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415" r:id="rId4"/>
    <p:sldId id="379" r:id="rId5"/>
    <p:sldId id="380" r:id="rId6"/>
    <p:sldId id="383" r:id="rId7"/>
    <p:sldId id="385" r:id="rId8"/>
    <p:sldId id="386" r:id="rId9"/>
    <p:sldId id="387" r:id="rId10"/>
    <p:sldId id="388" r:id="rId11"/>
    <p:sldId id="381" r:id="rId12"/>
    <p:sldId id="416" r:id="rId13"/>
    <p:sldId id="258" r:id="rId14"/>
    <p:sldId id="372" r:id="rId15"/>
    <p:sldId id="382" r:id="rId16"/>
    <p:sldId id="389" r:id="rId17"/>
    <p:sldId id="390" r:id="rId18"/>
    <p:sldId id="391" r:id="rId19"/>
    <p:sldId id="393" r:id="rId20"/>
    <p:sldId id="394" r:id="rId21"/>
    <p:sldId id="392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395" r:id="rId34"/>
    <p:sldId id="411" r:id="rId35"/>
    <p:sldId id="396" r:id="rId36"/>
    <p:sldId id="410" r:id="rId37"/>
    <p:sldId id="408" r:id="rId38"/>
    <p:sldId id="409" r:id="rId39"/>
    <p:sldId id="412" r:id="rId40"/>
    <p:sldId id="421" r:id="rId41"/>
    <p:sldId id="418" r:id="rId42"/>
    <p:sldId id="419" r:id="rId43"/>
    <p:sldId id="420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1" r:id="rId53"/>
    <p:sldId id="433" r:id="rId54"/>
    <p:sldId id="434" r:id="rId55"/>
    <p:sldId id="432" r:id="rId56"/>
    <p:sldId id="435" r:id="rId57"/>
    <p:sldId id="436" r:id="rId58"/>
    <p:sldId id="437" r:id="rId59"/>
    <p:sldId id="438" r:id="rId60"/>
    <p:sldId id="440" r:id="rId61"/>
    <p:sldId id="439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9" r:id="rId70"/>
    <p:sldId id="448" r:id="rId71"/>
    <p:sldId id="450" r:id="rId72"/>
    <p:sldId id="451" r:id="rId73"/>
    <p:sldId id="452" r:id="rId74"/>
    <p:sldId id="453" r:id="rId75"/>
    <p:sldId id="454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!" id="{CF0628E3-FC9C-416A-9BDA-908EAB445849}">
          <p14:sldIdLst>
            <p14:sldId id="256"/>
            <p14:sldId id="257"/>
          </p14:sldIdLst>
        </p14:section>
        <p14:section name="Introduction" id="{CE88B4F5-A044-44DE-8F29-A31E7211CB43}">
          <p14:sldIdLst>
            <p14:sldId id="415"/>
            <p14:sldId id="379"/>
            <p14:sldId id="380"/>
            <p14:sldId id="383"/>
            <p14:sldId id="385"/>
            <p14:sldId id="386"/>
            <p14:sldId id="387"/>
            <p14:sldId id="388"/>
            <p14:sldId id="381"/>
          </p14:sldIdLst>
        </p14:section>
        <p14:section name="Local Git" id="{B4DE563F-0BF9-4819-9351-C848E1041B04}">
          <p14:sldIdLst>
            <p14:sldId id="416"/>
            <p14:sldId id="258"/>
            <p14:sldId id="372"/>
            <p14:sldId id="382"/>
            <p14:sldId id="389"/>
            <p14:sldId id="390"/>
            <p14:sldId id="391"/>
            <p14:sldId id="393"/>
            <p14:sldId id="394"/>
            <p14:sldId id="392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395"/>
            <p14:sldId id="411"/>
            <p14:sldId id="396"/>
            <p14:sldId id="410"/>
            <p14:sldId id="408"/>
            <p14:sldId id="409"/>
            <p14:sldId id="412"/>
            <p14:sldId id="421"/>
          </p14:sldIdLst>
        </p14:section>
        <p14:section name="Remote Git" id="{ACEE605E-7C65-4437-BFB2-8979115F4D65}">
          <p14:sldIdLst>
            <p14:sldId id="418"/>
            <p14:sldId id="419"/>
            <p14:sldId id="420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1"/>
          </p14:sldIdLst>
        </p14:section>
        <p14:section name="Git with VS code" id="{2A49474F-2AE9-488F-8871-4EBF15749CB4}">
          <p14:sldIdLst>
            <p14:sldId id="433"/>
            <p14:sldId id="434"/>
            <p14:sldId id="432"/>
            <p14:sldId id="435"/>
            <p14:sldId id="436"/>
            <p14:sldId id="437"/>
            <p14:sldId id="438"/>
          </p14:sldIdLst>
        </p14:section>
        <p14:section name="Gitlab &amp; Github" id="{DC4C5985-BC66-4EC4-84C9-052181C741D3}">
          <p14:sldIdLst>
            <p14:sldId id="440"/>
            <p14:sldId id="439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48"/>
            <p14:sldId id="450"/>
            <p14:sldId id="451"/>
            <p14:sldId id="452"/>
          </p14:sldIdLst>
        </p14:section>
        <p14:section name="END ！" id="{8A4F9CA2-797D-42AB-AF21-C5DC5D961796}">
          <p14:sldIdLst>
            <p14:sldId id="453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855" autoAdjust="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0FAC0-D94F-49B3-8CE8-E58832AA234E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3F46-028D-4ED4-8EC3-EC1522D6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9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6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2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17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0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3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14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12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53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73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66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3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2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32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69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78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66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5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55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3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6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22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75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61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82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4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98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79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28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49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4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30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373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6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78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083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35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90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5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40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5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(*)</a:t>
            </a:r>
            <a:r>
              <a:rPr lang="zh-CN" altLang="en-US" dirty="0"/>
              <a:t>：部分操作可以创建新的无父 </a:t>
            </a:r>
            <a:r>
              <a:rPr lang="en-US" altLang="zh-CN" dirty="0"/>
              <a:t>commit </a:t>
            </a:r>
            <a:r>
              <a:rPr lang="zh-CN" altLang="en-US" dirty="0"/>
              <a:t>的 </a:t>
            </a:r>
            <a:r>
              <a:rPr lang="en-US" altLang="zh-CN" dirty="0"/>
              <a:t>commit</a:t>
            </a:r>
            <a:r>
              <a:rPr lang="zh-CN" altLang="en-US" dirty="0"/>
              <a:t>，例如：通过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 Mono"/>
              </a:rPr>
              <a:t>git merge --allow-unrelated-histories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 Mono"/>
              </a:rPr>
              <a:t>合并，或使用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git commit --allow-empty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创建空提交。但这样做实践意义不大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B3F46-028D-4ED4-8EC3-EC1522D61C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7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9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639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2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13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021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813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2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9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374499-10F3-43A6-A70A-01D7A10A05BA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1F77A8-EA0A-481C-B2AA-3D0BC839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7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zh/v2/%E8%B5%B7%E6%AD%A5-%E5%AE%89%E8%A3%85-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gitbranching.js.org/?locale=zh_CN&amp;NODEMO=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jdoc-gitguide.readthedocs.io/zh-cn/latest/" TargetMode="External"/><Relationship Id="rId4" Type="http://schemas.openxmlformats.org/officeDocument/2006/relationships/hyperlink" Target="https://learngitbranching.js.org/?locale=zh_CN&amp;NODEMO=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44799-A4A9-48F1-83F9-530F45A76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cap="none" dirty="0"/>
              <a:t>Git For Version Control</a:t>
            </a:r>
            <a:br>
              <a:rPr lang="en-US" altLang="zh-CN" cap="none" dirty="0"/>
            </a:b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E7454-035F-4827-8283-93D9E9FC8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By Fuyuki 2024.3</a:t>
            </a:r>
            <a:endParaRPr lang="zh-CN" altLang="en-US" cap="non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1DE646-E8CE-CB0E-2D59-489B4B88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31" y="4845215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2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DD9B1C8-6DAA-55A6-2DD7-148DC9CC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Conflict</a:t>
            </a:r>
            <a:r>
              <a:rPr lang="zh-CN" altLang="en-US" cap="none" dirty="0"/>
              <a:t>（合并冲突</a:t>
            </a:r>
            <a:r>
              <a:rPr lang="zh-CN" altLang="en-US" dirty="0"/>
              <a:t>）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7643186-9BD2-171C-BD47-0BEBFE97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7" y="4570727"/>
            <a:ext cx="895724" cy="89572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A400FA5-93C9-BCA3-EACC-87DFB8379E5F}"/>
              </a:ext>
            </a:extLst>
          </p:cNvPr>
          <p:cNvSpPr/>
          <p:nvPr/>
        </p:nvSpPr>
        <p:spPr>
          <a:xfrm>
            <a:off x="1343082" y="442181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1DBE30-407D-2222-BBDC-868860B8617D}"/>
              </a:ext>
            </a:extLst>
          </p:cNvPr>
          <p:cNvSpPr txBox="1"/>
          <p:nvPr/>
        </p:nvSpPr>
        <p:spPr>
          <a:xfrm>
            <a:off x="1592791" y="3986613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左边放个方桌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21436F1-28BE-8904-0E3E-CAF861ED673D}"/>
              </a:ext>
            </a:extLst>
          </p:cNvPr>
          <p:cNvCxnSpPr>
            <a:cxnSpLocks/>
          </p:cNvCxnSpPr>
          <p:nvPr/>
        </p:nvCxnSpPr>
        <p:spPr>
          <a:xfrm flipV="1">
            <a:off x="3664111" y="2929894"/>
            <a:ext cx="1060997" cy="2088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88A24AF-B926-1A12-6B8C-098DB443C18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64111" y="5018589"/>
            <a:ext cx="1060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4D5B09A-A57A-4D6A-6EF2-C1F298B50025}"/>
              </a:ext>
            </a:extLst>
          </p:cNvPr>
          <p:cNvSpPr/>
          <p:nvPr/>
        </p:nvSpPr>
        <p:spPr>
          <a:xfrm>
            <a:off x="4725107" y="442181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7EC13E-D920-4376-F52A-8C256F36BD57}"/>
              </a:ext>
            </a:extLst>
          </p:cNvPr>
          <p:cNvSpPr txBox="1"/>
          <p:nvPr/>
        </p:nvSpPr>
        <p:spPr>
          <a:xfrm>
            <a:off x="4974818" y="3903069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方桌改成椅子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0C7D61-1436-BB9A-21E9-186D3FA456C8}"/>
              </a:ext>
            </a:extLst>
          </p:cNvPr>
          <p:cNvSpPr/>
          <p:nvPr/>
        </p:nvSpPr>
        <p:spPr>
          <a:xfrm>
            <a:off x="4725108" y="2330175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1D892C4-178E-36D8-2A98-CC8022674FBC}"/>
              </a:ext>
            </a:extLst>
          </p:cNvPr>
          <p:cNvSpPr txBox="1"/>
          <p:nvPr/>
        </p:nvSpPr>
        <p:spPr>
          <a:xfrm>
            <a:off x="4974818" y="1896350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ea typeface="宋徽宗瘦金体" panose="03000509000000000000" pitchFamily="65" charset="-122"/>
              </a:rPr>
              <a:t>方桌改成圆桌</a:t>
            </a:r>
            <a:endParaRPr lang="en-US" altLang="zh-CN" sz="2000" dirty="0">
              <a:ea typeface="宋徽宗瘦金体" panose="03000509000000000000" pitchFamily="65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C44F2B5-DF07-3325-3B2D-6ACCF9781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28402" r="5243" b="13151"/>
          <a:stretch/>
        </p:blipFill>
        <p:spPr>
          <a:xfrm>
            <a:off x="4828390" y="2479083"/>
            <a:ext cx="973362" cy="88015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8878128D-3306-9E0E-E762-6410E606FF8C}"/>
              </a:ext>
            </a:extLst>
          </p:cNvPr>
          <p:cNvSpPr/>
          <p:nvPr/>
        </p:nvSpPr>
        <p:spPr>
          <a:xfrm>
            <a:off x="4718956" y="2330175"/>
            <a:ext cx="1163590" cy="1193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F7E02F-BB58-B015-F285-E1B8691F407A}"/>
              </a:ext>
            </a:extLst>
          </p:cNvPr>
          <p:cNvSpPr/>
          <p:nvPr/>
        </p:nvSpPr>
        <p:spPr>
          <a:xfrm>
            <a:off x="8107132" y="442181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A7EEF0F-F23D-7CD5-B80E-1F77A646CCC3}"/>
              </a:ext>
            </a:extLst>
          </p:cNvPr>
          <p:cNvSpPr txBox="1"/>
          <p:nvPr/>
        </p:nvSpPr>
        <p:spPr>
          <a:xfrm>
            <a:off x="8356841" y="3905160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000" dirty="0">
                <a:ea typeface="宋徽宗瘦金体" panose="03000509000000000000" pitchFamily="65" charset="-122"/>
              </a:rPr>
              <a:t>出现冲突</a:t>
            </a:r>
            <a:endParaRPr lang="en-US" altLang="zh-CN" sz="2000" dirty="0">
              <a:ea typeface="宋徽宗瘦金体" panose="03000509000000000000" pitchFamily="65" charset="-122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49BCBCE-9E52-CAA9-AC60-BAC72CD5C215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7046137" y="2926945"/>
            <a:ext cx="1060995" cy="20916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E7528B0-FF37-18CA-84EE-6A71B8A6A3F4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046136" y="5018589"/>
            <a:ext cx="10609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A9E6AA1B-104C-C111-2D40-1AEDD58B7A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3" t="17196" r="21825" b="11755"/>
          <a:stretch/>
        </p:blipFill>
        <p:spPr>
          <a:xfrm>
            <a:off x="4948684" y="4559319"/>
            <a:ext cx="732774" cy="974516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100147F9-D3D4-06AC-92A0-F07A3D775737}"/>
              </a:ext>
            </a:extLst>
          </p:cNvPr>
          <p:cNvSpPr/>
          <p:nvPr/>
        </p:nvSpPr>
        <p:spPr>
          <a:xfrm>
            <a:off x="4718956" y="4421819"/>
            <a:ext cx="1163590" cy="1193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5E9268C-D638-35A7-E7C4-86D5E8D8E9C5}"/>
              </a:ext>
            </a:extLst>
          </p:cNvPr>
          <p:cNvSpPr/>
          <p:nvPr/>
        </p:nvSpPr>
        <p:spPr>
          <a:xfrm>
            <a:off x="9015013" y="4543121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4F1DF02-D393-BF61-2323-6700DDEFA8E8}"/>
              </a:ext>
            </a:extLst>
          </p:cNvPr>
          <p:cNvSpPr txBox="1"/>
          <p:nvPr/>
        </p:nvSpPr>
        <p:spPr>
          <a:xfrm>
            <a:off x="8353527" y="1608624"/>
            <a:ext cx="326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两个分支的修改位置重合，</a:t>
            </a:r>
            <a:r>
              <a:rPr lang="en-US" altLang="zh-CN" dirty="0"/>
              <a:t>Git </a:t>
            </a:r>
            <a:r>
              <a:rPr lang="zh-CN" altLang="en-US" dirty="0"/>
              <a:t>相机不知道应该如何修改并抛出错误。</a:t>
            </a:r>
            <a:endParaRPr lang="en-US" altLang="zh-CN" dirty="0"/>
          </a:p>
          <a:p>
            <a:r>
              <a:rPr lang="zh-CN" altLang="en-US" dirty="0"/>
              <a:t>此时需要开发者手动处理冲突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28CE5A3-3CA5-9F39-96C5-6B46503A5EF5}"/>
              </a:ext>
            </a:extLst>
          </p:cNvPr>
          <p:cNvCxnSpPr/>
          <p:nvPr/>
        </p:nvCxnSpPr>
        <p:spPr>
          <a:xfrm flipH="1">
            <a:off x="7709293" y="2736987"/>
            <a:ext cx="716794" cy="96328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272974-A077-B3E4-44F5-85648EA5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1880006"/>
            <a:ext cx="6046377" cy="4476903"/>
          </a:xfrm>
        </p:spPr>
        <p:txBody>
          <a:bodyPr anchor="t">
            <a:normAutofit lnSpcReduction="10000"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以 </a:t>
            </a:r>
            <a:r>
              <a:rPr lang="en-US" altLang="zh-CN" dirty="0"/>
              <a:t>commit</a:t>
            </a:r>
            <a:r>
              <a:rPr lang="zh-CN" altLang="en-US" dirty="0"/>
              <a:t>（提交）作为版本控制的节点，通过 </a:t>
            </a:r>
            <a:r>
              <a:rPr lang="en-US" altLang="zh-CN" dirty="0"/>
              <a:t>commit </a:t>
            </a:r>
            <a:r>
              <a:rPr lang="zh-CN" altLang="en-US" dirty="0"/>
              <a:t>可以查询到这次提交相对上次提交的修改状况，以及提交者的信息。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zh-CN" altLang="en-US" dirty="0"/>
              <a:t>规定一个项目通常</a:t>
            </a:r>
            <a:r>
              <a:rPr lang="en-US" altLang="zh-CN" dirty="0"/>
              <a:t>(*)</a:t>
            </a:r>
            <a:r>
              <a:rPr lang="zh-CN" altLang="en-US" dirty="0"/>
              <a:t>只存在一个 </a:t>
            </a:r>
            <a:r>
              <a:rPr lang="en-US" altLang="zh-CN" dirty="0"/>
              <a:t>Commit </a:t>
            </a:r>
            <a:r>
              <a:rPr lang="zh-CN" altLang="en-US" dirty="0"/>
              <a:t>不存在“上次提交”，这个 </a:t>
            </a:r>
            <a:r>
              <a:rPr lang="en-US" altLang="zh-CN" dirty="0"/>
              <a:t>Commit </a:t>
            </a:r>
            <a:r>
              <a:rPr lang="zh-CN" altLang="en-US" dirty="0"/>
              <a:t>被称作 </a:t>
            </a:r>
            <a:r>
              <a:rPr lang="en-US" altLang="zh-CN" dirty="0"/>
              <a:t>Init Commit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Branch</a:t>
            </a:r>
            <a:r>
              <a:rPr lang="zh-CN" altLang="en-US" dirty="0"/>
              <a:t>（分支）是 </a:t>
            </a:r>
            <a:r>
              <a:rPr lang="zh-CN" altLang="en-US" dirty="0">
                <a:solidFill>
                  <a:srgbClr val="FF0000"/>
                </a:solidFill>
              </a:rPr>
              <a:t>指向树上某个 </a:t>
            </a:r>
            <a:r>
              <a:rPr lang="en-US" altLang="zh-CN" dirty="0">
                <a:solidFill>
                  <a:srgbClr val="FF0000"/>
                </a:solidFill>
              </a:rPr>
              <a:t>Commit </a:t>
            </a:r>
            <a:r>
              <a:rPr lang="zh-CN" altLang="en-US" dirty="0">
                <a:solidFill>
                  <a:srgbClr val="FF0000"/>
                </a:solidFill>
              </a:rPr>
              <a:t>的指针</a:t>
            </a:r>
            <a:r>
              <a:rPr lang="zh-CN" altLang="en-US" dirty="0"/>
              <a:t>。每个 </a:t>
            </a:r>
            <a:r>
              <a:rPr lang="en-US" altLang="zh-CN" dirty="0"/>
              <a:t>Branch </a:t>
            </a:r>
            <a:r>
              <a:rPr lang="zh-CN" altLang="en-US" dirty="0"/>
              <a:t>都代表了一个独立版本，开发者可以在不同分支上独立修改提交。</a:t>
            </a:r>
            <a:endParaRPr lang="en-US" altLang="zh-CN" dirty="0"/>
          </a:p>
          <a:p>
            <a:pPr lvl="1"/>
            <a:r>
              <a:rPr lang="zh-CN" altLang="en-US" dirty="0"/>
              <a:t>因为 </a:t>
            </a:r>
            <a:r>
              <a:rPr lang="en-US" altLang="zh-CN" dirty="0"/>
              <a:t>Branch </a:t>
            </a:r>
            <a:r>
              <a:rPr lang="zh-CN" altLang="en-US" dirty="0"/>
              <a:t>的指针特性，创建和删除 </a:t>
            </a:r>
            <a:r>
              <a:rPr lang="en-US" altLang="zh-CN" dirty="0"/>
              <a:t>Branch </a:t>
            </a:r>
            <a:r>
              <a:rPr lang="zh-CN" altLang="en-US" dirty="0"/>
              <a:t>的过程非常迅速。</a:t>
            </a:r>
            <a:endParaRPr lang="en-US" altLang="zh-CN" dirty="0"/>
          </a:p>
          <a:p>
            <a:pPr lvl="1"/>
            <a:r>
              <a:rPr lang="zh-CN" altLang="en-US" dirty="0"/>
              <a:t>同时，对 </a:t>
            </a:r>
            <a:r>
              <a:rPr lang="en-US" altLang="zh-CN" dirty="0"/>
              <a:t>Branch </a:t>
            </a:r>
            <a:r>
              <a:rPr lang="zh-CN" altLang="en-US" dirty="0"/>
              <a:t>进行的操作不会影响已有的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Branch </a:t>
            </a:r>
            <a:r>
              <a:rPr lang="zh-CN" altLang="en-US" dirty="0"/>
              <a:t>的合并被用来综合不同分支上的工作，若无法自动综合则会出现名为“合并冲突”的错误。</a:t>
            </a:r>
            <a:endParaRPr lang="en-US" altLang="zh-CN" dirty="0"/>
          </a:p>
          <a:p>
            <a:r>
              <a:rPr lang="zh-CN" altLang="en-US" dirty="0"/>
              <a:t>以上，就是同学们需要记住的基本概念。</a:t>
            </a:r>
            <a:endParaRPr lang="en-US" altLang="zh-CN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463EAEC3-B8FB-D86C-52A9-AB98DFC9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en-US" altLang="zh-CN" cap="none" dirty="0"/>
              <a:t>Git </a:t>
            </a:r>
            <a:r>
              <a:rPr lang="zh-CN" altLang="en-US" cap="none" dirty="0"/>
              <a:t>的版本控制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838071-8EBA-7D60-50AC-F7186B77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67" y="1880006"/>
            <a:ext cx="4969078" cy="377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9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71F49C-056F-D580-249F-879E514F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Local Git</a:t>
            </a:r>
            <a:endParaRPr lang="zh-CN" altLang="en-US" cap="none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4143F6-A3D1-2ABF-3196-3FD5C202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en-US" altLang="zh-CN" cap="none" dirty="0"/>
              <a:t>Git</a:t>
            </a:r>
            <a:r>
              <a:rPr lang="en-US" altLang="zh-CN" dirty="0"/>
              <a:t> </a:t>
            </a:r>
            <a:r>
              <a:rPr lang="zh-CN" altLang="en-US" dirty="0"/>
              <a:t>时在干什么？有没有空？可以来拯救吗？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参考课前准备</a:t>
            </a:r>
            <a:endParaRPr lang="en-US" altLang="zh-CN" dirty="0"/>
          </a:p>
          <a:p>
            <a:pPr lvl="1"/>
            <a:r>
              <a:rPr lang="zh-CN" altLang="en-US" dirty="0"/>
              <a:t>或者参考 </a:t>
            </a:r>
            <a:r>
              <a:rPr lang="zh-CN" alt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中文文档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用 </a:t>
            </a:r>
            <a:r>
              <a:rPr lang="en-US" altLang="zh-CN" dirty="0">
                <a:latin typeface="Consolas" panose="020B0609020204030204" pitchFamily="49" charset="0"/>
              </a:rPr>
              <a:t>git –v</a:t>
            </a:r>
            <a:r>
              <a:rPr lang="en-US" altLang="zh-CN" dirty="0"/>
              <a:t> </a:t>
            </a:r>
            <a:r>
              <a:rPr lang="zh-CN" altLang="en-US" dirty="0"/>
              <a:t>检查是否安装完成。</a:t>
            </a:r>
            <a:endParaRPr lang="en-US" altLang="zh-CN" dirty="0"/>
          </a:p>
          <a:p>
            <a:r>
              <a:rPr lang="zh-CN" altLang="en-US" dirty="0"/>
              <a:t>若显示：</a:t>
            </a:r>
            <a:r>
              <a:rPr lang="en-US" altLang="zh-CN" dirty="0">
                <a:latin typeface="Consolas" panose="020B0609020204030204" pitchFamily="49" charset="0"/>
              </a:rPr>
              <a:t>git version 2.44.0 </a:t>
            </a:r>
            <a:r>
              <a:rPr lang="zh-CN" altLang="en-US" dirty="0">
                <a:latin typeface="Consolas" panose="020B0609020204030204" pitchFamily="49" charset="0"/>
              </a:rPr>
              <a:t>或 </a:t>
            </a:r>
            <a:r>
              <a:rPr lang="de-DE" altLang="zh-CN" dirty="0">
                <a:latin typeface="Consolas" panose="020B0609020204030204" pitchFamily="49" charset="0"/>
              </a:rPr>
              <a:t>git version 2.44.0.windows.1 </a:t>
            </a:r>
            <a:r>
              <a:rPr lang="zh-CN" altLang="en-US" dirty="0">
                <a:latin typeface="Consolas" panose="020B0609020204030204" pitchFamily="49" charset="0"/>
              </a:rPr>
              <a:t>或类似内容，则说明安装成功。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本次基础技能培训以 </a:t>
            </a:r>
            <a:r>
              <a:rPr lang="en-US" altLang="zh-CN" dirty="0">
                <a:latin typeface="Consolas" panose="020B0609020204030204" pitchFamily="49" charset="0"/>
              </a:rPr>
              <a:t>2.44.0 </a:t>
            </a:r>
            <a:r>
              <a:rPr lang="zh-CN" altLang="en-US" dirty="0">
                <a:latin typeface="Consolas" panose="020B0609020204030204" pitchFamily="49" charset="0"/>
              </a:rPr>
              <a:t>版本（当前最新版本）为背景，虽然不要求都使用这个版本，但仍希望大家使用 </a:t>
            </a:r>
            <a:r>
              <a:rPr lang="en-US" altLang="zh-CN" dirty="0">
                <a:latin typeface="Consolas" panose="020B0609020204030204" pitchFamily="49" charset="0"/>
              </a:rPr>
              <a:t>2.23.3 </a:t>
            </a:r>
            <a:r>
              <a:rPr lang="zh-CN" altLang="en-US" dirty="0">
                <a:latin typeface="Consolas" panose="020B0609020204030204" pitchFamily="49" charset="0"/>
              </a:rPr>
              <a:t>及以后的版本。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实在遇到困难无法安装的同学可以使用 </a:t>
            </a:r>
            <a:r>
              <a:rPr lang="zh-CN" alt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某个在线沙盒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作为替代。</a:t>
            </a:r>
            <a:endParaRPr lang="en-US" altLang="zh-CN" dirty="0"/>
          </a:p>
          <a:p>
            <a:pPr lvl="1"/>
            <a:r>
              <a:rPr lang="zh-CN" altLang="en-US" dirty="0"/>
              <a:t>以及强烈推荐自学或回顾本</a:t>
            </a:r>
            <a:r>
              <a:rPr lang="en-US" altLang="zh-CN" dirty="0"/>
              <a:t> ppt </a:t>
            </a:r>
            <a:r>
              <a:rPr lang="zh-CN" altLang="en-US" dirty="0"/>
              <a:t>的同学游玩 </a:t>
            </a:r>
            <a:r>
              <a:rPr lang="en-US" altLang="zh-CN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Git Branch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！</a:t>
            </a:r>
            <a:endParaRPr lang="en-US" altLang="zh-CN" dirty="0"/>
          </a:p>
          <a:p>
            <a:pPr marL="323992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8849CC-28A2-48B5-AFE9-AE3C06A9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安装 </a:t>
            </a:r>
            <a:r>
              <a:rPr lang="en-US" altLang="zh-CN" cap="none" dirty="0"/>
              <a:t>Git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5173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8494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指令</a:t>
            </a:r>
            <a:r>
              <a:rPr lang="en-US" altLang="zh-CN" dirty="0">
                <a:latin typeface="Consolas" panose="020B0609020204030204" pitchFamily="49" charset="0"/>
              </a:rPr>
              <a:t> git config </a:t>
            </a:r>
            <a:r>
              <a:rPr lang="zh-CN" altLang="en-US" dirty="0">
                <a:latin typeface="Consolas" panose="020B0609020204030204" pitchFamily="49" charset="0"/>
              </a:rPr>
              <a:t>被用于处理</a:t>
            </a:r>
            <a:r>
              <a:rPr lang="en-US" altLang="zh-CN" dirty="0">
                <a:latin typeface="Consolas" panose="020B0609020204030204" pitchFamily="49" charset="0"/>
              </a:rPr>
              <a:t> git </a:t>
            </a:r>
            <a:r>
              <a:rPr lang="zh-CN" altLang="en-US" dirty="0">
                <a:latin typeface="Consolas" panose="020B0609020204030204" pitchFamily="49" charset="0"/>
              </a:rPr>
              <a:t>配置相关的工作。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Git </a:t>
            </a:r>
            <a:r>
              <a:rPr lang="zh-CN" altLang="en-US" dirty="0">
                <a:latin typeface="Consolas" panose="020B0609020204030204" pitchFamily="49" charset="0"/>
              </a:rPr>
              <a:t>的配置分为三个等级：</a:t>
            </a:r>
            <a:r>
              <a:rPr lang="en-US" altLang="zh-CN" dirty="0">
                <a:latin typeface="Consolas" panose="020B0609020204030204" pitchFamily="49" charset="0"/>
              </a:rPr>
              <a:t>system </a:t>
            </a:r>
            <a:r>
              <a:rPr lang="zh-CN" altLang="en-US" dirty="0">
                <a:latin typeface="Consolas" panose="020B0609020204030204" pitchFamily="49" charset="0"/>
              </a:rPr>
              <a:t>级，</a:t>
            </a:r>
            <a:r>
              <a:rPr lang="en-US" altLang="zh-CN" dirty="0">
                <a:latin typeface="Consolas" panose="020B0609020204030204" pitchFamily="49" charset="0"/>
              </a:rPr>
              <a:t>global </a:t>
            </a:r>
            <a:r>
              <a:rPr lang="zh-CN" altLang="en-US" dirty="0">
                <a:latin typeface="Consolas" panose="020B0609020204030204" pitchFamily="49" charset="0"/>
              </a:rPr>
              <a:t>级、</a:t>
            </a:r>
            <a:r>
              <a:rPr lang="en-US" altLang="zh-CN" dirty="0">
                <a:latin typeface="Consolas" panose="020B0609020204030204" pitchFamily="49" charset="0"/>
              </a:rPr>
              <a:t>local </a:t>
            </a:r>
            <a:r>
              <a:rPr lang="zh-CN" altLang="en-US" dirty="0">
                <a:latin typeface="Consolas" panose="020B0609020204030204" pitchFamily="49" charset="0"/>
              </a:rPr>
              <a:t>级。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system </a:t>
            </a:r>
            <a:r>
              <a:rPr lang="zh-CN" altLang="en-US" dirty="0">
                <a:latin typeface="Consolas" panose="020B0609020204030204" pitchFamily="49" charset="0"/>
              </a:rPr>
              <a:t>级的配置影响这台电脑上的所有用户和所有仓库，使用 </a:t>
            </a:r>
            <a:r>
              <a:rPr lang="en-US" altLang="zh-CN" dirty="0">
                <a:latin typeface="Consolas" panose="020B0609020204030204" pitchFamily="49" charset="0"/>
              </a:rPr>
              <a:t>--system </a:t>
            </a:r>
            <a:r>
              <a:rPr lang="zh-CN" altLang="en-US" dirty="0">
                <a:latin typeface="Consolas" panose="020B0609020204030204" pitchFamily="49" charset="0"/>
              </a:rPr>
              <a:t>参数。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global </a:t>
            </a:r>
            <a:r>
              <a:rPr lang="zh-CN" altLang="en-US" dirty="0">
                <a:latin typeface="Consolas" panose="020B0609020204030204" pitchFamily="49" charset="0"/>
              </a:rPr>
              <a:t>级的配置影响当前用户的所有仓库，使用 </a:t>
            </a:r>
            <a:r>
              <a:rPr lang="en-US" altLang="zh-CN" dirty="0">
                <a:latin typeface="Consolas" panose="020B0609020204030204" pitchFamily="49" charset="0"/>
              </a:rPr>
              <a:t>--global </a:t>
            </a:r>
            <a:r>
              <a:rPr lang="zh-CN" altLang="en-US" dirty="0">
                <a:latin typeface="Consolas" panose="020B0609020204030204" pitchFamily="49" charset="0"/>
              </a:rPr>
              <a:t>参数。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local </a:t>
            </a:r>
            <a:r>
              <a:rPr lang="zh-CN" altLang="en-US" dirty="0">
                <a:latin typeface="Consolas" panose="020B0609020204030204" pitchFamily="49" charset="0"/>
              </a:rPr>
              <a:t>级的配置仅影响当前仓库，不添加以上参数时默认是此等级。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第一次使用 </a:t>
            </a:r>
            <a:r>
              <a:rPr lang="en-US" altLang="zh-CN" dirty="0">
                <a:latin typeface="Consolas" panose="020B0609020204030204" pitchFamily="49" charset="0"/>
              </a:rPr>
              <a:t>git </a:t>
            </a:r>
            <a:r>
              <a:rPr lang="zh-CN" altLang="en-US" dirty="0">
                <a:latin typeface="Consolas" panose="020B0609020204030204" pitchFamily="49" charset="0"/>
              </a:rPr>
              <a:t>时，需要设置个人信息用于 </a:t>
            </a:r>
            <a:r>
              <a:rPr lang="en-US" altLang="zh-CN" dirty="0">
                <a:latin typeface="Consolas" panose="020B0609020204030204" pitchFamily="49" charset="0"/>
              </a:rPr>
              <a:t>commit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config --global user.name "Your Name"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config --global user.email "email@example.com"</a:t>
            </a:r>
          </a:p>
          <a:p>
            <a:r>
              <a:rPr lang="zh-CN" altLang="en-US" strike="sngStrike" dirty="0">
                <a:latin typeface="Consolas" panose="020B0609020204030204" pitchFamily="49" charset="0"/>
              </a:rPr>
              <a:t>如果在 </a:t>
            </a:r>
            <a:r>
              <a:rPr lang="en-US" altLang="zh-CN" strike="sngStrike" dirty="0">
                <a:latin typeface="Consolas" panose="020B0609020204030204" pitchFamily="49" charset="0"/>
              </a:rPr>
              <a:t>Gravatar </a:t>
            </a:r>
            <a:r>
              <a:rPr lang="zh-CN" altLang="en-US" strike="sngStrike" dirty="0">
                <a:latin typeface="Consolas" panose="020B0609020204030204" pitchFamily="49" charset="0"/>
              </a:rPr>
              <a:t>上为邮箱绑定了头像，则在图形化界面可以显示头像。</a:t>
            </a:r>
            <a:endParaRPr lang="en-US" altLang="zh-CN" strike="sngStrike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8849CC-28A2-48B5-AFE9-AE3C06A9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安装软件后的第一步</a:t>
            </a:r>
            <a:r>
              <a:rPr lang="en-US" altLang="zh-CN" cap="none" dirty="0"/>
              <a:t>——</a:t>
            </a:r>
            <a:r>
              <a:rPr lang="zh-CN" altLang="en-US" cap="none" dirty="0"/>
              <a:t>配置个人信息</a:t>
            </a:r>
          </a:p>
        </p:txBody>
      </p:sp>
    </p:spTree>
    <p:extLst>
      <p:ext uri="{BB962C8B-B14F-4D97-AF65-F5344CB8AC3E}">
        <p14:creationId xmlns:p14="http://schemas.microsoft.com/office/powerpoint/2010/main" val="14895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95EC8E-959B-B62B-4144-CE990F6A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布置摄影棚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拍照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标注信息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70FC02-8DC7-5B31-6397-7641C391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Git </a:t>
            </a:r>
            <a:r>
              <a:rPr lang="zh-CN" altLang="en-US" cap="none" dirty="0"/>
              <a:t>相机的工作流程</a:t>
            </a:r>
          </a:p>
        </p:txBody>
      </p:sp>
    </p:spTree>
    <p:extLst>
      <p:ext uri="{BB962C8B-B14F-4D97-AF65-F5344CB8AC3E}">
        <p14:creationId xmlns:p14="http://schemas.microsoft.com/office/powerpoint/2010/main" val="147343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AADC5A-8E41-0995-34FF-E4CF3129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Git </a:t>
            </a:r>
            <a:r>
              <a:rPr lang="zh-CN" altLang="en-US" cap="none" dirty="0"/>
              <a:t>相机 </a:t>
            </a:r>
            <a:r>
              <a:rPr lang="en-US" altLang="zh-CN" cap="none" dirty="0"/>
              <a:t>vs Git Bash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B3E608-17D7-D78A-38F0-D01D82AC748E}"/>
              </a:ext>
            </a:extLst>
          </p:cNvPr>
          <p:cNvSpPr txBox="1"/>
          <p:nvPr/>
        </p:nvSpPr>
        <p:spPr>
          <a:xfrm>
            <a:off x="1259587" y="2109592"/>
            <a:ext cx="5260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布置摄影棚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拍照</a:t>
            </a:r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照片的标注信息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3A4899-0170-7CF8-4B43-9E372823DAB2}"/>
              </a:ext>
            </a:extLst>
          </p:cNvPr>
          <p:cNvSpPr txBox="1"/>
          <p:nvPr/>
        </p:nvSpPr>
        <p:spPr>
          <a:xfrm>
            <a:off x="6520281" y="2109592"/>
            <a:ext cx="5260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</a:rPr>
              <a:t>git init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(commit message)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83C7AC6-9459-C7E5-7170-A4F58B2C6DCE}"/>
              </a:ext>
            </a:extLst>
          </p:cNvPr>
          <p:cNvSpPr/>
          <p:nvPr/>
        </p:nvSpPr>
        <p:spPr>
          <a:xfrm>
            <a:off x="2227366" y="3325651"/>
            <a:ext cx="340269" cy="9537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99E7D1-C508-E08E-8575-311D07DB0E5B}"/>
              </a:ext>
            </a:extLst>
          </p:cNvPr>
          <p:cNvSpPr txBox="1"/>
          <p:nvPr/>
        </p:nvSpPr>
        <p:spPr>
          <a:xfrm>
            <a:off x="2567635" y="3140985"/>
            <a:ext cx="10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5DB736-99E0-25F1-4A1B-2F50B8026428}"/>
              </a:ext>
            </a:extLst>
          </p:cNvPr>
          <p:cNvSpPr txBox="1"/>
          <p:nvPr/>
        </p:nvSpPr>
        <p:spPr>
          <a:xfrm>
            <a:off x="2567635" y="4094751"/>
            <a:ext cx="10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快门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70FA48-AD15-4E87-A287-1045577DDA47}"/>
              </a:ext>
            </a:extLst>
          </p:cNvPr>
          <p:cNvSpPr txBox="1"/>
          <p:nvPr/>
        </p:nvSpPr>
        <p:spPr>
          <a:xfrm>
            <a:off x="6520279" y="3094819"/>
            <a:ext cx="16751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</a:rPr>
              <a:t>git add</a:t>
            </a:r>
            <a:endParaRPr lang="zh-CN" altLang="en-US" sz="21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CCE30B-D9B7-2E35-B9C5-325782EC2F83}"/>
              </a:ext>
            </a:extLst>
          </p:cNvPr>
          <p:cNvSpPr txBox="1"/>
          <p:nvPr/>
        </p:nvSpPr>
        <p:spPr>
          <a:xfrm>
            <a:off x="6520279" y="4071668"/>
            <a:ext cx="16751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</a:rPr>
              <a:t>git commit</a:t>
            </a:r>
            <a:endParaRPr lang="zh-CN" altLang="en-US" sz="21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73B653-159D-04D1-AC55-E82FA4CC0047}"/>
              </a:ext>
            </a:extLst>
          </p:cNvPr>
          <p:cNvCxnSpPr/>
          <p:nvPr/>
        </p:nvCxnSpPr>
        <p:spPr>
          <a:xfrm>
            <a:off x="3679546" y="2728570"/>
            <a:ext cx="258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EE0735-733E-549C-AB77-BDC9B18AE4EC}"/>
              </a:ext>
            </a:extLst>
          </p:cNvPr>
          <p:cNvCxnSpPr/>
          <p:nvPr/>
        </p:nvCxnSpPr>
        <p:spPr>
          <a:xfrm>
            <a:off x="3679546" y="3325651"/>
            <a:ext cx="258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D8BAA1C-608D-CFF8-C769-CA536B3A9C00}"/>
              </a:ext>
            </a:extLst>
          </p:cNvPr>
          <p:cNvCxnSpPr/>
          <p:nvPr/>
        </p:nvCxnSpPr>
        <p:spPr>
          <a:xfrm>
            <a:off x="3740506" y="4279417"/>
            <a:ext cx="258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159F000-D5B6-21D5-F80C-5C648531ECEC}"/>
              </a:ext>
            </a:extLst>
          </p:cNvPr>
          <p:cNvCxnSpPr/>
          <p:nvPr/>
        </p:nvCxnSpPr>
        <p:spPr>
          <a:xfrm>
            <a:off x="3740506" y="4899966"/>
            <a:ext cx="2582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2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CEB517-4AAE-3D19-A3BF-B554A1E4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在希望建立仓库的目录下使用</a:t>
            </a:r>
            <a:endParaRPr lang="en-US" altLang="zh-CN" dirty="0"/>
          </a:p>
          <a:p>
            <a:r>
              <a:rPr lang="zh-CN" altLang="en-US" dirty="0"/>
              <a:t>初始化 </a:t>
            </a:r>
            <a:r>
              <a:rPr lang="en-US" altLang="zh-CN" dirty="0"/>
              <a:t>Git </a:t>
            </a:r>
            <a:r>
              <a:rPr lang="zh-CN" altLang="en-US" dirty="0"/>
              <a:t>仓库，并生成 </a:t>
            </a:r>
            <a:r>
              <a:rPr lang="en-US" altLang="zh-CN" dirty="0"/>
              <a:t>.git </a:t>
            </a:r>
            <a:r>
              <a:rPr lang="zh-CN" altLang="en-US" dirty="0"/>
              <a:t>文件夹（默认隐藏）</a:t>
            </a:r>
            <a:endParaRPr lang="en-US" altLang="zh-CN" dirty="0"/>
          </a:p>
          <a:p>
            <a:r>
              <a:rPr lang="zh-CN" altLang="en-US" dirty="0"/>
              <a:t>告诉 </a:t>
            </a:r>
            <a:r>
              <a:rPr lang="en-US" altLang="zh-CN" dirty="0"/>
              <a:t>Git</a:t>
            </a:r>
            <a:r>
              <a:rPr lang="zh-CN" altLang="en-US" dirty="0"/>
              <a:t>：在这个文件夹下拍照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2E6FE3-36A4-1C96-46D5-9310CEC2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init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1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CEB517-4AAE-3D19-A3BF-B554A1E4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>
            <a:normAutofit/>
          </a:bodyPr>
          <a:lstStyle/>
          <a:p>
            <a:r>
              <a:rPr lang="zh-CN" altLang="en-US" dirty="0"/>
              <a:t>跟踪（</a:t>
            </a:r>
            <a:r>
              <a:rPr lang="en-US" altLang="zh-CN" dirty="0"/>
              <a:t>track</a:t>
            </a:r>
            <a:r>
              <a:rPr lang="zh-CN" altLang="en-US" dirty="0"/>
              <a:t>）文件，并将文件状态的修改存入暂存区（</a:t>
            </a:r>
            <a:r>
              <a:rPr lang="en-US" altLang="zh-CN" dirty="0"/>
              <a:t>staging area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可以使用通配符，如 </a:t>
            </a:r>
            <a:r>
              <a:rPr lang="en-US" altLang="zh-CN" dirty="0"/>
              <a:t>.*? 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add *.cpp   </a:t>
            </a:r>
            <a:r>
              <a:rPr lang="zh-CN" altLang="en-US" dirty="0"/>
              <a:t>将目录下所有 </a:t>
            </a:r>
            <a:r>
              <a:rPr lang="en-US" altLang="zh-CN" dirty="0"/>
              <a:t>cpp </a:t>
            </a:r>
            <a:r>
              <a:rPr lang="zh-CN" altLang="en-US" dirty="0"/>
              <a:t>文件加入暂存区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add .       </a:t>
            </a:r>
            <a:r>
              <a:rPr lang="zh-CN" altLang="en-US" dirty="0"/>
              <a:t>将当前目录下所有文件都加入暂存区</a:t>
            </a:r>
            <a:endParaRPr lang="en-US" altLang="zh-CN" dirty="0"/>
          </a:p>
          <a:p>
            <a:r>
              <a:rPr lang="zh-CN" altLang="en-US" dirty="0"/>
              <a:t>跟踪表示跟踪文件的状态修改，包括 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删除。</a:t>
            </a:r>
            <a:endParaRPr lang="en-US" altLang="zh-CN" dirty="0"/>
          </a:p>
          <a:p>
            <a:r>
              <a:rPr lang="zh-CN" altLang="en-US" dirty="0"/>
              <a:t>“被跟踪”与“被存入暂存区”始终同时发生，但也有所不同。</a:t>
            </a:r>
            <a:endParaRPr lang="en-US" altLang="zh-CN" dirty="0"/>
          </a:p>
          <a:p>
            <a:pPr lvl="1"/>
            <a:r>
              <a:rPr lang="zh-CN" altLang="en-US" dirty="0"/>
              <a:t>前者表示文件状态变化。</a:t>
            </a:r>
            <a:endParaRPr lang="en-US" altLang="zh-CN" dirty="0"/>
          </a:p>
          <a:p>
            <a:pPr lvl="1"/>
            <a:r>
              <a:rPr lang="zh-CN" altLang="en-US" dirty="0"/>
              <a:t>后者表示在下一次提交中会被处理。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2E6FE3-36A4-1C96-46D5-9310CEC2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add &lt;file&gt;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8E06F7-49F8-A25E-5525-B2DE78F8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将文件从暂存区中移除并</a:t>
            </a:r>
            <a:r>
              <a:rPr lang="zh-CN" altLang="en-US" dirty="0">
                <a:solidFill>
                  <a:srgbClr val="FF0000"/>
                </a:solidFill>
              </a:rPr>
              <a:t>删除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加上 </a:t>
            </a:r>
            <a:r>
              <a:rPr lang="en-US" altLang="zh-CN" dirty="0">
                <a:latin typeface="Consolas" panose="020B0609020204030204" pitchFamily="49" charset="0"/>
              </a:rPr>
              <a:t>--cached </a:t>
            </a:r>
            <a:r>
              <a:rPr lang="zh-CN" altLang="en-US" dirty="0">
                <a:latin typeface="Consolas" panose="020B0609020204030204" pitchFamily="49" charset="0"/>
              </a:rPr>
              <a:t>参数后不会从文件系统中删除文件。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可以使用通配符，如 </a:t>
            </a:r>
            <a:r>
              <a:rPr lang="en-US" altLang="zh-CN" dirty="0"/>
              <a:t>.*?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与直接删除文件的区别：</a:t>
            </a:r>
            <a:endParaRPr lang="en-US" altLang="zh-CN" dirty="0"/>
          </a:p>
          <a:p>
            <a:pPr lvl="1"/>
            <a:r>
              <a:rPr lang="zh-CN" altLang="en-US" dirty="0"/>
              <a:t>通过 </a:t>
            </a:r>
            <a:r>
              <a:rPr lang="en-US" altLang="zh-CN" dirty="0">
                <a:latin typeface="Consolas" panose="020B0609020204030204" pitchFamily="49" charset="0"/>
              </a:rPr>
              <a:t>git rm </a:t>
            </a:r>
            <a:r>
              <a:rPr lang="zh-CN" altLang="en-US" dirty="0"/>
              <a:t>删除文件的操作会被 </a:t>
            </a:r>
            <a:r>
              <a:rPr lang="en-US" altLang="zh-CN" dirty="0"/>
              <a:t>git </a:t>
            </a:r>
            <a:r>
              <a:rPr lang="zh-CN" altLang="en-US" dirty="0"/>
              <a:t>跟踪。</a:t>
            </a:r>
            <a:endParaRPr lang="en-US" altLang="zh-CN" dirty="0"/>
          </a:p>
          <a:p>
            <a:pPr lvl="1"/>
            <a:r>
              <a:rPr lang="en-US" altLang="zh-CN" dirty="0"/>
              <a:t>rm </a:t>
            </a:r>
            <a:r>
              <a:rPr lang="zh-CN" altLang="en-US" dirty="0"/>
              <a:t>一个已被删除的文件可以跟踪“删除文件”这一操作。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99DC38-0FD8-F6FB-B52B-FD7BFAE9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rm &lt;file&gt; [--cached]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1953E-30E5-4CF8-8D78-C22B394E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Local Git</a:t>
            </a:r>
          </a:p>
          <a:p>
            <a:r>
              <a:rPr lang="en-US" altLang="zh-CN" dirty="0"/>
              <a:t>Remote Git</a:t>
            </a:r>
          </a:p>
          <a:p>
            <a:r>
              <a:rPr lang="en-US" altLang="zh-CN" dirty="0"/>
              <a:t>Git with VS Code</a:t>
            </a:r>
          </a:p>
          <a:p>
            <a:r>
              <a:rPr lang="en-US" altLang="zh-CN" dirty="0"/>
              <a:t>Gitlab &amp; Github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51048E-5D27-43CA-A101-0FA6069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8201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0C7D25-1EB5-3651-E1F1-F79F7F7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将暂存区内的修改提交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-m </a:t>
            </a:r>
            <a:r>
              <a:rPr lang="zh-CN" altLang="en-US" dirty="0"/>
              <a:t>参数可以添加 </a:t>
            </a:r>
            <a:r>
              <a:rPr lang="en-US" altLang="zh-CN" dirty="0"/>
              <a:t>commit message</a:t>
            </a:r>
            <a:r>
              <a:rPr lang="zh-CN" altLang="en-US" dirty="0"/>
              <a:t>，即提交信息。</a:t>
            </a:r>
            <a:endParaRPr lang="en-US" altLang="zh-CN" dirty="0"/>
          </a:p>
          <a:p>
            <a:pPr lvl="1"/>
            <a:r>
              <a:rPr lang="zh-CN" altLang="en-US" dirty="0"/>
              <a:t>不使用 </a:t>
            </a:r>
            <a:r>
              <a:rPr lang="en-US" altLang="zh-CN" dirty="0"/>
              <a:t>-m </a:t>
            </a:r>
            <a:r>
              <a:rPr lang="zh-CN" altLang="en-US" dirty="0"/>
              <a:t>参数时，</a:t>
            </a:r>
            <a:r>
              <a:rPr lang="en-US" altLang="zh-CN" dirty="0"/>
              <a:t>git </a:t>
            </a:r>
            <a:r>
              <a:rPr lang="zh-CN" altLang="en-US" dirty="0"/>
              <a:t>会打开默认编辑器让用户填写 </a:t>
            </a:r>
            <a:r>
              <a:rPr lang="en-US" altLang="zh-CN" dirty="0"/>
              <a:t>commit message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-m </a:t>
            </a:r>
            <a:r>
              <a:rPr lang="zh-CN" altLang="en-US" dirty="0"/>
              <a:t>是长参数 </a:t>
            </a:r>
            <a:r>
              <a:rPr lang="en-US" altLang="zh-CN" dirty="0"/>
              <a:t>--message </a:t>
            </a:r>
            <a:r>
              <a:rPr lang="zh-CN" altLang="en-US" dirty="0"/>
              <a:t>的缩写</a:t>
            </a:r>
            <a:endParaRPr lang="en-US" altLang="zh-CN" dirty="0"/>
          </a:p>
          <a:p>
            <a:r>
              <a:rPr lang="en-US" altLang="zh-CN" dirty="0"/>
              <a:t>-a </a:t>
            </a:r>
            <a:r>
              <a:rPr lang="zh-CN" altLang="en-US" dirty="0"/>
              <a:t>参数会在提交前将 </a:t>
            </a:r>
            <a:r>
              <a:rPr lang="zh-CN" altLang="en-US" dirty="0">
                <a:solidFill>
                  <a:srgbClr val="FF0000"/>
                </a:solidFill>
              </a:rPr>
              <a:t>被跟踪文件</a:t>
            </a:r>
            <a:r>
              <a:rPr lang="zh-CN" altLang="en-US" dirty="0"/>
              <a:t>的修改放入暂存区</a:t>
            </a:r>
            <a:endParaRPr lang="en-US" altLang="zh-CN" dirty="0"/>
          </a:p>
          <a:p>
            <a:pPr lvl="1"/>
            <a:r>
              <a:rPr lang="zh-CN" altLang="en-US" dirty="0"/>
              <a:t>即新文件不会因为 </a:t>
            </a:r>
            <a:r>
              <a:rPr lang="en-US" altLang="zh-CN" dirty="0"/>
              <a:t>–a </a:t>
            </a:r>
            <a:r>
              <a:rPr lang="zh-CN" altLang="en-US" dirty="0"/>
              <a:t>参数而被跟踪。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B82AA5-DEB1-D96B-1BF6-B9FA9D21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commit [-m &lt;message&gt;] [-a]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91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4C4CDC-8853-7191-7081-71526768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文件状态变化图</a:t>
            </a:r>
          </a:p>
        </p:txBody>
      </p:sp>
      <p:pic>
        <p:nvPicPr>
          <p:cNvPr id="4" name="Picture 2" descr="Git 下文件生命周期图。">
            <a:extLst>
              <a:ext uri="{FF2B5EF4-FFF2-40B4-BE49-F238E27FC236}">
                <a16:creationId xmlns:a16="http://schemas.microsoft.com/office/drawing/2014/main" id="{5C10123C-4226-63D5-A676-742C6A18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82" y="1608624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0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ADB667-25C5-06A7-B212-2EFB8294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中的指针</a:t>
            </a:r>
            <a:r>
              <a:rPr lang="zh-CN" altLang="en-US" dirty="0">
                <a:solidFill>
                  <a:srgbClr val="FF0000"/>
                </a:solidFill>
              </a:rPr>
              <a:t>几乎始终</a:t>
            </a:r>
            <a:r>
              <a:rPr lang="zh-CN" altLang="en-US" dirty="0"/>
              <a:t>指向某个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最常用的指针是 </a:t>
            </a:r>
            <a:r>
              <a:rPr lang="en-US" altLang="zh-CN" dirty="0">
                <a:solidFill>
                  <a:srgbClr val="FF0000"/>
                </a:solidFill>
              </a:rPr>
              <a:t>HEAD</a:t>
            </a:r>
            <a:r>
              <a:rPr lang="en-US" altLang="zh-CN" dirty="0"/>
              <a:t> </a:t>
            </a:r>
            <a:r>
              <a:rPr lang="zh-CN" altLang="en-US" dirty="0"/>
              <a:t>指针，它指向用户正在操作的状态。</a:t>
            </a:r>
            <a:endParaRPr lang="en-US" altLang="zh-CN" dirty="0"/>
          </a:p>
          <a:p>
            <a:r>
              <a:rPr lang="zh-CN" altLang="en-US" dirty="0"/>
              <a:t>例如进行 </a:t>
            </a:r>
            <a:r>
              <a:rPr lang="en-US" altLang="zh-CN" dirty="0"/>
              <a:t>commit </a:t>
            </a:r>
            <a:r>
              <a:rPr lang="zh-CN" altLang="en-US" dirty="0"/>
              <a:t>的时候流程为：</a:t>
            </a:r>
            <a:endParaRPr lang="en-US" altLang="zh-CN" dirty="0"/>
          </a:p>
          <a:p>
            <a:pPr lvl="1"/>
            <a:r>
              <a:rPr lang="zh-CN" altLang="en-US" dirty="0"/>
              <a:t>将暂存区中内容存入一个 新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将 新</a:t>
            </a:r>
            <a:r>
              <a:rPr lang="en-US" altLang="zh-CN" dirty="0"/>
              <a:t>commit </a:t>
            </a:r>
            <a:r>
              <a:rPr lang="zh-CN" altLang="en-US" dirty="0"/>
              <a:t>的 父</a:t>
            </a:r>
            <a:r>
              <a:rPr lang="en-US" altLang="zh-CN" dirty="0"/>
              <a:t>commit </a:t>
            </a:r>
            <a:r>
              <a:rPr lang="zh-CN" altLang="en-US" dirty="0"/>
              <a:t>设置为 </a:t>
            </a:r>
            <a:r>
              <a:rPr lang="en-US" altLang="zh-CN" dirty="0"/>
              <a:t>HEAD </a:t>
            </a:r>
            <a:r>
              <a:rPr lang="zh-CN" altLang="en-US" dirty="0"/>
              <a:t>指针指向的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令 </a:t>
            </a:r>
            <a:r>
              <a:rPr lang="en-US" altLang="zh-CN" dirty="0"/>
              <a:t>HEAD </a:t>
            </a:r>
            <a:r>
              <a:rPr lang="zh-CN" altLang="en-US" dirty="0"/>
              <a:t>指针指向 新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“几乎总是”的反例：刚创建仓库时不存在任何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18BAF4-54BC-D4BB-66C7-E0EA11D5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Git </a:t>
            </a:r>
            <a:r>
              <a:rPr lang="zh-CN" altLang="en-US" cap="none" dirty="0"/>
              <a:t>中的指针</a:t>
            </a:r>
          </a:p>
        </p:txBody>
      </p:sp>
    </p:spTree>
    <p:extLst>
      <p:ext uri="{BB962C8B-B14F-4D97-AF65-F5344CB8AC3E}">
        <p14:creationId xmlns:p14="http://schemas.microsoft.com/office/powerpoint/2010/main" val="2986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6BA0AE-50D8-E431-ECC3-70C8F11B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中以 </a:t>
            </a:r>
            <a:r>
              <a:rPr lang="en-US" altLang="zh-CN" dirty="0"/>
              <a:t>branch </a:t>
            </a:r>
            <a:r>
              <a:rPr lang="zh-CN" altLang="en-US" dirty="0"/>
              <a:t>（分支）来组织不同版本的提交。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通常</a:t>
            </a:r>
            <a:r>
              <a:rPr lang="en-US" altLang="zh-CN" dirty="0">
                <a:solidFill>
                  <a:schemeClr val="tx1"/>
                </a:solidFill>
              </a:rPr>
              <a:t>(*)</a:t>
            </a:r>
            <a:r>
              <a:rPr lang="zh-CN" altLang="en-US" dirty="0"/>
              <a:t> </a:t>
            </a:r>
            <a:r>
              <a:rPr lang="en-US" altLang="zh-CN" dirty="0"/>
              <a:t>HEAD </a:t>
            </a:r>
            <a:r>
              <a:rPr lang="zh-CN" altLang="en-US" dirty="0"/>
              <a:t>指针会与某个分支绑定</a:t>
            </a:r>
            <a:r>
              <a:rPr lang="en-US" altLang="zh-CN" dirty="0"/>
              <a:t>(**)</a:t>
            </a:r>
            <a:r>
              <a:rPr lang="zh-CN" altLang="en-US" dirty="0"/>
              <a:t>，绑定的分支被称作</a:t>
            </a:r>
            <a:r>
              <a:rPr lang="zh-CN" altLang="en-US" dirty="0">
                <a:solidFill>
                  <a:srgbClr val="FF0000"/>
                </a:solidFill>
              </a:rPr>
              <a:t>当前分支</a:t>
            </a:r>
            <a:endParaRPr lang="en-US" altLang="zh-CN" dirty="0"/>
          </a:p>
          <a:p>
            <a:r>
              <a:rPr lang="zh-CN" altLang="en-US" dirty="0"/>
              <a:t>此时 </a:t>
            </a:r>
            <a:r>
              <a:rPr lang="en-US" altLang="zh-CN" dirty="0"/>
              <a:t>commit </a:t>
            </a:r>
            <a:r>
              <a:rPr lang="zh-CN" altLang="en-US" dirty="0"/>
              <a:t>的流程会出现变化：</a:t>
            </a:r>
            <a:endParaRPr lang="en-US" altLang="zh-CN" dirty="0"/>
          </a:p>
          <a:p>
            <a:pPr lvl="1"/>
            <a:r>
              <a:rPr lang="zh-CN" altLang="en-US" dirty="0"/>
              <a:t>将暂存区中内容存入一个 新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将 新</a:t>
            </a:r>
            <a:r>
              <a:rPr lang="en-US" altLang="zh-CN" dirty="0"/>
              <a:t>commit </a:t>
            </a:r>
            <a:r>
              <a:rPr lang="zh-CN" altLang="en-US" dirty="0"/>
              <a:t>的 父</a:t>
            </a:r>
            <a:r>
              <a:rPr lang="en-US" altLang="zh-CN" dirty="0"/>
              <a:t>commit </a:t>
            </a:r>
            <a:r>
              <a:rPr lang="zh-CN" altLang="en-US" dirty="0"/>
              <a:t>设置为 </a:t>
            </a:r>
            <a:r>
              <a:rPr lang="en-US" altLang="zh-CN" dirty="0"/>
              <a:t>HEAD </a:t>
            </a:r>
            <a:r>
              <a:rPr lang="zh-CN" altLang="en-US" dirty="0"/>
              <a:t>指针指向的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令 </a:t>
            </a:r>
            <a:r>
              <a:rPr lang="en-US" altLang="zh-CN" dirty="0"/>
              <a:t>HEAD </a:t>
            </a:r>
            <a:r>
              <a:rPr lang="zh-CN" altLang="en-US" dirty="0"/>
              <a:t>指针指向 新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u="sng" dirty="0"/>
              <a:t>令与 </a:t>
            </a:r>
            <a:r>
              <a:rPr lang="en-US" altLang="zh-CN" u="sng" dirty="0"/>
              <a:t>HEAD </a:t>
            </a:r>
            <a:r>
              <a:rPr lang="zh-CN" altLang="en-US" u="sng" dirty="0"/>
              <a:t>绑定的分支指针指向 新</a:t>
            </a:r>
            <a:r>
              <a:rPr lang="en-US" altLang="zh-CN" u="sng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(*) HEAD </a:t>
            </a:r>
            <a:r>
              <a:rPr lang="zh-CN" altLang="en-US" dirty="0"/>
              <a:t>指针不绑定分支时，被称作 分离</a:t>
            </a:r>
            <a:r>
              <a:rPr lang="en-US" altLang="zh-CN" dirty="0"/>
              <a:t>HEAD </a:t>
            </a:r>
            <a:r>
              <a:rPr lang="zh-CN" altLang="en-US" dirty="0"/>
              <a:t>模式。</a:t>
            </a:r>
            <a:endParaRPr lang="en-US" altLang="zh-CN" dirty="0"/>
          </a:p>
          <a:p>
            <a:r>
              <a:rPr lang="en-US" altLang="zh-CN" dirty="0"/>
              <a:t>(**) </a:t>
            </a:r>
            <a:r>
              <a:rPr lang="zh-CN" altLang="en-US" dirty="0"/>
              <a:t>实际上 </a:t>
            </a:r>
            <a:r>
              <a:rPr lang="en-US" altLang="zh-CN" dirty="0"/>
              <a:t>HEAD </a:t>
            </a:r>
            <a:r>
              <a:rPr lang="zh-CN" altLang="en-US" dirty="0"/>
              <a:t>成为当前分支的引用。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D3C696D-D693-3951-D837-F7637C2A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6355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3E95FC-A249-A7F3-49EE-EE93D3BA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最主要的操作分支的指令是 </a:t>
            </a:r>
            <a:r>
              <a:rPr lang="en-US" altLang="zh-CN" dirty="0">
                <a:latin typeface="Consolas" panose="020B0609020204030204" pitchFamily="49" charset="0"/>
              </a:rPr>
              <a:t>git branch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branch</a:t>
            </a:r>
            <a:r>
              <a:rPr lang="zh-CN" altLang="en-US" dirty="0"/>
              <a:t>：列举本地分支。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branch &lt;name&gt;</a:t>
            </a:r>
            <a:r>
              <a:rPr lang="zh-CN" altLang="en-US" dirty="0"/>
              <a:t>：创建名为 </a:t>
            </a:r>
            <a:r>
              <a:rPr lang="en-US" altLang="zh-CN" dirty="0"/>
              <a:t>&lt;name&gt; </a:t>
            </a:r>
            <a:r>
              <a:rPr lang="zh-CN" altLang="en-US" dirty="0"/>
              <a:t>的分支，其指向当前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branch -d &lt;name&gt;</a:t>
            </a:r>
            <a:r>
              <a:rPr lang="zh-CN" altLang="en-US" dirty="0"/>
              <a:t>：删除指定分支。</a:t>
            </a:r>
            <a:endParaRPr lang="en-US" altLang="zh-CN" dirty="0"/>
          </a:p>
          <a:p>
            <a:pPr lvl="1"/>
            <a:r>
              <a:rPr lang="zh-CN" altLang="en-US" dirty="0"/>
              <a:t>如果有 </a:t>
            </a:r>
            <a:r>
              <a:rPr lang="en-US" altLang="zh-CN" dirty="0"/>
              <a:t>commit </a:t>
            </a:r>
            <a:r>
              <a:rPr lang="zh-CN" altLang="en-US" dirty="0"/>
              <a:t>仅存在于被删除分支上，则会阻止删除。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branch -D &lt;name&gt;</a:t>
            </a:r>
            <a:r>
              <a:rPr lang="zh-CN" altLang="en-US" dirty="0"/>
              <a:t>：强制删除指定分支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branch –m &lt;name&gt;</a:t>
            </a:r>
            <a:r>
              <a:rPr lang="zh-CN" altLang="en-US" dirty="0"/>
              <a:t>：重命名当前分支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D3A091-4713-8996-DE10-E778527B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branch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98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6C66EA-094F-0BD9-0980-B76298BD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switch </a:t>
            </a:r>
            <a:r>
              <a:rPr lang="zh-CN" altLang="en-US" dirty="0"/>
              <a:t>指令被用于切换分支，即将 </a:t>
            </a:r>
            <a:r>
              <a:rPr lang="en-US" altLang="zh-CN" dirty="0"/>
              <a:t>HEAD </a:t>
            </a:r>
            <a:r>
              <a:rPr lang="zh-CN" altLang="en-US" dirty="0"/>
              <a:t>指针与分支的指针绑定。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switch &lt;name&gt;</a:t>
            </a:r>
            <a:r>
              <a:rPr lang="zh-CN" altLang="en-US" dirty="0"/>
              <a:t>：切换到指定分支上。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switch -c &lt;name&gt;</a:t>
            </a:r>
            <a:r>
              <a:rPr lang="zh-CN" altLang="en-US" dirty="0"/>
              <a:t>：创建名为 </a:t>
            </a:r>
            <a:r>
              <a:rPr lang="en-US" altLang="zh-CN" dirty="0"/>
              <a:t>name </a:t>
            </a:r>
            <a:r>
              <a:rPr lang="zh-CN" altLang="en-US" dirty="0"/>
              <a:t>的分支，并切换到该分支。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switch --detach &lt;commit id&gt;</a:t>
            </a:r>
            <a:r>
              <a:rPr lang="zh-CN" altLang="en-US" dirty="0"/>
              <a:t>：将 </a:t>
            </a:r>
            <a:r>
              <a:rPr lang="en-US" altLang="zh-CN" dirty="0"/>
              <a:t>HEAD </a:t>
            </a:r>
            <a:r>
              <a:rPr lang="zh-CN" altLang="en-US" dirty="0"/>
              <a:t>指向该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此指令会进入分离 </a:t>
            </a:r>
            <a:r>
              <a:rPr lang="en-US" altLang="zh-CN" dirty="0"/>
              <a:t>HEAD 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C081AE-81B8-FC0E-301E-C64A004F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switch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8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FD75F0-C350-224A-F6B5-978CD1CD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“将 </a:t>
            </a:r>
            <a:r>
              <a:rPr lang="en-US" altLang="zh-CN" dirty="0"/>
              <a:t>B </a:t>
            </a:r>
            <a:r>
              <a:rPr lang="zh-CN" altLang="en-US" dirty="0"/>
              <a:t>合并到 </a:t>
            </a:r>
            <a:r>
              <a:rPr lang="en-US" altLang="zh-CN" dirty="0"/>
              <a:t>A</a:t>
            </a:r>
            <a:r>
              <a:rPr lang="zh-CN" altLang="en-US" dirty="0"/>
              <a:t>”，即将 </a:t>
            </a:r>
            <a:r>
              <a:rPr lang="en-US" altLang="zh-CN" dirty="0"/>
              <a:t>B </a:t>
            </a:r>
            <a:r>
              <a:rPr lang="zh-CN" altLang="en-US" dirty="0"/>
              <a:t>有但 </a:t>
            </a:r>
            <a:r>
              <a:rPr lang="en-US" altLang="zh-CN" dirty="0"/>
              <a:t>A </a:t>
            </a:r>
            <a:r>
              <a:rPr lang="zh-CN" altLang="en-US" dirty="0"/>
              <a:t>没有的修改在 </a:t>
            </a:r>
            <a:r>
              <a:rPr lang="en-US" altLang="zh-CN" dirty="0"/>
              <a:t>A </a:t>
            </a:r>
            <a:r>
              <a:rPr lang="zh-CN" altLang="en-US" dirty="0"/>
              <a:t>之后重做一遍。</a:t>
            </a:r>
            <a:endParaRPr lang="en-US" altLang="zh-CN" dirty="0"/>
          </a:p>
          <a:p>
            <a:r>
              <a:rPr lang="zh-CN" altLang="en-US" dirty="0"/>
              <a:t>分支合并有两种方式 </a:t>
            </a:r>
            <a:r>
              <a:rPr lang="en-US" altLang="zh-CN" dirty="0"/>
              <a:t>merge </a:t>
            </a:r>
            <a:r>
              <a:rPr lang="zh-CN" altLang="en-US" dirty="0"/>
              <a:t>和 </a:t>
            </a:r>
            <a:r>
              <a:rPr lang="en-US" altLang="zh-CN" dirty="0"/>
              <a:t>rebase</a:t>
            </a:r>
            <a:r>
              <a:rPr lang="zh-CN" altLang="en-US" dirty="0"/>
              <a:t>，但合并后的最终版本是相同的。</a:t>
            </a:r>
            <a:endParaRPr lang="en-US" altLang="zh-CN" dirty="0"/>
          </a:p>
          <a:p>
            <a:r>
              <a:rPr lang="en-US" altLang="zh-CN" dirty="0"/>
              <a:t>merge</a:t>
            </a:r>
            <a:r>
              <a:rPr lang="zh-CN" altLang="en-US" dirty="0"/>
              <a:t> 会将重做的所有修改合并为一个新的 </a:t>
            </a:r>
            <a:r>
              <a:rPr lang="en-US" altLang="zh-CN" dirty="0"/>
              <a:t>commit</a:t>
            </a:r>
            <a:r>
              <a:rPr lang="zh-CN" altLang="en-US" dirty="0"/>
              <a:t> 追加在当前分支后。</a:t>
            </a:r>
            <a:endParaRPr lang="en-US" altLang="zh-CN" dirty="0"/>
          </a:p>
          <a:p>
            <a:r>
              <a:rPr lang="en-US" altLang="zh-CN" dirty="0"/>
              <a:t>rebase </a:t>
            </a:r>
            <a:r>
              <a:rPr lang="zh-CN" altLang="en-US" dirty="0"/>
              <a:t>会将重做的所有 </a:t>
            </a:r>
            <a:r>
              <a:rPr lang="en-US" altLang="zh-CN" dirty="0"/>
              <a:t>commit </a:t>
            </a:r>
            <a:r>
              <a:rPr lang="zh-CN" altLang="en-US" dirty="0"/>
              <a:t>接在当前分支后面。</a:t>
            </a:r>
            <a:endParaRPr lang="en-US" altLang="zh-CN" dirty="0"/>
          </a:p>
          <a:p>
            <a:r>
              <a:rPr lang="zh-CN" altLang="en-US" dirty="0"/>
              <a:t>特别的，如果目标分支时源分支的上游，则会触发 </a:t>
            </a:r>
            <a:r>
              <a:rPr lang="en-US" altLang="zh-CN" dirty="0"/>
              <a:t>fast-forward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触发 </a:t>
            </a:r>
            <a:r>
              <a:rPr lang="en-US" altLang="zh-CN" dirty="0"/>
              <a:t>fast-forward </a:t>
            </a:r>
            <a:r>
              <a:rPr lang="zh-CN" altLang="en-US" dirty="0"/>
              <a:t>时，不会创建新 </a:t>
            </a:r>
            <a:r>
              <a:rPr lang="en-US" altLang="zh-CN" dirty="0"/>
              <a:t>commit</a:t>
            </a:r>
            <a:r>
              <a:rPr lang="zh-CN" altLang="en-US" dirty="0"/>
              <a:t>，而是移动目标分支指针到源分支处。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659355-A75E-E27D-1B5C-AD93EA76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分支合并</a:t>
            </a:r>
          </a:p>
        </p:txBody>
      </p:sp>
    </p:spTree>
    <p:extLst>
      <p:ext uri="{BB962C8B-B14F-4D97-AF65-F5344CB8AC3E}">
        <p14:creationId xmlns:p14="http://schemas.microsoft.com/office/powerpoint/2010/main" val="28783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CD6D4C-099F-132A-49ED-B9F514E6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merge &lt;branch&gt;</a:t>
            </a:r>
            <a:r>
              <a:rPr lang="zh-CN" altLang="en-US" dirty="0"/>
              <a:t>：会将指定分支合并到当前分支：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9DE2D6-D7F3-F31C-3F0F-D9D1312F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merge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4098" name="Picture 2" descr="一次典型合并中所用到的三个快照。">
            <a:extLst>
              <a:ext uri="{FF2B5EF4-FFF2-40B4-BE49-F238E27FC236}">
                <a16:creationId xmlns:a16="http://schemas.microsoft.com/office/drawing/2014/main" id="{CAFA6C56-84D0-5CE0-0C5B-938ECE5A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94" y="1965618"/>
            <a:ext cx="762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一个合并提交。">
            <a:extLst>
              <a:ext uri="{FF2B5EF4-FFF2-40B4-BE49-F238E27FC236}">
                <a16:creationId xmlns:a16="http://schemas.microsoft.com/office/drawing/2014/main" id="{76ACCDC1-E75B-887D-AB21-FD023D2C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57" y="2088758"/>
            <a:ext cx="8563909" cy="338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238190-31CC-203A-774E-772AEB84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rebase &lt;branch&gt;</a:t>
            </a:r>
            <a:r>
              <a:rPr lang="zh-CN" altLang="en-US" dirty="0"/>
              <a:t>：将当前分支 </a:t>
            </a:r>
            <a:r>
              <a:rPr lang="en-US" altLang="zh-CN" dirty="0"/>
              <a:t>rebase </a:t>
            </a:r>
            <a:r>
              <a:rPr lang="zh-CN" altLang="en-US" dirty="0"/>
              <a:t>到目标分支上。</a:t>
            </a:r>
            <a:endParaRPr lang="en-US" altLang="zh-CN" dirty="0"/>
          </a:p>
          <a:p>
            <a:r>
              <a:rPr lang="en-US" altLang="zh-CN" dirty="0"/>
              <a:t>rebase </a:t>
            </a:r>
            <a:r>
              <a:rPr lang="zh-CN" altLang="en-US" dirty="0"/>
              <a:t>翻译过来是变基。</a:t>
            </a:r>
            <a:endParaRPr lang="en-US" altLang="zh-CN" dirty="0"/>
          </a:p>
          <a:p>
            <a:r>
              <a:rPr lang="zh-CN" altLang="en-US" dirty="0"/>
              <a:t>将 “</a:t>
            </a:r>
            <a:r>
              <a:rPr lang="en-US" altLang="zh-CN" dirty="0"/>
              <a:t>A </a:t>
            </a:r>
            <a:r>
              <a:rPr lang="zh-CN" altLang="en-US" dirty="0"/>
              <a:t>变基到 </a:t>
            </a:r>
            <a:r>
              <a:rPr lang="en-US" altLang="zh-CN" dirty="0"/>
              <a:t>B </a:t>
            </a:r>
            <a:r>
              <a:rPr lang="zh-CN" altLang="en-US" dirty="0"/>
              <a:t>上”的含义是“让 </a:t>
            </a:r>
            <a:r>
              <a:rPr lang="en-US" altLang="zh-CN" dirty="0"/>
              <a:t>B </a:t>
            </a:r>
            <a:r>
              <a:rPr lang="zh-CN" altLang="en-US" dirty="0"/>
              <a:t>看起来是基于 </a:t>
            </a:r>
            <a:r>
              <a:rPr lang="en-US" altLang="zh-CN" dirty="0"/>
              <a:t>A </a:t>
            </a:r>
            <a:r>
              <a:rPr lang="zh-CN" altLang="en-US" dirty="0"/>
              <a:t>进行操作的”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F02D57-95C7-BD26-2978-AF9398F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rebase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5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97D520-BDBF-ABF8-8BC2-90F0F8BE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此时再将 </a:t>
            </a:r>
            <a:r>
              <a:rPr lang="en-US" altLang="zh-CN" dirty="0"/>
              <a:t>experiment </a:t>
            </a:r>
            <a:r>
              <a:rPr lang="zh-CN" altLang="en-US" dirty="0"/>
              <a:t>合并入主分支就很轻松了。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D9D216-074C-07B3-CC33-389D7037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Rebase</a:t>
            </a:r>
            <a:r>
              <a:rPr lang="en-US" altLang="zh-CN" dirty="0"/>
              <a:t> </a:t>
            </a:r>
            <a:r>
              <a:rPr lang="zh-CN" altLang="en-US" dirty="0"/>
              <a:t>图例</a:t>
            </a:r>
          </a:p>
        </p:txBody>
      </p:sp>
      <p:pic>
        <p:nvPicPr>
          <p:cNvPr id="5122" name="Picture 2" descr="分叉的提交历史。">
            <a:extLst>
              <a:ext uri="{FF2B5EF4-FFF2-40B4-BE49-F238E27FC236}">
                <a16:creationId xmlns:a16="http://schemas.microsoft.com/office/drawing/2014/main" id="{CACC5371-FF4B-348B-C326-11DFB581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99" y="1773213"/>
            <a:ext cx="7620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将 `C4` 中的修改变基到 `C3` 上。">
            <a:extLst>
              <a:ext uri="{FF2B5EF4-FFF2-40B4-BE49-F238E27FC236}">
                <a16:creationId xmlns:a16="http://schemas.microsoft.com/office/drawing/2014/main" id="{094342B2-7B53-BBE3-1233-6189EFF0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1" y="2663106"/>
            <a:ext cx="9395965" cy="271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`master` 分支的快进合并。">
            <a:extLst>
              <a:ext uri="{FF2B5EF4-FFF2-40B4-BE49-F238E27FC236}">
                <a16:creationId xmlns:a16="http://schemas.microsoft.com/office/drawing/2014/main" id="{C41AEC12-7D56-9D19-12AB-15173DF0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1" y="2743334"/>
            <a:ext cx="8878702" cy="25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71F49C-056F-D580-249F-879E514F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Introduction</a:t>
            </a:r>
            <a:endParaRPr lang="zh-CN" altLang="en-US" cap="none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4143F6-A3D1-2ABF-3196-3FD5C202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cap="none" dirty="0"/>
              <a:t> </a:t>
            </a:r>
            <a:r>
              <a:rPr lang="en-US" altLang="zh-CN" cap="none" dirty="0"/>
              <a:t>Git 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1947BE-50B1-6B6B-7475-3C35A87B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无论是 </a:t>
            </a:r>
            <a:r>
              <a:rPr lang="en-US" altLang="zh-CN" dirty="0"/>
              <a:t>merge </a:t>
            </a:r>
            <a:r>
              <a:rPr lang="zh-CN" altLang="en-US" dirty="0"/>
              <a:t>还是 </a:t>
            </a:r>
            <a:r>
              <a:rPr lang="en-US" altLang="zh-CN" dirty="0"/>
              <a:t>rebase </a:t>
            </a:r>
            <a:r>
              <a:rPr lang="zh-CN" altLang="en-US" dirty="0"/>
              <a:t>都涉及 重做修改 这一步骤。</a:t>
            </a:r>
            <a:endParaRPr lang="en-US" altLang="zh-CN" dirty="0"/>
          </a:p>
          <a:p>
            <a:r>
              <a:rPr lang="zh-CN" altLang="en-US" dirty="0"/>
              <a:t>如果源分支和目标分支对同一文件的同一部分进行了修改，则会出现合并冲突</a:t>
            </a:r>
            <a:r>
              <a:rPr lang="en-US" altLang="zh-CN" dirty="0"/>
              <a:t>——Git </a:t>
            </a:r>
            <a:r>
              <a:rPr lang="zh-CN" altLang="en-US" dirty="0"/>
              <a:t>不知道应该应用哪个分支的修改。</a:t>
            </a:r>
            <a:endParaRPr lang="en-US" altLang="zh-CN" dirty="0"/>
          </a:p>
          <a:p>
            <a:r>
              <a:rPr lang="zh-CN" altLang="en-US" dirty="0"/>
              <a:t>处理冲突的办法也很简单：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>
                <a:latin typeface="Consolas" panose="020B0609020204030204" pitchFamily="49" charset="0"/>
              </a:rPr>
              <a:t>git status</a:t>
            </a:r>
            <a:r>
              <a:rPr lang="zh-CN" altLang="en-US" dirty="0"/>
              <a:t>，找到所有标注为 </a:t>
            </a:r>
            <a:r>
              <a:rPr lang="en-US" altLang="zh-CN" dirty="0"/>
              <a:t>unmerged </a:t>
            </a:r>
            <a:r>
              <a:rPr lang="zh-CN" altLang="en-US" dirty="0"/>
              <a:t>的文件。</a:t>
            </a:r>
            <a:endParaRPr lang="en-US" altLang="zh-CN" dirty="0"/>
          </a:p>
          <a:p>
            <a:pPr lvl="1"/>
            <a:r>
              <a:rPr lang="zh-CN" altLang="en-US" dirty="0"/>
              <a:t>修改冲突文件的对应部分，</a:t>
            </a:r>
            <a:r>
              <a:rPr lang="en-US" altLang="zh-CN" dirty="0"/>
              <a:t>git </a:t>
            </a:r>
            <a:r>
              <a:rPr lang="zh-CN" altLang="en-US" dirty="0"/>
              <a:t>会在文件内容中标注出冲突位置，直接编辑即可。</a:t>
            </a:r>
            <a:endParaRPr lang="en-US" altLang="zh-CN" dirty="0"/>
          </a:p>
          <a:p>
            <a:pPr lvl="1"/>
            <a:r>
              <a:rPr lang="zh-CN" altLang="en-US" dirty="0"/>
              <a:t>处理完全部冲突后 ，用 </a:t>
            </a:r>
            <a:r>
              <a:rPr lang="en-US" altLang="zh-CN" dirty="0">
                <a:latin typeface="Consolas" panose="020B0609020204030204" pitchFamily="49" charset="0"/>
              </a:rPr>
              <a:t>git add . </a:t>
            </a:r>
            <a:r>
              <a:rPr lang="zh-CN" altLang="en-US" dirty="0"/>
              <a:t>将修改其放入暂存区。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>
                <a:latin typeface="Consolas" panose="020B0609020204030204" pitchFamily="49" charset="0"/>
              </a:rPr>
              <a:t>git merge --continue </a:t>
            </a:r>
            <a:r>
              <a:rPr lang="zh-CN" altLang="en-US" dirty="0"/>
              <a:t>或者 </a:t>
            </a:r>
            <a:r>
              <a:rPr lang="en-US" altLang="zh-CN" dirty="0">
                <a:latin typeface="Consolas" panose="020B0609020204030204" pitchFamily="49" charset="0"/>
              </a:rPr>
              <a:t>git rebase --continue </a:t>
            </a:r>
            <a:r>
              <a:rPr lang="zh-CN" altLang="en-US" dirty="0"/>
              <a:t>继续。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6EDF24-AF7A-131A-2A63-D73FE33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冲突处理</a:t>
            </a:r>
          </a:p>
        </p:txBody>
      </p:sp>
    </p:spTree>
    <p:extLst>
      <p:ext uri="{BB962C8B-B14F-4D97-AF65-F5344CB8AC3E}">
        <p14:creationId xmlns:p14="http://schemas.microsoft.com/office/powerpoint/2010/main" val="479737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A76858-6EA1-AE5F-D23B-BFF476B3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/>
          <a:lstStyle/>
          <a:p>
            <a:r>
              <a:rPr lang="en-US" altLang="zh-CN" dirty="0"/>
              <a:t>Merge </a:t>
            </a:r>
            <a:r>
              <a:rPr lang="zh-CN" altLang="en-US" dirty="0"/>
              <a:t>的好处：</a:t>
            </a:r>
            <a:endParaRPr lang="en-US" altLang="zh-CN" dirty="0"/>
          </a:p>
          <a:p>
            <a:pPr lvl="1"/>
            <a:r>
              <a:rPr lang="zh-CN" altLang="en-US" dirty="0"/>
              <a:t>保持历史完整性：保留了所有分支的完整历史以及合并点。</a:t>
            </a:r>
            <a:endParaRPr lang="en-US" altLang="zh-CN" dirty="0"/>
          </a:p>
          <a:p>
            <a:pPr lvl="1"/>
            <a:r>
              <a:rPr lang="zh-CN" altLang="en-US" dirty="0"/>
              <a:t>避免重写分支历史：每一个分支已有的修改历史都不会发生改变。</a:t>
            </a:r>
            <a:endParaRPr lang="en-US" altLang="zh-CN" dirty="0"/>
          </a:p>
          <a:p>
            <a:pPr lvl="1"/>
            <a:r>
              <a:rPr lang="zh-CN" altLang="en-US" dirty="0"/>
              <a:t>冲突处理少：只需要处理一次冲突，</a:t>
            </a:r>
            <a:r>
              <a:rPr lang="en-US" altLang="zh-CN" dirty="0"/>
              <a:t>rebase </a:t>
            </a:r>
            <a:r>
              <a:rPr lang="zh-CN" altLang="en-US" dirty="0"/>
              <a:t>的每个 </a:t>
            </a:r>
            <a:r>
              <a:rPr lang="en-US" altLang="zh-CN" dirty="0"/>
              <a:t>commit </a:t>
            </a:r>
            <a:r>
              <a:rPr lang="zh-CN" altLang="en-US" dirty="0"/>
              <a:t>都需要重新处理冲突。</a:t>
            </a:r>
            <a:endParaRPr lang="en-US" altLang="zh-CN" dirty="0"/>
          </a:p>
          <a:p>
            <a:r>
              <a:rPr lang="en-US" altLang="zh-CN" dirty="0"/>
              <a:t>Rebase </a:t>
            </a:r>
            <a:r>
              <a:rPr lang="zh-CN" altLang="en-US" dirty="0"/>
              <a:t>的好处：</a:t>
            </a:r>
            <a:endParaRPr lang="en-US" altLang="zh-CN" dirty="0"/>
          </a:p>
          <a:p>
            <a:pPr lvl="1"/>
            <a:r>
              <a:rPr lang="zh-CN" altLang="en-US" dirty="0"/>
              <a:t>保持线性历史：溯源项目修改时不需要跳转分支，并更加简洁直观。</a:t>
            </a:r>
            <a:endParaRPr lang="en-US" altLang="zh-CN" dirty="0"/>
          </a:p>
          <a:p>
            <a:pPr lvl="1"/>
            <a:r>
              <a:rPr lang="zh-CN" altLang="en-US" dirty="0"/>
              <a:t>保证合并是 </a:t>
            </a:r>
            <a:r>
              <a:rPr lang="en-US" altLang="zh-CN" dirty="0"/>
              <a:t>fast-forward</a:t>
            </a:r>
            <a:r>
              <a:rPr lang="zh-CN" altLang="en-US" dirty="0"/>
              <a:t>：保证合并后 </a:t>
            </a:r>
            <a:r>
              <a:rPr lang="en-US" altLang="zh-CN" dirty="0"/>
              <a:t>commit id </a:t>
            </a:r>
            <a:r>
              <a:rPr lang="zh-CN" altLang="en-US" dirty="0"/>
              <a:t>与</a:t>
            </a:r>
            <a:r>
              <a:rPr lang="en-US" altLang="zh-CN" dirty="0"/>
              <a:t> commit </a:t>
            </a:r>
            <a:r>
              <a:rPr lang="zh-CN" altLang="en-US" dirty="0"/>
              <a:t>签名等其他信息不变。</a:t>
            </a:r>
            <a:endParaRPr lang="en-US" altLang="zh-CN" dirty="0"/>
          </a:p>
          <a:p>
            <a:pPr lvl="1"/>
            <a:r>
              <a:rPr lang="zh-CN" altLang="en-US" dirty="0"/>
              <a:t>减少冲突：定期将当前分支向目标分支 </a:t>
            </a:r>
            <a:r>
              <a:rPr lang="en-US" altLang="zh-CN" dirty="0"/>
              <a:t>rebase </a:t>
            </a:r>
            <a:r>
              <a:rPr lang="zh-CN" altLang="en-US" dirty="0"/>
              <a:t>能减少冲突处理的工作量。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E75B72-750A-27F8-3533-7C1ECC46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Merge </a:t>
            </a:r>
            <a:r>
              <a:rPr lang="zh-CN" altLang="en-US" cap="none" dirty="0"/>
              <a:t>与 </a:t>
            </a:r>
            <a:r>
              <a:rPr lang="en-US" altLang="zh-CN" cap="none" dirty="0"/>
              <a:t>Rebase </a:t>
            </a:r>
            <a:r>
              <a:rPr lang="zh-CN" altLang="en-US" cap="none" dirty="0"/>
              <a:t>的简单讨论</a:t>
            </a:r>
          </a:p>
        </p:txBody>
      </p:sp>
    </p:spTree>
    <p:extLst>
      <p:ext uri="{BB962C8B-B14F-4D97-AF65-F5344CB8AC3E}">
        <p14:creationId xmlns:p14="http://schemas.microsoft.com/office/powerpoint/2010/main" val="302732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B45C38-5EB8-40A0-5132-91C5B4DB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git show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git status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git reset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git restore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git checkout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B4B284-8AE3-26FA-47CB-592AA835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其他常用指令</a:t>
            </a:r>
          </a:p>
        </p:txBody>
      </p:sp>
    </p:spTree>
    <p:extLst>
      <p:ext uri="{BB962C8B-B14F-4D97-AF65-F5344CB8AC3E}">
        <p14:creationId xmlns:p14="http://schemas.microsoft.com/office/powerpoint/2010/main" val="164442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BEB811-0192-4F12-2256-C26F4C98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094116" cy="3678303"/>
          </a:xfrm>
        </p:spPr>
        <p:txBody>
          <a:bodyPr/>
          <a:lstStyle/>
          <a:p>
            <a:r>
              <a:rPr lang="zh-CN" altLang="en-US" dirty="0"/>
              <a:t>查看当前分支的提交历史。</a:t>
            </a:r>
            <a:endParaRPr lang="en-US" altLang="zh-CN" dirty="0"/>
          </a:p>
          <a:p>
            <a:pPr lvl="1"/>
            <a:r>
              <a:rPr lang="zh-CN" altLang="en-US" dirty="0"/>
              <a:t>包含 </a:t>
            </a:r>
            <a:r>
              <a:rPr lang="en-US" altLang="zh-CN" dirty="0"/>
              <a:t>commit id</a:t>
            </a:r>
            <a:r>
              <a:rPr lang="zh-CN" altLang="en-US" dirty="0"/>
              <a:t>，作者，提交日期等信息。</a:t>
            </a:r>
            <a:endParaRPr lang="en-US" altLang="zh-CN" dirty="0"/>
          </a:p>
          <a:p>
            <a:pPr lvl="1"/>
            <a:r>
              <a:rPr lang="zh-CN" altLang="en-US" dirty="0"/>
              <a:t>以及有哪些指针指向此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strike="sngStrike" dirty="0"/>
              <a:t>Author </a:t>
            </a:r>
            <a:r>
              <a:rPr lang="zh-CN" altLang="en-US" strike="sngStrike" dirty="0"/>
              <a:t>和 </a:t>
            </a:r>
            <a:r>
              <a:rPr lang="en-US" altLang="zh-CN" strike="sngStrike" dirty="0"/>
              <a:t>Committer </a:t>
            </a:r>
            <a:r>
              <a:rPr lang="zh-CN" altLang="en-US" strike="sngStrike" dirty="0"/>
              <a:t>是不同的概念。</a:t>
            </a:r>
            <a:endParaRPr lang="en-US" altLang="zh-CN" strike="sngStrike" dirty="0"/>
          </a:p>
          <a:p>
            <a:r>
              <a:rPr lang="en-US" altLang="zh-CN" dirty="0"/>
              <a:t>commit id </a:t>
            </a:r>
            <a:r>
              <a:rPr lang="zh-CN" altLang="en-US" dirty="0"/>
              <a:t>用 </a:t>
            </a:r>
            <a:r>
              <a:rPr lang="en-US" altLang="zh-CN" dirty="0"/>
              <a:t>SHA-1 </a:t>
            </a:r>
            <a:r>
              <a:rPr lang="zh-CN" altLang="en-US" dirty="0"/>
              <a:t>算法计算出来，并唯一指向某个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F3D3F5-842E-6820-A966-AF69EFC1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log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696226-2717-DB35-6AED-98F05499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345" y="1584850"/>
            <a:ext cx="4476190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FB46A3-D0AB-22A3-BCF1-EA54206F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log --graph</a:t>
            </a:r>
            <a:r>
              <a:rPr lang="zh-CN" altLang="en-US" dirty="0"/>
              <a:t>：显示 </a:t>
            </a:r>
            <a:r>
              <a:rPr lang="en-US" altLang="zh-CN" dirty="0"/>
              <a:t>commit </a:t>
            </a:r>
            <a:r>
              <a:rPr lang="zh-CN" altLang="en-US" dirty="0"/>
              <a:t>点线图。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log --</a:t>
            </a:r>
            <a:r>
              <a:rPr lang="en-US" altLang="zh-CN" dirty="0" err="1">
                <a:latin typeface="Consolas" panose="020B0609020204030204" pitchFamily="49" charset="0"/>
              </a:rPr>
              <a:t>oneline</a:t>
            </a:r>
            <a:r>
              <a:rPr lang="zh-CN" altLang="en-US" dirty="0"/>
              <a:t>：以每次 </a:t>
            </a:r>
            <a:r>
              <a:rPr lang="en-US" altLang="zh-CN" dirty="0"/>
              <a:t>commit </a:t>
            </a:r>
            <a:r>
              <a:rPr lang="zh-CN" altLang="en-US" dirty="0"/>
              <a:t>显示一行的方式展示日志。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log --all</a:t>
            </a:r>
            <a:r>
              <a:rPr lang="zh-CN" altLang="en-US" dirty="0"/>
              <a:t>：展示所有分支的提交历史。</a:t>
            </a:r>
            <a:endParaRPr lang="en-US" altLang="zh-CN" dirty="0"/>
          </a:p>
          <a:p>
            <a:r>
              <a:rPr lang="zh-CN" altLang="en-US" dirty="0"/>
              <a:t>前面出现过的 </a:t>
            </a:r>
            <a:r>
              <a:rPr lang="en-US" altLang="zh-CN" dirty="0"/>
              <a:t>commit graph </a:t>
            </a:r>
            <a:r>
              <a:rPr lang="zh-CN" altLang="en-US" dirty="0"/>
              <a:t>都属于点线图。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B9E948-B094-A5EE-52E0-027C3F16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log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6A4865-BE25-8AB2-778B-619D199D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展示指定 </a:t>
            </a:r>
            <a:r>
              <a:rPr lang="en-US" altLang="zh-CN" dirty="0"/>
              <a:t>id </a:t>
            </a:r>
            <a:r>
              <a:rPr lang="zh-CN" altLang="en-US" dirty="0"/>
              <a:t>对应 </a:t>
            </a:r>
            <a:r>
              <a:rPr lang="en-US" altLang="zh-CN" dirty="0"/>
              <a:t>commit </a:t>
            </a:r>
            <a:r>
              <a:rPr lang="zh-CN" altLang="en-US" dirty="0"/>
              <a:t>的内容。</a:t>
            </a:r>
            <a:endParaRPr lang="en-US" altLang="zh-CN" dirty="0"/>
          </a:p>
          <a:p>
            <a:r>
              <a:rPr lang="zh-CN" altLang="en-US" dirty="0"/>
              <a:t>不指定 </a:t>
            </a:r>
            <a:r>
              <a:rPr lang="en-US" altLang="zh-CN" dirty="0"/>
              <a:t>id </a:t>
            </a:r>
            <a:r>
              <a:rPr lang="zh-CN" altLang="en-US" dirty="0"/>
              <a:t>则展示 </a:t>
            </a:r>
            <a:r>
              <a:rPr lang="en-US" altLang="zh-CN" dirty="0"/>
              <a:t>HEAD </a:t>
            </a:r>
            <a:r>
              <a:rPr lang="zh-CN" altLang="en-US" dirty="0"/>
              <a:t>指针指向的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507240-4EE9-5CE2-ACFB-311798C0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show [&lt;commit id&gt;]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0AC3F2-BBFB-2AA2-34BF-801BFFCF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86" y="1575370"/>
            <a:ext cx="4797443" cy="428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1586F0-F525-EFFF-20C6-A1ADE4AF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当前文件状态，即展示出于以下状态的文件：</a:t>
            </a:r>
            <a:endParaRPr lang="en-US" altLang="zh-CN" dirty="0"/>
          </a:p>
          <a:p>
            <a:pPr lvl="1"/>
            <a:r>
              <a:rPr lang="zh-CN" altLang="en-US" dirty="0"/>
              <a:t>新增但未被加入暂存区</a:t>
            </a:r>
            <a:endParaRPr lang="en-US" altLang="zh-CN" dirty="0"/>
          </a:p>
          <a:p>
            <a:pPr lvl="1"/>
            <a:r>
              <a:rPr lang="zh-CN" altLang="en-US" dirty="0"/>
              <a:t>存在修改未被加入暂存区</a:t>
            </a:r>
            <a:endParaRPr lang="en-US" altLang="zh-CN" dirty="0"/>
          </a:p>
          <a:p>
            <a:pPr lvl="1"/>
            <a:r>
              <a:rPr lang="zh-CN" altLang="en-US" dirty="0"/>
              <a:t>被删除但未被加入暂存区</a:t>
            </a:r>
            <a:endParaRPr lang="en-US" altLang="zh-CN" dirty="0"/>
          </a:p>
          <a:p>
            <a:pPr lvl="1"/>
            <a:r>
              <a:rPr lang="zh-CN" altLang="en-US" dirty="0"/>
              <a:t>处于暂存区内</a:t>
            </a:r>
            <a:endParaRPr lang="en-US" altLang="zh-CN" dirty="0"/>
          </a:p>
          <a:p>
            <a:pPr lvl="1"/>
            <a:r>
              <a:rPr lang="zh-CN" altLang="en-US" dirty="0"/>
              <a:t>存在合并冲突</a:t>
            </a:r>
            <a:endParaRPr lang="en-US" altLang="zh-CN" dirty="0"/>
          </a:p>
          <a:p>
            <a:pPr lvl="1"/>
            <a:r>
              <a:rPr lang="en-US" altLang="zh-CN" dirty="0"/>
              <a:t>….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A2FCD4-35D5-FB35-3CA5-5C997720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status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84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CEA038-21A4-0195-A489-79FC6676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重置仓库状态并移动 </a:t>
            </a:r>
            <a:r>
              <a:rPr lang="en-US" altLang="zh-CN" dirty="0"/>
              <a:t>HEAD </a:t>
            </a:r>
            <a:r>
              <a:rPr lang="zh-CN" altLang="en-US" dirty="0"/>
              <a:t>指针。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&lt;commit&gt; </a:t>
            </a:r>
            <a:r>
              <a:rPr lang="zh-CN" altLang="en-US" dirty="0"/>
              <a:t>参数表示重置到的目标位置，不填写则默认是 </a:t>
            </a:r>
            <a:r>
              <a:rPr lang="en-US" altLang="zh-CN" dirty="0"/>
              <a:t>HEAD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填写 </a:t>
            </a:r>
            <a:r>
              <a:rPr lang="en-US" altLang="zh-CN" dirty="0"/>
              <a:t>commit id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也可以使用 </a:t>
            </a:r>
            <a:r>
              <a:rPr lang="en-US" altLang="zh-CN" dirty="0"/>
              <a:t>HEAD^</a:t>
            </a:r>
            <a:r>
              <a:rPr lang="zh-CN" altLang="en-US" dirty="0"/>
              <a:t>、</a:t>
            </a:r>
            <a:r>
              <a:rPr lang="en-US" altLang="zh-CN" dirty="0"/>
              <a:t>HEAD~2 </a:t>
            </a:r>
            <a:r>
              <a:rPr lang="zh-CN" altLang="en-US" dirty="0"/>
              <a:t>等重置到 </a:t>
            </a:r>
            <a:r>
              <a:rPr lang="en-US" altLang="zh-CN" dirty="0"/>
              <a:t>HEAD </a:t>
            </a:r>
            <a:r>
              <a:rPr lang="zh-CN" altLang="en-US" dirty="0"/>
              <a:t>的若干次 </a:t>
            </a:r>
            <a:r>
              <a:rPr lang="en-US" altLang="zh-CN" dirty="0"/>
              <a:t>commit </a:t>
            </a:r>
            <a:r>
              <a:rPr lang="zh-CN" altLang="en-US" dirty="0"/>
              <a:t>之前。</a:t>
            </a:r>
            <a:endParaRPr lang="en-US" altLang="zh-CN" dirty="0"/>
          </a:p>
          <a:p>
            <a:r>
              <a:rPr lang="zh-CN" altLang="en-US" dirty="0"/>
              <a:t>后一个参数默认是 </a:t>
            </a:r>
            <a:r>
              <a:rPr lang="en-US" altLang="zh-CN" dirty="0">
                <a:latin typeface="Consolas" panose="020B0609020204030204" pitchFamily="49" charset="0"/>
              </a:rPr>
              <a:t>--mixed</a:t>
            </a:r>
            <a:r>
              <a:rPr lang="zh-CN" altLang="en-US" dirty="0"/>
              <a:t>，这个参数控制重置后的文件状态。</a:t>
            </a:r>
            <a:endParaRPr lang="en-US" altLang="zh-CN" dirty="0"/>
          </a:p>
          <a:p>
            <a:pPr lvl="1"/>
            <a:r>
              <a:rPr lang="en-US" altLang="zh-CN" dirty="0"/>
              <a:t>--soft</a:t>
            </a:r>
            <a:r>
              <a:rPr lang="zh-CN" altLang="en-US" dirty="0"/>
              <a:t>：文件相比重置时状态的修改会被保留，并被跟踪。</a:t>
            </a:r>
            <a:endParaRPr lang="en-US" altLang="zh-CN" dirty="0"/>
          </a:p>
          <a:p>
            <a:pPr lvl="1"/>
            <a:r>
              <a:rPr lang="en-US" altLang="zh-CN" dirty="0"/>
              <a:t>--mixed</a:t>
            </a:r>
            <a:r>
              <a:rPr lang="zh-CN" altLang="en-US" dirty="0"/>
              <a:t>：文件相比重置时状态的修改会被保留，但不会被跟踪。</a:t>
            </a:r>
            <a:endParaRPr lang="en-US" altLang="zh-CN" dirty="0"/>
          </a:p>
          <a:p>
            <a:pPr lvl="1"/>
            <a:r>
              <a:rPr lang="en-US" altLang="zh-CN" dirty="0"/>
              <a:t>--hard</a:t>
            </a:r>
            <a:r>
              <a:rPr lang="zh-CN" altLang="en-US" dirty="0"/>
              <a:t>：文件相比重置时状态的修改</a:t>
            </a:r>
            <a:r>
              <a:rPr lang="zh-CN" altLang="en-US" dirty="0">
                <a:solidFill>
                  <a:srgbClr val="FF0000"/>
                </a:solidFill>
              </a:rPr>
              <a:t>不会</a:t>
            </a:r>
            <a:r>
              <a:rPr lang="zh-CN" altLang="en-US" dirty="0"/>
              <a:t>被保留。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6B3F7-4642-4C01-FE40-15FA1CA2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reset [&lt;commit&gt;] [--soft/--mixed/--hard]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4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5A0100-736A-D723-0243-28E7CF71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restore &lt;file&gt;</a:t>
            </a:r>
            <a:r>
              <a:rPr lang="zh-CN" altLang="en-US" dirty="0"/>
              <a:t>：恢复文件到上一次提交的状态（撤销更改）。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restore --staged &lt;file&gt;</a:t>
            </a:r>
            <a:r>
              <a:rPr lang="zh-CN" altLang="en-US" dirty="0"/>
              <a:t>：撤销暂存区内对文件的更改。</a:t>
            </a:r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en-US" altLang="zh-CN" dirty="0"/>
              <a:t>restore </a:t>
            </a:r>
            <a:r>
              <a:rPr lang="zh-CN" altLang="en-US" dirty="0"/>
              <a:t>仅恢复“被更改的文件”，新增的文件不会被影响。</a:t>
            </a:r>
            <a:endParaRPr lang="en-US" altLang="zh-CN" dirty="0"/>
          </a:p>
          <a:p>
            <a:pPr lvl="1"/>
            <a:r>
              <a:rPr lang="zh-CN" altLang="en-US" dirty="0"/>
              <a:t>若包含了未被追踪的文件，则 </a:t>
            </a:r>
            <a:r>
              <a:rPr lang="en-US" altLang="zh-CN" dirty="0"/>
              <a:t>restore </a:t>
            </a:r>
            <a:r>
              <a:rPr lang="zh-CN" altLang="en-US" dirty="0"/>
              <a:t>会报错（常见于 </a:t>
            </a:r>
            <a:r>
              <a:rPr lang="en-US" altLang="zh-CN" dirty="0">
                <a:latin typeface="Consolas" panose="020B0609020204030204" pitchFamily="49" charset="0"/>
              </a:rPr>
              <a:t>git restore *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501702-C0B5-9FBA-BFD9-54D1071D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restore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8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622BFE1-3016-3347-6DFA-8A2634E5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>
                <a:latin typeface="Consolas" panose="020B0609020204030204" pitchFamily="49" charset="0"/>
              </a:rPr>
              <a:t>2.23</a:t>
            </a:r>
            <a:r>
              <a:rPr lang="zh-CN" altLang="en-US" dirty="0"/>
              <a:t> 版本之后，</a:t>
            </a:r>
            <a:r>
              <a:rPr lang="en-US" altLang="zh-CN" dirty="0"/>
              <a:t>git checkout </a:t>
            </a:r>
            <a:r>
              <a:rPr lang="zh-CN" altLang="en-US" dirty="0"/>
              <a:t>不建议再被使用。</a:t>
            </a:r>
            <a:endParaRPr lang="en-US" altLang="zh-CN" dirty="0"/>
          </a:p>
          <a:p>
            <a:r>
              <a:rPr lang="zh-CN" altLang="en-US" dirty="0"/>
              <a:t>但因其功能强大以及历史原因在这里还是进行介绍。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checkout &lt;branch&gt;</a:t>
            </a:r>
            <a:r>
              <a:rPr lang="zh-CN" altLang="en-US" dirty="0"/>
              <a:t>：切换到指定分支。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checkout –b &lt;branch&gt;</a:t>
            </a:r>
            <a:r>
              <a:rPr lang="zh-CN" altLang="en-US" dirty="0"/>
              <a:t>：切换到指定分支。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checkout &lt;commit id&gt;</a:t>
            </a:r>
            <a:r>
              <a:rPr lang="zh-CN" altLang="en-US" dirty="0"/>
              <a:t>：以 分离</a:t>
            </a:r>
            <a:r>
              <a:rPr lang="en-US" altLang="zh-CN" dirty="0"/>
              <a:t>HEAD </a:t>
            </a:r>
            <a:r>
              <a:rPr lang="zh-CN" altLang="en-US" dirty="0"/>
              <a:t>模式切换到该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checkout &lt;file&gt;</a:t>
            </a:r>
            <a:r>
              <a:rPr lang="zh-CN" altLang="en-US" dirty="0"/>
              <a:t>：撤销对指定文件的修改。</a:t>
            </a:r>
            <a:endParaRPr lang="en-US" altLang="zh-CN" dirty="0"/>
          </a:p>
          <a:p>
            <a:r>
              <a:rPr lang="en-US" altLang="zh-CN" dirty="0"/>
              <a:t>checkout </a:t>
            </a:r>
            <a:r>
              <a:rPr lang="zh-CN" altLang="en-US" dirty="0"/>
              <a:t>功能繁多并且会产生语义和使用上的歧义，因此不建议使用。</a:t>
            </a:r>
            <a:endParaRPr lang="en-US" altLang="zh-CN" dirty="0"/>
          </a:p>
          <a:p>
            <a:pPr marL="323992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3B5495-0A11-7F65-AE79-CEF9EDD2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checkout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EDF57F-0B71-EB7F-FDEC-02803649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不方便版本回退</a:t>
            </a:r>
            <a:endParaRPr lang="en-US" altLang="zh-CN" dirty="0"/>
          </a:p>
          <a:p>
            <a:r>
              <a:rPr lang="zh-CN" altLang="en-US" dirty="0"/>
              <a:t>痛苦的多人合作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63C576-4990-D1A6-E222-DA9C7B55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朴素的版本控制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21854A-847D-7AFA-BC99-1C1BFAF4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9" y="1992134"/>
            <a:ext cx="5061305" cy="2904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606C29-D661-4ACF-3D25-14C9AA4F2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58" y="1187369"/>
            <a:ext cx="5061305" cy="4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3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E04438-E3C3-0934-715E-B4F1894E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.gitignore </a:t>
            </a:r>
            <a:r>
              <a:rPr lang="zh-CN" altLang="en-US" dirty="0"/>
              <a:t>是用户编写的一个特殊文件，内部记载的文件和目录会被 </a:t>
            </a:r>
            <a:r>
              <a:rPr lang="en-US" altLang="zh-CN" dirty="0"/>
              <a:t>git </a:t>
            </a:r>
            <a:r>
              <a:rPr lang="zh-CN" altLang="en-US" dirty="0"/>
              <a:t>忽略。</a:t>
            </a:r>
            <a:endParaRPr lang="en-US" altLang="zh-CN" dirty="0"/>
          </a:p>
          <a:p>
            <a:pPr lvl="1"/>
            <a:r>
              <a:rPr lang="zh-CN" altLang="en-US" dirty="0"/>
              <a:t>每行一条规则，可以是路径，可以包含通配符。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**/__pycache__/**</a:t>
            </a:r>
            <a:r>
              <a:rPr lang="zh-CN" altLang="en-US" dirty="0"/>
              <a:t>、</a:t>
            </a:r>
            <a:r>
              <a:rPr lang="en-US" altLang="zh-CN" dirty="0"/>
              <a:t>/node_modules</a:t>
            </a:r>
            <a:r>
              <a:rPr lang="zh-CN" altLang="en-US" dirty="0"/>
              <a:t>、</a:t>
            </a:r>
            <a:r>
              <a:rPr lang="en-US" altLang="zh-CN" dirty="0"/>
              <a:t>/target </a:t>
            </a:r>
            <a:r>
              <a:rPr lang="zh-CN" altLang="en-US" dirty="0"/>
              <a:t>等编译或运行时产生的文件。</a:t>
            </a:r>
            <a:endParaRPr lang="en-US" altLang="zh-CN" dirty="0"/>
          </a:p>
          <a:p>
            <a:r>
              <a:rPr lang="zh-CN" altLang="en-US" dirty="0"/>
              <a:t>特别的，已经被追踪的文件不会受到 </a:t>
            </a:r>
            <a:r>
              <a:rPr lang="en-US" altLang="zh-CN" dirty="0"/>
              <a:t>.gitignore </a:t>
            </a:r>
            <a:r>
              <a:rPr lang="zh-CN" altLang="en-US" dirty="0"/>
              <a:t>的影响。</a:t>
            </a:r>
            <a:endParaRPr lang="en-US" altLang="zh-CN" dirty="0"/>
          </a:p>
          <a:p>
            <a:pPr lvl="1"/>
            <a:r>
              <a:rPr lang="zh-CN" altLang="en-US" dirty="0"/>
              <a:t>此时需要用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git rm --cached </a:t>
            </a:r>
            <a:r>
              <a:rPr lang="zh-CN" altLang="en-US" dirty="0"/>
              <a:t>将其移除。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14D0E4-50A6-4FE1-E528-5495135D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.gitignore</a:t>
            </a:r>
            <a:endParaRPr lang="zh-CN" altLang="en-US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A6863-E1A3-CF9F-25B6-DB8BBE91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52" y="4019649"/>
            <a:ext cx="7655053" cy="19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71F49C-056F-D580-249F-879E514F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Remote Git</a:t>
            </a:r>
            <a:endParaRPr lang="zh-CN" altLang="en-US" cap="none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4143F6-A3D1-2ABF-3196-3FD5C202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altLang="en-US" dirty="0"/>
              <a:t>向着悠远的天空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CC7B7-E70F-4F34-B47C-DFD6FB4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是分布式的，每个开发者都能在本地进行修改，但还有一个问题：</a:t>
            </a:r>
            <a:endParaRPr lang="en-US" altLang="zh-CN" dirty="0"/>
          </a:p>
          <a:p>
            <a:pPr lvl="1"/>
            <a:r>
              <a:rPr lang="zh-CN" altLang="en-US" dirty="0"/>
              <a:t>我该怎么获得别人的工作呢？</a:t>
            </a:r>
            <a:endParaRPr lang="en-US" altLang="zh-CN" dirty="0"/>
          </a:p>
          <a:p>
            <a:r>
              <a:rPr lang="zh-CN" altLang="en-US" dirty="0"/>
              <a:t>在这一需求下，</a:t>
            </a:r>
            <a:r>
              <a:rPr lang="en-US" altLang="zh-CN" dirty="0"/>
              <a:t>Git </a:t>
            </a:r>
            <a:r>
              <a:rPr lang="zh-CN" altLang="en-US" dirty="0"/>
              <a:t>托管服务应运而生，并且以 </a:t>
            </a:r>
            <a:r>
              <a:rPr lang="en-US" altLang="zh-CN" dirty="0"/>
              <a:t>git remote </a:t>
            </a:r>
            <a:r>
              <a:rPr lang="zh-CN" altLang="en-US" dirty="0"/>
              <a:t>的形式组织。</a:t>
            </a:r>
            <a:endParaRPr lang="en-US" altLang="zh-CN" dirty="0"/>
          </a:p>
          <a:p>
            <a:r>
              <a:rPr lang="zh-CN" altLang="en-US" dirty="0"/>
              <a:t>提供 </a:t>
            </a:r>
            <a:r>
              <a:rPr lang="en-US" altLang="zh-CN" dirty="0"/>
              <a:t>Git </a:t>
            </a:r>
            <a:r>
              <a:rPr lang="zh-CN" altLang="en-US" dirty="0"/>
              <a:t>托管服务的平台被称作代码托管平台，常见的有：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8849CC-28A2-48B5-AFE9-AE3C06A9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托管服务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9CD86-EE32-CB69-8052-4C9F4E4C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03" y="4001294"/>
            <a:ext cx="2980952" cy="191428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181AE0F-A388-127C-6224-4FC14B94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11" y="415833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095ECA-9EA8-AE8F-A08F-9198D577A278}"/>
              </a:ext>
            </a:extLst>
          </p:cNvPr>
          <p:cNvSpPr txBox="1"/>
          <p:nvPr/>
        </p:nvSpPr>
        <p:spPr>
          <a:xfrm>
            <a:off x="5486400" y="4681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</p:spTree>
    <p:extLst>
      <p:ext uri="{BB962C8B-B14F-4D97-AF65-F5344CB8AC3E}">
        <p14:creationId xmlns:p14="http://schemas.microsoft.com/office/powerpoint/2010/main" val="15060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42356-B02E-4B08-2BC7-F9BD885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很多网站对访问者都有限制，需要登录后才能访问。</a:t>
            </a:r>
            <a:endParaRPr lang="en-US" altLang="zh-CN" dirty="0"/>
          </a:p>
          <a:p>
            <a:r>
              <a:rPr lang="zh-CN" altLang="en-US" dirty="0"/>
              <a:t>如果是网页上，用户通过登录的方式进行鉴权，这对命令行工具不够友好。</a:t>
            </a:r>
            <a:endParaRPr lang="en-US" altLang="zh-CN" dirty="0"/>
          </a:p>
          <a:p>
            <a:r>
              <a:rPr lang="en-US" altLang="zh-CN" dirty="0"/>
              <a:t>Git </a:t>
            </a:r>
            <a:r>
              <a:rPr lang="zh-CN" altLang="en-US" dirty="0"/>
              <a:t>会使用 </a:t>
            </a:r>
            <a:r>
              <a:rPr lang="en-US" altLang="zh-CN" dirty="0"/>
              <a:t>ssh </a:t>
            </a:r>
            <a:r>
              <a:rPr lang="zh-CN" altLang="en-US" dirty="0"/>
              <a:t>密钥进行鉴权：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、生成 </a:t>
            </a:r>
            <a:r>
              <a:rPr lang="en-US" altLang="zh-CN" dirty="0"/>
              <a:t>ssh </a:t>
            </a:r>
            <a:r>
              <a:rPr lang="zh-CN" altLang="en-US" dirty="0"/>
              <a:t>密钥对。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、向服务器提供公钥。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BF94FF-551F-6536-41A9-98B07BFF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latin typeface="Consolas" panose="020B0609020204030204" pitchFamily="49" charset="0"/>
              </a:rPr>
              <a:t>鉴权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8C9B82-9FAB-929A-F892-EBA86C5C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78" y="778276"/>
            <a:ext cx="2980952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6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7E8676-27D8-294F-1C59-F069F6E1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如果你没有生成过密钥，那么在 </a:t>
            </a:r>
            <a:r>
              <a:rPr lang="en-US" altLang="zh-CN" dirty="0"/>
              <a:t>shell </a:t>
            </a:r>
            <a:r>
              <a:rPr lang="zh-CN" altLang="en-US" dirty="0"/>
              <a:t>或者 </a:t>
            </a:r>
            <a:r>
              <a:rPr lang="en-US" altLang="zh-CN" dirty="0"/>
              <a:t>git bash </a:t>
            </a:r>
            <a:r>
              <a:rPr lang="zh-CN" altLang="en-US" dirty="0"/>
              <a:t>中执行：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ssh-keygen </a:t>
            </a:r>
            <a:r>
              <a:rPr lang="zh-CN" altLang="en-US" dirty="0">
                <a:latin typeface="Consolas" panose="020B0609020204030204" pitchFamily="49" charset="0"/>
              </a:rPr>
              <a:t>：生成密钥对。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cat ~/.ssh/id_rsa.pub </a:t>
            </a:r>
            <a:r>
              <a:rPr lang="zh-CN" altLang="en-US" dirty="0">
                <a:latin typeface="Consolas" panose="020B0609020204030204" pitchFamily="49" charset="0"/>
              </a:rPr>
              <a:t>：显示公钥。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C82134-0397-5D3C-06C7-BC8218E5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 </a:t>
            </a:r>
            <a:r>
              <a:rPr lang="en-US" altLang="zh-CN" dirty="0"/>
              <a:t>ssh </a:t>
            </a:r>
            <a:r>
              <a:rPr lang="zh-CN" altLang="en-US" dirty="0"/>
              <a:t>密钥对</a:t>
            </a:r>
          </a:p>
        </p:txBody>
      </p:sp>
    </p:spTree>
    <p:extLst>
      <p:ext uri="{BB962C8B-B14F-4D97-AF65-F5344CB8AC3E}">
        <p14:creationId xmlns:p14="http://schemas.microsoft.com/office/powerpoint/2010/main" val="2138108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11459D-22ED-8362-E252-8A2A13A5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8872" y="1844726"/>
            <a:ext cx="9039017" cy="36782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2253D58-38B4-AD37-BD72-D0B85A1D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向服务器提供公钥</a:t>
            </a:r>
          </a:p>
        </p:txBody>
      </p:sp>
    </p:spTree>
    <p:extLst>
      <p:ext uri="{BB962C8B-B14F-4D97-AF65-F5344CB8AC3E}">
        <p14:creationId xmlns:p14="http://schemas.microsoft.com/office/powerpoint/2010/main" val="3526314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F1AA25-1921-8D0B-BEA7-AA7B298E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依次填入：</a:t>
            </a:r>
            <a:endParaRPr lang="en-US" altLang="zh-CN" dirty="0"/>
          </a:p>
          <a:p>
            <a:pPr lvl="1"/>
            <a:r>
              <a:rPr lang="zh-CN" altLang="en-US" dirty="0"/>
              <a:t>刚才的公钥</a:t>
            </a:r>
            <a:endParaRPr lang="en-US" altLang="zh-CN" dirty="0"/>
          </a:p>
          <a:p>
            <a:pPr lvl="1"/>
            <a:r>
              <a:rPr lang="zh-CN" altLang="en-US" dirty="0"/>
              <a:t>标题</a:t>
            </a:r>
            <a:endParaRPr lang="en-US" altLang="zh-CN" dirty="0"/>
          </a:p>
          <a:p>
            <a:pPr lvl="1"/>
            <a:r>
              <a:rPr lang="zh-CN" altLang="en-US" dirty="0"/>
              <a:t>授权类型</a:t>
            </a:r>
            <a:endParaRPr lang="en-US" altLang="zh-CN" dirty="0"/>
          </a:p>
          <a:p>
            <a:pPr lvl="1"/>
            <a:r>
              <a:rPr lang="zh-CN" altLang="en-US" dirty="0"/>
              <a:t>过期时间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F74A0FB-A893-9ECD-4E9F-3EB4775F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向服务器提供公钥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D33446-F3E7-00E2-A51A-965D63ED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13" y="1174133"/>
            <a:ext cx="7586313" cy="45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48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BE4F63A-346C-5C63-FD76-8560293F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设置好 </a:t>
            </a:r>
            <a:r>
              <a:rPr lang="en-US" altLang="zh-CN" dirty="0"/>
              <a:t>ssh </a:t>
            </a:r>
            <a:r>
              <a:rPr lang="zh-CN" altLang="en-US" dirty="0"/>
              <a:t>密钥之后，</a:t>
            </a:r>
            <a:r>
              <a:rPr lang="en-US" altLang="zh-CN" dirty="0"/>
              <a:t>git </a:t>
            </a:r>
            <a:r>
              <a:rPr lang="zh-CN" altLang="en-US" dirty="0"/>
              <a:t>就拥有了你的账号相同的访问权限。</a:t>
            </a:r>
            <a:endParaRPr lang="en-US" altLang="zh-CN" dirty="0"/>
          </a:p>
          <a:p>
            <a:r>
              <a:rPr lang="zh-CN" altLang="en-US" dirty="0"/>
              <a:t>因此可以对远程仓库进行操作：</a:t>
            </a:r>
            <a:endParaRPr lang="en-US" altLang="zh-CN" dirty="0"/>
          </a:p>
          <a:p>
            <a:pPr lvl="1"/>
            <a:r>
              <a:rPr lang="zh-CN" altLang="en-US" dirty="0"/>
              <a:t>建立仓库</a:t>
            </a:r>
            <a:endParaRPr lang="en-US" altLang="zh-CN" dirty="0"/>
          </a:p>
          <a:p>
            <a:pPr lvl="1"/>
            <a:r>
              <a:rPr lang="zh-CN" altLang="en-US" dirty="0"/>
              <a:t>绑定仓库</a:t>
            </a:r>
            <a:endParaRPr lang="en-US" altLang="zh-CN" dirty="0"/>
          </a:p>
          <a:p>
            <a:pPr lvl="1"/>
            <a:r>
              <a:rPr lang="zh-CN" altLang="en-US" dirty="0"/>
              <a:t>绑定分支</a:t>
            </a:r>
            <a:endParaRPr lang="en-US" altLang="zh-CN" dirty="0"/>
          </a:p>
          <a:p>
            <a:pPr lvl="1"/>
            <a:r>
              <a:rPr lang="zh-CN" altLang="en-US" dirty="0"/>
              <a:t>同步内容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FC08FD-9939-90A8-B8BB-525ED25B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远程仓库操作</a:t>
            </a:r>
          </a:p>
        </p:txBody>
      </p:sp>
    </p:spTree>
    <p:extLst>
      <p:ext uri="{BB962C8B-B14F-4D97-AF65-F5344CB8AC3E}">
        <p14:creationId xmlns:p14="http://schemas.microsoft.com/office/powerpoint/2010/main" val="2213430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52A6CD-0E00-CFBB-FB04-891A9972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点击首页右上角的</a:t>
            </a:r>
            <a:endParaRPr lang="en-US" altLang="zh-CN" dirty="0"/>
          </a:p>
          <a:p>
            <a:r>
              <a:rPr lang="zh-CN" altLang="en-US" dirty="0"/>
              <a:t>特别注意可见性设置：</a:t>
            </a:r>
            <a:endParaRPr lang="en-US" altLang="zh-CN" dirty="0"/>
          </a:p>
          <a:p>
            <a:pPr lvl="1"/>
            <a:r>
              <a:rPr lang="en-US" altLang="zh-CN" dirty="0"/>
              <a:t>Private </a:t>
            </a:r>
            <a:r>
              <a:rPr lang="zh-CN" altLang="en-US" dirty="0"/>
              <a:t>是对自己和有授权的人可见。</a:t>
            </a:r>
            <a:endParaRPr lang="en-US" altLang="zh-CN" dirty="0"/>
          </a:p>
          <a:p>
            <a:pPr lvl="1"/>
            <a:r>
              <a:rPr lang="en-US" altLang="zh-CN" dirty="0"/>
              <a:t>Internal </a:t>
            </a:r>
            <a:r>
              <a:rPr lang="zh-CN" altLang="en-US" dirty="0"/>
              <a:t>是对登录用户可见。</a:t>
            </a:r>
            <a:endParaRPr lang="en-US" altLang="zh-CN" dirty="0"/>
          </a:p>
          <a:p>
            <a:pPr lvl="2"/>
            <a:r>
              <a:rPr lang="zh-CN" altLang="en-US" dirty="0"/>
              <a:t>是的，就是全校师生都能看到的意思。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2FB7E0-6E48-F2A0-949F-FA5CE542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A97B8E-F4A6-A619-F9F9-E4EB078D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17" y="1453074"/>
            <a:ext cx="6060327" cy="45100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0A860E-61C6-C1AF-3CB1-93BCB935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638" y="2134778"/>
            <a:ext cx="1466667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B31BD1-9849-F114-68EC-EC61FA22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在项目的右侧可以获取项目链接。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clone &lt;url&gt;</a:t>
            </a:r>
            <a:r>
              <a:rPr lang="zh-CN" altLang="en-US" dirty="0"/>
              <a:t>：将远程项目克隆到本地</a:t>
            </a:r>
            <a:endParaRPr lang="en-US" altLang="zh-CN" dirty="0"/>
          </a:p>
          <a:p>
            <a:r>
              <a:rPr lang="zh-CN" altLang="en-US" dirty="0"/>
              <a:t>克隆项目之后：</a:t>
            </a:r>
            <a:endParaRPr lang="en-US" altLang="zh-CN" dirty="0"/>
          </a:p>
          <a:p>
            <a:pPr lvl="1"/>
            <a:r>
              <a:rPr lang="zh-CN" altLang="en-US" dirty="0"/>
              <a:t>会自动设置名为 </a:t>
            </a:r>
            <a:r>
              <a:rPr lang="en-US" altLang="zh-CN" dirty="0"/>
              <a:t>origin </a:t>
            </a:r>
            <a:r>
              <a:rPr lang="zh-CN" altLang="en-US" dirty="0"/>
              <a:t>的 </a:t>
            </a:r>
            <a:r>
              <a:rPr lang="en-US" altLang="zh-CN" dirty="0"/>
              <a:t>remote </a:t>
            </a:r>
            <a:r>
              <a:rPr lang="zh-CN" altLang="en-US" dirty="0"/>
              <a:t>为此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使用 </a:t>
            </a:r>
            <a:r>
              <a:rPr lang="en-US" altLang="zh-CN" dirty="0"/>
              <a:t>git clone &lt;url&gt; -o &lt;remote name&gt; </a:t>
            </a:r>
            <a:r>
              <a:rPr lang="zh-CN" altLang="en-US" dirty="0"/>
              <a:t>指定此初始 </a:t>
            </a:r>
            <a:r>
              <a:rPr lang="en-US" altLang="zh-CN" dirty="0"/>
              <a:t>remote </a:t>
            </a:r>
            <a:r>
              <a:rPr lang="zh-CN" altLang="en-US" dirty="0"/>
              <a:t>的名称。</a:t>
            </a:r>
            <a:endParaRPr lang="en-US" altLang="zh-CN" dirty="0"/>
          </a:p>
          <a:p>
            <a:pPr lvl="1"/>
            <a:r>
              <a:rPr lang="zh-CN" altLang="en-US" dirty="0"/>
              <a:t>会拉取所有远程分支到本地。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D67A5E-C8A0-2B56-6B78-A03B6B8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clone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DB59E-1878-8DFC-2EDD-AB1FDB4A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55" y="887343"/>
            <a:ext cx="4123809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AC6405-BF0E-E65A-9413-21D0ED52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清晰的开发历史</a:t>
            </a:r>
            <a:endParaRPr lang="en-US" altLang="zh-CN" dirty="0"/>
          </a:p>
          <a:p>
            <a:r>
              <a:rPr lang="zh-CN" altLang="en-US" dirty="0"/>
              <a:t>一目了然的修改记录</a:t>
            </a:r>
            <a:endParaRPr lang="en-US" altLang="zh-CN" dirty="0"/>
          </a:p>
          <a:p>
            <a:r>
              <a:rPr lang="zh-CN" altLang="en-US" dirty="0"/>
              <a:t>精确到行的修改溯源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414AAA-B5D2-B68E-B675-CD4A68F2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Git </a:t>
            </a:r>
            <a:r>
              <a:rPr lang="zh-CN" altLang="en-US" cap="none" dirty="0"/>
              <a:t>的版本控制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E4017C-B2A6-6BF0-987B-7DA55311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49" y="1382472"/>
            <a:ext cx="7355159" cy="3977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04562A-5D22-0812-19FC-876F8918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1" y="1516315"/>
            <a:ext cx="7672934" cy="4093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E3D888-45AA-E9CE-3D4C-35996AB2B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32" y="1516315"/>
            <a:ext cx="7187475" cy="416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0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61001B-1ABA-45B9-E2EC-5C375C7D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remote </a:t>
            </a:r>
            <a:r>
              <a:rPr lang="zh-CN" altLang="en-US" dirty="0"/>
              <a:t>指令用于管理远程仓库。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remote</a:t>
            </a:r>
            <a:r>
              <a:rPr lang="zh-CN" altLang="en-US" dirty="0"/>
              <a:t>：展示所有远程仓库。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remote add &lt;url&gt;</a:t>
            </a:r>
            <a:r>
              <a:rPr lang="zh-CN" altLang="en-US" dirty="0"/>
              <a:t>：添加 </a:t>
            </a:r>
            <a:r>
              <a:rPr lang="en-US" altLang="zh-CN" dirty="0"/>
              <a:t>url </a:t>
            </a:r>
            <a:r>
              <a:rPr lang="zh-CN" altLang="en-US" dirty="0"/>
              <a:t>指向的远程仓库。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remote remove &lt;name&gt;</a:t>
            </a:r>
            <a:r>
              <a:rPr lang="zh-CN" altLang="en-US" dirty="0"/>
              <a:t>：删除远程仓库。</a:t>
            </a:r>
            <a:endParaRPr lang="en-US" altLang="zh-CN" dirty="0"/>
          </a:p>
          <a:p>
            <a:r>
              <a:rPr lang="zh-CN" altLang="en-US" dirty="0"/>
              <a:t>每个本地分支都可以跟踪一个来源于远程仓库的远程分支。</a:t>
            </a:r>
            <a:endParaRPr lang="en-US" altLang="zh-CN" dirty="0"/>
          </a:p>
          <a:p>
            <a:pPr marL="575986" lvl="2"/>
            <a:r>
              <a:rPr lang="zh-CN" altLang="en-US" sz="2100" dirty="0">
                <a:latin typeface="Consolas" panose="020B0609020204030204" pitchFamily="49" charset="0"/>
              </a:rPr>
              <a:t>远程分支是只读的，只能以 分离</a:t>
            </a:r>
            <a:r>
              <a:rPr lang="en-US" altLang="zh-CN" sz="2100" dirty="0">
                <a:latin typeface="Consolas" panose="020B0609020204030204" pitchFamily="49" charset="0"/>
              </a:rPr>
              <a:t>HEAD </a:t>
            </a:r>
            <a:r>
              <a:rPr lang="zh-CN" altLang="en-US" sz="2100" dirty="0">
                <a:latin typeface="Consolas" panose="020B0609020204030204" pitchFamily="49" charset="0"/>
              </a:rPr>
              <a:t>模式切入，但可以作为合并的源分支。</a:t>
            </a:r>
            <a:endParaRPr lang="en-US" altLang="zh-CN" sz="2100" dirty="0">
              <a:latin typeface="Consolas" panose="020B0609020204030204" pitchFamily="49" charset="0"/>
            </a:endParaRPr>
          </a:p>
          <a:p>
            <a:pPr marL="575986" lvl="2"/>
            <a:r>
              <a:rPr lang="zh-CN" altLang="en-US" sz="2100" dirty="0">
                <a:latin typeface="Consolas" panose="020B0609020204030204" pitchFamily="49" charset="0"/>
              </a:rPr>
              <a:t>远程分支都为 </a:t>
            </a:r>
            <a:r>
              <a:rPr lang="en-US" altLang="zh-CN" sz="2100" dirty="0">
                <a:latin typeface="Consolas" panose="020B0609020204030204" pitchFamily="49" charset="0"/>
              </a:rPr>
              <a:t>&lt;remote&gt;/&lt;branch&gt; </a:t>
            </a:r>
            <a:r>
              <a:rPr lang="zh-CN" altLang="en-US" sz="2100" dirty="0">
                <a:latin typeface="Consolas" panose="020B0609020204030204" pitchFamily="49" charset="0"/>
              </a:rPr>
              <a:t>的格式，即 远程名称</a:t>
            </a:r>
            <a:r>
              <a:rPr lang="en-US" altLang="zh-CN" sz="2100" dirty="0">
                <a:latin typeface="Consolas" panose="020B0609020204030204" pitchFamily="49" charset="0"/>
              </a:rPr>
              <a:t>+</a:t>
            </a:r>
            <a:r>
              <a:rPr lang="zh-CN" altLang="en-US" sz="2100" dirty="0">
                <a:latin typeface="Consolas" panose="020B0609020204030204" pitchFamily="49" charset="0"/>
              </a:rPr>
              <a:t>分支名称。</a:t>
            </a:r>
            <a:endParaRPr lang="en-US" altLang="zh-CN" sz="2100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7DA7E5-DB07-4DA3-9B01-67E3F65F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Consolas" panose="020B0609020204030204" pitchFamily="49" charset="0"/>
              </a:rPr>
              <a:t>git remote</a:t>
            </a:r>
            <a:endParaRPr lang="zh-CN" altLang="en-US" cap="non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55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BC516D-3CF8-8E55-E812-D1D5E84E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git fetch &lt;remote&gt;</a:t>
            </a:r>
            <a:r>
              <a:rPr lang="zh-CN" altLang="en-US" dirty="0"/>
              <a:t>：拉取指定远程仓库的所有分支到本地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在拉取远程分支，使用 </a:t>
            </a:r>
            <a:r>
              <a:rPr lang="en-US" altLang="zh-CN" dirty="0">
                <a:latin typeface="Consolas" panose="020B0609020204030204" pitchFamily="49" charset="0"/>
              </a:rPr>
              <a:t>git branch -r </a:t>
            </a:r>
            <a:r>
              <a:rPr lang="zh-CN" altLang="en-US" dirty="0">
                <a:latin typeface="Consolas" panose="020B0609020204030204" pitchFamily="49" charset="0"/>
              </a:rPr>
              <a:t>可以查看远程分支和跟踪情况。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75986" lvl="2"/>
            <a:r>
              <a:rPr lang="zh-CN" altLang="en-US" sz="2100" dirty="0">
                <a:latin typeface="Consolas" panose="020B0609020204030204" pitchFamily="49" charset="0"/>
              </a:rPr>
              <a:t>使用 </a:t>
            </a:r>
            <a:r>
              <a:rPr lang="en-US" altLang="zh-CN" sz="2100" dirty="0">
                <a:latin typeface="Consolas" panose="020B0609020204030204" pitchFamily="49" charset="0"/>
              </a:rPr>
              <a:t>git switch &lt;branch&gt; </a:t>
            </a:r>
            <a:r>
              <a:rPr lang="zh-CN" altLang="en-US" sz="2100" dirty="0">
                <a:latin typeface="Consolas" panose="020B0609020204030204" pitchFamily="49" charset="0"/>
              </a:rPr>
              <a:t>尝试切换到一个存在的远程分支上时：</a:t>
            </a:r>
            <a:endParaRPr lang="en-US" altLang="zh-CN" sz="2100" dirty="0">
              <a:latin typeface="Consolas" panose="020B0609020204030204" pitchFamily="49" charset="0"/>
            </a:endParaRPr>
          </a:p>
          <a:p>
            <a:pPr marL="575986" lvl="2"/>
            <a:r>
              <a:rPr lang="zh-CN" altLang="en-US" sz="2100" dirty="0">
                <a:latin typeface="Consolas" panose="020B0609020204030204" pitchFamily="49" charset="0"/>
              </a:rPr>
              <a:t>会创建同名本地分支，并令其跟踪对应远程分支。</a:t>
            </a:r>
            <a:endParaRPr lang="en-US" altLang="zh-CN" sz="2100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git pull</a:t>
            </a:r>
            <a:r>
              <a:rPr lang="zh-CN" altLang="en-US" dirty="0">
                <a:latin typeface="Consolas" panose="020B0609020204030204" pitchFamily="49" charset="0"/>
              </a:rPr>
              <a:t>：拉取当前分支跟踪的远程分支，并与当前分支合并。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75986" lvl="2"/>
            <a:r>
              <a:rPr lang="en-US" altLang="zh-CN" sz="2100" dirty="0">
                <a:latin typeface="Consolas" panose="020B0609020204030204" pitchFamily="49" charset="0"/>
              </a:rPr>
              <a:t>git pull = git fetch + git merge</a:t>
            </a:r>
          </a:p>
          <a:p>
            <a:pPr marL="575986" lvl="2"/>
            <a:r>
              <a:rPr lang="zh-CN" altLang="en-US" sz="2100" dirty="0">
                <a:latin typeface="Consolas" panose="020B0609020204030204" pitchFamily="49" charset="0"/>
              </a:rPr>
              <a:t>用参数 </a:t>
            </a:r>
            <a:r>
              <a:rPr lang="en-US" altLang="zh-CN" sz="2100" dirty="0">
                <a:latin typeface="Consolas" panose="020B0609020204030204" pitchFamily="49" charset="0"/>
              </a:rPr>
              <a:t>--rebase</a:t>
            </a:r>
            <a:r>
              <a:rPr lang="zh-CN" altLang="en-US" sz="2100" dirty="0">
                <a:latin typeface="Consolas" panose="020B0609020204030204" pitchFamily="49" charset="0"/>
              </a:rPr>
              <a:t>、</a:t>
            </a:r>
            <a:r>
              <a:rPr lang="en-US" altLang="zh-CN" sz="2100" dirty="0">
                <a:latin typeface="Consolas" panose="020B0609020204030204" pitchFamily="49" charset="0"/>
              </a:rPr>
              <a:t>--squash </a:t>
            </a:r>
            <a:r>
              <a:rPr lang="zh-CN" altLang="en-US" sz="2100" dirty="0">
                <a:latin typeface="Consolas" panose="020B0609020204030204" pitchFamily="49" charset="0"/>
              </a:rPr>
              <a:t>设置合并时的行为。</a:t>
            </a:r>
            <a:endParaRPr lang="en-US" altLang="zh-CN" sz="2100" dirty="0">
              <a:latin typeface="Consolas" panose="020B0609020204030204" pitchFamily="49" charset="0"/>
            </a:endParaRPr>
          </a:p>
          <a:p>
            <a:pPr marL="575986" lvl="2"/>
            <a:r>
              <a:rPr lang="zh-CN" altLang="en-US" sz="2100" dirty="0">
                <a:latin typeface="Consolas" panose="020B0609020204030204" pitchFamily="49" charset="0"/>
              </a:rPr>
              <a:t>用参数 </a:t>
            </a:r>
            <a:r>
              <a:rPr lang="en-US" altLang="zh-CN" sz="2100" dirty="0">
                <a:latin typeface="Consolas" panose="020B0609020204030204" pitchFamily="49" charset="0"/>
              </a:rPr>
              <a:t>--no-commit </a:t>
            </a:r>
            <a:r>
              <a:rPr lang="zh-CN" altLang="en-US" sz="2100" dirty="0">
                <a:latin typeface="Consolas" panose="020B0609020204030204" pitchFamily="49" charset="0"/>
              </a:rPr>
              <a:t>设置在合并后不自动提交，而是将修改存入暂存区。</a:t>
            </a:r>
            <a:endParaRPr lang="en-US" altLang="zh-CN" sz="2100" dirty="0">
              <a:latin typeface="Consolas" panose="020B0609020204030204" pitchFamily="49" charset="0"/>
            </a:endParaRPr>
          </a:p>
          <a:p>
            <a:pPr marL="575986" lvl="2"/>
            <a:endParaRPr lang="en-US" altLang="zh-CN" sz="21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CD2C92-E98C-68E9-1156-1A3E396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从远程到本地</a:t>
            </a:r>
          </a:p>
        </p:txBody>
      </p:sp>
    </p:spTree>
    <p:extLst>
      <p:ext uri="{BB962C8B-B14F-4D97-AF65-F5344CB8AC3E}">
        <p14:creationId xmlns:p14="http://schemas.microsoft.com/office/powerpoint/2010/main" val="22574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7A2C32-CBCA-DC27-726F-26B377EA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git push</a:t>
            </a:r>
            <a:r>
              <a:rPr lang="zh-CN" altLang="en-US" dirty="0"/>
              <a:t>：将本地分支推送到远程，这将更新远程分支。</a:t>
            </a:r>
            <a:endParaRPr lang="en-US" altLang="zh-CN" dirty="0"/>
          </a:p>
          <a:p>
            <a:pPr lvl="1"/>
            <a:r>
              <a:rPr lang="zh-CN" altLang="en-US" dirty="0"/>
              <a:t>只支持 </a:t>
            </a:r>
            <a:r>
              <a:rPr lang="en-US" altLang="zh-CN" dirty="0"/>
              <a:t>fast-forward </a:t>
            </a:r>
            <a:r>
              <a:rPr lang="zh-CN" altLang="en-US" dirty="0"/>
              <a:t>的合并，即只能在远程分支后追加 </a:t>
            </a:r>
            <a:r>
              <a:rPr lang="en-US" altLang="zh-CN" dirty="0"/>
              <a:t>commit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git push –f </a:t>
            </a:r>
            <a:r>
              <a:rPr lang="zh-CN" altLang="en-US" dirty="0">
                <a:latin typeface="Consolas" panose="020B0609020204030204" pitchFamily="49" charset="0"/>
              </a:rPr>
              <a:t>会强制将远程分支与本地分支同步。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git push –u &lt;remote&gt; [&lt;branch&gt;]</a:t>
            </a:r>
            <a:r>
              <a:rPr lang="zh-CN" altLang="en-US" dirty="0"/>
              <a:t>：在远程创建分支</a:t>
            </a:r>
            <a:r>
              <a:rPr lang="en-US" altLang="zh-CN" dirty="0"/>
              <a:t> branch</a:t>
            </a:r>
            <a:r>
              <a:rPr lang="zh-CN" altLang="en-US" dirty="0"/>
              <a:t>，将本地分支推送到这个分支远程并进行跟踪。</a:t>
            </a:r>
            <a:endParaRPr lang="en-US" altLang="zh-CN" dirty="0"/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不填写 </a:t>
            </a:r>
            <a:r>
              <a:rPr lang="en-US" altLang="zh-CN" dirty="0">
                <a:latin typeface="Consolas" panose="020B0609020204030204" pitchFamily="49" charset="0"/>
              </a:rPr>
              <a:t>branch </a:t>
            </a:r>
            <a:r>
              <a:rPr lang="zh-CN" altLang="en-US" dirty="0">
                <a:latin typeface="Consolas" panose="020B0609020204030204" pitchFamily="49" charset="0"/>
              </a:rPr>
              <a:t>参数则默认为当前分支名。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为 </a:t>
            </a:r>
            <a:r>
              <a:rPr lang="en-US" altLang="zh-CN" dirty="0">
                <a:latin typeface="Consolas" panose="020B0609020204030204" pitchFamily="49" charset="0"/>
              </a:rPr>
              <a:t>git push --set-upstream </a:t>
            </a:r>
            <a:r>
              <a:rPr lang="zh-CN" altLang="en-US" dirty="0">
                <a:latin typeface="Consolas" panose="020B0609020204030204" pitchFamily="49" charset="0"/>
              </a:rPr>
              <a:t>的简写。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git branch --set-upstream &lt;remote&gt; &lt;local&gt;:&lt;remote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branch&gt;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令 </a:t>
            </a:r>
            <a:r>
              <a:rPr lang="en-US" altLang="zh-CN" dirty="0">
                <a:latin typeface="Consolas" panose="020B0609020204030204" pitchFamily="49" charset="0"/>
              </a:rPr>
              <a:t>local </a:t>
            </a:r>
            <a:r>
              <a:rPr lang="zh-CN" altLang="en-US" dirty="0">
                <a:latin typeface="Consolas" panose="020B0609020204030204" pitchFamily="49" charset="0"/>
              </a:rPr>
              <a:t>分支跟踪 </a:t>
            </a:r>
            <a:r>
              <a:rPr lang="en-US" altLang="zh-CN" dirty="0">
                <a:latin typeface="Consolas" panose="020B0609020204030204" pitchFamily="49" charset="0"/>
              </a:rPr>
              <a:t>&lt;remote&gt;/&lt;remote branch&gt;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sz="2700" dirty="0">
              <a:latin typeface="Consolas" panose="020B0609020204030204" pitchFamily="49" charset="0"/>
            </a:endParaRPr>
          </a:p>
          <a:p>
            <a:endParaRPr lang="en-US" altLang="zh-CN" sz="27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6B46C6F-C9EB-9B52-AE49-29C226AB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从本地到远程</a:t>
            </a:r>
          </a:p>
        </p:txBody>
      </p:sp>
    </p:spTree>
    <p:extLst>
      <p:ext uri="{BB962C8B-B14F-4D97-AF65-F5344CB8AC3E}">
        <p14:creationId xmlns:p14="http://schemas.microsoft.com/office/powerpoint/2010/main" val="11708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8107-2BC1-FB23-0F5E-23654051A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Git with VS Code</a:t>
            </a:r>
            <a:endParaRPr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442F4-72DF-3142-86F1-3C50A0B35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cap="none" dirty="0"/>
              <a:t>VS Code </a:t>
            </a:r>
            <a:r>
              <a:rPr lang="zh-CN" altLang="en-US" dirty="0"/>
              <a:t>天下第一！</a:t>
            </a:r>
          </a:p>
        </p:txBody>
      </p:sp>
    </p:spTree>
    <p:extLst>
      <p:ext uri="{BB962C8B-B14F-4D97-AF65-F5344CB8AC3E}">
        <p14:creationId xmlns:p14="http://schemas.microsoft.com/office/powerpoint/2010/main" val="12665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54314E-2890-6A78-58C2-DAC871CD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blame &lt;file&gt;</a:t>
            </a:r>
            <a:r>
              <a:rPr lang="zh-CN" altLang="en-US" dirty="0"/>
              <a:t>：展示文件每一行是哪个 </a:t>
            </a:r>
            <a:r>
              <a:rPr lang="en-US" altLang="zh-CN" dirty="0"/>
              <a:t>commit </a:t>
            </a:r>
            <a:r>
              <a:rPr lang="zh-CN" altLang="en-US" dirty="0"/>
              <a:t>时修改的。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diff</a:t>
            </a:r>
            <a:r>
              <a:rPr lang="zh-CN" altLang="en-US" dirty="0"/>
              <a:t>：展示所有未追踪的更改。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diff --cached</a:t>
            </a:r>
            <a:r>
              <a:rPr lang="zh-CN" altLang="en-US" dirty="0"/>
              <a:t>：展示暂存区内的所有更改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785382-F2E5-8D9F-1A54-39A423F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latin typeface="Consolas" panose="020B0609020204030204" pitchFamily="49" charset="0"/>
              </a:rPr>
              <a:t>从两条指令说起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F21375-C52E-284C-9BD9-29768587D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09" y="2677396"/>
            <a:ext cx="5885855" cy="32960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A3DA32-34FC-D02A-67D0-E61977216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716" y="2677396"/>
            <a:ext cx="2819048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7E2D82-13CF-E3C0-36F2-388C23D6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这些指令的功能很好，但不够方便！</a:t>
            </a:r>
            <a:endParaRPr lang="en-US" altLang="zh-CN" dirty="0"/>
          </a:p>
          <a:p>
            <a:r>
              <a:rPr lang="zh-CN" altLang="en-US" dirty="0"/>
              <a:t>一边看着 </a:t>
            </a:r>
            <a:r>
              <a:rPr lang="en-US" altLang="zh-CN" dirty="0"/>
              <a:t>git </a:t>
            </a:r>
            <a:r>
              <a:rPr lang="zh-CN" altLang="en-US" dirty="0"/>
              <a:t>的输出，一边看着编辑器改代码是很痛苦的事情。</a:t>
            </a:r>
            <a:endParaRPr lang="en-US" altLang="zh-CN" dirty="0"/>
          </a:p>
          <a:p>
            <a:r>
              <a:rPr lang="en-US" altLang="zh-CN" dirty="0"/>
              <a:t>VS code </a:t>
            </a:r>
            <a:r>
              <a:rPr lang="zh-CN" altLang="en-US" dirty="0"/>
              <a:t>提供了一些可以将 </a:t>
            </a:r>
            <a:r>
              <a:rPr lang="en-US" altLang="zh-CN" dirty="0"/>
              <a:t>git </a:t>
            </a:r>
            <a:r>
              <a:rPr lang="zh-CN" altLang="en-US" dirty="0"/>
              <a:t>的输出可视化到编辑器中的功能和插件。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19D3A5A-2A74-888B-C07F-5CA6591F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不方便！</a:t>
            </a:r>
          </a:p>
        </p:txBody>
      </p:sp>
    </p:spTree>
    <p:extLst>
      <p:ext uri="{BB962C8B-B14F-4D97-AF65-F5344CB8AC3E}">
        <p14:creationId xmlns:p14="http://schemas.microsoft.com/office/powerpoint/2010/main" val="2770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02E0C5-B7D5-7CF8-9B34-390CF94BD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4968" y="1608623"/>
            <a:ext cx="9346075" cy="447166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DA747394-3ACD-AD46-CA02-9AED6EE3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latin typeface="Consolas" panose="020B0609020204030204" pitchFamily="49" charset="0"/>
              </a:rPr>
              <a:t>源代码管理</a:t>
            </a:r>
          </a:p>
        </p:txBody>
      </p:sp>
    </p:spTree>
    <p:extLst>
      <p:ext uri="{BB962C8B-B14F-4D97-AF65-F5344CB8AC3E}">
        <p14:creationId xmlns:p14="http://schemas.microsoft.com/office/powerpoint/2010/main" val="1770161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FD1A7B-D0E9-5304-D7DB-ACCF1825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0BC4FF9-C680-5CC2-92D9-F7491F0D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合并解析器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545C66-FEAC-D4D9-E0D6-98E7C61F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46" y="2180498"/>
            <a:ext cx="10219048" cy="33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CB861A-8552-7C88-DE08-6A4F4B351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46" y="1454292"/>
            <a:ext cx="10142382" cy="48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E5D23B-7552-0984-40C5-04008B8D3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50B3F9-D2A7-D627-7942-6237D46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插件：</a:t>
            </a:r>
            <a:r>
              <a:rPr lang="en-US" altLang="zh-CN" cap="none" dirty="0"/>
              <a:t>Git blame</a:t>
            </a:r>
            <a:endParaRPr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024B63-DE1F-04FF-65A7-573D663E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85" y="1608624"/>
            <a:ext cx="5276190" cy="25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D38A9D-757F-B474-0A2E-2472489B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47" y="1437618"/>
            <a:ext cx="9710928" cy="50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1063B-6656-E6A1-CF93-7DE61D50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5B5532-DE44-1ECE-4ECC-5B51FFB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插件：</a:t>
            </a:r>
            <a:r>
              <a:rPr lang="en-US" altLang="zh-CN" cap="none" dirty="0"/>
              <a:t>Git Lens</a:t>
            </a:r>
            <a:endParaRPr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F73EAE-9F66-D7D7-484B-751C9D23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1608624"/>
            <a:ext cx="10415016" cy="44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2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A29C4B41-30F1-B4A4-5187-77CA12F1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2" y="1774089"/>
            <a:ext cx="5087075" cy="536005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zh-CN" altLang="en-US" dirty="0"/>
              <a:t>：创建版本快照</a:t>
            </a:r>
            <a:r>
              <a:rPr lang="en-US" dirty="0"/>
              <a:t> 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8EB23D3-0A97-41A7-19AC-DE1EC9600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1944" y="1774089"/>
            <a:ext cx="5087073" cy="553373"/>
          </a:xfrm>
        </p:spPr>
        <p:txBody>
          <a:bodyPr/>
          <a:lstStyle/>
          <a:p>
            <a:r>
              <a:rPr lang="zh-CN" altLang="en-US" dirty="0"/>
              <a:t>拍摄目标：文件夹的内容</a:t>
            </a:r>
            <a:endParaRPr lang="en-US" dirty="0"/>
          </a:p>
        </p:txBody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C941FDFF-3F10-EAC1-741A-102A8EB6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en-US" altLang="zh-CN" cap="none" dirty="0"/>
              <a:t>Git </a:t>
            </a:r>
            <a:r>
              <a:rPr lang="zh-CN" altLang="en-US" cap="none" dirty="0"/>
              <a:t>相机</a:t>
            </a:r>
            <a:endParaRPr lang="en-US" cap="none" dirty="0"/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44D3512A-EBE2-9FD7-88EC-DB9FC7E084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69" y="2662706"/>
            <a:ext cx="4697780" cy="3277023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C39C9E-729C-EC34-5FE6-E3556CFDFCA0}"/>
              </a:ext>
            </a:extLst>
          </p:cNvPr>
          <p:cNvGrpSpPr>
            <a:grpSpLocks/>
          </p:cNvGrpSpPr>
          <p:nvPr/>
        </p:nvGrpSpPr>
        <p:grpSpPr>
          <a:xfrm>
            <a:off x="1330254" y="2991890"/>
            <a:ext cx="2100505" cy="2100505"/>
            <a:chOff x="262987" y="0"/>
            <a:chExt cx="2100505" cy="210050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E1F47DF-C241-7B08-A8B6-C503A024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100"/>
                      </a14:imgEffect>
                      <a14:imgEffect>
                        <a14:saturation sat="400000"/>
                      </a14:imgEffect>
                      <a14:imgEffect>
                        <a14:brightnessContrast bright="97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987" y="0"/>
              <a:ext cx="2100505" cy="210050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722220-D36A-51C3-1468-1A7541626DCD}"/>
                </a:ext>
              </a:extLst>
            </p:cNvPr>
            <p:cNvSpPr txBox="1">
              <a:spLocks/>
            </p:cNvSpPr>
            <p:nvPr/>
          </p:nvSpPr>
          <p:spPr>
            <a:xfrm>
              <a:off x="350768" y="404487"/>
              <a:ext cx="2012724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800" b="1" dirty="0">
                  <a:solidFill>
                    <a:srgbClr val="FF0000"/>
                  </a:solidFill>
                  <a:latin typeface="Ink Free" panose="03080402000500000000" pitchFamily="66" charset="0"/>
                  <a:ea typeface="华文行楷" panose="02010800040101010101" pitchFamily="2" charset="-122"/>
                </a:rPr>
                <a:t>Git</a:t>
              </a:r>
              <a:endParaRPr lang="zh-CN" altLang="en-US" sz="8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841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8107-2BC1-FB23-0F5E-23654051A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Gitlab &amp; Github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442F4-72DF-3142-86F1-3C50A0B35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cap="none" dirty="0"/>
              <a:t>发现 </a:t>
            </a:r>
            <a:r>
              <a:rPr lang="en-US" altLang="zh-CN" cap="none" dirty="0"/>
              <a:t>Bug</a:t>
            </a:r>
            <a:r>
              <a:rPr lang="zh-CN" altLang="en-US" cap="none" dirty="0"/>
              <a:t>，看看 </a:t>
            </a:r>
            <a:r>
              <a:rPr lang="en-US" altLang="zh-CN" cap="none" dirty="0"/>
              <a:t>Issue</a:t>
            </a:r>
            <a:r>
              <a:rPr lang="zh-CN" altLang="en-US" cap="none" dirty="0"/>
              <a:t>，干脆自己写个  </a:t>
            </a:r>
            <a:r>
              <a:rPr lang="en-US" altLang="zh-CN" cap="none" dirty="0"/>
              <a:t>PR </a:t>
            </a:r>
            <a:r>
              <a:rPr lang="zh-CN" altLang="en-US" cap="none" dirty="0"/>
              <a:t>修了。</a:t>
            </a:r>
            <a:r>
              <a:rPr lang="en-US" altLang="zh-CN" cap="none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28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6FCFE9-192C-689A-1934-D50B7C8A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Tsinghua Gitlab </a:t>
            </a:r>
            <a:r>
              <a:rPr lang="zh-CN" altLang="en-US" dirty="0"/>
              <a:t>上进行合作开发是未来 软工、计原 等课一定会经历的事。</a:t>
            </a:r>
            <a:endParaRPr lang="en-US" altLang="zh-CN" dirty="0"/>
          </a:p>
          <a:p>
            <a:r>
              <a:rPr lang="zh-CN" altLang="en-US" dirty="0"/>
              <a:t>此外，众多开源项目也在 </a:t>
            </a:r>
            <a:r>
              <a:rPr lang="en-US" altLang="zh-CN" dirty="0"/>
              <a:t>Github </a:t>
            </a:r>
            <a:r>
              <a:rPr lang="zh-CN" altLang="en-US" dirty="0"/>
              <a:t>上接受来自全世界开发者的贡献代码。</a:t>
            </a:r>
            <a:endParaRPr lang="en-US" altLang="zh-CN" dirty="0"/>
          </a:p>
          <a:p>
            <a:r>
              <a:rPr lang="zh-CN" altLang="en-US" dirty="0"/>
              <a:t>而这，依靠的就是 </a:t>
            </a:r>
            <a:r>
              <a:rPr lang="en-US" altLang="zh-CN" dirty="0"/>
              <a:t>Fork &amp; Pull </a:t>
            </a:r>
            <a:r>
              <a:rPr lang="zh-CN" altLang="en-US" dirty="0"/>
              <a:t>模式。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10DCEE-04E7-C8D6-CE7B-79411E69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团队协作</a:t>
            </a:r>
          </a:p>
        </p:txBody>
      </p:sp>
    </p:spTree>
    <p:extLst>
      <p:ext uri="{BB962C8B-B14F-4D97-AF65-F5344CB8AC3E}">
        <p14:creationId xmlns:p14="http://schemas.microsoft.com/office/powerpoint/2010/main" val="20882266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BC0626A-9CA2-9EC7-1FF4-D52C3653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一次有效的代码贡献基本类似于：</a:t>
            </a:r>
            <a:endParaRPr lang="en-US" altLang="zh-CN" dirty="0"/>
          </a:p>
          <a:p>
            <a:pPr lvl="1"/>
            <a:r>
              <a:rPr lang="zh-CN" altLang="en-US" dirty="0"/>
              <a:t>项目的使用者或开发者提出 </a:t>
            </a:r>
            <a:r>
              <a:rPr lang="en-US" altLang="zh-CN" dirty="0"/>
              <a:t>Issue</a:t>
            </a:r>
            <a:r>
              <a:rPr lang="zh-CN" altLang="en-US" dirty="0"/>
              <a:t> 要求新功能或者找到 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某人看到 </a:t>
            </a:r>
            <a:r>
              <a:rPr lang="en-US" altLang="zh-CN" dirty="0"/>
              <a:t>Issue </a:t>
            </a:r>
            <a:r>
              <a:rPr lang="zh-CN" altLang="en-US" dirty="0"/>
              <a:t>后，将原仓库 </a:t>
            </a:r>
            <a:r>
              <a:rPr lang="en-US" altLang="zh-CN" dirty="0"/>
              <a:t>Fork </a:t>
            </a:r>
            <a:r>
              <a:rPr lang="zh-CN" altLang="en-US" dirty="0"/>
              <a:t>到自己的账户下进行修改。</a:t>
            </a:r>
            <a:endParaRPr lang="en-US" altLang="zh-CN" dirty="0"/>
          </a:p>
          <a:p>
            <a:pPr lvl="1"/>
            <a:r>
              <a:rPr lang="zh-CN" altLang="en-US" dirty="0"/>
              <a:t>将修改好的新版本（分支）提出 </a:t>
            </a:r>
            <a:r>
              <a:rPr lang="en-US" altLang="zh-CN" dirty="0"/>
              <a:t>Pull Request</a:t>
            </a:r>
            <a:r>
              <a:rPr lang="zh-CN" altLang="en-US" dirty="0"/>
              <a:t>（合并请求，</a:t>
            </a:r>
            <a:r>
              <a:rPr lang="en-US" altLang="zh-CN" dirty="0"/>
              <a:t>PR</a:t>
            </a:r>
            <a:r>
              <a:rPr lang="zh-CN" altLang="en-US" dirty="0"/>
              <a:t>）给原项目。</a:t>
            </a:r>
            <a:endParaRPr lang="en-US" altLang="zh-CN" dirty="0"/>
          </a:p>
          <a:p>
            <a:pPr lvl="1"/>
            <a:r>
              <a:rPr lang="zh-CN" altLang="en-US" dirty="0"/>
              <a:t>经过测试和原项目的维护者审核后，将该分支合并到原项目中。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F73203-6562-E73D-5AAD-EA92865B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Fork &amp; Pull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266684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36A2F5-098D-B28C-9281-FF6A47F6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5B964B-824C-7CBE-0FFB-06318402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未被处理的 </a:t>
            </a:r>
            <a:r>
              <a:rPr lang="en-US" altLang="zh-CN" cap="none" dirty="0"/>
              <a:t>Issue</a:t>
            </a:r>
            <a:endParaRPr lang="zh-CN" altLang="en-US" cap="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D6096E-1987-408B-4265-E2A80B6C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3" y="2082205"/>
            <a:ext cx="10575753" cy="38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10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A73A79-2B99-8096-E785-07B8069D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Pull Request</a:t>
            </a:r>
            <a:endParaRPr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63BA9F-B2A4-8920-702D-105DE040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963" y="601200"/>
            <a:ext cx="8494546" cy="420480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7E2D68-A42C-281F-4C00-063B588F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/>
          <a:lstStyle/>
          <a:p>
            <a:r>
              <a:rPr lang="zh-CN" altLang="en-US" cap="none" dirty="0"/>
              <a:t>测试完成等待审核的 </a:t>
            </a:r>
            <a:r>
              <a:rPr lang="en-US" altLang="zh-CN" cap="none" dirty="0"/>
              <a:t>PR</a:t>
            </a:r>
            <a:r>
              <a:rPr lang="zh-CN" altLang="en-US" cap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40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7323107-EA04-E8E9-0DDD-7BCF962A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A101670-1EFA-A3AD-42F1-2D5162F7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en-US" altLang="zh-CN" cap="none" dirty="0"/>
              <a:t>Commit Message </a:t>
            </a:r>
            <a:r>
              <a:rPr lang="zh-CN" altLang="en-US" cap="none" dirty="0"/>
              <a:t>的 </a:t>
            </a:r>
            <a:r>
              <a:rPr lang="en-US" altLang="zh-CN" cap="none" dirty="0"/>
              <a:t>Angular </a:t>
            </a:r>
            <a:r>
              <a:rPr lang="zh-CN" altLang="en-US" cap="none" dirty="0"/>
              <a:t>规范</a:t>
            </a:r>
            <a:endParaRPr lang="en-US" cap="none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D94B4D-BABD-4311-643E-A51AFE89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7" y="1608624"/>
            <a:ext cx="5676190" cy="41619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E0A77C-6715-D372-F6B5-92B43E3C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28" y="1568337"/>
            <a:ext cx="4857890" cy="39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99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581924-C13C-E1F0-31AE-00005970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在提交 </a:t>
            </a:r>
            <a:r>
              <a:rPr lang="en-US" altLang="zh-CN" dirty="0"/>
              <a:t>commit </a:t>
            </a:r>
            <a:r>
              <a:rPr lang="zh-CN" altLang="en-US" dirty="0"/>
              <a:t>时附带的个人信息由 </a:t>
            </a:r>
            <a:r>
              <a:rPr lang="en-US" altLang="zh-CN" dirty="0"/>
              <a:t>git config </a:t>
            </a:r>
            <a:r>
              <a:rPr lang="zh-CN" altLang="en-US" dirty="0"/>
              <a:t>控制，而这是可以随意填写的。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B18CDB-90A7-D54C-D102-98AE7932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Commit</a:t>
            </a:r>
            <a:r>
              <a:rPr lang="en-US" altLang="zh-CN" dirty="0"/>
              <a:t> </a:t>
            </a:r>
            <a:r>
              <a:rPr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39792053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A26624-9C43-68D8-6AE3-16FE7E3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Linus</a:t>
            </a:r>
            <a:r>
              <a:rPr lang="zh-CN" altLang="en-US" cap="none" dirty="0"/>
              <a:t>：</a:t>
            </a:r>
            <a:r>
              <a:rPr lang="en-US" altLang="zh-CN" cap="none" dirty="0"/>
              <a:t>Linux </a:t>
            </a:r>
            <a:r>
              <a:rPr lang="zh-CN" altLang="en-US" cap="none" dirty="0"/>
              <a:t>烂透了！去用伟大的 </a:t>
            </a:r>
            <a:r>
              <a:rPr lang="en-US" altLang="zh-CN" cap="none" dirty="0"/>
              <a:t>Windows XP</a:t>
            </a:r>
            <a:r>
              <a:rPr lang="zh-CN" altLang="en-US" cap="none" dirty="0"/>
              <a:t>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65B99B-CED2-98B0-E972-B455E4FAA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04" y="601200"/>
            <a:ext cx="11065264" cy="420480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454F72B-D52F-66C3-B991-93204DC9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/>
          <a:lstStyle/>
          <a:p>
            <a:r>
              <a:rPr lang="en-US" altLang="zh-CN" cap="none" dirty="0"/>
              <a:t>Linux </a:t>
            </a:r>
            <a:r>
              <a:rPr lang="zh-CN" altLang="en-US" cap="none" dirty="0"/>
              <a:t>项目中的一个著名 </a:t>
            </a:r>
            <a:r>
              <a:rPr lang="en-US" altLang="zh-CN" cap="none" dirty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78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581924-C13C-E1F0-31AE-000059701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在提交 </a:t>
            </a:r>
            <a:r>
              <a:rPr lang="en-US" altLang="zh-CN" dirty="0"/>
              <a:t>commit </a:t>
            </a:r>
            <a:r>
              <a:rPr lang="zh-CN" altLang="en-US" dirty="0"/>
              <a:t>时附带的个人信息由 </a:t>
            </a:r>
            <a:r>
              <a:rPr lang="en-US" altLang="zh-CN" dirty="0"/>
              <a:t>git config </a:t>
            </a:r>
            <a:r>
              <a:rPr lang="zh-CN" altLang="en-US" dirty="0"/>
              <a:t>控制，而这是可以随意填写的。</a:t>
            </a:r>
            <a:endParaRPr lang="en-US" altLang="zh-CN" dirty="0"/>
          </a:p>
          <a:p>
            <a:r>
              <a:rPr lang="en-US" altLang="zh-CN" dirty="0"/>
              <a:t>Gitlab </a:t>
            </a:r>
            <a:r>
              <a:rPr lang="zh-CN" altLang="en-US" dirty="0"/>
              <a:t>和 </a:t>
            </a:r>
            <a:r>
              <a:rPr lang="en-US" altLang="zh-CN" dirty="0"/>
              <a:t>Github </a:t>
            </a:r>
            <a:r>
              <a:rPr lang="zh-CN" altLang="en-US" dirty="0"/>
              <a:t>都提供了通过 </a:t>
            </a:r>
            <a:r>
              <a:rPr lang="en-US" altLang="zh-CN" dirty="0"/>
              <a:t>gpg key </a:t>
            </a:r>
            <a:r>
              <a:rPr lang="zh-CN" altLang="en-US" dirty="0"/>
              <a:t>给 </a:t>
            </a:r>
            <a:r>
              <a:rPr lang="en-US" altLang="zh-CN" dirty="0"/>
              <a:t>commit </a:t>
            </a:r>
            <a:r>
              <a:rPr lang="zh-CN" altLang="en-US" dirty="0"/>
              <a:t>签名的功能。</a:t>
            </a:r>
            <a:endParaRPr lang="en-US" altLang="zh-CN" dirty="0"/>
          </a:p>
          <a:p>
            <a:r>
              <a:rPr lang="zh-CN" altLang="en-US" dirty="0"/>
              <a:t>只有签名信息与服务器上记录的公钥匹配，才认为此 </a:t>
            </a:r>
            <a:r>
              <a:rPr lang="en-US" altLang="zh-CN" dirty="0"/>
              <a:t>commit </a:t>
            </a:r>
            <a:r>
              <a:rPr lang="zh-CN" altLang="en-US" dirty="0"/>
              <a:t>是本人提交的。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50643B9E-4A59-0CEC-826E-D72C7DC2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26" y="2228004"/>
            <a:ext cx="4876573" cy="3633047"/>
          </a:xfrm>
          <a:prstGeom prst="rect">
            <a:avLst/>
          </a:prstGeo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7B18CDB-90A7-D54C-D102-98AE7932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 anchor="ctr">
            <a:normAutofit/>
          </a:bodyPr>
          <a:lstStyle/>
          <a:p>
            <a:r>
              <a:rPr lang="en-US" altLang="zh-CN" cap="none" dirty="0"/>
              <a:t>Commit</a:t>
            </a:r>
            <a:r>
              <a:rPr lang="en-US" altLang="zh-CN" dirty="0"/>
              <a:t> </a:t>
            </a:r>
            <a:r>
              <a:rPr lang="zh-CN" altLang="en-US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9673873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A26624-9C43-68D8-6AE3-16FE7E32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</p:spPr>
        <p:txBody>
          <a:bodyPr anchor="ctr">
            <a:normAutofit/>
          </a:bodyPr>
          <a:lstStyle/>
          <a:p>
            <a:r>
              <a:rPr lang="zh-CN" altLang="en-US" cap="none" dirty="0"/>
              <a:t>正确签名的 </a:t>
            </a:r>
            <a:r>
              <a:rPr lang="en-US" altLang="zh-CN" cap="none" dirty="0"/>
              <a:t>Commit</a:t>
            </a:r>
            <a:endParaRPr lang="zh-CN" altLang="en-US" cap="non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454F72B-D52F-66C3-B991-93204DC9E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/>
          <a:lstStyle/>
          <a:p>
            <a:r>
              <a:rPr lang="zh-CN" altLang="en-US" dirty="0"/>
              <a:t>漂亮的 </a:t>
            </a:r>
            <a:r>
              <a:rPr lang="en-US" altLang="zh-CN" dirty="0">
                <a:solidFill>
                  <a:srgbClr val="00B050"/>
                </a:solidFill>
              </a:rPr>
              <a:t>Verified</a:t>
            </a:r>
            <a:r>
              <a:rPr lang="en-US" altLang="zh-CN" dirty="0"/>
              <a:t> </a:t>
            </a:r>
            <a:r>
              <a:rPr lang="zh-CN" altLang="en-US" dirty="0"/>
              <a:t>图标</a:t>
            </a:r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B0964C2-F4E3-8946-C437-D2BB97699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23" y="455316"/>
            <a:ext cx="11293475" cy="41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5FAB24-3621-C266-8120-2B866583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Commit</a:t>
            </a:r>
            <a:r>
              <a:rPr lang="zh-CN" altLang="en-US" cap="none" dirty="0"/>
              <a:t>（提交）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8EBACD6-9F6A-1191-A779-2A7A859E2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13" y="3398637"/>
            <a:ext cx="895724" cy="8957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5F8B271-20D1-C59E-D8D8-8323B35D313F}"/>
              </a:ext>
            </a:extLst>
          </p:cNvPr>
          <p:cNvSpPr/>
          <p:nvPr/>
        </p:nvSpPr>
        <p:spPr>
          <a:xfrm>
            <a:off x="1343691" y="3249729"/>
            <a:ext cx="1703540" cy="11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（背景）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F13E77-B7F5-DF1B-1F21-6F698338E7F6}"/>
              </a:ext>
            </a:extLst>
          </p:cNvPr>
          <p:cNvSpPr/>
          <p:nvPr/>
        </p:nvSpPr>
        <p:spPr>
          <a:xfrm>
            <a:off x="4108228" y="324972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852B61D-D06C-9342-900A-3571BB8E51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3" t="17196" r="21825" b="11755"/>
          <a:stretch/>
        </p:blipFill>
        <p:spPr>
          <a:xfrm>
            <a:off x="8649865" y="3359241"/>
            <a:ext cx="732774" cy="9745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F0742D0-9841-68B1-B8F4-041114411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81" y="3421949"/>
            <a:ext cx="895724" cy="89572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8BC263D-9FDD-7C27-E3C7-3E3EB917C09F}"/>
              </a:ext>
            </a:extLst>
          </p:cNvPr>
          <p:cNvSpPr/>
          <p:nvPr/>
        </p:nvSpPr>
        <p:spPr>
          <a:xfrm>
            <a:off x="7273137" y="324972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C44E13-66D0-DC35-6143-61BE0E2CFF5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047231" y="3846499"/>
            <a:ext cx="106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AC5F8B7-7A94-FB17-C2F4-C9D9D179D1C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429257" y="3846499"/>
            <a:ext cx="84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328F9C-2D95-E525-0642-0FD4F57C2B52}"/>
              </a:ext>
            </a:extLst>
          </p:cNvPr>
          <p:cNvSpPr txBox="1"/>
          <p:nvPr/>
        </p:nvSpPr>
        <p:spPr>
          <a:xfrm>
            <a:off x="4357937" y="2814523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左边放个方桌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4DE568-0F63-C864-84DB-373F43375689}"/>
              </a:ext>
            </a:extLst>
          </p:cNvPr>
          <p:cNvSpPr txBox="1"/>
          <p:nvPr/>
        </p:nvSpPr>
        <p:spPr>
          <a:xfrm>
            <a:off x="7522846" y="2832432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右边放个椅子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9" name="图片 28" descr="图片包含 文本&#10;&#10;描述已自动生成">
            <a:extLst>
              <a:ext uri="{FF2B5EF4-FFF2-40B4-BE49-F238E27FC236}">
                <a16:creationId xmlns:a16="http://schemas.microsoft.com/office/drawing/2014/main" id="{7F9D0018-112B-0AE7-F9A7-002D27544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14" y="4592177"/>
            <a:ext cx="1020453" cy="855802"/>
          </a:xfrm>
          <a:prstGeom prst="rect">
            <a:avLst/>
          </a:prstGeom>
        </p:spPr>
      </p:pic>
      <p:pic>
        <p:nvPicPr>
          <p:cNvPr id="30" name="图片 29" descr="图片包含 文本&#10;&#10;描述已自动生成">
            <a:extLst>
              <a:ext uri="{FF2B5EF4-FFF2-40B4-BE49-F238E27FC236}">
                <a16:creationId xmlns:a16="http://schemas.microsoft.com/office/drawing/2014/main" id="{0A863D07-FD71-E4C9-6CC3-866E24E84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3" y="4592177"/>
            <a:ext cx="1020453" cy="8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86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F29BCF-58A9-1417-20A4-00B2318FD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28" y="2228004"/>
            <a:ext cx="5028522" cy="3633047"/>
          </a:xfrm>
          <a:prstGeom prst="rect">
            <a:avLst/>
          </a:prstGeom>
          <a:noFill/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32208B-8D45-A4D4-0156-E3D7E73F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gpg --full-generate-key </a:t>
            </a:r>
            <a:r>
              <a:rPr lang="zh-CN" altLang="en-US" dirty="0"/>
              <a:t>生成 </a:t>
            </a:r>
            <a:r>
              <a:rPr lang="en-US" altLang="zh-CN" dirty="0"/>
              <a:t>gpg </a:t>
            </a:r>
            <a:r>
              <a:rPr lang="zh-CN" altLang="en-US" dirty="0"/>
              <a:t>密钥。</a:t>
            </a:r>
            <a:endParaRPr lang="en-US" altLang="zh-CN" dirty="0"/>
          </a:p>
          <a:p>
            <a:r>
              <a:rPr lang="zh-CN" altLang="en-US" dirty="0"/>
              <a:t>选择加密方式、过期时间，添加个人信息。</a:t>
            </a:r>
            <a:endParaRPr lang="en-US" altLang="zh-CN" dirty="0"/>
          </a:p>
          <a:p>
            <a:pPr lvl="1"/>
            <a:r>
              <a:rPr lang="en-US" altLang="zh-CN" sz="1800" dirty="0"/>
              <a:t>Github</a:t>
            </a:r>
            <a:r>
              <a:rPr lang="zh-CN" altLang="en-US" sz="1800" dirty="0"/>
              <a:t> 要求此处邮箱必须在设置中记录。</a:t>
            </a:r>
            <a:endParaRPr lang="en-US" altLang="zh-CN" sz="1800" dirty="0"/>
          </a:p>
          <a:p>
            <a:r>
              <a:rPr lang="zh-CN" altLang="en-US" dirty="0"/>
              <a:t>设置口令（可以留空）</a:t>
            </a:r>
            <a:endParaRPr lang="en-US" altLang="zh-CN" dirty="0"/>
          </a:p>
          <a:p>
            <a:r>
              <a:rPr lang="en-US" altLang="zh-CN" dirty="0"/>
              <a:t>gpg --list-secret-keys --keyid-format=long </a:t>
            </a:r>
            <a:r>
              <a:rPr lang="zh-CN" altLang="en-US" dirty="0"/>
              <a:t>展示所有密钥</a:t>
            </a:r>
            <a:endParaRPr lang="en-US" altLang="zh-CN" dirty="0"/>
          </a:p>
          <a:p>
            <a:r>
              <a:rPr lang="zh-CN" altLang="en-US" dirty="0"/>
              <a:t>找到新建的密钥</a:t>
            </a:r>
            <a:r>
              <a:rPr lang="en-US" altLang="zh-CN" dirty="0"/>
              <a:t> ID</a:t>
            </a:r>
          </a:p>
          <a:p>
            <a:r>
              <a:rPr lang="en-US" altLang="zh-CN" dirty="0"/>
              <a:t>gpg --armor --export &lt;KEY ID&gt; </a:t>
            </a:r>
            <a:r>
              <a:rPr lang="zh-CN" altLang="en-US" dirty="0"/>
              <a:t>显示 </a:t>
            </a:r>
            <a:r>
              <a:rPr lang="en-US" altLang="zh-CN" dirty="0"/>
              <a:t>gpg </a:t>
            </a:r>
            <a:r>
              <a:rPr lang="zh-CN" altLang="en-US" dirty="0"/>
              <a:t>公钥。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DF640C-63BA-957A-0CAC-B37DB8A7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生成 </a:t>
            </a:r>
            <a:r>
              <a:rPr lang="en-US" altLang="zh-CN" dirty="0"/>
              <a:t>GPG KEY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314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E5C0EB-24ED-DC77-3B6D-1FA2E98D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 </a:t>
            </a:r>
            <a:r>
              <a:rPr lang="en-US" altLang="zh-CN" dirty="0"/>
              <a:t>GPG </a:t>
            </a:r>
            <a:r>
              <a:rPr lang="zh-CN" altLang="en-US" dirty="0"/>
              <a:t>公钥到服务器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BE147B-ED58-966A-CF6B-69DDDBC3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6" y="1606862"/>
            <a:ext cx="10424160" cy="36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94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2D9E7B-98F9-943C-1D89-E402232F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60" y="1725105"/>
            <a:ext cx="9808113" cy="4364611"/>
          </a:xfrm>
          <a:prstGeom prst="rect">
            <a:avLst/>
          </a:prstGeom>
          <a:noFill/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BE5C0EB-24ED-DC77-3B6D-1FA2E98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添加 </a:t>
            </a:r>
            <a:r>
              <a:rPr lang="en-US" altLang="zh-CN" dirty="0"/>
              <a:t>GPG </a:t>
            </a:r>
            <a:r>
              <a:rPr lang="zh-CN" altLang="en-US" dirty="0"/>
              <a:t>公钥到服务器</a:t>
            </a:r>
          </a:p>
        </p:txBody>
      </p:sp>
    </p:spTree>
    <p:extLst>
      <p:ext uri="{BB962C8B-B14F-4D97-AF65-F5344CB8AC3E}">
        <p14:creationId xmlns:p14="http://schemas.microsoft.com/office/powerpoint/2010/main" val="35776324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23670-61C8-3C7F-F8C0-1F4B2385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git config user.signingkey &lt;ID&gt;</a:t>
            </a:r>
            <a:r>
              <a:rPr lang="zh-CN" altLang="en-US" dirty="0"/>
              <a:t>：设置签名的 </a:t>
            </a:r>
            <a:r>
              <a:rPr lang="en-US" altLang="zh-CN" dirty="0"/>
              <a:t>gpg key 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git commit </a:t>
            </a:r>
            <a:r>
              <a:rPr lang="zh-CN" altLang="en-US" dirty="0"/>
              <a:t>时添加 </a:t>
            </a:r>
            <a:r>
              <a:rPr lang="en-US" altLang="zh-CN" dirty="0"/>
              <a:t>-S </a:t>
            </a:r>
            <a:r>
              <a:rPr lang="zh-CN" altLang="en-US" dirty="0"/>
              <a:t>参数即可使用指定 </a:t>
            </a:r>
            <a:r>
              <a:rPr lang="en-US" altLang="zh-CN" dirty="0"/>
              <a:t>gpg key </a:t>
            </a:r>
            <a:r>
              <a:rPr lang="zh-CN" altLang="en-US" dirty="0"/>
              <a:t>进行签名。</a:t>
            </a:r>
            <a:endParaRPr lang="en-US" altLang="zh-CN" dirty="0"/>
          </a:p>
          <a:p>
            <a:pPr lvl="1"/>
            <a:r>
              <a:rPr lang="zh-CN" altLang="en-US" dirty="0"/>
              <a:t>或者设置 </a:t>
            </a:r>
            <a:r>
              <a:rPr lang="en-US" altLang="zh-CN" i="0" dirty="0">
                <a:effectLst/>
                <a:latin typeface="Consolas" panose="020B0609020204030204" pitchFamily="49" charset="0"/>
              </a:rPr>
              <a:t>git config </a:t>
            </a:r>
            <a:r>
              <a:rPr lang="en-US" altLang="zh-CN" i="0" dirty="0" err="1">
                <a:effectLst/>
                <a:latin typeface="Consolas" panose="020B0609020204030204" pitchFamily="49" charset="0"/>
              </a:rPr>
              <a:t>commit.gpgsign</a:t>
            </a:r>
            <a:r>
              <a:rPr lang="en-US" altLang="zh-CN" i="0" dirty="0">
                <a:effectLst/>
                <a:latin typeface="Consolas" panose="020B0609020204030204" pitchFamily="49" charset="0"/>
              </a:rPr>
              <a:t> true </a:t>
            </a:r>
            <a:r>
              <a:rPr lang="zh-CN" altLang="en-US" i="0" dirty="0">
                <a:effectLst/>
                <a:latin typeface="Consolas" panose="020B0609020204030204" pitchFamily="49" charset="0"/>
              </a:rPr>
              <a:t>来强制在 </a:t>
            </a:r>
            <a:r>
              <a:rPr lang="en-US" altLang="zh-CN" dirty="0">
                <a:latin typeface="Consolas" panose="020B0609020204030204" pitchFamily="49" charset="0"/>
              </a:rPr>
              <a:t>commit </a:t>
            </a:r>
            <a:r>
              <a:rPr lang="zh-CN" altLang="en-US" dirty="0">
                <a:latin typeface="Consolas" panose="020B0609020204030204" pitchFamily="49" charset="0"/>
              </a:rPr>
              <a:t>时签名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</a:rPr>
              <a:t>Github </a:t>
            </a:r>
            <a:r>
              <a:rPr lang="zh-CN" altLang="en-US" dirty="0">
                <a:latin typeface="Consolas" panose="020B0609020204030204" pitchFamily="49" charset="0"/>
              </a:rPr>
              <a:t>上合并代码不支持 </a:t>
            </a:r>
            <a:r>
              <a:rPr lang="en-US" altLang="zh-CN" dirty="0">
                <a:latin typeface="Consolas" panose="020B0609020204030204" pitchFamily="49" charset="0"/>
              </a:rPr>
              <a:t>fast-forward</a:t>
            </a:r>
            <a:r>
              <a:rPr lang="zh-CN" altLang="en-US" dirty="0">
                <a:latin typeface="Consolas" panose="020B0609020204030204" pitchFamily="49" charset="0"/>
              </a:rPr>
              <a:t>，因此会丢失签名信息。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9F8A4DA-BFC5-F334-9440-5D551CD6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Commit</a:t>
            </a:r>
            <a:r>
              <a:rPr lang="zh-CN" altLang="en-US" cap="none" dirty="0"/>
              <a:t> 签名</a:t>
            </a:r>
          </a:p>
        </p:txBody>
      </p:sp>
    </p:spTree>
    <p:extLst>
      <p:ext uri="{BB962C8B-B14F-4D97-AF65-F5344CB8AC3E}">
        <p14:creationId xmlns:p14="http://schemas.microsoft.com/office/powerpoint/2010/main" val="18667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CC300E-4317-A29B-FBF7-2C6D2324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SCM </a:t>
            </a:r>
            <a:r>
              <a:rPr lang="zh-CN" altLang="en-US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Git Branch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Guide</a:t>
            </a:r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D042CDE-862E-B565-CFC7-6CBA7CCB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8582522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A3D208B-B92B-46F3-FDF0-6E52569617DA}"/>
              </a:ext>
            </a:extLst>
          </p:cNvPr>
          <p:cNvSpPr/>
          <p:nvPr/>
        </p:nvSpPr>
        <p:spPr>
          <a:xfrm>
            <a:off x="1720712" y="2274838"/>
            <a:ext cx="778904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öhne"/>
              </a:rPr>
              <a:t>Thank you for listening</a:t>
            </a:r>
            <a:endParaRPr lang="zh-CN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5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0105BD-DEB2-B995-CEE0-81827076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Branch</a:t>
            </a:r>
            <a:r>
              <a:rPr lang="zh-CN" altLang="en-US" cap="none" dirty="0"/>
              <a:t>（分支）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C51D3-AA0E-2485-AEFB-2F7772C2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27" y="4431032"/>
            <a:ext cx="895724" cy="895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9BD8CA-C01F-048A-25C7-F8262A4C546E}"/>
              </a:ext>
            </a:extLst>
          </p:cNvPr>
          <p:cNvSpPr/>
          <p:nvPr/>
        </p:nvSpPr>
        <p:spPr>
          <a:xfrm>
            <a:off x="1687505" y="4282124"/>
            <a:ext cx="1703540" cy="11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（背景）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837811-F55C-A1D9-8DF3-090E58466F59}"/>
              </a:ext>
            </a:extLst>
          </p:cNvPr>
          <p:cNvSpPr/>
          <p:nvPr/>
        </p:nvSpPr>
        <p:spPr>
          <a:xfrm>
            <a:off x="4452042" y="4282124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7526E2-DB61-FA60-593A-F51FDCA35F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391045" y="4878894"/>
            <a:ext cx="1060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20D67E8-4219-390D-9E04-B8BC1F931548}"/>
              </a:ext>
            </a:extLst>
          </p:cNvPr>
          <p:cNvSpPr txBox="1"/>
          <p:nvPr/>
        </p:nvSpPr>
        <p:spPr>
          <a:xfrm>
            <a:off x="4701751" y="3846918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左边放个方桌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D7A84A1-54CD-2983-4777-032B0AA9AE9B}"/>
              </a:ext>
            </a:extLst>
          </p:cNvPr>
          <p:cNvCxnSpPr/>
          <p:nvPr/>
        </p:nvCxnSpPr>
        <p:spPr>
          <a:xfrm flipV="1">
            <a:off x="6773071" y="2790199"/>
            <a:ext cx="1060997" cy="2088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E727CFE-E4C1-36CF-4CE2-D13A424CBE7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73071" y="4878894"/>
            <a:ext cx="1060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80B82A7A-FA50-01B8-FDAE-772B14067838}"/>
              </a:ext>
            </a:extLst>
          </p:cNvPr>
          <p:cNvSpPr/>
          <p:nvPr/>
        </p:nvSpPr>
        <p:spPr>
          <a:xfrm>
            <a:off x="7834067" y="4282124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548DABB-1BBB-B0C2-A995-CDA2BE33DD48}"/>
              </a:ext>
            </a:extLst>
          </p:cNvPr>
          <p:cNvSpPr txBox="1"/>
          <p:nvPr/>
        </p:nvSpPr>
        <p:spPr>
          <a:xfrm>
            <a:off x="8083778" y="3763374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右边放个椅子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B75E95C-41B1-9FAB-0475-6DA6364238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3" t="17196" r="21825" b="11755"/>
          <a:stretch/>
        </p:blipFill>
        <p:spPr>
          <a:xfrm>
            <a:off x="9257737" y="4391636"/>
            <a:ext cx="732774" cy="974516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45E0796-1991-6F56-E992-76AF1581B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49" y="4482121"/>
            <a:ext cx="895724" cy="895724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9A603279-C2A7-96AB-F6D9-5AC5D1C7BB3D}"/>
              </a:ext>
            </a:extLst>
          </p:cNvPr>
          <p:cNvSpPr/>
          <p:nvPr/>
        </p:nvSpPr>
        <p:spPr>
          <a:xfrm>
            <a:off x="8991506" y="4282124"/>
            <a:ext cx="1163590" cy="1193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739BC82-5B0A-1C49-B165-71C2A0CF0316}"/>
              </a:ext>
            </a:extLst>
          </p:cNvPr>
          <p:cNvSpPr/>
          <p:nvPr/>
        </p:nvSpPr>
        <p:spPr>
          <a:xfrm>
            <a:off x="7834068" y="2190480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0120D8-EE54-055C-FF53-03DFA0F1AB71}"/>
              </a:ext>
            </a:extLst>
          </p:cNvPr>
          <p:cNvSpPr txBox="1"/>
          <p:nvPr/>
        </p:nvSpPr>
        <p:spPr>
          <a:xfrm>
            <a:off x="8083778" y="1756655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ea typeface="宋徽宗瘦金体" panose="03000509000000000000" pitchFamily="65" charset="-122"/>
              </a:rPr>
              <a:t>方桌改成圆桌</a:t>
            </a:r>
            <a:endParaRPr lang="en-US" altLang="zh-CN" sz="2000" dirty="0">
              <a:ea typeface="宋徽宗瘦金体" panose="03000509000000000000" pitchFamily="65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3BBB229-EEBA-6CAC-72D3-63DDA10C8A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28402" r="5243" b="13151"/>
          <a:stretch/>
        </p:blipFill>
        <p:spPr>
          <a:xfrm>
            <a:off x="7937350" y="2339388"/>
            <a:ext cx="973362" cy="880155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AB42871C-85DF-6472-6C56-173FD489339F}"/>
              </a:ext>
            </a:extLst>
          </p:cNvPr>
          <p:cNvSpPr/>
          <p:nvPr/>
        </p:nvSpPr>
        <p:spPr>
          <a:xfrm>
            <a:off x="7827916" y="2190480"/>
            <a:ext cx="1163590" cy="1193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E07CFD-0D0A-8200-CC2D-7C7207F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Merge </a:t>
            </a:r>
            <a:r>
              <a:rPr lang="zh-CN" altLang="en-US" cap="none" dirty="0"/>
              <a:t>（分支合并</a:t>
            </a:r>
            <a:r>
              <a:rPr lang="zh-CN" altLang="en-US" dirty="0"/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200974-4636-296A-4F3F-6507796C5F65}"/>
              </a:ext>
            </a:extLst>
          </p:cNvPr>
          <p:cNvSpPr txBox="1"/>
          <p:nvPr/>
        </p:nvSpPr>
        <p:spPr>
          <a:xfrm>
            <a:off x="8356841" y="1642293"/>
            <a:ext cx="232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两个分支的修改位置不重合，</a:t>
            </a:r>
            <a:r>
              <a:rPr lang="en-US" altLang="zh-CN" dirty="0"/>
              <a:t>Git </a:t>
            </a:r>
            <a:r>
              <a:rPr lang="zh-CN" altLang="en-US" dirty="0"/>
              <a:t>相机可以自动合并修改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A5C83B7-C35D-83DE-D40A-C07859EE5564}"/>
              </a:ext>
            </a:extLst>
          </p:cNvPr>
          <p:cNvCxnSpPr/>
          <p:nvPr/>
        </p:nvCxnSpPr>
        <p:spPr>
          <a:xfrm flipH="1">
            <a:off x="7709293" y="2736987"/>
            <a:ext cx="716794" cy="96328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16282551-B014-F240-E2DA-2BE3C54A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67" y="4570727"/>
            <a:ext cx="895724" cy="895724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D6AC5740-CC43-F6F4-2DD5-DE42374BD66A}"/>
              </a:ext>
            </a:extLst>
          </p:cNvPr>
          <p:cNvSpPr/>
          <p:nvPr/>
        </p:nvSpPr>
        <p:spPr>
          <a:xfrm>
            <a:off x="1343082" y="442181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35EC28-1144-976C-5DE7-D63E2DC136AD}"/>
              </a:ext>
            </a:extLst>
          </p:cNvPr>
          <p:cNvSpPr txBox="1"/>
          <p:nvPr/>
        </p:nvSpPr>
        <p:spPr>
          <a:xfrm>
            <a:off x="1592791" y="3986613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左边放个方桌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EE38BF6D-55C2-3971-F803-93D04686958D}"/>
              </a:ext>
            </a:extLst>
          </p:cNvPr>
          <p:cNvCxnSpPr>
            <a:cxnSpLocks/>
          </p:cNvCxnSpPr>
          <p:nvPr/>
        </p:nvCxnSpPr>
        <p:spPr>
          <a:xfrm flipV="1">
            <a:off x="3664111" y="2929894"/>
            <a:ext cx="1060997" cy="2088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1F27389-B993-E3B2-664B-839641573DD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664111" y="5018589"/>
            <a:ext cx="1060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D3E89E81-F331-3315-2696-C7D3F74D3CDD}"/>
              </a:ext>
            </a:extLst>
          </p:cNvPr>
          <p:cNvSpPr/>
          <p:nvPr/>
        </p:nvSpPr>
        <p:spPr>
          <a:xfrm>
            <a:off x="4725107" y="442181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903949C-DC87-D3D3-B006-1093BB359436}"/>
              </a:ext>
            </a:extLst>
          </p:cNvPr>
          <p:cNvSpPr txBox="1"/>
          <p:nvPr/>
        </p:nvSpPr>
        <p:spPr>
          <a:xfrm>
            <a:off x="4974818" y="3903069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宋徽宗瘦金体" panose="03000509000000000000" pitchFamily="65" charset="-122"/>
                <a:ea typeface="宋徽宗瘦金体" panose="03000509000000000000" pitchFamily="65" charset="-122"/>
              </a:rPr>
              <a:t>右边放个椅子</a:t>
            </a:r>
            <a:endParaRPr lang="en-US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38E3793C-F642-1BB9-FE1A-2CE4D1EB07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3" t="17196" r="21825" b="11755"/>
          <a:stretch/>
        </p:blipFill>
        <p:spPr>
          <a:xfrm>
            <a:off x="6148777" y="4531331"/>
            <a:ext cx="732774" cy="9745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F51D55D9-4607-00AE-AA04-17058EB21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89" y="4621816"/>
            <a:ext cx="895724" cy="895724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79931488-F76D-C27D-6AAF-6270AA6C0E7B}"/>
              </a:ext>
            </a:extLst>
          </p:cNvPr>
          <p:cNvSpPr/>
          <p:nvPr/>
        </p:nvSpPr>
        <p:spPr>
          <a:xfrm>
            <a:off x="5882546" y="4421819"/>
            <a:ext cx="1163590" cy="1193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D698BCE-29E1-EA60-9321-01CE6B17E0C5}"/>
              </a:ext>
            </a:extLst>
          </p:cNvPr>
          <p:cNvSpPr/>
          <p:nvPr/>
        </p:nvSpPr>
        <p:spPr>
          <a:xfrm>
            <a:off x="4725108" y="2330175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29036B9-6A38-CCCD-59F6-991F3AD50E48}"/>
              </a:ext>
            </a:extLst>
          </p:cNvPr>
          <p:cNvSpPr txBox="1"/>
          <p:nvPr/>
        </p:nvSpPr>
        <p:spPr>
          <a:xfrm>
            <a:off x="4974818" y="1896350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ea typeface="宋徽宗瘦金体" panose="03000509000000000000" pitchFamily="65" charset="-122"/>
              </a:rPr>
              <a:t>方桌改成圆桌</a:t>
            </a:r>
            <a:endParaRPr lang="en-US" altLang="zh-CN" sz="2000" dirty="0">
              <a:ea typeface="宋徽宗瘦金体" panose="03000509000000000000" pitchFamily="65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C8D07F7A-610B-B71B-128C-C37AFC0852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28402" r="5243" b="13151"/>
          <a:stretch/>
        </p:blipFill>
        <p:spPr>
          <a:xfrm>
            <a:off x="4828390" y="2479083"/>
            <a:ext cx="973362" cy="880155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FD33902-15BF-70DE-3728-DD46DAA0776B}"/>
              </a:ext>
            </a:extLst>
          </p:cNvPr>
          <p:cNvSpPr/>
          <p:nvPr/>
        </p:nvSpPr>
        <p:spPr>
          <a:xfrm>
            <a:off x="4718956" y="2330175"/>
            <a:ext cx="1163590" cy="119354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53F1BA0-998A-29C7-B2AF-FA90080A0D2C}"/>
              </a:ext>
            </a:extLst>
          </p:cNvPr>
          <p:cNvSpPr/>
          <p:nvPr/>
        </p:nvSpPr>
        <p:spPr>
          <a:xfrm>
            <a:off x="8107132" y="4421819"/>
            <a:ext cx="2321029" cy="1193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AB3ECA5-0656-14DF-407C-7CBD9AE0E3E3}"/>
              </a:ext>
            </a:extLst>
          </p:cNvPr>
          <p:cNvSpPr txBox="1"/>
          <p:nvPr/>
        </p:nvSpPr>
        <p:spPr>
          <a:xfrm>
            <a:off x="8356841" y="3905160"/>
            <a:ext cx="1821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>
                <a:ea typeface="宋徽宗瘦金体" panose="03000509000000000000" pitchFamily="65" charset="-122"/>
              </a:rPr>
              <a:t>合并修改！</a:t>
            </a:r>
            <a:endParaRPr lang="en-US" altLang="zh-CN" sz="2000" dirty="0">
              <a:ea typeface="宋徽宗瘦金体" panose="03000509000000000000" pitchFamily="65" charset="-122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C825E106-6DD1-658D-6699-C4DB85511E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28402" r="5243" b="13151"/>
          <a:stretch/>
        </p:blipFill>
        <p:spPr>
          <a:xfrm>
            <a:off x="8243777" y="4629600"/>
            <a:ext cx="973362" cy="88015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25402F20-031B-28B4-2740-15150DF19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3" t="17196" r="21825" b="11755"/>
          <a:stretch/>
        </p:blipFill>
        <p:spPr>
          <a:xfrm>
            <a:off x="9545361" y="4531331"/>
            <a:ext cx="732774" cy="974516"/>
          </a:xfrm>
          <a:prstGeom prst="rect">
            <a:avLst/>
          </a:prstGeom>
        </p:spPr>
      </p:pic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4E7BCB36-7CA9-1207-B335-1D3A3D3B92E5}"/>
              </a:ext>
            </a:extLst>
          </p:cNvPr>
          <p:cNvCxnSpPr>
            <a:stCxn id="70" idx="3"/>
            <a:endCxn id="75" idx="1"/>
          </p:cNvCxnSpPr>
          <p:nvPr/>
        </p:nvCxnSpPr>
        <p:spPr>
          <a:xfrm>
            <a:off x="7046137" y="2926945"/>
            <a:ext cx="1060995" cy="20916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B33FF18-EF0C-8403-6C98-4AF7D0AF8581}"/>
              </a:ext>
            </a:extLst>
          </p:cNvPr>
          <p:cNvCxnSpPr>
            <a:stCxn id="69" idx="3"/>
            <a:endCxn id="75" idx="1"/>
          </p:cNvCxnSpPr>
          <p:nvPr/>
        </p:nvCxnSpPr>
        <p:spPr>
          <a:xfrm>
            <a:off x="7046136" y="5018589"/>
            <a:ext cx="10609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5" grpId="0" animBg="1"/>
      <p:bldP spid="76" grpId="0"/>
    </p:bldLst>
  </p:timing>
</p:sld>
</file>

<file path=ppt/theme/theme1.xml><?xml version="1.0" encoding="utf-8"?>
<a:theme xmlns:a="http://schemas.openxmlformats.org/drawingml/2006/main" name="清华简约主题-扁平-16-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自定义 2">
      <a:majorFont>
        <a:latin typeface="Source Sans 3 Semibold"/>
        <a:ea typeface="黑体"/>
        <a:cs typeface=""/>
      </a:majorFont>
      <a:minorFont>
        <a:latin typeface="Source Sans 3"/>
        <a:ea typeface="黑体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清华简约主题-扁平-16-9" id="{E20B78BF-F016-4DA7-8B92-252F894E31F1}" vid="{4081D2DA-7F99-47D4-9C3B-A13C90D06D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清华简约主题-扁平-16-9(2)</Template>
  <TotalTime>3193</TotalTime>
  <Words>3670</Words>
  <Application>Microsoft Office PowerPoint</Application>
  <PresentationFormat>宽屏</PresentationFormat>
  <Paragraphs>432</Paragraphs>
  <Slides>75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Söhne</vt:lpstr>
      <vt:lpstr>Söhne Mono</vt:lpstr>
      <vt:lpstr>Source Sans 3</vt:lpstr>
      <vt:lpstr>Source Sans 3 Semibold</vt:lpstr>
      <vt:lpstr>等线</vt:lpstr>
      <vt:lpstr>华文行楷</vt:lpstr>
      <vt:lpstr>宋徽宗瘦金体</vt:lpstr>
      <vt:lpstr>Consolas</vt:lpstr>
      <vt:lpstr>Ink Free</vt:lpstr>
      <vt:lpstr>Wingdings 2</vt:lpstr>
      <vt:lpstr>清华简约主题-扁平-16-9</vt:lpstr>
      <vt:lpstr>Git For Version Control </vt:lpstr>
      <vt:lpstr>目录</vt:lpstr>
      <vt:lpstr>Introduction</vt:lpstr>
      <vt:lpstr>朴素的版本控制</vt:lpstr>
      <vt:lpstr>Git 的版本控制</vt:lpstr>
      <vt:lpstr>Git 相机</vt:lpstr>
      <vt:lpstr>Commit（提交）</vt:lpstr>
      <vt:lpstr>Branch（分支）</vt:lpstr>
      <vt:lpstr>Merge （分支合并）</vt:lpstr>
      <vt:lpstr>Conflict（合并冲突）</vt:lpstr>
      <vt:lpstr>Git 的版本控制</vt:lpstr>
      <vt:lpstr>Local Git</vt:lpstr>
      <vt:lpstr>安装 Git</vt:lpstr>
      <vt:lpstr>安装软件后的第一步——配置个人信息</vt:lpstr>
      <vt:lpstr>Git 相机的工作流程</vt:lpstr>
      <vt:lpstr>Git 相机 vs Git Bash</vt:lpstr>
      <vt:lpstr>git init</vt:lpstr>
      <vt:lpstr>git add &lt;file&gt;</vt:lpstr>
      <vt:lpstr>git rm &lt;file&gt; [--cached]</vt:lpstr>
      <vt:lpstr>git commit [-m &lt;message&gt;] [-a]</vt:lpstr>
      <vt:lpstr>文件状态变化图</vt:lpstr>
      <vt:lpstr>Git 中的指针</vt:lpstr>
      <vt:lpstr>分支</vt:lpstr>
      <vt:lpstr>git branch</vt:lpstr>
      <vt:lpstr>git switch</vt:lpstr>
      <vt:lpstr>分支合并</vt:lpstr>
      <vt:lpstr>git merge</vt:lpstr>
      <vt:lpstr>git rebase</vt:lpstr>
      <vt:lpstr>Rebase 图例</vt:lpstr>
      <vt:lpstr>冲突处理</vt:lpstr>
      <vt:lpstr>Merge 与 Rebase 的简单讨论</vt:lpstr>
      <vt:lpstr>其他常用指令</vt:lpstr>
      <vt:lpstr>git log</vt:lpstr>
      <vt:lpstr>git log</vt:lpstr>
      <vt:lpstr>git show [&lt;commit id&gt;]</vt:lpstr>
      <vt:lpstr>git status</vt:lpstr>
      <vt:lpstr>git reset [&lt;commit&gt;] [--soft/--mixed/--hard]</vt:lpstr>
      <vt:lpstr>git restore</vt:lpstr>
      <vt:lpstr>git checkout</vt:lpstr>
      <vt:lpstr>.gitignore</vt:lpstr>
      <vt:lpstr>Remote Git</vt:lpstr>
      <vt:lpstr>Git 托管服务</vt:lpstr>
      <vt:lpstr>鉴权</vt:lpstr>
      <vt:lpstr>生成 ssh 密钥对</vt:lpstr>
      <vt:lpstr>向服务器提供公钥</vt:lpstr>
      <vt:lpstr>向服务器提供公钥</vt:lpstr>
      <vt:lpstr>远程仓库操作</vt:lpstr>
      <vt:lpstr>建立仓库</vt:lpstr>
      <vt:lpstr>git clone</vt:lpstr>
      <vt:lpstr>git remote</vt:lpstr>
      <vt:lpstr>从远程到本地</vt:lpstr>
      <vt:lpstr>从本地到远程</vt:lpstr>
      <vt:lpstr>Git with VS Code</vt:lpstr>
      <vt:lpstr>从两条指令说起</vt:lpstr>
      <vt:lpstr>不方便！</vt:lpstr>
      <vt:lpstr>源代码管理</vt:lpstr>
      <vt:lpstr>合并解析器</vt:lpstr>
      <vt:lpstr>插件：Git blame</vt:lpstr>
      <vt:lpstr>插件：Git Lens</vt:lpstr>
      <vt:lpstr>Gitlab &amp; Github</vt:lpstr>
      <vt:lpstr>团队协作</vt:lpstr>
      <vt:lpstr>Fork &amp; Pull</vt:lpstr>
      <vt:lpstr>未被处理的 Issue</vt:lpstr>
      <vt:lpstr>Pull Request</vt:lpstr>
      <vt:lpstr>Commit Message 的 Angular 规范</vt:lpstr>
      <vt:lpstr>Commit 签名</vt:lpstr>
      <vt:lpstr>Linus：Linux 烂透了！去用伟大的 Windows XP！</vt:lpstr>
      <vt:lpstr>Commit 签名</vt:lpstr>
      <vt:lpstr>正确签名的 Commit</vt:lpstr>
      <vt:lpstr>生成 GPG KEY</vt:lpstr>
      <vt:lpstr>添加 GPG 公钥到服务器</vt:lpstr>
      <vt:lpstr>添加 GPG 公钥到服务器</vt:lpstr>
      <vt:lpstr>Commit 签名</vt:lpstr>
      <vt:lpstr>参考资料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 with Vim, SSH and Shell Language</dc:title>
  <dc:creator>Bulb Light</dc:creator>
  <cp:lastModifiedBy>yuki Fu</cp:lastModifiedBy>
  <cp:revision>114</cp:revision>
  <dcterms:created xsi:type="dcterms:W3CDTF">2021-09-03T03:01:03Z</dcterms:created>
  <dcterms:modified xsi:type="dcterms:W3CDTF">2024-03-31T09:11:54Z</dcterms:modified>
</cp:coreProperties>
</file>