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91" r:id="rId4"/>
    <p:sldId id="258" r:id="rId5"/>
    <p:sldId id="259" r:id="rId6"/>
    <p:sldId id="260" r:id="rId7"/>
    <p:sldId id="261" r:id="rId8"/>
    <p:sldId id="264" r:id="rId9"/>
    <p:sldId id="292" r:id="rId10"/>
    <p:sldId id="262" r:id="rId11"/>
    <p:sldId id="293" r:id="rId12"/>
    <p:sldId id="263" r:id="rId13"/>
    <p:sldId id="265" r:id="rId14"/>
    <p:sldId id="266" r:id="rId15"/>
    <p:sldId id="267" r:id="rId16"/>
    <p:sldId id="268" r:id="rId17"/>
    <p:sldId id="294" r:id="rId18"/>
    <p:sldId id="269" r:id="rId19"/>
    <p:sldId id="270" r:id="rId20"/>
    <p:sldId id="271" r:id="rId21"/>
    <p:sldId id="272" r:id="rId22"/>
    <p:sldId id="295" r:id="rId23"/>
    <p:sldId id="276" r:id="rId24"/>
    <p:sldId id="277" r:id="rId25"/>
    <p:sldId id="278" r:id="rId26"/>
    <p:sldId id="279" r:id="rId27"/>
    <p:sldId id="296" r:id="rId28"/>
    <p:sldId id="273" r:id="rId29"/>
    <p:sldId id="274" r:id="rId30"/>
    <p:sldId id="275" r:id="rId31"/>
    <p:sldId id="280" r:id="rId32"/>
    <p:sldId id="281" r:id="rId33"/>
    <p:sldId id="282" r:id="rId34"/>
    <p:sldId id="283" r:id="rId35"/>
    <p:sldId id="284" r:id="rId36"/>
    <p:sldId id="285" r:id="rId37"/>
    <p:sldId id="286" r:id="rId38"/>
    <p:sldId id="287" r:id="rId39"/>
    <p:sldId id="288" r:id="rId40"/>
    <p:sldId id="290" r:id="rId41"/>
    <p:sldId id="28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4660"/>
  </p:normalViewPr>
  <p:slideViewPr>
    <p:cSldViewPr snapToGrid="0">
      <p:cViewPr varScale="1">
        <p:scale>
          <a:sx n="115" d="100"/>
          <a:sy n="115"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73E6C1-3925-47FF-8D36-1CB8B590E011}" type="datetimeFigureOut">
              <a:rPr lang="zh-CN" altLang="en-US" smtClean="0"/>
              <a:t>2024/7/31</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5B61A3B-F45C-4607-BF61-A3966B535BBD}"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50999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143007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4746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108878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B61A3B-F45C-4607-BF61-A3966B535BBD}"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957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401353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35869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259778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2765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389602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73E6C1-3925-47FF-8D36-1CB8B590E011}" type="datetimeFigureOut">
              <a:rPr lang="zh-CN" altLang="en-US" smtClean="0"/>
              <a:t>2024/7/31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312083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73E6C1-3925-47FF-8D36-1CB8B590E011}" type="datetimeFigureOut">
              <a:rPr lang="zh-CN" altLang="en-US" smtClean="0"/>
              <a:t>2024/7/31</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5B61A3B-F45C-4607-BF61-A3966B535BBD}" type="slidenum">
              <a:rPr lang="zh-CN" altLang="en-US" smtClean="0"/>
              <a:t>‹#›</a:t>
            </a:fld>
            <a:endParaRPr lang="zh-CN" altLang="en-US"/>
          </a:p>
        </p:txBody>
      </p:sp>
    </p:spTree>
    <p:extLst>
      <p:ext uri="{BB962C8B-B14F-4D97-AF65-F5344CB8AC3E}">
        <p14:creationId xmlns:p14="http://schemas.microsoft.com/office/powerpoint/2010/main" val="390282946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nity.cn/releases/lts/2022" TargetMode="External"/><Relationship Id="rId2" Type="http://schemas.openxmlformats.org/officeDocument/2006/relationships/hyperlink" Target="https://unity.com/cn/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runoob.com/csharp/csharp-tutorial.html" TargetMode="External"/><Relationship Id="rId2" Type="http://schemas.openxmlformats.org/officeDocument/2006/relationships/hyperlink" Target="https://learn.microsoft.com/zh-cn/dotnet/cshar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tnet.microsoft.com/en-us/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sites.cs.ucsb.edu/~lingqi/teaching/games10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36083-17B2-3DC4-37EA-38761BCB5085}"/>
              </a:ext>
            </a:extLst>
          </p:cNvPr>
          <p:cNvSpPr>
            <a:spLocks noGrp="1"/>
          </p:cNvSpPr>
          <p:nvPr>
            <p:ph type="ctrTitle"/>
          </p:nvPr>
        </p:nvSpPr>
        <p:spPr/>
        <p:txBody>
          <a:bodyPr/>
          <a:lstStyle/>
          <a:p>
            <a:r>
              <a:rPr lang="en-US" altLang="zh-CN" dirty="0">
                <a:latin typeface="Microsoft YaHei Light" panose="020B0502040204020203" pitchFamily="34" charset="-122"/>
                <a:ea typeface="Microsoft YaHei Light" panose="020B0502040204020203" pitchFamily="34" charset="-122"/>
              </a:rPr>
              <a:t>Unity</a:t>
            </a:r>
            <a:r>
              <a:rPr lang="zh-CN" altLang="en-US" dirty="0">
                <a:latin typeface="Microsoft YaHei Light" panose="020B0502040204020203" pitchFamily="34" charset="-122"/>
                <a:ea typeface="Microsoft YaHei Light" panose="020B0502040204020203" pitchFamily="34" charset="-122"/>
              </a:rPr>
              <a:t>入门</a:t>
            </a:r>
          </a:p>
        </p:txBody>
      </p:sp>
      <p:sp>
        <p:nvSpPr>
          <p:cNvPr id="3" name="副标题 2">
            <a:extLst>
              <a:ext uri="{FF2B5EF4-FFF2-40B4-BE49-F238E27FC236}">
                <a16:creationId xmlns:a16="http://schemas.microsoft.com/office/drawing/2014/main" id="{980D6693-B40B-4FB3-485B-07F39A3238A9}"/>
              </a:ext>
            </a:extLst>
          </p:cNvPr>
          <p:cNvSpPr>
            <a:spLocks noGrp="1"/>
          </p:cNvSpPr>
          <p:nvPr>
            <p:ph type="subTitle" idx="1"/>
          </p:nvPr>
        </p:nvSpPr>
        <p:spPr/>
        <p:txBody>
          <a:bodyPr/>
          <a:lstStyle/>
          <a:p>
            <a:r>
              <a:rPr lang="en-US" altLang="zh-CN" dirty="0"/>
              <a:t>SAST 24’ Unity Tutorial,</a:t>
            </a:r>
          </a:p>
          <a:p>
            <a:r>
              <a:rPr lang="en-US" altLang="zh-CN" dirty="0"/>
              <a:t>Lecture 1</a:t>
            </a:r>
          </a:p>
        </p:txBody>
      </p:sp>
    </p:spTree>
    <p:extLst>
      <p:ext uri="{BB962C8B-B14F-4D97-AF65-F5344CB8AC3E}">
        <p14:creationId xmlns:p14="http://schemas.microsoft.com/office/powerpoint/2010/main" val="7352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A7360-6CE2-417B-C54F-206525F08598}"/>
              </a:ext>
            </a:extLst>
          </p:cNvPr>
          <p:cNvSpPr>
            <a:spLocks noGrp="1"/>
          </p:cNvSpPr>
          <p:nvPr>
            <p:ph type="title"/>
          </p:nvPr>
        </p:nvSpPr>
        <p:spPr/>
        <p:txBody>
          <a:bodyPr/>
          <a:lstStyle/>
          <a:p>
            <a:r>
              <a:rPr lang="en-US" altLang="zh-CN" dirty="0"/>
              <a:t>Unity</a:t>
            </a:r>
            <a:r>
              <a:rPr lang="zh-CN" altLang="en-US" dirty="0"/>
              <a:t>环境配置</a:t>
            </a:r>
          </a:p>
        </p:txBody>
      </p:sp>
      <p:sp>
        <p:nvSpPr>
          <p:cNvPr id="3" name="内容占位符 2">
            <a:extLst>
              <a:ext uri="{FF2B5EF4-FFF2-40B4-BE49-F238E27FC236}">
                <a16:creationId xmlns:a16="http://schemas.microsoft.com/office/drawing/2014/main" id="{1D3CD701-C2F2-F52C-E641-EF1E22037C4F}"/>
              </a:ext>
            </a:extLst>
          </p:cNvPr>
          <p:cNvSpPr>
            <a:spLocks noGrp="1"/>
          </p:cNvSpPr>
          <p:nvPr>
            <p:ph idx="1"/>
          </p:nvPr>
        </p:nvSpPr>
        <p:spPr/>
        <p:txBody>
          <a:bodyPr/>
          <a:lstStyle/>
          <a:p>
            <a:r>
              <a:rPr lang="zh-CN" altLang="en-US" dirty="0"/>
              <a:t>大部分同学应该在课前配置好开发环境了，我们在此简单展示一下过程给配置过程遇到困难的同学提供一些引导</a:t>
            </a:r>
            <a:endParaRPr lang="en-US" altLang="zh-CN" dirty="0"/>
          </a:p>
          <a:p>
            <a:r>
              <a:rPr lang="zh-CN" altLang="en-US" dirty="0"/>
              <a:t>在</a:t>
            </a:r>
            <a:r>
              <a:rPr lang="en-US" altLang="zh-CN" dirty="0">
                <a:hlinkClick r:id="rId2"/>
              </a:rPr>
              <a:t>Unity</a:t>
            </a:r>
            <a:r>
              <a:rPr lang="zh-CN" altLang="en-US" dirty="0">
                <a:hlinkClick r:id="rId2"/>
              </a:rPr>
              <a:t>官网</a:t>
            </a:r>
            <a:r>
              <a:rPr lang="zh-CN" altLang="en-US" dirty="0"/>
              <a:t>下载跟操作系统匹配的</a:t>
            </a:r>
            <a:r>
              <a:rPr lang="en-US" altLang="zh-CN" dirty="0"/>
              <a:t>Unity Hub</a:t>
            </a:r>
            <a:r>
              <a:rPr lang="zh-CN" altLang="en-US" dirty="0"/>
              <a:t>（不要下载</a:t>
            </a:r>
            <a:r>
              <a:rPr lang="en-US" altLang="zh-CN" dirty="0" err="1"/>
              <a:t>Tuanjie</a:t>
            </a:r>
            <a:r>
              <a:rPr lang="en-US" altLang="zh-CN" dirty="0"/>
              <a:t> Hub</a:t>
            </a:r>
            <a:r>
              <a:rPr lang="zh-CN" altLang="en-US" dirty="0"/>
              <a:t>）</a:t>
            </a:r>
            <a:endParaRPr lang="en-US" altLang="zh-CN" dirty="0"/>
          </a:p>
          <a:p>
            <a:r>
              <a:rPr lang="zh-CN" altLang="en-US" dirty="0"/>
              <a:t>点击下载的文件安装</a:t>
            </a:r>
            <a:r>
              <a:rPr lang="en-US" altLang="zh-CN" dirty="0"/>
              <a:t>Unity Hub</a:t>
            </a:r>
          </a:p>
          <a:p>
            <a:r>
              <a:rPr lang="zh-CN" altLang="en-US" dirty="0"/>
              <a:t>打开</a:t>
            </a:r>
            <a:r>
              <a:rPr lang="en-US" altLang="zh-CN" dirty="0"/>
              <a:t>Unity Hub</a:t>
            </a:r>
            <a:r>
              <a:rPr lang="zh-CN" altLang="en-US" dirty="0"/>
              <a:t>并注册、登录账号</a:t>
            </a:r>
            <a:endParaRPr lang="en-US" altLang="zh-CN" dirty="0"/>
          </a:p>
          <a:p>
            <a:r>
              <a:rPr lang="zh-CN" altLang="en-US" dirty="0"/>
              <a:t>在“安装”页面选择“安装编辑器”，在“存档”中访问官网的</a:t>
            </a:r>
            <a:r>
              <a:rPr lang="zh-CN" altLang="en-US" dirty="0">
                <a:hlinkClick r:id="rId3"/>
              </a:rPr>
              <a:t>长期支持版本</a:t>
            </a:r>
            <a:r>
              <a:rPr lang="zh-CN" altLang="en-US" dirty="0"/>
              <a:t>，为方便演示在本教程中采用</a:t>
            </a:r>
            <a:r>
              <a:rPr lang="en-US" altLang="zh-CN" dirty="0"/>
              <a:t>2022.3.8f1c1</a:t>
            </a:r>
            <a:r>
              <a:rPr lang="zh-CN" altLang="en-US" dirty="0"/>
              <a:t>版本</a:t>
            </a:r>
            <a:endParaRPr lang="en-US" altLang="zh-CN" dirty="0"/>
          </a:p>
          <a:p>
            <a:r>
              <a:rPr lang="zh-CN" altLang="en-US" dirty="0"/>
              <a:t>恭喜你配置完成</a:t>
            </a:r>
            <a:endParaRPr lang="en-US" altLang="zh-CN" dirty="0"/>
          </a:p>
        </p:txBody>
      </p:sp>
    </p:spTree>
    <p:extLst>
      <p:ext uri="{BB962C8B-B14F-4D97-AF65-F5344CB8AC3E}">
        <p14:creationId xmlns:p14="http://schemas.microsoft.com/office/powerpoint/2010/main" val="31075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C779A3-958C-13BC-C8CC-831A20D80EA6}"/>
              </a:ext>
            </a:extLst>
          </p:cNvPr>
          <p:cNvSpPr>
            <a:spLocks noGrp="1"/>
          </p:cNvSpPr>
          <p:nvPr>
            <p:ph type="title"/>
          </p:nvPr>
        </p:nvSpPr>
        <p:spPr/>
        <p:txBody>
          <a:bodyPr/>
          <a:lstStyle/>
          <a:p>
            <a:r>
              <a:rPr lang="en-US" altLang="zh-CN" dirty="0"/>
              <a:t>1.3</a:t>
            </a:r>
            <a:br>
              <a:rPr lang="en-US" altLang="zh-CN" sz="7200" dirty="0"/>
            </a:br>
            <a:endParaRPr lang="zh-CN" altLang="en-US" dirty="0"/>
          </a:p>
        </p:txBody>
      </p:sp>
      <p:sp>
        <p:nvSpPr>
          <p:cNvPr id="5" name="文本占位符 4">
            <a:extLst>
              <a:ext uri="{FF2B5EF4-FFF2-40B4-BE49-F238E27FC236}">
                <a16:creationId xmlns:a16="http://schemas.microsoft.com/office/drawing/2014/main" id="{96E609FC-6DDF-B255-D8D1-C45E276AECBD}"/>
              </a:ext>
            </a:extLst>
          </p:cNvPr>
          <p:cNvSpPr>
            <a:spLocks noGrp="1"/>
          </p:cNvSpPr>
          <p:nvPr>
            <p:ph type="body" idx="1"/>
          </p:nvPr>
        </p:nvSpPr>
        <p:spPr/>
        <p:txBody>
          <a:bodyPr>
            <a:normAutofit/>
          </a:bodyPr>
          <a:lstStyle/>
          <a:p>
            <a:r>
              <a:rPr lang="en-US" altLang="zh-CN" sz="4800" dirty="0"/>
              <a:t>Unity</a:t>
            </a:r>
            <a:r>
              <a:rPr lang="zh-CN" altLang="en-US" sz="4800" dirty="0"/>
              <a:t>编辑器使用</a:t>
            </a:r>
            <a:endParaRPr lang="en-US" altLang="zh-CN" sz="4800" dirty="0"/>
          </a:p>
        </p:txBody>
      </p:sp>
    </p:spTree>
    <p:extLst>
      <p:ext uri="{BB962C8B-B14F-4D97-AF65-F5344CB8AC3E}">
        <p14:creationId xmlns:p14="http://schemas.microsoft.com/office/powerpoint/2010/main" val="76771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76EBC-E0A1-2626-940F-3C00F0E503A8}"/>
              </a:ext>
            </a:extLst>
          </p:cNvPr>
          <p:cNvSpPr>
            <a:spLocks noGrp="1"/>
          </p:cNvSpPr>
          <p:nvPr>
            <p:ph type="title"/>
          </p:nvPr>
        </p:nvSpPr>
        <p:spPr/>
        <p:txBody>
          <a:bodyPr/>
          <a:lstStyle/>
          <a:p>
            <a:r>
              <a:rPr lang="en-US" altLang="zh-CN" dirty="0"/>
              <a:t>Unity</a:t>
            </a:r>
            <a:r>
              <a:rPr lang="zh-CN" altLang="en-US" dirty="0"/>
              <a:t>编辑器使用</a:t>
            </a:r>
          </a:p>
        </p:txBody>
      </p:sp>
      <p:sp>
        <p:nvSpPr>
          <p:cNvPr id="3" name="内容占位符 2">
            <a:extLst>
              <a:ext uri="{FF2B5EF4-FFF2-40B4-BE49-F238E27FC236}">
                <a16:creationId xmlns:a16="http://schemas.microsoft.com/office/drawing/2014/main" id="{BB63A022-3DF5-FCC7-0374-1D68EF426582}"/>
              </a:ext>
            </a:extLst>
          </p:cNvPr>
          <p:cNvSpPr>
            <a:spLocks noGrp="1"/>
          </p:cNvSpPr>
          <p:nvPr>
            <p:ph idx="1"/>
          </p:nvPr>
        </p:nvSpPr>
        <p:spPr/>
        <p:txBody>
          <a:bodyPr>
            <a:normAutofit/>
          </a:bodyPr>
          <a:lstStyle/>
          <a:p>
            <a:r>
              <a:rPr lang="zh-CN" altLang="en-US" sz="2800" dirty="0"/>
              <a:t>首先，许可证吧</a:t>
            </a:r>
            <a:endParaRPr lang="en-US" altLang="zh-CN" sz="2800" dirty="0"/>
          </a:p>
          <a:p>
            <a:r>
              <a:rPr lang="zh-CN" altLang="en-US" sz="2800" dirty="0"/>
              <a:t>接下来，创建</a:t>
            </a:r>
            <a:r>
              <a:rPr lang="zh-CN" altLang="en-US" sz="2800"/>
              <a:t>新项目很有用</a:t>
            </a:r>
            <a:endParaRPr lang="en-US" altLang="zh-CN" sz="2800"/>
          </a:p>
          <a:p>
            <a:r>
              <a:rPr lang="zh-CN" altLang="en-US" sz="2800" b="1" dirty="0"/>
              <a:t>请看展示</a:t>
            </a:r>
          </a:p>
        </p:txBody>
      </p:sp>
    </p:spTree>
    <p:extLst>
      <p:ext uri="{BB962C8B-B14F-4D97-AF65-F5344CB8AC3E}">
        <p14:creationId xmlns:p14="http://schemas.microsoft.com/office/powerpoint/2010/main" val="72211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8DEDC-D3ED-9E90-1445-578C8412D584}"/>
              </a:ext>
            </a:extLst>
          </p:cNvPr>
          <p:cNvSpPr>
            <a:spLocks noGrp="1"/>
          </p:cNvSpPr>
          <p:nvPr>
            <p:ph type="title"/>
          </p:nvPr>
        </p:nvSpPr>
        <p:spPr/>
        <p:txBody>
          <a:bodyPr/>
          <a:lstStyle/>
          <a:p>
            <a:r>
              <a:rPr lang="en-US" altLang="zh-CN" dirty="0"/>
              <a:t>Unity</a:t>
            </a:r>
            <a:r>
              <a:rPr lang="zh-CN" altLang="en-US" dirty="0"/>
              <a:t>编辑器界面</a:t>
            </a:r>
          </a:p>
        </p:txBody>
      </p:sp>
      <p:pic>
        <p:nvPicPr>
          <p:cNvPr id="5" name="内容占位符 4">
            <a:extLst>
              <a:ext uri="{FF2B5EF4-FFF2-40B4-BE49-F238E27FC236}">
                <a16:creationId xmlns:a16="http://schemas.microsoft.com/office/drawing/2014/main" id="{E34CD5C8-3413-FBA9-F49A-61F74C7A3DF0}"/>
              </a:ext>
            </a:extLst>
          </p:cNvPr>
          <p:cNvPicPr>
            <a:picLocks noGrp="1" noChangeAspect="1"/>
          </p:cNvPicPr>
          <p:nvPr>
            <p:ph idx="1"/>
          </p:nvPr>
        </p:nvPicPr>
        <p:blipFill>
          <a:blip r:embed="rId2"/>
          <a:stretch>
            <a:fillRect/>
          </a:stretch>
        </p:blipFill>
        <p:spPr>
          <a:xfrm>
            <a:off x="1520475" y="1828800"/>
            <a:ext cx="8077900" cy="4351338"/>
          </a:xfrm>
        </p:spPr>
      </p:pic>
      <p:sp>
        <p:nvSpPr>
          <p:cNvPr id="8" name="矩形 7">
            <a:extLst>
              <a:ext uri="{FF2B5EF4-FFF2-40B4-BE49-F238E27FC236}">
                <a16:creationId xmlns:a16="http://schemas.microsoft.com/office/drawing/2014/main" id="{0BF241A8-A2B7-BE4A-DC61-4466D2A4DD36}"/>
              </a:ext>
            </a:extLst>
          </p:cNvPr>
          <p:cNvSpPr/>
          <p:nvPr/>
        </p:nvSpPr>
        <p:spPr>
          <a:xfrm>
            <a:off x="1520475" y="1828800"/>
            <a:ext cx="8077900" cy="29342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29445BE-562C-E880-1111-28CB0043E98E}"/>
              </a:ext>
            </a:extLst>
          </p:cNvPr>
          <p:cNvSpPr/>
          <p:nvPr/>
        </p:nvSpPr>
        <p:spPr>
          <a:xfrm>
            <a:off x="1520475" y="2122227"/>
            <a:ext cx="1304612" cy="266813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A16F033-A368-A6E7-6555-0BD7138696F4}"/>
              </a:ext>
            </a:extLst>
          </p:cNvPr>
          <p:cNvSpPr/>
          <p:nvPr/>
        </p:nvSpPr>
        <p:spPr>
          <a:xfrm>
            <a:off x="7397087" y="2122227"/>
            <a:ext cx="2201288" cy="398514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07FD577-8C76-2366-71DE-300AC8CD8AA7}"/>
              </a:ext>
            </a:extLst>
          </p:cNvPr>
          <p:cNvSpPr/>
          <p:nvPr/>
        </p:nvSpPr>
        <p:spPr>
          <a:xfrm>
            <a:off x="1520475" y="4790364"/>
            <a:ext cx="5876612" cy="131700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4466D79-DE00-9FC0-3D3A-59C8EA2D1501}"/>
              </a:ext>
            </a:extLst>
          </p:cNvPr>
          <p:cNvSpPr/>
          <p:nvPr/>
        </p:nvSpPr>
        <p:spPr>
          <a:xfrm>
            <a:off x="1520475" y="6107373"/>
            <a:ext cx="8077900" cy="727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FC5ADFB6-558C-F512-4517-F973025B9027}"/>
              </a:ext>
            </a:extLst>
          </p:cNvPr>
          <p:cNvSpPr txBox="1"/>
          <p:nvPr/>
        </p:nvSpPr>
        <p:spPr>
          <a:xfrm>
            <a:off x="4928548" y="1752895"/>
            <a:ext cx="365078" cy="369332"/>
          </a:xfrm>
          <a:prstGeom prst="rect">
            <a:avLst/>
          </a:prstGeom>
          <a:noFill/>
        </p:spPr>
        <p:txBody>
          <a:bodyPr wrap="square" rtlCol="0">
            <a:spAutoFit/>
          </a:bodyPr>
          <a:lstStyle/>
          <a:p>
            <a:r>
              <a:rPr lang="en-US" altLang="zh-CN" b="1" dirty="0">
                <a:solidFill>
                  <a:srgbClr val="FF0000"/>
                </a:solidFill>
              </a:rPr>
              <a:t>A</a:t>
            </a:r>
            <a:r>
              <a:rPr lang="zh-CN" altLang="en-US" b="1" dirty="0"/>
              <a:t>、</a:t>
            </a:r>
          </a:p>
        </p:txBody>
      </p:sp>
      <p:sp>
        <p:nvSpPr>
          <p:cNvPr id="14" name="文本框 13">
            <a:extLst>
              <a:ext uri="{FF2B5EF4-FFF2-40B4-BE49-F238E27FC236}">
                <a16:creationId xmlns:a16="http://schemas.microsoft.com/office/drawing/2014/main" id="{BA2DB7C4-D285-A64E-AC7A-89087EE01178}"/>
              </a:ext>
            </a:extLst>
          </p:cNvPr>
          <p:cNvSpPr txBox="1"/>
          <p:nvPr/>
        </p:nvSpPr>
        <p:spPr>
          <a:xfrm>
            <a:off x="2081284" y="3429000"/>
            <a:ext cx="364202" cy="369332"/>
          </a:xfrm>
          <a:prstGeom prst="rect">
            <a:avLst/>
          </a:prstGeom>
          <a:noFill/>
        </p:spPr>
        <p:txBody>
          <a:bodyPr wrap="none" rtlCol="0">
            <a:spAutoFit/>
          </a:bodyPr>
          <a:lstStyle/>
          <a:p>
            <a:r>
              <a:rPr lang="en-US" altLang="zh-CN" b="1" dirty="0">
                <a:solidFill>
                  <a:srgbClr val="FF0000"/>
                </a:solidFill>
              </a:rPr>
              <a:t>B</a:t>
            </a:r>
            <a:endParaRPr lang="zh-CN" altLang="en-US" b="1" dirty="0">
              <a:solidFill>
                <a:srgbClr val="FF0000"/>
              </a:solidFill>
            </a:endParaRPr>
          </a:p>
        </p:txBody>
      </p:sp>
      <p:sp>
        <p:nvSpPr>
          <p:cNvPr id="15" name="文本框 14">
            <a:extLst>
              <a:ext uri="{FF2B5EF4-FFF2-40B4-BE49-F238E27FC236}">
                <a16:creationId xmlns:a16="http://schemas.microsoft.com/office/drawing/2014/main" id="{976EB377-999A-2248-AC57-8BF2BE60EBDE}"/>
              </a:ext>
            </a:extLst>
          </p:cNvPr>
          <p:cNvSpPr txBox="1"/>
          <p:nvPr/>
        </p:nvSpPr>
        <p:spPr>
          <a:xfrm>
            <a:off x="4619225" y="3275462"/>
            <a:ext cx="364202" cy="369332"/>
          </a:xfrm>
          <a:prstGeom prst="rect">
            <a:avLst/>
          </a:prstGeom>
          <a:noFill/>
        </p:spPr>
        <p:txBody>
          <a:bodyPr wrap="none" rtlCol="0">
            <a:spAutoFit/>
          </a:bodyPr>
          <a:lstStyle/>
          <a:p>
            <a:r>
              <a:rPr lang="en-US" altLang="zh-CN" b="1" dirty="0">
                <a:solidFill>
                  <a:srgbClr val="FF0000"/>
                </a:solidFill>
              </a:rPr>
              <a:t>C</a:t>
            </a:r>
            <a:endParaRPr lang="zh-CN" altLang="en-US" b="1" dirty="0">
              <a:solidFill>
                <a:srgbClr val="FF0000"/>
              </a:solidFill>
            </a:endParaRPr>
          </a:p>
        </p:txBody>
      </p:sp>
      <p:sp>
        <p:nvSpPr>
          <p:cNvPr id="16" name="文本框 15">
            <a:extLst>
              <a:ext uri="{FF2B5EF4-FFF2-40B4-BE49-F238E27FC236}">
                <a16:creationId xmlns:a16="http://schemas.microsoft.com/office/drawing/2014/main" id="{024E0EA3-0AC2-BDCD-CA2F-234DBDEF18CA}"/>
              </a:ext>
            </a:extLst>
          </p:cNvPr>
          <p:cNvSpPr txBox="1"/>
          <p:nvPr/>
        </p:nvSpPr>
        <p:spPr>
          <a:xfrm>
            <a:off x="8229600" y="3937379"/>
            <a:ext cx="377026" cy="369332"/>
          </a:xfrm>
          <a:prstGeom prst="rect">
            <a:avLst/>
          </a:prstGeom>
          <a:noFill/>
        </p:spPr>
        <p:txBody>
          <a:bodyPr wrap="none" rtlCol="0">
            <a:spAutoFit/>
          </a:bodyPr>
          <a:lstStyle/>
          <a:p>
            <a:r>
              <a:rPr lang="en-US" altLang="zh-CN" b="1" dirty="0">
                <a:solidFill>
                  <a:srgbClr val="FF0000"/>
                </a:solidFill>
              </a:rPr>
              <a:t>D</a:t>
            </a:r>
            <a:endParaRPr lang="zh-CN" altLang="en-US" b="1" dirty="0">
              <a:solidFill>
                <a:srgbClr val="FF0000"/>
              </a:solidFill>
            </a:endParaRPr>
          </a:p>
        </p:txBody>
      </p:sp>
      <p:sp>
        <p:nvSpPr>
          <p:cNvPr id="17" name="文本框 16">
            <a:extLst>
              <a:ext uri="{FF2B5EF4-FFF2-40B4-BE49-F238E27FC236}">
                <a16:creationId xmlns:a16="http://schemas.microsoft.com/office/drawing/2014/main" id="{C2F4960B-CBE8-2683-EF2F-AD5A36B84CCF}"/>
              </a:ext>
            </a:extLst>
          </p:cNvPr>
          <p:cNvSpPr txBox="1"/>
          <p:nvPr/>
        </p:nvSpPr>
        <p:spPr>
          <a:xfrm>
            <a:off x="4101152" y="5307136"/>
            <a:ext cx="286603" cy="369332"/>
          </a:xfrm>
          <a:prstGeom prst="rect">
            <a:avLst/>
          </a:prstGeom>
          <a:noFill/>
        </p:spPr>
        <p:txBody>
          <a:bodyPr wrap="square" rtlCol="0">
            <a:spAutoFit/>
          </a:bodyPr>
          <a:lstStyle/>
          <a:p>
            <a:r>
              <a:rPr lang="en-US" altLang="zh-CN" b="1" dirty="0">
                <a:solidFill>
                  <a:srgbClr val="FF0000"/>
                </a:solidFill>
              </a:rPr>
              <a:t>E</a:t>
            </a:r>
            <a:endParaRPr lang="zh-CN" altLang="en-US" b="1" dirty="0">
              <a:solidFill>
                <a:srgbClr val="FF0000"/>
              </a:solidFill>
            </a:endParaRPr>
          </a:p>
        </p:txBody>
      </p:sp>
      <p:sp>
        <p:nvSpPr>
          <p:cNvPr id="18" name="文本框 17">
            <a:extLst>
              <a:ext uri="{FF2B5EF4-FFF2-40B4-BE49-F238E27FC236}">
                <a16:creationId xmlns:a16="http://schemas.microsoft.com/office/drawing/2014/main" id="{C4681A23-85FC-0C31-CE86-4A8B5E0F7974}"/>
              </a:ext>
            </a:extLst>
          </p:cNvPr>
          <p:cNvSpPr txBox="1"/>
          <p:nvPr/>
        </p:nvSpPr>
        <p:spPr>
          <a:xfrm>
            <a:off x="5227093" y="6241711"/>
            <a:ext cx="345156" cy="369332"/>
          </a:xfrm>
          <a:prstGeom prst="rect">
            <a:avLst/>
          </a:prstGeom>
          <a:noFill/>
        </p:spPr>
        <p:txBody>
          <a:bodyPr wrap="square" rtlCol="0">
            <a:spAutoFit/>
          </a:bodyPr>
          <a:lstStyle/>
          <a:p>
            <a:r>
              <a:rPr lang="en-US" altLang="zh-CN" b="1" dirty="0">
                <a:solidFill>
                  <a:srgbClr val="FF0000"/>
                </a:solidFill>
              </a:rPr>
              <a:t>F</a:t>
            </a:r>
            <a:endParaRPr lang="zh-CN" altLang="en-US" b="1" dirty="0">
              <a:solidFill>
                <a:srgbClr val="FF0000"/>
              </a:solidFill>
            </a:endParaRPr>
          </a:p>
        </p:txBody>
      </p:sp>
    </p:spTree>
    <p:extLst>
      <p:ext uri="{BB962C8B-B14F-4D97-AF65-F5344CB8AC3E}">
        <p14:creationId xmlns:p14="http://schemas.microsoft.com/office/powerpoint/2010/main" val="1046059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C7880-7193-74FD-4734-B2B98C7C3E05}"/>
              </a:ext>
            </a:extLst>
          </p:cNvPr>
          <p:cNvSpPr>
            <a:spLocks noGrp="1"/>
          </p:cNvSpPr>
          <p:nvPr>
            <p:ph type="title"/>
          </p:nvPr>
        </p:nvSpPr>
        <p:spPr/>
        <p:txBody>
          <a:bodyPr/>
          <a:lstStyle/>
          <a:p>
            <a:r>
              <a:rPr lang="en-US" altLang="zh-CN" dirty="0"/>
              <a:t>Unity</a:t>
            </a:r>
            <a:r>
              <a:rPr lang="zh-CN" altLang="en-US" dirty="0"/>
              <a:t>编辑器界面</a:t>
            </a:r>
          </a:p>
        </p:txBody>
      </p:sp>
      <p:sp>
        <p:nvSpPr>
          <p:cNvPr id="3" name="内容占位符 2">
            <a:extLst>
              <a:ext uri="{FF2B5EF4-FFF2-40B4-BE49-F238E27FC236}">
                <a16:creationId xmlns:a16="http://schemas.microsoft.com/office/drawing/2014/main" id="{08ECC8F1-A0BF-1C2D-587E-258765ABA167}"/>
              </a:ext>
            </a:extLst>
          </p:cNvPr>
          <p:cNvSpPr>
            <a:spLocks noGrp="1"/>
          </p:cNvSpPr>
          <p:nvPr>
            <p:ph idx="1"/>
          </p:nvPr>
        </p:nvSpPr>
        <p:spPr/>
        <p:txBody>
          <a:bodyPr>
            <a:normAutofit fontScale="92500"/>
          </a:bodyPr>
          <a:lstStyle/>
          <a:p>
            <a:r>
              <a:rPr lang="en-US" altLang="zh-CN" dirty="0"/>
              <a:t>A</a:t>
            </a:r>
            <a:r>
              <a:rPr lang="zh-CN" altLang="en-US" dirty="0"/>
              <a:t>：工具栏提供最基本的工作功能。上方白色工具栏为基本操作和设置功能，下方黑色工具栏左侧是账户、云服务、版本管理等工具，中间是开始播放、暂停和步进按钮，右侧是历史记录、搜索、可见性和布局菜单按钮</a:t>
            </a:r>
            <a:endParaRPr lang="en-US" altLang="zh-CN" dirty="0"/>
          </a:p>
          <a:p>
            <a:r>
              <a:rPr lang="en-US" altLang="zh-CN" dirty="0"/>
              <a:t>B</a:t>
            </a:r>
            <a:r>
              <a:rPr lang="zh-CN" altLang="en-US" dirty="0"/>
              <a:t>：</a:t>
            </a:r>
            <a:r>
              <a:rPr lang="en-US" altLang="zh-CN" dirty="0"/>
              <a:t>Hierarchy</a:t>
            </a:r>
            <a:r>
              <a:rPr lang="zh-CN" altLang="en-US" dirty="0"/>
              <a:t>（层级视图）用树状结构体现了场景中游戏对象的关系，是我们管理场景中游戏对象的重要工具</a:t>
            </a:r>
            <a:endParaRPr lang="en-US" altLang="zh-CN" dirty="0"/>
          </a:p>
          <a:p>
            <a:r>
              <a:rPr lang="en-US" altLang="zh-CN" dirty="0"/>
              <a:t>C</a:t>
            </a:r>
            <a:r>
              <a:rPr lang="zh-CN" altLang="en-US" dirty="0"/>
              <a:t>：</a:t>
            </a:r>
            <a:r>
              <a:rPr lang="en-US" altLang="zh-CN" dirty="0"/>
              <a:t>Scene/Game</a:t>
            </a:r>
            <a:r>
              <a:rPr lang="zh-CN" altLang="en-US" dirty="0"/>
              <a:t>（场景</a:t>
            </a:r>
            <a:r>
              <a:rPr lang="en-US" altLang="zh-CN" dirty="0"/>
              <a:t>/</a:t>
            </a:r>
            <a:r>
              <a:rPr lang="zh-CN" altLang="en-US" dirty="0"/>
              <a:t>游戏视图）可以通过左上角的标签切换两种视图，场景视图中可以通过拖动、旋转等方式直观的编辑游戏场景，游戏视图则模拟游戏启动后的效果视图</a:t>
            </a:r>
            <a:endParaRPr lang="en-US" altLang="zh-CN" dirty="0"/>
          </a:p>
          <a:p>
            <a:r>
              <a:rPr lang="en-US" altLang="zh-CN" dirty="0"/>
              <a:t>D</a:t>
            </a:r>
            <a:r>
              <a:rPr lang="zh-CN" altLang="en-US" dirty="0"/>
              <a:t>：</a:t>
            </a:r>
            <a:r>
              <a:rPr lang="en-US" altLang="zh-CN" dirty="0"/>
              <a:t>Inspector</a:t>
            </a:r>
            <a:r>
              <a:rPr lang="zh-CN" altLang="en-US" dirty="0"/>
              <a:t>（监视窗口）当我们选中游戏对象时，该窗口中可以对选中的游戏对象的属性进行查看和编辑</a:t>
            </a:r>
            <a:endParaRPr lang="en-US" altLang="zh-CN" dirty="0"/>
          </a:p>
          <a:p>
            <a:r>
              <a:rPr lang="en-US" altLang="zh-CN" dirty="0"/>
              <a:t>E</a:t>
            </a:r>
            <a:r>
              <a:rPr lang="zh-CN" altLang="en-US" dirty="0"/>
              <a:t>：</a:t>
            </a:r>
            <a:r>
              <a:rPr lang="en-US" altLang="zh-CN" dirty="0"/>
              <a:t>Project/Console</a:t>
            </a:r>
            <a:r>
              <a:rPr lang="zh-CN" altLang="en-US" dirty="0"/>
              <a:t>（项目资源</a:t>
            </a:r>
            <a:r>
              <a:rPr lang="en-US" altLang="zh-CN" dirty="0"/>
              <a:t>/</a:t>
            </a:r>
            <a:r>
              <a:rPr lang="zh-CN" altLang="en-US" dirty="0"/>
              <a:t>控制台）可以通过左上角的标签切换，项目资源类似于文件资源管理器</a:t>
            </a:r>
            <a:r>
              <a:rPr lang="en-US" altLang="zh-CN" dirty="0"/>
              <a:t>/</a:t>
            </a:r>
            <a:r>
              <a:rPr lang="zh-CN" altLang="en-US" dirty="0"/>
              <a:t>访达，控制台则显示编译运行时错误、警报以及日志</a:t>
            </a:r>
            <a:endParaRPr lang="en-US" altLang="zh-CN" dirty="0"/>
          </a:p>
          <a:p>
            <a:r>
              <a:rPr lang="en-US" altLang="zh-CN" dirty="0"/>
              <a:t>F</a:t>
            </a:r>
            <a:r>
              <a:rPr lang="zh-CN" altLang="en-US" dirty="0"/>
              <a:t>：底部状态栏提供有关各种 </a:t>
            </a:r>
            <a:r>
              <a:rPr lang="en-US" altLang="zh-CN" dirty="0"/>
              <a:t>Unity </a:t>
            </a:r>
            <a:r>
              <a:rPr lang="zh-CN" altLang="en-US" dirty="0"/>
              <a:t>进程的通知，以及对相关工具和设置的快速访问。</a:t>
            </a:r>
          </a:p>
        </p:txBody>
      </p:sp>
    </p:spTree>
    <p:extLst>
      <p:ext uri="{BB962C8B-B14F-4D97-AF65-F5344CB8AC3E}">
        <p14:creationId xmlns:p14="http://schemas.microsoft.com/office/powerpoint/2010/main" val="118503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7E8DA-66C8-D5BF-CDAC-2DC79C8AAD9E}"/>
              </a:ext>
            </a:extLst>
          </p:cNvPr>
          <p:cNvSpPr>
            <a:spLocks noGrp="1"/>
          </p:cNvSpPr>
          <p:nvPr>
            <p:ph type="title"/>
          </p:nvPr>
        </p:nvSpPr>
        <p:spPr/>
        <p:txBody>
          <a:bodyPr/>
          <a:lstStyle/>
          <a:p>
            <a:r>
              <a:rPr lang="en-US" altLang="zh-CN" dirty="0"/>
              <a:t>Unity</a:t>
            </a:r>
            <a:r>
              <a:rPr lang="zh-CN" altLang="en-US" dirty="0"/>
              <a:t>编辑器界面</a:t>
            </a:r>
          </a:p>
        </p:txBody>
      </p:sp>
      <p:sp>
        <p:nvSpPr>
          <p:cNvPr id="3" name="内容占位符 2">
            <a:extLst>
              <a:ext uri="{FF2B5EF4-FFF2-40B4-BE49-F238E27FC236}">
                <a16:creationId xmlns:a16="http://schemas.microsoft.com/office/drawing/2014/main" id="{1C278354-316A-3EEB-745C-B96127F3FB1A}"/>
              </a:ext>
            </a:extLst>
          </p:cNvPr>
          <p:cNvSpPr>
            <a:spLocks noGrp="1"/>
          </p:cNvSpPr>
          <p:nvPr>
            <p:ph idx="1"/>
          </p:nvPr>
        </p:nvSpPr>
        <p:spPr/>
        <p:txBody>
          <a:bodyPr>
            <a:normAutofit/>
          </a:bodyPr>
          <a:lstStyle/>
          <a:p>
            <a:r>
              <a:rPr lang="zh-CN" altLang="en-US" sz="2800" b="1" dirty="0"/>
              <a:t>请看展示</a:t>
            </a:r>
          </a:p>
        </p:txBody>
      </p:sp>
    </p:spTree>
    <p:extLst>
      <p:ext uri="{BB962C8B-B14F-4D97-AF65-F5344CB8AC3E}">
        <p14:creationId xmlns:p14="http://schemas.microsoft.com/office/powerpoint/2010/main" val="225038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88E71-5B27-FA7A-C3AD-0A7F618D6651}"/>
              </a:ext>
            </a:extLst>
          </p:cNvPr>
          <p:cNvSpPr>
            <a:spLocks noGrp="1"/>
          </p:cNvSpPr>
          <p:nvPr>
            <p:ph type="title"/>
          </p:nvPr>
        </p:nvSpPr>
        <p:spPr/>
        <p:txBody>
          <a:bodyPr/>
          <a:lstStyle/>
          <a:p>
            <a:r>
              <a:rPr lang="en-US" altLang="zh-CN" dirty="0"/>
              <a:t>Unity</a:t>
            </a:r>
            <a:r>
              <a:rPr lang="zh-CN" altLang="en-US" dirty="0"/>
              <a:t>项目的导出</a:t>
            </a:r>
          </a:p>
        </p:txBody>
      </p:sp>
      <p:sp>
        <p:nvSpPr>
          <p:cNvPr id="3" name="内容占位符 2">
            <a:extLst>
              <a:ext uri="{FF2B5EF4-FFF2-40B4-BE49-F238E27FC236}">
                <a16:creationId xmlns:a16="http://schemas.microsoft.com/office/drawing/2014/main" id="{1B828028-4E4E-8554-52D5-1E99037F4D23}"/>
              </a:ext>
            </a:extLst>
          </p:cNvPr>
          <p:cNvSpPr>
            <a:spLocks noGrp="1"/>
          </p:cNvSpPr>
          <p:nvPr>
            <p:ph idx="1"/>
          </p:nvPr>
        </p:nvSpPr>
        <p:spPr/>
        <p:txBody>
          <a:bodyPr>
            <a:normAutofit/>
          </a:bodyPr>
          <a:lstStyle/>
          <a:p>
            <a:r>
              <a:rPr lang="zh-CN" altLang="en-US" sz="2400" dirty="0"/>
              <a:t>假设我们做完了游戏，想要给别的旅行者</a:t>
            </a:r>
            <a:r>
              <a:rPr lang="en-US" altLang="zh-CN" sz="2400" dirty="0"/>
              <a:t>/</a:t>
            </a:r>
            <a:r>
              <a:rPr lang="zh-CN" altLang="en-US" sz="2400" dirty="0"/>
              <a:t>开拓者分享，或者登录应用市场爆他们的金币，该怎么做呢？？</a:t>
            </a:r>
            <a:endParaRPr lang="en-US" altLang="zh-CN" sz="2400" dirty="0"/>
          </a:p>
          <a:p>
            <a:r>
              <a:rPr lang="en-US" altLang="zh-CN" sz="2400" dirty="0"/>
              <a:t>Unity</a:t>
            </a:r>
            <a:r>
              <a:rPr lang="zh-CN" altLang="en-US" sz="2400" dirty="0"/>
              <a:t>提供了方便的导出功能，可以导出到各种平台（</a:t>
            </a:r>
            <a:r>
              <a:rPr lang="en-US" altLang="zh-CN" sz="2400" dirty="0"/>
              <a:t>PC</a:t>
            </a:r>
            <a:r>
              <a:rPr lang="zh-CN" altLang="en-US" sz="2400" dirty="0"/>
              <a:t>，</a:t>
            </a:r>
            <a:r>
              <a:rPr lang="en-US" altLang="zh-CN" sz="2400" dirty="0"/>
              <a:t>Mac</a:t>
            </a:r>
            <a:r>
              <a:rPr lang="zh-CN" altLang="en-US" sz="2400" dirty="0"/>
              <a:t>，</a:t>
            </a:r>
            <a:r>
              <a:rPr lang="en-US" altLang="zh-CN" sz="2400" dirty="0"/>
              <a:t>Web</a:t>
            </a:r>
            <a:r>
              <a:rPr lang="zh-CN" altLang="en-US" sz="2400" dirty="0"/>
              <a:t>，</a:t>
            </a:r>
            <a:r>
              <a:rPr lang="en-US" altLang="zh-CN" sz="2400" dirty="0"/>
              <a:t>iOS</a:t>
            </a:r>
            <a:r>
              <a:rPr lang="zh-CN" altLang="en-US" sz="2400" dirty="0"/>
              <a:t>，</a:t>
            </a:r>
            <a:r>
              <a:rPr lang="en-US" altLang="zh-CN" sz="2400" dirty="0"/>
              <a:t>Android</a:t>
            </a:r>
            <a:r>
              <a:rPr lang="zh-CN" altLang="en-US" sz="2400" dirty="0"/>
              <a:t>，</a:t>
            </a:r>
            <a:r>
              <a:rPr lang="en-US" altLang="zh-CN" sz="2400" dirty="0"/>
              <a:t>PlayStation</a:t>
            </a:r>
            <a:r>
              <a:rPr lang="zh-CN" altLang="en-US" sz="2400" dirty="0"/>
              <a:t>等）</a:t>
            </a:r>
            <a:endParaRPr lang="en-US" altLang="zh-CN" sz="2400" dirty="0"/>
          </a:p>
          <a:p>
            <a:r>
              <a:rPr lang="zh-CN" altLang="en-US" sz="2400" b="1" dirty="0"/>
              <a:t>请看展示</a:t>
            </a:r>
          </a:p>
        </p:txBody>
      </p:sp>
    </p:spTree>
    <p:extLst>
      <p:ext uri="{BB962C8B-B14F-4D97-AF65-F5344CB8AC3E}">
        <p14:creationId xmlns:p14="http://schemas.microsoft.com/office/powerpoint/2010/main" val="3193865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C779A3-958C-13BC-C8CC-831A20D80EA6}"/>
              </a:ext>
            </a:extLst>
          </p:cNvPr>
          <p:cNvSpPr>
            <a:spLocks noGrp="1"/>
          </p:cNvSpPr>
          <p:nvPr>
            <p:ph type="title"/>
          </p:nvPr>
        </p:nvSpPr>
        <p:spPr/>
        <p:txBody>
          <a:bodyPr/>
          <a:lstStyle/>
          <a:p>
            <a:r>
              <a:rPr lang="en-US" altLang="zh-CN" dirty="0"/>
              <a:t>1.4</a:t>
            </a:r>
            <a:br>
              <a:rPr lang="en-US" altLang="zh-CN" sz="7200" dirty="0"/>
            </a:br>
            <a:endParaRPr lang="zh-CN" altLang="en-US" dirty="0"/>
          </a:p>
        </p:txBody>
      </p:sp>
      <p:sp>
        <p:nvSpPr>
          <p:cNvPr id="5" name="文本占位符 4">
            <a:extLst>
              <a:ext uri="{FF2B5EF4-FFF2-40B4-BE49-F238E27FC236}">
                <a16:creationId xmlns:a16="http://schemas.microsoft.com/office/drawing/2014/main" id="{96E609FC-6DDF-B255-D8D1-C45E276AECBD}"/>
              </a:ext>
            </a:extLst>
          </p:cNvPr>
          <p:cNvSpPr>
            <a:spLocks noGrp="1"/>
          </p:cNvSpPr>
          <p:nvPr>
            <p:ph type="body" idx="1"/>
          </p:nvPr>
        </p:nvSpPr>
        <p:spPr/>
        <p:txBody>
          <a:bodyPr/>
          <a:lstStyle/>
          <a:p>
            <a:r>
              <a:rPr lang="en-US" altLang="zh-CN" sz="4800" dirty="0" err="1"/>
              <a:t>GameObject</a:t>
            </a:r>
            <a:r>
              <a:rPr lang="zh-CN" altLang="en-US" sz="4800" dirty="0"/>
              <a:t>介绍</a:t>
            </a:r>
            <a:endParaRPr lang="en-US" altLang="zh-CN" sz="4800" dirty="0"/>
          </a:p>
          <a:p>
            <a:endParaRPr lang="en-US" altLang="zh-CN" sz="2400" dirty="0"/>
          </a:p>
        </p:txBody>
      </p:sp>
    </p:spTree>
    <p:extLst>
      <p:ext uri="{BB962C8B-B14F-4D97-AF65-F5344CB8AC3E}">
        <p14:creationId xmlns:p14="http://schemas.microsoft.com/office/powerpoint/2010/main" val="429087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1C38A-4D89-1DC6-FE81-8019723DB185}"/>
              </a:ext>
            </a:extLst>
          </p:cNvPr>
          <p:cNvSpPr>
            <a:spLocks noGrp="1"/>
          </p:cNvSpPr>
          <p:nvPr>
            <p:ph type="title"/>
          </p:nvPr>
        </p:nvSpPr>
        <p:spPr/>
        <p:txBody>
          <a:bodyPr/>
          <a:lstStyle/>
          <a:p>
            <a:r>
              <a:rPr lang="en-US" altLang="zh-CN" dirty="0" err="1"/>
              <a:t>GameObject</a:t>
            </a:r>
            <a:r>
              <a:rPr lang="zh-CN" altLang="en-US" dirty="0"/>
              <a:t>（游戏对象）介绍</a:t>
            </a:r>
          </a:p>
        </p:txBody>
      </p:sp>
      <p:sp>
        <p:nvSpPr>
          <p:cNvPr id="3" name="内容占位符 2">
            <a:extLst>
              <a:ext uri="{FF2B5EF4-FFF2-40B4-BE49-F238E27FC236}">
                <a16:creationId xmlns:a16="http://schemas.microsoft.com/office/drawing/2014/main" id="{52158271-7C0C-3CC6-0303-F407E2C84E7A}"/>
              </a:ext>
            </a:extLst>
          </p:cNvPr>
          <p:cNvSpPr>
            <a:spLocks noGrp="1"/>
          </p:cNvSpPr>
          <p:nvPr>
            <p:ph idx="1"/>
          </p:nvPr>
        </p:nvSpPr>
        <p:spPr/>
        <p:txBody>
          <a:bodyPr>
            <a:normAutofit/>
          </a:bodyPr>
          <a:lstStyle/>
          <a:p>
            <a:r>
              <a:rPr lang="en-US" altLang="zh-CN" sz="2400" dirty="0" err="1"/>
              <a:t>GameObject</a:t>
            </a:r>
            <a:r>
              <a:rPr lang="zh-CN" altLang="en-US" sz="2400" dirty="0"/>
              <a:t>是 </a:t>
            </a:r>
            <a:r>
              <a:rPr lang="en-US" altLang="zh-CN" sz="2400" dirty="0"/>
              <a:t>Unity</a:t>
            </a:r>
            <a:r>
              <a:rPr lang="zh-CN" altLang="en-US" sz="2400" dirty="0"/>
              <a:t>中</a:t>
            </a:r>
            <a:r>
              <a:rPr lang="zh-CN" altLang="en-US" sz="2400" b="1" dirty="0"/>
              <a:t>最重要的概念</a:t>
            </a:r>
            <a:endParaRPr lang="en-US" altLang="zh-CN" sz="2400" b="1" dirty="0"/>
          </a:p>
          <a:p>
            <a:r>
              <a:rPr lang="zh-CN" altLang="en-US" sz="2400" dirty="0"/>
              <a:t>如果你学过</a:t>
            </a:r>
            <a:r>
              <a:rPr lang="zh-CN" altLang="en-US" sz="2400"/>
              <a:t>面向对象程序设计（尤其是</a:t>
            </a:r>
            <a:r>
              <a:rPr lang="en-US" altLang="zh-CN" sz="2400" dirty="0"/>
              <a:t>Java</a:t>
            </a:r>
            <a:r>
              <a:rPr lang="zh-CN" altLang="en-US" sz="2400" dirty="0"/>
              <a:t>），回想一下对象的概念</a:t>
            </a:r>
            <a:r>
              <a:rPr lang="en-US" altLang="zh-CN" sz="2400" dirty="0"/>
              <a:t>……</a:t>
            </a:r>
          </a:p>
          <a:p>
            <a:r>
              <a:rPr lang="zh-CN" altLang="en-US" sz="2400" dirty="0"/>
              <a:t>游戏中的每个对象（从角色和可收集物品到光源、摄像机和特效） 都是</a:t>
            </a:r>
            <a:r>
              <a:rPr lang="en-US" altLang="zh-CN" sz="2400" dirty="0" err="1"/>
              <a:t>GameObject</a:t>
            </a:r>
            <a:endParaRPr lang="en-US" altLang="zh-CN" sz="2400" dirty="0"/>
          </a:p>
          <a:p>
            <a:r>
              <a:rPr lang="zh-CN" altLang="en-US" sz="2400" dirty="0"/>
              <a:t>我们怎么控制每个</a:t>
            </a:r>
            <a:r>
              <a:rPr lang="en-US" altLang="zh-CN" sz="2400" dirty="0" err="1"/>
              <a:t>GameObject</a:t>
            </a:r>
            <a:r>
              <a:rPr lang="zh-CN" altLang="en-US" sz="2400" dirty="0"/>
              <a:t>在游戏中的外观、位置、功能和行为？</a:t>
            </a:r>
            <a:endParaRPr lang="en-US" altLang="zh-CN" sz="2400" dirty="0"/>
          </a:p>
          <a:p>
            <a:r>
              <a:rPr lang="zh-CN" altLang="en-US" sz="2400" dirty="0"/>
              <a:t>向</a:t>
            </a:r>
            <a:r>
              <a:rPr lang="en-US" altLang="zh-CN" sz="2400" dirty="0" err="1"/>
              <a:t>GameObject</a:t>
            </a:r>
            <a:r>
              <a:rPr lang="zh-CN" altLang="en-US" sz="2400" dirty="0"/>
              <a:t>他们添加</a:t>
            </a:r>
            <a:r>
              <a:rPr lang="en-US" altLang="zh-CN" sz="2400" dirty="0"/>
              <a:t>Component</a:t>
            </a:r>
          </a:p>
          <a:p>
            <a:r>
              <a:rPr lang="zh-CN" altLang="en-US" sz="2400" dirty="0"/>
              <a:t>创建一个</a:t>
            </a:r>
            <a:r>
              <a:rPr lang="en-US" altLang="zh-CN" sz="2400" dirty="0" err="1"/>
              <a:t>GameObject</a:t>
            </a:r>
            <a:r>
              <a:rPr lang="zh-CN" altLang="en-US" sz="2400" dirty="0"/>
              <a:t>：</a:t>
            </a:r>
            <a:r>
              <a:rPr lang="zh-CN" altLang="en-US" sz="2400" b="1" dirty="0"/>
              <a:t>请看展示</a:t>
            </a:r>
            <a:endParaRPr lang="en-US" altLang="zh-CN" sz="2400" b="1" dirty="0"/>
          </a:p>
        </p:txBody>
      </p:sp>
    </p:spTree>
    <p:extLst>
      <p:ext uri="{BB962C8B-B14F-4D97-AF65-F5344CB8AC3E}">
        <p14:creationId xmlns:p14="http://schemas.microsoft.com/office/powerpoint/2010/main" val="32845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88104-8887-39FC-7BF4-4D5A0B2FF705}"/>
              </a:ext>
            </a:extLst>
          </p:cNvPr>
          <p:cNvSpPr>
            <a:spLocks noGrp="1"/>
          </p:cNvSpPr>
          <p:nvPr>
            <p:ph type="title"/>
          </p:nvPr>
        </p:nvSpPr>
        <p:spPr/>
        <p:txBody>
          <a:bodyPr/>
          <a:lstStyle/>
          <a:p>
            <a:r>
              <a:rPr lang="en-US" altLang="zh-CN" dirty="0"/>
              <a:t>Component</a:t>
            </a:r>
            <a:r>
              <a:rPr lang="zh-CN" altLang="en-US" dirty="0"/>
              <a:t>（组件）介绍</a:t>
            </a:r>
          </a:p>
        </p:txBody>
      </p:sp>
      <p:sp>
        <p:nvSpPr>
          <p:cNvPr id="3" name="内容占位符 2">
            <a:extLst>
              <a:ext uri="{FF2B5EF4-FFF2-40B4-BE49-F238E27FC236}">
                <a16:creationId xmlns:a16="http://schemas.microsoft.com/office/drawing/2014/main" id="{05FF1E51-D6A3-44B2-DAD6-6B68D31BFB8C}"/>
              </a:ext>
            </a:extLst>
          </p:cNvPr>
          <p:cNvSpPr>
            <a:spLocks noGrp="1"/>
          </p:cNvSpPr>
          <p:nvPr>
            <p:ph idx="1"/>
          </p:nvPr>
        </p:nvSpPr>
        <p:spPr/>
        <p:txBody>
          <a:bodyPr>
            <a:normAutofit/>
          </a:bodyPr>
          <a:lstStyle/>
          <a:p>
            <a:r>
              <a:rPr lang="zh-CN" altLang="en-US" sz="2400" dirty="0"/>
              <a:t>通过向</a:t>
            </a:r>
            <a:r>
              <a:rPr lang="en-US" altLang="zh-CN" sz="2400" dirty="0" err="1"/>
              <a:t>GameObject</a:t>
            </a:r>
            <a:r>
              <a:rPr lang="zh-CN" altLang="en-US" sz="2400" dirty="0"/>
              <a:t>添加各种</a:t>
            </a:r>
            <a:r>
              <a:rPr lang="en-US" altLang="zh-CN" sz="2400" dirty="0"/>
              <a:t>Component</a:t>
            </a:r>
            <a:r>
              <a:rPr lang="zh-CN" altLang="en-US" sz="2400" dirty="0"/>
              <a:t>来实现其在游戏中的功能，也可以将</a:t>
            </a:r>
            <a:r>
              <a:rPr lang="en-US" altLang="zh-CN" sz="2400" dirty="0" err="1"/>
              <a:t>GameObject</a:t>
            </a:r>
            <a:r>
              <a:rPr lang="zh-CN" altLang="en-US" sz="2400" dirty="0"/>
              <a:t>理解为各种组件的集合</a:t>
            </a:r>
            <a:endParaRPr lang="en-US" altLang="zh-CN" sz="2400" dirty="0"/>
          </a:p>
          <a:p>
            <a:r>
              <a:rPr lang="zh-CN" altLang="en-US" sz="2400" dirty="0"/>
              <a:t>一些常见的</a:t>
            </a:r>
            <a:r>
              <a:rPr lang="en-US" altLang="zh-CN" sz="2400" dirty="0"/>
              <a:t>Component:</a:t>
            </a:r>
          </a:p>
          <a:p>
            <a:pPr lvl="1"/>
            <a:r>
              <a:rPr lang="en-US" altLang="zh-CN" sz="2000" dirty="0"/>
              <a:t>Transform</a:t>
            </a:r>
            <a:r>
              <a:rPr lang="zh-CN" altLang="en-US" sz="2000" dirty="0"/>
              <a:t>：定义空间坐标、旋转和缩放 </a:t>
            </a:r>
            <a:endParaRPr lang="en-US" altLang="zh-CN" sz="2000" dirty="0"/>
          </a:p>
          <a:p>
            <a:pPr lvl="1"/>
            <a:r>
              <a:rPr lang="en-US" altLang="zh-CN" sz="2000" dirty="0"/>
              <a:t>Camera</a:t>
            </a:r>
            <a:r>
              <a:rPr lang="zh-CN" altLang="en-US" sz="2000" dirty="0"/>
              <a:t>：为</a:t>
            </a:r>
            <a:r>
              <a:rPr lang="en-US" altLang="zh-CN" sz="2000" dirty="0" err="1"/>
              <a:t>GameObject</a:t>
            </a:r>
            <a:r>
              <a:rPr lang="zh-CN" altLang="en-US" sz="2000" dirty="0"/>
              <a:t>附加相机 </a:t>
            </a:r>
            <a:r>
              <a:rPr lang="en-US" altLang="zh-CN" sz="2000" dirty="0"/>
              <a:t> </a:t>
            </a:r>
          </a:p>
          <a:p>
            <a:pPr lvl="1"/>
            <a:r>
              <a:rPr lang="en-US" altLang="zh-CN" sz="2000" dirty="0"/>
              <a:t>Collider</a:t>
            </a:r>
            <a:r>
              <a:rPr lang="zh-CN" altLang="en-US" sz="2000" dirty="0"/>
              <a:t>：处理碰撞 </a:t>
            </a:r>
            <a:endParaRPr lang="en-US" altLang="zh-CN" sz="2000" dirty="0"/>
          </a:p>
          <a:p>
            <a:pPr lvl="1"/>
            <a:r>
              <a:rPr lang="en-US" altLang="zh-CN" sz="2000" dirty="0"/>
              <a:t>Renderer</a:t>
            </a:r>
            <a:r>
              <a:rPr lang="zh-CN" altLang="en-US" sz="2000" dirty="0"/>
              <a:t>：处理物体的渲染 </a:t>
            </a:r>
            <a:endParaRPr lang="en-US" altLang="zh-CN" sz="2000" dirty="0"/>
          </a:p>
          <a:p>
            <a:pPr lvl="1"/>
            <a:r>
              <a:rPr lang="en-US" altLang="zh-CN" sz="2000" dirty="0"/>
              <a:t>Animator</a:t>
            </a:r>
            <a:r>
              <a:rPr lang="zh-CN" altLang="en-US" sz="2000" dirty="0"/>
              <a:t>：动画</a:t>
            </a:r>
            <a:r>
              <a:rPr lang="en-US" altLang="zh-CN" sz="2000" dirty="0"/>
              <a:t> </a:t>
            </a:r>
          </a:p>
          <a:p>
            <a:pPr lvl="1"/>
            <a:r>
              <a:rPr lang="en-US" altLang="zh-CN" sz="2000" dirty="0"/>
              <a:t>Script</a:t>
            </a:r>
            <a:r>
              <a:rPr lang="zh-CN" altLang="en-US" sz="2000" dirty="0"/>
              <a:t>：脚本 </a:t>
            </a:r>
            <a:endParaRPr lang="en-US" altLang="zh-CN" sz="2000" dirty="0"/>
          </a:p>
          <a:p>
            <a:pPr lvl="1"/>
            <a:r>
              <a:rPr lang="en-US" altLang="zh-CN" sz="2000" dirty="0"/>
              <a:t>…</a:t>
            </a:r>
          </a:p>
          <a:p>
            <a:pPr lvl="1"/>
            <a:endParaRPr lang="en-US" altLang="zh-CN" sz="2000" dirty="0"/>
          </a:p>
        </p:txBody>
      </p:sp>
    </p:spTree>
    <p:extLst>
      <p:ext uri="{BB962C8B-B14F-4D97-AF65-F5344CB8AC3E}">
        <p14:creationId xmlns:p14="http://schemas.microsoft.com/office/powerpoint/2010/main" val="274179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C11FC-27ED-AA6D-A0AA-F40C214DA3B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244F48F-52C5-CC8B-64A0-7E07056F292C}"/>
              </a:ext>
            </a:extLst>
          </p:cNvPr>
          <p:cNvSpPr>
            <a:spLocks noGrp="1"/>
          </p:cNvSpPr>
          <p:nvPr>
            <p:ph idx="1"/>
          </p:nvPr>
        </p:nvSpPr>
        <p:spPr/>
        <p:txBody>
          <a:bodyPr>
            <a:normAutofit/>
          </a:bodyPr>
          <a:lstStyle/>
          <a:p>
            <a:r>
              <a:rPr lang="en-US" altLang="zh-CN" sz="2800" dirty="0"/>
              <a:t>3D</a:t>
            </a:r>
            <a:r>
              <a:rPr lang="zh-CN" altLang="en-US" sz="2800" dirty="0"/>
              <a:t>图像引擎和</a:t>
            </a:r>
            <a:r>
              <a:rPr lang="en-US" altLang="zh-CN" sz="2800" dirty="0"/>
              <a:t>Unity</a:t>
            </a:r>
            <a:r>
              <a:rPr lang="zh-CN" altLang="en-US" sz="2800" dirty="0"/>
              <a:t>简介</a:t>
            </a:r>
            <a:endParaRPr lang="en-US" altLang="zh-CN" sz="2800" dirty="0"/>
          </a:p>
          <a:p>
            <a:r>
              <a:rPr lang="en-US" altLang="zh-CN" sz="2800" dirty="0"/>
              <a:t>Unity</a:t>
            </a:r>
            <a:r>
              <a:rPr lang="zh-CN" altLang="en-US" sz="2800" dirty="0"/>
              <a:t>环境配置</a:t>
            </a:r>
            <a:endParaRPr lang="en-US" altLang="zh-CN" sz="2800" dirty="0"/>
          </a:p>
          <a:p>
            <a:r>
              <a:rPr lang="en-US" altLang="zh-CN" sz="2800" dirty="0"/>
              <a:t>Unity</a:t>
            </a:r>
            <a:r>
              <a:rPr lang="zh-CN" altLang="en-US" sz="2800" dirty="0"/>
              <a:t>编辑器使用</a:t>
            </a:r>
            <a:endParaRPr lang="en-US" altLang="zh-CN" sz="2800" dirty="0"/>
          </a:p>
          <a:p>
            <a:r>
              <a:rPr lang="en-US" altLang="zh-CN" sz="2800" dirty="0" err="1"/>
              <a:t>GameObject</a:t>
            </a:r>
            <a:r>
              <a:rPr lang="zh-CN" altLang="en-US" sz="2800" dirty="0"/>
              <a:t>介绍</a:t>
            </a:r>
            <a:endParaRPr lang="en-US" altLang="zh-CN" sz="2800" dirty="0"/>
          </a:p>
          <a:p>
            <a:r>
              <a:rPr lang="en-US" altLang="zh-CN" sz="2800" dirty="0"/>
              <a:t>Prefab</a:t>
            </a:r>
            <a:r>
              <a:rPr lang="zh-CN" altLang="en-US" sz="2800" dirty="0"/>
              <a:t>介绍</a:t>
            </a:r>
            <a:endParaRPr lang="en-US" altLang="zh-CN" sz="2800" dirty="0"/>
          </a:p>
          <a:p>
            <a:r>
              <a:rPr lang="en-US" altLang="zh-CN" sz="2800" dirty="0"/>
              <a:t>C# Script</a:t>
            </a:r>
            <a:r>
              <a:rPr lang="zh-CN" altLang="en-US" sz="2800" dirty="0"/>
              <a:t>入门（详见后续课程）</a:t>
            </a:r>
            <a:endParaRPr lang="en-US" altLang="zh-CN" sz="2800" dirty="0"/>
          </a:p>
        </p:txBody>
      </p:sp>
    </p:spTree>
    <p:extLst>
      <p:ext uri="{BB962C8B-B14F-4D97-AF65-F5344CB8AC3E}">
        <p14:creationId xmlns:p14="http://schemas.microsoft.com/office/powerpoint/2010/main" val="1396461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F7F58-F840-6D0F-1202-506FF4EDD38E}"/>
              </a:ext>
            </a:extLst>
          </p:cNvPr>
          <p:cNvSpPr>
            <a:spLocks noGrp="1"/>
          </p:cNvSpPr>
          <p:nvPr>
            <p:ph type="title"/>
          </p:nvPr>
        </p:nvSpPr>
        <p:spPr/>
        <p:txBody>
          <a:bodyPr/>
          <a:lstStyle/>
          <a:p>
            <a:r>
              <a:rPr lang="en-US" altLang="zh-CN" dirty="0"/>
              <a:t>Component:</a:t>
            </a:r>
            <a:r>
              <a:rPr lang="zh-CN" altLang="en-US" dirty="0"/>
              <a:t> </a:t>
            </a:r>
            <a:r>
              <a:rPr lang="en-US" altLang="zh-CN" dirty="0"/>
              <a:t>Transform</a:t>
            </a:r>
            <a:r>
              <a:rPr lang="zh-CN" altLang="en-US" dirty="0"/>
              <a:t>简介</a:t>
            </a:r>
          </a:p>
        </p:txBody>
      </p:sp>
      <p:sp>
        <p:nvSpPr>
          <p:cNvPr id="3" name="内容占位符 2">
            <a:extLst>
              <a:ext uri="{FF2B5EF4-FFF2-40B4-BE49-F238E27FC236}">
                <a16:creationId xmlns:a16="http://schemas.microsoft.com/office/drawing/2014/main" id="{7DD69FC0-45A1-C5F0-1436-C99F5FBA830D}"/>
              </a:ext>
            </a:extLst>
          </p:cNvPr>
          <p:cNvSpPr>
            <a:spLocks noGrp="1"/>
          </p:cNvSpPr>
          <p:nvPr>
            <p:ph idx="1"/>
          </p:nvPr>
        </p:nvSpPr>
        <p:spPr/>
        <p:txBody>
          <a:bodyPr>
            <a:normAutofit/>
          </a:bodyPr>
          <a:lstStyle/>
          <a:p>
            <a:r>
              <a:rPr lang="zh-CN" altLang="en-US" sz="2800" dirty="0"/>
              <a:t>游戏对象始终附加一个</a:t>
            </a:r>
            <a:r>
              <a:rPr lang="en-US" altLang="zh-CN" sz="2800" dirty="0"/>
              <a:t>Transform</a:t>
            </a:r>
            <a:r>
              <a:rPr lang="zh-CN" altLang="en-US" sz="2800" dirty="0"/>
              <a:t>组件（表示位置和方向），并且无法删除。可以使用 </a:t>
            </a:r>
            <a:r>
              <a:rPr lang="en-US" altLang="zh-CN" sz="2800" dirty="0"/>
              <a:t>Editor </a:t>
            </a:r>
            <a:r>
              <a:rPr lang="zh-CN" altLang="en-US" sz="2800" dirty="0"/>
              <a:t>的 </a:t>
            </a:r>
            <a:r>
              <a:rPr lang="en-US" altLang="zh-CN" sz="2800" dirty="0"/>
              <a:t>Component </a:t>
            </a:r>
            <a:r>
              <a:rPr lang="zh-CN" altLang="en-US" sz="2800" dirty="0"/>
              <a:t>菜单或通过脚本来添加为对象提供功能的其他组件。</a:t>
            </a:r>
            <a:endParaRPr lang="en-US" altLang="zh-CN" sz="2800" dirty="0"/>
          </a:p>
          <a:p>
            <a:r>
              <a:rPr lang="en-US" altLang="zh-CN" sz="2800" dirty="0"/>
              <a:t>Transform</a:t>
            </a:r>
            <a:r>
              <a:rPr lang="zh-CN" altLang="en-US" sz="2800" dirty="0"/>
              <a:t>用于存储游戏对象的位置、旋转、缩放和父子化状态， 因此非常重要。游戏对象始终附加一个变换组件，无法删除 </a:t>
            </a:r>
            <a:r>
              <a:rPr lang="en-US" altLang="zh-CN" sz="2800" dirty="0"/>
              <a:t>Transform</a:t>
            </a:r>
            <a:r>
              <a:rPr lang="zh-CN" altLang="en-US" sz="2800" dirty="0"/>
              <a:t>或创建没有</a:t>
            </a:r>
            <a:r>
              <a:rPr lang="en-US" altLang="zh-CN" sz="2800" dirty="0"/>
              <a:t>Transform</a:t>
            </a:r>
            <a:r>
              <a:rPr lang="zh-CN" altLang="en-US" sz="2800" dirty="0"/>
              <a:t>的游戏对象。 </a:t>
            </a:r>
            <a:endParaRPr lang="en-US" altLang="zh-CN" sz="2800" dirty="0"/>
          </a:p>
        </p:txBody>
      </p:sp>
    </p:spTree>
    <p:extLst>
      <p:ext uri="{BB962C8B-B14F-4D97-AF65-F5344CB8AC3E}">
        <p14:creationId xmlns:p14="http://schemas.microsoft.com/office/powerpoint/2010/main" val="272019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29B88-55C6-1E7F-81D1-91D3F33ECFFD}"/>
              </a:ext>
            </a:extLst>
          </p:cNvPr>
          <p:cNvSpPr>
            <a:spLocks noGrp="1"/>
          </p:cNvSpPr>
          <p:nvPr>
            <p:ph type="title"/>
          </p:nvPr>
        </p:nvSpPr>
        <p:spPr/>
        <p:txBody>
          <a:bodyPr/>
          <a:lstStyle/>
          <a:p>
            <a:r>
              <a:rPr lang="en-US" altLang="zh-CN" dirty="0"/>
              <a:t>Component:</a:t>
            </a:r>
            <a:r>
              <a:rPr lang="zh-CN" altLang="en-US" dirty="0"/>
              <a:t> </a:t>
            </a:r>
            <a:r>
              <a:rPr lang="en-US" altLang="zh-CN" dirty="0"/>
              <a:t>Script</a:t>
            </a:r>
            <a:r>
              <a:rPr lang="zh-CN" altLang="en-US" dirty="0"/>
              <a:t>简介</a:t>
            </a:r>
          </a:p>
        </p:txBody>
      </p:sp>
      <p:sp>
        <p:nvSpPr>
          <p:cNvPr id="3" name="内容占位符 2">
            <a:extLst>
              <a:ext uri="{FF2B5EF4-FFF2-40B4-BE49-F238E27FC236}">
                <a16:creationId xmlns:a16="http://schemas.microsoft.com/office/drawing/2014/main" id="{057063B5-C967-8950-4454-F61169F69088}"/>
              </a:ext>
            </a:extLst>
          </p:cNvPr>
          <p:cNvSpPr>
            <a:spLocks noGrp="1"/>
          </p:cNvSpPr>
          <p:nvPr>
            <p:ph idx="1"/>
          </p:nvPr>
        </p:nvSpPr>
        <p:spPr/>
        <p:txBody>
          <a:bodyPr>
            <a:normAutofit/>
          </a:bodyPr>
          <a:lstStyle/>
          <a:p>
            <a:r>
              <a:rPr lang="zh-CN" altLang="en-US" sz="2400" dirty="0"/>
              <a:t>为</a:t>
            </a:r>
            <a:r>
              <a:rPr lang="en-US" altLang="zh-CN" sz="2400" dirty="0" err="1"/>
              <a:t>GameObject</a:t>
            </a:r>
            <a:r>
              <a:rPr lang="zh-CN" altLang="en-US" sz="2400" dirty="0"/>
              <a:t>添加控制与逻辑：添加</a:t>
            </a:r>
            <a:r>
              <a:rPr lang="en-US" altLang="zh-CN" sz="2400" dirty="0"/>
              <a:t>Script Component</a:t>
            </a:r>
            <a:r>
              <a:rPr lang="zh-CN" altLang="en-US" sz="2400" dirty="0"/>
              <a:t>（脚本组件）</a:t>
            </a:r>
            <a:r>
              <a:rPr lang="en-US" altLang="zh-CN" sz="2400" dirty="0"/>
              <a:t> </a:t>
            </a:r>
          </a:p>
          <a:p>
            <a:r>
              <a:rPr lang="en-US" altLang="zh-CN" sz="2400" dirty="0"/>
              <a:t>Script</a:t>
            </a:r>
            <a:r>
              <a:rPr lang="zh-CN" altLang="en-US" sz="2400" dirty="0"/>
              <a:t>（脚本）可用于：</a:t>
            </a:r>
            <a:endParaRPr lang="en-US" altLang="zh-CN" sz="2400" dirty="0"/>
          </a:p>
          <a:p>
            <a:pPr lvl="1"/>
            <a:r>
              <a:rPr lang="zh-CN" altLang="en-US" sz="2000" dirty="0"/>
              <a:t>响应玩家的输入并安排游戏过程中应发生的事件。</a:t>
            </a:r>
            <a:endParaRPr lang="en-US" altLang="zh-CN" sz="2000" dirty="0"/>
          </a:p>
          <a:p>
            <a:pPr lvl="1"/>
            <a:r>
              <a:rPr lang="zh-CN" altLang="en-US" sz="2000" dirty="0"/>
              <a:t>创建图形效果</a:t>
            </a:r>
            <a:endParaRPr lang="en-US" altLang="zh-CN" sz="2000" dirty="0"/>
          </a:p>
          <a:p>
            <a:pPr lvl="1"/>
            <a:r>
              <a:rPr lang="zh-CN" altLang="en-US" sz="2000" dirty="0"/>
              <a:t>控制对象的物理行为</a:t>
            </a:r>
            <a:endParaRPr lang="en-US" altLang="zh-CN" sz="2000" dirty="0"/>
          </a:p>
          <a:p>
            <a:pPr lvl="1"/>
            <a:r>
              <a:rPr lang="zh-CN" altLang="en-US" sz="2000" dirty="0"/>
              <a:t>为游戏中的角色实现自定义的 </a:t>
            </a:r>
            <a:r>
              <a:rPr lang="en-US" altLang="zh-CN" sz="2000" dirty="0"/>
              <a:t>AI </a:t>
            </a:r>
            <a:r>
              <a:rPr lang="zh-CN" altLang="en-US" sz="2000" dirty="0"/>
              <a:t>系统 </a:t>
            </a:r>
            <a:endParaRPr lang="en-US" altLang="zh-CN" sz="2000" dirty="0"/>
          </a:p>
          <a:p>
            <a:pPr lvl="1"/>
            <a:r>
              <a:rPr lang="en-US" altLang="zh-CN" sz="2000" dirty="0"/>
              <a:t>…</a:t>
            </a:r>
            <a:endParaRPr lang="zh-CN" altLang="en-US" sz="2000" dirty="0"/>
          </a:p>
        </p:txBody>
      </p:sp>
    </p:spTree>
    <p:extLst>
      <p:ext uri="{BB962C8B-B14F-4D97-AF65-F5344CB8AC3E}">
        <p14:creationId xmlns:p14="http://schemas.microsoft.com/office/powerpoint/2010/main" val="369469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C779A3-958C-13BC-C8CC-831A20D80EA6}"/>
              </a:ext>
            </a:extLst>
          </p:cNvPr>
          <p:cNvSpPr>
            <a:spLocks noGrp="1"/>
          </p:cNvSpPr>
          <p:nvPr>
            <p:ph type="title"/>
          </p:nvPr>
        </p:nvSpPr>
        <p:spPr/>
        <p:txBody>
          <a:bodyPr/>
          <a:lstStyle/>
          <a:p>
            <a:r>
              <a:rPr lang="en-US" altLang="zh-CN" dirty="0"/>
              <a:t>1.5</a:t>
            </a:r>
            <a:br>
              <a:rPr lang="en-US" altLang="zh-CN" sz="7200" dirty="0"/>
            </a:br>
            <a:endParaRPr lang="zh-CN" altLang="en-US" dirty="0"/>
          </a:p>
        </p:txBody>
      </p:sp>
      <p:sp>
        <p:nvSpPr>
          <p:cNvPr id="5" name="文本占位符 4">
            <a:extLst>
              <a:ext uri="{FF2B5EF4-FFF2-40B4-BE49-F238E27FC236}">
                <a16:creationId xmlns:a16="http://schemas.microsoft.com/office/drawing/2014/main" id="{96E609FC-6DDF-B255-D8D1-C45E276AECBD}"/>
              </a:ext>
            </a:extLst>
          </p:cNvPr>
          <p:cNvSpPr>
            <a:spLocks noGrp="1"/>
          </p:cNvSpPr>
          <p:nvPr>
            <p:ph type="body" idx="1"/>
          </p:nvPr>
        </p:nvSpPr>
        <p:spPr/>
        <p:txBody>
          <a:bodyPr/>
          <a:lstStyle/>
          <a:p>
            <a:r>
              <a:rPr lang="en-US" altLang="zh-CN" sz="4800" dirty="0"/>
              <a:t>Prefab</a:t>
            </a:r>
            <a:r>
              <a:rPr lang="zh-CN" altLang="en-US" sz="4800" dirty="0"/>
              <a:t>介绍</a:t>
            </a:r>
            <a:endParaRPr lang="en-US" altLang="zh-CN" sz="4800" dirty="0"/>
          </a:p>
          <a:p>
            <a:endParaRPr lang="en-US" altLang="zh-CN" sz="2400" dirty="0"/>
          </a:p>
        </p:txBody>
      </p:sp>
    </p:spTree>
    <p:extLst>
      <p:ext uri="{BB962C8B-B14F-4D97-AF65-F5344CB8AC3E}">
        <p14:creationId xmlns:p14="http://schemas.microsoft.com/office/powerpoint/2010/main" val="376179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FEB95-DA70-2C50-C04D-778F1ACFA734}"/>
              </a:ext>
            </a:extLst>
          </p:cNvPr>
          <p:cNvSpPr>
            <a:spLocks noGrp="1"/>
          </p:cNvSpPr>
          <p:nvPr>
            <p:ph type="title"/>
          </p:nvPr>
        </p:nvSpPr>
        <p:spPr/>
        <p:txBody>
          <a:bodyPr/>
          <a:lstStyle/>
          <a:p>
            <a:r>
              <a:rPr lang="en-US" altLang="zh-CN" dirty="0"/>
              <a:t>Prefab</a:t>
            </a:r>
            <a:r>
              <a:rPr lang="zh-CN" altLang="en-US" dirty="0"/>
              <a:t>（预制件）介绍</a:t>
            </a:r>
          </a:p>
        </p:txBody>
      </p:sp>
      <p:sp>
        <p:nvSpPr>
          <p:cNvPr id="3" name="内容占位符 2">
            <a:extLst>
              <a:ext uri="{FF2B5EF4-FFF2-40B4-BE49-F238E27FC236}">
                <a16:creationId xmlns:a16="http://schemas.microsoft.com/office/drawing/2014/main" id="{A4305739-9A57-740D-7185-0068E269140E}"/>
              </a:ext>
            </a:extLst>
          </p:cNvPr>
          <p:cNvSpPr>
            <a:spLocks noGrp="1"/>
          </p:cNvSpPr>
          <p:nvPr>
            <p:ph idx="1"/>
          </p:nvPr>
        </p:nvSpPr>
        <p:spPr>
          <a:xfrm>
            <a:off x="1261872" y="1808328"/>
            <a:ext cx="8595360" cy="4351337"/>
          </a:xfrm>
        </p:spPr>
        <p:txBody>
          <a:bodyPr>
            <a:normAutofit/>
          </a:bodyPr>
          <a:lstStyle/>
          <a:p>
            <a:r>
              <a:rPr lang="zh-CN" altLang="en-US" sz="2400" dirty="0"/>
              <a:t>如果我们在游戏中需要大量重复的</a:t>
            </a:r>
            <a:r>
              <a:rPr lang="en-US" altLang="zh-CN" sz="2400" dirty="0" err="1"/>
              <a:t>GameObject</a:t>
            </a:r>
            <a:r>
              <a:rPr lang="zh-CN" altLang="en-US" sz="2400" dirty="0"/>
              <a:t>（比如杂兵）以及需要随时创建删除的物品（比如子弹）阁下又该如何应对？</a:t>
            </a:r>
            <a:endParaRPr lang="en-US" altLang="zh-CN" sz="2400" dirty="0"/>
          </a:p>
          <a:p>
            <a:r>
              <a:rPr lang="zh-CN" altLang="en-US" sz="2400" dirty="0"/>
              <a:t>如果能像面向对象语言那样定义类，并在想要用的时候实例化对象就好了</a:t>
            </a:r>
            <a:endParaRPr lang="en-US" altLang="zh-CN" sz="2400" dirty="0"/>
          </a:p>
          <a:p>
            <a:r>
              <a:rPr lang="zh-CN" altLang="en-US" sz="2400" dirty="0"/>
              <a:t>使用</a:t>
            </a:r>
            <a:r>
              <a:rPr lang="en-US" altLang="zh-CN" sz="2400" dirty="0"/>
              <a:t>Prefab</a:t>
            </a:r>
            <a:r>
              <a:rPr lang="zh-CN" altLang="en-US" sz="2400" dirty="0"/>
              <a:t>！</a:t>
            </a:r>
            <a:endParaRPr lang="en-US" altLang="zh-CN" sz="2400" dirty="0"/>
          </a:p>
          <a:p>
            <a:r>
              <a:rPr lang="en-US" altLang="zh-CN" sz="2400" dirty="0"/>
              <a:t>Unity </a:t>
            </a:r>
            <a:r>
              <a:rPr lang="zh-CN" altLang="en-US" sz="2400" dirty="0"/>
              <a:t>的预制件系统允许创建、配置和存储游戏对象及其所有组件、属性值和子游戏对象作为可重用资源。预制件资源充当模板，在此模板的基础之上可以在场景中创建新的预制件实例（即</a:t>
            </a:r>
            <a:r>
              <a:rPr lang="en-US" altLang="zh-CN" sz="2400" dirty="0" err="1"/>
              <a:t>GameObject</a:t>
            </a:r>
            <a:r>
              <a:rPr lang="zh-CN" altLang="en-US" sz="2400" dirty="0"/>
              <a:t>）。</a:t>
            </a:r>
          </a:p>
        </p:txBody>
      </p:sp>
    </p:spTree>
    <p:extLst>
      <p:ext uri="{BB962C8B-B14F-4D97-AF65-F5344CB8AC3E}">
        <p14:creationId xmlns:p14="http://schemas.microsoft.com/office/powerpoint/2010/main" val="362848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54E14-8817-896A-1DCA-175C486E949D}"/>
              </a:ext>
            </a:extLst>
          </p:cNvPr>
          <p:cNvSpPr>
            <a:spLocks noGrp="1"/>
          </p:cNvSpPr>
          <p:nvPr>
            <p:ph type="title"/>
          </p:nvPr>
        </p:nvSpPr>
        <p:spPr/>
        <p:txBody>
          <a:bodyPr/>
          <a:lstStyle/>
          <a:p>
            <a:r>
              <a:rPr lang="en-US" altLang="zh-CN" dirty="0"/>
              <a:t>Prefab</a:t>
            </a:r>
            <a:r>
              <a:rPr lang="zh-CN" altLang="en-US" dirty="0"/>
              <a:t>（预制件）介绍</a:t>
            </a:r>
          </a:p>
        </p:txBody>
      </p:sp>
      <p:sp>
        <p:nvSpPr>
          <p:cNvPr id="3" name="内容占位符 2">
            <a:extLst>
              <a:ext uri="{FF2B5EF4-FFF2-40B4-BE49-F238E27FC236}">
                <a16:creationId xmlns:a16="http://schemas.microsoft.com/office/drawing/2014/main" id="{2E3A2233-212F-78DD-C769-C84727635DCD}"/>
              </a:ext>
            </a:extLst>
          </p:cNvPr>
          <p:cNvSpPr>
            <a:spLocks noGrp="1"/>
          </p:cNvSpPr>
          <p:nvPr>
            <p:ph idx="1"/>
          </p:nvPr>
        </p:nvSpPr>
        <p:spPr/>
        <p:txBody>
          <a:bodyPr>
            <a:normAutofit/>
          </a:bodyPr>
          <a:lstStyle/>
          <a:p>
            <a:r>
              <a:rPr lang="zh-CN" altLang="en-US" sz="2800" dirty="0"/>
              <a:t>如何从</a:t>
            </a:r>
            <a:r>
              <a:rPr lang="en-US" altLang="zh-CN" sz="2800" dirty="0" err="1"/>
              <a:t>GameObject</a:t>
            </a:r>
            <a:r>
              <a:rPr lang="zh-CN" altLang="en-US" sz="2800" dirty="0"/>
              <a:t>创建一个</a:t>
            </a:r>
            <a:r>
              <a:rPr lang="en-US" altLang="zh-CN" sz="2800" dirty="0"/>
              <a:t>Prefab</a:t>
            </a:r>
            <a:r>
              <a:rPr lang="zh-CN" altLang="en-US" sz="2800" dirty="0"/>
              <a:t>？</a:t>
            </a:r>
            <a:endParaRPr lang="en-US" altLang="zh-CN" sz="2800" dirty="0"/>
          </a:p>
          <a:p>
            <a:r>
              <a:rPr lang="zh-CN" altLang="en-US" sz="2800" dirty="0"/>
              <a:t>很简单：将</a:t>
            </a:r>
            <a:r>
              <a:rPr lang="en-US" altLang="zh-CN" sz="2800" dirty="0" err="1"/>
              <a:t>GameObject</a:t>
            </a:r>
            <a:r>
              <a:rPr lang="zh-CN" altLang="en-US" sz="2800" dirty="0"/>
              <a:t>从</a:t>
            </a:r>
            <a:r>
              <a:rPr lang="en-US" altLang="zh-CN" sz="2800" dirty="0"/>
              <a:t>Hierarchy</a:t>
            </a:r>
            <a:r>
              <a:rPr lang="zh-CN" altLang="en-US" sz="2800" dirty="0"/>
              <a:t>拖到</a:t>
            </a:r>
            <a:r>
              <a:rPr lang="en-US" altLang="zh-CN" sz="2800" dirty="0"/>
              <a:t>Project</a:t>
            </a:r>
            <a:r>
              <a:rPr lang="zh-CN" altLang="en-US" sz="2800" dirty="0"/>
              <a:t>里即可！</a:t>
            </a:r>
            <a:endParaRPr lang="en-US" altLang="zh-CN" sz="2800" dirty="0"/>
          </a:p>
          <a:p>
            <a:r>
              <a:rPr lang="zh-CN" altLang="en-US" sz="2800" b="1" dirty="0"/>
              <a:t>请看展示</a:t>
            </a:r>
          </a:p>
        </p:txBody>
      </p:sp>
    </p:spTree>
    <p:extLst>
      <p:ext uri="{BB962C8B-B14F-4D97-AF65-F5344CB8AC3E}">
        <p14:creationId xmlns:p14="http://schemas.microsoft.com/office/powerpoint/2010/main" val="108293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5266E-C405-EA37-ED00-0FBC7F77B6AD}"/>
              </a:ext>
            </a:extLst>
          </p:cNvPr>
          <p:cNvSpPr>
            <a:spLocks noGrp="1"/>
          </p:cNvSpPr>
          <p:nvPr>
            <p:ph type="title"/>
          </p:nvPr>
        </p:nvSpPr>
        <p:spPr/>
        <p:txBody>
          <a:bodyPr/>
          <a:lstStyle/>
          <a:p>
            <a:r>
              <a:rPr lang="en-US" altLang="zh-CN" dirty="0"/>
              <a:t>Prefab</a:t>
            </a:r>
            <a:r>
              <a:rPr lang="zh-CN" altLang="en-US" dirty="0"/>
              <a:t>（预制件）介绍</a:t>
            </a:r>
          </a:p>
        </p:txBody>
      </p:sp>
      <p:sp>
        <p:nvSpPr>
          <p:cNvPr id="3" name="内容占位符 2">
            <a:extLst>
              <a:ext uri="{FF2B5EF4-FFF2-40B4-BE49-F238E27FC236}">
                <a16:creationId xmlns:a16="http://schemas.microsoft.com/office/drawing/2014/main" id="{AF9564A3-B493-E82B-8DB9-B5DC0A106625}"/>
              </a:ext>
            </a:extLst>
          </p:cNvPr>
          <p:cNvSpPr>
            <a:spLocks noGrp="1"/>
          </p:cNvSpPr>
          <p:nvPr>
            <p:ph idx="1"/>
          </p:nvPr>
        </p:nvSpPr>
        <p:spPr/>
        <p:txBody>
          <a:bodyPr>
            <a:normAutofit/>
          </a:bodyPr>
          <a:lstStyle/>
          <a:p>
            <a:r>
              <a:rPr lang="zh-CN" altLang="en-US" sz="2800" dirty="0"/>
              <a:t>如何实例化一个</a:t>
            </a:r>
            <a:r>
              <a:rPr lang="en-US" altLang="zh-CN" sz="2800" dirty="0"/>
              <a:t>Prefab</a:t>
            </a:r>
            <a:r>
              <a:rPr lang="zh-CN" altLang="en-US" sz="2800" dirty="0"/>
              <a:t>为</a:t>
            </a:r>
            <a:r>
              <a:rPr lang="en-US" altLang="zh-CN" sz="2800" dirty="0" err="1"/>
              <a:t>GameObject</a:t>
            </a:r>
            <a:r>
              <a:rPr lang="zh-CN" altLang="en-US" sz="2800" dirty="0"/>
              <a:t>？</a:t>
            </a:r>
            <a:endParaRPr lang="en-US" altLang="zh-CN" sz="2800" dirty="0"/>
          </a:p>
          <a:p>
            <a:r>
              <a:rPr lang="zh-CN" altLang="en-US" sz="2800" dirty="0"/>
              <a:t>直接从</a:t>
            </a:r>
            <a:r>
              <a:rPr lang="en-US" altLang="zh-CN" sz="2800" dirty="0"/>
              <a:t>Project</a:t>
            </a:r>
            <a:r>
              <a:rPr lang="zh-CN" altLang="en-US" sz="2800" dirty="0"/>
              <a:t>拖动到</a:t>
            </a:r>
            <a:r>
              <a:rPr lang="en-US" altLang="zh-CN" sz="2800" dirty="0"/>
              <a:t>Hierarchy</a:t>
            </a:r>
            <a:r>
              <a:rPr lang="zh-CN" altLang="en-US" sz="2800" dirty="0"/>
              <a:t>或</a:t>
            </a:r>
            <a:r>
              <a:rPr lang="en-US" altLang="zh-CN" sz="2800" dirty="0"/>
              <a:t>Scene</a:t>
            </a:r>
            <a:r>
              <a:rPr lang="zh-CN" altLang="en-US" sz="2800" dirty="0"/>
              <a:t>中</a:t>
            </a:r>
            <a:endParaRPr lang="en-US" altLang="zh-CN" sz="2800" dirty="0"/>
          </a:p>
          <a:p>
            <a:r>
              <a:rPr lang="zh-CN" altLang="en-US" sz="2800" dirty="0"/>
              <a:t>通过脚本创建</a:t>
            </a:r>
            <a:endParaRPr lang="en-US" altLang="zh-CN" sz="2800" dirty="0"/>
          </a:p>
          <a:p>
            <a:r>
              <a:rPr lang="zh-CN" altLang="en-US" sz="2800" b="1" dirty="0"/>
              <a:t>请看展示</a:t>
            </a:r>
          </a:p>
        </p:txBody>
      </p:sp>
    </p:spTree>
    <p:extLst>
      <p:ext uri="{BB962C8B-B14F-4D97-AF65-F5344CB8AC3E}">
        <p14:creationId xmlns:p14="http://schemas.microsoft.com/office/powerpoint/2010/main" val="186589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77774-D94C-9448-DC4D-1E64E812444D}"/>
              </a:ext>
            </a:extLst>
          </p:cNvPr>
          <p:cNvSpPr>
            <a:spLocks noGrp="1"/>
          </p:cNvSpPr>
          <p:nvPr>
            <p:ph type="title"/>
          </p:nvPr>
        </p:nvSpPr>
        <p:spPr/>
        <p:txBody>
          <a:bodyPr/>
          <a:lstStyle/>
          <a:p>
            <a:r>
              <a:rPr lang="en-US" altLang="zh-CN" dirty="0"/>
              <a:t>Prefab</a:t>
            </a:r>
            <a:r>
              <a:rPr lang="zh-CN" altLang="en-US" dirty="0"/>
              <a:t>（预制件）介绍</a:t>
            </a:r>
          </a:p>
        </p:txBody>
      </p:sp>
      <p:sp>
        <p:nvSpPr>
          <p:cNvPr id="3" name="内容占位符 2">
            <a:extLst>
              <a:ext uri="{FF2B5EF4-FFF2-40B4-BE49-F238E27FC236}">
                <a16:creationId xmlns:a16="http://schemas.microsoft.com/office/drawing/2014/main" id="{BB07CCCD-1660-A993-63DF-741364268EA1}"/>
              </a:ext>
            </a:extLst>
          </p:cNvPr>
          <p:cNvSpPr>
            <a:spLocks noGrp="1"/>
          </p:cNvSpPr>
          <p:nvPr>
            <p:ph idx="1"/>
          </p:nvPr>
        </p:nvSpPr>
        <p:spPr/>
        <p:txBody>
          <a:bodyPr>
            <a:normAutofit/>
          </a:bodyPr>
          <a:lstStyle/>
          <a:p>
            <a:r>
              <a:rPr lang="zh-CN" altLang="en-US" sz="2800" dirty="0"/>
              <a:t>如何从已有的</a:t>
            </a:r>
            <a:r>
              <a:rPr lang="en-US" altLang="zh-CN" sz="2800" dirty="0"/>
              <a:t>3D</a:t>
            </a:r>
            <a:r>
              <a:rPr lang="zh-CN" altLang="en-US" sz="2800" dirty="0"/>
              <a:t>模型创建</a:t>
            </a:r>
            <a:r>
              <a:rPr lang="en-US" altLang="zh-CN" sz="2800" dirty="0"/>
              <a:t>Prefab</a:t>
            </a:r>
            <a:r>
              <a:rPr lang="zh-CN" altLang="en-US" sz="2800" dirty="0"/>
              <a:t>？</a:t>
            </a:r>
            <a:endParaRPr lang="en-US" altLang="zh-CN" sz="2800" dirty="0"/>
          </a:p>
          <a:p>
            <a:r>
              <a:rPr lang="zh-CN" altLang="en-US" sz="2800" dirty="0"/>
              <a:t>将</a:t>
            </a:r>
            <a:r>
              <a:rPr lang="en-US" altLang="zh-CN" sz="2800" dirty="0"/>
              <a:t>3D</a:t>
            </a:r>
            <a:r>
              <a:rPr lang="zh-CN" altLang="en-US" sz="2800" dirty="0"/>
              <a:t>模型直接拖拽进</a:t>
            </a:r>
            <a:r>
              <a:rPr lang="en-US" altLang="zh-CN" sz="2800" dirty="0"/>
              <a:t>Unity/</a:t>
            </a:r>
            <a:r>
              <a:rPr lang="zh-CN" altLang="en-US" sz="2800" dirty="0"/>
              <a:t>在</a:t>
            </a:r>
            <a:r>
              <a:rPr lang="en-US" altLang="zh-CN" sz="2800" dirty="0"/>
              <a:t>Project</a:t>
            </a:r>
            <a:r>
              <a:rPr lang="zh-CN" altLang="en-US" sz="2800" dirty="0"/>
              <a:t>中添加相关的资源即可</a:t>
            </a:r>
            <a:endParaRPr lang="en-US" altLang="zh-CN" sz="2800" dirty="0"/>
          </a:p>
          <a:p>
            <a:r>
              <a:rPr lang="zh-CN" altLang="en-US" sz="2800" dirty="0"/>
              <a:t>详见后续课程</a:t>
            </a:r>
          </a:p>
        </p:txBody>
      </p:sp>
    </p:spTree>
    <p:extLst>
      <p:ext uri="{BB962C8B-B14F-4D97-AF65-F5344CB8AC3E}">
        <p14:creationId xmlns:p14="http://schemas.microsoft.com/office/powerpoint/2010/main" val="2138649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C779A3-958C-13BC-C8CC-831A20D80EA6}"/>
              </a:ext>
            </a:extLst>
          </p:cNvPr>
          <p:cNvSpPr>
            <a:spLocks noGrp="1"/>
          </p:cNvSpPr>
          <p:nvPr>
            <p:ph type="title"/>
          </p:nvPr>
        </p:nvSpPr>
        <p:spPr/>
        <p:txBody>
          <a:bodyPr/>
          <a:lstStyle/>
          <a:p>
            <a:r>
              <a:rPr lang="en-US" altLang="zh-CN" dirty="0"/>
              <a:t>1.6</a:t>
            </a:r>
            <a:br>
              <a:rPr lang="en-US" altLang="zh-CN" sz="7200" dirty="0"/>
            </a:br>
            <a:endParaRPr lang="zh-CN" altLang="en-US" dirty="0"/>
          </a:p>
        </p:txBody>
      </p:sp>
      <p:sp>
        <p:nvSpPr>
          <p:cNvPr id="5" name="文本占位符 4">
            <a:extLst>
              <a:ext uri="{FF2B5EF4-FFF2-40B4-BE49-F238E27FC236}">
                <a16:creationId xmlns:a16="http://schemas.microsoft.com/office/drawing/2014/main" id="{96E609FC-6DDF-B255-D8D1-C45E276AECBD}"/>
              </a:ext>
            </a:extLst>
          </p:cNvPr>
          <p:cNvSpPr>
            <a:spLocks noGrp="1"/>
          </p:cNvSpPr>
          <p:nvPr>
            <p:ph type="body" idx="1"/>
          </p:nvPr>
        </p:nvSpPr>
        <p:spPr/>
        <p:txBody>
          <a:bodyPr/>
          <a:lstStyle/>
          <a:p>
            <a:r>
              <a:rPr lang="en-US" altLang="zh-CN" sz="4800" dirty="0"/>
              <a:t>C# Script</a:t>
            </a:r>
            <a:r>
              <a:rPr lang="zh-CN" altLang="en-US" sz="4800" dirty="0"/>
              <a:t>入门</a:t>
            </a:r>
            <a:endParaRPr lang="en-US" altLang="zh-CN" sz="2400" dirty="0"/>
          </a:p>
        </p:txBody>
      </p:sp>
    </p:spTree>
    <p:extLst>
      <p:ext uri="{BB962C8B-B14F-4D97-AF65-F5344CB8AC3E}">
        <p14:creationId xmlns:p14="http://schemas.microsoft.com/office/powerpoint/2010/main" val="139152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EFAB0-4060-0C49-46E9-66AF2713541D}"/>
              </a:ext>
            </a:extLst>
          </p:cNvPr>
          <p:cNvSpPr>
            <a:spLocks noGrp="1"/>
          </p:cNvSpPr>
          <p:nvPr>
            <p:ph type="title"/>
          </p:nvPr>
        </p:nvSpPr>
        <p:spPr/>
        <p:txBody>
          <a:bodyPr/>
          <a:lstStyle/>
          <a:p>
            <a:r>
              <a:rPr lang="en-US" altLang="zh-CN" dirty="0"/>
              <a:t>C# Script</a:t>
            </a:r>
            <a:r>
              <a:rPr lang="zh-CN" altLang="en-US" dirty="0"/>
              <a:t>入门</a:t>
            </a:r>
          </a:p>
        </p:txBody>
      </p:sp>
      <p:sp>
        <p:nvSpPr>
          <p:cNvPr id="3" name="内容占位符 2">
            <a:extLst>
              <a:ext uri="{FF2B5EF4-FFF2-40B4-BE49-F238E27FC236}">
                <a16:creationId xmlns:a16="http://schemas.microsoft.com/office/drawing/2014/main" id="{442B098D-AC53-A870-DF2B-2CCEFF66AE21}"/>
              </a:ext>
            </a:extLst>
          </p:cNvPr>
          <p:cNvSpPr>
            <a:spLocks noGrp="1"/>
          </p:cNvSpPr>
          <p:nvPr>
            <p:ph idx="1"/>
          </p:nvPr>
        </p:nvSpPr>
        <p:spPr/>
        <p:txBody>
          <a:bodyPr>
            <a:normAutofit/>
          </a:bodyPr>
          <a:lstStyle/>
          <a:p>
            <a:r>
              <a:rPr lang="en-US" altLang="zh-CN" sz="2800" dirty="0"/>
              <a:t>Unity</a:t>
            </a:r>
            <a:r>
              <a:rPr lang="zh-CN" altLang="en-US" sz="2800" dirty="0"/>
              <a:t>中的</a:t>
            </a:r>
            <a:r>
              <a:rPr lang="en-US" altLang="zh-CN" sz="2800" dirty="0"/>
              <a:t>Script</a:t>
            </a:r>
            <a:r>
              <a:rPr lang="zh-CN" altLang="en-US" sz="2800" dirty="0"/>
              <a:t>基于</a:t>
            </a:r>
            <a:r>
              <a:rPr lang="en-US" altLang="zh-CN" sz="2800" dirty="0"/>
              <a:t>C#</a:t>
            </a:r>
            <a:r>
              <a:rPr lang="zh-CN" altLang="en-US" sz="2800" dirty="0"/>
              <a:t>语言</a:t>
            </a:r>
            <a:endParaRPr lang="en-US" altLang="zh-CN" sz="2800" dirty="0"/>
          </a:p>
          <a:p>
            <a:r>
              <a:rPr lang="en-US" altLang="zh-CN" sz="2800" dirty="0"/>
              <a:t>C# </a:t>
            </a:r>
            <a:r>
              <a:rPr lang="zh-CN" altLang="en-US" sz="2800" dirty="0"/>
              <a:t>是一个现代的、通用的、面向对象的编程语言 </a:t>
            </a:r>
            <a:endParaRPr lang="en-US" altLang="zh-CN" sz="2800" dirty="0"/>
          </a:p>
          <a:p>
            <a:r>
              <a:rPr lang="en-US" altLang="zh-CN" sz="2800" dirty="0"/>
              <a:t>C# </a:t>
            </a:r>
            <a:r>
              <a:rPr lang="zh-CN" altLang="en-US" sz="2800" dirty="0"/>
              <a:t>的构想十分接近于传统高级语言 </a:t>
            </a:r>
            <a:r>
              <a:rPr lang="en-US" altLang="zh-CN" sz="2800" dirty="0"/>
              <a:t>C </a:t>
            </a:r>
            <a:r>
              <a:rPr lang="zh-CN" altLang="en-US" sz="2800" dirty="0"/>
              <a:t>和 </a:t>
            </a:r>
            <a:r>
              <a:rPr lang="en-US" altLang="zh-CN" sz="2800" dirty="0"/>
              <a:t>C++</a:t>
            </a:r>
            <a:r>
              <a:rPr lang="zh-CN" altLang="en-US" sz="2800" dirty="0"/>
              <a:t>，是一门面向对象 的编程语言，但是它与 </a:t>
            </a:r>
            <a:r>
              <a:rPr lang="en-US" altLang="zh-CN" sz="2800" dirty="0"/>
              <a:t>Java </a:t>
            </a:r>
            <a:r>
              <a:rPr lang="zh-CN" altLang="en-US" sz="2800" dirty="0"/>
              <a:t>非常相似</a:t>
            </a:r>
            <a:endParaRPr lang="en-US" altLang="zh-CN" sz="2800" dirty="0"/>
          </a:p>
          <a:p>
            <a:r>
              <a:rPr lang="zh-CN" altLang="en-US" sz="2800" dirty="0"/>
              <a:t>教程：</a:t>
            </a:r>
            <a:r>
              <a:rPr lang="zh-CN" altLang="en-US" sz="2800" dirty="0">
                <a:hlinkClick r:id="rId2"/>
              </a:rPr>
              <a:t>官方教程</a:t>
            </a:r>
            <a:r>
              <a:rPr lang="zh-CN" altLang="en-US" sz="2800" dirty="0"/>
              <a:t>，</a:t>
            </a:r>
            <a:r>
              <a:rPr lang="zh-CN" altLang="en-US" sz="2800" dirty="0">
                <a:hlinkClick r:id="rId3"/>
              </a:rPr>
              <a:t>菜鸟教程</a:t>
            </a:r>
            <a:endParaRPr lang="en-US" altLang="zh-CN" sz="2800" dirty="0"/>
          </a:p>
          <a:p>
            <a:r>
              <a:rPr lang="en-US" altLang="zh-CN" sz="2800" dirty="0"/>
              <a:t>Unity</a:t>
            </a:r>
            <a:r>
              <a:rPr lang="zh-CN" altLang="en-US" sz="2800" dirty="0"/>
              <a:t>默认的</a:t>
            </a:r>
            <a:r>
              <a:rPr lang="en-US" altLang="zh-CN" sz="2800" dirty="0"/>
              <a:t>C# IDE</a:t>
            </a:r>
            <a:r>
              <a:rPr lang="zh-CN" altLang="en-US" sz="2800" dirty="0"/>
              <a:t>为</a:t>
            </a:r>
            <a:r>
              <a:rPr lang="en-US" altLang="zh-CN" sz="2800" dirty="0"/>
              <a:t>Visual Studio</a:t>
            </a:r>
            <a:r>
              <a:rPr lang="zh-CN" altLang="en-US" sz="2800" dirty="0"/>
              <a:t>，如何选择自己心仪的</a:t>
            </a:r>
            <a:r>
              <a:rPr lang="en-US" altLang="zh-CN" sz="2800" dirty="0"/>
              <a:t>IDE</a:t>
            </a:r>
            <a:r>
              <a:rPr lang="zh-CN" altLang="en-US" sz="2800" dirty="0"/>
              <a:t>？</a:t>
            </a:r>
            <a:r>
              <a:rPr lang="zh-CN" altLang="en-US" sz="2800" b="1" dirty="0"/>
              <a:t>请看展示</a:t>
            </a:r>
            <a:endParaRPr lang="en-US" altLang="zh-CN" sz="2800" b="1" dirty="0"/>
          </a:p>
        </p:txBody>
      </p:sp>
    </p:spTree>
    <p:extLst>
      <p:ext uri="{BB962C8B-B14F-4D97-AF65-F5344CB8AC3E}">
        <p14:creationId xmlns:p14="http://schemas.microsoft.com/office/powerpoint/2010/main" val="222616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BC89C-27E7-6FA6-7E20-A0A49386C2FD}"/>
              </a:ext>
            </a:extLst>
          </p:cNvPr>
          <p:cNvSpPr>
            <a:spLocks noGrp="1"/>
          </p:cNvSpPr>
          <p:nvPr>
            <p:ph type="title"/>
          </p:nvPr>
        </p:nvSpPr>
        <p:spPr/>
        <p:txBody>
          <a:bodyPr/>
          <a:lstStyle/>
          <a:p>
            <a:r>
              <a:rPr lang="en-US" altLang="zh-CN" dirty="0"/>
              <a:t>C#</a:t>
            </a:r>
            <a:r>
              <a:rPr lang="zh-CN" altLang="en-US" dirty="0"/>
              <a:t> 与 </a:t>
            </a:r>
            <a:r>
              <a:rPr lang="en-US" altLang="zh-CN" dirty="0"/>
              <a:t>.NET Framework</a:t>
            </a:r>
            <a:endParaRPr lang="zh-CN" altLang="en-US" dirty="0"/>
          </a:p>
        </p:txBody>
      </p:sp>
      <p:sp>
        <p:nvSpPr>
          <p:cNvPr id="3" name="内容占位符 2">
            <a:extLst>
              <a:ext uri="{FF2B5EF4-FFF2-40B4-BE49-F238E27FC236}">
                <a16:creationId xmlns:a16="http://schemas.microsoft.com/office/drawing/2014/main" id="{2D66D4AF-4176-D5D6-A612-7ED9F8910737}"/>
              </a:ext>
            </a:extLst>
          </p:cNvPr>
          <p:cNvSpPr>
            <a:spLocks noGrp="1"/>
          </p:cNvSpPr>
          <p:nvPr>
            <p:ph idx="1"/>
          </p:nvPr>
        </p:nvSpPr>
        <p:spPr/>
        <p:txBody>
          <a:bodyPr>
            <a:normAutofit/>
          </a:bodyPr>
          <a:lstStyle/>
          <a:p>
            <a:r>
              <a:rPr lang="en-US" altLang="zh-CN" sz="2800" dirty="0"/>
              <a:t>.NET </a:t>
            </a:r>
            <a:r>
              <a:rPr lang="zh-CN" altLang="en-US" sz="2800" dirty="0"/>
              <a:t>架构是微软在 </a:t>
            </a:r>
            <a:r>
              <a:rPr lang="en-US" altLang="zh-CN" sz="2800" dirty="0"/>
              <a:t>2001 </a:t>
            </a:r>
            <a:r>
              <a:rPr lang="zh-CN" altLang="en-US" sz="2800" dirty="0"/>
              <a:t>年推出的基于虚拟机运行的框架 </a:t>
            </a:r>
            <a:endParaRPr lang="en-US" altLang="zh-CN" sz="2800" dirty="0"/>
          </a:p>
          <a:p>
            <a:r>
              <a:rPr lang="en-US" altLang="zh-CN" sz="2800" dirty="0"/>
              <a:t>C# </a:t>
            </a:r>
            <a:r>
              <a:rPr lang="zh-CN" altLang="en-US" sz="2800" dirty="0"/>
              <a:t>和 </a:t>
            </a:r>
            <a:r>
              <a:rPr lang="en-US" altLang="zh-CN" sz="2800" dirty="0"/>
              <a:t>VB .NET </a:t>
            </a:r>
            <a:r>
              <a:rPr lang="zh-CN" altLang="en-US" sz="2800" dirty="0"/>
              <a:t>都是基于这个框架运行的</a:t>
            </a:r>
            <a:endParaRPr lang="en-US" altLang="zh-CN" sz="2800" dirty="0"/>
          </a:p>
          <a:p>
            <a:r>
              <a:rPr lang="zh-CN" altLang="en-US" sz="2800" dirty="0"/>
              <a:t>可以通过 </a:t>
            </a:r>
            <a:r>
              <a:rPr lang="en-US" altLang="zh-CN" sz="2800" dirty="0" err="1"/>
              <a:t>NuGET</a:t>
            </a:r>
            <a:r>
              <a:rPr lang="en-US" altLang="zh-CN" sz="2800" dirty="0"/>
              <a:t> </a:t>
            </a:r>
            <a:r>
              <a:rPr lang="zh-CN" altLang="en-US" sz="2800" dirty="0"/>
              <a:t>商店下载不同的插件</a:t>
            </a:r>
            <a:endParaRPr lang="en-US" altLang="zh-CN" sz="2800" dirty="0"/>
          </a:p>
          <a:p>
            <a:r>
              <a:rPr lang="zh-CN" altLang="en-US" sz="2800" dirty="0"/>
              <a:t>配置</a:t>
            </a:r>
            <a:r>
              <a:rPr lang="en-US" altLang="zh-CN" sz="2800" dirty="0">
                <a:hlinkClick r:id="rId2"/>
              </a:rPr>
              <a:t>.NET SDK</a:t>
            </a:r>
            <a:r>
              <a:rPr lang="zh-CN" altLang="en-US" sz="2800" dirty="0"/>
              <a:t>实现</a:t>
            </a:r>
            <a:r>
              <a:rPr lang="en-US" altLang="zh-CN" sz="2800" dirty="0"/>
              <a:t>IDE</a:t>
            </a:r>
            <a:r>
              <a:rPr lang="zh-CN" altLang="en-US" sz="2800" dirty="0"/>
              <a:t>语法高亮</a:t>
            </a:r>
          </a:p>
        </p:txBody>
      </p:sp>
    </p:spTree>
    <p:extLst>
      <p:ext uri="{BB962C8B-B14F-4D97-AF65-F5344CB8AC3E}">
        <p14:creationId xmlns:p14="http://schemas.microsoft.com/office/powerpoint/2010/main" val="94477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C779A3-958C-13BC-C8CC-831A20D80EA6}"/>
              </a:ext>
            </a:extLst>
          </p:cNvPr>
          <p:cNvSpPr>
            <a:spLocks noGrp="1"/>
          </p:cNvSpPr>
          <p:nvPr>
            <p:ph type="title"/>
          </p:nvPr>
        </p:nvSpPr>
        <p:spPr/>
        <p:txBody>
          <a:bodyPr/>
          <a:lstStyle/>
          <a:p>
            <a:r>
              <a:rPr lang="en-US" altLang="zh-CN" dirty="0"/>
              <a:t>1.1</a:t>
            </a:r>
            <a:br>
              <a:rPr lang="en-US" altLang="zh-CN" sz="7200" dirty="0"/>
            </a:br>
            <a:endParaRPr lang="zh-CN" altLang="en-US" dirty="0"/>
          </a:p>
        </p:txBody>
      </p:sp>
      <p:sp>
        <p:nvSpPr>
          <p:cNvPr id="5" name="文本占位符 4">
            <a:extLst>
              <a:ext uri="{FF2B5EF4-FFF2-40B4-BE49-F238E27FC236}">
                <a16:creationId xmlns:a16="http://schemas.microsoft.com/office/drawing/2014/main" id="{96E609FC-6DDF-B255-D8D1-C45E276AECBD}"/>
              </a:ext>
            </a:extLst>
          </p:cNvPr>
          <p:cNvSpPr>
            <a:spLocks noGrp="1"/>
          </p:cNvSpPr>
          <p:nvPr>
            <p:ph type="body" idx="1"/>
          </p:nvPr>
        </p:nvSpPr>
        <p:spPr/>
        <p:txBody>
          <a:bodyPr>
            <a:normAutofit/>
          </a:bodyPr>
          <a:lstStyle/>
          <a:p>
            <a:r>
              <a:rPr lang="en-US" altLang="zh-CN" sz="4800" dirty="0"/>
              <a:t>3D</a:t>
            </a:r>
            <a:r>
              <a:rPr lang="zh-CN" altLang="en-US" sz="4800" dirty="0"/>
              <a:t>图像引擎和</a:t>
            </a:r>
            <a:r>
              <a:rPr lang="en-US" altLang="zh-CN" sz="4800" dirty="0"/>
              <a:t>Unity</a:t>
            </a:r>
            <a:r>
              <a:rPr lang="zh-CN" altLang="en-US" sz="4800" dirty="0"/>
              <a:t>简介</a:t>
            </a:r>
          </a:p>
        </p:txBody>
      </p:sp>
    </p:spTree>
    <p:extLst>
      <p:ext uri="{BB962C8B-B14F-4D97-AF65-F5344CB8AC3E}">
        <p14:creationId xmlns:p14="http://schemas.microsoft.com/office/powerpoint/2010/main" val="1196203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7D9B1-1D4B-47FD-3AA1-254CAE203D63}"/>
              </a:ext>
            </a:extLst>
          </p:cNvPr>
          <p:cNvSpPr>
            <a:spLocks noGrp="1"/>
          </p:cNvSpPr>
          <p:nvPr>
            <p:ph type="title"/>
          </p:nvPr>
        </p:nvSpPr>
        <p:spPr/>
        <p:txBody>
          <a:bodyPr/>
          <a:lstStyle/>
          <a:p>
            <a:r>
              <a:rPr lang="en-US" altLang="zh-CN" dirty="0"/>
              <a:t>C# Script</a:t>
            </a:r>
            <a:endParaRPr lang="zh-CN" altLang="en-US" dirty="0"/>
          </a:p>
        </p:txBody>
      </p:sp>
      <p:sp>
        <p:nvSpPr>
          <p:cNvPr id="3" name="内容占位符 2">
            <a:extLst>
              <a:ext uri="{FF2B5EF4-FFF2-40B4-BE49-F238E27FC236}">
                <a16:creationId xmlns:a16="http://schemas.microsoft.com/office/drawing/2014/main" id="{BDB2BA97-95C0-D60A-445B-DCC572BC7C6A}"/>
              </a:ext>
            </a:extLst>
          </p:cNvPr>
          <p:cNvSpPr>
            <a:spLocks noGrp="1"/>
          </p:cNvSpPr>
          <p:nvPr>
            <p:ph idx="1"/>
          </p:nvPr>
        </p:nvSpPr>
        <p:spPr/>
        <p:txBody>
          <a:bodyPr>
            <a:normAutofit lnSpcReduction="10000"/>
          </a:bodyPr>
          <a:lstStyle/>
          <a:p>
            <a:r>
              <a:rPr lang="zh-CN" altLang="en-US" dirty="0"/>
              <a:t>整个游戏的灵魂</a:t>
            </a:r>
            <a:endParaRPr lang="en-US" altLang="zh-CN" dirty="0"/>
          </a:p>
          <a:p>
            <a:r>
              <a:rPr lang="zh-CN" altLang="en-US" dirty="0"/>
              <a:t>一个脚本文件有且仅有一个类，且这个类需要继承</a:t>
            </a:r>
            <a:r>
              <a:rPr lang="en-US" altLang="zh-CN" dirty="0" err="1"/>
              <a:t>Monobehavior</a:t>
            </a:r>
            <a:endParaRPr lang="en-US" altLang="zh-CN" dirty="0"/>
          </a:p>
          <a:p>
            <a:r>
              <a:rPr lang="zh-CN" altLang="en-US" dirty="0"/>
              <a:t>也可以继承其他类和接口（多重继承）</a:t>
            </a:r>
            <a:endParaRPr lang="en-US" altLang="zh-CN" dirty="0"/>
          </a:p>
          <a:p>
            <a:r>
              <a:rPr lang="zh-CN" altLang="en-US" dirty="0"/>
              <a:t>类、抽象类和接口：</a:t>
            </a:r>
            <a:endParaRPr lang="en-US" altLang="zh-CN" dirty="0"/>
          </a:p>
          <a:p>
            <a:pPr lvl="1"/>
            <a:r>
              <a:rPr lang="zh-CN" altLang="en-US" dirty="0"/>
              <a:t>类必须实现所有方法，可以实例化，子类可以继承并重写父类的虚函数（多态）</a:t>
            </a:r>
            <a:endParaRPr lang="en-US" altLang="zh-CN" dirty="0"/>
          </a:p>
          <a:p>
            <a:pPr lvl="1"/>
            <a:r>
              <a:rPr lang="zh-CN" altLang="en-US" dirty="0"/>
              <a:t>抽象类可以把部分方法实现（</a:t>
            </a:r>
            <a:r>
              <a:rPr lang="en-US" altLang="zh-CN" dirty="0"/>
              <a:t>C++</a:t>
            </a:r>
            <a:r>
              <a:rPr lang="zh-CN" altLang="en-US" dirty="0"/>
              <a:t>中含纯虚函数的类），不可以实例化，子类必须重写基类中未实现的方法，</a:t>
            </a:r>
            <a:r>
              <a:rPr lang="en-US" altLang="zh-CN" dirty="0"/>
              <a:t>Java</a:t>
            </a:r>
            <a:r>
              <a:rPr lang="zh-CN" altLang="en-US" dirty="0"/>
              <a:t>中只能继承一个（抽象）类</a:t>
            </a:r>
            <a:endParaRPr lang="en-US" altLang="zh-CN" dirty="0"/>
          </a:p>
          <a:p>
            <a:pPr lvl="1"/>
            <a:r>
              <a:rPr lang="zh-CN" altLang="en-US" dirty="0"/>
              <a:t>接口没有实现（</a:t>
            </a:r>
            <a:r>
              <a:rPr lang="en-US" altLang="zh-CN" dirty="0"/>
              <a:t>C++</a:t>
            </a:r>
            <a:r>
              <a:rPr lang="zh-CN" altLang="en-US" dirty="0"/>
              <a:t>中全部是纯虚函数，</a:t>
            </a:r>
            <a:r>
              <a:rPr lang="en-US" altLang="zh-CN" dirty="0"/>
              <a:t>Java</a:t>
            </a:r>
            <a:r>
              <a:rPr lang="zh-CN" altLang="en-US" dirty="0"/>
              <a:t>中的接口），子类可以继承多个接口</a:t>
            </a:r>
            <a:endParaRPr lang="en-US" altLang="zh-CN" dirty="0"/>
          </a:p>
          <a:p>
            <a:r>
              <a:rPr lang="zh-CN" altLang="en-US" dirty="0"/>
              <a:t>对于所有直接挂接在 </a:t>
            </a:r>
            <a:r>
              <a:rPr lang="en-US" altLang="zh-CN" dirty="0" err="1"/>
              <a:t>GameObject</a:t>
            </a:r>
            <a:r>
              <a:rPr lang="en-US" altLang="zh-CN" dirty="0"/>
              <a:t> </a:t>
            </a:r>
            <a:r>
              <a:rPr lang="zh-CN" altLang="en-US" dirty="0"/>
              <a:t>上的脚本，都需要继承 </a:t>
            </a:r>
            <a:r>
              <a:rPr lang="en-US" altLang="zh-CN" dirty="0" err="1"/>
              <a:t>Monobehavior</a:t>
            </a:r>
            <a:endParaRPr lang="en-US" altLang="zh-CN" dirty="0"/>
          </a:p>
          <a:p>
            <a:r>
              <a:rPr lang="zh-CN" altLang="en-US" dirty="0"/>
              <a:t>都需要带上 </a:t>
            </a:r>
            <a:r>
              <a:rPr lang="en-US" altLang="zh-CN" dirty="0"/>
              <a:t>Start()</a:t>
            </a:r>
            <a:r>
              <a:rPr lang="zh-CN" altLang="en-US" dirty="0"/>
              <a:t>、</a:t>
            </a:r>
            <a:r>
              <a:rPr lang="en-US" altLang="zh-CN" dirty="0"/>
              <a:t>Update() </a:t>
            </a:r>
            <a:r>
              <a:rPr lang="zh-CN" altLang="en-US" dirty="0"/>
              <a:t>等功能 </a:t>
            </a:r>
            <a:endParaRPr lang="en-US" altLang="zh-CN" dirty="0"/>
          </a:p>
          <a:p>
            <a:r>
              <a:rPr lang="zh-CN" altLang="en-US" dirty="0"/>
              <a:t>可以分别利用 </a:t>
            </a:r>
            <a:r>
              <a:rPr lang="en-US" altLang="zh-CN" dirty="0"/>
              <a:t>Awake()</a:t>
            </a:r>
            <a:r>
              <a:rPr lang="zh-CN" altLang="en-US" dirty="0"/>
              <a:t>、</a:t>
            </a:r>
            <a:r>
              <a:rPr lang="en-US" altLang="zh-CN" dirty="0" err="1"/>
              <a:t>OnDestroy</a:t>
            </a:r>
            <a:r>
              <a:rPr lang="en-US" altLang="zh-CN" dirty="0"/>
              <a:t>() </a:t>
            </a:r>
            <a:r>
              <a:rPr lang="zh-CN" altLang="en-US" dirty="0"/>
              <a:t>指定被挂接的 </a:t>
            </a:r>
            <a:r>
              <a:rPr lang="en-US" altLang="zh-CN" dirty="0" err="1"/>
              <a:t>GameObject</a:t>
            </a:r>
            <a:r>
              <a:rPr lang="en-US" altLang="zh-CN" dirty="0"/>
              <a:t> </a:t>
            </a:r>
            <a:r>
              <a:rPr lang="zh-CN" altLang="en-US" dirty="0"/>
              <a:t>的生成、销毁时候的行为，类比一个类的构造、析构函数</a:t>
            </a:r>
          </a:p>
        </p:txBody>
      </p:sp>
    </p:spTree>
    <p:extLst>
      <p:ext uri="{BB962C8B-B14F-4D97-AF65-F5344CB8AC3E}">
        <p14:creationId xmlns:p14="http://schemas.microsoft.com/office/powerpoint/2010/main" val="1156475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46F28-9434-5E41-8B8F-EBC78602D7AC}"/>
              </a:ext>
            </a:extLst>
          </p:cNvPr>
          <p:cNvSpPr>
            <a:spLocks noGrp="1"/>
          </p:cNvSpPr>
          <p:nvPr>
            <p:ph type="title"/>
          </p:nvPr>
        </p:nvSpPr>
        <p:spPr/>
        <p:txBody>
          <a:bodyPr/>
          <a:lstStyle/>
          <a:p>
            <a:r>
              <a:rPr lang="en-US" altLang="zh-CN" dirty="0"/>
              <a:t>C# Script</a:t>
            </a:r>
            <a:endParaRPr lang="zh-CN" altLang="en-US" dirty="0"/>
          </a:p>
        </p:txBody>
      </p:sp>
      <p:sp>
        <p:nvSpPr>
          <p:cNvPr id="3" name="内容占位符 2">
            <a:extLst>
              <a:ext uri="{FF2B5EF4-FFF2-40B4-BE49-F238E27FC236}">
                <a16:creationId xmlns:a16="http://schemas.microsoft.com/office/drawing/2014/main" id="{90884C05-2D24-4406-57BE-81E6BD74AB19}"/>
              </a:ext>
            </a:extLst>
          </p:cNvPr>
          <p:cNvSpPr>
            <a:spLocks noGrp="1"/>
          </p:cNvSpPr>
          <p:nvPr>
            <p:ph idx="1"/>
          </p:nvPr>
        </p:nvSpPr>
        <p:spPr/>
        <p:txBody>
          <a:bodyPr>
            <a:normAutofit/>
          </a:bodyPr>
          <a:lstStyle/>
          <a:p>
            <a:r>
              <a:rPr lang="zh-CN" altLang="en-US" sz="2800" dirty="0"/>
              <a:t>如何创建脚本？</a:t>
            </a:r>
            <a:endParaRPr lang="en-US" altLang="zh-CN" sz="2800" dirty="0"/>
          </a:p>
          <a:p>
            <a:r>
              <a:rPr lang="zh-CN" altLang="en-US" sz="2800" dirty="0"/>
              <a:t>在</a:t>
            </a:r>
            <a:r>
              <a:rPr lang="en-US" altLang="zh-CN" sz="2800" dirty="0"/>
              <a:t>Project/</a:t>
            </a:r>
            <a:r>
              <a:rPr lang="zh-CN" altLang="en-US" sz="2800" dirty="0"/>
              <a:t>主菜单中创建，之后绑定到</a:t>
            </a:r>
            <a:r>
              <a:rPr lang="en-US" altLang="zh-CN" sz="2800" dirty="0" err="1"/>
              <a:t>GameObject</a:t>
            </a:r>
            <a:r>
              <a:rPr lang="zh-CN" altLang="en-US" sz="2800" dirty="0"/>
              <a:t>上</a:t>
            </a:r>
            <a:endParaRPr lang="en-US" altLang="zh-CN" sz="2800" dirty="0"/>
          </a:p>
          <a:p>
            <a:r>
              <a:rPr lang="zh-CN" altLang="en-US" sz="2800" dirty="0"/>
              <a:t>直接在</a:t>
            </a:r>
            <a:r>
              <a:rPr lang="en-US" altLang="zh-CN" sz="2800" dirty="0" err="1"/>
              <a:t>GameObject</a:t>
            </a:r>
            <a:r>
              <a:rPr lang="zh-CN" altLang="en-US" sz="2800" dirty="0"/>
              <a:t>上添加</a:t>
            </a:r>
            <a:endParaRPr lang="en-US" altLang="zh-CN" sz="2800" dirty="0"/>
          </a:p>
          <a:p>
            <a:r>
              <a:rPr lang="zh-CN" altLang="en-US" sz="2800" b="1" dirty="0"/>
              <a:t>请看展示</a:t>
            </a:r>
          </a:p>
        </p:txBody>
      </p:sp>
    </p:spTree>
    <p:extLst>
      <p:ext uri="{BB962C8B-B14F-4D97-AF65-F5344CB8AC3E}">
        <p14:creationId xmlns:p14="http://schemas.microsoft.com/office/powerpoint/2010/main" val="1544157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EC6FE-7398-C188-797D-B0CBB0E1502D}"/>
              </a:ext>
            </a:extLst>
          </p:cNvPr>
          <p:cNvSpPr>
            <a:spLocks noGrp="1"/>
          </p:cNvSpPr>
          <p:nvPr>
            <p:ph type="title"/>
          </p:nvPr>
        </p:nvSpPr>
        <p:spPr/>
        <p:txBody>
          <a:bodyPr/>
          <a:lstStyle/>
          <a:p>
            <a:r>
              <a:rPr lang="en-US" altLang="zh-CN" dirty="0"/>
              <a:t>C# Script</a:t>
            </a:r>
            <a:endParaRPr lang="zh-CN" altLang="en-US" dirty="0"/>
          </a:p>
        </p:txBody>
      </p:sp>
      <p:sp>
        <p:nvSpPr>
          <p:cNvPr id="3" name="内容占位符 2">
            <a:extLst>
              <a:ext uri="{FF2B5EF4-FFF2-40B4-BE49-F238E27FC236}">
                <a16:creationId xmlns:a16="http://schemas.microsoft.com/office/drawing/2014/main" id="{703D1406-A607-22C9-7376-6602B300D0A3}"/>
              </a:ext>
            </a:extLst>
          </p:cNvPr>
          <p:cNvSpPr>
            <a:spLocks noGrp="1"/>
          </p:cNvSpPr>
          <p:nvPr>
            <p:ph idx="1"/>
          </p:nvPr>
        </p:nvSpPr>
        <p:spPr/>
        <p:txBody>
          <a:bodyPr>
            <a:normAutofit/>
          </a:bodyPr>
          <a:lstStyle/>
          <a:p>
            <a:r>
              <a:rPr lang="zh-CN" altLang="en-US" sz="2800" dirty="0"/>
              <a:t>继承自</a:t>
            </a:r>
            <a:r>
              <a:rPr lang="en-US" altLang="zh-CN" sz="2800" dirty="0" err="1"/>
              <a:t>Monobehavior</a:t>
            </a:r>
            <a:r>
              <a:rPr lang="zh-CN" altLang="en-US" sz="2800" dirty="0"/>
              <a:t>的方法</a:t>
            </a:r>
            <a:endParaRPr lang="en-US" altLang="zh-CN" sz="2800" dirty="0"/>
          </a:p>
          <a:p>
            <a:r>
              <a:rPr lang="en-US" altLang="zh-CN" sz="2800" dirty="0"/>
              <a:t>Start()</a:t>
            </a:r>
            <a:r>
              <a:rPr lang="zh-CN" altLang="en-US" sz="2800" dirty="0"/>
              <a:t> 游戏开始之前调用该函数</a:t>
            </a:r>
            <a:endParaRPr lang="en-US" altLang="zh-CN" sz="2800" dirty="0"/>
          </a:p>
          <a:p>
            <a:r>
              <a:rPr lang="en-US" altLang="zh-CN" sz="2800" dirty="0"/>
              <a:t>Update()</a:t>
            </a:r>
            <a:r>
              <a:rPr lang="zh-CN" altLang="en-US" sz="2800" dirty="0"/>
              <a:t> 每一帧都会调用该函数</a:t>
            </a:r>
            <a:endParaRPr lang="en-US" altLang="zh-CN" sz="2800" dirty="0"/>
          </a:p>
          <a:p>
            <a:r>
              <a:rPr lang="en-US" altLang="zh-CN" sz="2800" dirty="0" err="1"/>
              <a:t>OnDestroy</a:t>
            </a:r>
            <a:r>
              <a:rPr lang="en-US" altLang="zh-CN" sz="2800" dirty="0"/>
              <a:t>() </a:t>
            </a:r>
            <a:r>
              <a:rPr lang="en-US" altLang="zh-CN" sz="2800" dirty="0" err="1"/>
              <a:t>GameObject</a:t>
            </a:r>
            <a:r>
              <a:rPr lang="zh-CN" altLang="en-US" sz="2800" dirty="0"/>
              <a:t>删除时调用该函数</a:t>
            </a:r>
            <a:endParaRPr lang="en-US" altLang="zh-CN" sz="2800" dirty="0"/>
          </a:p>
          <a:p>
            <a:r>
              <a:rPr lang="zh-CN" altLang="en-US" sz="2800" dirty="0"/>
              <a:t>对象的构造由编辑器处理，不需要也不能为脚本定义构造函数</a:t>
            </a:r>
          </a:p>
        </p:txBody>
      </p:sp>
    </p:spTree>
    <p:extLst>
      <p:ext uri="{BB962C8B-B14F-4D97-AF65-F5344CB8AC3E}">
        <p14:creationId xmlns:p14="http://schemas.microsoft.com/office/powerpoint/2010/main" val="3611177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50254-05D1-8921-0445-871759B55D66}"/>
              </a:ext>
            </a:extLst>
          </p:cNvPr>
          <p:cNvSpPr>
            <a:spLocks noGrp="1"/>
          </p:cNvSpPr>
          <p:nvPr>
            <p:ph type="title"/>
          </p:nvPr>
        </p:nvSpPr>
        <p:spPr/>
        <p:txBody>
          <a:bodyPr/>
          <a:lstStyle/>
          <a:p>
            <a:r>
              <a:rPr lang="en-US" altLang="zh-CN" dirty="0"/>
              <a:t>C# Script</a:t>
            </a:r>
            <a:endParaRPr lang="zh-CN" altLang="en-US" dirty="0"/>
          </a:p>
        </p:txBody>
      </p:sp>
      <p:sp>
        <p:nvSpPr>
          <p:cNvPr id="3" name="内容占位符 2">
            <a:extLst>
              <a:ext uri="{FF2B5EF4-FFF2-40B4-BE49-F238E27FC236}">
                <a16:creationId xmlns:a16="http://schemas.microsoft.com/office/drawing/2014/main" id="{444C0151-558B-6453-06EB-D15599BECE1E}"/>
              </a:ext>
            </a:extLst>
          </p:cNvPr>
          <p:cNvSpPr>
            <a:spLocks noGrp="1"/>
          </p:cNvSpPr>
          <p:nvPr>
            <p:ph idx="1"/>
          </p:nvPr>
        </p:nvSpPr>
        <p:spPr/>
        <p:txBody>
          <a:bodyPr>
            <a:normAutofit/>
          </a:bodyPr>
          <a:lstStyle/>
          <a:p>
            <a:r>
              <a:rPr lang="zh-CN" altLang="en-US" sz="3200" dirty="0"/>
              <a:t>鼠标相关</a:t>
            </a:r>
            <a:r>
              <a:rPr lang="en-US" altLang="zh-CN" sz="3200" dirty="0"/>
              <a:t>:</a:t>
            </a:r>
          </a:p>
          <a:p>
            <a:pPr lvl="1"/>
            <a:r>
              <a:rPr lang="en-US" altLang="zh-CN" sz="2800" dirty="0" err="1"/>
              <a:t>OnMouseDown</a:t>
            </a:r>
            <a:r>
              <a:rPr lang="en-US" altLang="zh-CN" sz="2800" dirty="0"/>
              <a:t>():</a:t>
            </a:r>
            <a:r>
              <a:rPr lang="zh-CN" altLang="en-US" sz="2800" dirty="0"/>
              <a:t>在</a:t>
            </a:r>
            <a:r>
              <a:rPr lang="en-US" altLang="zh-CN" sz="2800" dirty="0"/>
              <a:t>collider</a:t>
            </a:r>
            <a:r>
              <a:rPr lang="zh-CN" altLang="en-US" sz="2800" dirty="0"/>
              <a:t>上按下鼠标时调用</a:t>
            </a:r>
            <a:endParaRPr lang="en-US" altLang="zh-CN" sz="2800" dirty="0"/>
          </a:p>
          <a:p>
            <a:pPr lvl="1"/>
            <a:r>
              <a:rPr lang="en-US" altLang="zh-CN" sz="2800" dirty="0" err="1"/>
              <a:t>OnMouseEnter</a:t>
            </a:r>
            <a:r>
              <a:rPr lang="en-US" altLang="zh-CN" sz="2800" dirty="0"/>
              <a:t>():</a:t>
            </a:r>
            <a:r>
              <a:rPr lang="zh-CN" altLang="en-US" sz="2800" dirty="0"/>
              <a:t>鼠标进入</a:t>
            </a:r>
            <a:r>
              <a:rPr lang="en-US" altLang="zh-CN" sz="2800" dirty="0"/>
              <a:t>collider</a:t>
            </a:r>
            <a:r>
              <a:rPr lang="zh-CN" altLang="en-US" sz="2800" dirty="0"/>
              <a:t>时调用</a:t>
            </a:r>
            <a:endParaRPr lang="en-US" altLang="zh-CN" sz="2800" dirty="0"/>
          </a:p>
          <a:p>
            <a:pPr lvl="1"/>
            <a:r>
              <a:rPr lang="en-US" altLang="zh-CN" sz="2800" dirty="0" err="1"/>
              <a:t>OnMouseOver</a:t>
            </a:r>
            <a:r>
              <a:rPr lang="en-US" altLang="zh-CN" sz="2800" dirty="0"/>
              <a:t>():</a:t>
            </a:r>
            <a:r>
              <a:rPr lang="zh-CN" altLang="en-US" sz="2800" dirty="0"/>
              <a:t>鼠标停留在</a:t>
            </a:r>
            <a:r>
              <a:rPr lang="en-US" altLang="zh-CN" sz="2800" dirty="0"/>
              <a:t>collider</a:t>
            </a:r>
            <a:r>
              <a:rPr lang="zh-CN" altLang="en-US" sz="2800" dirty="0"/>
              <a:t>上时调用</a:t>
            </a:r>
            <a:endParaRPr lang="en-US" altLang="zh-CN" sz="2800" dirty="0"/>
          </a:p>
          <a:p>
            <a:pPr lvl="1"/>
            <a:r>
              <a:rPr lang="en-US" altLang="zh-CN" sz="2800" dirty="0" err="1"/>
              <a:t>OnMouseExit</a:t>
            </a:r>
            <a:r>
              <a:rPr lang="en-US" altLang="zh-CN" sz="2800" dirty="0"/>
              <a:t>():</a:t>
            </a:r>
            <a:r>
              <a:rPr lang="zh-CN" altLang="en-US" sz="2800" dirty="0"/>
              <a:t>鼠标移开</a:t>
            </a:r>
            <a:r>
              <a:rPr lang="en-US" altLang="zh-CN" sz="2800" dirty="0"/>
              <a:t>collider</a:t>
            </a:r>
            <a:r>
              <a:rPr lang="zh-CN" altLang="en-US" sz="2800" dirty="0"/>
              <a:t>上时调用</a:t>
            </a:r>
          </a:p>
        </p:txBody>
      </p:sp>
    </p:spTree>
    <p:extLst>
      <p:ext uri="{BB962C8B-B14F-4D97-AF65-F5344CB8AC3E}">
        <p14:creationId xmlns:p14="http://schemas.microsoft.com/office/powerpoint/2010/main" val="3646080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CAC68-C197-4E6A-C55B-A874C769FF81}"/>
              </a:ext>
            </a:extLst>
          </p:cNvPr>
          <p:cNvSpPr>
            <a:spLocks noGrp="1"/>
          </p:cNvSpPr>
          <p:nvPr>
            <p:ph type="title"/>
          </p:nvPr>
        </p:nvSpPr>
        <p:spPr/>
        <p:txBody>
          <a:bodyPr/>
          <a:lstStyle/>
          <a:p>
            <a:r>
              <a:rPr lang="en-US" altLang="zh-CN" dirty="0"/>
              <a:t>C# Script</a:t>
            </a:r>
            <a:endParaRPr lang="zh-CN" altLang="en-US" dirty="0"/>
          </a:p>
        </p:txBody>
      </p:sp>
      <p:sp>
        <p:nvSpPr>
          <p:cNvPr id="3" name="内容占位符 2">
            <a:extLst>
              <a:ext uri="{FF2B5EF4-FFF2-40B4-BE49-F238E27FC236}">
                <a16:creationId xmlns:a16="http://schemas.microsoft.com/office/drawing/2014/main" id="{BBA202DA-06F5-02DA-DE51-311E51545641}"/>
              </a:ext>
            </a:extLst>
          </p:cNvPr>
          <p:cNvSpPr>
            <a:spLocks noGrp="1"/>
          </p:cNvSpPr>
          <p:nvPr>
            <p:ph idx="1"/>
          </p:nvPr>
        </p:nvSpPr>
        <p:spPr/>
        <p:txBody>
          <a:bodyPr/>
          <a:lstStyle/>
          <a:p>
            <a:r>
              <a:rPr lang="en-US" altLang="zh-CN" sz="3200" dirty="0"/>
              <a:t>Unity</a:t>
            </a:r>
            <a:r>
              <a:rPr lang="zh-CN" altLang="en-US" sz="3200" dirty="0"/>
              <a:t>脚本中常用的几个类：</a:t>
            </a:r>
            <a:endParaRPr lang="en-US" altLang="zh-CN" sz="3200" dirty="0"/>
          </a:p>
          <a:p>
            <a:pPr lvl="1"/>
            <a:r>
              <a:rPr lang="en-US" altLang="zh-CN" sz="2800" dirty="0" err="1"/>
              <a:t>GameObject</a:t>
            </a:r>
            <a:endParaRPr lang="en-US" altLang="zh-CN" sz="2800" dirty="0"/>
          </a:p>
          <a:p>
            <a:pPr lvl="1"/>
            <a:r>
              <a:rPr lang="en-US" altLang="zh-CN" sz="2800" dirty="0"/>
              <a:t>Transform</a:t>
            </a:r>
          </a:p>
          <a:p>
            <a:pPr lvl="1"/>
            <a:r>
              <a:rPr lang="en-US" altLang="zh-CN" sz="2800" dirty="0"/>
              <a:t>Vector2</a:t>
            </a:r>
            <a:r>
              <a:rPr lang="zh-CN" altLang="en-US" sz="2800" dirty="0"/>
              <a:t>、</a:t>
            </a:r>
            <a:r>
              <a:rPr lang="en-US" altLang="zh-CN" sz="2800" dirty="0"/>
              <a:t>Vector3</a:t>
            </a:r>
          </a:p>
          <a:p>
            <a:pPr lvl="1"/>
            <a:r>
              <a:rPr lang="en-US" altLang="zh-CN" sz="2800" dirty="0"/>
              <a:t>Object</a:t>
            </a:r>
          </a:p>
          <a:p>
            <a:pPr lvl="1"/>
            <a:r>
              <a:rPr lang="en-US" altLang="zh-CN" sz="2800" dirty="0"/>
              <a:t>……</a:t>
            </a:r>
          </a:p>
          <a:p>
            <a:r>
              <a:rPr lang="zh-CN" altLang="en-US" sz="3200" b="1" dirty="0"/>
              <a:t>请看展示</a:t>
            </a:r>
            <a:endParaRPr lang="en-US" altLang="zh-CN" sz="3200" b="1" dirty="0"/>
          </a:p>
          <a:p>
            <a:pPr marL="274320" lvl="1" indent="0">
              <a:buNone/>
            </a:pPr>
            <a:endParaRPr lang="en-US" altLang="zh-CN" dirty="0"/>
          </a:p>
        </p:txBody>
      </p:sp>
    </p:spTree>
    <p:extLst>
      <p:ext uri="{BB962C8B-B14F-4D97-AF65-F5344CB8AC3E}">
        <p14:creationId xmlns:p14="http://schemas.microsoft.com/office/powerpoint/2010/main" val="2287880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CFF46-452D-0249-A099-EC5049A148ED}"/>
              </a:ext>
            </a:extLst>
          </p:cNvPr>
          <p:cNvSpPr>
            <a:spLocks noGrp="1"/>
          </p:cNvSpPr>
          <p:nvPr>
            <p:ph type="title"/>
          </p:nvPr>
        </p:nvSpPr>
        <p:spPr/>
        <p:txBody>
          <a:bodyPr/>
          <a:lstStyle/>
          <a:p>
            <a:r>
              <a:rPr lang="en-US" altLang="zh-CN" dirty="0"/>
              <a:t>C# Script</a:t>
            </a:r>
            <a:endParaRPr lang="zh-CN" altLang="en-US" dirty="0"/>
          </a:p>
        </p:txBody>
      </p:sp>
      <p:sp>
        <p:nvSpPr>
          <p:cNvPr id="3" name="内容占位符 2">
            <a:extLst>
              <a:ext uri="{FF2B5EF4-FFF2-40B4-BE49-F238E27FC236}">
                <a16:creationId xmlns:a16="http://schemas.microsoft.com/office/drawing/2014/main" id="{0D115F57-973E-A0C5-3775-03C850A27D8C}"/>
              </a:ext>
            </a:extLst>
          </p:cNvPr>
          <p:cNvSpPr>
            <a:spLocks noGrp="1"/>
          </p:cNvSpPr>
          <p:nvPr>
            <p:ph idx="1"/>
          </p:nvPr>
        </p:nvSpPr>
        <p:spPr/>
        <p:txBody>
          <a:bodyPr>
            <a:normAutofit/>
          </a:bodyPr>
          <a:lstStyle/>
          <a:p>
            <a:r>
              <a:rPr lang="zh-CN" altLang="en-US" sz="2400" dirty="0"/>
              <a:t>在脚本中创建和销毁</a:t>
            </a:r>
            <a:r>
              <a:rPr lang="en-US" altLang="zh-CN" sz="2400" dirty="0" err="1"/>
              <a:t>GameObject</a:t>
            </a:r>
            <a:endParaRPr lang="en-US" altLang="zh-CN" sz="2400" dirty="0"/>
          </a:p>
          <a:p>
            <a:r>
              <a:rPr lang="en-US" altLang="zh-CN" sz="2400" dirty="0"/>
              <a:t>Instantiate(</a:t>
            </a:r>
            <a:r>
              <a:rPr lang="en-US" altLang="zh-CN" sz="2400" dirty="0" err="1"/>
              <a:t>gameObjectTemplate</a:t>
            </a:r>
            <a:r>
              <a:rPr lang="en-US" altLang="zh-CN" sz="2400" dirty="0"/>
              <a:t>, position, orientation) </a:t>
            </a:r>
            <a:r>
              <a:rPr lang="zh-CN" altLang="en-US" sz="2400" dirty="0"/>
              <a:t>创建物件</a:t>
            </a:r>
            <a:endParaRPr lang="en-US" altLang="zh-CN" sz="2400" dirty="0"/>
          </a:p>
          <a:p>
            <a:pPr lvl="1"/>
            <a:r>
              <a:rPr lang="en-US" altLang="zh-CN" sz="1800" dirty="0" err="1"/>
              <a:t>gameObjectTemplate</a:t>
            </a:r>
            <a:r>
              <a:rPr lang="en-US" altLang="zh-CN" sz="1800" dirty="0"/>
              <a:t>: </a:t>
            </a:r>
            <a:r>
              <a:rPr lang="zh-CN" altLang="en-US" sz="1800" dirty="0"/>
              <a:t>此前创建的 </a:t>
            </a:r>
            <a:r>
              <a:rPr lang="en-US" altLang="zh-CN" sz="1800" dirty="0"/>
              <a:t>Prefab</a:t>
            </a:r>
          </a:p>
          <a:p>
            <a:pPr lvl="1"/>
            <a:r>
              <a:rPr lang="en-US" altLang="zh-CN" sz="1800" dirty="0"/>
              <a:t>position: </a:t>
            </a:r>
            <a:r>
              <a:rPr lang="zh-CN" altLang="en-US" sz="1800" dirty="0"/>
              <a:t>生成的绝对位置</a:t>
            </a:r>
            <a:endParaRPr lang="en-US" altLang="zh-CN" sz="1800" dirty="0"/>
          </a:p>
          <a:p>
            <a:pPr lvl="1"/>
            <a:r>
              <a:rPr lang="en-US" altLang="zh-CN" sz="1800" dirty="0"/>
              <a:t>orientation: </a:t>
            </a:r>
            <a:r>
              <a:rPr lang="zh-CN" altLang="en-US" sz="1800" dirty="0"/>
              <a:t>生成的方向，以四元数表示</a:t>
            </a:r>
            <a:endParaRPr lang="en-US" altLang="zh-CN" sz="1800" dirty="0"/>
          </a:p>
          <a:p>
            <a:pPr lvl="1"/>
            <a:r>
              <a:rPr lang="zh-CN" altLang="en-US" sz="1800" dirty="0"/>
              <a:t>返回值：物件实例</a:t>
            </a:r>
            <a:endParaRPr lang="en-US" altLang="zh-CN" sz="1800" dirty="0"/>
          </a:p>
          <a:p>
            <a:r>
              <a:rPr lang="en-US" altLang="zh-CN" sz="2400" dirty="0"/>
              <a:t>Destroy(</a:t>
            </a:r>
            <a:r>
              <a:rPr lang="en-US" altLang="zh-CN" sz="2400" dirty="0" err="1"/>
              <a:t>gameObject</a:t>
            </a:r>
            <a:r>
              <a:rPr lang="en-US" altLang="zh-CN" sz="2400" dirty="0"/>
              <a:t>[,timeout]) </a:t>
            </a:r>
            <a:r>
              <a:rPr lang="zh-CN" altLang="en-US" sz="2400" dirty="0"/>
              <a:t>销毁物件</a:t>
            </a:r>
            <a:endParaRPr lang="en-US" altLang="zh-CN" sz="2400" dirty="0"/>
          </a:p>
          <a:p>
            <a:pPr lvl="1"/>
            <a:r>
              <a:rPr lang="en-US" altLang="zh-CN" sz="1800" dirty="0" err="1"/>
              <a:t>gameObject</a:t>
            </a:r>
            <a:r>
              <a:rPr lang="en-US" altLang="zh-CN" sz="1800" dirty="0"/>
              <a:t> : </a:t>
            </a:r>
            <a:r>
              <a:rPr lang="zh-CN" altLang="en-US" sz="1800" dirty="0"/>
              <a:t>待销毁的物件实例</a:t>
            </a:r>
            <a:endParaRPr lang="en-US" altLang="zh-CN" sz="1800" dirty="0"/>
          </a:p>
          <a:p>
            <a:pPr lvl="1"/>
            <a:r>
              <a:rPr lang="en-US" altLang="zh-CN" sz="1800" dirty="0"/>
              <a:t>timeout: </a:t>
            </a:r>
            <a:r>
              <a:rPr lang="zh-CN" altLang="en-US" sz="1800" dirty="0"/>
              <a:t>可选，销毁时延</a:t>
            </a:r>
            <a:endParaRPr lang="en-US" altLang="zh-CN" sz="1800" dirty="0"/>
          </a:p>
          <a:p>
            <a:pPr lvl="1"/>
            <a:r>
              <a:rPr lang="zh-CN" altLang="en-US" sz="1800" dirty="0"/>
              <a:t>返回值：</a:t>
            </a:r>
            <a:r>
              <a:rPr lang="en-US" altLang="zh-CN" sz="1800" dirty="0"/>
              <a:t>void</a:t>
            </a:r>
          </a:p>
          <a:p>
            <a:endParaRPr lang="zh-CN" altLang="en-US" dirty="0"/>
          </a:p>
        </p:txBody>
      </p:sp>
    </p:spTree>
    <p:extLst>
      <p:ext uri="{BB962C8B-B14F-4D97-AF65-F5344CB8AC3E}">
        <p14:creationId xmlns:p14="http://schemas.microsoft.com/office/powerpoint/2010/main" val="1656582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9E123-1095-82D8-3019-54EF542DEB67}"/>
              </a:ext>
            </a:extLst>
          </p:cNvPr>
          <p:cNvSpPr>
            <a:spLocks noGrp="1"/>
          </p:cNvSpPr>
          <p:nvPr>
            <p:ph type="title"/>
          </p:nvPr>
        </p:nvSpPr>
        <p:spPr/>
        <p:txBody>
          <a:bodyPr/>
          <a:lstStyle/>
          <a:p>
            <a:r>
              <a:rPr lang="en-US" altLang="zh-CN" dirty="0"/>
              <a:t>C# Script</a:t>
            </a:r>
            <a:endParaRPr lang="zh-CN" altLang="en-US" dirty="0"/>
          </a:p>
        </p:txBody>
      </p:sp>
      <p:sp>
        <p:nvSpPr>
          <p:cNvPr id="3" name="内容占位符 2">
            <a:extLst>
              <a:ext uri="{FF2B5EF4-FFF2-40B4-BE49-F238E27FC236}">
                <a16:creationId xmlns:a16="http://schemas.microsoft.com/office/drawing/2014/main" id="{C1536935-11AA-9D70-EA58-B24266091DDD}"/>
              </a:ext>
            </a:extLst>
          </p:cNvPr>
          <p:cNvSpPr>
            <a:spLocks noGrp="1"/>
          </p:cNvSpPr>
          <p:nvPr>
            <p:ph idx="1"/>
          </p:nvPr>
        </p:nvSpPr>
        <p:spPr>
          <a:xfrm>
            <a:off x="1261872" y="1835426"/>
            <a:ext cx="8595360" cy="4351337"/>
          </a:xfrm>
        </p:spPr>
        <p:txBody>
          <a:bodyPr>
            <a:normAutofit/>
          </a:bodyPr>
          <a:lstStyle/>
          <a:p>
            <a:r>
              <a:rPr lang="zh-CN" altLang="en-US" sz="2000" dirty="0"/>
              <a:t>在脚本中获取</a:t>
            </a:r>
            <a:r>
              <a:rPr lang="en-US" altLang="zh-CN" sz="2000" dirty="0" err="1"/>
              <a:t>GameObject</a:t>
            </a:r>
            <a:endParaRPr lang="en-US" altLang="zh-CN" sz="2000" dirty="0"/>
          </a:p>
          <a:p>
            <a:r>
              <a:rPr lang="zh-CN" altLang="en-US" sz="2000" dirty="0"/>
              <a:t>在游戏进行过程中，可能需要实时获取游戏物体</a:t>
            </a:r>
            <a:r>
              <a:rPr lang="en-US" altLang="zh-CN" sz="2000" dirty="0"/>
              <a:t>(e.g. </a:t>
            </a:r>
            <a:r>
              <a:rPr lang="zh-CN" altLang="en-US" sz="2000" dirty="0"/>
              <a:t>防御塔需要知道 可以攻击哪些敌人）</a:t>
            </a:r>
            <a:endParaRPr lang="en-US" altLang="zh-CN" sz="2000" dirty="0"/>
          </a:p>
          <a:p>
            <a:r>
              <a:rPr lang="zh-CN" altLang="en-US" sz="2000" dirty="0"/>
              <a:t>如何使用脚本获取某个</a:t>
            </a:r>
            <a:r>
              <a:rPr lang="en-US" altLang="zh-CN" sz="2000" dirty="0" err="1"/>
              <a:t>GameObject</a:t>
            </a:r>
            <a:r>
              <a:rPr lang="en-US" altLang="zh-CN" sz="2000" dirty="0"/>
              <a:t>? </a:t>
            </a:r>
          </a:p>
          <a:p>
            <a:pPr lvl="1"/>
            <a:r>
              <a:rPr lang="en-US" altLang="zh-CN" sz="1800" dirty="0" err="1"/>
              <a:t>GameObject.gameObject</a:t>
            </a:r>
            <a:r>
              <a:rPr lang="en-US" altLang="zh-CN" sz="1800" dirty="0"/>
              <a:t> </a:t>
            </a:r>
            <a:r>
              <a:rPr lang="zh-CN" altLang="en-US" sz="1800" dirty="0"/>
              <a:t>获取脚本实例被挂接的物件</a:t>
            </a:r>
            <a:endParaRPr lang="en-US" altLang="zh-CN" sz="1800" dirty="0"/>
          </a:p>
          <a:p>
            <a:pPr lvl="1"/>
            <a:r>
              <a:rPr lang="en-US" altLang="zh-CN" sz="1800" dirty="0" err="1"/>
              <a:t>GameObject.find</a:t>
            </a:r>
            <a:r>
              <a:rPr lang="en-US" altLang="zh-CN" sz="1800" dirty="0"/>
              <a:t>(“name”) </a:t>
            </a:r>
            <a:r>
              <a:rPr lang="zh-CN" altLang="en-US" sz="1800" dirty="0"/>
              <a:t>按物件名称（路径）获取某个物件</a:t>
            </a:r>
            <a:endParaRPr lang="en-US" altLang="zh-CN" sz="1800" dirty="0"/>
          </a:p>
          <a:p>
            <a:pPr lvl="1"/>
            <a:r>
              <a:rPr lang="en-US" altLang="zh-CN" sz="1800" dirty="0" err="1"/>
              <a:t>GameObject.FindGameObjectsWithTag</a:t>
            </a:r>
            <a:r>
              <a:rPr lang="en-US" altLang="zh-CN" sz="1800" dirty="0"/>
              <a:t> () </a:t>
            </a:r>
            <a:r>
              <a:rPr lang="zh-CN" altLang="en-US" sz="1800" dirty="0"/>
              <a:t>通过标签获取某个物体</a:t>
            </a:r>
            <a:endParaRPr lang="en-US" altLang="zh-CN" sz="1800" dirty="0"/>
          </a:p>
          <a:p>
            <a:pPr lvl="1"/>
            <a:r>
              <a:rPr lang="en-US" altLang="zh-CN" sz="1800" dirty="0" err="1"/>
              <a:t>transform.parent</a:t>
            </a:r>
            <a:r>
              <a:rPr lang="en-US" altLang="zh-CN" sz="1800" dirty="0"/>
              <a:t>() </a:t>
            </a:r>
            <a:r>
              <a:rPr lang="zh-CN" altLang="en-US" sz="1800" dirty="0"/>
              <a:t>获取父物件的</a:t>
            </a:r>
            <a:r>
              <a:rPr lang="en-US" altLang="zh-CN" sz="1800" dirty="0"/>
              <a:t>transform</a:t>
            </a:r>
            <a:r>
              <a:rPr lang="zh-CN" altLang="en-US" sz="1800" dirty="0"/>
              <a:t>组件</a:t>
            </a:r>
            <a:endParaRPr lang="en-US" altLang="zh-CN" sz="1800" dirty="0"/>
          </a:p>
          <a:p>
            <a:pPr lvl="1"/>
            <a:r>
              <a:rPr lang="en-US" altLang="zh-CN" sz="1800" dirty="0" err="1"/>
              <a:t>transform.GetChild</a:t>
            </a:r>
            <a:r>
              <a:rPr lang="en-US" altLang="zh-CN" sz="1800" dirty="0"/>
              <a:t>(index) </a:t>
            </a:r>
            <a:r>
              <a:rPr lang="zh-CN" altLang="en-US" sz="1800" dirty="0"/>
              <a:t>获取下标为</a:t>
            </a:r>
            <a:r>
              <a:rPr lang="en-US" altLang="zh-CN" sz="1800" dirty="0"/>
              <a:t>index</a:t>
            </a:r>
            <a:r>
              <a:rPr lang="zh-CN" altLang="en-US" sz="1800" dirty="0"/>
              <a:t>的子组件</a:t>
            </a:r>
            <a:endParaRPr lang="en-US" altLang="zh-CN" sz="1800" dirty="0"/>
          </a:p>
          <a:p>
            <a:pPr lvl="1"/>
            <a:r>
              <a:rPr lang="en-US" altLang="zh-CN" sz="1800" dirty="0" err="1"/>
              <a:t>transform.FindChild</a:t>
            </a:r>
            <a:r>
              <a:rPr lang="en-US" altLang="zh-CN" sz="1800" dirty="0"/>
              <a:t>(“name”) </a:t>
            </a:r>
            <a:r>
              <a:rPr lang="zh-CN" altLang="en-US" sz="1800" dirty="0"/>
              <a:t>获取子组件</a:t>
            </a:r>
            <a:endParaRPr lang="en-US" altLang="zh-CN" sz="1800" dirty="0"/>
          </a:p>
          <a:p>
            <a:pPr lvl="1"/>
            <a:r>
              <a:rPr lang="en-US" altLang="zh-CN" sz="1800" dirty="0"/>
              <a:t>……</a:t>
            </a:r>
            <a:endParaRPr lang="zh-CN" altLang="en-US" sz="1800" dirty="0"/>
          </a:p>
        </p:txBody>
      </p:sp>
    </p:spTree>
    <p:extLst>
      <p:ext uri="{BB962C8B-B14F-4D97-AF65-F5344CB8AC3E}">
        <p14:creationId xmlns:p14="http://schemas.microsoft.com/office/powerpoint/2010/main" val="3258247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92140-719F-34DF-9CAC-C5821C5CBE2F}"/>
              </a:ext>
            </a:extLst>
          </p:cNvPr>
          <p:cNvSpPr>
            <a:spLocks noGrp="1"/>
          </p:cNvSpPr>
          <p:nvPr>
            <p:ph type="title"/>
          </p:nvPr>
        </p:nvSpPr>
        <p:spPr/>
        <p:txBody>
          <a:bodyPr/>
          <a:lstStyle/>
          <a:p>
            <a:r>
              <a:rPr lang="en-US" altLang="zh-CN" dirty="0"/>
              <a:t>C# Script</a:t>
            </a:r>
            <a:endParaRPr lang="zh-CN" altLang="en-US" dirty="0"/>
          </a:p>
        </p:txBody>
      </p:sp>
      <p:sp>
        <p:nvSpPr>
          <p:cNvPr id="3" name="内容占位符 2">
            <a:extLst>
              <a:ext uri="{FF2B5EF4-FFF2-40B4-BE49-F238E27FC236}">
                <a16:creationId xmlns:a16="http://schemas.microsoft.com/office/drawing/2014/main" id="{280F04BA-F716-FCCD-3BB9-84975868D0D9}"/>
              </a:ext>
            </a:extLst>
          </p:cNvPr>
          <p:cNvSpPr>
            <a:spLocks noGrp="1"/>
          </p:cNvSpPr>
          <p:nvPr>
            <p:ph idx="1"/>
          </p:nvPr>
        </p:nvSpPr>
        <p:spPr/>
        <p:txBody>
          <a:bodyPr>
            <a:normAutofit/>
          </a:bodyPr>
          <a:lstStyle/>
          <a:p>
            <a:r>
              <a:rPr lang="zh-CN" altLang="en-US" sz="2400" dirty="0"/>
              <a:t>在脚本中控制</a:t>
            </a:r>
            <a:r>
              <a:rPr lang="en-US" altLang="zh-CN" sz="2400" dirty="0"/>
              <a:t>Component</a:t>
            </a:r>
          </a:p>
          <a:p>
            <a:r>
              <a:rPr lang="zh-CN" altLang="en-US" sz="2400" dirty="0"/>
              <a:t>实际上，</a:t>
            </a:r>
            <a:r>
              <a:rPr lang="en-US" altLang="zh-CN" sz="2400" dirty="0"/>
              <a:t>Unity</a:t>
            </a:r>
            <a:r>
              <a:rPr lang="zh-CN" altLang="en-US" sz="2400" dirty="0"/>
              <a:t>自带的</a:t>
            </a:r>
            <a:r>
              <a:rPr lang="en-US" altLang="zh-CN" sz="2400" dirty="0"/>
              <a:t>component</a:t>
            </a:r>
            <a:r>
              <a:rPr lang="zh-CN" altLang="en-US" sz="2400" dirty="0"/>
              <a:t>本质上都是</a:t>
            </a:r>
            <a:r>
              <a:rPr lang="en-US" altLang="zh-CN" sz="2400" dirty="0"/>
              <a:t>Script</a:t>
            </a:r>
            <a:r>
              <a:rPr lang="zh-CN" altLang="en-US" sz="2400" dirty="0"/>
              <a:t>（脚本</a:t>
            </a:r>
            <a:endParaRPr lang="en-US" altLang="zh-CN" sz="2400" dirty="0"/>
          </a:p>
          <a:p>
            <a:r>
              <a:rPr lang="zh-CN" altLang="en-US" sz="2400" dirty="0"/>
              <a:t>在</a:t>
            </a:r>
            <a:r>
              <a:rPr lang="en-US" altLang="zh-CN" sz="2400" dirty="0"/>
              <a:t>Inspector</a:t>
            </a:r>
            <a:r>
              <a:rPr lang="zh-CN" altLang="en-US" sz="2400" dirty="0"/>
              <a:t>中绑定 </a:t>
            </a:r>
            <a:endParaRPr lang="en-US" altLang="zh-CN" sz="2400" dirty="0"/>
          </a:p>
          <a:p>
            <a:r>
              <a:rPr lang="en-US" altLang="zh-CN" sz="2400" dirty="0" err="1"/>
              <a:t>AddComponent</a:t>
            </a:r>
            <a:r>
              <a:rPr lang="en-US" altLang="zh-CN" sz="2400" dirty="0"/>
              <a:t>&lt;T&gt;() </a:t>
            </a:r>
            <a:r>
              <a:rPr lang="zh-CN" altLang="en-US" sz="2400" dirty="0"/>
              <a:t>对某个物件挂接脚本</a:t>
            </a:r>
            <a:endParaRPr lang="en-US" altLang="zh-CN" sz="2400" dirty="0"/>
          </a:p>
          <a:p>
            <a:r>
              <a:rPr lang="en-US" altLang="zh-CN" sz="2400" dirty="0" err="1"/>
              <a:t>GetComponent</a:t>
            </a:r>
            <a:r>
              <a:rPr lang="en-US" altLang="zh-CN" sz="2400" dirty="0"/>
              <a:t>&lt;T&gt;() </a:t>
            </a:r>
            <a:r>
              <a:rPr lang="zh-CN" altLang="en-US" sz="2400" dirty="0"/>
              <a:t>获取某个挂接在物件上的脚本实例的引用</a:t>
            </a:r>
            <a:endParaRPr lang="en-US" altLang="zh-CN" sz="2400" dirty="0"/>
          </a:p>
          <a:p>
            <a:r>
              <a:rPr lang="en-US" altLang="zh-CN" sz="2400" dirty="0"/>
              <a:t>C#</a:t>
            </a:r>
            <a:r>
              <a:rPr lang="zh-CN" altLang="en-US" sz="2400" dirty="0"/>
              <a:t>脚本的更多功能请参考后续课程</a:t>
            </a:r>
          </a:p>
        </p:txBody>
      </p:sp>
    </p:spTree>
    <p:extLst>
      <p:ext uri="{BB962C8B-B14F-4D97-AF65-F5344CB8AC3E}">
        <p14:creationId xmlns:p14="http://schemas.microsoft.com/office/powerpoint/2010/main" val="2875921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7F5DB-4C16-BD58-28B9-60F31EB390F2}"/>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F7F1F32-B158-F2D3-387D-D7D230DACD03}"/>
              </a:ext>
            </a:extLst>
          </p:cNvPr>
          <p:cNvSpPr>
            <a:spLocks noGrp="1"/>
          </p:cNvSpPr>
          <p:nvPr>
            <p:ph idx="1"/>
          </p:nvPr>
        </p:nvSpPr>
        <p:spPr/>
        <p:txBody>
          <a:bodyPr>
            <a:normAutofit/>
          </a:bodyPr>
          <a:lstStyle/>
          <a:p>
            <a:r>
              <a:rPr lang="en-US" altLang="zh-CN" sz="2800" dirty="0"/>
              <a:t>3D</a:t>
            </a:r>
            <a:r>
              <a:rPr lang="zh-CN" altLang="en-US" sz="2800" dirty="0"/>
              <a:t>图像引擎和</a:t>
            </a:r>
            <a:r>
              <a:rPr lang="en-US" altLang="zh-CN" sz="2800" dirty="0"/>
              <a:t>Unity</a:t>
            </a:r>
            <a:r>
              <a:rPr lang="zh-CN" altLang="en-US" sz="2800" dirty="0"/>
              <a:t>简介</a:t>
            </a:r>
            <a:endParaRPr lang="en-US" altLang="zh-CN" sz="2800" dirty="0"/>
          </a:p>
          <a:p>
            <a:r>
              <a:rPr lang="en-US" altLang="zh-CN" sz="2800" dirty="0"/>
              <a:t>Unity</a:t>
            </a:r>
            <a:r>
              <a:rPr lang="zh-CN" altLang="en-US" sz="2800" dirty="0"/>
              <a:t>环境配置</a:t>
            </a:r>
            <a:endParaRPr lang="en-US" altLang="zh-CN" sz="2800" dirty="0"/>
          </a:p>
          <a:p>
            <a:r>
              <a:rPr lang="en-US" altLang="zh-CN" sz="2800" dirty="0"/>
              <a:t>Unity</a:t>
            </a:r>
            <a:r>
              <a:rPr lang="zh-CN" altLang="en-US" sz="2800" dirty="0"/>
              <a:t>编辑器使用</a:t>
            </a:r>
            <a:endParaRPr lang="en-US" altLang="zh-CN" sz="2800" dirty="0"/>
          </a:p>
          <a:p>
            <a:r>
              <a:rPr lang="en-US" altLang="zh-CN" sz="2800" dirty="0" err="1"/>
              <a:t>GameObject</a:t>
            </a:r>
            <a:r>
              <a:rPr lang="zh-CN" altLang="en-US" sz="2800" dirty="0"/>
              <a:t>介绍</a:t>
            </a:r>
            <a:endParaRPr lang="en-US" altLang="zh-CN" sz="2800" dirty="0"/>
          </a:p>
          <a:p>
            <a:r>
              <a:rPr lang="en-US" altLang="zh-CN" sz="2800" dirty="0"/>
              <a:t>Prefab</a:t>
            </a:r>
            <a:r>
              <a:rPr lang="zh-CN" altLang="en-US" sz="2800" dirty="0"/>
              <a:t>介绍</a:t>
            </a:r>
            <a:endParaRPr lang="en-US" altLang="zh-CN" sz="2800" dirty="0"/>
          </a:p>
          <a:p>
            <a:r>
              <a:rPr lang="en-US" altLang="zh-CN" sz="2800" dirty="0"/>
              <a:t>C# Script</a:t>
            </a:r>
            <a:r>
              <a:rPr lang="zh-CN" altLang="en-US" sz="2800" dirty="0"/>
              <a:t>入门</a:t>
            </a:r>
          </a:p>
        </p:txBody>
      </p:sp>
    </p:spTree>
    <p:extLst>
      <p:ext uri="{BB962C8B-B14F-4D97-AF65-F5344CB8AC3E}">
        <p14:creationId xmlns:p14="http://schemas.microsoft.com/office/powerpoint/2010/main" val="2176309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96521-9876-FFA0-2AC4-966FF1D55D27}"/>
              </a:ext>
            </a:extLst>
          </p:cNvPr>
          <p:cNvSpPr>
            <a:spLocks noGrp="1"/>
          </p:cNvSpPr>
          <p:nvPr>
            <p:ph type="title"/>
          </p:nvPr>
        </p:nvSpPr>
        <p:spPr/>
        <p:txBody>
          <a:bodyPr/>
          <a:lstStyle/>
          <a:p>
            <a:r>
              <a:rPr lang="en-US" altLang="zh-CN" dirty="0"/>
              <a:t>Homework 1</a:t>
            </a:r>
            <a:endParaRPr lang="zh-CN" altLang="en-US" dirty="0"/>
          </a:p>
        </p:txBody>
      </p:sp>
      <p:sp>
        <p:nvSpPr>
          <p:cNvPr id="3" name="内容占位符 2">
            <a:extLst>
              <a:ext uri="{FF2B5EF4-FFF2-40B4-BE49-F238E27FC236}">
                <a16:creationId xmlns:a16="http://schemas.microsoft.com/office/drawing/2014/main" id="{4042CE86-9ED9-099C-056F-6CD200FDCEA6}"/>
              </a:ext>
            </a:extLst>
          </p:cNvPr>
          <p:cNvSpPr>
            <a:spLocks noGrp="1"/>
          </p:cNvSpPr>
          <p:nvPr>
            <p:ph idx="1"/>
          </p:nvPr>
        </p:nvSpPr>
        <p:spPr/>
        <p:txBody>
          <a:bodyPr/>
          <a:lstStyle/>
          <a:p>
            <a:r>
              <a:rPr lang="zh-CN" altLang="en-US" dirty="0"/>
              <a:t>配置</a:t>
            </a:r>
            <a:r>
              <a:rPr lang="en-US" altLang="zh-CN" dirty="0"/>
              <a:t>Unity</a:t>
            </a:r>
            <a:r>
              <a:rPr lang="zh-CN" altLang="en-US" dirty="0"/>
              <a:t>环境</a:t>
            </a:r>
            <a:endParaRPr lang="en-US" altLang="zh-CN" dirty="0"/>
          </a:p>
          <a:p>
            <a:r>
              <a:rPr lang="zh-CN" altLang="en-US" dirty="0"/>
              <a:t>新建一个</a:t>
            </a:r>
            <a:r>
              <a:rPr lang="en-US" altLang="zh-CN" dirty="0"/>
              <a:t>Unity</a:t>
            </a:r>
            <a:r>
              <a:rPr lang="zh-CN" altLang="en-US" dirty="0"/>
              <a:t>项目</a:t>
            </a:r>
            <a:endParaRPr lang="en-US" altLang="zh-CN" dirty="0"/>
          </a:p>
          <a:p>
            <a:r>
              <a:rPr lang="zh-CN" altLang="en-US" dirty="0"/>
              <a:t>创建</a:t>
            </a:r>
            <a:r>
              <a:rPr lang="en-US" altLang="zh-CN" dirty="0" err="1"/>
              <a:t>GameObject</a:t>
            </a:r>
            <a:r>
              <a:rPr lang="zh-CN" altLang="en-US" dirty="0"/>
              <a:t>和</a:t>
            </a:r>
            <a:r>
              <a:rPr lang="en-US" altLang="zh-CN" dirty="0"/>
              <a:t>Prefab</a:t>
            </a:r>
          </a:p>
          <a:p>
            <a:r>
              <a:rPr lang="zh-CN" altLang="en-US" dirty="0"/>
              <a:t>为他们添加脚本</a:t>
            </a:r>
            <a:endParaRPr lang="en-US" altLang="zh-CN" dirty="0"/>
          </a:p>
          <a:p>
            <a:r>
              <a:rPr lang="zh-CN" altLang="en-US" dirty="0"/>
              <a:t>用脚本实现点击地图防止防御塔</a:t>
            </a:r>
            <a:endParaRPr lang="en-US" altLang="zh-CN" dirty="0"/>
          </a:p>
          <a:p>
            <a:r>
              <a:rPr lang="zh-CN" altLang="en-US" dirty="0"/>
              <a:t>用脚本实现生成怪物</a:t>
            </a:r>
            <a:endParaRPr lang="en-US" altLang="zh-CN" dirty="0"/>
          </a:p>
          <a:p>
            <a:r>
              <a:rPr lang="zh-CN" altLang="en-US" dirty="0"/>
              <a:t>作业仓库后续发布</a:t>
            </a:r>
          </a:p>
        </p:txBody>
      </p:sp>
    </p:spTree>
    <p:extLst>
      <p:ext uri="{BB962C8B-B14F-4D97-AF65-F5344CB8AC3E}">
        <p14:creationId xmlns:p14="http://schemas.microsoft.com/office/powerpoint/2010/main" val="144176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08603-C12B-B566-4CCC-B80DD1B5E6C0}"/>
              </a:ext>
            </a:extLst>
          </p:cNvPr>
          <p:cNvSpPr>
            <a:spLocks noGrp="1"/>
          </p:cNvSpPr>
          <p:nvPr>
            <p:ph type="title"/>
          </p:nvPr>
        </p:nvSpPr>
        <p:spPr/>
        <p:txBody>
          <a:bodyPr/>
          <a:lstStyle/>
          <a:p>
            <a:r>
              <a:rPr lang="en-US" altLang="zh-CN" dirty="0"/>
              <a:t>3D</a:t>
            </a:r>
            <a:r>
              <a:rPr lang="zh-CN" altLang="en-US" dirty="0"/>
              <a:t>图像引擎</a:t>
            </a:r>
          </a:p>
        </p:txBody>
      </p:sp>
      <p:sp>
        <p:nvSpPr>
          <p:cNvPr id="3" name="内容占位符 2">
            <a:extLst>
              <a:ext uri="{FF2B5EF4-FFF2-40B4-BE49-F238E27FC236}">
                <a16:creationId xmlns:a16="http://schemas.microsoft.com/office/drawing/2014/main" id="{3BD39658-5A90-C15C-861B-70B0B0C8FE5D}"/>
              </a:ext>
            </a:extLst>
          </p:cNvPr>
          <p:cNvSpPr>
            <a:spLocks noGrp="1"/>
          </p:cNvSpPr>
          <p:nvPr>
            <p:ph idx="1"/>
          </p:nvPr>
        </p:nvSpPr>
        <p:spPr/>
        <p:txBody>
          <a:bodyPr/>
          <a:lstStyle/>
          <a:p>
            <a:r>
              <a:rPr lang="en-US" altLang="zh-CN" dirty="0"/>
              <a:t>3D</a:t>
            </a:r>
            <a:r>
              <a:rPr lang="zh-CN" altLang="en-US" dirty="0"/>
              <a:t>图像引擎是一种用于生成、处理和渲染三维图像的计算机软件系统。它们在视频游戏、电影特效、虚拟现实（</a:t>
            </a:r>
            <a:r>
              <a:rPr lang="en-US" altLang="zh-CN" dirty="0"/>
              <a:t>VR</a:t>
            </a:r>
            <a:r>
              <a:rPr lang="zh-CN" altLang="en-US" dirty="0"/>
              <a:t>）、增强现实（</a:t>
            </a:r>
            <a:r>
              <a:rPr lang="en-US" altLang="zh-CN" dirty="0"/>
              <a:t>AR</a:t>
            </a:r>
            <a:r>
              <a:rPr lang="zh-CN" altLang="en-US" dirty="0"/>
              <a:t>）以及各种模拟和可视化应用中发挥着关键作用。</a:t>
            </a:r>
          </a:p>
        </p:txBody>
      </p:sp>
      <p:pic>
        <p:nvPicPr>
          <p:cNvPr id="5" name="图片 4">
            <a:extLst>
              <a:ext uri="{FF2B5EF4-FFF2-40B4-BE49-F238E27FC236}">
                <a16:creationId xmlns:a16="http://schemas.microsoft.com/office/drawing/2014/main" id="{57AB4738-5F0F-AFA0-4923-71763D30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98" y="2804657"/>
            <a:ext cx="4343472" cy="2443203"/>
          </a:xfrm>
          <a:prstGeom prst="rect">
            <a:avLst/>
          </a:prstGeom>
        </p:spPr>
      </p:pic>
      <p:pic>
        <p:nvPicPr>
          <p:cNvPr id="1026" name="Picture 2" descr="Vision Pro for Devs: Easy to Start, but UI Not Revolutionary - The New Stack">
            <a:extLst>
              <a:ext uri="{FF2B5EF4-FFF2-40B4-BE49-F238E27FC236}">
                <a16:creationId xmlns:a16="http://schemas.microsoft.com/office/drawing/2014/main" id="{A3EB04B7-1957-1983-67E7-4C76589B5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012" y="2804658"/>
            <a:ext cx="3837176" cy="2443202"/>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2D7B0379-6A2A-C8DF-B287-3D212BA8382A}"/>
              </a:ext>
            </a:extLst>
          </p:cNvPr>
          <p:cNvSpPr txBox="1"/>
          <p:nvPr/>
        </p:nvSpPr>
        <p:spPr>
          <a:xfrm>
            <a:off x="1369098" y="5254533"/>
            <a:ext cx="3660102" cy="261610"/>
          </a:xfrm>
          <a:prstGeom prst="rect">
            <a:avLst/>
          </a:prstGeom>
          <a:noFill/>
        </p:spPr>
        <p:txBody>
          <a:bodyPr wrap="square" rtlCol="0">
            <a:spAutoFit/>
          </a:bodyPr>
          <a:lstStyle/>
          <a:p>
            <a:r>
              <a:rPr lang="zh-CN" altLang="en-US" sz="1100" dirty="0"/>
              <a:t>游戏</a:t>
            </a:r>
            <a:r>
              <a:rPr lang="en-US" altLang="zh-CN" sz="1100" dirty="0"/>
              <a:t>《</a:t>
            </a:r>
            <a:r>
              <a:rPr lang="zh-CN" altLang="en-US" sz="1100" dirty="0"/>
              <a:t>艾尔登法环</a:t>
            </a:r>
            <a:r>
              <a:rPr lang="en-US" altLang="zh-CN" sz="1100" dirty="0"/>
              <a:t>》</a:t>
            </a:r>
            <a:r>
              <a:rPr lang="zh-CN" altLang="en-US" sz="1100" dirty="0"/>
              <a:t>，</a:t>
            </a:r>
            <a:r>
              <a:rPr lang="en-US" altLang="zh-CN" sz="1100" dirty="0"/>
              <a:t>From Software</a:t>
            </a:r>
            <a:r>
              <a:rPr lang="zh-CN" altLang="en-US" sz="1100" dirty="0"/>
              <a:t> </a:t>
            </a:r>
            <a:r>
              <a:rPr lang="en-US" altLang="zh-CN" sz="1100" dirty="0"/>
              <a:t>2022</a:t>
            </a:r>
            <a:endParaRPr lang="zh-CN" altLang="en-US" sz="1100" dirty="0"/>
          </a:p>
        </p:txBody>
      </p:sp>
      <p:sp>
        <p:nvSpPr>
          <p:cNvPr id="11" name="文本框 10">
            <a:extLst>
              <a:ext uri="{FF2B5EF4-FFF2-40B4-BE49-F238E27FC236}">
                <a16:creationId xmlns:a16="http://schemas.microsoft.com/office/drawing/2014/main" id="{D571D83A-AE0E-84F4-BB8F-15728379D751}"/>
              </a:ext>
            </a:extLst>
          </p:cNvPr>
          <p:cNvSpPr txBox="1"/>
          <p:nvPr/>
        </p:nvSpPr>
        <p:spPr>
          <a:xfrm>
            <a:off x="6265012" y="5254533"/>
            <a:ext cx="2444900" cy="261610"/>
          </a:xfrm>
          <a:prstGeom prst="rect">
            <a:avLst/>
          </a:prstGeom>
          <a:noFill/>
        </p:spPr>
        <p:txBody>
          <a:bodyPr wrap="none" rtlCol="0">
            <a:spAutoFit/>
          </a:bodyPr>
          <a:lstStyle/>
          <a:p>
            <a:r>
              <a:rPr lang="en-US" altLang="zh-CN" sz="1100" dirty="0"/>
              <a:t>Apple Vision Pro</a:t>
            </a:r>
            <a:r>
              <a:rPr lang="zh-CN" altLang="en-US" sz="1100" dirty="0"/>
              <a:t>，</a:t>
            </a:r>
            <a:r>
              <a:rPr lang="en-US" altLang="zh-CN" sz="1100" dirty="0"/>
              <a:t>Apple Inc.</a:t>
            </a:r>
            <a:r>
              <a:rPr lang="zh-CN" altLang="en-US" sz="1100" dirty="0"/>
              <a:t> </a:t>
            </a:r>
            <a:r>
              <a:rPr lang="en-US" altLang="zh-CN" sz="1100" dirty="0"/>
              <a:t>2024</a:t>
            </a:r>
            <a:endParaRPr lang="zh-CN" altLang="en-US" sz="1100" dirty="0"/>
          </a:p>
        </p:txBody>
      </p:sp>
    </p:spTree>
    <p:extLst>
      <p:ext uri="{BB962C8B-B14F-4D97-AF65-F5344CB8AC3E}">
        <p14:creationId xmlns:p14="http://schemas.microsoft.com/office/powerpoint/2010/main" val="3400223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5BD855F-92F1-01F5-DEA1-158EDDB31F95}"/>
              </a:ext>
            </a:extLst>
          </p:cNvPr>
          <p:cNvSpPr>
            <a:spLocks noGrp="1"/>
          </p:cNvSpPr>
          <p:nvPr>
            <p:ph type="title"/>
          </p:nvPr>
        </p:nvSpPr>
        <p:spPr/>
        <p:txBody>
          <a:bodyPr/>
          <a:lstStyle/>
          <a:p>
            <a:r>
              <a:rPr lang="en-US" altLang="zh-CN" dirty="0"/>
              <a:t>Q&amp;A</a:t>
            </a:r>
            <a:endParaRPr lang="zh-CN" altLang="en-US" dirty="0"/>
          </a:p>
        </p:txBody>
      </p:sp>
      <p:sp>
        <p:nvSpPr>
          <p:cNvPr id="5" name="文本占位符 4">
            <a:extLst>
              <a:ext uri="{FF2B5EF4-FFF2-40B4-BE49-F238E27FC236}">
                <a16:creationId xmlns:a16="http://schemas.microsoft.com/office/drawing/2014/main" id="{82982748-07C0-8C74-AA60-C8DE6DCF157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5729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2E32E9-E969-E032-290B-6CAF484F634B}"/>
              </a:ext>
            </a:extLst>
          </p:cNvPr>
          <p:cNvSpPr>
            <a:spLocks noGrp="1"/>
          </p:cNvSpPr>
          <p:nvPr>
            <p:ph type="ctrTitle"/>
          </p:nvPr>
        </p:nvSpPr>
        <p:spPr/>
        <p:txBody>
          <a:bodyPr/>
          <a:lstStyle/>
          <a:p>
            <a:r>
              <a:rPr lang="en-US" altLang="zh-CN" dirty="0"/>
              <a:t>Thanks</a:t>
            </a:r>
            <a:endParaRPr lang="zh-CN" altLang="en-US" dirty="0"/>
          </a:p>
        </p:txBody>
      </p:sp>
      <p:sp>
        <p:nvSpPr>
          <p:cNvPr id="5" name="副标题 4">
            <a:extLst>
              <a:ext uri="{FF2B5EF4-FFF2-40B4-BE49-F238E27FC236}">
                <a16:creationId xmlns:a16="http://schemas.microsoft.com/office/drawing/2014/main" id="{1BFDCF7A-4D7D-E283-69AC-F7AA8A162721}"/>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71552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06750-6D67-0D2B-0642-32977DE0A5CC}"/>
              </a:ext>
            </a:extLst>
          </p:cNvPr>
          <p:cNvSpPr>
            <a:spLocks noGrp="1"/>
          </p:cNvSpPr>
          <p:nvPr>
            <p:ph type="title"/>
          </p:nvPr>
        </p:nvSpPr>
        <p:spPr/>
        <p:txBody>
          <a:bodyPr/>
          <a:lstStyle/>
          <a:p>
            <a:r>
              <a:rPr lang="zh-CN" altLang="en-US" dirty="0"/>
              <a:t>核心功能</a:t>
            </a:r>
          </a:p>
        </p:txBody>
      </p:sp>
      <p:sp>
        <p:nvSpPr>
          <p:cNvPr id="5" name="内容占位符 4">
            <a:extLst>
              <a:ext uri="{FF2B5EF4-FFF2-40B4-BE49-F238E27FC236}">
                <a16:creationId xmlns:a16="http://schemas.microsoft.com/office/drawing/2014/main" id="{BF1F2A51-B22F-F7CA-60A4-E16357F57C5B}"/>
              </a:ext>
            </a:extLst>
          </p:cNvPr>
          <p:cNvSpPr>
            <a:spLocks noGrp="1"/>
          </p:cNvSpPr>
          <p:nvPr>
            <p:ph idx="1"/>
          </p:nvPr>
        </p:nvSpPr>
        <p:spPr/>
        <p:txBody>
          <a:bodyPr/>
          <a:lstStyle/>
          <a:p>
            <a:r>
              <a:rPr lang="zh-CN" altLang="en-US" dirty="0"/>
              <a:t>渲染（</a:t>
            </a:r>
            <a:r>
              <a:rPr lang="en-US" altLang="zh-CN" dirty="0"/>
              <a:t>Rendering</a:t>
            </a:r>
            <a:r>
              <a:rPr lang="zh-CN" altLang="en-US" dirty="0"/>
              <a:t>）</a:t>
            </a:r>
            <a:endParaRPr lang="en-US" altLang="zh-CN" dirty="0"/>
          </a:p>
          <a:p>
            <a:r>
              <a:rPr lang="zh-CN" altLang="en-US" dirty="0"/>
              <a:t>物理引擎（</a:t>
            </a:r>
            <a:r>
              <a:rPr lang="en-US" altLang="zh-CN" dirty="0"/>
              <a:t>Physics Engine</a:t>
            </a:r>
            <a:r>
              <a:rPr lang="zh-CN" altLang="en-US" dirty="0"/>
              <a:t>）</a:t>
            </a:r>
            <a:endParaRPr lang="en-US" altLang="zh-CN" dirty="0"/>
          </a:p>
          <a:p>
            <a:r>
              <a:rPr lang="zh-CN" altLang="en-US" dirty="0"/>
              <a:t>光照与阴影（</a:t>
            </a:r>
            <a:r>
              <a:rPr lang="en-US" altLang="zh-CN" dirty="0"/>
              <a:t>Lighting and Shadows</a:t>
            </a:r>
            <a:r>
              <a:rPr lang="zh-CN" altLang="en-US" dirty="0"/>
              <a:t>）</a:t>
            </a:r>
            <a:endParaRPr lang="en-US" altLang="zh-CN" dirty="0"/>
          </a:p>
          <a:p>
            <a:r>
              <a:rPr lang="zh-CN" altLang="en-US" dirty="0"/>
              <a:t>动画（</a:t>
            </a:r>
            <a:r>
              <a:rPr lang="en-US" altLang="zh-CN" dirty="0"/>
              <a:t>Animation</a:t>
            </a:r>
            <a:r>
              <a:rPr lang="zh-CN" altLang="en-US" dirty="0"/>
              <a:t>）</a:t>
            </a:r>
            <a:endParaRPr lang="en-US" altLang="zh-CN" dirty="0"/>
          </a:p>
          <a:p>
            <a:r>
              <a:rPr lang="zh-CN" altLang="en-US" dirty="0"/>
              <a:t>材质与纹理（</a:t>
            </a:r>
            <a:r>
              <a:rPr lang="en-US" altLang="zh-CN" dirty="0"/>
              <a:t>Materials and Textures</a:t>
            </a:r>
            <a:r>
              <a:rPr lang="zh-CN" altLang="en-US" dirty="0"/>
              <a:t>）</a:t>
            </a:r>
            <a:endParaRPr lang="en-US" altLang="zh-CN" dirty="0"/>
          </a:p>
          <a:p>
            <a:r>
              <a:rPr lang="zh-CN" altLang="en-US" dirty="0"/>
              <a:t>相机系统（</a:t>
            </a:r>
            <a:r>
              <a:rPr lang="en-US" altLang="zh-CN" dirty="0"/>
              <a:t>Camera System</a:t>
            </a:r>
            <a:r>
              <a:rPr lang="zh-CN" altLang="en-US" dirty="0"/>
              <a:t>）</a:t>
            </a:r>
            <a:endParaRPr lang="en-US" altLang="zh-CN" dirty="0"/>
          </a:p>
          <a:p>
            <a:r>
              <a:rPr lang="zh-CN" altLang="en-US" dirty="0"/>
              <a:t>想了解更多的同学可以学习一下计算机图形学（</a:t>
            </a:r>
            <a:r>
              <a:rPr lang="en-US" altLang="zh-CN" dirty="0"/>
              <a:t>Computer Graphics</a:t>
            </a:r>
            <a:r>
              <a:rPr lang="zh-CN" altLang="en-US" dirty="0"/>
              <a:t>）相关的知识</a:t>
            </a:r>
            <a:r>
              <a:rPr lang="en-US" altLang="zh-CN" dirty="0"/>
              <a:t> </a:t>
            </a:r>
            <a:r>
              <a:rPr lang="zh-CN" altLang="en-US" dirty="0"/>
              <a:t>（</a:t>
            </a:r>
            <a:r>
              <a:rPr lang="en-US" altLang="zh-CN" dirty="0">
                <a:hlinkClick r:id="rId2"/>
              </a:rPr>
              <a:t>https://sites.cs.ucsb.edu/~lingqi/teaching/games101.html</a:t>
            </a:r>
            <a:r>
              <a:rPr lang="zh-CN" altLang="en-US" dirty="0"/>
              <a:t>）</a:t>
            </a:r>
          </a:p>
        </p:txBody>
      </p:sp>
    </p:spTree>
    <p:extLst>
      <p:ext uri="{BB962C8B-B14F-4D97-AF65-F5344CB8AC3E}">
        <p14:creationId xmlns:p14="http://schemas.microsoft.com/office/powerpoint/2010/main" val="212550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4B889-20B6-56EB-97BC-2FA189FE03C4}"/>
              </a:ext>
            </a:extLst>
          </p:cNvPr>
          <p:cNvSpPr>
            <a:spLocks noGrp="1"/>
          </p:cNvSpPr>
          <p:nvPr>
            <p:ph type="title"/>
          </p:nvPr>
        </p:nvSpPr>
        <p:spPr/>
        <p:txBody>
          <a:bodyPr/>
          <a:lstStyle/>
          <a:p>
            <a:r>
              <a:rPr lang="en-US" altLang="zh-CN" dirty="0"/>
              <a:t>Unity</a:t>
            </a:r>
            <a:r>
              <a:rPr lang="zh-CN" altLang="en-US" dirty="0"/>
              <a:t>简介</a:t>
            </a:r>
          </a:p>
        </p:txBody>
      </p:sp>
      <p:sp>
        <p:nvSpPr>
          <p:cNvPr id="3" name="内容占位符 2">
            <a:extLst>
              <a:ext uri="{FF2B5EF4-FFF2-40B4-BE49-F238E27FC236}">
                <a16:creationId xmlns:a16="http://schemas.microsoft.com/office/drawing/2014/main" id="{4F56747E-C3E3-21D6-82B4-B068096F9D7C}"/>
              </a:ext>
            </a:extLst>
          </p:cNvPr>
          <p:cNvSpPr>
            <a:spLocks noGrp="1"/>
          </p:cNvSpPr>
          <p:nvPr>
            <p:ph idx="1"/>
          </p:nvPr>
        </p:nvSpPr>
        <p:spPr/>
        <p:txBody>
          <a:bodyPr>
            <a:normAutofit/>
          </a:bodyPr>
          <a:lstStyle/>
          <a:p>
            <a:r>
              <a:rPr lang="en-US" altLang="zh-CN" sz="2400" dirty="0"/>
              <a:t>Unity</a:t>
            </a:r>
            <a:r>
              <a:rPr lang="zh-CN" altLang="en-US" sz="2400" dirty="0"/>
              <a:t>是一款由</a:t>
            </a:r>
            <a:r>
              <a:rPr lang="en-US" altLang="zh-CN" sz="2400" dirty="0"/>
              <a:t>Unity Technologies</a:t>
            </a:r>
            <a:r>
              <a:rPr lang="zh-CN" altLang="en-US" sz="2400" dirty="0"/>
              <a:t>开发的跨平台游戏引擎。它最初发布于</a:t>
            </a:r>
            <a:r>
              <a:rPr lang="en-US" altLang="zh-CN" sz="2400" dirty="0"/>
              <a:t>2005</a:t>
            </a:r>
            <a:r>
              <a:rPr lang="zh-CN" altLang="en-US" sz="2400" dirty="0"/>
              <a:t>年，现已成为开发</a:t>
            </a:r>
            <a:r>
              <a:rPr lang="en-US" altLang="zh-CN" sz="2400" dirty="0"/>
              <a:t>2D</a:t>
            </a:r>
            <a:r>
              <a:rPr lang="zh-CN" altLang="en-US" sz="2400" dirty="0"/>
              <a:t>和</a:t>
            </a:r>
            <a:r>
              <a:rPr lang="en-US" altLang="zh-CN" sz="2400" dirty="0"/>
              <a:t>3D</a:t>
            </a:r>
            <a:r>
              <a:rPr lang="zh-CN" altLang="en-US" sz="2400" dirty="0"/>
              <a:t>游戏以及交互式内容的热门工具</a:t>
            </a:r>
            <a:endParaRPr lang="en-US" altLang="zh-CN" sz="2400" dirty="0"/>
          </a:p>
          <a:p>
            <a:r>
              <a:rPr lang="zh-CN" altLang="en-US" sz="2400" dirty="0"/>
              <a:t>用</a:t>
            </a:r>
            <a:r>
              <a:rPr lang="en-US" altLang="zh-CN" sz="2400" dirty="0"/>
              <a:t>Unity</a:t>
            </a:r>
            <a:r>
              <a:rPr lang="zh-CN" altLang="en-US" sz="2400" dirty="0"/>
              <a:t>开发的知名游戏：绝大部分知名的手游！</a:t>
            </a:r>
            <a:endParaRPr lang="en-US" altLang="zh-CN" sz="2400" dirty="0"/>
          </a:p>
          <a:p>
            <a:endParaRPr lang="en-US" altLang="zh-CN" sz="2400" dirty="0"/>
          </a:p>
        </p:txBody>
      </p:sp>
      <p:pic>
        <p:nvPicPr>
          <p:cNvPr id="4" name="图片 3">
            <a:extLst>
              <a:ext uri="{FF2B5EF4-FFF2-40B4-BE49-F238E27FC236}">
                <a16:creationId xmlns:a16="http://schemas.microsoft.com/office/drawing/2014/main" id="{26700619-5759-FC4A-AB66-172ECA8D52CE}"/>
              </a:ext>
            </a:extLst>
          </p:cNvPr>
          <p:cNvPicPr>
            <a:picLocks noChangeAspect="1"/>
          </p:cNvPicPr>
          <p:nvPr/>
        </p:nvPicPr>
        <p:blipFill>
          <a:blip r:embed="rId2"/>
          <a:stretch>
            <a:fillRect/>
          </a:stretch>
        </p:blipFill>
        <p:spPr>
          <a:xfrm>
            <a:off x="3657287" y="3659281"/>
            <a:ext cx="4036776" cy="2520856"/>
          </a:xfrm>
          <a:prstGeom prst="rect">
            <a:avLst/>
          </a:prstGeom>
        </p:spPr>
      </p:pic>
    </p:spTree>
    <p:extLst>
      <p:ext uri="{BB962C8B-B14F-4D97-AF65-F5344CB8AC3E}">
        <p14:creationId xmlns:p14="http://schemas.microsoft.com/office/powerpoint/2010/main" val="295970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23E87-9F03-383F-99A0-9406EB90D795}"/>
              </a:ext>
            </a:extLst>
          </p:cNvPr>
          <p:cNvSpPr>
            <a:spLocks noGrp="1"/>
          </p:cNvSpPr>
          <p:nvPr>
            <p:ph type="title"/>
          </p:nvPr>
        </p:nvSpPr>
        <p:spPr/>
        <p:txBody>
          <a:bodyPr/>
          <a:lstStyle/>
          <a:p>
            <a:r>
              <a:rPr lang="en-US" altLang="zh-CN" dirty="0"/>
              <a:t>Why Unity</a:t>
            </a:r>
            <a:r>
              <a:rPr lang="zh-CN" altLang="en-US" dirty="0"/>
              <a:t>？</a:t>
            </a:r>
          </a:p>
        </p:txBody>
      </p:sp>
      <p:sp>
        <p:nvSpPr>
          <p:cNvPr id="3" name="内容占位符 2">
            <a:extLst>
              <a:ext uri="{FF2B5EF4-FFF2-40B4-BE49-F238E27FC236}">
                <a16:creationId xmlns:a16="http://schemas.microsoft.com/office/drawing/2014/main" id="{19DEE95D-732B-A1AF-DCD8-DFC6541D0ADA}"/>
              </a:ext>
            </a:extLst>
          </p:cNvPr>
          <p:cNvSpPr>
            <a:spLocks noGrp="1"/>
          </p:cNvSpPr>
          <p:nvPr>
            <p:ph idx="1"/>
          </p:nvPr>
        </p:nvSpPr>
        <p:spPr/>
        <p:txBody>
          <a:bodyPr/>
          <a:lstStyle/>
          <a:p>
            <a:r>
              <a:rPr lang="zh-CN" altLang="en-US" b="1" dirty="0"/>
              <a:t>跨平台支持</a:t>
            </a:r>
            <a:r>
              <a:rPr lang="zh-CN" altLang="en-US" dirty="0"/>
              <a:t>：</a:t>
            </a:r>
            <a:r>
              <a:rPr lang="en-US" altLang="zh-CN" dirty="0"/>
              <a:t>Unity</a:t>
            </a:r>
            <a:r>
              <a:rPr lang="zh-CN" altLang="en-US" dirty="0"/>
              <a:t>支持多个平台，包括</a:t>
            </a:r>
            <a:r>
              <a:rPr lang="en-US" altLang="zh-CN" dirty="0"/>
              <a:t>Windows</a:t>
            </a:r>
            <a:r>
              <a:rPr lang="zh-CN" altLang="en-US" dirty="0"/>
              <a:t>、</a:t>
            </a:r>
            <a:r>
              <a:rPr lang="en-US" altLang="zh-CN" dirty="0"/>
              <a:t>MacOS</a:t>
            </a:r>
            <a:r>
              <a:rPr lang="zh-CN" altLang="en-US" dirty="0"/>
              <a:t>、</a:t>
            </a:r>
            <a:r>
              <a:rPr lang="en-US" altLang="zh-CN" dirty="0"/>
              <a:t>Linux</a:t>
            </a:r>
            <a:r>
              <a:rPr lang="zh-CN" altLang="en-US" dirty="0"/>
              <a:t>、</a:t>
            </a:r>
            <a:r>
              <a:rPr lang="en-US" altLang="zh-CN" dirty="0"/>
              <a:t>iOS</a:t>
            </a:r>
            <a:r>
              <a:rPr lang="zh-CN" altLang="en-US" dirty="0"/>
              <a:t>、</a:t>
            </a:r>
            <a:r>
              <a:rPr lang="en-US" altLang="zh-CN" dirty="0"/>
              <a:t>Android</a:t>
            </a:r>
            <a:r>
              <a:rPr lang="zh-CN" altLang="en-US" dirty="0"/>
              <a:t>、</a:t>
            </a:r>
            <a:r>
              <a:rPr lang="en-US" altLang="zh-CN" dirty="0"/>
              <a:t>WebGL</a:t>
            </a:r>
            <a:r>
              <a:rPr lang="zh-CN" altLang="en-US" dirty="0"/>
              <a:t>、</a:t>
            </a:r>
            <a:r>
              <a:rPr lang="en-US" altLang="zh-CN" dirty="0"/>
              <a:t>PlayStation</a:t>
            </a:r>
            <a:r>
              <a:rPr lang="zh-CN" altLang="en-US" dirty="0"/>
              <a:t>、</a:t>
            </a:r>
            <a:r>
              <a:rPr lang="en-US" altLang="zh-CN" dirty="0"/>
              <a:t>Xbox</a:t>
            </a:r>
            <a:r>
              <a:rPr lang="zh-CN" altLang="en-US" dirty="0"/>
              <a:t>、</a:t>
            </a:r>
            <a:r>
              <a:rPr lang="en-US" altLang="zh-CN" dirty="0"/>
              <a:t>Nintendo Switch</a:t>
            </a:r>
            <a:r>
              <a:rPr lang="zh-CN" altLang="en-US" dirty="0"/>
              <a:t>等。这使得开发者可以轻松地将他们的游戏或应用发布到多个平台上。</a:t>
            </a:r>
            <a:endParaRPr lang="en-US" altLang="zh-CN" dirty="0"/>
          </a:p>
          <a:p>
            <a:r>
              <a:rPr lang="zh-CN" altLang="en-US" b="1" dirty="0"/>
              <a:t>强大的编辑器</a:t>
            </a:r>
            <a:r>
              <a:rPr lang="zh-CN" altLang="en-US" dirty="0"/>
              <a:t>：</a:t>
            </a:r>
            <a:r>
              <a:rPr lang="en-US" altLang="zh-CN" dirty="0"/>
              <a:t>Unity</a:t>
            </a:r>
            <a:r>
              <a:rPr lang="zh-CN" altLang="en-US" dirty="0"/>
              <a:t>的编辑器直观且功能强大，允许开发者可视化地设计和调试游戏场景。编辑器中集成了大量的工具和插件，帮助开发者加快开发进程。</a:t>
            </a:r>
            <a:endParaRPr lang="en-US" altLang="zh-CN" dirty="0"/>
          </a:p>
          <a:p>
            <a:r>
              <a:rPr lang="zh-CN" altLang="en-US" b="1" dirty="0"/>
              <a:t>资源丰富的资产商店</a:t>
            </a:r>
            <a:r>
              <a:rPr lang="zh-CN" altLang="en-US" dirty="0"/>
              <a:t>：</a:t>
            </a:r>
            <a:r>
              <a:rPr lang="en-US" altLang="zh-CN" dirty="0"/>
              <a:t>Unity Asset Store</a:t>
            </a:r>
            <a:r>
              <a:rPr lang="zh-CN" altLang="en-US" dirty="0"/>
              <a:t>提供了丰富的预制资源，包括模型、材质、动画、音效、插件等，开发者可以购买或免费下载并直接应用到自己的项目中，从而节省开发时间和成本。</a:t>
            </a:r>
            <a:endParaRPr lang="en-US" altLang="zh-CN" dirty="0"/>
          </a:p>
          <a:p>
            <a:r>
              <a:rPr lang="en-US" altLang="zh-CN" dirty="0"/>
              <a:t>……</a:t>
            </a:r>
          </a:p>
          <a:p>
            <a:r>
              <a:rPr lang="zh-CN" altLang="en-US" b="1" dirty="0"/>
              <a:t>最重要的一条</a:t>
            </a:r>
            <a:r>
              <a:rPr lang="zh-CN" altLang="en-US" dirty="0"/>
              <a:t>：容易上手</a:t>
            </a:r>
            <a:r>
              <a:rPr lang="en-US" altLang="zh-CN" dirty="0"/>
              <a:t>——</a:t>
            </a:r>
            <a:r>
              <a:rPr lang="zh-CN" altLang="en-US" dirty="0"/>
              <a:t>学习</a:t>
            </a:r>
            <a:r>
              <a:rPr lang="en-US" altLang="zh-CN" dirty="0"/>
              <a:t>Unity</a:t>
            </a:r>
            <a:r>
              <a:rPr lang="zh-CN" altLang="en-US" dirty="0"/>
              <a:t>开发只管听酒井科协暑培就好了，而用</a:t>
            </a:r>
            <a:r>
              <a:rPr lang="en-US" altLang="zh-CN" dirty="0"/>
              <a:t>Unreal</a:t>
            </a:r>
            <a:r>
              <a:rPr lang="zh-CN" altLang="en-US" dirty="0"/>
              <a:t>开发要学的可就多了</a:t>
            </a:r>
          </a:p>
        </p:txBody>
      </p:sp>
    </p:spTree>
    <p:extLst>
      <p:ext uri="{BB962C8B-B14F-4D97-AF65-F5344CB8AC3E}">
        <p14:creationId xmlns:p14="http://schemas.microsoft.com/office/powerpoint/2010/main" val="251812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EF27F-8BE4-E9C9-8089-903666724F05}"/>
              </a:ext>
            </a:extLst>
          </p:cNvPr>
          <p:cNvSpPr>
            <a:spLocks noGrp="1"/>
          </p:cNvSpPr>
          <p:nvPr>
            <p:ph type="title"/>
          </p:nvPr>
        </p:nvSpPr>
        <p:spPr/>
        <p:txBody>
          <a:bodyPr/>
          <a:lstStyle/>
          <a:p>
            <a:r>
              <a:rPr lang="en-US" altLang="zh-CN" dirty="0"/>
              <a:t>About Our Course</a:t>
            </a:r>
            <a:endParaRPr lang="zh-CN" altLang="en-US" dirty="0"/>
          </a:p>
        </p:txBody>
      </p:sp>
      <p:sp>
        <p:nvSpPr>
          <p:cNvPr id="3" name="内容占位符 2">
            <a:extLst>
              <a:ext uri="{FF2B5EF4-FFF2-40B4-BE49-F238E27FC236}">
                <a16:creationId xmlns:a16="http://schemas.microsoft.com/office/drawing/2014/main" id="{0B7D98A5-4352-D3FC-F175-5ADC86916719}"/>
              </a:ext>
            </a:extLst>
          </p:cNvPr>
          <p:cNvSpPr>
            <a:spLocks noGrp="1"/>
          </p:cNvSpPr>
          <p:nvPr>
            <p:ph idx="1"/>
          </p:nvPr>
        </p:nvSpPr>
        <p:spPr/>
        <p:txBody>
          <a:bodyPr/>
          <a:lstStyle/>
          <a:p>
            <a:r>
              <a:rPr lang="en-US" altLang="zh-CN" dirty="0"/>
              <a:t>Lecture 1</a:t>
            </a:r>
            <a:r>
              <a:rPr lang="zh-CN" altLang="en-US" dirty="0"/>
              <a:t>：</a:t>
            </a:r>
            <a:r>
              <a:rPr lang="en-US" altLang="zh-CN" dirty="0"/>
              <a:t>Unity</a:t>
            </a:r>
            <a:r>
              <a:rPr lang="zh-CN" altLang="en-US" dirty="0"/>
              <a:t>入门</a:t>
            </a:r>
            <a:endParaRPr lang="en-US" altLang="zh-CN" dirty="0"/>
          </a:p>
          <a:p>
            <a:r>
              <a:rPr lang="en-US" altLang="zh-CN" dirty="0"/>
              <a:t>Lecture 2</a:t>
            </a:r>
            <a:r>
              <a:rPr lang="zh-CN" altLang="en-US" dirty="0"/>
              <a:t>：</a:t>
            </a:r>
            <a:r>
              <a:rPr lang="en-US" altLang="zh-CN" dirty="0"/>
              <a:t>Unity</a:t>
            </a:r>
            <a:r>
              <a:rPr lang="zh-CN" altLang="en-US" dirty="0"/>
              <a:t>脚本基础与场景</a:t>
            </a:r>
            <a:endParaRPr lang="en-US" altLang="zh-CN" dirty="0"/>
          </a:p>
          <a:p>
            <a:r>
              <a:rPr lang="en-US" altLang="zh-CN" dirty="0"/>
              <a:t>Lecture 3</a:t>
            </a:r>
            <a:r>
              <a:rPr lang="zh-CN" altLang="en-US" dirty="0"/>
              <a:t>：动画基础与</a:t>
            </a:r>
            <a:r>
              <a:rPr lang="en-US" altLang="zh-CN" dirty="0"/>
              <a:t>VFX</a:t>
            </a:r>
            <a:r>
              <a:rPr lang="zh-CN" altLang="en-US" dirty="0"/>
              <a:t>素材应用</a:t>
            </a:r>
            <a:endParaRPr lang="en-US" altLang="zh-CN" dirty="0"/>
          </a:p>
          <a:p>
            <a:r>
              <a:rPr lang="en-US" altLang="zh-CN" dirty="0"/>
              <a:t>Lecture 4</a:t>
            </a:r>
            <a:r>
              <a:rPr lang="zh-CN" altLang="en-US" dirty="0"/>
              <a:t>：</a:t>
            </a:r>
            <a:r>
              <a:rPr lang="en-US" altLang="zh-CN" dirty="0"/>
              <a:t>Unity UI </a:t>
            </a:r>
            <a:r>
              <a:rPr lang="zh-CN" altLang="en-US" dirty="0"/>
              <a:t>与 材质</a:t>
            </a:r>
            <a:endParaRPr lang="en-US" altLang="zh-CN" b="0" i="0" dirty="0">
              <a:effectLst/>
              <a:highlight>
                <a:srgbClr val="FFFFFF"/>
              </a:highlight>
              <a:latin typeface="Noto Sans CJK SC"/>
            </a:endParaRPr>
          </a:p>
          <a:p>
            <a:r>
              <a:rPr lang="en-US" altLang="zh-CN" dirty="0"/>
              <a:t>Lecture 5</a:t>
            </a:r>
            <a:r>
              <a:rPr lang="zh-CN" altLang="en-US" dirty="0"/>
              <a:t>：</a:t>
            </a:r>
            <a:r>
              <a:rPr lang="en-US" altLang="zh-CN" dirty="0"/>
              <a:t> Unity</a:t>
            </a:r>
            <a:r>
              <a:rPr lang="zh-CN" altLang="en-US" dirty="0"/>
              <a:t>项目组成结构与项目管理</a:t>
            </a:r>
            <a:endParaRPr lang="en-US" altLang="zh-CN" dirty="0"/>
          </a:p>
          <a:p>
            <a:r>
              <a:rPr lang="zh-CN" altLang="en-US" dirty="0"/>
              <a:t>我们会采取</a:t>
            </a:r>
            <a:r>
              <a:rPr lang="en-US" altLang="zh-CN" dirty="0"/>
              <a:t>PPT+</a:t>
            </a:r>
            <a:r>
              <a:rPr lang="zh-CN" altLang="en-US" dirty="0"/>
              <a:t>实操演示的方式讲解，所以打开</a:t>
            </a:r>
            <a:r>
              <a:rPr lang="en-US" altLang="zh-CN" dirty="0"/>
              <a:t>Unity Hub</a:t>
            </a:r>
            <a:r>
              <a:rPr lang="zh-CN" altLang="en-US" dirty="0"/>
              <a:t>一起来做吧！</a:t>
            </a:r>
            <a:endParaRPr lang="en-US" altLang="zh-CN" dirty="0"/>
          </a:p>
          <a:p>
            <a:r>
              <a:rPr lang="zh-CN" altLang="en-US" dirty="0"/>
              <a:t>学习我们的课程，你可以：</a:t>
            </a:r>
            <a:endParaRPr lang="en-US" altLang="zh-CN" dirty="0"/>
          </a:p>
          <a:p>
            <a:pPr lvl="1"/>
            <a:r>
              <a:rPr lang="zh-CN" altLang="en-US" dirty="0"/>
              <a:t>掌握</a:t>
            </a:r>
            <a:r>
              <a:rPr lang="en-US" altLang="zh-CN" dirty="0"/>
              <a:t>Unity</a:t>
            </a:r>
            <a:r>
              <a:rPr lang="zh-CN" altLang="en-US" dirty="0"/>
              <a:t>的基本使用方法</a:t>
            </a:r>
            <a:endParaRPr lang="en-US" altLang="zh-CN" dirty="0"/>
          </a:p>
          <a:p>
            <a:pPr lvl="1"/>
            <a:r>
              <a:rPr lang="zh-CN" altLang="en-US" dirty="0"/>
              <a:t>了解一些进阶的</a:t>
            </a:r>
            <a:r>
              <a:rPr lang="en-US" altLang="zh-CN" dirty="0"/>
              <a:t>Unity</a:t>
            </a:r>
            <a:r>
              <a:rPr lang="zh-CN" altLang="en-US" dirty="0"/>
              <a:t>功能</a:t>
            </a:r>
            <a:endParaRPr lang="en-US" altLang="zh-CN" dirty="0"/>
          </a:p>
          <a:p>
            <a:pPr lvl="1"/>
            <a:r>
              <a:rPr lang="zh-CN" altLang="en-US" dirty="0"/>
              <a:t>体验游戏制作的流程</a:t>
            </a:r>
            <a:endParaRPr lang="en-US" altLang="zh-CN" dirty="0"/>
          </a:p>
          <a:p>
            <a:pPr lvl="1"/>
            <a:r>
              <a:rPr lang="zh-CN" altLang="en-US" strike="sngStrike" dirty="0"/>
              <a:t>制作出椅子能坐的</a:t>
            </a:r>
            <a:r>
              <a:rPr lang="en-US" altLang="zh-CN" strike="sngStrike" dirty="0"/>
              <a:t>3A</a:t>
            </a:r>
            <a:r>
              <a:rPr lang="zh-CN" altLang="en-US" strike="sngStrike" dirty="0"/>
              <a:t>大作</a:t>
            </a:r>
          </a:p>
        </p:txBody>
      </p:sp>
    </p:spTree>
    <p:extLst>
      <p:ext uri="{BB962C8B-B14F-4D97-AF65-F5344CB8AC3E}">
        <p14:creationId xmlns:p14="http://schemas.microsoft.com/office/powerpoint/2010/main" val="41973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C779A3-958C-13BC-C8CC-831A20D80EA6}"/>
              </a:ext>
            </a:extLst>
          </p:cNvPr>
          <p:cNvSpPr>
            <a:spLocks noGrp="1"/>
          </p:cNvSpPr>
          <p:nvPr>
            <p:ph type="title"/>
          </p:nvPr>
        </p:nvSpPr>
        <p:spPr/>
        <p:txBody>
          <a:bodyPr/>
          <a:lstStyle/>
          <a:p>
            <a:r>
              <a:rPr lang="en-US" altLang="zh-CN" dirty="0"/>
              <a:t>1.2</a:t>
            </a:r>
            <a:br>
              <a:rPr lang="en-US" altLang="zh-CN" sz="7200" dirty="0"/>
            </a:br>
            <a:endParaRPr lang="zh-CN" altLang="en-US" dirty="0"/>
          </a:p>
        </p:txBody>
      </p:sp>
      <p:sp>
        <p:nvSpPr>
          <p:cNvPr id="5" name="文本占位符 4">
            <a:extLst>
              <a:ext uri="{FF2B5EF4-FFF2-40B4-BE49-F238E27FC236}">
                <a16:creationId xmlns:a16="http://schemas.microsoft.com/office/drawing/2014/main" id="{96E609FC-6DDF-B255-D8D1-C45E276AECBD}"/>
              </a:ext>
            </a:extLst>
          </p:cNvPr>
          <p:cNvSpPr>
            <a:spLocks noGrp="1"/>
          </p:cNvSpPr>
          <p:nvPr>
            <p:ph type="body" idx="1"/>
          </p:nvPr>
        </p:nvSpPr>
        <p:spPr/>
        <p:txBody>
          <a:bodyPr>
            <a:normAutofit/>
          </a:bodyPr>
          <a:lstStyle/>
          <a:p>
            <a:r>
              <a:rPr lang="en-US" altLang="zh-CN" sz="4800" dirty="0"/>
              <a:t>Unity</a:t>
            </a:r>
            <a:r>
              <a:rPr lang="zh-CN" altLang="en-US" sz="4800" dirty="0"/>
              <a:t>环境配置</a:t>
            </a:r>
          </a:p>
        </p:txBody>
      </p:sp>
    </p:spTree>
    <p:extLst>
      <p:ext uri="{BB962C8B-B14F-4D97-AF65-F5344CB8AC3E}">
        <p14:creationId xmlns:p14="http://schemas.microsoft.com/office/powerpoint/2010/main" val="4244406918"/>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风景</Template>
  <TotalTime>353</TotalTime>
  <Words>2216</Words>
  <Application>Microsoft Office PowerPoint</Application>
  <PresentationFormat>宽屏</PresentationFormat>
  <Paragraphs>225</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Microsoft YaHei Light</vt:lpstr>
      <vt:lpstr>Noto Sans CJK SC</vt:lpstr>
      <vt:lpstr>Arial</vt:lpstr>
      <vt:lpstr>Century Schoolbook</vt:lpstr>
      <vt:lpstr>Wingdings 2</vt:lpstr>
      <vt:lpstr>风景</vt:lpstr>
      <vt:lpstr>Unity入门</vt:lpstr>
      <vt:lpstr>目录</vt:lpstr>
      <vt:lpstr>1.1 </vt:lpstr>
      <vt:lpstr>3D图像引擎</vt:lpstr>
      <vt:lpstr>核心功能</vt:lpstr>
      <vt:lpstr>Unity简介</vt:lpstr>
      <vt:lpstr>Why Unity？</vt:lpstr>
      <vt:lpstr>About Our Course</vt:lpstr>
      <vt:lpstr>1.2 </vt:lpstr>
      <vt:lpstr>Unity环境配置</vt:lpstr>
      <vt:lpstr>1.3 </vt:lpstr>
      <vt:lpstr>Unity编辑器使用</vt:lpstr>
      <vt:lpstr>Unity编辑器界面</vt:lpstr>
      <vt:lpstr>Unity编辑器界面</vt:lpstr>
      <vt:lpstr>Unity编辑器界面</vt:lpstr>
      <vt:lpstr>Unity项目的导出</vt:lpstr>
      <vt:lpstr>1.4 </vt:lpstr>
      <vt:lpstr>GameObject（游戏对象）介绍</vt:lpstr>
      <vt:lpstr>Component（组件）介绍</vt:lpstr>
      <vt:lpstr>Component: Transform简介</vt:lpstr>
      <vt:lpstr>Component: Script简介</vt:lpstr>
      <vt:lpstr>1.5 </vt:lpstr>
      <vt:lpstr>Prefab（预制件）介绍</vt:lpstr>
      <vt:lpstr>Prefab（预制件）介绍</vt:lpstr>
      <vt:lpstr>Prefab（预制件）介绍</vt:lpstr>
      <vt:lpstr>Prefab（预制件）介绍</vt:lpstr>
      <vt:lpstr>1.6 </vt:lpstr>
      <vt:lpstr>C# Script入门</vt:lpstr>
      <vt:lpstr>C# 与 .NET Framework</vt:lpstr>
      <vt:lpstr>C# Script</vt:lpstr>
      <vt:lpstr>C# Script</vt:lpstr>
      <vt:lpstr>C# Script</vt:lpstr>
      <vt:lpstr>C# Script</vt:lpstr>
      <vt:lpstr>C# Script</vt:lpstr>
      <vt:lpstr>C# Script</vt:lpstr>
      <vt:lpstr>C# Script</vt:lpstr>
      <vt:lpstr>C# Script</vt:lpstr>
      <vt:lpstr>小结</vt:lpstr>
      <vt:lpstr>Homework 1</vt:lpstr>
      <vt:lpstr>Q&amp;A</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鹤扬 俞</dc:creator>
  <cp:lastModifiedBy>鹤扬 俞</cp:lastModifiedBy>
  <cp:revision>20</cp:revision>
  <dcterms:created xsi:type="dcterms:W3CDTF">2024-07-22T06:09:13Z</dcterms:created>
  <dcterms:modified xsi:type="dcterms:W3CDTF">2024-07-31T05:30:36Z</dcterms:modified>
</cp:coreProperties>
</file>