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73" r:id="rId6"/>
    <p:sldId id="261" r:id="rId7"/>
    <p:sldId id="272" r:id="rId8"/>
    <p:sldId id="274" r:id="rId9"/>
    <p:sldId id="262" r:id="rId10"/>
    <p:sldId id="263" r:id="rId11"/>
    <p:sldId id="264" r:id="rId12"/>
    <p:sldId id="265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3" r:id="rId27"/>
    <p:sldId id="294" r:id="rId28"/>
    <p:sldId id="290" r:id="rId29"/>
    <p:sldId id="291" r:id="rId30"/>
    <p:sldId id="292" r:id="rId31"/>
    <p:sldId id="295" r:id="rId32"/>
    <p:sldId id="296" r:id="rId33"/>
    <p:sldId id="297" r:id="rId34"/>
    <p:sldId id="267" r:id="rId35"/>
    <p:sldId id="298" r:id="rId36"/>
    <p:sldId id="299" r:id="rId37"/>
    <p:sldId id="270" r:id="rId38"/>
    <p:sldId id="268" r:id="rId39"/>
    <p:sldId id="269" r:id="rId40"/>
    <p:sldId id="300" r:id="rId41"/>
    <p:sldId id="302" r:id="rId42"/>
    <p:sldId id="30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4"/>
  </p:normalViewPr>
  <p:slideViewPr>
    <p:cSldViewPr snapToGrid="0" snapToObjects="1">
      <p:cViewPr varScale="1">
        <p:scale>
          <a:sx n="58" d="100"/>
          <a:sy n="58" d="100"/>
        </p:scale>
        <p:origin x="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551979"/>
            <a:ext cx="10363200" cy="2334221"/>
          </a:xfrm>
          <a:prstGeom prst="rect">
            <a:avLst/>
          </a:prstGeom>
        </p:spPr>
        <p:txBody>
          <a:bodyPr bIns="108000" anchor="ctr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335351"/>
            <a:ext cx="10363200" cy="1043141"/>
          </a:xfrm>
        </p:spPr>
        <p:txBody>
          <a:bodyPr tIns="108000">
            <a:normAutofit/>
          </a:bodyPr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9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章节幻灯片">
    <p:bg>
      <p:bgPr>
        <a:solidFill>
          <a:srgbClr val="F7E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581527"/>
            <a:ext cx="10363200" cy="2796835"/>
          </a:xfrm>
          <a:prstGeom prst="rect">
            <a:avLst/>
          </a:prstGeom>
        </p:spPr>
        <p:txBody>
          <a:bodyPr bIns="108000">
            <a:normAutofit/>
          </a:bodyPr>
          <a:lstStyle>
            <a:lvl1pPr algn="ctr">
              <a:lnSpc>
                <a:spcPct val="150000"/>
              </a:lnSpc>
              <a:defRPr sz="4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43" y="151161"/>
            <a:ext cx="2148516" cy="70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15880" y="203453"/>
            <a:ext cx="1428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网络研究院</a:t>
            </a:r>
            <a:endParaRPr lang="en-US" altLang="zh-CN" sz="1350" b="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en-US" altLang="zh-CN" sz="1350" b="0" dirty="0">
                <a:solidFill>
                  <a:schemeClr val="bg1"/>
                </a:solidFill>
                <a:latin typeface="Arial Black" panose="020B0A04020102020204" pitchFamily="34" charset="0"/>
                <a:ea typeface="方正粗黑宋简体" panose="02000000000000000000" pitchFamily="2" charset="-122"/>
              </a:rPr>
              <a:t>INSC</a:t>
            </a:r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713721" y="288222"/>
            <a:ext cx="10887" cy="4955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7/26/2024</a:t>
            </a:fld>
            <a:endParaRPr 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及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43" y="151161"/>
            <a:ext cx="2148516" cy="70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15880" y="203453"/>
            <a:ext cx="1428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网络研究院</a:t>
            </a:r>
            <a:endParaRPr lang="en-US" altLang="zh-CN" sz="1350" b="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en-US" altLang="zh-CN" sz="1350" b="0" dirty="0">
                <a:solidFill>
                  <a:schemeClr val="bg1"/>
                </a:solidFill>
                <a:latin typeface="Arial Black" panose="020B0A04020102020204" pitchFamily="34" charset="0"/>
                <a:ea typeface="方正粗黑宋简体" panose="02000000000000000000" pitchFamily="2" charset="-122"/>
              </a:rPr>
              <a:t>INSC</a:t>
            </a:r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713721" y="288222"/>
            <a:ext cx="10887" cy="4955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7/26/2024</a:t>
            </a:fld>
            <a:endParaRPr 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10972799" cy="50879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43" y="151161"/>
            <a:ext cx="2148516" cy="70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15880" y="203453"/>
            <a:ext cx="1428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网络研究院</a:t>
            </a:r>
            <a:endParaRPr lang="en-US" altLang="zh-CN" sz="1350" b="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en-US" altLang="zh-CN" sz="1350" b="0" dirty="0">
                <a:solidFill>
                  <a:schemeClr val="bg1"/>
                </a:solidFill>
                <a:latin typeface="Arial Black" panose="020B0A04020102020204" pitchFamily="34" charset="0"/>
                <a:ea typeface="方正粗黑宋简体" panose="02000000000000000000" pitchFamily="2" charset="-122"/>
              </a:rPr>
              <a:t>INSC</a:t>
            </a:r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713721" y="288222"/>
            <a:ext cx="10887" cy="4955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7/26/2024</a:t>
            </a:fld>
            <a:endParaRPr 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609600" y="1162050"/>
            <a:ext cx="5256213" cy="50879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/>
          </p:nvPr>
        </p:nvSpPr>
        <p:spPr>
          <a:xfrm>
            <a:off x="6326188" y="1162050"/>
            <a:ext cx="5256213" cy="50879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双栏带子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43" y="151161"/>
            <a:ext cx="2148516" cy="70025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15880" y="203453"/>
            <a:ext cx="1428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网络研究院</a:t>
            </a:r>
            <a:endParaRPr lang="en-US" altLang="zh-CN" sz="1350" b="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en-US" altLang="zh-CN" sz="1350" b="0" dirty="0">
                <a:solidFill>
                  <a:schemeClr val="bg1"/>
                </a:solidFill>
                <a:latin typeface="Arial Black" panose="020B0A04020102020204" pitchFamily="34" charset="0"/>
                <a:ea typeface="方正粗黑宋简体" panose="02000000000000000000" pitchFamily="2" charset="-122"/>
              </a:rPr>
              <a:t>INSC</a:t>
            </a:r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0713721" y="288222"/>
            <a:ext cx="10887" cy="4955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7/26/2024</a:t>
            </a:fld>
            <a:endParaRPr 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609600" y="1769402"/>
            <a:ext cx="5256213" cy="448058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/>
          </p:nvPr>
        </p:nvSpPr>
        <p:spPr>
          <a:xfrm>
            <a:off x="6326188" y="1769401"/>
            <a:ext cx="5256213" cy="448058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/>
          </p:nvPr>
        </p:nvSpPr>
        <p:spPr>
          <a:xfrm>
            <a:off x="609600" y="1118718"/>
            <a:ext cx="5256213" cy="53454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7" name="内容占位符 15"/>
          <p:cNvSpPr>
            <a:spLocks noGrp="1"/>
          </p:cNvSpPr>
          <p:nvPr>
            <p:ph sz="quarter" idx="16"/>
          </p:nvPr>
        </p:nvSpPr>
        <p:spPr>
          <a:xfrm>
            <a:off x="6326187" y="1115453"/>
            <a:ext cx="5256213" cy="53454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仅标题-T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71"/>
          <a:stretch>
            <a:fillRect/>
          </a:stretch>
        </p:blipFill>
        <p:spPr>
          <a:xfrm>
            <a:off x="0" y="3267"/>
            <a:ext cx="12192000" cy="9993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55" y="149526"/>
            <a:ext cx="2148516" cy="70025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98023" y="6433456"/>
            <a:ext cx="85959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网络科学与网络空间研究院  </a:t>
            </a:r>
            <a:r>
              <a:rPr lang="en-US" altLang="zh-CN" sz="1350" b="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Institute for Network Sciences and Cyberspace</a:t>
            </a:r>
            <a:endParaRPr lang="zh-CN" altLang="en-US" sz="1350" b="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7/26/2024</a:t>
            </a:fld>
            <a:endParaRPr 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7" name="图片 6" descr="未标题-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8" t="16693"/>
          <a:stretch>
            <a:fillRect/>
          </a:stretch>
        </p:blipFill>
        <p:spPr>
          <a:xfrm>
            <a:off x="0" y="2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7/26/2024</a:t>
            </a:fld>
            <a:endParaRPr lang="en-US" sz="1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7" name="图片 6" descr="未标题-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8" t="16693"/>
          <a:stretch>
            <a:fillRect/>
          </a:stretch>
        </p:blipFill>
        <p:spPr>
          <a:xfrm>
            <a:off x="0" y="2"/>
            <a:ext cx="12192000" cy="6858001"/>
          </a:xfrm>
          <a:prstGeom prst="rect">
            <a:avLst/>
          </a:prstGeom>
        </p:spPr>
      </p:pic>
      <p:sp>
        <p:nvSpPr>
          <p:cNvPr id="6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37474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内容占位符 9"/>
          <p:cNvSpPr>
            <a:spLocks noGrp="1"/>
          </p:cNvSpPr>
          <p:nvPr>
            <p:ph sz="quarter" idx="14"/>
          </p:nvPr>
        </p:nvSpPr>
        <p:spPr>
          <a:xfrm>
            <a:off x="1021419" y="2209800"/>
            <a:ext cx="4053163" cy="2133600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5"/>
          </p:nvPr>
        </p:nvSpPr>
        <p:spPr>
          <a:xfrm>
            <a:off x="6334126" y="396875"/>
            <a:ext cx="5738813" cy="499745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5000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571"/>
          <a:stretch>
            <a:fillRect/>
          </a:stretch>
        </p:blipFill>
        <p:spPr>
          <a:xfrm>
            <a:off x="0" y="3267"/>
            <a:ext cx="12192000" cy="99930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484789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53965"/>
            <a:ext cx="2844800" cy="2675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7/26/2024</a:t>
            </a:fld>
            <a:endParaRPr 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53965"/>
            <a:ext cx="3860800" cy="2675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sz="12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453965"/>
            <a:ext cx="2844800" cy="2675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43" y="151161"/>
            <a:ext cx="2148516" cy="7002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715880" y="203453"/>
            <a:ext cx="14285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网络研究院</a:t>
            </a:r>
            <a:endParaRPr lang="en-US" altLang="zh-CN" sz="1350" b="0" dirty="0">
              <a:solidFill>
                <a:schemeClr val="bg1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 algn="ctr"/>
            <a:r>
              <a:rPr lang="en-US" altLang="zh-CN" sz="1350" b="0" dirty="0">
                <a:solidFill>
                  <a:schemeClr val="bg1"/>
                </a:solidFill>
                <a:latin typeface="Arial Black" panose="020B0A04020102020204" pitchFamily="34" charset="0"/>
                <a:ea typeface="方正粗黑宋简体" panose="02000000000000000000" pitchFamily="2" charset="-122"/>
              </a:rPr>
              <a:t>INSC</a:t>
            </a:r>
            <a:r>
              <a:rPr lang="zh-CN" altLang="en-US" sz="1350" b="0" dirty="0">
                <a:solidFill>
                  <a:schemeClr val="bg1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 </a:t>
            </a:r>
          </a:p>
        </p:txBody>
      </p:sp>
      <p:cxnSp>
        <p:nvCxnSpPr>
          <p:cNvPr id="10" name="直接连接符 3"/>
          <p:cNvCxnSpPr/>
          <p:nvPr/>
        </p:nvCxnSpPr>
        <p:spPr>
          <a:xfrm>
            <a:off x="10713721" y="288222"/>
            <a:ext cx="10887" cy="4955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600" y="51603"/>
            <a:ext cx="7807543" cy="862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algn="l" defTabSz="385445" rtl="0" eaLnBrk="1" latinLnBrk="0" hangingPunct="1">
        <a:spcBef>
          <a:spcPct val="0"/>
        </a:spcBef>
        <a:buNone/>
        <a:defRPr lang="zh-CN" altLang="en-US" sz="3200" b="1" i="0" kern="1200" dirty="0">
          <a:solidFill>
            <a:srgbClr val="FFFF00"/>
          </a:solidFill>
          <a:latin typeface="Microsoft YaHei" charset="-122"/>
          <a:ea typeface="Microsoft YaHei" charset="-122"/>
          <a:cs typeface="+mj-cs"/>
        </a:defRPr>
      </a:lvl1pPr>
    </p:titleStyle>
    <p:bodyStyle>
      <a:lvl1pPr marL="273050" indent="-273050" algn="l" defTabSz="385445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Microsoft YaHei" charset="-122"/>
          <a:ea typeface="Microsoft YaHei" charset="-122"/>
          <a:cs typeface="+mn-cs"/>
        </a:defRPr>
      </a:lvl1pPr>
      <a:lvl2pPr marL="546100" indent="-355600" algn="l" defTabSz="385445" rtl="0" eaLnBrk="1" latinLnBrk="0" hangingPunct="1">
        <a:lnSpc>
          <a:spcPct val="120000"/>
        </a:lnSpc>
        <a:spcBef>
          <a:spcPts val="300"/>
        </a:spcBef>
        <a:buFont typeface="Wingdings" panose="05000000000000000000" pitchFamily="2" charset="2"/>
        <a:buChar char="Ø"/>
        <a:defRPr sz="2400" kern="1200">
          <a:solidFill>
            <a:schemeClr val="accent6">
              <a:lumMod val="75000"/>
            </a:schemeClr>
          </a:solidFill>
          <a:latin typeface="Microsoft YaHei" charset="-122"/>
          <a:ea typeface="Microsoft YaHei" charset="-122"/>
          <a:cs typeface="+mn-cs"/>
        </a:defRPr>
      </a:lvl2pPr>
      <a:lvl3pPr marL="668655" indent="-282575" algn="l" defTabSz="385445" rtl="0" eaLnBrk="1" latinLnBrk="0" hangingPunct="1">
        <a:lnSpc>
          <a:spcPct val="120000"/>
        </a:lnSpc>
        <a:spcBef>
          <a:spcPts val="300"/>
        </a:spcBef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Microsoft YaHei" charset="-122"/>
          <a:ea typeface="Microsoft YaHei" charset="-122"/>
          <a:cs typeface="+mn-cs"/>
        </a:defRPr>
      </a:lvl3pPr>
      <a:lvl4pPr marL="846455" indent="-268605" algn="l" defTabSz="385445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+mn-cs"/>
        </a:defRPr>
      </a:lvl4pPr>
      <a:lvl5pPr marL="1078230" indent="-307975" algn="l" defTabSz="385445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charset="-122"/>
          <a:ea typeface="Microsoft YaHei" charset="-122"/>
          <a:cs typeface="+mn-cs"/>
        </a:defRPr>
      </a:lvl5pPr>
      <a:lvl6pPr marL="1061085" indent="-96520" algn="l" defTabSz="385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5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5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5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44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697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freecodecamp.org/news/what-is-yaml-the-yml-file-forma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freecodecamp.org/news/what-is-yaml-the-yml-file-forma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" TargetMode="External"/><Relationship Id="rId3" Type="http://schemas.openxmlformats.org/officeDocument/2006/relationships/hyperlink" Target="https://liang2kl.github.io/2022-summer-training-docker-tutorial/" TargetMode="External"/><Relationship Id="rId7" Type="http://schemas.openxmlformats.org/officeDocument/2006/relationships/hyperlink" Target="https://www.docker.com/get-started/" TargetMode="External"/><Relationship Id="rId2" Type="http://schemas.openxmlformats.org/officeDocument/2006/relationships/hyperlink" Target="https://summer23.net9.org/sast2023-docker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ym.readthedocs.io/en/latest/services.html" TargetMode="External"/><Relationship Id="rId5" Type="http://schemas.openxmlformats.org/officeDocument/2006/relationships/hyperlink" Target="https://xuanxuanblingbling.github.io/ctf/pwn/2022/06/05/docker/" TargetMode="External"/><Relationship Id="rId4" Type="http://schemas.openxmlformats.org/officeDocument/2006/relationships/hyperlink" Target="https://www.geekby.site/2021/02/docker%E9%80%83%E9%80%B8%E7%9B%B8%E5%85%B3%E6%80%BB%E7%BB%93/#1-docker-%E6%A0%B8%E5%BF%83%E6%8A%80%E6%9C%A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github.com/RimoChan/match-you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4487" y="2432089"/>
            <a:ext cx="10363200" cy="2334221"/>
          </a:xfrm>
        </p:spPr>
        <p:txBody>
          <a:bodyPr anchor="b"/>
          <a:lstStyle/>
          <a:p>
            <a:r>
              <a:rPr lang="en-US" altLang="zh-CN" dirty="0"/>
              <a:t>Docker </a:t>
            </a:r>
            <a:r>
              <a:rPr lang="zh-CN" altLang="en-US" dirty="0"/>
              <a:t>入门与实战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88823" y="5430568"/>
            <a:ext cx="10363200" cy="1043141"/>
          </a:xfrm>
        </p:spPr>
        <p:txBody>
          <a:bodyPr/>
          <a:lstStyle/>
          <a:p>
            <a:r>
              <a:rPr lang="zh-CN" altLang="en-US" dirty="0"/>
              <a:t>于新雨</a:t>
            </a:r>
            <a:r>
              <a:rPr lang="en-US" altLang="zh-CN" dirty="0"/>
              <a:t>@Rosayxy</a:t>
            </a:r>
          </a:p>
          <a:p>
            <a:r>
              <a:rPr lang="en-US" altLang="zh-CN" dirty="0"/>
              <a:t>2024.7.27</a:t>
            </a:r>
            <a:endParaRPr 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6CE19E-BC8A-01D3-35E8-0688C03A8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1519323"/>
            <a:ext cx="3407228" cy="34072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6881357" cy="5087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如图可以看到，和虚拟机相比 </a:t>
            </a:r>
            <a:r>
              <a:rPr lang="en-US" altLang="zh-CN" dirty="0"/>
              <a:t>Docker </a:t>
            </a:r>
            <a:r>
              <a:rPr lang="zh-CN" altLang="en-US" dirty="0"/>
              <a:t>更加轻量级，运行时的性能更优，也确实，它直接运行在主机内核上，使用主机的资源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i="1" dirty="0"/>
              <a:t>本质上与其说 </a:t>
            </a:r>
            <a:r>
              <a:rPr lang="en-US" altLang="zh-CN" i="1" dirty="0"/>
              <a:t>Docker </a:t>
            </a:r>
            <a:r>
              <a:rPr lang="zh-CN" altLang="en-US" i="1" dirty="0"/>
              <a:t>运用了虚拟化技术，不如说是用了隔离技术，和 </a:t>
            </a:r>
            <a:r>
              <a:rPr lang="en-US" altLang="zh-CN" i="1" dirty="0"/>
              <a:t>Linux </a:t>
            </a:r>
            <a:r>
              <a:rPr lang="zh-CN" altLang="en-US" i="1" dirty="0"/>
              <a:t>的 </a:t>
            </a:r>
            <a:r>
              <a:rPr lang="en-US" altLang="zh-CN" i="1" dirty="0"/>
              <a:t>chroot </a:t>
            </a:r>
            <a:r>
              <a:rPr lang="zh-CN" altLang="en-US" i="1" dirty="0"/>
              <a:t>命令所做的操作有些类似</a:t>
            </a:r>
            <a:endParaRPr lang="en-US" altLang="zh-CN" i="1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Docker vs </a:t>
            </a:r>
            <a:r>
              <a:rPr lang="zh-CN" altLang="en-US" dirty="0"/>
              <a:t>虚拟机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60527D-8D99-81D5-7503-895C065D5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59" y="1162050"/>
            <a:ext cx="4613543" cy="29283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镜像（</a:t>
            </a:r>
            <a:r>
              <a:rPr lang="en-US" altLang="zh-CN" dirty="0"/>
              <a:t>Image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是一个轻量级、独立且可执行的软件包，包括运行软件所需的一切，包括代码、运行时环境、库、环境变量和配置文件。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Docker </a:t>
            </a:r>
            <a:r>
              <a:rPr lang="zh-CN" altLang="en-US" dirty="0"/>
              <a:t>镜像本质上是一个特殊的 </a:t>
            </a:r>
            <a:r>
              <a:rPr lang="en-US" altLang="zh-CN" dirty="0"/>
              <a:t>root </a:t>
            </a:r>
            <a:r>
              <a:rPr lang="zh-CN" altLang="en-US" dirty="0"/>
              <a:t>文件系统，具体来说，在 </a:t>
            </a:r>
            <a:r>
              <a:rPr lang="en-US" altLang="zh-CN" dirty="0"/>
              <a:t>Docker </a:t>
            </a:r>
            <a:r>
              <a:rPr lang="zh-CN" altLang="en-US" dirty="0"/>
              <a:t>内部直接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之类的得到的是 “</a:t>
            </a:r>
            <a:r>
              <a:rPr lang="en-US" altLang="zh-CN" dirty="0"/>
              <a:t>/</a:t>
            </a:r>
            <a:r>
              <a:rPr lang="zh-CN" altLang="en-US" dirty="0"/>
              <a:t>”但是在宿主机上有目录的对应，如“</a:t>
            </a:r>
            <a:r>
              <a:rPr lang="zh-CN" altLang="zh-CN" dirty="0"/>
              <a:t>var/lib/docker/overlay</a:t>
            </a:r>
            <a:r>
              <a:rPr lang="en-US" altLang="zh-CN" dirty="0"/>
              <a:t>2/1234567890abcdef</a:t>
            </a:r>
            <a:r>
              <a:rPr lang="zh-CN" altLang="zh-CN" dirty="0"/>
              <a:t>/merged 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镜像是静态的，</a:t>
            </a:r>
            <a:r>
              <a:rPr lang="en-US" altLang="zh-CN" b="1" dirty="0"/>
              <a:t>build </a:t>
            </a:r>
            <a:r>
              <a:rPr lang="zh-CN" altLang="en-US" b="1" dirty="0"/>
              <a:t>之后不会改变内容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此外，</a:t>
            </a:r>
            <a:r>
              <a:rPr lang="en-US" altLang="zh-CN" dirty="0"/>
              <a:t>Docker </a:t>
            </a:r>
            <a:r>
              <a:rPr lang="zh-CN" altLang="en-US" dirty="0"/>
              <a:t>镜像的文件系统组成和构建方法都是分层的，这种 </a:t>
            </a:r>
            <a:r>
              <a:rPr lang="en-US" altLang="zh-CN" dirty="0"/>
              <a:t>layering </a:t>
            </a:r>
            <a:r>
              <a:rPr lang="zh-CN" altLang="en-US" dirty="0"/>
              <a:t>机制也是计算机很多设计的核心思想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基本概念</a:t>
            </a:r>
            <a:endParaRPr 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容器（</a:t>
            </a:r>
            <a:r>
              <a:rPr lang="en-US" altLang="zh-CN" dirty="0"/>
              <a:t>container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容器和镜像的关系相当于面向对象中类与对象的对应关系。镜像规定了运行程序时的系统类型，文件系统组成，环境变量之类的，容器则是实例，可以被创建，启动，销毁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回忆面向对象程序设计中对类和对象的讲解，容器内对环境的修改（</a:t>
            </a:r>
            <a:r>
              <a:rPr lang="en-US" altLang="zh-CN" dirty="0" err="1"/>
              <a:t>e.g</a:t>
            </a:r>
            <a:r>
              <a:rPr lang="en-US" altLang="zh-CN" dirty="0"/>
              <a:t> </a:t>
            </a:r>
            <a:r>
              <a:rPr lang="zh-CN" altLang="en-US" dirty="0"/>
              <a:t>环境变量，文件系统）并不会导致镜像中内容的变化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基本概念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8D852-EB01-53A1-404B-156D3313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05" b="-1"/>
          <a:stretch/>
        </p:blipFill>
        <p:spPr>
          <a:xfrm>
            <a:off x="6486881" y="5098926"/>
            <a:ext cx="5705119" cy="15833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CBEB8C-1825-A6A4-2BF0-434425123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2" y="5098926"/>
            <a:ext cx="5223316" cy="1398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容器（</a:t>
            </a:r>
            <a:r>
              <a:rPr lang="en-US" altLang="zh-CN" dirty="0"/>
              <a:t>container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容器其实依赖于隔离而非虚拟化技术，更深一层有如下两个隔离方法：控制隔离，资源隔离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控制隔离依赖于 </a:t>
            </a:r>
            <a:r>
              <a:rPr lang="en-US" altLang="zh-CN" dirty="0"/>
              <a:t>namespace </a:t>
            </a:r>
            <a:r>
              <a:rPr lang="zh-CN" altLang="en-US" dirty="0"/>
              <a:t>技术，具体来说，</a:t>
            </a:r>
            <a:r>
              <a:rPr lang="en-US" altLang="zh-CN" dirty="0"/>
              <a:t>Docker </a:t>
            </a:r>
            <a:r>
              <a:rPr lang="zh-CN" altLang="en-US" dirty="0"/>
              <a:t>内进程都可以在宿主机上查看到，但是内外 </a:t>
            </a:r>
            <a:r>
              <a:rPr lang="en-US" altLang="zh-CN" dirty="0" err="1"/>
              <a:t>pid</a:t>
            </a:r>
            <a:r>
              <a:rPr lang="en-US" altLang="zh-CN" dirty="0"/>
              <a:t> </a:t>
            </a:r>
            <a:r>
              <a:rPr lang="zh-CN" altLang="en-US" dirty="0"/>
              <a:t>不一样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资源隔离依赖于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上的 </a:t>
            </a:r>
            <a:r>
              <a:rPr lang="en-US" altLang="zh-CN" dirty="0" err="1"/>
              <a:t>cgroup</a:t>
            </a:r>
            <a:r>
              <a:rPr lang="en-US" altLang="zh-CN" dirty="0"/>
              <a:t> </a:t>
            </a:r>
            <a:r>
              <a:rPr lang="zh-CN" altLang="en-US" dirty="0"/>
              <a:t>它是一个特别的文件系统类型，可以限制、记录任务组所使用的物理资源，从而防止容器里的程序占用太多的宿主机 </a:t>
            </a:r>
            <a:r>
              <a:rPr lang="en-US" altLang="zh-CN" dirty="0" err="1"/>
              <a:t>cpu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基本概念和原理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8793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服务（</a:t>
            </a:r>
            <a:r>
              <a:rPr lang="en-US" altLang="zh-CN" dirty="0"/>
              <a:t>service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如果在 </a:t>
            </a:r>
            <a:r>
              <a:rPr lang="en-US" altLang="zh-CN" dirty="0"/>
              <a:t>Docker </a:t>
            </a:r>
            <a:r>
              <a:rPr lang="zh-CN" altLang="en-US" dirty="0"/>
              <a:t>开启之前就尝试运行的话，可能会遇到以下报错，这时候你可能会产生这样的疑问，这个 </a:t>
            </a:r>
            <a:r>
              <a:rPr lang="en-US" altLang="zh-CN" dirty="0"/>
              <a:t>daemon </a:t>
            </a:r>
            <a:r>
              <a:rPr lang="zh-CN" altLang="en-US" dirty="0"/>
              <a:t>是啥，我为什么又要用 </a:t>
            </a:r>
            <a:r>
              <a:rPr lang="en-US" altLang="zh-CN" dirty="0"/>
              <a:t>service </a:t>
            </a:r>
            <a:r>
              <a:rPr lang="zh-CN" altLang="en-US" dirty="0"/>
              <a:t>这个 </a:t>
            </a:r>
            <a:r>
              <a:rPr lang="en-US" altLang="zh-CN" dirty="0"/>
              <a:t>keyword </a:t>
            </a:r>
            <a:r>
              <a:rPr lang="zh-CN" altLang="en-US" dirty="0"/>
              <a:t>去开启 </a:t>
            </a:r>
            <a:r>
              <a:rPr lang="en-US" altLang="zh-CN" dirty="0"/>
              <a:t>Docker </a:t>
            </a:r>
            <a:r>
              <a:rPr lang="zh-CN" altLang="en-US" dirty="0"/>
              <a:t>呢</a:t>
            </a:r>
            <a:endParaRPr lang="en-US" altLang="zh-CN" dirty="0"/>
          </a:p>
          <a:p>
            <a:pPr lvl="1"/>
            <a:r>
              <a:rPr lang="en-US" altLang="zh-CN" dirty="0"/>
              <a:t>Service</a:t>
            </a:r>
            <a:r>
              <a:rPr lang="zh-CN" altLang="en-US" dirty="0"/>
              <a:t>（服务）是在后台运行的进程或应用程序，它执行一些预定义的任务或等待某些事件发生。</a:t>
            </a:r>
            <a:endParaRPr lang="en-US" altLang="zh-CN" dirty="0"/>
          </a:p>
          <a:p>
            <a:pPr lvl="1"/>
            <a:r>
              <a:rPr lang="zh-CN" altLang="en-US" dirty="0"/>
              <a:t>具体来说，</a:t>
            </a:r>
            <a:r>
              <a:rPr lang="en-US" altLang="zh-CN" dirty="0"/>
              <a:t>service </a:t>
            </a:r>
            <a:r>
              <a:rPr lang="zh-CN" altLang="en-US" dirty="0"/>
              <a:t>对应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/service </a:t>
            </a:r>
            <a:r>
              <a:rPr lang="zh-CN" altLang="en-US" dirty="0"/>
              <a:t>，可以调用任意的可执行文件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基本概念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69D02-B871-660D-1023-17212CC1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30" y="5024437"/>
            <a:ext cx="11496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6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Daemon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Daemon </a:t>
            </a:r>
            <a:r>
              <a:rPr lang="zh-CN" altLang="en-US" dirty="0"/>
              <a:t>其实是小精灵的意思</a:t>
            </a:r>
            <a:r>
              <a:rPr lang="en-US" altLang="zh-CN" dirty="0" err="1"/>
              <a:t>hhh</a:t>
            </a:r>
            <a:r>
              <a:rPr lang="zh-CN" altLang="en-US" dirty="0"/>
              <a:t>，在计算机术语中，叫做守护进程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它是后台长时间执行的进程，很多系统服务都由 </a:t>
            </a:r>
            <a:r>
              <a:rPr lang="en-US" altLang="zh-CN" dirty="0"/>
              <a:t>Daemon </a:t>
            </a:r>
            <a:r>
              <a:rPr lang="zh-CN" altLang="en-US" dirty="0"/>
              <a:t>提供，比如 </a:t>
            </a:r>
            <a:r>
              <a:rPr lang="en-US" altLang="zh-CN" dirty="0" err="1"/>
              <a:t>sshd</a:t>
            </a:r>
            <a:r>
              <a:rPr lang="en-US" altLang="zh-CN" dirty="0"/>
              <a:t> (</a:t>
            </a:r>
            <a:r>
              <a:rPr lang="zh-CN" altLang="en-US" dirty="0"/>
              <a:t>管理 </a:t>
            </a:r>
            <a:r>
              <a:rPr lang="en-US" altLang="zh-CN" dirty="0"/>
              <a:t>ssh </a:t>
            </a:r>
            <a:r>
              <a:rPr lang="zh-CN" altLang="en-US" dirty="0"/>
              <a:t>连接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httpd (Apache http server)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基本概念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81C8E3-A143-8FC1-4693-39C93D07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2" y="3812839"/>
            <a:ext cx="10458678" cy="304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8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Docker run &lt;</a:t>
            </a:r>
            <a:r>
              <a:rPr lang="zh-CN" altLang="en-US" dirty="0"/>
              <a:t>参数</a:t>
            </a:r>
            <a:r>
              <a:rPr lang="en-US" altLang="zh-CN" dirty="0"/>
              <a:t>&gt; &lt;image&gt; &lt;command&gt;</a:t>
            </a: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基于给定镜像启动一个新容器</a:t>
            </a:r>
            <a:endParaRPr lang="en-US" altLang="zh-CN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Image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参数可以由 </a:t>
            </a:r>
            <a:r>
              <a:rPr lang="en-US" altLang="zh-CN" dirty="0" err="1">
                <a:highlight>
                  <a:srgbClr val="FFFFFF"/>
                </a:highlight>
                <a:latin typeface="Roboto" panose="02000000000000000000" pitchFamily="2" charset="0"/>
              </a:rPr>
              <a:t>ImageId</a:t>
            </a: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或者 </a:t>
            </a: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name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指定</a:t>
            </a:r>
            <a:endParaRPr lang="en-US" altLang="zh-CN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Command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就是正常的 </a:t>
            </a:r>
            <a:r>
              <a:rPr lang="en-US" altLang="zh-CN" dirty="0" err="1">
                <a:highlight>
                  <a:srgbClr val="FFFFFF"/>
                </a:highlight>
                <a:latin typeface="Roboto" panose="02000000000000000000" pitchFamily="2" charset="0"/>
              </a:rPr>
              <a:t>linux</a:t>
            </a: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命令行写法，如 </a:t>
            </a: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echo “hello world”,</a:t>
            </a:r>
            <a:r>
              <a:rPr lang="en-US" altLang="zh-CN" dirty="0" err="1">
                <a:highlight>
                  <a:srgbClr val="FFFFFF"/>
                </a:highlight>
                <a:latin typeface="Roboto" panose="02000000000000000000" pitchFamily="2" charset="0"/>
              </a:rPr>
              <a:t>pwd</a:t>
            </a: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 ,ls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之类的命令</a:t>
            </a:r>
            <a:endParaRPr lang="en-US" altLang="zh-CN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一些常用参数</a:t>
            </a:r>
            <a:endParaRPr lang="en-US" altLang="zh-CN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--rm: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在运行完容器后删除实例</a:t>
            </a:r>
            <a:endParaRPr lang="en-US" altLang="zh-CN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--it: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使用交互模式并且分配伪终端（退出伪终端的话在伪终端执行 </a:t>
            </a: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exit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就行）</a:t>
            </a:r>
            <a:endParaRPr lang="en-US" altLang="zh-CN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dirty="0">
                <a:highlight>
                  <a:srgbClr val="FFFFFF"/>
                </a:highlight>
                <a:latin typeface="Roboto" panose="02000000000000000000" pitchFamily="2" charset="0"/>
              </a:rPr>
              <a:t>--name=name: </a:t>
            </a:r>
            <a:r>
              <a:rPr lang="zh-CN" altLang="en-US" dirty="0">
                <a:highlight>
                  <a:srgbClr val="FFFFFF"/>
                </a:highlight>
                <a:latin typeface="Roboto" panose="02000000000000000000" pitchFamily="2" charset="0"/>
              </a:rPr>
              <a:t>为容器分配名字，不然自动分配的名字不太好记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190250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docker build &lt;Options&gt; &lt;Path| 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常用参数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-t &lt;name&gt;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-q (quiet) : </a:t>
            </a:r>
            <a:r>
              <a:rPr lang="zh-CN" altLang="en-US" dirty="0"/>
              <a:t>如果看到一堆输出觉得烦的话可以用一下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414899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docker images</a:t>
            </a:r>
          </a:p>
          <a:p>
            <a:pPr lvl="1"/>
            <a:r>
              <a:rPr lang="zh-CN" altLang="en-US" dirty="0"/>
              <a:t>列出已有镜像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190500" lvl="1" indent="0">
              <a:buNone/>
            </a:pPr>
            <a:endParaRPr lang="en-US" altLang="zh-CN" dirty="0"/>
          </a:p>
          <a:p>
            <a:r>
              <a:rPr lang="en-US" altLang="zh-CN" dirty="0"/>
              <a:t>docker </a:t>
            </a:r>
            <a:r>
              <a:rPr lang="en-US" altLang="zh-CN" dirty="0" err="1"/>
              <a:t>ps</a:t>
            </a:r>
            <a:r>
              <a:rPr lang="en-US" altLang="zh-CN" dirty="0"/>
              <a:t> (--all)</a:t>
            </a:r>
          </a:p>
          <a:p>
            <a:pPr lvl="1"/>
            <a:r>
              <a:rPr lang="zh-CN" altLang="en-US" dirty="0"/>
              <a:t>列出正在运行的</a:t>
            </a:r>
            <a:r>
              <a:rPr lang="en-US" altLang="zh-CN" dirty="0"/>
              <a:t>/</a:t>
            </a:r>
            <a:r>
              <a:rPr lang="zh-CN" altLang="en-US" dirty="0"/>
              <a:t>所有 </a:t>
            </a:r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B9AD36-3C00-6D9B-4AB8-AF693BB35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8" y="2443957"/>
            <a:ext cx="5769164" cy="16126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7AA39A-8F7E-35D0-B9CD-7A3EBA56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2" y="5230196"/>
            <a:ext cx="8928962" cy="150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docker </a:t>
            </a:r>
            <a:r>
              <a:rPr lang="en-US" altLang="zh-CN" dirty="0" err="1"/>
              <a:t>rmi</a:t>
            </a:r>
            <a:r>
              <a:rPr lang="en-US" altLang="zh-CN" dirty="0"/>
              <a:t> &lt;Options&gt; &lt;Image&gt;</a:t>
            </a:r>
          </a:p>
          <a:p>
            <a:pPr lvl="1"/>
            <a:r>
              <a:rPr lang="zh-CN" altLang="en-US" dirty="0"/>
              <a:t>删除镜像</a:t>
            </a:r>
            <a:endParaRPr lang="en-US" altLang="zh-CN" dirty="0"/>
          </a:p>
          <a:p>
            <a:pPr marL="190500" lvl="1" indent="0">
              <a:buNone/>
            </a:pPr>
            <a:endParaRPr lang="en-US" altLang="zh-CN" dirty="0"/>
          </a:p>
          <a:p>
            <a:r>
              <a:rPr lang="en-US" altLang="zh-CN" dirty="0"/>
              <a:t>docker rm &lt;Options&gt; &lt;Container&gt;</a:t>
            </a:r>
          </a:p>
          <a:p>
            <a:pPr lvl="1"/>
            <a:r>
              <a:rPr lang="zh-CN" altLang="en-US" dirty="0"/>
              <a:t>删除容器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docker cp &lt;Options&gt; &lt;</a:t>
            </a:r>
            <a:r>
              <a:rPr lang="en-US" altLang="zh-CN" dirty="0" err="1"/>
              <a:t>Container:Src_Path</a:t>
            </a:r>
            <a:r>
              <a:rPr lang="en-US" altLang="zh-CN" dirty="0"/>
              <a:t>&gt; &lt;</a:t>
            </a:r>
            <a:r>
              <a:rPr lang="en-US" altLang="zh-CN" dirty="0" err="1"/>
              <a:t>Dst_Path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docker cp &lt;Options&gt; &lt;</a:t>
            </a:r>
            <a:r>
              <a:rPr lang="en-US" altLang="zh-CN" dirty="0" err="1"/>
              <a:t>Src_Path</a:t>
            </a:r>
            <a:r>
              <a:rPr lang="en-US" altLang="zh-CN" dirty="0"/>
              <a:t>&gt; &lt;</a:t>
            </a:r>
            <a:r>
              <a:rPr lang="en-US" altLang="zh-CN" dirty="0" err="1"/>
              <a:t>Container:Dst_Path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解锁 </a:t>
            </a:r>
            <a:r>
              <a:rPr lang="en-US" altLang="zh-CN" dirty="0"/>
              <a:t>docker </a:t>
            </a:r>
            <a:r>
              <a:rPr lang="zh-CN" altLang="en-US" dirty="0"/>
              <a:t>的新用法：获得正常渠道（比如说 </a:t>
            </a:r>
            <a:r>
              <a:rPr lang="en-US" altLang="zh-CN" dirty="0"/>
              <a:t>google </a:t>
            </a:r>
            <a:r>
              <a:rPr lang="zh-CN" altLang="en-US" dirty="0"/>
              <a:t>或者官网）较难获取的库文件等资源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26854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Why We Need Docker</a:t>
            </a:r>
          </a:p>
          <a:p>
            <a:r>
              <a:rPr lang="zh-CN" altLang="en-US" dirty="0"/>
              <a:t>基本概念和原理</a:t>
            </a:r>
            <a:endParaRPr lang="en-US" altLang="zh-CN" dirty="0"/>
          </a:p>
          <a:p>
            <a:r>
              <a:rPr lang="zh-CN" altLang="en-US" dirty="0"/>
              <a:t>基本命令</a:t>
            </a:r>
            <a:endParaRPr lang="en-US" altLang="zh-CN" dirty="0"/>
          </a:p>
          <a:p>
            <a:r>
              <a:rPr lang="en-US" altLang="zh-CN" dirty="0" err="1"/>
              <a:t>Dockerfile</a:t>
            </a:r>
            <a:endParaRPr lang="en-US" altLang="zh-CN" dirty="0"/>
          </a:p>
          <a:p>
            <a:r>
              <a:rPr lang="en-US" altLang="zh-CN" dirty="0"/>
              <a:t>Docker Compose</a:t>
            </a:r>
          </a:p>
          <a:p>
            <a:r>
              <a:rPr lang="en-US" altLang="zh-CN" dirty="0"/>
              <a:t>Registry</a:t>
            </a:r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目录</a:t>
            </a:r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Demo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Docker run alpine echo “hello world!”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From </a:t>
            </a:r>
            <a:r>
              <a:rPr lang="en-US" altLang="zh-CN" dirty="0" err="1"/>
              <a:t>Dockerfile</a:t>
            </a:r>
            <a:r>
              <a:rPr lang="en-US" altLang="zh-CN" dirty="0"/>
              <a:t> to working Docker !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cd &lt;</a:t>
            </a:r>
            <a:r>
              <a:rPr lang="en-US" altLang="zh-CN" dirty="0" err="1"/>
              <a:t>Workdir</a:t>
            </a:r>
            <a:r>
              <a:rPr lang="en-US" altLang="zh-CN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sudo</a:t>
            </a:r>
            <a:r>
              <a:rPr lang="zh-CN" altLang="en-US" dirty="0"/>
              <a:t> </a:t>
            </a:r>
            <a:r>
              <a:rPr lang="en-US" altLang="zh-CN" dirty="0"/>
              <a:t>service docker start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docker build –t “rosa” .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docker images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docker run –name=</a:t>
            </a:r>
            <a:r>
              <a:rPr lang="en-US" altLang="zh-CN" dirty="0" err="1"/>
              <a:t>rosadocker</a:t>
            </a:r>
            <a:r>
              <a:rPr lang="en-US" altLang="zh-CN" dirty="0"/>
              <a:t> –it rosa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(internal commands…)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docker cp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288454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98D15-EE50-B14D-D350-AA0F3692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369" y="3704694"/>
            <a:ext cx="2534008" cy="26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7807541" cy="5087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看到别人的 </a:t>
            </a:r>
            <a:r>
              <a:rPr lang="en-US" altLang="zh-CN" dirty="0" err="1"/>
              <a:t>Dockerfile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我也想自己写一个！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基本思路：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在之前我们已经剧透过，</a:t>
            </a:r>
            <a:r>
              <a:rPr lang="en-US" altLang="zh-CN" dirty="0"/>
              <a:t>Docker </a:t>
            </a:r>
            <a:r>
              <a:rPr lang="zh-CN" altLang="en-US" dirty="0"/>
              <a:t>是多层的，所以我们需要做的只是在基础镜像上再添加一层或者几层！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  <p:pic>
        <p:nvPicPr>
          <p:cNvPr id="8194" name="Picture 2" descr="Docker can now run within Docker | Docker">
            <a:extLst>
              <a:ext uri="{FF2B5EF4-FFF2-40B4-BE49-F238E27FC236}">
                <a16:creationId xmlns:a16="http://schemas.microsoft.com/office/drawing/2014/main" id="{CDC410FF-BD73-8349-F23D-F56C0309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133" y="1355132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ocker – ProgrammerHumor.io">
            <a:extLst>
              <a:ext uri="{FF2B5EF4-FFF2-40B4-BE49-F238E27FC236}">
                <a16:creationId xmlns:a16="http://schemas.microsoft.com/office/drawing/2014/main" id="{375F863E-02B3-B2BB-E007-7C145CA4D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52" y="3079157"/>
            <a:ext cx="2990623" cy="378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11123362" cy="5087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FROM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指定基础镜像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FROM ubuntu:22.04  |  FROM python:3.10-slim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RUN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指定创建 </a:t>
            </a:r>
            <a:r>
              <a:rPr lang="en-US" altLang="zh-CN" dirty="0"/>
              <a:t>containers </a:t>
            </a:r>
            <a:r>
              <a:rPr lang="zh-CN" altLang="en-US" dirty="0"/>
              <a:t>所运行的命令，和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命令行同格式，可以用来布置好运行程序的环境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RUN apt update &amp;&amp; apt install -y --no-install-recommends </a:t>
            </a:r>
            <a:r>
              <a:rPr lang="en-US" altLang="zh-CN" dirty="0" err="1"/>
              <a:t>socat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加上 </a:t>
            </a:r>
            <a:r>
              <a:rPr lang="en-US" altLang="zh-CN" dirty="0"/>
              <a:t>–y </a:t>
            </a:r>
            <a:r>
              <a:rPr lang="zh-CN" altLang="en-US" dirty="0"/>
              <a:t>参数代表对安装时所有 </a:t>
            </a:r>
            <a:r>
              <a:rPr lang="en-US" altLang="zh-CN" dirty="0"/>
              <a:t>prompt </a:t>
            </a:r>
            <a:r>
              <a:rPr lang="zh-CN" altLang="en-US" dirty="0"/>
              <a:t>都 </a:t>
            </a:r>
            <a:r>
              <a:rPr lang="en-US" altLang="zh-CN" dirty="0"/>
              <a:t>say yes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173428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11123362" cy="5087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COPY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COPY &lt;</a:t>
            </a:r>
            <a:r>
              <a:rPr lang="en-US" altLang="zh-CN" dirty="0" err="1"/>
              <a:t>src</a:t>
            </a:r>
            <a:r>
              <a:rPr lang="en-US" altLang="zh-CN" dirty="0"/>
              <a:t>&gt; &lt;</a:t>
            </a:r>
            <a:r>
              <a:rPr lang="en-US" altLang="zh-CN" dirty="0" err="1"/>
              <a:t>dst</a:t>
            </a:r>
            <a:r>
              <a:rPr lang="en-US" altLang="zh-CN" dirty="0"/>
              <a:t>&gt;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以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所在目录为相对路径，</a:t>
            </a:r>
            <a:r>
              <a:rPr lang="en-US" altLang="zh-CN" dirty="0" err="1"/>
              <a:t>dst</a:t>
            </a:r>
            <a:r>
              <a:rPr lang="en-US" altLang="zh-CN" dirty="0"/>
              <a:t> </a:t>
            </a:r>
            <a:r>
              <a:rPr lang="zh-CN" altLang="en-US" dirty="0"/>
              <a:t>对应 </a:t>
            </a:r>
            <a:r>
              <a:rPr lang="en-US" altLang="zh-CN" dirty="0"/>
              <a:t>docker </a:t>
            </a:r>
            <a:r>
              <a:rPr lang="zh-CN" altLang="en-US" dirty="0"/>
              <a:t>内文件系统的路径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COPY server.py /server.py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CMD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容器启动的时候运行的命令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CMD [“/bin/bash”] | CMD echo “hello world”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基本命令</a:t>
            </a:r>
          </a:p>
        </p:txBody>
      </p:sp>
    </p:spTree>
    <p:extLst>
      <p:ext uri="{BB962C8B-B14F-4D97-AF65-F5344CB8AC3E}">
        <p14:creationId xmlns:p14="http://schemas.microsoft.com/office/powerpoint/2010/main" val="267859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11123362" cy="5087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WORKDIR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用于为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中随后的任何 </a:t>
            </a:r>
            <a:r>
              <a:rPr lang="en-US" altLang="zh-CN" dirty="0"/>
              <a:t>RUN</a:t>
            </a:r>
            <a:r>
              <a:rPr lang="zh-CN" altLang="en-US" dirty="0"/>
              <a:t>、</a:t>
            </a:r>
            <a:r>
              <a:rPr lang="en-US" altLang="zh-CN" dirty="0"/>
              <a:t>CMD</a:t>
            </a:r>
            <a:r>
              <a:rPr lang="zh-CN" altLang="en-US" dirty="0"/>
              <a:t>、</a:t>
            </a:r>
            <a:r>
              <a:rPr lang="en-US" altLang="zh-CN" dirty="0"/>
              <a:t>ENTRYPOINT</a:t>
            </a:r>
            <a:r>
              <a:rPr lang="zh-CN" altLang="en-US" dirty="0"/>
              <a:t>、</a:t>
            </a:r>
            <a:r>
              <a:rPr lang="en-US" altLang="zh-CN" dirty="0"/>
              <a:t>COPY </a:t>
            </a:r>
            <a:r>
              <a:rPr lang="zh-CN" altLang="en-US" dirty="0"/>
              <a:t>和 </a:t>
            </a:r>
            <a:r>
              <a:rPr lang="en-US" altLang="zh-CN" dirty="0"/>
              <a:t>ADD </a:t>
            </a:r>
            <a:r>
              <a:rPr lang="zh-CN" altLang="en-US" dirty="0"/>
              <a:t>指令设置工作目录。类似于对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来说的 </a:t>
            </a:r>
            <a:r>
              <a:rPr lang="en-US" altLang="zh-CN" dirty="0"/>
              <a:t>cd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WORKDIR /rosa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ENV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中设置环境变量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ENV ROSA=HAPPY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非基本命令</a:t>
            </a:r>
          </a:p>
        </p:txBody>
      </p:sp>
    </p:spTree>
    <p:extLst>
      <p:ext uri="{BB962C8B-B14F-4D97-AF65-F5344CB8AC3E}">
        <p14:creationId xmlns:p14="http://schemas.microsoft.com/office/powerpoint/2010/main" val="283130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多层构建</a:t>
            </a:r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911CF6B4-AF92-D1F3-CB2C-8CE449959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所需要的文件可能需要很多依赖项，需要把它们都塞到容器里面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派发一个很大的镜像给用户显然不太好！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但是真正运行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build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出来的文件可能只需要一些简单的库依赖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我们可以在构建中使用多个阶段，每个阶段用一个可以不同的镜像，把最后一阶段的镜像给用户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14340" name="Picture 4" descr="You should use docker - it's so light ...">
            <a:extLst>
              <a:ext uri="{FF2B5EF4-FFF2-40B4-BE49-F238E27FC236}">
                <a16:creationId xmlns:a16="http://schemas.microsoft.com/office/drawing/2014/main" id="{E3DF7C22-79C5-4133-E6DB-D9246FC1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629" y="4722954"/>
            <a:ext cx="2680769" cy="186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3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多层构建</a:t>
            </a:r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911CF6B4-AF92-D1F3-CB2C-8CE449959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 err="1"/>
              <a:t>thuctf</a:t>
            </a:r>
            <a:r>
              <a:rPr lang="en-US" altLang="zh-CN" dirty="0"/>
              <a:t> 2023 </a:t>
            </a:r>
            <a:r>
              <a:rPr lang="zh-CN" altLang="en-US" dirty="0"/>
              <a:t>某题 </a:t>
            </a:r>
            <a:r>
              <a:rPr lang="en-US" altLang="zh-CN" dirty="0" err="1"/>
              <a:t>Dockerfile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C23448-7F34-7206-2523-BF5CE379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1" y="1946477"/>
            <a:ext cx="8912647" cy="47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6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Demo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AB9A9-EF45-C903-1700-FF9E89F61A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总体来说不难，适合使用 </a:t>
            </a:r>
            <a:r>
              <a:rPr lang="en-US" altLang="zh-CN" dirty="0"/>
              <a:t>copilot </a:t>
            </a:r>
            <a:r>
              <a:rPr lang="zh-CN" altLang="en-US" dirty="0"/>
              <a:t>等工具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181EEA-0250-0D31-C791-99E346827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0" t="12614" r="3809" b="2867"/>
          <a:stretch/>
        </p:blipFill>
        <p:spPr>
          <a:xfrm>
            <a:off x="6213514" y="2349232"/>
            <a:ext cx="4968607" cy="27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4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pic>
        <p:nvPicPr>
          <p:cNvPr id="13314" name="Picture 2" descr="Obi-Wan Kenobi ...">
            <a:extLst>
              <a:ext uri="{FF2B5EF4-FFF2-40B4-BE49-F238E27FC236}">
                <a16:creationId xmlns:a16="http://schemas.microsoft.com/office/drawing/2014/main" id="{850EEA7F-75FC-6F9B-4906-970A00E6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1" y="2334772"/>
            <a:ext cx="3626903" cy="294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29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0" y="1769402"/>
            <a:ext cx="11134381" cy="44805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Docker </a:t>
            </a:r>
            <a:r>
              <a:rPr lang="zh-CN" altLang="en-US" sz="2400" dirty="0"/>
              <a:t>是一套平台即服务（</a:t>
            </a:r>
            <a:r>
              <a:rPr lang="en-US" altLang="zh-CN" sz="2400" dirty="0"/>
              <a:t>PaaS</a:t>
            </a:r>
            <a:r>
              <a:rPr lang="zh-CN" altLang="en-US" sz="2400" dirty="0"/>
              <a:t>）产品，它使用操作系统级别的虚拟化技术来提供名为容器的软件包 </a:t>
            </a:r>
            <a:r>
              <a:rPr lang="en-US" altLang="zh-CN" sz="2400" dirty="0"/>
              <a:t>(ref from </a:t>
            </a:r>
            <a:r>
              <a:rPr lang="en-US" altLang="zh-CN" sz="2400" dirty="0" err="1"/>
              <a:t>wikipedia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</a:rPr>
              <a:t>2013 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  <a:ea typeface="微软雅黑"/>
              </a:rPr>
              <a:t>年面向公众亮相，</a:t>
            </a:r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</a:rPr>
              <a:t>2013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  <a:ea typeface="微软雅黑"/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/>
                <a:ea typeface="微软雅黑"/>
              </a:rPr>
              <a:t>月开源 </a:t>
            </a:r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</a:rPr>
              <a:t>(Apache License 2.0)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/>
                <a:ea typeface="微软雅黑"/>
              </a:rPr>
              <a:t>吉祥物 </a:t>
            </a:r>
            <a:r>
              <a:rPr lang="en-US" altLang="zh-CN" sz="2400" dirty="0">
                <a:solidFill>
                  <a:srgbClr val="000000"/>
                </a:solidFill>
                <a:latin typeface="微软雅黑"/>
                <a:ea typeface="微软雅黑"/>
              </a:rPr>
              <a:t>Moby Dock</a:t>
            </a:r>
          </a:p>
          <a:p>
            <a:endParaRPr lang="en-US" altLang="zh-CN" sz="2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endParaRPr lang="zh-CN" sz="24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sz="quarter" idx="15"/>
          </p:nvPr>
        </p:nvSpPr>
        <p:spPr/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r>
              <a:rPr lang="en-US" altLang="zh-CN" dirty="0"/>
              <a:t>What Is Docker</a:t>
            </a:r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Why We Need Docker</a:t>
            </a:r>
            <a:endParaRPr lang="zh-CN" dirty="0"/>
          </a:p>
        </p:txBody>
      </p:sp>
      <p:pic>
        <p:nvPicPr>
          <p:cNvPr id="1028" name="Picture 4" descr="Docker, the container company with a ...">
            <a:extLst>
              <a:ext uri="{FF2B5EF4-FFF2-40B4-BE49-F238E27FC236}">
                <a16:creationId xmlns:a16="http://schemas.microsoft.com/office/drawing/2014/main" id="{518B04AA-45E9-D561-09D9-C1EAFBCC8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54" y="4362450"/>
            <a:ext cx="2095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F2ED28-FE29-A5B6-ABA4-1FE1568805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444" y="3601598"/>
            <a:ext cx="3256402" cy="325640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11123362" cy="5087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在构建 </a:t>
            </a:r>
            <a:r>
              <a:rPr lang="en-US" altLang="zh-CN" dirty="0"/>
              <a:t>Docker </a:t>
            </a:r>
            <a:r>
              <a:rPr lang="zh-CN" altLang="en-US" dirty="0"/>
              <a:t>的时候，会遇到更复杂的情况</a:t>
            </a:r>
            <a:r>
              <a:rPr lang="en-US" altLang="zh-CN" dirty="0"/>
              <a:t>…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挂载数据卷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创建数据库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不同 </a:t>
            </a:r>
            <a:r>
              <a:rPr lang="en-US" altLang="zh-CN" dirty="0"/>
              <a:t>Docker </a:t>
            </a:r>
            <a:r>
              <a:rPr lang="zh-CN" altLang="en-US" dirty="0"/>
              <a:t>容器之间网络连接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Compose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231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11123362" cy="5087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Solution: Docker Compose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或许你在日常生活中已经见到过 </a:t>
            </a:r>
            <a:r>
              <a:rPr lang="en-US" altLang="zh-CN" dirty="0"/>
              <a:t>docker-</a:t>
            </a:r>
            <a:r>
              <a:rPr lang="en-US" altLang="zh-CN" dirty="0" err="1"/>
              <a:t>compose.yml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Compose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789412-D643-2729-DB96-90BADFB8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35" y="3109329"/>
            <a:ext cx="6343650" cy="3267075"/>
          </a:xfrm>
          <a:prstGeom prst="rect">
            <a:avLst/>
          </a:prstGeom>
        </p:spPr>
      </p:pic>
      <p:pic>
        <p:nvPicPr>
          <p:cNvPr id="15362" name="Picture 2" descr="Docker memes. Best Collection of funny ...">
            <a:extLst>
              <a:ext uri="{FF2B5EF4-FFF2-40B4-BE49-F238E27FC236}">
                <a16:creationId xmlns:a16="http://schemas.microsoft.com/office/drawing/2014/main" id="{809B0FAF-D094-4016-0BDC-4CC6A467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37" y="3316288"/>
            <a:ext cx="3133141" cy="285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701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2" y="1344057"/>
            <a:ext cx="11123362" cy="4663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Yaml</a:t>
            </a:r>
            <a:r>
              <a:rPr lang="en-US" altLang="zh-CN" dirty="0"/>
              <a:t> format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tl;dr</a:t>
            </a:r>
            <a:r>
              <a:rPr lang="zh-CN" altLang="en-US" dirty="0"/>
              <a:t>：</a:t>
            </a:r>
            <a:r>
              <a:rPr lang="en-US" altLang="zh-CN" dirty="0" err="1"/>
              <a:t>yaml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格式有类似于如下的等价转换 </a:t>
            </a:r>
            <a:r>
              <a:rPr lang="en-US" altLang="zh-CN" dirty="0"/>
              <a:t>(</a:t>
            </a:r>
            <a:r>
              <a:rPr lang="zh-CN" altLang="en-US" dirty="0"/>
              <a:t>例子 </a:t>
            </a:r>
            <a:r>
              <a:rPr lang="en-US" altLang="zh-CN" dirty="0"/>
              <a:t>ref: </a:t>
            </a:r>
            <a:r>
              <a:rPr lang="en-US" altLang="zh-CN" dirty="0">
                <a:hlinkClick r:id="rId2"/>
              </a:rPr>
              <a:t>What is YAML? The YML File Format (freecodecamp.org)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Compose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1C9957-DD4B-8299-A5DA-6787578F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1" y="3798522"/>
            <a:ext cx="4519175" cy="23523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61C0FD-2DE0-9702-D591-DA1C46C6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605" y="3418849"/>
            <a:ext cx="4362674" cy="311166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5B62BDDE-B071-9EDB-09AA-10F7EFAD7C74}"/>
              </a:ext>
            </a:extLst>
          </p:cNvPr>
          <p:cNvSpPr/>
          <p:nvPr/>
        </p:nvSpPr>
        <p:spPr>
          <a:xfrm>
            <a:off x="5339395" y="4649118"/>
            <a:ext cx="1618521" cy="7381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51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BF6F29-EBD9-D32B-2297-2010259286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2" y="1344057"/>
            <a:ext cx="11123362" cy="4663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Yaml</a:t>
            </a:r>
            <a:r>
              <a:rPr lang="en-US" altLang="zh-CN" dirty="0"/>
              <a:t> format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tl;dr</a:t>
            </a:r>
            <a:r>
              <a:rPr lang="zh-CN" altLang="en-US" dirty="0"/>
              <a:t>：</a:t>
            </a:r>
            <a:r>
              <a:rPr lang="en-US" altLang="zh-CN" dirty="0" err="1"/>
              <a:t>yaml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格式有类似于如下的等价转换 </a:t>
            </a:r>
            <a:r>
              <a:rPr lang="en-US" altLang="zh-CN" dirty="0"/>
              <a:t>(</a:t>
            </a:r>
            <a:r>
              <a:rPr lang="zh-CN" altLang="en-US" dirty="0"/>
              <a:t>例子 </a:t>
            </a:r>
            <a:r>
              <a:rPr lang="en-US" altLang="zh-CN" dirty="0"/>
              <a:t>ref: </a:t>
            </a:r>
            <a:r>
              <a:rPr lang="en-US" altLang="zh-CN" dirty="0">
                <a:hlinkClick r:id="rId2"/>
              </a:rPr>
              <a:t>What is YAML? The YML File Format (freecodecamp.org)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855DCC-EBC7-E227-E849-4BFB2D8B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Compose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1C9957-DD4B-8299-A5DA-6787578F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1" y="3798522"/>
            <a:ext cx="4519175" cy="23523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61C0FD-2DE0-9702-D591-DA1C46C6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605" y="3418849"/>
            <a:ext cx="4362674" cy="311166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5B62BDDE-B071-9EDB-09AA-10F7EFAD7C74}"/>
              </a:ext>
            </a:extLst>
          </p:cNvPr>
          <p:cNvSpPr/>
          <p:nvPr/>
        </p:nvSpPr>
        <p:spPr>
          <a:xfrm>
            <a:off x="5339395" y="4649118"/>
            <a:ext cx="1618521" cy="7381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6275940" cy="551417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以右图中 </a:t>
            </a:r>
            <a:r>
              <a:rPr lang="en-US" altLang="zh-CN" dirty="0"/>
              <a:t>Docker-</a:t>
            </a:r>
            <a:r>
              <a:rPr lang="en-US" altLang="zh-CN" dirty="0" err="1"/>
              <a:t>Compose.yml</a:t>
            </a:r>
            <a:r>
              <a:rPr lang="en-US" altLang="zh-CN" dirty="0"/>
              <a:t> 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Volumes </a:t>
            </a:r>
            <a:r>
              <a:rPr lang="zh-CN" altLang="en-US" dirty="0"/>
              <a:t>用来创建数据卷，我们提供了一个 </a:t>
            </a:r>
            <a:r>
              <a:rPr lang="en-US" altLang="zh-CN" dirty="0" err="1"/>
              <a:t>db</a:t>
            </a:r>
            <a:r>
              <a:rPr lang="en-US" altLang="zh-CN" dirty="0"/>
              <a:t>-vol </a:t>
            </a:r>
            <a:r>
              <a:rPr lang="zh-CN" altLang="en-US" dirty="0"/>
              <a:t>的空词典，代表用默认配置创建一个名叫 </a:t>
            </a:r>
            <a:r>
              <a:rPr lang="en-US" altLang="zh-CN" dirty="0" err="1"/>
              <a:t>db</a:t>
            </a:r>
            <a:r>
              <a:rPr lang="en-US" altLang="zh-CN" dirty="0"/>
              <a:t>-vol </a:t>
            </a:r>
            <a:r>
              <a:rPr lang="zh-CN" altLang="en-US" dirty="0"/>
              <a:t>的数据卷，数据卷的作用是把容器里面的数据保存在宿主机上，它也可以在容器之间共享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 </a:t>
            </a:r>
            <a:r>
              <a:rPr lang="en-US" altLang="zh-CN" dirty="0"/>
              <a:t>service </a:t>
            </a:r>
            <a:r>
              <a:rPr lang="zh-CN" altLang="en-US" dirty="0"/>
              <a:t>对应一个 </a:t>
            </a:r>
            <a:r>
              <a:rPr lang="en-US" altLang="zh-CN" dirty="0"/>
              <a:t>Docker,</a:t>
            </a:r>
            <a:r>
              <a:rPr lang="zh-CN" altLang="en-US" dirty="0"/>
              <a:t>对于需要构建镜像的后端，我们用 </a:t>
            </a:r>
            <a:r>
              <a:rPr lang="en-US" altLang="zh-CN" dirty="0"/>
              <a:t>build </a:t>
            </a:r>
            <a:r>
              <a:rPr lang="zh-CN" altLang="en-US" dirty="0"/>
              <a:t>指定 </a:t>
            </a:r>
            <a:r>
              <a:rPr lang="en-US" altLang="zh-CN" dirty="0"/>
              <a:t>docker build </a:t>
            </a:r>
            <a:r>
              <a:rPr lang="zh-CN" altLang="en-US" dirty="0"/>
              <a:t>的目录，否则我们也需要指定选用的镜像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Docker Compose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01BEA0-F109-0B97-700E-73C741EE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71" y="1383713"/>
            <a:ext cx="4788146" cy="34736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6275940" cy="50879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以右图中 </a:t>
            </a:r>
            <a:r>
              <a:rPr lang="en-US" altLang="zh-CN" dirty="0"/>
              <a:t>Docker-</a:t>
            </a:r>
            <a:r>
              <a:rPr lang="en-US" altLang="zh-CN" dirty="0" err="1"/>
              <a:t>Compose.yml</a:t>
            </a:r>
            <a:r>
              <a:rPr lang="en-US" altLang="zh-CN" dirty="0"/>
              <a:t> 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每一项中 </a:t>
            </a:r>
            <a:r>
              <a:rPr lang="en-US" altLang="zh-CN" dirty="0"/>
              <a:t>volumes </a:t>
            </a:r>
            <a:r>
              <a:rPr lang="zh-CN" altLang="en-US" dirty="0"/>
              <a:t>指定了需要挂载的数据卷或者绑定宿主机的目录（此时宿主机目录需要用绝对路径）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ports </a:t>
            </a:r>
            <a:r>
              <a:rPr lang="zh-CN" altLang="en-US" dirty="0"/>
              <a:t>代表了 </a:t>
            </a:r>
            <a:r>
              <a:rPr lang="en-US" altLang="zh-CN" dirty="0"/>
              <a:t>Docker </a:t>
            </a:r>
            <a:r>
              <a:rPr lang="zh-CN" altLang="en-US" dirty="0"/>
              <a:t>内外端口的映射关系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environment </a:t>
            </a:r>
            <a:r>
              <a:rPr lang="zh-CN" altLang="en-US" dirty="0"/>
              <a:t>一项体现容器的环境变量不仅可以用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设置，也可以设置在这里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Docker Compose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01BEA0-F109-0B97-700E-73C741EE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71" y="1383713"/>
            <a:ext cx="4788146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46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6275940" cy="5087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以右图中 </a:t>
            </a:r>
            <a:r>
              <a:rPr lang="en-US" altLang="zh-CN" dirty="0"/>
              <a:t>Docker-</a:t>
            </a:r>
            <a:r>
              <a:rPr lang="en-US" altLang="zh-CN" dirty="0" err="1"/>
              <a:t>Compose.yml</a:t>
            </a:r>
            <a:r>
              <a:rPr lang="en-US" altLang="zh-CN" dirty="0"/>
              <a:t> 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restart: unless-stopped </a:t>
            </a:r>
            <a:r>
              <a:rPr lang="zh-CN" altLang="en-US" dirty="0"/>
              <a:t>一项指不断重启直到成功为止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在这个例子中，我们不确定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backend </a:t>
            </a:r>
            <a:r>
              <a:rPr lang="zh-CN" altLang="en-US" dirty="0"/>
              <a:t>的建立先后顺序，然而我们的后端需要等待 </a:t>
            </a:r>
            <a:r>
              <a:rPr lang="en-US" altLang="zh-CN" dirty="0"/>
              <a:t>MySQL </a:t>
            </a:r>
            <a:r>
              <a:rPr lang="zh-CN" altLang="en-US" dirty="0"/>
              <a:t>初始化完成之后才能够开始运行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所以可以让后端如果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因为数据库的问题运行失败，就重新启动，直到成功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Docker Compose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01BEA0-F109-0B97-700E-73C741EE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471" y="1383713"/>
            <a:ext cx="4788146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731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Docker compose up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根据 </a:t>
            </a:r>
            <a:r>
              <a:rPr lang="en-US" altLang="zh-CN" dirty="0"/>
              <a:t>docker-</a:t>
            </a:r>
            <a:r>
              <a:rPr lang="en-US" altLang="zh-CN" dirty="0" err="1"/>
              <a:t>compose.yml</a:t>
            </a:r>
            <a:r>
              <a:rPr lang="en-US" altLang="zh-CN" dirty="0"/>
              <a:t> </a:t>
            </a:r>
            <a:r>
              <a:rPr lang="zh-CN" altLang="en-US" dirty="0"/>
              <a:t>一键运行所有操作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其他命令如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docker compose down: </a:t>
            </a:r>
            <a:r>
              <a:rPr lang="zh-CN" altLang="en-US" dirty="0"/>
              <a:t>停止所有容器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docker compose logs &lt;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服务名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zh-CN" altLang="en-US" dirty="0"/>
              <a:t>查看某个容器的日志，大家可以课后探索一下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Docker Compose</a:t>
            </a:r>
            <a:endParaRPr 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镜像构建完成后，需要一个集中的存储，分发镜像的服务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这类服务被称为注册服务（</a:t>
            </a:r>
            <a:r>
              <a:rPr lang="en-US" altLang="zh-CN" dirty="0"/>
              <a:t>Registry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en-US" altLang="zh-CN" dirty="0">
                <a:hlinkClick r:id="rId2"/>
              </a:rPr>
              <a:t>Docker Hub</a:t>
            </a:r>
            <a:r>
              <a:rPr lang="en-US" altLang="zh-CN" dirty="0"/>
              <a:t> </a:t>
            </a:r>
            <a:r>
              <a:rPr lang="zh-CN" altLang="en-US" dirty="0"/>
              <a:t>是目前最大的 </a:t>
            </a:r>
            <a:r>
              <a:rPr lang="en-US" altLang="zh-CN" dirty="0"/>
              <a:t>Docker </a:t>
            </a:r>
            <a:r>
              <a:rPr lang="zh-CN" altLang="en-US" dirty="0"/>
              <a:t>镜像注册服务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同时，</a:t>
            </a:r>
            <a:r>
              <a:rPr lang="en-US" altLang="zh-CN" dirty="0" err="1"/>
              <a:t>GitLab,GitHub</a:t>
            </a:r>
            <a:r>
              <a:rPr lang="en-US" altLang="zh-CN" dirty="0"/>
              <a:t> </a:t>
            </a:r>
            <a:r>
              <a:rPr lang="zh-CN" altLang="en-US" dirty="0"/>
              <a:t>这种常用的代码托管平台也会为每个仓库在部署时提供 </a:t>
            </a:r>
            <a:r>
              <a:rPr lang="en-US" altLang="zh-CN" dirty="0"/>
              <a:t>Registry </a:t>
            </a:r>
            <a:r>
              <a:rPr lang="zh-CN" altLang="en-US" dirty="0"/>
              <a:t>的管理功能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CN" dirty="0"/>
              <a:t>Registry</a:t>
            </a:r>
            <a:endParaRPr 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A4CC6C-CB43-74B3-CC96-37366D73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8" y="4377962"/>
            <a:ext cx="6573398" cy="242843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3" y="1162050"/>
            <a:ext cx="10880990" cy="50879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每一个仓库存放同一个应用的不同镜像，由 </a:t>
            </a:r>
            <a:r>
              <a:rPr lang="en-US" altLang="zh-CN" dirty="0"/>
              <a:t>tag </a:t>
            </a:r>
            <a:r>
              <a:rPr lang="zh-CN" altLang="en-US" dirty="0"/>
              <a:t>标识版本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完整的仓库名由用户名和仓库名组成，例如 </a:t>
            </a:r>
            <a:r>
              <a:rPr lang="en-US" altLang="zh-CN" dirty="0"/>
              <a:t>library/</a:t>
            </a:r>
            <a:r>
              <a:rPr lang="en-US" altLang="zh-CN" dirty="0" err="1"/>
              <a:t>alpine:latest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Registry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8E4C11-0D60-C731-5339-33C19764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98" y="3236424"/>
            <a:ext cx="8104739" cy="32612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Why We Need Docker</a:t>
            </a:r>
            <a:endParaRPr lang="zh-CN" dirty="0"/>
          </a:p>
        </p:txBody>
      </p:sp>
      <p:sp>
        <p:nvSpPr>
          <p:cNvPr id="4" name="AutoShape 2" descr="开发环境即代码：可以运行在云上的开发环境| 云原生社区（中国）">
            <a:extLst>
              <a:ext uri="{FF2B5EF4-FFF2-40B4-BE49-F238E27FC236}">
                <a16:creationId xmlns:a16="http://schemas.microsoft.com/office/drawing/2014/main" id="{2D074AD6-5623-79BD-673B-6D9C4D7D6CB2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配环境是程序员的基本素养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Linux </a:t>
            </a:r>
            <a:r>
              <a:rPr lang="zh-CN" altLang="en-US" dirty="0"/>
              <a:t>环境配置，小学期配置本地环境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软件工程专业课，配置 </a:t>
            </a:r>
            <a:r>
              <a:rPr lang="en-US" altLang="zh-CN" dirty="0"/>
              <a:t>CI/CD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科研中复现前人工作 </a:t>
            </a:r>
            <a:r>
              <a:rPr lang="en-US" altLang="zh-CN" dirty="0"/>
              <a:t>…</a:t>
            </a:r>
          </a:p>
        </p:txBody>
      </p:sp>
      <p:pic>
        <p:nvPicPr>
          <p:cNvPr id="2060" name="Picture 12" descr="Docker in Production: An Update | The ...">
            <a:extLst>
              <a:ext uri="{FF2B5EF4-FFF2-40B4-BE49-F238E27FC236}">
                <a16:creationId xmlns:a16="http://schemas.microsoft.com/office/drawing/2014/main" id="{B0CA6EF8-30C0-DB99-7315-4DC512DE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94" y="1652530"/>
            <a:ext cx="4574844" cy="269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ll you need to know about Docker - The ...">
            <a:extLst>
              <a:ext uri="{FF2B5EF4-FFF2-40B4-BE49-F238E27FC236}">
                <a16:creationId xmlns:a16="http://schemas.microsoft.com/office/drawing/2014/main" id="{428437C8-8FA2-C97D-B588-4C220A386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2" y="3802867"/>
            <a:ext cx="4435266" cy="24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8 Reasons Why Docker Matter For Devs">
            <a:extLst>
              <a:ext uri="{FF2B5EF4-FFF2-40B4-BE49-F238E27FC236}">
                <a16:creationId xmlns:a16="http://schemas.microsoft.com/office/drawing/2014/main" id="{83E82B08-36C3-06DF-278C-A7C00059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143" y="4527657"/>
            <a:ext cx="2778948" cy="233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Q&amp;A</a:t>
            </a:r>
            <a:endParaRPr lang="zh-CN" dirty="0"/>
          </a:p>
        </p:txBody>
      </p:sp>
      <p:pic>
        <p:nvPicPr>
          <p:cNvPr id="17410" name="Picture 2" descr="docker meme 的图像结果">
            <a:extLst>
              <a:ext uri="{FF2B5EF4-FFF2-40B4-BE49-F238E27FC236}">
                <a16:creationId xmlns:a16="http://schemas.microsoft.com/office/drawing/2014/main" id="{067E14B5-B244-74BA-C671-49BB668D65B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6" y="2038350"/>
            <a:ext cx="2781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48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谢谢大家！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1F573-2B6A-D9A0-6256-BC46BCD27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74" y="2951603"/>
            <a:ext cx="3256402" cy="325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41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References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67EE1-5BF2-E9A2-41A6-A71E7BCE78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bwgg </a:t>
            </a:r>
            <a:r>
              <a:rPr lang="zh-CN" altLang="en-US" dirty="0">
                <a:hlinkClick r:id="rId2"/>
              </a:rPr>
              <a:t>讲义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2022 </a:t>
            </a:r>
            <a:r>
              <a:rPr lang="zh-CN" altLang="en-US" dirty="0">
                <a:hlinkClick r:id="rId3"/>
              </a:rPr>
              <a:t>暑培讲义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Docker </a:t>
            </a:r>
            <a:r>
              <a:rPr lang="zh-CN" altLang="en-US" dirty="0">
                <a:hlinkClick r:id="rId4"/>
              </a:rPr>
              <a:t>隔离技术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Docker </a:t>
            </a:r>
            <a:r>
              <a:rPr lang="zh-CN" altLang="en-US" dirty="0">
                <a:hlinkClick r:id="rId5"/>
              </a:rPr>
              <a:t>原理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Services and Daemon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Docker </a:t>
            </a:r>
            <a:r>
              <a:rPr lang="zh-CN" altLang="en-US" dirty="0">
                <a:hlinkClick r:id="rId7"/>
              </a:rPr>
              <a:t>官网</a:t>
            </a:r>
            <a:endParaRPr lang="en-US" altLang="zh-CN" dirty="0"/>
          </a:p>
          <a:p>
            <a:r>
              <a:rPr lang="en-US" altLang="zh-CN" dirty="0">
                <a:hlinkClick r:id="rId8"/>
              </a:rPr>
              <a:t>Docker Hub </a:t>
            </a:r>
            <a:r>
              <a:rPr lang="zh-CN" altLang="en-US" dirty="0">
                <a:hlinkClick r:id="rId8"/>
              </a:rPr>
              <a:t>官网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09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可能遇到的问题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依赖项冲突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 </a:t>
            </a:r>
            <a:r>
              <a:rPr lang="en-US" altLang="zh-CN" dirty="0"/>
              <a:t>WSL2 </a:t>
            </a:r>
            <a:r>
              <a:rPr lang="zh-CN" altLang="en-US" dirty="0"/>
              <a:t>的朋友可能遇到需要原生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发行版的情况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需要基于已有框架线上部署环境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可能会运行一些对本机有风险的程序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hlinkClick r:id="rId2"/>
              </a:rPr>
              <a:t>您配吗</a:t>
            </a:r>
            <a:r>
              <a:rPr lang="zh-CN" altLang="en-US" dirty="0"/>
              <a:t> 中所提到的种种情况</a:t>
            </a:r>
            <a:r>
              <a:rPr lang="en-US" altLang="zh-CN" dirty="0"/>
              <a:t>..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Why We Need Docker</a:t>
            </a:r>
            <a:endParaRPr lang="zh-CN" dirty="0"/>
          </a:p>
        </p:txBody>
      </p:sp>
      <p:pic>
        <p:nvPicPr>
          <p:cNvPr id="9218" name="Picture 2" descr="What is Docker and why is there such a ...">
            <a:extLst>
              <a:ext uri="{FF2B5EF4-FFF2-40B4-BE49-F238E27FC236}">
                <a16:creationId xmlns:a16="http://schemas.microsoft.com/office/drawing/2014/main" id="{31255F8E-5465-8628-87DA-2B1D8A3BA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144" y="3289798"/>
            <a:ext cx="3165258" cy="320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因此，我们需要一个可以承载特定环境的东西（容器）来运行所需要的程序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这个容器应当有以下需求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和程序可以一起被打包派发（善良的开发者一定会考虑到不行配环境的大家！）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和原有操作系统环境有一定程度的隔离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不同容器之间运行环境互不影响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一定程度上的安全性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运行较为方便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Why We Need Docker</a:t>
            </a:r>
            <a:endParaRPr 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环境一致性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可以确保应用在不同环境（开发、测试、生产）中运行时的一致性，从而减少了“</a:t>
            </a:r>
            <a:r>
              <a:rPr lang="en-US" altLang="zh-CN" dirty="0"/>
              <a:t>It works on my machine (</a:t>
            </a:r>
            <a:r>
              <a:rPr lang="zh-CN" altLang="en-US" dirty="0"/>
              <a:t>摊手</a:t>
            </a:r>
            <a:r>
              <a:rPr lang="en-US" altLang="zh-CN" dirty="0"/>
              <a:t>)</a:t>
            </a:r>
            <a:r>
              <a:rPr lang="zh-CN" altLang="en-US" dirty="0"/>
              <a:t>”的问题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便捷依赖管理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在容器中封装应用及其所有依赖，使依赖管理更简单，不再需要在不同环境中重复配置环境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资源高效利用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相比传统的虚拟机，</a:t>
            </a:r>
            <a:r>
              <a:rPr lang="en-US" altLang="zh-CN" dirty="0"/>
              <a:t>Docker </a:t>
            </a:r>
            <a:r>
              <a:rPr lang="zh-CN" altLang="en-US" dirty="0"/>
              <a:t>使用更少的资源（如</a:t>
            </a:r>
            <a:r>
              <a:rPr lang="en-US" altLang="zh-CN" dirty="0"/>
              <a:t>CPU</a:t>
            </a:r>
            <a:r>
              <a:rPr lang="zh-CN" altLang="en-US" dirty="0"/>
              <a:t>和内存），因为容器共享主机的操作系统，而不需要单独的操作系统</a:t>
            </a:r>
            <a:endParaRPr lang="en-US" altLang="zh-CN" dirty="0"/>
          </a:p>
          <a:p>
            <a:pPr marL="190500" lvl="1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Our Choice-- Docker</a:t>
            </a:r>
            <a:endParaRPr 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09602" y="1162050"/>
            <a:ext cx="10972799" cy="5455920"/>
          </a:xfrm>
        </p:spPr>
        <p:txBody>
          <a:bodyPr>
            <a:normAutofit fontScale="92500"/>
          </a:bodyPr>
          <a:lstStyle/>
          <a:p>
            <a:pPr marL="374650" indent="-457200">
              <a:lnSpc>
                <a:spcPct val="150000"/>
              </a:lnSpc>
            </a:pPr>
            <a:r>
              <a:rPr lang="zh-CN" altLang="en-US" dirty="0"/>
              <a:t>可扩展性</a:t>
            </a:r>
            <a:endParaRPr lang="en-US" altLang="zh-CN" dirty="0"/>
          </a:p>
          <a:p>
            <a:pPr marL="647700" lvl="1" indent="-457200">
              <a:lnSpc>
                <a:spcPct val="150000"/>
              </a:lnSpc>
            </a:pPr>
            <a:r>
              <a:rPr lang="zh-CN" altLang="en-US" dirty="0"/>
              <a:t>非常适合微服务架构，因为可以将应用分解为多个独立的服务，每个服务运行在自己的容器中。</a:t>
            </a:r>
            <a:endParaRPr lang="en-US" altLang="zh-CN" dirty="0"/>
          </a:p>
          <a:p>
            <a:pPr marL="374650" indent="-457200">
              <a:lnSpc>
                <a:spcPct val="150000"/>
              </a:lnSpc>
            </a:pPr>
            <a:r>
              <a:rPr lang="zh-CN" altLang="en-US" dirty="0"/>
              <a:t>方便线上部署</a:t>
            </a:r>
            <a:endParaRPr lang="en-US" altLang="zh-CN" dirty="0"/>
          </a:p>
          <a:p>
            <a:pPr marL="647700" lvl="1" indent="-457200">
              <a:lnSpc>
                <a:spcPct val="150000"/>
              </a:lnSpc>
            </a:pPr>
            <a:r>
              <a:rPr lang="zh-CN" altLang="en-US" dirty="0"/>
              <a:t>容易集成到现有的 </a:t>
            </a:r>
            <a:r>
              <a:rPr lang="en-US" altLang="zh-CN" dirty="0"/>
              <a:t>CI/CD </a:t>
            </a:r>
            <a:r>
              <a:rPr lang="zh-CN" altLang="en-US" dirty="0"/>
              <a:t>管道中</a:t>
            </a:r>
            <a:endParaRPr lang="en-US" altLang="zh-CN" dirty="0"/>
          </a:p>
          <a:p>
            <a:pPr marL="374650" indent="-457200">
              <a:lnSpc>
                <a:spcPct val="150000"/>
              </a:lnSpc>
            </a:pPr>
            <a:r>
              <a:rPr lang="zh-CN" altLang="en-US" dirty="0"/>
              <a:t>一定的隔离与安全性</a:t>
            </a:r>
            <a:endParaRPr lang="en-US" altLang="zh-CN" dirty="0"/>
          </a:p>
          <a:p>
            <a:pPr marL="647700" lvl="1" indent="-457200">
              <a:lnSpc>
                <a:spcPct val="150000"/>
              </a:lnSpc>
            </a:pPr>
            <a:r>
              <a:rPr lang="en-US" altLang="zh-CN" dirty="0"/>
              <a:t>Docker </a:t>
            </a:r>
            <a:r>
              <a:rPr lang="zh-CN" altLang="en-US" dirty="0"/>
              <a:t>容器提供了相对隔离的环境，减少了应用之间的冲突。此外，容器的隔离性也提高了应用的安全性。</a:t>
            </a:r>
            <a:endParaRPr lang="en-US" altLang="zh-CN" dirty="0"/>
          </a:p>
          <a:p>
            <a:pPr marL="647700" lvl="1" indent="-457200">
              <a:lnSpc>
                <a:spcPct val="150000"/>
              </a:lnSpc>
            </a:pPr>
            <a:r>
              <a:rPr lang="zh-CN" altLang="en-US" dirty="0"/>
              <a:t>或许大家听说过 </a:t>
            </a:r>
            <a:r>
              <a:rPr lang="en-US" altLang="zh-CN" dirty="0"/>
              <a:t>Docker </a:t>
            </a:r>
            <a:r>
              <a:rPr lang="zh-CN" altLang="en-US" dirty="0"/>
              <a:t>逃逸，但是在正确的配置下 </a:t>
            </a:r>
            <a:r>
              <a:rPr lang="en-US" altLang="zh-CN" dirty="0"/>
              <a:t>Docker </a:t>
            </a:r>
            <a:r>
              <a:rPr lang="zh-CN" altLang="en-US" dirty="0"/>
              <a:t>很难被攻击利用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Our Choice-- Docker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7479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虚拟机也可以保存封装程序和运行环境，并且虚拟机镜像也容易打包给他人</a:t>
            </a:r>
            <a:endParaRPr lang="en-US" altLang="zh-CN" dirty="0"/>
          </a:p>
          <a:p>
            <a:r>
              <a:rPr lang="zh-CN" altLang="en-US" dirty="0"/>
              <a:t>在这种情况下，为什么我们还是经常选用 </a:t>
            </a:r>
            <a:r>
              <a:rPr lang="en-US" altLang="zh-CN" dirty="0"/>
              <a:t>Docker </a:t>
            </a:r>
            <a:r>
              <a:rPr lang="zh-CN" altLang="en-US" dirty="0"/>
              <a:t>呢 </a:t>
            </a:r>
            <a:r>
              <a:rPr lang="en-US" altLang="zh-CN" dirty="0"/>
              <a:t>~</a:t>
            </a:r>
          </a:p>
          <a:p>
            <a:r>
              <a:rPr lang="zh-CN" altLang="en-US" dirty="0"/>
              <a:t>可以注意到，相比于虚拟机，</a:t>
            </a:r>
            <a:r>
              <a:rPr lang="en-US" altLang="zh-CN" dirty="0"/>
              <a:t>Docker </a:t>
            </a:r>
            <a:r>
              <a:rPr lang="zh-CN" altLang="en-US" dirty="0"/>
              <a:t>有如下特点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Docker vs </a:t>
            </a:r>
            <a:r>
              <a:rPr lang="zh-CN" altLang="en-US" dirty="0"/>
              <a:t>虚拟机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A0C437-2F09-D9EA-AD37-60408E35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40" y="3569331"/>
            <a:ext cx="4613543" cy="2928307"/>
          </a:xfrm>
          <a:prstGeom prst="rect">
            <a:avLst/>
          </a:prstGeom>
        </p:spPr>
      </p:pic>
      <p:pic>
        <p:nvPicPr>
          <p:cNvPr id="7170" name="Picture 2" descr="Docker is born : r/ProgrammerHumor">
            <a:extLst>
              <a:ext uri="{FF2B5EF4-FFF2-40B4-BE49-F238E27FC236}">
                <a16:creationId xmlns:a16="http://schemas.microsoft.com/office/drawing/2014/main" id="{D393B94A-326C-BD1F-82B2-F7971A363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781" y="3117773"/>
            <a:ext cx="2581381" cy="357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0211030答辩-张超-SQ2021YFB270003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2140</Words>
  <Application>Microsoft Office PowerPoint</Application>
  <PresentationFormat>宽屏</PresentationFormat>
  <Paragraphs>220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方正粗黑宋简体</vt:lpstr>
      <vt:lpstr>微软雅黑</vt:lpstr>
      <vt:lpstr>微软雅黑</vt:lpstr>
      <vt:lpstr>Arial</vt:lpstr>
      <vt:lpstr>Arial Black</vt:lpstr>
      <vt:lpstr>Calibri</vt:lpstr>
      <vt:lpstr>Roboto</vt:lpstr>
      <vt:lpstr>Wingdings</vt:lpstr>
      <vt:lpstr>20211030答辩-张超-SQ2021YFB2700035</vt:lpstr>
      <vt:lpstr>Docker 入门与实战</vt:lpstr>
      <vt:lpstr>目录</vt:lpstr>
      <vt:lpstr>Why We Need Docker</vt:lpstr>
      <vt:lpstr>Why We Need Docker</vt:lpstr>
      <vt:lpstr>Why We Need Docker</vt:lpstr>
      <vt:lpstr>Why We Need Docker</vt:lpstr>
      <vt:lpstr>Our Choice-- Docker</vt:lpstr>
      <vt:lpstr>Our Choice-- Docker</vt:lpstr>
      <vt:lpstr>Docker vs 虚拟机</vt:lpstr>
      <vt:lpstr>Docker vs 虚拟机</vt:lpstr>
      <vt:lpstr>Docker 基本概念</vt:lpstr>
      <vt:lpstr>Docker 基本概念</vt:lpstr>
      <vt:lpstr>Docker 基本概念和原理</vt:lpstr>
      <vt:lpstr>Docker 基本概念</vt:lpstr>
      <vt:lpstr>Docker 基本概念</vt:lpstr>
      <vt:lpstr>Docker 基本命令</vt:lpstr>
      <vt:lpstr>Docker 基本命令</vt:lpstr>
      <vt:lpstr>Docker 基本命令</vt:lpstr>
      <vt:lpstr>Docker 基本命令</vt:lpstr>
      <vt:lpstr>Docker 基本命令</vt:lpstr>
      <vt:lpstr>Q&amp;A</vt:lpstr>
      <vt:lpstr>Dockerfile</vt:lpstr>
      <vt:lpstr>Dockerfile 基本命令</vt:lpstr>
      <vt:lpstr>Dockerfile 基本命令</vt:lpstr>
      <vt:lpstr>Dockerfile 非基本命令</vt:lpstr>
      <vt:lpstr>Dockerfile 多层构建</vt:lpstr>
      <vt:lpstr>Dockerfile 多层构建</vt:lpstr>
      <vt:lpstr>Dockerfile Demo</vt:lpstr>
      <vt:lpstr>Q&amp;A</vt:lpstr>
      <vt:lpstr>Docker Compose</vt:lpstr>
      <vt:lpstr>Docker Compose</vt:lpstr>
      <vt:lpstr>Docker Compose</vt:lpstr>
      <vt:lpstr>Docker Compose</vt:lpstr>
      <vt:lpstr>Docker Compose</vt:lpstr>
      <vt:lpstr>Docker Compose</vt:lpstr>
      <vt:lpstr>Docker Compose</vt:lpstr>
      <vt:lpstr>Docker Compose</vt:lpstr>
      <vt:lpstr>Registry</vt:lpstr>
      <vt:lpstr>Registry</vt:lpstr>
      <vt:lpstr>Q&amp;A</vt:lpstr>
      <vt:lpstr>谢谢大家！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Project (roLoad) _x000d_Weekly Report</dc:title>
  <dc:creator/>
  <cp:lastModifiedBy>新雨 于</cp:lastModifiedBy>
  <cp:revision>10</cp:revision>
  <dcterms:created xsi:type="dcterms:W3CDTF">2022-12-08T07:20:37Z</dcterms:created>
  <dcterms:modified xsi:type="dcterms:W3CDTF">2024-07-27T03:55:49Z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