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78"/>
  </p:notesMasterIdLst>
  <p:sldIdLst>
    <p:sldId id="270" r:id="rId2"/>
    <p:sldId id="517" r:id="rId3"/>
    <p:sldId id="568" r:id="rId4"/>
    <p:sldId id="569" r:id="rId5"/>
    <p:sldId id="560" r:id="rId6"/>
    <p:sldId id="573" r:id="rId7"/>
    <p:sldId id="717" r:id="rId8"/>
    <p:sldId id="718" r:id="rId9"/>
    <p:sldId id="719" r:id="rId10"/>
    <p:sldId id="720" r:id="rId11"/>
    <p:sldId id="574" r:id="rId12"/>
    <p:sldId id="645" r:id="rId13"/>
    <p:sldId id="646" r:id="rId14"/>
    <p:sldId id="722" r:id="rId15"/>
    <p:sldId id="721" r:id="rId16"/>
    <p:sldId id="647" r:id="rId17"/>
    <p:sldId id="648" r:id="rId18"/>
    <p:sldId id="649" r:id="rId19"/>
    <p:sldId id="650" r:id="rId20"/>
    <p:sldId id="651" r:id="rId21"/>
    <p:sldId id="653" r:id="rId22"/>
    <p:sldId id="655" r:id="rId23"/>
    <p:sldId id="654" r:id="rId24"/>
    <p:sldId id="656" r:id="rId25"/>
    <p:sldId id="657" r:id="rId26"/>
    <p:sldId id="658" r:id="rId27"/>
    <p:sldId id="659" r:id="rId28"/>
    <p:sldId id="662" r:id="rId29"/>
    <p:sldId id="660" r:id="rId30"/>
    <p:sldId id="661" r:id="rId31"/>
    <p:sldId id="663" r:id="rId32"/>
    <p:sldId id="664" r:id="rId33"/>
    <p:sldId id="665" r:id="rId34"/>
    <p:sldId id="666" r:id="rId35"/>
    <p:sldId id="667" r:id="rId36"/>
    <p:sldId id="668" r:id="rId37"/>
    <p:sldId id="669" r:id="rId38"/>
    <p:sldId id="670" r:id="rId39"/>
    <p:sldId id="671" r:id="rId40"/>
    <p:sldId id="672" r:id="rId41"/>
    <p:sldId id="673" r:id="rId42"/>
    <p:sldId id="674" r:id="rId43"/>
    <p:sldId id="675" r:id="rId44"/>
    <p:sldId id="676" r:id="rId45"/>
    <p:sldId id="677" r:id="rId46"/>
    <p:sldId id="679" r:id="rId47"/>
    <p:sldId id="680" r:id="rId48"/>
    <p:sldId id="681" r:id="rId49"/>
    <p:sldId id="682" r:id="rId50"/>
    <p:sldId id="683" r:id="rId51"/>
    <p:sldId id="684" r:id="rId52"/>
    <p:sldId id="685" r:id="rId53"/>
    <p:sldId id="686" r:id="rId54"/>
    <p:sldId id="688" r:id="rId55"/>
    <p:sldId id="689" r:id="rId56"/>
    <p:sldId id="691" r:id="rId57"/>
    <p:sldId id="690" r:id="rId58"/>
    <p:sldId id="692" r:id="rId59"/>
    <p:sldId id="709" r:id="rId60"/>
    <p:sldId id="710" r:id="rId61"/>
    <p:sldId id="698" r:id="rId62"/>
    <p:sldId id="699" r:id="rId63"/>
    <p:sldId id="700" r:id="rId64"/>
    <p:sldId id="703" r:id="rId65"/>
    <p:sldId id="701" r:id="rId66"/>
    <p:sldId id="702" r:id="rId67"/>
    <p:sldId id="704" r:id="rId68"/>
    <p:sldId id="706" r:id="rId69"/>
    <p:sldId id="705" r:id="rId70"/>
    <p:sldId id="707" r:id="rId71"/>
    <p:sldId id="708" r:id="rId72"/>
    <p:sldId id="634" r:id="rId73"/>
    <p:sldId id="633" r:id="rId74"/>
    <p:sldId id="696" r:id="rId75"/>
    <p:sldId id="697" r:id="rId76"/>
    <p:sldId id="264"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E0"/>
    <a:srgbClr val="F43232"/>
    <a:srgbClr val="EADAEB"/>
    <a:srgbClr val="00D29E"/>
    <a:srgbClr val="19737D"/>
    <a:srgbClr val="F9E2E5"/>
    <a:srgbClr val="D8F3DA"/>
    <a:srgbClr val="DAF7FD"/>
    <a:srgbClr val="F8E3D6"/>
    <a:srgbClr val="FBD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2" autoAdjust="0"/>
    <p:restoredTop sz="86401" autoAdjust="0"/>
  </p:normalViewPr>
  <p:slideViewPr>
    <p:cSldViewPr snapToGrid="0" snapToObjects="1">
      <p:cViewPr varScale="1">
        <p:scale>
          <a:sx n="95" d="100"/>
          <a:sy n="95" d="100"/>
        </p:scale>
        <p:origin x="616" y="72"/>
      </p:cViewPr>
      <p:guideLst/>
    </p:cSldViewPr>
  </p:slideViewPr>
  <p:outlineViewPr>
    <p:cViewPr>
      <p:scale>
        <a:sx n="33" d="100"/>
        <a:sy n="33" d="100"/>
      </p:scale>
      <p:origin x="0" y="-1234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2024/8/16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15</a:t>
            </a:fld>
            <a:endParaRPr kumimoji="1" lang="zh-CN" altLang="en-US"/>
          </a:p>
        </p:txBody>
      </p:sp>
    </p:spTree>
    <p:extLst>
      <p:ext uri="{BB962C8B-B14F-4D97-AF65-F5344CB8AC3E}">
        <p14:creationId xmlns:p14="http://schemas.microsoft.com/office/powerpoint/2010/main" val="266031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26</a:t>
            </a:fld>
            <a:endParaRPr kumimoji="1" lang="zh-CN" altLang="en-US"/>
          </a:p>
        </p:txBody>
      </p:sp>
    </p:spTree>
    <p:extLst>
      <p:ext uri="{BB962C8B-B14F-4D97-AF65-F5344CB8AC3E}">
        <p14:creationId xmlns:p14="http://schemas.microsoft.com/office/powerpoint/2010/main" val="250047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39ABA4CE-903C-46F8-81DA-275F58AF8C21}" type="datetime1">
              <a:rPr kumimoji="1" lang="zh-CN" altLang="en-US" smtClean="0"/>
              <a:t>2024/8/16</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6" name="标题 5">
            <a:extLst>
              <a:ext uri="{FF2B5EF4-FFF2-40B4-BE49-F238E27FC236}">
                <a16:creationId xmlns:a16="http://schemas.microsoft.com/office/drawing/2014/main" id="{030AE285-88AF-E941-9028-A7F40F9D5028}"/>
              </a:ext>
            </a:extLst>
          </p:cNvPr>
          <p:cNvSpPr>
            <a:spLocks noGrp="1"/>
          </p:cNvSpPr>
          <p:nvPr>
            <p:ph type="title"/>
          </p:nvPr>
        </p:nvSpPr>
        <p:spPr>
          <a:xfrm>
            <a:off x="1221831" y="2028083"/>
            <a:ext cx="9748800" cy="1317600"/>
          </a:xfrm>
        </p:spPr>
        <p:txBody>
          <a:bodyPr>
            <a:normAutofit/>
          </a:bodyPr>
          <a:lstStyle>
            <a:lvl1pPr algn="ctr">
              <a:defRPr sz="4000"/>
            </a:lvl1pPr>
          </a:lstStyle>
          <a:p>
            <a:r>
              <a:rPr kumimoji="1" lang="zh-CN" altLang="en-US" dirty="0"/>
              <a:t>单击此处编辑母版标题样式</a:t>
            </a:r>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2F3E0505-F546-4A48-9A88-CFC73EF9BFB0}" type="datetime1">
              <a:rPr kumimoji="1" lang="zh-CN" altLang="en-US" smtClean="0"/>
              <a:t>2024/8/16</a:t>
            </a:fld>
            <a:endParaRPr kumimoji="1" lang="zh-CN" altLang="en-US"/>
          </a:p>
        </p:txBody>
      </p:sp>
      <p:sp>
        <p:nvSpPr>
          <p:cNvPr id="6" name="Footer Placeholder 5"/>
          <p:cNvSpPr>
            <a:spLocks noGrp="1"/>
          </p:cNvSpPr>
          <p:nvPr>
            <p:ph type="ftr" sz="quarter" idx="11"/>
          </p:nvPr>
        </p:nvSpPr>
        <p:spPr/>
        <p:txBody>
          <a:bodyPr/>
          <a:lstStyle/>
          <a:p>
            <a:r>
              <a:rPr kumimoji="1" lang="zh-CN" altLang="en-US"/>
              <a:t>清华大学学生算法协会</a:t>
            </a:r>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94A70C-D3C8-4A7C-8D84-BEA9149E7265}" type="datetime1">
              <a:rPr kumimoji="1" lang="zh-CN" altLang="en-US" smtClean="0"/>
              <a:t>2024/8/16</a:t>
            </a:fld>
            <a:endParaRPr kumimoji="1" lang="zh-CN" altLang="en-US"/>
          </a:p>
        </p:txBody>
      </p:sp>
      <p:sp>
        <p:nvSpPr>
          <p:cNvPr id="5" name="Footer Placeholder 4"/>
          <p:cNvSpPr>
            <a:spLocks noGrp="1"/>
          </p:cNvSpPr>
          <p:nvPr>
            <p:ph type="ftr" sz="quarter" idx="11"/>
          </p:nvPr>
        </p:nvSpPr>
        <p:spPr/>
        <p:txBody>
          <a:bodyPr/>
          <a:lstStyle/>
          <a:p>
            <a:r>
              <a:rPr kumimoji="1" lang="zh-CN" altLang="en-US"/>
              <a:t>清华大学学生算法协会</a:t>
            </a:r>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B7AC0656-F72C-4514-85DC-393A863E97A0}" type="datetime1">
              <a:rPr kumimoji="1" lang="zh-CN" altLang="en-US" smtClean="0"/>
              <a:t>2024/8/16</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5DD8F651-CECB-4C32-9064-4F0DBAF7E8AC}" type="datetime1">
              <a:rPr kumimoji="1" lang="zh-CN" altLang="en-US" smtClean="0"/>
              <a:t>2024/8/16</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ED57179-DB56-40B1-94F3-94F88AB8EA91}" type="datetime1">
              <a:rPr kumimoji="1" lang="zh-CN" altLang="en-US" smtClean="0"/>
              <a:t>2024/8/16</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r>
              <a:rPr kumimoji="1" lang="zh-CN" altLang="en-US"/>
              <a:t>清华大学学生算法协会</a:t>
            </a:r>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AB5C674B-6915-4C9E-BCB6-E1A194828A35}" type="datetime1">
              <a:rPr kumimoji="1" lang="zh-CN" altLang="en-US" smtClean="0"/>
              <a:t>2024/8/16</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r>
              <a:rPr kumimoji="1" lang="zh-CN" altLang="en-US"/>
              <a:t>清华大学学生算法协会</a:t>
            </a:r>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002FBCA2-8AC8-4B46-8CCD-69EDADC02DD7}"/>
              </a:ext>
            </a:extLst>
          </p:cNvPr>
          <p:cNvSpPr>
            <a:spLocks noGrp="1"/>
          </p:cNvSpPr>
          <p:nvPr>
            <p:ph type="title"/>
          </p:nvPr>
        </p:nvSpPr>
        <p:spPr>
          <a:xfrm>
            <a:off x="963167" y="2022534"/>
            <a:ext cx="10267200" cy="1382400"/>
          </a:xfrm>
        </p:spPr>
        <p:txBody>
          <a:bodyPr>
            <a:normAutofit/>
          </a:bodyPr>
          <a:lstStyle>
            <a:lvl1pPr>
              <a:defRPr sz="3600"/>
            </a:lvl1pPr>
          </a:lstStyle>
          <a:p>
            <a:r>
              <a:rPr kumimoji="1" lang="zh-CN" altLang="en-US" dirty="0"/>
              <a:t>单击此处编辑母版标题样式</a:t>
            </a:r>
          </a:p>
        </p:txBody>
      </p:sp>
      <p:sp>
        <p:nvSpPr>
          <p:cNvPr id="14" name="Subtitle 2">
            <a:extLst>
              <a:ext uri="{FF2B5EF4-FFF2-40B4-BE49-F238E27FC236}">
                <a16:creationId xmlns:a16="http://schemas.microsoft.com/office/drawing/2014/main" id="{CC752BD4-8A44-D64D-B845-986E21B7DCC5}"/>
              </a:ext>
            </a:extLst>
          </p:cNvPr>
          <p:cNvSpPr>
            <a:spLocks noGrp="1"/>
          </p:cNvSpPr>
          <p:nvPr>
            <p:ph type="subTitle" idx="1"/>
          </p:nvPr>
        </p:nvSpPr>
        <p:spPr>
          <a:xfrm>
            <a:off x="963167" y="3819054"/>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D75030C5-ECB0-41B3-AFC1-A73910FDD1B4}" type="datetime1">
              <a:rPr kumimoji="1" lang="zh-CN" altLang="en-US" smtClean="0"/>
              <a:t>2024/8/16</a:t>
            </a:fld>
            <a:endParaRPr kumimoji="1" lang="zh-CN" altLang="en-US"/>
          </a:p>
        </p:txBody>
      </p:sp>
      <p:sp>
        <p:nvSpPr>
          <p:cNvPr id="6" name="Footer Placeholder 5"/>
          <p:cNvSpPr>
            <a:spLocks noGrp="1"/>
          </p:cNvSpPr>
          <p:nvPr>
            <p:ph type="ftr" sz="quarter" idx="11"/>
          </p:nvPr>
        </p:nvSpPr>
        <p:spPr/>
        <p:txBody>
          <a:bodyPr/>
          <a:lstStyle/>
          <a:p>
            <a:r>
              <a:rPr kumimoji="1" lang="zh-CN" altLang="en-US"/>
              <a:t>清华大学学生算法协会</a:t>
            </a:r>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9D3B7232-E9FA-4FE3-BD87-6C97F1A37A43}" type="datetime1">
              <a:rPr kumimoji="1" lang="zh-CN" altLang="en-US" smtClean="0"/>
              <a:t>2024/8/16</a:t>
            </a:fld>
            <a:endParaRPr kumimoji="1" lang="zh-CN" altLang="en-US"/>
          </a:p>
        </p:txBody>
      </p:sp>
      <p:sp>
        <p:nvSpPr>
          <p:cNvPr id="8" name="Footer Placeholder 7"/>
          <p:cNvSpPr>
            <a:spLocks noGrp="1"/>
          </p:cNvSpPr>
          <p:nvPr>
            <p:ph type="ftr" sz="quarter" idx="11"/>
          </p:nvPr>
        </p:nvSpPr>
        <p:spPr/>
        <p:txBody>
          <a:bodyPr/>
          <a:lstStyle/>
          <a:p>
            <a:r>
              <a:rPr kumimoji="1" lang="zh-CN" altLang="en-US"/>
              <a:t>清华大学学生算法协会</a:t>
            </a:r>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F68A14-57E2-4D38-8F8B-11351D447D3D}" type="datetime1">
              <a:rPr kumimoji="1" lang="zh-CN" altLang="en-US" smtClean="0"/>
              <a:t>2024/8/16</a:t>
            </a:fld>
            <a:endParaRPr kumimoji="1" lang="zh-CN" altLang="en-US"/>
          </a:p>
        </p:txBody>
      </p:sp>
      <p:sp>
        <p:nvSpPr>
          <p:cNvPr id="4" name="Footer Placeholder 3"/>
          <p:cNvSpPr>
            <a:spLocks noGrp="1"/>
          </p:cNvSpPr>
          <p:nvPr>
            <p:ph type="ftr" sz="quarter" idx="11"/>
          </p:nvPr>
        </p:nvSpPr>
        <p:spPr/>
        <p:txBody>
          <a:bodyPr/>
          <a:lstStyle/>
          <a:p>
            <a:r>
              <a:rPr kumimoji="1" lang="zh-CN" altLang="en-US"/>
              <a:t>清华大学学生算法协会</a:t>
            </a:r>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965CC-B4BB-4B0C-9887-C9F2BEFADC72}" type="datetime1">
              <a:rPr kumimoji="1" lang="zh-CN" altLang="en-US" smtClean="0"/>
              <a:t>2024/8/16</a:t>
            </a:fld>
            <a:endParaRPr kumimoji="1" lang="zh-CN" altLang="en-US"/>
          </a:p>
        </p:txBody>
      </p:sp>
      <p:sp>
        <p:nvSpPr>
          <p:cNvPr id="3" name="Footer Placeholder 2"/>
          <p:cNvSpPr>
            <a:spLocks noGrp="1"/>
          </p:cNvSpPr>
          <p:nvPr>
            <p:ph type="ftr" sz="quarter" idx="11"/>
          </p:nvPr>
        </p:nvSpPr>
        <p:spPr/>
        <p:txBody>
          <a:bodyPr/>
          <a:lstStyle/>
          <a:p>
            <a:r>
              <a:rPr kumimoji="1" lang="zh-CN" altLang="en-US"/>
              <a:t>清华大学学生算法协会</a:t>
            </a:r>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rgbClr val="66087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660874"/>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660874"/>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8" name="日期占位符 7">
            <a:extLst>
              <a:ext uri="{FF2B5EF4-FFF2-40B4-BE49-F238E27FC236}">
                <a16:creationId xmlns:a16="http://schemas.microsoft.com/office/drawing/2014/main" id="{451282BD-10C7-4442-892B-E8FEFE30AD5A}"/>
              </a:ext>
            </a:extLst>
          </p:cNvPr>
          <p:cNvSpPr>
            <a:spLocks noGrp="1"/>
          </p:cNvSpPr>
          <p:nvPr>
            <p:ph type="dt" sz="half" idx="10"/>
          </p:nvPr>
        </p:nvSpPr>
        <p:spPr>
          <a:xfrm>
            <a:off x="7523545" y="6088813"/>
            <a:ext cx="2523280" cy="365125"/>
          </a:xfrm>
        </p:spPr>
        <p:txBody>
          <a:bodyPr/>
          <a:lstStyle/>
          <a:p>
            <a:fld id="{76D29038-F8DA-4F53-ABEC-14BBFC55B857}" type="datetime1">
              <a:rPr kumimoji="1" lang="zh-CN" altLang="en-US" smtClean="0"/>
              <a:t>2024/8/16</a:t>
            </a:fld>
            <a:endParaRPr kumimoji="1" lang="zh-CN" altLang="en-US"/>
          </a:p>
        </p:txBody>
      </p:sp>
      <p:sp>
        <p:nvSpPr>
          <p:cNvPr id="9" name="页脚占位符 8">
            <a:extLst>
              <a:ext uri="{FF2B5EF4-FFF2-40B4-BE49-F238E27FC236}">
                <a16:creationId xmlns:a16="http://schemas.microsoft.com/office/drawing/2014/main" id="{AB4D4DE8-6CE5-7146-97D4-07B9C9043977}"/>
              </a:ext>
            </a:extLst>
          </p:cNvPr>
          <p:cNvSpPr>
            <a:spLocks noGrp="1"/>
          </p:cNvSpPr>
          <p:nvPr>
            <p:ph type="ftr" sz="quarter" idx="11"/>
          </p:nvPr>
        </p:nvSpPr>
        <p:spPr>
          <a:xfrm>
            <a:off x="833377" y="6084487"/>
            <a:ext cx="6585500" cy="365125"/>
          </a:xfrm>
        </p:spPr>
        <p:txBody>
          <a:bodyPr/>
          <a:lstStyle/>
          <a:p>
            <a:r>
              <a:rPr kumimoji="1" lang="zh-CN" altLang="en-US"/>
              <a:t>清华大学学生算法协会</a:t>
            </a:r>
            <a:endParaRPr kumimoji="1" lang="zh-CN" altLang="en-US" dirty="0"/>
          </a:p>
        </p:txBody>
      </p:sp>
      <p:sp>
        <p:nvSpPr>
          <p:cNvPr id="11" name="灯片编号占位符 10">
            <a:extLst>
              <a:ext uri="{FF2B5EF4-FFF2-40B4-BE49-F238E27FC236}">
                <a16:creationId xmlns:a16="http://schemas.microsoft.com/office/drawing/2014/main" id="{EB1C0495-D0F2-7747-B5EB-46C127796E69}"/>
              </a:ext>
            </a:extLst>
          </p:cNvPr>
          <p:cNvSpPr>
            <a:spLocks noGrp="1"/>
          </p:cNvSpPr>
          <p:nvPr>
            <p:ph type="sldNum" sz="quarter" idx="12"/>
          </p:nvPr>
        </p:nvSpPr>
        <p:spPr>
          <a:xfrm>
            <a:off x="10151493" y="608881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A3BF425-86B0-F846-8CE5-D4D4E55EFE0D}"/>
              </a:ext>
            </a:extLst>
          </p:cNvPr>
          <p:cNvSpPr/>
          <p:nvPr userDrawn="1"/>
        </p:nvSpPr>
        <p:spPr>
          <a:xfrm>
            <a:off x="586670" y="654624"/>
            <a:ext cx="82800" cy="89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6B3911E4-33BD-4F7B-A8B8-201C135F1219}" type="datetime1">
              <a:rPr kumimoji="1" lang="zh-CN" altLang="en-US" smtClean="0"/>
              <a:t>2024/8/16</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r>
              <a:rPr kumimoji="1" lang="zh-CN" altLang="en-US"/>
              <a:t>清华大学学生算法协会</a:t>
            </a:r>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hf sldNum="0" hdr="0" dt="0"/>
  <p:txStyles>
    <p:titleStyle>
      <a:lvl1pPr algn="l" defTabSz="457189" rtl="0" eaLnBrk="1" latinLnBrk="0" hangingPunct="1">
        <a:spcBef>
          <a:spcPct val="0"/>
        </a:spcBef>
        <a:buNone/>
        <a:defRPr sz="2800" b="0" kern="1200" cap="none" baseline="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2.tmp"/><Relationship Id="rId5" Type="http://schemas.openxmlformats.org/officeDocument/2006/relationships/tags" Target="../tags/tag68.xml"/><Relationship Id="rId10" Type="http://schemas.openxmlformats.org/officeDocument/2006/relationships/image" Target="../media/image16.png"/><Relationship Id="rId4" Type="http://schemas.openxmlformats.org/officeDocument/2006/relationships/tags" Target="../tags/tag67.xml"/><Relationship Id="rId9"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1.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2.tmp"/><Relationship Id="rId5" Type="http://schemas.openxmlformats.org/officeDocument/2006/relationships/tags" Target="../tags/tag76.xml"/><Relationship Id="rId10" Type="http://schemas.openxmlformats.org/officeDocument/2006/relationships/image" Target="../media/image160.png"/><Relationship Id="rId4" Type="http://schemas.openxmlformats.org/officeDocument/2006/relationships/tags" Target="../tags/tag75.xml"/><Relationship Id="rId9"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2.tmp"/></Relationships>
</file>

<file path=ppt/slides/_rels/slide3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2.tmp"/><Relationship Id="rId5" Type="http://schemas.openxmlformats.org/officeDocument/2006/relationships/tags" Target="../tags/tag84.xml"/><Relationship Id="rId10" Type="http://schemas.openxmlformats.org/officeDocument/2006/relationships/image" Target="../media/image230.png"/><Relationship Id="rId4" Type="http://schemas.openxmlformats.org/officeDocument/2006/relationships/tags" Target="../tags/tag83.xml"/><Relationship Id="rId9"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media/image2.tmp"/><Relationship Id="rId5" Type="http://schemas.openxmlformats.org/officeDocument/2006/relationships/tags" Target="../tags/tag92.xml"/><Relationship Id="rId10" Type="http://schemas.openxmlformats.org/officeDocument/2006/relationships/image" Target="../media/image260.png"/><Relationship Id="rId4" Type="http://schemas.openxmlformats.org/officeDocument/2006/relationships/tags" Target="../tags/tag91.xml"/><Relationship Id="rId9"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image" Target="../media/image2.tmp"/><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4.png"/><Relationship Id="rId18" Type="http://schemas.openxmlformats.org/officeDocument/2006/relationships/image" Target="../media/image49.png"/><Relationship Id="rId7" Type="http://schemas.openxmlformats.org/officeDocument/2006/relationships/image" Target="../media/image37.png"/><Relationship Id="rId12" Type="http://schemas.openxmlformats.org/officeDocument/2006/relationships/image" Target="../media/image43.png"/><Relationship Id="rId17" Type="http://schemas.openxmlformats.org/officeDocument/2006/relationships/image" Target="../media/image48.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42.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40.png"/><Relationship Id="rId1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2.tmp"/><Relationship Id="rId5" Type="http://schemas.openxmlformats.org/officeDocument/2006/relationships/tags" Target="../tags/tag100.xml"/><Relationship Id="rId10" Type="http://schemas.openxmlformats.org/officeDocument/2006/relationships/image" Target="../media/image340.png"/><Relationship Id="rId4" Type="http://schemas.openxmlformats.org/officeDocument/2006/relationships/tags" Target="../tags/tag99.xml"/><Relationship Id="rId9"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slideLayout" Target="../slideLayouts/slideLayout8.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19" Type="http://schemas.openxmlformats.org/officeDocument/2006/relationships/image" Target="../media/image2.tmp"/><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5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2.tmp"/><Relationship Id="rId5" Type="http://schemas.openxmlformats.org/officeDocument/2006/relationships/tags" Target="../tags/tag108.xml"/><Relationship Id="rId10" Type="http://schemas.openxmlformats.org/officeDocument/2006/relationships/image" Target="../media/image420.png"/><Relationship Id="rId4" Type="http://schemas.openxmlformats.org/officeDocument/2006/relationships/tags" Target="../tags/tag107.xml"/><Relationship Id="rId9"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2.tmp"/><Relationship Id="rId5" Type="http://schemas.openxmlformats.org/officeDocument/2006/relationships/tags" Target="../tags/tag116.xml"/><Relationship Id="rId10" Type="http://schemas.openxmlformats.org/officeDocument/2006/relationships/image" Target="../media/image61.png"/><Relationship Id="rId4" Type="http://schemas.openxmlformats.org/officeDocument/2006/relationships/tags" Target="../tags/tag115.xml"/><Relationship Id="rId9"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image" Target="../media/image2.tmp"/><Relationship Id="rId5" Type="http://schemas.openxmlformats.org/officeDocument/2006/relationships/tags" Target="../tags/tag124.xml"/><Relationship Id="rId10" Type="http://schemas.openxmlformats.org/officeDocument/2006/relationships/image" Target="../media/image500.png"/><Relationship Id="rId4" Type="http://schemas.openxmlformats.org/officeDocument/2006/relationships/tags" Target="../tags/tag123.xml"/><Relationship Id="rId9"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image" Target="../media/image2.tmp"/><Relationship Id="rId5" Type="http://schemas.openxmlformats.org/officeDocument/2006/relationships/tags" Target="../tags/tag132.xml"/><Relationship Id="rId10" Type="http://schemas.openxmlformats.org/officeDocument/2006/relationships/image" Target="../media/image530.png"/><Relationship Id="rId4" Type="http://schemas.openxmlformats.org/officeDocument/2006/relationships/tags" Target="../tags/tag131.xml"/><Relationship Id="rId9"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media/image2.tmp"/><Relationship Id="rId5" Type="http://schemas.openxmlformats.org/officeDocument/2006/relationships/tags" Target="../tags/tag140.xml"/><Relationship Id="rId10" Type="http://schemas.openxmlformats.org/officeDocument/2006/relationships/image" Target="../media/image57.png"/><Relationship Id="rId4" Type="http://schemas.openxmlformats.org/officeDocument/2006/relationships/tags" Target="../tags/tag139.xml"/><Relationship Id="rId9"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title"/>
          </p:nvPr>
        </p:nvSpPr>
        <p:spPr>
          <a:xfrm>
            <a:off x="1221831" y="2028083"/>
            <a:ext cx="9748800" cy="1317600"/>
          </a:xfrm>
        </p:spPr>
        <p:txBody>
          <a:bodyPr>
            <a:normAutofit/>
          </a:bodyPr>
          <a:lstStyle/>
          <a:p>
            <a:r>
              <a:rPr lang="zh-CN" altLang="en-US" dirty="0"/>
              <a:t>清华算协暑期培训 </a:t>
            </a:r>
            <a:r>
              <a:rPr lang="en-US" altLang="zh-CN" dirty="0"/>
              <a:t>2024</a:t>
            </a:r>
            <a:br>
              <a:rPr lang="en-US" altLang="zh-CN" dirty="0"/>
            </a:br>
            <a:r>
              <a:rPr lang="zh-CN" altLang="en-US" dirty="0"/>
              <a:t>动态规划</a:t>
            </a:r>
          </a:p>
        </p:txBody>
      </p:sp>
      <p:sp>
        <p:nvSpPr>
          <p:cNvPr id="4" name="页脚占位符 3">
            <a:extLst>
              <a:ext uri="{FF2B5EF4-FFF2-40B4-BE49-F238E27FC236}">
                <a16:creationId xmlns:a16="http://schemas.microsoft.com/office/drawing/2014/main" id="{8039AAEE-975B-44EF-A927-BE5A8C6A8BD4}"/>
              </a:ext>
            </a:extLst>
          </p:cNvPr>
          <p:cNvSpPr>
            <a:spLocks noGrp="1"/>
          </p:cNvSpPr>
          <p:nvPr>
            <p:ph type="ftr" sz="quarter" idx="11"/>
          </p:nvPr>
        </p:nvSpPr>
        <p:spPr/>
        <p:txBody>
          <a:bodyPr/>
          <a:lstStyle/>
          <a:p>
            <a:r>
              <a:rPr kumimoji="1" lang="zh-CN" altLang="en-US" dirty="0"/>
              <a:t>清华大学学生算法协会</a:t>
            </a:r>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1221831" y="3819054"/>
            <a:ext cx="9748337" cy="1340999"/>
          </a:xfrm>
        </p:spPr>
        <p:txBody>
          <a:bodyPr>
            <a:normAutofit/>
          </a:bodyPr>
          <a:lstStyle/>
          <a:p>
            <a:endParaRPr lang="en-US" altLang="zh-CN" dirty="0"/>
          </a:p>
          <a:p>
            <a:r>
              <a:rPr lang="zh-CN" altLang="en-US" dirty="0"/>
              <a:t>清华算协 陈鸿基 </a:t>
            </a:r>
            <a:endParaRPr lang="en-US" altLang="zh-CN" dirty="0"/>
          </a:p>
          <a:p>
            <a:r>
              <a:rPr lang="en-US" altLang="zh-CN" dirty="0"/>
              <a:t>2024 </a:t>
            </a:r>
            <a:r>
              <a:rPr lang="zh-CN" altLang="en-US" dirty="0"/>
              <a:t>年 </a:t>
            </a:r>
            <a:r>
              <a:rPr lang="en-US" altLang="zh-CN" dirty="0"/>
              <a:t>8 </a:t>
            </a:r>
            <a:r>
              <a:rPr lang="zh-CN" altLang="en-US" dirty="0"/>
              <a:t>月 </a:t>
            </a:r>
            <a:r>
              <a:rPr lang="en-US" altLang="zh-CN" dirty="0"/>
              <a:t>11 </a:t>
            </a:r>
            <a:r>
              <a:rPr lang="zh-CN" altLang="en-US" dirty="0"/>
              <a:t>日</a:t>
            </a:r>
          </a:p>
        </p:txBody>
      </p:sp>
      <p:pic>
        <p:nvPicPr>
          <p:cNvPr id="1026" name="Picture 2" descr="http://p9.itc.cn/q_70/images03/20200701/3ea78a6664a649d7bbed73e993ea4003.png">
            <a:extLst>
              <a:ext uri="{FF2B5EF4-FFF2-40B4-BE49-F238E27FC236}">
                <a16:creationId xmlns:a16="http://schemas.microsoft.com/office/drawing/2014/main" id="{CEAA7657-7090-4400-9B02-F8E338DA5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105" y="4930630"/>
            <a:ext cx="1905895" cy="192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F70CA6F4-A293-AF07-676B-9640E9BD9ED6}"/>
                  </a:ext>
                </a:extLst>
              </p:cNvPr>
              <p:cNvSpPr>
                <a:spLocks noGrp="1"/>
              </p:cNvSpPr>
              <p:nvPr>
                <p:ph idx="1"/>
              </p:nvPr>
            </p:nvSpPr>
            <p:spPr/>
            <p:txBody>
              <a:bodyPr/>
              <a:lstStyle/>
              <a:p>
                <a:r>
                  <a:rPr lang="zh-CN" altLang="en-US" dirty="0"/>
                  <a:t>问题可以划分成子问题，通过各阶段的决策得到原问题的解</a:t>
                </a:r>
                <a:endParaRPr lang="en-US" altLang="zh-CN" dirty="0"/>
              </a:p>
              <a:p>
                <a:pPr lvl="1"/>
                <a:r>
                  <a:rPr lang="zh-CN" altLang="en-US" dirty="0"/>
                  <a:t>从前往后确定每个元素是否选，原序列的前缀即为子问题</a:t>
                </a:r>
                <a:endParaRPr lang="en-US" altLang="zh-CN" dirty="0"/>
              </a:p>
              <a:p>
                <a:r>
                  <a:rPr lang="zh-CN" altLang="en-US" dirty="0"/>
                  <a:t>新的决策仅取决于子问题的解的有限信息，状态空间不大</a:t>
                </a:r>
                <a:endParaRPr lang="en-US" altLang="zh-CN" dirty="0"/>
              </a:p>
              <a:p>
                <a:pPr lvl="1"/>
                <a:r>
                  <a:rPr lang="zh-CN" altLang="en-US" dirty="0"/>
                  <a:t>只需要记录最后一个选中的元素</a:t>
                </a:r>
                <a:endParaRPr lang="en-US" altLang="zh-CN" dirty="0"/>
              </a:p>
              <a:p>
                <a:pPr lvl="1"/>
                <a:r>
                  <a:rPr lang="zh-CN" altLang="en-US" dirty="0"/>
                  <a:t>求解原问题可以利用子问题的最优解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zh-CN" altLang="en-US" dirty="0"/>
                  <a:t>，</a:t>
                </a:r>
                <a:endParaRPr lang="en-US" altLang="zh-CN" dirty="0"/>
              </a:p>
              <a:p>
                <a:pPr marL="323992" lvl="1" indent="0">
                  <a:buNone/>
                </a:pPr>
                <a:r>
                  <a:rPr lang="zh-CN" altLang="en-US" dirty="0"/>
                  <a:t>不依赖于任何次优解</a:t>
                </a:r>
                <a:endParaRPr lang="en-US" altLang="zh-CN" dirty="0"/>
              </a:p>
              <a:p>
                <a:r>
                  <a:rPr lang="zh-CN" altLang="en-US" dirty="0"/>
                  <a:t>相同的子问题不需要反复求解</a:t>
                </a:r>
                <a:endParaRPr lang="en-US" altLang="zh-CN" dirty="0"/>
              </a:p>
              <a:p>
                <a:pPr lvl="1"/>
                <a:r>
                  <a:rPr lang="zh-CN" altLang="en-US" dirty="0"/>
                  <a:t>求完一个前缀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的答案之后可以反复利用</a:t>
                </a:r>
                <a:endParaRPr lang="en-US" altLang="zh-CN" dirty="0"/>
              </a:p>
              <a:p>
                <a:pPr lvl="1"/>
                <a:r>
                  <a:rPr lang="zh-CN" altLang="en-US" dirty="0"/>
                  <a:t>牺牲空间换取时间，从而实现时间复杂度的优化</a:t>
                </a:r>
                <a:endParaRPr lang="en-US" altLang="zh-CN" dirty="0"/>
              </a:p>
            </p:txBody>
          </p:sp>
        </mc:Choice>
        <mc:Fallback xmlns="">
          <p:sp>
            <p:nvSpPr>
              <p:cNvPr id="2" name="内容占位符 1">
                <a:extLst>
                  <a:ext uri="{FF2B5EF4-FFF2-40B4-BE49-F238E27FC236}">
                    <a16:creationId xmlns:a16="http://schemas.microsoft.com/office/drawing/2014/main" id="{F70CA6F4-A293-AF07-676B-9640E9BD9ED6}"/>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最长上升子序列问题 </a:t>
            </a:r>
            <a:r>
              <a:rPr lang="en-US" altLang="zh-CN" dirty="0"/>
              <a:t>Longest Increasing Subsequence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39" name="矩形 38">
            <a:extLst>
              <a:ext uri="{FF2B5EF4-FFF2-40B4-BE49-F238E27FC236}">
                <a16:creationId xmlns:a16="http://schemas.microsoft.com/office/drawing/2014/main" id="{9DAE078A-B07F-F6D4-BC36-208E5A69A84E}"/>
              </a:ext>
            </a:extLst>
          </p:cNvPr>
          <p:cNvSpPr/>
          <p:nvPr/>
        </p:nvSpPr>
        <p:spPr>
          <a:xfrm>
            <a:off x="6776457" y="4225178"/>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40" name="矩形 39">
            <a:extLst>
              <a:ext uri="{FF2B5EF4-FFF2-40B4-BE49-F238E27FC236}">
                <a16:creationId xmlns:a16="http://schemas.microsoft.com/office/drawing/2014/main" id="{58F68878-6846-73EC-6C99-69745C783CA1}"/>
              </a:ext>
            </a:extLst>
          </p:cNvPr>
          <p:cNvSpPr/>
          <p:nvPr/>
        </p:nvSpPr>
        <p:spPr>
          <a:xfrm>
            <a:off x="7316457" y="4405178"/>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41" name="矩形 40">
            <a:extLst>
              <a:ext uri="{FF2B5EF4-FFF2-40B4-BE49-F238E27FC236}">
                <a16:creationId xmlns:a16="http://schemas.microsoft.com/office/drawing/2014/main" id="{88E9E561-B25B-3972-1C16-714F77365B48}"/>
              </a:ext>
            </a:extLst>
          </p:cNvPr>
          <p:cNvSpPr/>
          <p:nvPr/>
        </p:nvSpPr>
        <p:spPr>
          <a:xfrm>
            <a:off x="7856457" y="3865178"/>
            <a:ext cx="360000" cy="90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42" name="矩形 41">
            <a:extLst>
              <a:ext uri="{FF2B5EF4-FFF2-40B4-BE49-F238E27FC236}">
                <a16:creationId xmlns:a16="http://schemas.microsoft.com/office/drawing/2014/main" id="{6E5A4B01-6812-DE2B-423E-88BC11DF5B16}"/>
              </a:ext>
            </a:extLst>
          </p:cNvPr>
          <p:cNvSpPr/>
          <p:nvPr/>
        </p:nvSpPr>
        <p:spPr>
          <a:xfrm>
            <a:off x="8396457" y="3325178"/>
            <a:ext cx="360000" cy="14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7</a:t>
            </a:r>
            <a:endParaRPr lang="zh-CN" altLang="en-US" sz="2000" dirty="0">
              <a:solidFill>
                <a:schemeClr val="accent4"/>
              </a:solidFill>
            </a:endParaRPr>
          </a:p>
        </p:txBody>
      </p:sp>
      <p:sp>
        <p:nvSpPr>
          <p:cNvPr id="43" name="矩形 42">
            <a:extLst>
              <a:ext uri="{FF2B5EF4-FFF2-40B4-BE49-F238E27FC236}">
                <a16:creationId xmlns:a16="http://schemas.microsoft.com/office/drawing/2014/main" id="{DDCF40C3-E79B-59E9-9E84-B0D7BD1FF34E}"/>
              </a:ext>
            </a:extLst>
          </p:cNvPr>
          <p:cNvSpPr/>
          <p:nvPr/>
        </p:nvSpPr>
        <p:spPr>
          <a:xfrm>
            <a:off x="8936457" y="3865178"/>
            <a:ext cx="360000" cy="90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44" name="矩形 43">
            <a:extLst>
              <a:ext uri="{FF2B5EF4-FFF2-40B4-BE49-F238E27FC236}">
                <a16:creationId xmlns:a16="http://schemas.microsoft.com/office/drawing/2014/main" id="{46D889A6-0221-EE78-43F3-9CE9E133CCA2}"/>
              </a:ext>
            </a:extLst>
          </p:cNvPr>
          <p:cNvSpPr/>
          <p:nvPr/>
        </p:nvSpPr>
        <p:spPr>
          <a:xfrm>
            <a:off x="9476457" y="3145178"/>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45" name="矩形 44">
            <a:extLst>
              <a:ext uri="{FF2B5EF4-FFF2-40B4-BE49-F238E27FC236}">
                <a16:creationId xmlns:a16="http://schemas.microsoft.com/office/drawing/2014/main" id="{ADDF697B-100D-05B6-EC6C-1498B4366947}"/>
              </a:ext>
            </a:extLst>
          </p:cNvPr>
          <p:cNvSpPr/>
          <p:nvPr/>
        </p:nvSpPr>
        <p:spPr>
          <a:xfrm>
            <a:off x="10016457" y="4045178"/>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46" name="矩形 45">
            <a:extLst>
              <a:ext uri="{FF2B5EF4-FFF2-40B4-BE49-F238E27FC236}">
                <a16:creationId xmlns:a16="http://schemas.microsoft.com/office/drawing/2014/main" id="{F0AEB0C1-6EF1-57C2-FDB5-F3BBDB9A9F6E}"/>
              </a:ext>
            </a:extLst>
          </p:cNvPr>
          <p:cNvSpPr/>
          <p:nvPr/>
        </p:nvSpPr>
        <p:spPr>
          <a:xfrm>
            <a:off x="10556457" y="3505178"/>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47" name="矩形 46">
            <a:extLst>
              <a:ext uri="{FF2B5EF4-FFF2-40B4-BE49-F238E27FC236}">
                <a16:creationId xmlns:a16="http://schemas.microsoft.com/office/drawing/2014/main" id="{B51341C1-BB08-2306-18EE-869686EAB9D6}"/>
              </a:ext>
            </a:extLst>
          </p:cNvPr>
          <p:cNvSpPr/>
          <p:nvPr/>
        </p:nvSpPr>
        <p:spPr>
          <a:xfrm>
            <a:off x="11096457" y="3865178"/>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48" name="矩形 47">
            <a:extLst>
              <a:ext uri="{FF2B5EF4-FFF2-40B4-BE49-F238E27FC236}">
                <a16:creationId xmlns:a16="http://schemas.microsoft.com/office/drawing/2014/main" id="{7319E1F5-6EED-0C39-026C-20D226C380EC}"/>
              </a:ext>
            </a:extLst>
          </p:cNvPr>
          <p:cNvSpPr/>
          <p:nvPr/>
        </p:nvSpPr>
        <p:spPr>
          <a:xfrm>
            <a:off x="11636457" y="3325178"/>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50" name="矩形 49">
            <a:extLst>
              <a:ext uri="{FF2B5EF4-FFF2-40B4-BE49-F238E27FC236}">
                <a16:creationId xmlns:a16="http://schemas.microsoft.com/office/drawing/2014/main" id="{669481AF-BF98-8733-3AED-E59FCF7104DC}"/>
              </a:ext>
            </a:extLst>
          </p:cNvPr>
          <p:cNvSpPr/>
          <p:nvPr/>
        </p:nvSpPr>
        <p:spPr>
          <a:xfrm>
            <a:off x="6776457" y="6025178"/>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51" name="矩形 50">
            <a:extLst>
              <a:ext uri="{FF2B5EF4-FFF2-40B4-BE49-F238E27FC236}">
                <a16:creationId xmlns:a16="http://schemas.microsoft.com/office/drawing/2014/main" id="{ADC0AF43-5EA7-3D6F-4A4A-43225FF204E9}"/>
              </a:ext>
            </a:extLst>
          </p:cNvPr>
          <p:cNvSpPr/>
          <p:nvPr/>
        </p:nvSpPr>
        <p:spPr>
          <a:xfrm>
            <a:off x="7316457" y="6205178"/>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52" name="矩形 51">
            <a:extLst>
              <a:ext uri="{FF2B5EF4-FFF2-40B4-BE49-F238E27FC236}">
                <a16:creationId xmlns:a16="http://schemas.microsoft.com/office/drawing/2014/main" id="{34B75C2D-FA9E-CA68-6D30-859625F13E84}"/>
              </a:ext>
            </a:extLst>
          </p:cNvPr>
          <p:cNvSpPr/>
          <p:nvPr/>
        </p:nvSpPr>
        <p:spPr>
          <a:xfrm>
            <a:off x="7856457" y="5665178"/>
            <a:ext cx="360000" cy="90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3" name="矩形 52">
            <a:extLst>
              <a:ext uri="{FF2B5EF4-FFF2-40B4-BE49-F238E27FC236}">
                <a16:creationId xmlns:a16="http://schemas.microsoft.com/office/drawing/2014/main" id="{84647FD0-DCC3-C2D9-8346-70E6EE29CEDA}"/>
              </a:ext>
            </a:extLst>
          </p:cNvPr>
          <p:cNvSpPr/>
          <p:nvPr/>
        </p:nvSpPr>
        <p:spPr>
          <a:xfrm>
            <a:off x="8396457" y="5125178"/>
            <a:ext cx="360000" cy="14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7</a:t>
            </a:r>
            <a:endParaRPr lang="zh-CN" altLang="en-US" sz="2000" dirty="0">
              <a:solidFill>
                <a:schemeClr val="bg1"/>
              </a:solidFill>
            </a:endParaRPr>
          </a:p>
        </p:txBody>
      </p:sp>
      <p:sp>
        <p:nvSpPr>
          <p:cNvPr id="54" name="矩形 53">
            <a:extLst>
              <a:ext uri="{FF2B5EF4-FFF2-40B4-BE49-F238E27FC236}">
                <a16:creationId xmlns:a16="http://schemas.microsoft.com/office/drawing/2014/main" id="{F6E9BE3B-4CBC-63A4-DAA7-9D405F357E66}"/>
              </a:ext>
            </a:extLst>
          </p:cNvPr>
          <p:cNvSpPr/>
          <p:nvPr/>
        </p:nvSpPr>
        <p:spPr>
          <a:xfrm>
            <a:off x="8936457" y="5665178"/>
            <a:ext cx="360000" cy="900000"/>
          </a:xfrm>
          <a:prstGeom prst="rect">
            <a:avLst/>
          </a:prstGeom>
          <a:solidFill>
            <a:srgbClr val="C00000"/>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5" name="矩形 54">
            <a:extLst>
              <a:ext uri="{FF2B5EF4-FFF2-40B4-BE49-F238E27FC236}">
                <a16:creationId xmlns:a16="http://schemas.microsoft.com/office/drawing/2014/main" id="{CACA01C4-3CE5-1CF3-2E85-F22C69AEE6BB}"/>
              </a:ext>
            </a:extLst>
          </p:cNvPr>
          <p:cNvSpPr/>
          <p:nvPr/>
        </p:nvSpPr>
        <p:spPr>
          <a:xfrm>
            <a:off x="9476457" y="4945178"/>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56" name="矩形 55">
            <a:extLst>
              <a:ext uri="{FF2B5EF4-FFF2-40B4-BE49-F238E27FC236}">
                <a16:creationId xmlns:a16="http://schemas.microsoft.com/office/drawing/2014/main" id="{435EF2C3-134D-9111-B217-D95627642630}"/>
              </a:ext>
            </a:extLst>
          </p:cNvPr>
          <p:cNvSpPr/>
          <p:nvPr/>
        </p:nvSpPr>
        <p:spPr>
          <a:xfrm>
            <a:off x="10016457" y="5845178"/>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57" name="矩形 56">
            <a:extLst>
              <a:ext uri="{FF2B5EF4-FFF2-40B4-BE49-F238E27FC236}">
                <a16:creationId xmlns:a16="http://schemas.microsoft.com/office/drawing/2014/main" id="{9749C713-29B7-481B-C540-768F23F3394C}"/>
              </a:ext>
            </a:extLst>
          </p:cNvPr>
          <p:cNvSpPr/>
          <p:nvPr/>
        </p:nvSpPr>
        <p:spPr>
          <a:xfrm>
            <a:off x="10556457" y="5305178"/>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58" name="矩形 57">
            <a:extLst>
              <a:ext uri="{FF2B5EF4-FFF2-40B4-BE49-F238E27FC236}">
                <a16:creationId xmlns:a16="http://schemas.microsoft.com/office/drawing/2014/main" id="{346BC101-E069-640D-B6EC-91B29E8336E1}"/>
              </a:ext>
            </a:extLst>
          </p:cNvPr>
          <p:cNvSpPr/>
          <p:nvPr/>
        </p:nvSpPr>
        <p:spPr>
          <a:xfrm>
            <a:off x="11096457" y="5665178"/>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59" name="矩形 58">
            <a:extLst>
              <a:ext uri="{FF2B5EF4-FFF2-40B4-BE49-F238E27FC236}">
                <a16:creationId xmlns:a16="http://schemas.microsoft.com/office/drawing/2014/main" id="{BC216E91-0CBB-F313-309C-9B16251E77D6}"/>
              </a:ext>
            </a:extLst>
          </p:cNvPr>
          <p:cNvSpPr/>
          <p:nvPr/>
        </p:nvSpPr>
        <p:spPr>
          <a:xfrm>
            <a:off x="11636457" y="5125178"/>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C24D96E-41C9-5B13-35E0-AC5769B81B19}"/>
                  </a:ext>
                </a:extLst>
              </p:cNvPr>
              <p:cNvSpPr/>
              <p:nvPr/>
            </p:nvSpPr>
            <p:spPr>
              <a:xfrm>
                <a:off x="6685200" y="5575178"/>
                <a:ext cx="1620000" cy="108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e>
                      </m:d>
                      <m:r>
                        <a:rPr lang="en-US" altLang="zh-CN" b="0" i="1" smtClean="0">
                          <a:latin typeface="Cambria Math" panose="02040503050406030204" pitchFamily="18" charset="0"/>
                        </a:rPr>
                        <m:t>=3</m:t>
                      </m:r>
                    </m:oMath>
                  </m:oMathPara>
                </a14:m>
                <a:endParaRPr lang="zh-CN" altLang="en-US" dirty="0"/>
              </a:p>
            </p:txBody>
          </p:sp>
        </mc:Choice>
        <mc:Fallback xmlns="">
          <p:sp>
            <p:nvSpPr>
              <p:cNvPr id="7" name="矩形 6">
                <a:extLst>
                  <a:ext uri="{FF2B5EF4-FFF2-40B4-BE49-F238E27FC236}">
                    <a16:creationId xmlns:a16="http://schemas.microsoft.com/office/drawing/2014/main" id="{DC24D96E-41C9-5B13-35E0-AC5769B81B19}"/>
                  </a:ext>
                </a:extLst>
              </p:cNvPr>
              <p:cNvSpPr>
                <a:spLocks noRot="1" noChangeAspect="1" noMove="1" noResize="1" noEditPoints="1" noAdjustHandles="1" noChangeArrowheads="1" noChangeShapeType="1" noTextEdit="1"/>
              </p:cNvSpPr>
              <p:nvPr/>
            </p:nvSpPr>
            <p:spPr>
              <a:xfrm>
                <a:off x="6685200" y="5575178"/>
                <a:ext cx="1620000" cy="10800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B5AF8A6-5CEA-FA4C-6915-8D4F4A52BFEB}"/>
                  </a:ext>
                </a:extLst>
              </p:cNvPr>
              <p:cNvSpPr/>
              <p:nvPr/>
            </p:nvSpPr>
            <p:spPr>
              <a:xfrm>
                <a:off x="6685200" y="3775178"/>
                <a:ext cx="540000" cy="108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=1</m:t>
                      </m:r>
                    </m:oMath>
                  </m:oMathPara>
                </a14:m>
                <a:endParaRPr lang="zh-CN" altLang="en-US" dirty="0"/>
              </a:p>
            </p:txBody>
          </p:sp>
        </mc:Choice>
        <mc:Fallback xmlns="">
          <p:sp>
            <p:nvSpPr>
              <p:cNvPr id="8" name="矩形 7">
                <a:extLst>
                  <a:ext uri="{FF2B5EF4-FFF2-40B4-BE49-F238E27FC236}">
                    <a16:creationId xmlns:a16="http://schemas.microsoft.com/office/drawing/2014/main" id="{4B5AF8A6-5CEA-FA4C-6915-8D4F4A52BFEB}"/>
                  </a:ext>
                </a:extLst>
              </p:cNvPr>
              <p:cNvSpPr>
                <a:spLocks noRot="1" noChangeAspect="1" noMove="1" noResize="1" noEditPoints="1" noAdjustHandles="1" noChangeArrowheads="1" noChangeShapeType="1" noTextEdit="1"/>
              </p:cNvSpPr>
              <p:nvPr/>
            </p:nvSpPr>
            <p:spPr>
              <a:xfrm>
                <a:off x="6685200" y="3775178"/>
                <a:ext cx="540000" cy="1080000"/>
              </a:xfrm>
              <a:prstGeom prst="rect">
                <a:avLst/>
              </a:prstGeom>
              <a:blipFill>
                <a:blip r:embed="rId4"/>
                <a:stretch>
                  <a:fillRect l="-9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440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动态规划（</a:t>
            </a:r>
            <a:r>
              <a:rPr lang="en-US" altLang="zh-CN" dirty="0"/>
              <a:t>dynamic programming</a:t>
            </a:r>
            <a:r>
              <a:rPr lang="zh-CN" altLang="en-US" dirty="0"/>
              <a:t>）可以用来解决组合优化问题</a:t>
            </a:r>
            <a:endParaRPr lang="en-US" altLang="zh-CN" dirty="0"/>
          </a:p>
          <a:p>
            <a:pPr lvl="1"/>
            <a:r>
              <a:rPr lang="zh-CN" altLang="en-US" dirty="0"/>
              <a:t>尽管原指一类最优化方法，但在竞赛中，通常把类似于动态规划的递推计数等也称作动态规划</a:t>
            </a:r>
            <a:endParaRPr lang="en-US" altLang="zh-CN" dirty="0"/>
          </a:p>
          <a:p>
            <a:r>
              <a:rPr lang="zh-CN" altLang="en-US" dirty="0"/>
              <a:t>动态规划的特点是阶段性，即生成解的过程可以分为多个阶段的决策</a:t>
            </a:r>
            <a:endParaRPr lang="en-US" altLang="zh-CN" dirty="0"/>
          </a:p>
          <a:p>
            <a:pPr lvl="1"/>
            <a:r>
              <a:rPr lang="zh-CN" altLang="en-US" dirty="0"/>
              <a:t>阶段：由原问题经过恰当的划分得到的若干个相互联系的步骤</a:t>
            </a:r>
            <a:endParaRPr lang="en-US" altLang="zh-CN" dirty="0"/>
          </a:p>
          <a:p>
            <a:pPr lvl="1"/>
            <a:r>
              <a:rPr lang="zh-CN" altLang="en-US" dirty="0"/>
              <a:t>状态：每个阶段开始面临的条件</a:t>
            </a:r>
            <a:endParaRPr lang="en-US" altLang="zh-CN" dirty="0"/>
          </a:p>
          <a:p>
            <a:pPr lvl="1"/>
            <a:r>
              <a:rPr lang="zh-CN" altLang="en-US" dirty="0"/>
              <a:t>决策：给定某个阶段的状态，选择下一个阶段要进入何种状态</a:t>
            </a:r>
            <a:endParaRPr lang="en-US" altLang="zh-CN" dirty="0"/>
          </a:p>
          <a:p>
            <a:pPr lvl="1"/>
            <a:r>
              <a:rPr lang="zh-CN" altLang="en-US" dirty="0"/>
              <a:t>策略：每个阶段的决策组成的序列</a:t>
            </a:r>
            <a:endParaRPr lang="en-US" altLang="zh-CN" dirty="0"/>
          </a:p>
        </p:txBody>
      </p:sp>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动态规划</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32869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可以用动态规划解决的问题具有最优子结构和重叠子问题这两个特征</a:t>
                </a:r>
                <a:endParaRPr lang="en-US" altLang="zh-CN" dirty="0"/>
              </a:p>
              <a:p>
                <a:r>
                  <a:rPr lang="zh-CN" altLang="en-US" dirty="0"/>
                  <a:t>最优子结构（</a:t>
                </a:r>
                <a:r>
                  <a:rPr lang="en-US" altLang="zh-CN" dirty="0"/>
                  <a:t>optimal substructure</a:t>
                </a:r>
                <a:r>
                  <a:rPr lang="zh-CN" altLang="en-US" dirty="0"/>
                  <a:t>）：通过构造子问题的最优解，可以得到整个问题的最优解</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在 </a:t>
                </a:r>
                <a14:m>
                  <m:oMath xmlns:m="http://schemas.openxmlformats.org/officeDocument/2006/math">
                    <m:r>
                      <a:rPr lang="en-US" altLang="zh-CN" b="0" i="1" smtClean="0">
                        <a:latin typeface="Cambria Math" panose="02040503050406030204" pitchFamily="18" charset="0"/>
                      </a:rPr>
                      <m:t>𝑠</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最短路上，那么 </a:t>
                </a:r>
                <a14:m>
                  <m:oMath xmlns:m="http://schemas.openxmlformats.org/officeDocument/2006/math">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endParaRPr lang="en-US" altLang="zh-CN" dirty="0"/>
              </a:p>
              <a:p>
                <a:r>
                  <a:rPr lang="zh-CN" altLang="en-US" dirty="0"/>
                  <a:t>重叠子问题（</a:t>
                </a:r>
                <a:r>
                  <a:rPr lang="en-US" altLang="zh-CN" dirty="0"/>
                  <a:t>overlapping sub-problems</a:t>
                </a:r>
                <a:r>
                  <a:rPr lang="zh-CN" altLang="en-US" dirty="0"/>
                  <a:t>）：如果递归地求解，则会重复地遇到相同的子问题</a:t>
                </a:r>
                <a:endParaRPr lang="en-US" altLang="zh-CN" dirty="0"/>
              </a:p>
              <a:p>
                <a:pPr lvl="1"/>
                <a:r>
                  <a:rPr lang="zh-CN" altLang="en-US" dirty="0"/>
                  <a:t>经典案例：计算 </a:t>
                </a:r>
                <a:r>
                  <a:rPr lang="en-US" altLang="zh-CN" dirty="0"/>
                  <a:t>Fibonacci </a:t>
                </a:r>
                <a:r>
                  <a:rPr lang="zh-CN" altLang="en-US" dirty="0"/>
                  <a:t>数列 </a:t>
                </a:r>
                <a14:m>
                  <m:oMath xmlns:m="http://schemas.openxmlformats.org/officeDocument/2006/math">
                    <m:r>
                      <a:rPr lang="en-US" altLang="zh-CN" b="0" i="1" smtClean="0">
                        <a:latin typeface="Cambria Math" panose="02040503050406030204" pitchFamily="18" charset="0"/>
                      </a:rPr>
                      <m:t>𝐹𝑖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1" i="1" smtClean="0">
                        <a:solidFill>
                          <a:schemeClr val="accent1"/>
                        </a:solidFill>
                        <a:latin typeface="Cambria Math" panose="02040503050406030204" pitchFamily="18" charset="0"/>
                      </a:rPr>
                      <m:t>𝑭𝒊</m:t>
                    </m:r>
                    <m:sSub>
                      <m:sSubPr>
                        <m:ctrlPr>
                          <a:rPr lang="en-US" altLang="zh-CN" b="1" i="1" smtClean="0">
                            <a:solidFill>
                              <a:schemeClr val="accent1"/>
                            </a:solidFill>
                            <a:latin typeface="Cambria Math" panose="02040503050406030204" pitchFamily="18" charset="0"/>
                          </a:rPr>
                        </m:ctrlPr>
                      </m:sSubPr>
                      <m:e>
                        <m:r>
                          <a:rPr lang="en-US" altLang="zh-CN" b="1" i="1" smtClean="0">
                            <a:solidFill>
                              <a:schemeClr val="accent1"/>
                            </a:solidFill>
                            <a:latin typeface="Cambria Math" panose="02040503050406030204" pitchFamily="18" charset="0"/>
                          </a:rPr>
                          <m:t>𝒃</m:t>
                        </m:r>
                      </m:e>
                      <m:sub>
                        <m:r>
                          <a:rPr lang="en-US" altLang="zh-CN" b="1" i="1" smtClean="0">
                            <a:solidFill>
                              <a:schemeClr val="accent1"/>
                            </a:solidFill>
                            <a:latin typeface="Cambria Math" panose="02040503050406030204" pitchFamily="18" charset="0"/>
                          </a:rPr>
                          <m:t>𝒏</m:t>
                        </m:r>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𝟐</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𝐹𝑖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1" i="1" smtClean="0">
                        <a:solidFill>
                          <a:schemeClr val="accent1"/>
                        </a:solidFill>
                        <a:latin typeface="Cambria Math" panose="02040503050406030204" pitchFamily="18" charset="0"/>
                      </a:rPr>
                      <m:t>𝑭𝒊</m:t>
                    </m:r>
                    <m:sSub>
                      <m:sSubPr>
                        <m:ctrlPr>
                          <a:rPr lang="en-US" altLang="zh-CN" b="1" i="1" smtClean="0">
                            <a:solidFill>
                              <a:schemeClr val="accent1"/>
                            </a:solidFill>
                            <a:latin typeface="Cambria Math" panose="02040503050406030204" pitchFamily="18" charset="0"/>
                          </a:rPr>
                        </m:ctrlPr>
                      </m:sSubPr>
                      <m:e>
                        <m:r>
                          <a:rPr lang="en-US" altLang="zh-CN" b="1" i="1" smtClean="0">
                            <a:solidFill>
                              <a:schemeClr val="accent1"/>
                            </a:solidFill>
                            <a:latin typeface="Cambria Math" panose="02040503050406030204" pitchFamily="18" charset="0"/>
                          </a:rPr>
                          <m:t>𝒃</m:t>
                        </m:r>
                      </m:e>
                      <m:sub>
                        <m:r>
                          <a:rPr lang="en-US" altLang="zh-CN" b="1" i="1" smtClean="0">
                            <a:solidFill>
                              <a:schemeClr val="accent1"/>
                            </a:solidFill>
                            <a:latin typeface="Cambria Math" panose="02040503050406030204" pitchFamily="18" charset="0"/>
                          </a:rPr>
                          <m:t>𝒏</m:t>
                        </m:r>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endParaRPr lang="en-US" altLang="zh-CN" dirty="0"/>
              </a:p>
              <a:p>
                <a:pPr lvl="1"/>
                <a:r>
                  <a:rPr lang="zh-CN" altLang="en-US" dirty="0"/>
                  <a:t>如果一个问题具有最优子结构的特点，但不具有重叠子问题的特点，一般可以通过分治解决</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动态规划的适用场景</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93210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为了实现动态规划，通常要求状态设计是无后效性的</a:t>
                </a:r>
                <a:endParaRPr lang="en-US" altLang="zh-CN" dirty="0"/>
              </a:p>
              <a:p>
                <a:pPr lvl="1"/>
                <a:r>
                  <a:rPr lang="zh-CN" altLang="en-US" dirty="0"/>
                  <a:t>当前阶段的决策，仅依赖于上一个阶段的状态，不依赖于更早的阶段</a:t>
                </a:r>
                <a:endParaRPr lang="en-US" altLang="zh-CN" dirty="0"/>
              </a:p>
              <a:p>
                <a:pPr lvl="1"/>
                <a:r>
                  <a:rPr lang="zh-CN" altLang="en-US" dirty="0"/>
                  <a:t>需要指出的是，在实现中，通常也将阶段作为状态的一维</a:t>
                </a:r>
                <a:endParaRPr lang="en-US" altLang="zh-CN" dirty="0"/>
              </a:p>
              <a:p>
                <a:pPr lvl="1"/>
                <a:r>
                  <a:rPr lang="zh-CN" altLang="en-US" dirty="0"/>
                  <a:t>给定状态 </a:t>
                </a:r>
                <a14:m>
                  <m:oMath xmlns:m="http://schemas.openxmlformats.org/officeDocument/2006/math">
                    <m:r>
                      <a:rPr lang="en-US" altLang="zh-CN" b="0" i="1" smtClean="0">
                        <a:latin typeface="Cambria Math" panose="02040503050406030204" pitchFamily="18" charset="0"/>
                      </a:rPr>
                      <m:t>𝑥</m:t>
                    </m:r>
                  </m:oMath>
                </a14:m>
                <a:r>
                  <a:rPr lang="zh-CN" altLang="en-US" dirty="0"/>
                  <a:t>，动态规划需要计算对应的目标函数值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，以得到问题最优解</a:t>
                </a:r>
                <a:endParaRPr lang="en-US" altLang="zh-CN" dirty="0"/>
              </a:p>
              <a:p>
                <a:r>
                  <a:rPr lang="zh-CN" altLang="en-US" dirty="0"/>
                  <a:t>如果设计状态时发现可能出现后效性的问题，通常可以增加状态维数来解决</a:t>
                </a:r>
                <a:endParaRPr lang="en-US" altLang="zh-CN" dirty="0"/>
              </a:p>
              <a:p>
                <a:pPr lvl="1"/>
                <a:r>
                  <a:rPr lang="zh-CN" altLang="en-US" dirty="0"/>
                  <a:t>如果实在无法解决，那说明要么这题不能用动态规划解决，要么状态设计从一开始就有问题</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状态设计</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273825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有一些问题是问题固有的多维，如网格取数问题</a:t>
                </a:r>
                <a:endParaRPr lang="en-US" altLang="zh-CN" dirty="0"/>
              </a:p>
              <a:p>
                <a:pPr lvl="1"/>
                <a:r>
                  <a:rPr lang="zh-CN" altLang="en-US" dirty="0"/>
                  <a:t>给定一张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行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列的网格，每个格子中都有一个数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en-US" altLang="zh-CN" dirty="0"/>
              </a:p>
              <a:p>
                <a:pPr lvl="1"/>
                <a:r>
                  <a:rPr lang="zh-CN" altLang="en-US" dirty="0"/>
                  <a:t>从左上角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1, 1</m:t>
                        </m:r>
                      </m:e>
                    </m:d>
                  </m:oMath>
                </a14:m>
                <a:r>
                  <a:rPr lang="zh-CN" altLang="en-US" dirty="0"/>
                  <a:t> 出发，每次可以选择向右或者向下走一步，最终到达右下角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oMath>
                </a14:m>
                <a:endParaRPr lang="en-US" altLang="zh-CN" dirty="0"/>
              </a:p>
              <a:p>
                <a:pPr lvl="1"/>
                <a:r>
                  <a:rPr lang="zh-CN" altLang="en-US" dirty="0"/>
                  <a:t>最大化经过的格子中的数字之和</a:t>
                </a:r>
                <a:endParaRPr lang="en-US" altLang="zh-CN" dirty="0"/>
              </a:p>
              <a:p>
                <a:r>
                  <a:rPr lang="zh-CN" altLang="en-US" dirty="0"/>
                  <a:t>可以想到用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表示走到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这个格子时，“前缀路径”上数字之和的最大值</a:t>
                </a:r>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≥2</m:t>
                    </m:r>
                  </m:oMath>
                </a14:m>
                <a:endParaRPr lang="en-US" altLang="zh-CN" dirty="0"/>
              </a:p>
              <a:p>
                <a:pPr lvl="1"/>
                <a:r>
                  <a:rPr lang="zh-CN" altLang="en-US" dirty="0"/>
                  <a:t>如果只保留行或者列的编号，很难设计转移</a:t>
                </a:r>
                <a:endParaRPr lang="en-US" altLang="zh-CN" dirty="0"/>
              </a:p>
              <a:p>
                <a:r>
                  <a:rPr lang="zh-CN" altLang="en-US" dirty="0"/>
                  <a:t>这样的多维状态是平凡的，没有额外引入维度</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从一维到多维</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298514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不相邻取数问题</a:t>
                </a:r>
                <a:endParaRPr lang="en-US" altLang="zh-CN" dirty="0"/>
              </a:p>
              <a:p>
                <a:pPr lvl="1"/>
                <a:r>
                  <a:rPr lang="zh-CN" altLang="en-US" dirty="0"/>
                  <a:t>给定序列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dirty="0"/>
                  <a:t>，取出一个子序列满足没有相邻的两个元素同时被取出，最大化子序列的元素之和</a:t>
                </a:r>
                <a:endParaRPr lang="en-US" altLang="zh-CN" dirty="0"/>
              </a:p>
              <a:p>
                <a:r>
                  <a:rPr lang="zh-CN" altLang="en-US" dirty="0"/>
                  <a:t>只记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表示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的答案，较难设计出一个合理的转移</a:t>
                </a:r>
                <a:endParaRPr lang="en-US" altLang="zh-CN" dirty="0"/>
              </a:p>
              <a:p>
                <a:pPr lvl="1"/>
                <a:r>
                  <a:rPr lang="zh-CN" altLang="en-US" dirty="0"/>
                  <a:t>问题：不知道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是否取，如果取了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就不能取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endParaRPr lang="en-US" altLang="zh-CN" dirty="0"/>
              </a:p>
              <a:p>
                <a:r>
                  <a:rPr lang="zh-CN" altLang="en-US" dirty="0"/>
                  <a:t>解决办法：记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,0/1</m:t>
                        </m:r>
                      </m:e>
                    </m:d>
                  </m:oMath>
                </a14:m>
                <a:r>
                  <a:rPr lang="en-US" altLang="zh-CN" dirty="0"/>
                  <a:t> </a:t>
                </a:r>
                <a:r>
                  <a:rPr lang="zh-CN" altLang="en-US" dirty="0"/>
                  <a:t>表示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的答案，其中 </a:t>
                </a:r>
                <a14:m>
                  <m:oMath xmlns:m="http://schemas.openxmlformats.org/officeDocument/2006/math">
                    <m:r>
                      <a:rPr lang="en-US" altLang="zh-CN" i="1">
                        <a:latin typeface="Cambria Math" panose="02040503050406030204" pitchFamily="18" charset="0"/>
                      </a:rPr>
                      <m:t>0</m:t>
                    </m:r>
                    <m:r>
                      <a:rPr lang="en-US" altLang="zh-CN" b="0" i="1" smtClean="0">
                        <a:latin typeface="Cambria Math" panose="02040503050406030204" pitchFamily="18" charset="0"/>
                      </a:rPr>
                      <m:t>/1</m:t>
                    </m:r>
                  </m:oMath>
                </a14:m>
                <a:r>
                  <a:rPr lang="zh-CN" altLang="en-US" dirty="0"/>
                  <a:t> 表示是否取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（通常 </a:t>
                </a:r>
                <a14:m>
                  <m:oMath xmlns:m="http://schemas.openxmlformats.org/officeDocument/2006/math">
                    <m:r>
                      <a:rPr lang="en-US" altLang="zh-CN" b="0" i="1" smtClean="0">
                        <a:latin typeface="Cambria Math" panose="02040503050406030204" pitchFamily="18" charset="0"/>
                      </a:rPr>
                      <m:t>1</m:t>
                    </m:r>
                  </m:oMath>
                </a14:m>
                <a:r>
                  <a:rPr lang="zh-CN" altLang="en-US" dirty="0"/>
                  <a:t> 表示取，</a:t>
                </a:r>
                <a14:m>
                  <m:oMath xmlns:m="http://schemas.openxmlformats.org/officeDocument/2006/math">
                    <m:r>
                      <a:rPr lang="en-US" altLang="zh-CN" b="0" i="1" smtClean="0">
                        <a:latin typeface="Cambria Math" panose="02040503050406030204" pitchFamily="18" charset="0"/>
                      </a:rPr>
                      <m:t>0</m:t>
                    </m:r>
                  </m:oMath>
                </a14:m>
                <a:r>
                  <a:rPr lang="zh-CN" altLang="en-US" dirty="0"/>
                  <a:t> 表示不取）</a:t>
                </a:r>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−1,0</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−1,1</m:t>
                                </m:r>
                              </m:e>
                            </m:d>
                          </m:e>
                        </m:d>
                      </m:e>
                    </m:func>
                  </m:oMath>
                </a14:m>
                <a:endParaRPr lang="en-US" altLang="zh-CN" dirty="0"/>
              </a:p>
              <a:p>
                <a:r>
                  <a:rPr lang="zh-CN" altLang="en-US" dirty="0"/>
                  <a:t>其实可以只记一维：</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oMath>
                </a14:m>
                <a:endParaRPr lang="en-US" altLang="zh-CN" dirty="0"/>
              </a:p>
              <a:p>
                <a:pPr lvl="1"/>
                <a:r>
                  <a:rPr lang="zh-CN" altLang="en-US" dirty="0"/>
                  <a:t>情况简单时，增加状态维数和改变转移方式没有明显区别；在复杂问题中，可能需要选择更方便的解决办法</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3"/>
                <a:stretch>
                  <a:fillRect l="-232" t="-995" r="-2607"/>
                </a:stretch>
              </a:blipFill>
            </p:spPr>
            <p:txBody>
              <a:bodyPr/>
              <a:lstStyle/>
              <a:p>
                <a:r>
                  <a:rPr lang="zh-CN" altLang="en-US">
                    <a:noFill/>
                  </a:rPr>
                  <a:t> </a:t>
                </a:r>
              </a:p>
            </p:txBody>
          </p:sp>
        </mc:Fallback>
      </mc:AlternateContent>
      <p:cxnSp>
        <p:nvCxnSpPr>
          <p:cNvPr id="83" name="直接箭头连接符 82">
            <a:extLst>
              <a:ext uri="{FF2B5EF4-FFF2-40B4-BE49-F238E27FC236}">
                <a16:creationId xmlns:a16="http://schemas.microsoft.com/office/drawing/2014/main" id="{401770AA-C6C0-C1E7-28FD-8BE369F7EB15}"/>
              </a:ext>
            </a:extLst>
          </p:cNvPr>
          <p:cNvCxnSpPr>
            <a:cxnSpLocks/>
            <a:stCxn id="65" idx="3"/>
            <a:endCxn id="70" idx="1"/>
          </p:cNvCxnSpPr>
          <p:nvPr/>
        </p:nvCxnSpPr>
        <p:spPr>
          <a:xfrm flipV="1">
            <a:off x="9180000" y="4374000"/>
            <a:ext cx="540000" cy="630000"/>
          </a:xfrm>
          <a:prstGeom prst="straightConnector1">
            <a:avLst/>
          </a:prstGeom>
          <a:ln w="28575">
            <a:gradFill flip="none" rotWithShape="1">
              <a:gsLst>
                <a:gs pos="66000">
                  <a:schemeClr val="accent1"/>
                </a:gs>
                <a:gs pos="67000">
                  <a:srgbClr val="00FF99"/>
                </a:gs>
              </a:gsLst>
              <a:lin ang="270000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18976F2F-FBE1-2175-4FD5-67909E640736}"/>
              </a:ext>
            </a:extLst>
          </p:cNvPr>
          <p:cNvCxnSpPr>
            <a:cxnSpLocks/>
            <a:stCxn id="65" idx="3"/>
            <a:endCxn id="76" idx="1"/>
          </p:cNvCxnSpPr>
          <p:nvPr/>
        </p:nvCxnSpPr>
        <p:spPr>
          <a:xfrm>
            <a:off x="9180000" y="5004000"/>
            <a:ext cx="540000" cy="0"/>
          </a:xfrm>
          <a:prstGeom prst="straightConnector1">
            <a:avLst/>
          </a:prstGeom>
          <a:ln w="28575">
            <a:gradFill flip="none" rotWithShape="1">
              <a:gsLst>
                <a:gs pos="66000">
                  <a:schemeClr val="accent1"/>
                </a:gs>
                <a:gs pos="67000">
                  <a:schemeClr val="accent4"/>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BE2A1D69-8CB3-82FB-18A3-1AE9009BE59E}"/>
              </a:ext>
            </a:extLst>
          </p:cNvPr>
          <p:cNvCxnSpPr>
            <a:stCxn id="56" idx="3"/>
            <a:endCxn id="76" idx="1"/>
          </p:cNvCxnSpPr>
          <p:nvPr/>
        </p:nvCxnSpPr>
        <p:spPr>
          <a:xfrm>
            <a:off x="9180000" y="4374000"/>
            <a:ext cx="540000" cy="630000"/>
          </a:xfrm>
          <a:prstGeom prst="straightConnector1">
            <a:avLst/>
          </a:prstGeom>
          <a:ln w="28575">
            <a:gradFill flip="none" rotWithShape="1">
              <a:gsLst>
                <a:gs pos="66000">
                  <a:schemeClr val="accent1"/>
                </a:gs>
                <a:gs pos="67000">
                  <a:schemeClr val="accent4"/>
                </a:gs>
              </a:gsLst>
              <a:lin ang="270000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58" name="连接符: 肘形 157">
            <a:extLst>
              <a:ext uri="{FF2B5EF4-FFF2-40B4-BE49-F238E27FC236}">
                <a16:creationId xmlns:a16="http://schemas.microsoft.com/office/drawing/2014/main" id="{69415214-8C28-F0D5-EC45-9483ED271845}"/>
              </a:ext>
            </a:extLst>
          </p:cNvPr>
          <p:cNvCxnSpPr>
            <a:cxnSpLocks/>
            <a:stCxn id="125" idx="0"/>
            <a:endCxn id="145" idx="0"/>
          </p:cNvCxnSpPr>
          <p:nvPr/>
        </p:nvCxnSpPr>
        <p:spPr>
          <a:xfrm rot="5400000" flipH="1" flipV="1">
            <a:off x="7920000" y="3042000"/>
            <a:ext cx="12700" cy="5760000"/>
          </a:xfrm>
          <a:prstGeom prst="bentConnector3">
            <a:avLst>
              <a:gd name="adj1" fmla="val 1800000"/>
            </a:avLst>
          </a:prstGeom>
          <a:ln w="28575">
            <a:gradFill>
              <a:gsLst>
                <a:gs pos="66000">
                  <a:schemeClr val="accent1"/>
                </a:gs>
                <a:gs pos="67000">
                  <a:srgbClr val="00FF99"/>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E9A11290-F62C-5087-2643-6A8D4E534D10}"/>
              </a:ext>
            </a:extLst>
          </p:cNvPr>
          <p:cNvCxnSpPr>
            <a:cxnSpLocks/>
            <a:stCxn id="132" idx="2"/>
            <a:endCxn id="145" idx="2"/>
          </p:cNvCxnSpPr>
          <p:nvPr/>
        </p:nvCxnSpPr>
        <p:spPr>
          <a:xfrm rot="16200000" flipH="1">
            <a:off x="9360000" y="4842000"/>
            <a:ext cx="12700" cy="2880000"/>
          </a:xfrm>
          <a:prstGeom prst="bentConnector3">
            <a:avLst>
              <a:gd name="adj1" fmla="val 1800000"/>
            </a:avLst>
          </a:prstGeom>
          <a:ln w="28575">
            <a:gradFill>
              <a:gsLst>
                <a:gs pos="66000">
                  <a:schemeClr val="accent1"/>
                </a:gs>
                <a:gs pos="67000">
                  <a:schemeClr val="accent4"/>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5303D7B6-908C-C6EB-F8AC-EB54DBB3C798}"/>
              </a:ext>
            </a:extLst>
          </p:cNvPr>
          <p:cNvGrpSpPr/>
          <p:nvPr/>
        </p:nvGrpSpPr>
        <p:grpSpPr>
          <a:xfrm>
            <a:off x="8280000" y="1440000"/>
            <a:ext cx="3240000" cy="360000"/>
            <a:chOff x="8280000" y="1440000"/>
            <a:chExt cx="3240000" cy="360000"/>
          </a:xfrm>
        </p:grpSpPr>
        <p:sp>
          <p:nvSpPr>
            <p:cNvPr id="18" name="矩形 17">
              <a:extLst>
                <a:ext uri="{FF2B5EF4-FFF2-40B4-BE49-F238E27FC236}">
                  <a16:creationId xmlns:a16="http://schemas.microsoft.com/office/drawing/2014/main" id="{BB16CB5F-2EB1-80ED-2EA3-0B9D61DA4737}"/>
                </a:ext>
              </a:extLst>
            </p:cNvPr>
            <p:cNvSpPr/>
            <p:nvPr/>
          </p:nvSpPr>
          <p:spPr>
            <a:xfrm>
              <a:off x="8640000" y="144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9</a:t>
              </a:r>
              <a:endParaRPr lang="zh-CN" altLang="en-US" sz="2000" dirty="0">
                <a:solidFill>
                  <a:schemeClr val="accent4"/>
                </a:solidFill>
              </a:endParaRPr>
            </a:p>
          </p:txBody>
        </p:sp>
        <p:sp>
          <p:nvSpPr>
            <p:cNvPr id="20" name="矩形 19">
              <a:extLst>
                <a:ext uri="{FF2B5EF4-FFF2-40B4-BE49-F238E27FC236}">
                  <a16:creationId xmlns:a16="http://schemas.microsoft.com/office/drawing/2014/main" id="{2A46915F-0386-895C-D84A-E037383AD943}"/>
                </a:ext>
              </a:extLst>
            </p:cNvPr>
            <p:cNvSpPr/>
            <p:nvPr/>
          </p:nvSpPr>
          <p:spPr>
            <a:xfrm>
              <a:off x="9360000" y="144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1</a:t>
              </a:r>
              <a:endParaRPr lang="zh-CN" altLang="en-US" sz="2000" dirty="0">
                <a:solidFill>
                  <a:schemeClr val="accent4"/>
                </a:solidFill>
              </a:endParaRPr>
            </a:p>
          </p:txBody>
        </p:sp>
        <p:sp>
          <p:nvSpPr>
            <p:cNvPr id="21" name="矩形 20">
              <a:extLst>
                <a:ext uri="{FF2B5EF4-FFF2-40B4-BE49-F238E27FC236}">
                  <a16:creationId xmlns:a16="http://schemas.microsoft.com/office/drawing/2014/main" id="{8F85D80E-19B6-1F26-87D0-9B681526F314}"/>
                </a:ext>
              </a:extLst>
            </p:cNvPr>
            <p:cNvSpPr/>
            <p:nvPr/>
          </p:nvSpPr>
          <p:spPr>
            <a:xfrm>
              <a:off x="9720000" y="144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23" name="矩形 22">
              <a:extLst>
                <a:ext uri="{FF2B5EF4-FFF2-40B4-BE49-F238E27FC236}">
                  <a16:creationId xmlns:a16="http://schemas.microsoft.com/office/drawing/2014/main" id="{59E1A35E-9EF7-81C5-EC4B-3C71CB43F77B}"/>
                </a:ext>
              </a:extLst>
            </p:cNvPr>
            <p:cNvSpPr/>
            <p:nvPr/>
          </p:nvSpPr>
          <p:spPr>
            <a:xfrm>
              <a:off x="10440000" y="144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3</a:t>
              </a:r>
              <a:endParaRPr lang="zh-CN" altLang="en-US" sz="2000" dirty="0">
                <a:solidFill>
                  <a:schemeClr val="accent4"/>
                </a:solidFill>
              </a:endParaRPr>
            </a:p>
          </p:txBody>
        </p:sp>
        <p:sp>
          <p:nvSpPr>
            <p:cNvPr id="25" name="矩形 24">
              <a:extLst>
                <a:ext uri="{FF2B5EF4-FFF2-40B4-BE49-F238E27FC236}">
                  <a16:creationId xmlns:a16="http://schemas.microsoft.com/office/drawing/2014/main" id="{D3614A60-A36B-5216-EC21-BDAED9E76DED}"/>
                </a:ext>
              </a:extLst>
            </p:cNvPr>
            <p:cNvSpPr/>
            <p:nvPr/>
          </p:nvSpPr>
          <p:spPr>
            <a:xfrm>
              <a:off x="11160000" y="144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17" name="矩形 16">
              <a:extLst>
                <a:ext uri="{FF2B5EF4-FFF2-40B4-BE49-F238E27FC236}">
                  <a16:creationId xmlns:a16="http://schemas.microsoft.com/office/drawing/2014/main" id="{541B8CD1-A02A-3818-C0A2-F44E97DEF77D}"/>
                </a:ext>
              </a:extLst>
            </p:cNvPr>
            <p:cNvSpPr/>
            <p:nvPr/>
          </p:nvSpPr>
          <p:spPr>
            <a:xfrm>
              <a:off x="8280000" y="144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
          <p:nvSpPr>
            <p:cNvPr id="19" name="矩形 18">
              <a:extLst>
                <a:ext uri="{FF2B5EF4-FFF2-40B4-BE49-F238E27FC236}">
                  <a16:creationId xmlns:a16="http://schemas.microsoft.com/office/drawing/2014/main" id="{B1B6B584-78A4-DBEE-D343-14F6C31D7B36}"/>
                </a:ext>
              </a:extLst>
            </p:cNvPr>
            <p:cNvSpPr/>
            <p:nvPr/>
          </p:nvSpPr>
          <p:spPr>
            <a:xfrm>
              <a:off x="9000000" y="144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22" name="矩形 21">
              <a:extLst>
                <a:ext uri="{FF2B5EF4-FFF2-40B4-BE49-F238E27FC236}">
                  <a16:creationId xmlns:a16="http://schemas.microsoft.com/office/drawing/2014/main" id="{30768CF9-A604-320D-857C-8A77E5047898}"/>
                </a:ext>
              </a:extLst>
            </p:cNvPr>
            <p:cNvSpPr/>
            <p:nvPr/>
          </p:nvSpPr>
          <p:spPr>
            <a:xfrm>
              <a:off x="10080000" y="144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24" name="矩形 23">
              <a:extLst>
                <a:ext uri="{FF2B5EF4-FFF2-40B4-BE49-F238E27FC236}">
                  <a16:creationId xmlns:a16="http://schemas.microsoft.com/office/drawing/2014/main" id="{DB860464-5751-D71F-EBB4-415174EF5D88}"/>
                </a:ext>
              </a:extLst>
            </p:cNvPr>
            <p:cNvSpPr/>
            <p:nvPr/>
          </p:nvSpPr>
          <p:spPr>
            <a:xfrm>
              <a:off x="10800000" y="144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grpSp>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从一维到多维</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grpSp>
        <p:nvGrpSpPr>
          <p:cNvPr id="44" name="组合 43">
            <a:extLst>
              <a:ext uri="{FF2B5EF4-FFF2-40B4-BE49-F238E27FC236}">
                <a16:creationId xmlns:a16="http://schemas.microsoft.com/office/drawing/2014/main" id="{F329F1FB-C593-6E49-FC7B-3B560CA2D48E}"/>
              </a:ext>
            </a:extLst>
          </p:cNvPr>
          <p:cNvGrpSpPr/>
          <p:nvPr/>
        </p:nvGrpSpPr>
        <p:grpSpPr>
          <a:xfrm>
            <a:off x="8280000" y="1800000"/>
            <a:ext cx="3240000" cy="360000"/>
            <a:chOff x="8280000" y="1800000"/>
            <a:chExt cx="3240000" cy="360000"/>
          </a:xfrm>
        </p:grpSpPr>
        <p:sp>
          <p:nvSpPr>
            <p:cNvPr id="5" name="矩形 4">
              <a:extLst>
                <a:ext uri="{FF2B5EF4-FFF2-40B4-BE49-F238E27FC236}">
                  <a16:creationId xmlns:a16="http://schemas.microsoft.com/office/drawing/2014/main" id="{20331EBD-4F6B-89F5-FC28-2EA2BA88B0A4}"/>
                </a:ext>
              </a:extLst>
            </p:cNvPr>
            <p:cNvSpPr/>
            <p:nvPr/>
          </p:nvSpPr>
          <p:spPr>
            <a:xfrm>
              <a:off x="828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
          <p:nvSpPr>
            <p:cNvPr id="6" name="矩形 5">
              <a:extLst>
                <a:ext uri="{FF2B5EF4-FFF2-40B4-BE49-F238E27FC236}">
                  <a16:creationId xmlns:a16="http://schemas.microsoft.com/office/drawing/2014/main" id="{07329CDE-D877-A64F-439E-72C758A0EABC}"/>
                </a:ext>
              </a:extLst>
            </p:cNvPr>
            <p:cNvSpPr/>
            <p:nvPr/>
          </p:nvSpPr>
          <p:spPr>
            <a:xfrm>
              <a:off x="864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9</a:t>
              </a:r>
              <a:endParaRPr lang="zh-CN" altLang="en-US" sz="2000" dirty="0"/>
            </a:p>
          </p:txBody>
        </p:sp>
        <p:sp>
          <p:nvSpPr>
            <p:cNvPr id="7" name="矩形 6">
              <a:extLst>
                <a:ext uri="{FF2B5EF4-FFF2-40B4-BE49-F238E27FC236}">
                  <a16:creationId xmlns:a16="http://schemas.microsoft.com/office/drawing/2014/main" id="{48E780EF-9BDE-441D-9F71-288BAC3F2364}"/>
                </a:ext>
              </a:extLst>
            </p:cNvPr>
            <p:cNvSpPr/>
            <p:nvPr/>
          </p:nvSpPr>
          <p:spPr>
            <a:xfrm>
              <a:off x="900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8" name="矩形 7">
              <a:extLst>
                <a:ext uri="{FF2B5EF4-FFF2-40B4-BE49-F238E27FC236}">
                  <a16:creationId xmlns:a16="http://schemas.microsoft.com/office/drawing/2014/main" id="{8C87E98D-D32E-CBDC-C49C-0126FEE9A019}"/>
                </a:ext>
              </a:extLst>
            </p:cNvPr>
            <p:cNvSpPr/>
            <p:nvPr/>
          </p:nvSpPr>
          <p:spPr>
            <a:xfrm>
              <a:off x="936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9" name="矩形 8">
              <a:extLst>
                <a:ext uri="{FF2B5EF4-FFF2-40B4-BE49-F238E27FC236}">
                  <a16:creationId xmlns:a16="http://schemas.microsoft.com/office/drawing/2014/main" id="{14732B49-3003-E10D-CEE2-B201EEE0790B}"/>
                </a:ext>
              </a:extLst>
            </p:cNvPr>
            <p:cNvSpPr/>
            <p:nvPr/>
          </p:nvSpPr>
          <p:spPr>
            <a:xfrm>
              <a:off x="972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10" name="矩形 9">
              <a:extLst>
                <a:ext uri="{FF2B5EF4-FFF2-40B4-BE49-F238E27FC236}">
                  <a16:creationId xmlns:a16="http://schemas.microsoft.com/office/drawing/2014/main" id="{FB60C930-DF32-800D-3C56-9402BF568002}"/>
                </a:ext>
              </a:extLst>
            </p:cNvPr>
            <p:cNvSpPr/>
            <p:nvPr/>
          </p:nvSpPr>
          <p:spPr>
            <a:xfrm>
              <a:off x="1008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11" name="矩形 10">
              <a:extLst>
                <a:ext uri="{FF2B5EF4-FFF2-40B4-BE49-F238E27FC236}">
                  <a16:creationId xmlns:a16="http://schemas.microsoft.com/office/drawing/2014/main" id="{777902CC-30A4-509C-2AB3-B1E72FB0E023}"/>
                </a:ext>
              </a:extLst>
            </p:cNvPr>
            <p:cNvSpPr/>
            <p:nvPr/>
          </p:nvSpPr>
          <p:spPr>
            <a:xfrm>
              <a:off x="1044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2" name="矩形 11">
              <a:extLst>
                <a:ext uri="{FF2B5EF4-FFF2-40B4-BE49-F238E27FC236}">
                  <a16:creationId xmlns:a16="http://schemas.microsoft.com/office/drawing/2014/main" id="{31301455-A1A3-01ED-6035-488734427954}"/>
                </a:ext>
              </a:extLst>
            </p:cNvPr>
            <p:cNvSpPr/>
            <p:nvPr/>
          </p:nvSpPr>
          <p:spPr>
            <a:xfrm>
              <a:off x="1080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14" name="矩形 13">
              <a:extLst>
                <a:ext uri="{FF2B5EF4-FFF2-40B4-BE49-F238E27FC236}">
                  <a16:creationId xmlns:a16="http://schemas.microsoft.com/office/drawing/2014/main" id="{0F0FFE7C-DD5B-0C93-FB59-C6007321CD63}"/>
                </a:ext>
              </a:extLst>
            </p:cNvPr>
            <p:cNvSpPr/>
            <p:nvPr/>
          </p:nvSpPr>
          <p:spPr>
            <a:xfrm>
              <a:off x="11160000" y="180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grpSp>
      <p:cxnSp>
        <p:nvCxnSpPr>
          <p:cNvPr id="41" name="连接符: 肘形 40">
            <a:extLst>
              <a:ext uri="{FF2B5EF4-FFF2-40B4-BE49-F238E27FC236}">
                <a16:creationId xmlns:a16="http://schemas.microsoft.com/office/drawing/2014/main" id="{24873BC3-7DDD-03D2-EAAC-D1247387E463}"/>
              </a:ext>
            </a:extLst>
          </p:cNvPr>
          <p:cNvCxnSpPr>
            <a:cxnSpLocks/>
            <a:stCxn id="29" idx="2"/>
            <a:endCxn id="32" idx="2"/>
          </p:cNvCxnSpPr>
          <p:nvPr/>
        </p:nvCxnSpPr>
        <p:spPr>
          <a:xfrm rot="5400000" flipH="1" flipV="1">
            <a:off x="8865000" y="3163520"/>
            <a:ext cx="90000" cy="540000"/>
          </a:xfrm>
          <a:prstGeom prst="bentConnector3">
            <a:avLst>
              <a:gd name="adj1" fmla="val -254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70" name="组合 169">
            <a:extLst>
              <a:ext uri="{FF2B5EF4-FFF2-40B4-BE49-F238E27FC236}">
                <a16:creationId xmlns:a16="http://schemas.microsoft.com/office/drawing/2014/main" id="{80C5F4F0-E363-5BE8-B007-CCE7CBCF458C}"/>
              </a:ext>
            </a:extLst>
          </p:cNvPr>
          <p:cNvGrpSpPr/>
          <p:nvPr/>
        </p:nvGrpSpPr>
        <p:grpSpPr>
          <a:xfrm>
            <a:off x="8280000" y="2938520"/>
            <a:ext cx="3240000" cy="540000"/>
            <a:chOff x="8280000" y="2938520"/>
            <a:chExt cx="3240000" cy="540000"/>
          </a:xfrm>
        </p:grpSpPr>
        <p:sp>
          <p:nvSpPr>
            <p:cNvPr id="30" name="矩形 29">
              <a:extLst>
                <a:ext uri="{FF2B5EF4-FFF2-40B4-BE49-F238E27FC236}">
                  <a16:creationId xmlns:a16="http://schemas.microsoft.com/office/drawing/2014/main" id="{7B1CE936-6306-5A11-C332-A01D765C63D1}"/>
                </a:ext>
              </a:extLst>
            </p:cNvPr>
            <p:cNvSpPr/>
            <p:nvPr/>
          </p:nvSpPr>
          <p:spPr>
            <a:xfrm>
              <a:off x="8280000" y="302852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8</a:t>
              </a:r>
              <a:endParaRPr lang="zh-CN" altLang="en-US" sz="2000" dirty="0"/>
            </a:p>
          </p:txBody>
        </p:sp>
        <p:sp>
          <p:nvSpPr>
            <p:cNvPr id="31" name="矩形 30">
              <a:extLst>
                <a:ext uri="{FF2B5EF4-FFF2-40B4-BE49-F238E27FC236}">
                  <a16:creationId xmlns:a16="http://schemas.microsoft.com/office/drawing/2014/main" id="{8F5653DD-5D27-5365-DEDE-C9B742230A43}"/>
                </a:ext>
              </a:extLst>
            </p:cNvPr>
            <p:cNvSpPr/>
            <p:nvPr/>
          </p:nvSpPr>
          <p:spPr>
            <a:xfrm>
              <a:off x="8640000" y="302852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9</a:t>
              </a:r>
              <a:endParaRPr lang="zh-CN" altLang="en-US" sz="2000" dirty="0"/>
            </a:p>
          </p:txBody>
        </p:sp>
        <p:sp>
          <p:nvSpPr>
            <p:cNvPr id="32" name="矩形 31">
              <a:extLst>
                <a:ext uri="{FF2B5EF4-FFF2-40B4-BE49-F238E27FC236}">
                  <a16:creationId xmlns:a16="http://schemas.microsoft.com/office/drawing/2014/main" id="{8F82BE0C-D35F-37EE-CFE2-0F412882822B}"/>
                </a:ext>
              </a:extLst>
            </p:cNvPr>
            <p:cNvSpPr/>
            <p:nvPr/>
          </p:nvSpPr>
          <p:spPr>
            <a:xfrm>
              <a:off x="9000000" y="302852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7</a:t>
              </a:r>
              <a:endParaRPr lang="zh-CN" altLang="en-US" sz="2000" dirty="0"/>
            </a:p>
          </p:txBody>
        </p:sp>
        <p:sp>
          <p:nvSpPr>
            <p:cNvPr id="33" name="矩形 32">
              <a:extLst>
                <a:ext uri="{FF2B5EF4-FFF2-40B4-BE49-F238E27FC236}">
                  <a16:creationId xmlns:a16="http://schemas.microsoft.com/office/drawing/2014/main" id="{15DCACCC-282A-5096-8F38-08495589CEA5}"/>
                </a:ext>
              </a:extLst>
            </p:cNvPr>
            <p:cNvSpPr/>
            <p:nvPr/>
          </p:nvSpPr>
          <p:spPr>
            <a:xfrm>
              <a:off x="936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34" name="矩形 33">
              <a:extLst>
                <a:ext uri="{FF2B5EF4-FFF2-40B4-BE49-F238E27FC236}">
                  <a16:creationId xmlns:a16="http://schemas.microsoft.com/office/drawing/2014/main" id="{C3B7CE1C-7C0F-80C5-5006-24645EEF3303}"/>
                </a:ext>
              </a:extLst>
            </p:cNvPr>
            <p:cNvSpPr/>
            <p:nvPr/>
          </p:nvSpPr>
          <p:spPr>
            <a:xfrm>
              <a:off x="972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accent1"/>
                  </a:solidFill>
                </a:rPr>
                <a:t>2</a:t>
              </a:r>
              <a:endParaRPr lang="zh-CN" altLang="en-US" sz="2000" dirty="0">
                <a:solidFill>
                  <a:schemeClr val="accent1"/>
                </a:solidFill>
              </a:endParaRPr>
            </a:p>
          </p:txBody>
        </p:sp>
        <p:sp>
          <p:nvSpPr>
            <p:cNvPr id="35" name="矩形 34">
              <a:extLst>
                <a:ext uri="{FF2B5EF4-FFF2-40B4-BE49-F238E27FC236}">
                  <a16:creationId xmlns:a16="http://schemas.microsoft.com/office/drawing/2014/main" id="{91B99016-C30D-BD77-E383-D2602A48660C}"/>
                </a:ext>
              </a:extLst>
            </p:cNvPr>
            <p:cNvSpPr/>
            <p:nvPr/>
          </p:nvSpPr>
          <p:spPr>
            <a:xfrm>
              <a:off x="1008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accent1"/>
                  </a:solidFill>
                </a:rPr>
                <a:t>6</a:t>
              </a:r>
              <a:endParaRPr lang="zh-CN" altLang="en-US" sz="2000" dirty="0">
                <a:solidFill>
                  <a:schemeClr val="accent1"/>
                </a:solidFill>
              </a:endParaRPr>
            </a:p>
          </p:txBody>
        </p:sp>
        <p:sp>
          <p:nvSpPr>
            <p:cNvPr id="36" name="矩形 35">
              <a:extLst>
                <a:ext uri="{FF2B5EF4-FFF2-40B4-BE49-F238E27FC236}">
                  <a16:creationId xmlns:a16="http://schemas.microsoft.com/office/drawing/2014/main" id="{F7E4B155-4898-C90E-FD78-E0E3654ACAC9}"/>
                </a:ext>
              </a:extLst>
            </p:cNvPr>
            <p:cNvSpPr/>
            <p:nvPr/>
          </p:nvSpPr>
          <p:spPr>
            <a:xfrm>
              <a:off x="1044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accent1"/>
                  </a:solidFill>
                </a:rPr>
                <a:t>3</a:t>
              </a:r>
              <a:endParaRPr lang="zh-CN" altLang="en-US" sz="2000" dirty="0">
                <a:solidFill>
                  <a:schemeClr val="accent1"/>
                </a:solidFill>
              </a:endParaRPr>
            </a:p>
          </p:txBody>
        </p:sp>
        <p:sp>
          <p:nvSpPr>
            <p:cNvPr id="37" name="矩形 36">
              <a:extLst>
                <a:ext uri="{FF2B5EF4-FFF2-40B4-BE49-F238E27FC236}">
                  <a16:creationId xmlns:a16="http://schemas.microsoft.com/office/drawing/2014/main" id="{083E60CE-8714-0299-9795-579CE3AFD947}"/>
                </a:ext>
              </a:extLst>
            </p:cNvPr>
            <p:cNvSpPr/>
            <p:nvPr/>
          </p:nvSpPr>
          <p:spPr>
            <a:xfrm>
              <a:off x="1080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5</a:t>
              </a:r>
              <a:endParaRPr lang="zh-CN" altLang="en-US" sz="2000" dirty="0">
                <a:solidFill>
                  <a:schemeClr val="accent1"/>
                </a:solidFill>
              </a:endParaRPr>
            </a:p>
          </p:txBody>
        </p:sp>
        <p:sp>
          <p:nvSpPr>
            <p:cNvPr id="38" name="矩形 37">
              <a:extLst>
                <a:ext uri="{FF2B5EF4-FFF2-40B4-BE49-F238E27FC236}">
                  <a16:creationId xmlns:a16="http://schemas.microsoft.com/office/drawing/2014/main" id="{6F61F69D-2E88-A7F5-9CC9-8F5677B6D47E}"/>
                </a:ext>
              </a:extLst>
            </p:cNvPr>
            <p:cNvSpPr/>
            <p:nvPr/>
          </p:nvSpPr>
          <p:spPr>
            <a:xfrm>
              <a:off x="11160000" y="302852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8B25F3F5-92AA-C549-1BC9-9095436E3832}"/>
                    </a:ext>
                  </a:extLst>
                </p:cNvPr>
                <p:cNvSpPr/>
                <p:nvPr/>
              </p:nvSpPr>
              <p:spPr>
                <a:xfrm>
                  <a:off x="8280000" y="2938520"/>
                  <a:ext cx="72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=9</m:t>
                        </m:r>
                      </m:oMath>
                    </m:oMathPara>
                  </a14:m>
                  <a:endParaRPr lang="zh-CN" altLang="en-US" dirty="0"/>
                </a:p>
              </p:txBody>
            </p:sp>
          </mc:Choice>
          <mc:Fallback xmlns="">
            <p:sp>
              <p:nvSpPr>
                <p:cNvPr id="29" name="矩形 28">
                  <a:extLst>
                    <a:ext uri="{FF2B5EF4-FFF2-40B4-BE49-F238E27FC236}">
                      <a16:creationId xmlns:a16="http://schemas.microsoft.com/office/drawing/2014/main" id="{8B25F3F5-92AA-C549-1BC9-9095436E3832}"/>
                    </a:ext>
                  </a:extLst>
                </p:cNvPr>
                <p:cNvSpPr>
                  <a:spLocks noRot="1" noChangeAspect="1" noMove="1" noResize="1" noEditPoints="1" noAdjustHandles="1" noChangeArrowheads="1" noChangeShapeType="1" noTextEdit="1"/>
                </p:cNvSpPr>
                <p:nvPr/>
              </p:nvSpPr>
              <p:spPr>
                <a:xfrm>
                  <a:off x="8280000" y="2938520"/>
                  <a:ext cx="720000" cy="540000"/>
                </a:xfrm>
                <a:prstGeom prst="rect">
                  <a:avLst/>
                </a:prstGeom>
                <a:blipFill>
                  <a:blip r:embed="rId4"/>
                  <a:stretch>
                    <a:fillRect b="-215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F2D3B4F-166E-D2D8-4D13-B83277FDF742}"/>
                  </a:ext>
                </a:extLst>
              </p:cNvPr>
              <p:cNvSpPr txBox="1"/>
              <p:nvPr/>
            </p:nvSpPr>
            <p:spPr>
              <a:xfrm>
                <a:off x="9132984" y="3409018"/>
                <a:ext cx="20656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p>
            </p:txBody>
          </p:sp>
        </mc:Choice>
        <mc:Fallback xmlns="">
          <p:sp>
            <p:nvSpPr>
              <p:cNvPr id="42" name="文本框 41">
                <a:extLst>
                  <a:ext uri="{FF2B5EF4-FFF2-40B4-BE49-F238E27FC236}">
                    <a16:creationId xmlns:a16="http://schemas.microsoft.com/office/drawing/2014/main" id="{AF2D3B4F-166E-D2D8-4D13-B83277FDF742}"/>
                  </a:ext>
                </a:extLst>
              </p:cNvPr>
              <p:cNvSpPr txBox="1">
                <a:spLocks noRot="1" noChangeAspect="1" noMove="1" noResize="1" noEditPoints="1" noAdjustHandles="1" noChangeArrowheads="1" noChangeShapeType="1" noTextEdit="1"/>
              </p:cNvSpPr>
              <p:nvPr/>
            </p:nvSpPr>
            <p:spPr>
              <a:xfrm>
                <a:off x="9132984" y="3409018"/>
                <a:ext cx="2065630" cy="369332"/>
              </a:xfrm>
              <a:prstGeom prst="rect">
                <a:avLst/>
              </a:prstGeom>
              <a:blipFill>
                <a:blip r:embed="rId5"/>
                <a:stretch>
                  <a:fillRect b="-14754"/>
                </a:stretch>
              </a:blipFill>
            </p:spPr>
            <p:txBody>
              <a:bodyPr/>
              <a:lstStyle/>
              <a:p>
                <a:r>
                  <a:rPr lang="zh-CN" altLang="en-US">
                    <a:noFill/>
                  </a:rPr>
                  <a:t> </a:t>
                </a:r>
              </a:p>
            </p:txBody>
          </p:sp>
        </mc:Fallback>
      </mc:AlternateContent>
      <p:sp>
        <p:nvSpPr>
          <p:cNvPr id="48" name="矩形 47">
            <a:extLst>
              <a:ext uri="{FF2B5EF4-FFF2-40B4-BE49-F238E27FC236}">
                <a16:creationId xmlns:a16="http://schemas.microsoft.com/office/drawing/2014/main" id="{B41265D3-86E5-1871-82C1-14A8C0E478B2}"/>
              </a:ext>
            </a:extLst>
          </p:cNvPr>
          <p:cNvSpPr/>
          <p:nvPr/>
        </p:nvSpPr>
        <p:spPr>
          <a:xfrm>
            <a:off x="8100000" y="419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49" name="矩形 48">
            <a:extLst>
              <a:ext uri="{FF2B5EF4-FFF2-40B4-BE49-F238E27FC236}">
                <a16:creationId xmlns:a16="http://schemas.microsoft.com/office/drawing/2014/main" id="{203822DC-02E6-8BE0-1B21-333A762794F6}"/>
              </a:ext>
            </a:extLst>
          </p:cNvPr>
          <p:cNvSpPr/>
          <p:nvPr/>
        </p:nvSpPr>
        <p:spPr>
          <a:xfrm>
            <a:off x="8460000" y="419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62" name="矩形 61">
            <a:extLst>
              <a:ext uri="{FF2B5EF4-FFF2-40B4-BE49-F238E27FC236}">
                <a16:creationId xmlns:a16="http://schemas.microsoft.com/office/drawing/2014/main" id="{A4248E92-6E88-F00B-7075-CB61F2159C58}"/>
              </a:ext>
            </a:extLst>
          </p:cNvPr>
          <p:cNvSpPr/>
          <p:nvPr/>
        </p:nvSpPr>
        <p:spPr>
          <a:xfrm>
            <a:off x="8100000" y="482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63" name="矩形 62">
            <a:extLst>
              <a:ext uri="{FF2B5EF4-FFF2-40B4-BE49-F238E27FC236}">
                <a16:creationId xmlns:a16="http://schemas.microsoft.com/office/drawing/2014/main" id="{32BF4C51-B89B-082F-02D8-AFA30D3E78A9}"/>
              </a:ext>
            </a:extLst>
          </p:cNvPr>
          <p:cNvSpPr/>
          <p:nvPr/>
        </p:nvSpPr>
        <p:spPr>
          <a:xfrm>
            <a:off x="8460000" y="482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69" name="矩形 68">
            <a:extLst>
              <a:ext uri="{FF2B5EF4-FFF2-40B4-BE49-F238E27FC236}">
                <a16:creationId xmlns:a16="http://schemas.microsoft.com/office/drawing/2014/main" id="{4A24BF19-46DD-2E82-A120-28C89E332938}"/>
              </a:ext>
            </a:extLst>
          </p:cNvPr>
          <p:cNvSpPr/>
          <p:nvPr/>
        </p:nvSpPr>
        <p:spPr>
          <a:xfrm>
            <a:off x="10980000" y="419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71" name="矩形 70">
            <a:extLst>
              <a:ext uri="{FF2B5EF4-FFF2-40B4-BE49-F238E27FC236}">
                <a16:creationId xmlns:a16="http://schemas.microsoft.com/office/drawing/2014/main" id="{389C2EA7-C3E6-61A6-B059-E20794A8269C}"/>
              </a:ext>
            </a:extLst>
          </p:cNvPr>
          <p:cNvSpPr/>
          <p:nvPr/>
        </p:nvSpPr>
        <p:spPr>
          <a:xfrm>
            <a:off x="11340000" y="419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75" name="矩形 74">
            <a:extLst>
              <a:ext uri="{FF2B5EF4-FFF2-40B4-BE49-F238E27FC236}">
                <a16:creationId xmlns:a16="http://schemas.microsoft.com/office/drawing/2014/main" id="{AFF4CC98-96B7-1222-8582-A68DC244828B}"/>
              </a:ext>
            </a:extLst>
          </p:cNvPr>
          <p:cNvSpPr/>
          <p:nvPr/>
        </p:nvSpPr>
        <p:spPr>
          <a:xfrm>
            <a:off x="10980000" y="482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77" name="矩形 76">
            <a:extLst>
              <a:ext uri="{FF2B5EF4-FFF2-40B4-BE49-F238E27FC236}">
                <a16:creationId xmlns:a16="http://schemas.microsoft.com/office/drawing/2014/main" id="{53C30B3C-AF76-1FB1-5960-F6AA750441B5}"/>
              </a:ext>
            </a:extLst>
          </p:cNvPr>
          <p:cNvSpPr/>
          <p:nvPr/>
        </p:nvSpPr>
        <p:spPr>
          <a:xfrm>
            <a:off x="11340000" y="482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125" name="矩形 124">
            <a:extLst>
              <a:ext uri="{FF2B5EF4-FFF2-40B4-BE49-F238E27FC236}">
                <a16:creationId xmlns:a16="http://schemas.microsoft.com/office/drawing/2014/main" id="{F68102CC-65BA-A4D6-94B3-F41B73EF9422}"/>
              </a:ext>
            </a:extLst>
          </p:cNvPr>
          <p:cNvSpPr/>
          <p:nvPr/>
        </p:nvSpPr>
        <p:spPr>
          <a:xfrm>
            <a:off x="4860000" y="5922000"/>
            <a:ext cx="360000" cy="360000"/>
          </a:xfrm>
          <a:prstGeom prst="rect">
            <a:avLst/>
          </a:prstGeom>
          <a:gradFill flip="none" rotWithShape="1">
            <a:gsLst>
              <a:gs pos="49000">
                <a:srgbClr val="00FF99"/>
              </a:gs>
              <a:gs pos="50000">
                <a:schemeClr val="bg1"/>
              </a:gs>
            </a:gsLst>
            <a:lin ang="5400000" scaled="1"/>
            <a:tileRect/>
          </a:gra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gradFill flip="none" rotWithShape="1">
                  <a:gsLst>
                    <a:gs pos="49000">
                      <a:schemeClr val="bg1"/>
                    </a:gs>
                    <a:gs pos="50000">
                      <a:schemeClr val="accent4"/>
                    </a:gs>
                  </a:gsLst>
                  <a:lin ang="5400000" scaled="1"/>
                  <a:tileRect/>
                </a:gradFill>
              </a:rPr>
              <a:t>8</a:t>
            </a:r>
            <a:endParaRPr lang="zh-CN" altLang="en-US" sz="2000" dirty="0">
              <a:gradFill flip="none" rotWithShape="1">
                <a:gsLst>
                  <a:gs pos="49000">
                    <a:schemeClr val="bg1"/>
                  </a:gs>
                  <a:gs pos="50000">
                    <a:schemeClr val="accent4"/>
                  </a:gs>
                </a:gsLst>
                <a:lin ang="5400000" scaled="1"/>
                <a:tileRect/>
              </a:gradFill>
            </a:endParaRPr>
          </a:p>
        </p:txBody>
      </p:sp>
      <p:sp>
        <p:nvSpPr>
          <p:cNvPr id="126" name="矩形 125">
            <a:extLst>
              <a:ext uri="{FF2B5EF4-FFF2-40B4-BE49-F238E27FC236}">
                <a16:creationId xmlns:a16="http://schemas.microsoft.com/office/drawing/2014/main" id="{35EE8466-B135-AA68-42AF-08ED0964478A}"/>
              </a:ext>
            </a:extLst>
          </p:cNvPr>
          <p:cNvSpPr/>
          <p:nvPr/>
        </p:nvSpPr>
        <p:spPr>
          <a:xfrm>
            <a:off x="522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9</a:t>
            </a:r>
            <a:endParaRPr lang="zh-CN" altLang="en-US" sz="2000" dirty="0">
              <a:solidFill>
                <a:schemeClr val="accent1"/>
              </a:solidFill>
            </a:endParaRPr>
          </a:p>
        </p:txBody>
      </p:sp>
      <p:sp>
        <p:nvSpPr>
          <p:cNvPr id="127" name="矩形 126">
            <a:extLst>
              <a:ext uri="{FF2B5EF4-FFF2-40B4-BE49-F238E27FC236}">
                <a16:creationId xmlns:a16="http://schemas.microsoft.com/office/drawing/2014/main" id="{CD374DD8-ADB7-7283-7248-ABE504FDFE2E}"/>
              </a:ext>
            </a:extLst>
          </p:cNvPr>
          <p:cNvSpPr/>
          <p:nvPr/>
        </p:nvSpPr>
        <p:spPr>
          <a:xfrm>
            <a:off x="558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128" name="矩形 127">
            <a:extLst>
              <a:ext uri="{FF2B5EF4-FFF2-40B4-BE49-F238E27FC236}">
                <a16:creationId xmlns:a16="http://schemas.microsoft.com/office/drawing/2014/main" id="{9B678F48-6EBA-9288-A17E-781E0255A3F9}"/>
              </a:ext>
            </a:extLst>
          </p:cNvPr>
          <p:cNvSpPr/>
          <p:nvPr/>
        </p:nvSpPr>
        <p:spPr>
          <a:xfrm>
            <a:off x="594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130" name="矩形 129">
            <a:extLst>
              <a:ext uri="{FF2B5EF4-FFF2-40B4-BE49-F238E27FC236}">
                <a16:creationId xmlns:a16="http://schemas.microsoft.com/office/drawing/2014/main" id="{E7D3E895-D632-2C9D-5F78-275E16A1CE7F}"/>
              </a:ext>
            </a:extLst>
          </p:cNvPr>
          <p:cNvSpPr/>
          <p:nvPr/>
        </p:nvSpPr>
        <p:spPr>
          <a:xfrm>
            <a:off x="630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132" name="矩形 131">
            <a:extLst>
              <a:ext uri="{FF2B5EF4-FFF2-40B4-BE49-F238E27FC236}">
                <a16:creationId xmlns:a16="http://schemas.microsoft.com/office/drawing/2014/main" id="{0DC3D81B-97BC-2DCC-B944-501E07E32EF0}"/>
              </a:ext>
            </a:extLst>
          </p:cNvPr>
          <p:cNvSpPr/>
          <p:nvPr/>
        </p:nvSpPr>
        <p:spPr>
          <a:xfrm>
            <a:off x="7740000" y="5922000"/>
            <a:ext cx="360000" cy="360000"/>
          </a:xfrm>
          <a:prstGeom prst="rect">
            <a:avLst/>
          </a:prstGeom>
          <a:gradFill flip="none" rotWithShape="1">
            <a:gsLst>
              <a:gs pos="49000">
                <a:srgbClr val="00FF99"/>
              </a:gs>
              <a:gs pos="50000">
                <a:schemeClr val="bg1"/>
              </a:gs>
            </a:gsLst>
            <a:lin ang="5400000" scaled="1"/>
            <a:tileRect/>
          </a:gra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gradFill flip="none" rotWithShape="1">
                  <a:gsLst>
                    <a:gs pos="49000">
                      <a:schemeClr val="bg1"/>
                    </a:gs>
                    <a:gs pos="50000">
                      <a:schemeClr val="accent4"/>
                    </a:gs>
                  </a:gsLst>
                  <a:lin ang="5400000" scaled="1"/>
                  <a:tileRect/>
                </a:gradFill>
              </a:rPr>
              <a:t>9</a:t>
            </a:r>
            <a:endParaRPr lang="zh-CN" altLang="en-US" sz="2000" dirty="0">
              <a:gradFill flip="none" rotWithShape="1">
                <a:gsLst>
                  <a:gs pos="49000">
                    <a:schemeClr val="bg1"/>
                  </a:gs>
                  <a:gs pos="50000">
                    <a:schemeClr val="accent4"/>
                  </a:gs>
                </a:gsLst>
                <a:lin ang="5400000" scaled="1"/>
                <a:tileRect/>
              </a:gradFill>
            </a:endParaRPr>
          </a:p>
        </p:txBody>
      </p:sp>
      <p:sp>
        <p:nvSpPr>
          <p:cNvPr id="133" name="矩形 132">
            <a:extLst>
              <a:ext uri="{FF2B5EF4-FFF2-40B4-BE49-F238E27FC236}">
                <a16:creationId xmlns:a16="http://schemas.microsoft.com/office/drawing/2014/main" id="{7985B843-2206-A197-70EE-64615347CB6F}"/>
              </a:ext>
            </a:extLst>
          </p:cNvPr>
          <p:cNvSpPr/>
          <p:nvPr/>
        </p:nvSpPr>
        <p:spPr>
          <a:xfrm>
            <a:off x="810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134" name="矩形 133">
            <a:extLst>
              <a:ext uri="{FF2B5EF4-FFF2-40B4-BE49-F238E27FC236}">
                <a16:creationId xmlns:a16="http://schemas.microsoft.com/office/drawing/2014/main" id="{C9C17C18-56A2-DB82-98B7-74130591F0E9}"/>
              </a:ext>
            </a:extLst>
          </p:cNvPr>
          <p:cNvSpPr/>
          <p:nvPr/>
        </p:nvSpPr>
        <p:spPr>
          <a:xfrm>
            <a:off x="846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136" name="矩形 135">
            <a:extLst>
              <a:ext uri="{FF2B5EF4-FFF2-40B4-BE49-F238E27FC236}">
                <a16:creationId xmlns:a16="http://schemas.microsoft.com/office/drawing/2014/main" id="{A727C46E-0BFE-0617-3292-A24805DCC599}"/>
              </a:ext>
            </a:extLst>
          </p:cNvPr>
          <p:cNvSpPr/>
          <p:nvPr/>
        </p:nvSpPr>
        <p:spPr>
          <a:xfrm>
            <a:off x="882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145" name="矩形 144">
            <a:extLst>
              <a:ext uri="{FF2B5EF4-FFF2-40B4-BE49-F238E27FC236}">
                <a16:creationId xmlns:a16="http://schemas.microsoft.com/office/drawing/2014/main" id="{B5E63241-0F6D-7149-647F-68063B1A2866}"/>
              </a:ext>
            </a:extLst>
          </p:cNvPr>
          <p:cNvSpPr/>
          <p:nvPr/>
        </p:nvSpPr>
        <p:spPr>
          <a:xfrm>
            <a:off x="10620000" y="5922000"/>
            <a:ext cx="360000" cy="360000"/>
          </a:xfrm>
          <a:prstGeom prst="rect">
            <a:avLst/>
          </a:prstGeom>
          <a:gradFill flip="none" rotWithShape="1">
            <a:gsLst>
              <a:gs pos="49000">
                <a:srgbClr val="00FF99"/>
              </a:gs>
              <a:gs pos="50000">
                <a:schemeClr val="bg1"/>
              </a:gs>
            </a:gsLst>
            <a:lin ang="5400000" scaled="1"/>
            <a:tileRect/>
          </a:gra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gradFill flip="none" rotWithShape="1">
                  <a:gsLst>
                    <a:gs pos="49000">
                      <a:schemeClr val="bg1"/>
                    </a:gs>
                    <a:gs pos="50000">
                      <a:schemeClr val="accent4"/>
                    </a:gs>
                  </a:gsLst>
                  <a:lin ang="5400000" scaled="1"/>
                  <a:tileRect/>
                </a:gradFill>
              </a:rPr>
              <a:t>7</a:t>
            </a:r>
            <a:endParaRPr lang="zh-CN" altLang="en-US" sz="2000" dirty="0">
              <a:gradFill flip="none" rotWithShape="1">
                <a:gsLst>
                  <a:gs pos="49000">
                    <a:schemeClr val="bg1"/>
                  </a:gs>
                  <a:gs pos="50000">
                    <a:schemeClr val="accent4"/>
                  </a:gs>
                </a:gsLst>
                <a:lin ang="5400000" scaled="1"/>
                <a:tileRect/>
              </a:gradFill>
            </a:endParaRPr>
          </a:p>
        </p:txBody>
      </p:sp>
      <p:sp>
        <p:nvSpPr>
          <p:cNvPr id="146" name="矩形 145">
            <a:extLst>
              <a:ext uri="{FF2B5EF4-FFF2-40B4-BE49-F238E27FC236}">
                <a16:creationId xmlns:a16="http://schemas.microsoft.com/office/drawing/2014/main" id="{FEAE3E3A-E52D-C8DC-27EB-36341E195CCE}"/>
              </a:ext>
            </a:extLst>
          </p:cNvPr>
          <p:cNvSpPr/>
          <p:nvPr/>
        </p:nvSpPr>
        <p:spPr>
          <a:xfrm>
            <a:off x="1098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a:t>
            </a:r>
            <a:endParaRPr lang="zh-CN" altLang="en-US" sz="2000" dirty="0">
              <a:solidFill>
                <a:schemeClr val="accent1"/>
              </a:solidFill>
            </a:endParaRPr>
          </a:p>
        </p:txBody>
      </p:sp>
      <p:sp>
        <p:nvSpPr>
          <p:cNvPr id="148" name="矩形 147">
            <a:extLst>
              <a:ext uri="{FF2B5EF4-FFF2-40B4-BE49-F238E27FC236}">
                <a16:creationId xmlns:a16="http://schemas.microsoft.com/office/drawing/2014/main" id="{4FDCA97D-047A-659C-8842-BEA1EF717B0A}"/>
              </a:ext>
            </a:extLst>
          </p:cNvPr>
          <p:cNvSpPr/>
          <p:nvPr/>
        </p:nvSpPr>
        <p:spPr>
          <a:xfrm>
            <a:off x="11340000" y="5922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61" name="矩形 60">
            <a:extLst>
              <a:ext uri="{FF2B5EF4-FFF2-40B4-BE49-F238E27FC236}">
                <a16:creationId xmlns:a16="http://schemas.microsoft.com/office/drawing/2014/main" id="{1944F72D-37CF-9662-90E0-D673CCDEA3C4}"/>
              </a:ext>
            </a:extLst>
          </p:cNvPr>
          <p:cNvSpPr/>
          <p:nvPr/>
        </p:nvSpPr>
        <p:spPr>
          <a:xfrm>
            <a:off x="7740000" y="4824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9</a:t>
            </a:r>
            <a:endParaRPr lang="zh-CN" altLang="en-US" sz="2000" dirty="0">
              <a:solidFill>
                <a:schemeClr val="accent4"/>
              </a:solidFill>
            </a:endParaRPr>
          </a:p>
        </p:txBody>
      </p:sp>
      <p:sp>
        <p:nvSpPr>
          <p:cNvPr id="74" name="矩形 73">
            <a:extLst>
              <a:ext uri="{FF2B5EF4-FFF2-40B4-BE49-F238E27FC236}">
                <a16:creationId xmlns:a16="http://schemas.microsoft.com/office/drawing/2014/main" id="{7DDAB156-58B7-F264-6781-5CBC6E1BB19F}"/>
              </a:ext>
            </a:extLst>
          </p:cNvPr>
          <p:cNvSpPr/>
          <p:nvPr/>
        </p:nvSpPr>
        <p:spPr>
          <a:xfrm>
            <a:off x="10620000" y="4824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7</a:t>
            </a:r>
            <a:endParaRPr lang="zh-CN" altLang="en-US" sz="2000" dirty="0">
              <a:solidFill>
                <a:schemeClr val="accent4"/>
              </a:solidFill>
            </a:endParaRPr>
          </a:p>
        </p:txBody>
      </p:sp>
      <p:sp>
        <p:nvSpPr>
          <p:cNvPr id="47" name="矩形 46">
            <a:extLst>
              <a:ext uri="{FF2B5EF4-FFF2-40B4-BE49-F238E27FC236}">
                <a16:creationId xmlns:a16="http://schemas.microsoft.com/office/drawing/2014/main" id="{7D2CAC2D-8926-454F-D361-3B6E996FFC54}"/>
              </a:ext>
            </a:extLst>
          </p:cNvPr>
          <p:cNvSpPr/>
          <p:nvPr/>
        </p:nvSpPr>
        <p:spPr>
          <a:xfrm>
            <a:off x="7740000" y="4194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9</a:t>
            </a:r>
            <a:endParaRPr lang="zh-CN" altLang="en-US" sz="2000" dirty="0"/>
          </a:p>
        </p:txBody>
      </p:sp>
      <p:sp>
        <p:nvSpPr>
          <p:cNvPr id="68" name="矩形 67">
            <a:extLst>
              <a:ext uri="{FF2B5EF4-FFF2-40B4-BE49-F238E27FC236}">
                <a16:creationId xmlns:a16="http://schemas.microsoft.com/office/drawing/2014/main" id="{558B6F64-DD19-7100-AA60-9E21A31987D2}"/>
              </a:ext>
            </a:extLst>
          </p:cNvPr>
          <p:cNvSpPr/>
          <p:nvPr/>
        </p:nvSpPr>
        <p:spPr>
          <a:xfrm>
            <a:off x="10620000" y="4194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64" name="矩形 63">
            <a:extLst>
              <a:ext uri="{FF2B5EF4-FFF2-40B4-BE49-F238E27FC236}">
                <a16:creationId xmlns:a16="http://schemas.microsoft.com/office/drawing/2014/main" id="{62720FCA-19B0-EC54-C831-7CB3CE6DAD22}"/>
              </a:ext>
            </a:extLst>
          </p:cNvPr>
          <p:cNvSpPr/>
          <p:nvPr/>
        </p:nvSpPr>
        <p:spPr>
          <a:xfrm>
            <a:off x="7200000" y="4734000"/>
            <a:ext cx="54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3E026EA1-CD7D-CB89-FDDD-8B4AF7FC0A66}"/>
              </a:ext>
            </a:extLst>
          </p:cNvPr>
          <p:cNvSpPr/>
          <p:nvPr/>
        </p:nvSpPr>
        <p:spPr>
          <a:xfrm>
            <a:off x="7200000" y="4104000"/>
            <a:ext cx="54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32AF4C79-753D-E5BE-8F5C-4861FCCD00F1}"/>
              </a:ext>
            </a:extLst>
          </p:cNvPr>
          <p:cNvSpPr/>
          <p:nvPr/>
        </p:nvSpPr>
        <p:spPr>
          <a:xfrm>
            <a:off x="8820000" y="419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65" name="矩形 64">
            <a:extLst>
              <a:ext uri="{FF2B5EF4-FFF2-40B4-BE49-F238E27FC236}">
                <a16:creationId xmlns:a16="http://schemas.microsoft.com/office/drawing/2014/main" id="{9D02FA82-0C29-5C5E-48A1-D028046079E2}"/>
              </a:ext>
            </a:extLst>
          </p:cNvPr>
          <p:cNvSpPr/>
          <p:nvPr/>
        </p:nvSpPr>
        <p:spPr>
          <a:xfrm>
            <a:off x="8820000" y="4824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t>
            </a:r>
            <a:endParaRPr lang="zh-CN" altLang="en-US" sz="2000" dirty="0">
              <a:solidFill>
                <a:schemeClr val="accent1"/>
              </a:solidFill>
            </a:endParaRPr>
          </a:p>
        </p:txBody>
      </p:sp>
      <p:sp>
        <p:nvSpPr>
          <p:cNvPr id="70" name="矩形 69">
            <a:extLst>
              <a:ext uri="{FF2B5EF4-FFF2-40B4-BE49-F238E27FC236}">
                <a16:creationId xmlns:a16="http://schemas.microsoft.com/office/drawing/2014/main" id="{2C94A760-06D9-691D-DF62-4D569CD7F345}"/>
              </a:ext>
            </a:extLst>
          </p:cNvPr>
          <p:cNvSpPr/>
          <p:nvPr/>
        </p:nvSpPr>
        <p:spPr>
          <a:xfrm>
            <a:off x="9720000" y="4104000"/>
            <a:ext cx="90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id="{814922AE-F1F4-4175-01D0-A98781F43966}"/>
              </a:ext>
            </a:extLst>
          </p:cNvPr>
          <p:cNvSpPr/>
          <p:nvPr/>
        </p:nvSpPr>
        <p:spPr>
          <a:xfrm>
            <a:off x="9720000" y="4734000"/>
            <a:ext cx="90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5" name="矩形 134">
            <a:extLst>
              <a:ext uri="{FF2B5EF4-FFF2-40B4-BE49-F238E27FC236}">
                <a16:creationId xmlns:a16="http://schemas.microsoft.com/office/drawing/2014/main" id="{8DF1CAF5-5305-9664-90B0-163BFD2369D4}"/>
              </a:ext>
            </a:extLst>
          </p:cNvPr>
          <p:cNvSpPr/>
          <p:nvPr/>
        </p:nvSpPr>
        <p:spPr>
          <a:xfrm>
            <a:off x="7200000" y="5832000"/>
            <a:ext cx="54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7" name="矩形 146">
            <a:extLst>
              <a:ext uri="{FF2B5EF4-FFF2-40B4-BE49-F238E27FC236}">
                <a16:creationId xmlns:a16="http://schemas.microsoft.com/office/drawing/2014/main" id="{EF645EF0-A994-7F69-6BE5-77A94E432DC4}"/>
              </a:ext>
            </a:extLst>
          </p:cNvPr>
          <p:cNvSpPr/>
          <p:nvPr/>
        </p:nvSpPr>
        <p:spPr>
          <a:xfrm>
            <a:off x="9720000" y="5832000"/>
            <a:ext cx="900000" cy="54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9590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wipe(up)">
                                      <p:cBhvr>
                                        <p:cTn id="13" dur="500"/>
                                        <p:tgtEl>
                                          <p:spTgt spid="1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250"/>
                                        <p:tgtEl>
                                          <p:spTgt spid="5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250"/>
                                        <p:tgtEl>
                                          <p:spTgt spid="64"/>
                                        </p:tgtEl>
                                      </p:cBhvr>
                                    </p:animEffect>
                                  </p:childTnLst>
                                </p:cTn>
                              </p:par>
                            </p:childTnLst>
                          </p:cTn>
                        </p:par>
                        <p:par>
                          <p:cTn id="31" fill="hold">
                            <p:stCondLst>
                              <p:cond delay="25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250"/>
                                        <p:tgtEl>
                                          <p:spTgt spid="4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250"/>
                                        <p:tgtEl>
                                          <p:spTgt spid="6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250"/>
                                        <p:tgtEl>
                                          <p:spTgt spid="4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250"/>
                                        <p:tgtEl>
                                          <p:spTgt spid="62"/>
                                        </p:tgtEl>
                                      </p:cBhvr>
                                    </p:animEffect>
                                  </p:childTnLst>
                                </p:cTn>
                              </p:par>
                            </p:childTnLst>
                          </p:cTn>
                        </p:par>
                        <p:par>
                          <p:cTn id="45" fill="hold">
                            <p:stCondLst>
                              <p:cond delay="750"/>
                            </p:stCondLst>
                            <p:childTnLst>
                              <p:par>
                                <p:cTn id="46" presetID="22" presetClass="entr" presetSubtype="8"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250"/>
                                        <p:tgtEl>
                                          <p:spTgt spid="4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left)">
                                      <p:cBhvr>
                                        <p:cTn id="51" dur="250"/>
                                        <p:tgtEl>
                                          <p:spTgt spid="63"/>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250"/>
                                        <p:tgtEl>
                                          <p:spTgt spid="5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left)">
                                      <p:cBhvr>
                                        <p:cTn id="58" dur="25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1000" tmFilter="0, 0; .2, .5; .8, .5; 1, 0"/>
                                        <p:tgtEl>
                                          <p:spTgt spid="47"/>
                                        </p:tgtEl>
                                      </p:cBhvr>
                                    </p:animEffect>
                                    <p:animScale>
                                      <p:cBhvr>
                                        <p:cTn id="63" dur="500" autoRev="1" fill="hold"/>
                                        <p:tgtEl>
                                          <p:spTgt spid="47"/>
                                        </p:tgtEl>
                                      </p:cBhvr>
                                      <p:by x="105000" y="105000"/>
                                    </p:animScale>
                                  </p:childTnLst>
                                </p:cTn>
                              </p:par>
                              <p:par>
                                <p:cTn id="64" presetID="26" presetClass="emph" presetSubtype="0" fill="hold" grpId="1" nodeType="withEffect">
                                  <p:stCondLst>
                                    <p:cond delay="750"/>
                                  </p:stCondLst>
                                  <p:childTnLst>
                                    <p:animEffect transition="out" filter="fade">
                                      <p:cBhvr>
                                        <p:cTn id="65" dur="1000" tmFilter="0, 0; .2, .5; .8, .5; 1, 0"/>
                                        <p:tgtEl>
                                          <p:spTgt spid="61"/>
                                        </p:tgtEl>
                                      </p:cBhvr>
                                    </p:animEffect>
                                    <p:animScale>
                                      <p:cBhvr>
                                        <p:cTn id="66" dur="500" autoRev="1" fill="hold"/>
                                        <p:tgtEl>
                                          <p:spTgt spid="61"/>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left)">
                                      <p:cBhvr>
                                        <p:cTn id="71" dur="500"/>
                                        <p:tgtEl>
                                          <p:spTgt spid="7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wipe(left)">
                                      <p:cBhvr>
                                        <p:cTn id="74" dur="500"/>
                                        <p:tgtEl>
                                          <p:spTgt spid="76"/>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wipe(left)">
                                      <p:cBhvr>
                                        <p:cTn id="78" dur="250"/>
                                        <p:tgtEl>
                                          <p:spTgt spid="6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wipe(left)">
                                      <p:cBhvr>
                                        <p:cTn id="81" dur="250"/>
                                        <p:tgtEl>
                                          <p:spTgt spid="74"/>
                                        </p:tgtEl>
                                      </p:cBhvr>
                                    </p:animEffect>
                                  </p:childTnLst>
                                </p:cTn>
                              </p:par>
                            </p:childTnLst>
                          </p:cTn>
                        </p:par>
                        <p:par>
                          <p:cTn id="82" fill="hold">
                            <p:stCondLst>
                              <p:cond delay="750"/>
                            </p:stCondLst>
                            <p:childTnLst>
                              <p:par>
                                <p:cTn id="83" presetID="22" presetClass="entr" presetSubtype="8" fill="hold" grpId="0" nodeType="after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wipe(left)">
                                      <p:cBhvr>
                                        <p:cTn id="85" dur="250"/>
                                        <p:tgtEl>
                                          <p:spTgt spid="6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wipe(left)">
                                      <p:cBhvr>
                                        <p:cTn id="88" dur="250"/>
                                        <p:tgtEl>
                                          <p:spTgt spid="75"/>
                                        </p:tgtEl>
                                      </p:cBhvr>
                                    </p:animEffect>
                                  </p:childTnLst>
                                </p:cTn>
                              </p:par>
                            </p:childTnLst>
                          </p:cTn>
                        </p:par>
                        <p:par>
                          <p:cTn id="89" fill="hold">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wipe(left)">
                                      <p:cBhvr>
                                        <p:cTn id="92" dur="250"/>
                                        <p:tgtEl>
                                          <p:spTgt spid="71"/>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left)">
                                      <p:cBhvr>
                                        <p:cTn id="95" dur="25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repeatCount="100000" fill="hold" grpId="1" nodeType="clickEffect">
                                  <p:stCondLst>
                                    <p:cond delay="0"/>
                                  </p:stCondLst>
                                  <p:childTnLst>
                                    <p:animEffect transition="out" filter="fade">
                                      <p:cBhvr>
                                        <p:cTn id="99" dur="500" tmFilter="0, 0; .2, .5; .8, .5; 1, 0"/>
                                        <p:tgtEl>
                                          <p:spTgt spid="68"/>
                                        </p:tgtEl>
                                      </p:cBhvr>
                                    </p:animEffect>
                                    <p:animScale>
                                      <p:cBhvr>
                                        <p:cTn id="100" dur="250" autoRev="1" fill="hold"/>
                                        <p:tgtEl>
                                          <p:spTgt spid="68"/>
                                        </p:tgtEl>
                                      </p:cBhvr>
                                      <p:by x="105000" y="105000"/>
                                    </p:animScale>
                                  </p:childTnLst>
                                </p:cTn>
                              </p:par>
                            </p:childTnLst>
                          </p:cTn>
                        </p:par>
                      </p:childTnLst>
                    </p:cTn>
                  </p:par>
                  <p:par>
                    <p:cTn id="101" fill="hold">
                      <p:stCondLst>
                        <p:cond delay="indefinite"/>
                      </p:stCondLst>
                      <p:childTnLst>
                        <p:par>
                          <p:cTn id="102" fill="hold">
                            <p:stCondLst>
                              <p:cond delay="0"/>
                            </p:stCondLst>
                            <p:childTnLst>
                              <p:par>
                                <p:cTn id="103" presetID="26" presetClass="emph" presetSubtype="0" repeatCount="2000" fill="hold" grpId="2" nodeType="clickEffect">
                                  <p:stCondLst>
                                    <p:cond delay="0"/>
                                  </p:stCondLst>
                                  <p:childTnLst>
                                    <p:animEffect transition="out" filter="fade">
                                      <p:cBhvr>
                                        <p:cTn id="104" dur="500" tmFilter="0, 0; .2, .5; .8, .5; 1, 0"/>
                                        <p:tgtEl>
                                          <p:spTgt spid="47"/>
                                        </p:tgtEl>
                                      </p:cBhvr>
                                    </p:animEffect>
                                    <p:animScale>
                                      <p:cBhvr>
                                        <p:cTn id="105" dur="250" autoRev="1" fill="hold"/>
                                        <p:tgtEl>
                                          <p:spTgt spid="47"/>
                                        </p:tgtEl>
                                      </p:cBhvr>
                                      <p:by x="105000" y="105000"/>
                                    </p:animScale>
                                  </p:childTnLst>
                                </p:cTn>
                              </p:par>
                            </p:childTnLst>
                          </p:cTn>
                        </p:par>
                        <p:par>
                          <p:cTn id="106" fill="hold">
                            <p:stCondLst>
                              <p:cond delay="1000"/>
                            </p:stCondLst>
                            <p:childTnLst>
                              <p:par>
                                <p:cTn id="107" presetID="1" presetClass="emph" presetSubtype="2" fill="hold" nodeType="afterEffect">
                                  <p:stCondLst>
                                    <p:cond delay="0"/>
                                  </p:stCondLst>
                                  <p:childTnLst>
                                    <p:animClr clrSpc="rgb" dir="cw">
                                      <p:cBhvr>
                                        <p:cTn id="108" dur="500" fill="hold"/>
                                        <p:tgtEl>
                                          <p:spTgt spid="47"/>
                                        </p:tgtEl>
                                        <p:attrNameLst>
                                          <p:attrName>fillcolor</p:attrName>
                                        </p:attrNameLst>
                                      </p:cBhvr>
                                      <p:to>
                                        <a:srgbClr val="C00000"/>
                                      </p:to>
                                    </p:animClr>
                                    <p:set>
                                      <p:cBhvr>
                                        <p:cTn id="109" dur="500" fill="hold"/>
                                        <p:tgtEl>
                                          <p:spTgt spid="47"/>
                                        </p:tgtEl>
                                        <p:attrNameLst>
                                          <p:attrName>fill.type</p:attrName>
                                        </p:attrNameLst>
                                      </p:cBhvr>
                                      <p:to>
                                        <p:strVal val="solid"/>
                                      </p:to>
                                    </p:set>
                                    <p:set>
                                      <p:cBhvr>
                                        <p:cTn id="110" dur="500" fill="hold"/>
                                        <p:tgtEl>
                                          <p:spTgt spid="47"/>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6" presetClass="emph" presetSubtype="0" repeatCount="2000" fill="hold" grpId="2" nodeType="clickEffect">
                                  <p:stCondLst>
                                    <p:cond delay="0"/>
                                  </p:stCondLst>
                                  <p:childTnLst>
                                    <p:animEffect transition="out" filter="fade">
                                      <p:cBhvr>
                                        <p:cTn id="114" dur="500" tmFilter="0, 0; .2, .5; .8, .5; 1, 0"/>
                                        <p:tgtEl>
                                          <p:spTgt spid="61"/>
                                        </p:tgtEl>
                                      </p:cBhvr>
                                    </p:animEffect>
                                    <p:animScale>
                                      <p:cBhvr>
                                        <p:cTn id="115" dur="250" autoRev="1" fill="hold"/>
                                        <p:tgtEl>
                                          <p:spTgt spid="61"/>
                                        </p:tgtEl>
                                      </p:cBhvr>
                                      <p:by x="105000" y="105000"/>
                                    </p:animScale>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left)">
                                      <p:cBhvr>
                                        <p:cTn id="119" dur="500"/>
                                        <p:tgtEl>
                                          <p:spTgt spid="83"/>
                                        </p:tgtEl>
                                      </p:cBhvr>
                                    </p:animEffect>
                                  </p:childTnLst>
                                </p:cTn>
                              </p:par>
                            </p:childTnLst>
                          </p:cTn>
                        </p:par>
                        <p:par>
                          <p:cTn id="120" fill="hold">
                            <p:stCondLst>
                              <p:cond delay="1500"/>
                            </p:stCondLst>
                            <p:childTnLst>
                              <p:par>
                                <p:cTn id="121" presetID="1" presetClass="emph" presetSubtype="2" fill="hold" nodeType="afterEffect">
                                  <p:stCondLst>
                                    <p:cond delay="0"/>
                                  </p:stCondLst>
                                  <p:childTnLst>
                                    <p:animClr clrSpc="rgb" dir="cw">
                                      <p:cBhvr>
                                        <p:cTn id="122" dur="500" fill="hold"/>
                                        <p:tgtEl>
                                          <p:spTgt spid="47"/>
                                        </p:tgtEl>
                                        <p:attrNameLst>
                                          <p:attrName>fillcolor</p:attrName>
                                        </p:attrNameLst>
                                      </p:cBhvr>
                                      <p:to>
                                        <a:srgbClr val="00FF99"/>
                                      </p:to>
                                    </p:animClr>
                                    <p:set>
                                      <p:cBhvr>
                                        <p:cTn id="123" dur="500" fill="hold"/>
                                        <p:tgtEl>
                                          <p:spTgt spid="47"/>
                                        </p:tgtEl>
                                        <p:attrNameLst>
                                          <p:attrName>fill.type</p:attrName>
                                        </p:attrNameLst>
                                      </p:cBhvr>
                                      <p:to>
                                        <p:strVal val="solid"/>
                                      </p:to>
                                    </p:set>
                                    <p:set>
                                      <p:cBhvr>
                                        <p:cTn id="124" dur="500" fill="hold"/>
                                        <p:tgtEl>
                                          <p:spTgt spid="4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26" presetClass="emph" presetSubtype="0" repeatCount="100000" fill="hold" grpId="1" nodeType="clickEffect">
                                  <p:stCondLst>
                                    <p:cond delay="0"/>
                                  </p:stCondLst>
                                  <p:childTnLst>
                                    <p:animEffect transition="out" filter="fade">
                                      <p:cBhvr>
                                        <p:cTn id="128" dur="500" tmFilter="0, 0; .2, .5; .8, .5; 1, 0"/>
                                        <p:tgtEl>
                                          <p:spTgt spid="74"/>
                                        </p:tgtEl>
                                      </p:cBhvr>
                                    </p:animEffect>
                                    <p:animScale>
                                      <p:cBhvr>
                                        <p:cTn id="129" dur="250" autoRev="1" fill="hold"/>
                                        <p:tgtEl>
                                          <p:spTgt spid="74"/>
                                        </p:tgtEl>
                                      </p:cBhvr>
                                      <p:by x="105000" y="105000"/>
                                    </p:animScale>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81"/>
                                        </p:tgtEl>
                                        <p:attrNameLst>
                                          <p:attrName>style.visibility</p:attrName>
                                        </p:attrNameLst>
                                      </p:cBhvr>
                                      <p:to>
                                        <p:strVal val="visible"/>
                                      </p:to>
                                    </p:set>
                                    <p:animEffect transition="in" filter="wipe(left)">
                                      <p:cBhvr>
                                        <p:cTn id="134" dur="500"/>
                                        <p:tgtEl>
                                          <p:spTgt spid="81"/>
                                        </p:tgtEl>
                                      </p:cBhvr>
                                    </p:animEffect>
                                  </p:childTnLst>
                                </p:cTn>
                              </p:par>
                              <p:par>
                                <p:cTn id="135" presetID="22" presetClass="entr" presetSubtype="8" fill="hold" nodeType="with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wipe(left)">
                                      <p:cBhvr>
                                        <p:cTn id="137" dur="500"/>
                                        <p:tgtEl>
                                          <p:spTgt spid="8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25"/>
                                        </p:tgtEl>
                                        <p:attrNameLst>
                                          <p:attrName>style.visibility</p:attrName>
                                        </p:attrNameLst>
                                      </p:cBhvr>
                                      <p:to>
                                        <p:strVal val="visible"/>
                                      </p:to>
                                    </p:set>
                                    <p:animEffect transition="in" filter="wipe(left)">
                                      <p:cBhvr>
                                        <p:cTn id="142" dur="250"/>
                                        <p:tgtEl>
                                          <p:spTgt spid="125"/>
                                        </p:tgtEl>
                                      </p:cBhvr>
                                    </p:animEffect>
                                  </p:childTnLst>
                                </p:cTn>
                              </p:par>
                            </p:childTnLst>
                          </p:cTn>
                        </p:par>
                        <p:par>
                          <p:cTn id="143" fill="hold">
                            <p:stCondLst>
                              <p:cond delay="250"/>
                            </p:stCondLst>
                            <p:childTnLst>
                              <p:par>
                                <p:cTn id="144" presetID="22" presetClass="entr" presetSubtype="8" fill="hold" grpId="0" nodeType="afterEffect">
                                  <p:stCondLst>
                                    <p:cond delay="0"/>
                                  </p:stCondLst>
                                  <p:childTnLst>
                                    <p:set>
                                      <p:cBhvr>
                                        <p:cTn id="145" dur="1" fill="hold">
                                          <p:stCondLst>
                                            <p:cond delay="0"/>
                                          </p:stCondLst>
                                        </p:cTn>
                                        <p:tgtEl>
                                          <p:spTgt spid="126"/>
                                        </p:tgtEl>
                                        <p:attrNameLst>
                                          <p:attrName>style.visibility</p:attrName>
                                        </p:attrNameLst>
                                      </p:cBhvr>
                                      <p:to>
                                        <p:strVal val="visible"/>
                                      </p:to>
                                    </p:set>
                                    <p:animEffect transition="in" filter="wipe(left)">
                                      <p:cBhvr>
                                        <p:cTn id="146" dur="250"/>
                                        <p:tgtEl>
                                          <p:spTgt spid="126"/>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127"/>
                                        </p:tgtEl>
                                        <p:attrNameLst>
                                          <p:attrName>style.visibility</p:attrName>
                                        </p:attrNameLst>
                                      </p:cBhvr>
                                      <p:to>
                                        <p:strVal val="visible"/>
                                      </p:to>
                                    </p:set>
                                    <p:animEffect transition="in" filter="wipe(left)">
                                      <p:cBhvr>
                                        <p:cTn id="150" dur="250"/>
                                        <p:tgtEl>
                                          <p:spTgt spid="127"/>
                                        </p:tgtEl>
                                      </p:cBhvr>
                                    </p:animEffect>
                                  </p:childTnLst>
                                </p:cTn>
                              </p:par>
                            </p:childTnLst>
                          </p:cTn>
                        </p:par>
                        <p:par>
                          <p:cTn id="151" fill="hold">
                            <p:stCondLst>
                              <p:cond delay="750"/>
                            </p:stCondLst>
                            <p:childTnLst>
                              <p:par>
                                <p:cTn id="152" presetID="22" presetClass="entr" presetSubtype="8"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animEffect transition="in" filter="wipe(left)">
                                      <p:cBhvr>
                                        <p:cTn id="154" dur="250"/>
                                        <p:tgtEl>
                                          <p:spTgt spid="128"/>
                                        </p:tgtEl>
                                      </p:cBhvr>
                                    </p:animEffect>
                                  </p:childTnLst>
                                </p:cTn>
                              </p:par>
                            </p:childTnLst>
                          </p:cTn>
                        </p:par>
                        <p:par>
                          <p:cTn id="155" fill="hold">
                            <p:stCondLst>
                              <p:cond delay="1000"/>
                            </p:stCondLst>
                            <p:childTnLst>
                              <p:par>
                                <p:cTn id="156" presetID="22" presetClass="entr" presetSubtype="8" fill="hold" grpId="0" nodeType="afterEffect">
                                  <p:stCondLst>
                                    <p:cond delay="0"/>
                                  </p:stCondLst>
                                  <p:childTnLst>
                                    <p:set>
                                      <p:cBhvr>
                                        <p:cTn id="157" dur="1" fill="hold">
                                          <p:stCondLst>
                                            <p:cond delay="0"/>
                                          </p:stCondLst>
                                        </p:cTn>
                                        <p:tgtEl>
                                          <p:spTgt spid="130"/>
                                        </p:tgtEl>
                                        <p:attrNameLst>
                                          <p:attrName>style.visibility</p:attrName>
                                        </p:attrNameLst>
                                      </p:cBhvr>
                                      <p:to>
                                        <p:strVal val="visible"/>
                                      </p:to>
                                    </p:set>
                                    <p:animEffect transition="in" filter="wipe(left)">
                                      <p:cBhvr>
                                        <p:cTn id="158" dur="250"/>
                                        <p:tgtEl>
                                          <p:spTgt spid="130"/>
                                        </p:tgtEl>
                                      </p:cBhvr>
                                    </p:animEffect>
                                  </p:childTnLst>
                                </p:cTn>
                              </p:par>
                            </p:childTnLst>
                          </p:cTn>
                        </p:par>
                        <p:par>
                          <p:cTn id="159" fill="hold">
                            <p:stCondLst>
                              <p:cond delay="1250"/>
                            </p:stCondLst>
                            <p:childTnLst>
                              <p:par>
                                <p:cTn id="160" presetID="22" presetClass="entr" presetSubtype="8" fill="hold" grpId="0" nodeType="afterEffect">
                                  <p:stCondLst>
                                    <p:cond delay="500"/>
                                  </p:stCondLst>
                                  <p:childTnLst>
                                    <p:set>
                                      <p:cBhvr>
                                        <p:cTn id="161" dur="1" fill="hold">
                                          <p:stCondLst>
                                            <p:cond delay="0"/>
                                          </p:stCondLst>
                                        </p:cTn>
                                        <p:tgtEl>
                                          <p:spTgt spid="135"/>
                                        </p:tgtEl>
                                        <p:attrNameLst>
                                          <p:attrName>style.visibility</p:attrName>
                                        </p:attrNameLst>
                                      </p:cBhvr>
                                      <p:to>
                                        <p:strVal val="visible"/>
                                      </p:to>
                                    </p:set>
                                    <p:animEffect transition="in" filter="wipe(left)">
                                      <p:cBhvr>
                                        <p:cTn id="162" dur="250"/>
                                        <p:tgtEl>
                                          <p:spTgt spid="135"/>
                                        </p:tgtEl>
                                      </p:cBhvr>
                                    </p:animEffect>
                                  </p:childTnLst>
                                </p:cTn>
                              </p:par>
                            </p:childTnLst>
                          </p:cTn>
                        </p:par>
                        <p:par>
                          <p:cTn id="163" fill="hold">
                            <p:stCondLst>
                              <p:cond delay="2000"/>
                            </p:stCondLst>
                            <p:childTnLst>
                              <p:par>
                                <p:cTn id="164" presetID="22" presetClass="entr" presetSubtype="8" fill="hold" grpId="0" nodeType="afterEffect">
                                  <p:stCondLst>
                                    <p:cond delay="0"/>
                                  </p:stCondLst>
                                  <p:childTnLst>
                                    <p:set>
                                      <p:cBhvr>
                                        <p:cTn id="165" dur="1" fill="hold">
                                          <p:stCondLst>
                                            <p:cond delay="0"/>
                                          </p:stCondLst>
                                        </p:cTn>
                                        <p:tgtEl>
                                          <p:spTgt spid="132"/>
                                        </p:tgtEl>
                                        <p:attrNameLst>
                                          <p:attrName>style.visibility</p:attrName>
                                        </p:attrNameLst>
                                      </p:cBhvr>
                                      <p:to>
                                        <p:strVal val="visible"/>
                                      </p:to>
                                    </p:set>
                                    <p:animEffect transition="in" filter="wipe(left)">
                                      <p:cBhvr>
                                        <p:cTn id="166" dur="250"/>
                                        <p:tgtEl>
                                          <p:spTgt spid="132"/>
                                        </p:tgtEl>
                                      </p:cBhvr>
                                    </p:animEffect>
                                  </p:childTnLst>
                                </p:cTn>
                              </p:par>
                            </p:childTnLst>
                          </p:cTn>
                        </p:par>
                        <p:par>
                          <p:cTn id="167" fill="hold">
                            <p:stCondLst>
                              <p:cond delay="2250"/>
                            </p:stCondLst>
                            <p:childTnLst>
                              <p:par>
                                <p:cTn id="168" presetID="22" presetClass="entr" presetSubtype="8" fill="hold" grpId="0" nodeType="afterEffect">
                                  <p:stCondLst>
                                    <p:cond delay="0"/>
                                  </p:stCondLst>
                                  <p:childTnLst>
                                    <p:set>
                                      <p:cBhvr>
                                        <p:cTn id="169" dur="1" fill="hold">
                                          <p:stCondLst>
                                            <p:cond delay="0"/>
                                          </p:stCondLst>
                                        </p:cTn>
                                        <p:tgtEl>
                                          <p:spTgt spid="133"/>
                                        </p:tgtEl>
                                        <p:attrNameLst>
                                          <p:attrName>style.visibility</p:attrName>
                                        </p:attrNameLst>
                                      </p:cBhvr>
                                      <p:to>
                                        <p:strVal val="visible"/>
                                      </p:to>
                                    </p:set>
                                    <p:animEffect transition="in" filter="wipe(left)">
                                      <p:cBhvr>
                                        <p:cTn id="170" dur="250"/>
                                        <p:tgtEl>
                                          <p:spTgt spid="133"/>
                                        </p:tgtEl>
                                      </p:cBhvr>
                                    </p:animEffect>
                                  </p:childTnLst>
                                </p:cTn>
                              </p:par>
                            </p:childTnLst>
                          </p:cTn>
                        </p:par>
                        <p:par>
                          <p:cTn id="171" fill="hold">
                            <p:stCondLst>
                              <p:cond delay="2500"/>
                            </p:stCondLst>
                            <p:childTnLst>
                              <p:par>
                                <p:cTn id="172" presetID="22" presetClass="entr" presetSubtype="8" fill="hold" grpId="0" nodeType="afterEffect">
                                  <p:stCondLst>
                                    <p:cond delay="0"/>
                                  </p:stCondLst>
                                  <p:childTnLst>
                                    <p:set>
                                      <p:cBhvr>
                                        <p:cTn id="173" dur="1" fill="hold">
                                          <p:stCondLst>
                                            <p:cond delay="0"/>
                                          </p:stCondLst>
                                        </p:cTn>
                                        <p:tgtEl>
                                          <p:spTgt spid="134"/>
                                        </p:tgtEl>
                                        <p:attrNameLst>
                                          <p:attrName>style.visibility</p:attrName>
                                        </p:attrNameLst>
                                      </p:cBhvr>
                                      <p:to>
                                        <p:strVal val="visible"/>
                                      </p:to>
                                    </p:set>
                                    <p:animEffect transition="in" filter="wipe(left)">
                                      <p:cBhvr>
                                        <p:cTn id="174" dur="250"/>
                                        <p:tgtEl>
                                          <p:spTgt spid="134"/>
                                        </p:tgtEl>
                                      </p:cBhvr>
                                    </p:animEffect>
                                  </p:childTnLst>
                                </p:cTn>
                              </p:par>
                            </p:childTnLst>
                          </p:cTn>
                        </p:par>
                        <p:par>
                          <p:cTn id="175" fill="hold">
                            <p:stCondLst>
                              <p:cond delay="2750"/>
                            </p:stCondLst>
                            <p:childTnLst>
                              <p:par>
                                <p:cTn id="176" presetID="22" presetClass="entr" presetSubtype="8" fill="hold" grpId="0" nodeType="afterEffect">
                                  <p:stCondLst>
                                    <p:cond delay="0"/>
                                  </p:stCondLst>
                                  <p:childTnLst>
                                    <p:set>
                                      <p:cBhvr>
                                        <p:cTn id="177" dur="1" fill="hold">
                                          <p:stCondLst>
                                            <p:cond delay="0"/>
                                          </p:stCondLst>
                                        </p:cTn>
                                        <p:tgtEl>
                                          <p:spTgt spid="136"/>
                                        </p:tgtEl>
                                        <p:attrNameLst>
                                          <p:attrName>style.visibility</p:attrName>
                                        </p:attrNameLst>
                                      </p:cBhvr>
                                      <p:to>
                                        <p:strVal val="visible"/>
                                      </p:to>
                                    </p:set>
                                    <p:animEffect transition="in" filter="wipe(left)">
                                      <p:cBhvr>
                                        <p:cTn id="178" dur="250"/>
                                        <p:tgtEl>
                                          <p:spTgt spid="136"/>
                                        </p:tgtEl>
                                      </p:cBhvr>
                                    </p:animEffect>
                                  </p:childTnLst>
                                </p:cTn>
                              </p:par>
                            </p:childTnLst>
                          </p:cTn>
                        </p:par>
                        <p:par>
                          <p:cTn id="179" fill="hold">
                            <p:stCondLst>
                              <p:cond delay="3000"/>
                            </p:stCondLst>
                            <p:childTnLst>
                              <p:par>
                                <p:cTn id="180" presetID="22" presetClass="entr" presetSubtype="8" fill="hold" grpId="0" nodeType="afterEffect">
                                  <p:stCondLst>
                                    <p:cond delay="500"/>
                                  </p:stCondLst>
                                  <p:childTnLst>
                                    <p:set>
                                      <p:cBhvr>
                                        <p:cTn id="181" dur="1" fill="hold">
                                          <p:stCondLst>
                                            <p:cond delay="0"/>
                                          </p:stCondLst>
                                        </p:cTn>
                                        <p:tgtEl>
                                          <p:spTgt spid="147"/>
                                        </p:tgtEl>
                                        <p:attrNameLst>
                                          <p:attrName>style.visibility</p:attrName>
                                        </p:attrNameLst>
                                      </p:cBhvr>
                                      <p:to>
                                        <p:strVal val="visible"/>
                                      </p:to>
                                    </p:set>
                                    <p:animEffect transition="in" filter="wipe(left)">
                                      <p:cBhvr>
                                        <p:cTn id="182" dur="500"/>
                                        <p:tgtEl>
                                          <p:spTgt spid="147"/>
                                        </p:tgtEl>
                                      </p:cBhvr>
                                    </p:animEffect>
                                  </p:childTnLst>
                                </p:cTn>
                              </p:par>
                            </p:childTnLst>
                          </p:cTn>
                        </p:par>
                        <p:par>
                          <p:cTn id="183" fill="hold">
                            <p:stCondLst>
                              <p:cond delay="4000"/>
                            </p:stCondLst>
                            <p:childTnLst>
                              <p:par>
                                <p:cTn id="184" presetID="22" presetClass="entr" presetSubtype="8" fill="hold" grpId="0" nodeType="after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wipe(left)">
                                      <p:cBhvr>
                                        <p:cTn id="186" dur="250"/>
                                        <p:tgtEl>
                                          <p:spTgt spid="145"/>
                                        </p:tgtEl>
                                      </p:cBhvr>
                                    </p:animEffect>
                                  </p:childTnLst>
                                </p:cTn>
                              </p:par>
                            </p:childTnLst>
                          </p:cTn>
                        </p:par>
                        <p:par>
                          <p:cTn id="187" fill="hold">
                            <p:stCondLst>
                              <p:cond delay="4250"/>
                            </p:stCondLst>
                            <p:childTnLst>
                              <p:par>
                                <p:cTn id="188" presetID="22" presetClass="entr" presetSubtype="8" fill="hold" grpId="0" nodeType="afterEffect">
                                  <p:stCondLst>
                                    <p:cond delay="0"/>
                                  </p:stCondLst>
                                  <p:childTnLst>
                                    <p:set>
                                      <p:cBhvr>
                                        <p:cTn id="189" dur="1" fill="hold">
                                          <p:stCondLst>
                                            <p:cond delay="0"/>
                                          </p:stCondLst>
                                        </p:cTn>
                                        <p:tgtEl>
                                          <p:spTgt spid="146"/>
                                        </p:tgtEl>
                                        <p:attrNameLst>
                                          <p:attrName>style.visibility</p:attrName>
                                        </p:attrNameLst>
                                      </p:cBhvr>
                                      <p:to>
                                        <p:strVal val="visible"/>
                                      </p:to>
                                    </p:set>
                                    <p:animEffect transition="in" filter="wipe(left)">
                                      <p:cBhvr>
                                        <p:cTn id="190" dur="250"/>
                                        <p:tgtEl>
                                          <p:spTgt spid="146"/>
                                        </p:tgtEl>
                                      </p:cBhvr>
                                    </p:animEffect>
                                  </p:childTnLst>
                                </p:cTn>
                              </p:par>
                            </p:childTnLst>
                          </p:cTn>
                        </p:par>
                        <p:par>
                          <p:cTn id="191" fill="hold">
                            <p:stCondLst>
                              <p:cond delay="4500"/>
                            </p:stCondLst>
                            <p:childTnLst>
                              <p:par>
                                <p:cTn id="192" presetID="22" presetClass="entr" presetSubtype="8" fill="hold" grpId="0" nodeType="afterEffect">
                                  <p:stCondLst>
                                    <p:cond delay="0"/>
                                  </p:stCondLst>
                                  <p:childTnLst>
                                    <p:set>
                                      <p:cBhvr>
                                        <p:cTn id="193" dur="1" fill="hold">
                                          <p:stCondLst>
                                            <p:cond delay="0"/>
                                          </p:stCondLst>
                                        </p:cTn>
                                        <p:tgtEl>
                                          <p:spTgt spid="148"/>
                                        </p:tgtEl>
                                        <p:attrNameLst>
                                          <p:attrName>style.visibility</p:attrName>
                                        </p:attrNameLst>
                                      </p:cBhvr>
                                      <p:to>
                                        <p:strVal val="visible"/>
                                      </p:to>
                                    </p:set>
                                    <p:animEffect transition="in" filter="wipe(left)">
                                      <p:cBhvr>
                                        <p:cTn id="194" dur="250"/>
                                        <p:tgtEl>
                                          <p:spTgt spid="148"/>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158"/>
                                        </p:tgtEl>
                                        <p:attrNameLst>
                                          <p:attrName>style.visibility</p:attrName>
                                        </p:attrNameLst>
                                      </p:cBhvr>
                                      <p:to>
                                        <p:strVal val="visible"/>
                                      </p:to>
                                    </p:set>
                                    <p:animEffect transition="in" filter="wipe(left)">
                                      <p:cBhvr>
                                        <p:cTn id="199" dur="1000"/>
                                        <p:tgtEl>
                                          <p:spTgt spid="158"/>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63"/>
                                        </p:tgtEl>
                                        <p:attrNameLst>
                                          <p:attrName>style.visibility</p:attrName>
                                        </p:attrNameLst>
                                      </p:cBhvr>
                                      <p:to>
                                        <p:strVal val="visible"/>
                                      </p:to>
                                    </p:set>
                                    <p:animEffect transition="in" filter="wipe(left)">
                                      <p:cBhvr>
                                        <p:cTn id="204"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animBg="1"/>
      <p:bldP spid="49" grpId="0" animBg="1"/>
      <p:bldP spid="62" grpId="0" animBg="1"/>
      <p:bldP spid="63" grpId="0" animBg="1"/>
      <p:bldP spid="69" grpId="0" animBg="1"/>
      <p:bldP spid="71" grpId="0" animBg="1"/>
      <p:bldP spid="75" grpId="0" animBg="1"/>
      <p:bldP spid="77" grpId="0" animBg="1"/>
      <p:bldP spid="125" grpId="0" animBg="1"/>
      <p:bldP spid="126" grpId="0" animBg="1"/>
      <p:bldP spid="127" grpId="0" animBg="1"/>
      <p:bldP spid="128" grpId="0" animBg="1"/>
      <p:bldP spid="130" grpId="0" animBg="1"/>
      <p:bldP spid="132" grpId="0" animBg="1"/>
      <p:bldP spid="133" grpId="0" animBg="1"/>
      <p:bldP spid="134" grpId="0" animBg="1"/>
      <p:bldP spid="136" grpId="0" animBg="1"/>
      <p:bldP spid="145" grpId="0" animBg="1"/>
      <p:bldP spid="146" grpId="0" animBg="1"/>
      <p:bldP spid="148" grpId="0" animBg="1"/>
      <p:bldP spid="61" grpId="0" animBg="1"/>
      <p:bldP spid="61" grpId="1" animBg="1"/>
      <p:bldP spid="61" grpId="2" animBg="1"/>
      <p:bldP spid="74" grpId="0" animBg="1"/>
      <p:bldP spid="74" grpId="1" animBg="1"/>
      <p:bldP spid="47" grpId="0" animBg="1"/>
      <p:bldP spid="47" grpId="1" animBg="1"/>
      <p:bldP spid="47" grpId="2" animBg="1"/>
      <p:bldP spid="68" grpId="0" animBg="1"/>
      <p:bldP spid="68" grpId="1" animBg="1"/>
      <p:bldP spid="64" grpId="0" animBg="1"/>
      <p:bldP spid="55" grpId="0" animBg="1"/>
      <p:bldP spid="56" grpId="0" animBg="1"/>
      <p:bldP spid="65" grpId="0" animBg="1"/>
      <p:bldP spid="70" grpId="0" animBg="1"/>
      <p:bldP spid="76" grpId="0" animBg="1"/>
      <p:bldP spid="135" grpId="0" animBg="1"/>
      <p:bldP spid="1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给定状态 </a:t>
                </a:r>
                <a14:m>
                  <m:oMath xmlns:m="http://schemas.openxmlformats.org/officeDocument/2006/math">
                    <m:r>
                      <a:rPr lang="en-US" altLang="zh-CN" i="1">
                        <a:latin typeface="Cambria Math" panose="02040503050406030204" pitchFamily="18" charset="0"/>
                      </a:rPr>
                      <m:t>𝑥</m:t>
                    </m:r>
                  </m:oMath>
                </a14:m>
                <a:r>
                  <a:rPr lang="zh-CN" altLang="en-US" dirty="0"/>
                  <a:t>，动态规划需要计算对应的目标函数值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，以得到问题最优解</a:t>
                </a:r>
                <a:endParaRPr lang="en-US" altLang="zh-CN" dirty="0"/>
              </a:p>
              <a:p>
                <a:r>
                  <a:rPr lang="zh-CN" altLang="en-US" dirty="0"/>
                  <a:t>在设计动态规划中，最重要的几个因素是：</a:t>
                </a:r>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a:t>
                </a:r>
                <a:r>
                  <a:rPr lang="zh-CN" altLang="en-US" dirty="0"/>
                  <a:t>的定义</a:t>
                </a:r>
                <a:endParaRPr lang="en-US" altLang="zh-CN" dirty="0"/>
              </a:p>
              <a:p>
                <a:pPr lvl="1"/>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的边界条件，也即动态规划的初值</a:t>
                </a:r>
                <a:endParaRPr lang="en-US" altLang="zh-CN" dirty="0"/>
              </a:p>
              <a:p>
                <a:pPr lvl="1"/>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的转移方程，即如何由子问题的计算结果推出当前问题的答案</a:t>
                </a:r>
                <a:endParaRPr lang="en-US" altLang="zh-CN" dirty="0"/>
              </a:p>
              <a:p>
                <a:pPr lvl="1"/>
                <a:r>
                  <a:rPr lang="zh-CN" altLang="en-US" dirty="0"/>
                  <a:t>如何从 </a:t>
                </a:r>
                <a14:m>
                  <m:oMath xmlns:m="http://schemas.openxmlformats.org/officeDocument/2006/math">
                    <m:r>
                      <a:rPr lang="en-US" altLang="zh-CN" b="0" i="1" smtClean="0">
                        <a:latin typeface="Cambria Math" panose="02040503050406030204" pitchFamily="18" charset="0"/>
                      </a:rPr>
                      <m:t>𝑓</m:t>
                    </m:r>
                  </m:oMath>
                </a14:m>
                <a:r>
                  <a:rPr lang="zh-CN" altLang="en-US" dirty="0"/>
                  <a:t> 得到原问题的解</a:t>
                </a:r>
                <a:endParaRPr lang="en-US" altLang="zh-CN" dirty="0"/>
              </a:p>
              <a:p>
                <a:r>
                  <a:rPr lang="zh-CN" altLang="en-US" dirty="0"/>
                  <a:t>由动态规划的阶段性，可以将转移看成 </a:t>
                </a:r>
                <a:r>
                  <a:rPr lang="en-US" altLang="zh-CN" dirty="0"/>
                  <a:t>DAG</a:t>
                </a:r>
              </a:p>
              <a:p>
                <a:pPr lvl="1"/>
                <a:r>
                  <a:rPr lang="zh-CN" altLang="en-US" dirty="0"/>
                  <a:t>可以根据阶段对 </a:t>
                </a:r>
                <a:r>
                  <a:rPr lang="en-US" altLang="zh-CN" dirty="0"/>
                  <a:t>DAG </a:t>
                </a:r>
                <a:r>
                  <a:rPr lang="zh-CN" altLang="en-US" dirty="0"/>
                  <a:t>分层</a:t>
                </a:r>
                <a:endParaRPr lang="en-US" altLang="zh-CN" dirty="0"/>
              </a:p>
              <a:p>
                <a:pPr lvl="1"/>
                <a:r>
                  <a:rPr lang="zh-CN" altLang="en-US" dirty="0"/>
                  <a:t>也有不满足 </a:t>
                </a:r>
                <a:r>
                  <a:rPr lang="en-US" altLang="zh-CN" dirty="0"/>
                  <a:t>DAG </a:t>
                </a:r>
                <a:r>
                  <a:rPr lang="zh-CN" altLang="en-US" dirty="0"/>
                  <a:t>性质的特殊动态规划，此时需要用最短路进行转移</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动态规划的设计</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75929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在实际实现中，通常分主动转移和被动转移两种转移方式</a:t>
                </a:r>
                <a:endParaRPr lang="en-US" altLang="zh-CN" dirty="0"/>
              </a:p>
              <a:p>
                <a:r>
                  <a:rPr lang="zh-CN" altLang="en-US" dirty="0"/>
                  <a:t>被动转移：给定状态转移方程，直接利用方程去寻找对应子问题</a:t>
                </a:r>
                <a:endParaRPr lang="en-US" altLang="zh-CN" dirty="0"/>
              </a:p>
              <a:p>
                <a:pPr lvl="1"/>
                <a:r>
                  <a:rPr lang="zh-CN" altLang="en-US" dirty="0"/>
                  <a:t>适用于可以写出明确状态转移方程的问题</a:t>
                </a:r>
                <a:endParaRPr lang="en-US" altLang="zh-CN" dirty="0"/>
              </a:p>
              <a:p>
                <a:pPr lvl="1"/>
                <a:r>
                  <a:rPr lang="zh-CN" altLang="en-US" dirty="0"/>
                  <a:t>称其为容易确定前驱</a:t>
                </a:r>
                <a:endParaRPr lang="en-US" altLang="zh-CN" dirty="0"/>
              </a:p>
              <a:p>
                <a:r>
                  <a:rPr lang="zh-CN" altLang="en-US" dirty="0"/>
                  <a:t>主动转移：由状态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主动更新所有包含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作为其子问题的问题的答案（下文记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oMath>
                </a14:m>
                <a:r>
                  <a:rPr lang="zh-CN" altLang="en-US" dirty="0"/>
                  <a:t> 表示 </a:t>
                </a:r>
                <a14:m>
                  <m:oMath xmlns:m="http://schemas.openxmlformats.org/officeDocument/2006/math">
                    <m:r>
                      <a:rPr lang="en-US" altLang="zh-CN" i="1">
                        <a:latin typeface="Cambria Math" panose="02040503050406030204" pitchFamily="18" charset="0"/>
                      </a:rPr>
                      <m:t>𝑥</m:t>
                    </m:r>
                  </m:oMath>
                </a14:m>
                <a:r>
                  <a:rPr lang="zh-CN" altLang="en-US" dirty="0"/>
                  <a:t> 主动转移给 </a:t>
                </a:r>
                <a14:m>
                  <m:oMath xmlns:m="http://schemas.openxmlformats.org/officeDocument/2006/math">
                    <m:r>
                      <a:rPr lang="en-US" altLang="zh-CN" i="1">
                        <a:latin typeface="Cambria Math" panose="02040503050406030204" pitchFamily="18" charset="0"/>
                      </a:rPr>
                      <m:t>𝑦</m:t>
                    </m:r>
                  </m:oMath>
                </a14:m>
                <a:r>
                  <a:rPr lang="zh-CN" altLang="en-US" dirty="0"/>
                  <a:t>）</a:t>
                </a:r>
                <a:endParaRPr lang="en-US" altLang="zh-CN" dirty="0"/>
              </a:p>
              <a:p>
                <a:pPr lvl="1"/>
                <a:r>
                  <a:rPr lang="zh-CN" altLang="en-US" dirty="0"/>
                  <a:t>可以用于容易确定后继的问题</a:t>
                </a:r>
                <a:endParaRPr lang="en-US" altLang="zh-CN" dirty="0"/>
              </a:p>
              <a:p>
                <a:pPr lvl="1"/>
                <a:r>
                  <a:rPr lang="zh-CN" altLang="en-US" dirty="0"/>
                  <a:t>有的问题不容易确定前驱，则可以考虑用主动转移</a:t>
                </a:r>
                <a:endParaRPr lang="en-US" altLang="zh-CN" dirty="0"/>
              </a:p>
              <a:p>
                <a:r>
                  <a:rPr lang="zh-CN" altLang="en-US" dirty="0"/>
                  <a:t>对于确定前驱和确定后继复杂程度相近的题，可任选一种转移方式；否则，应尽量选择使问题处理较为简单、效率较高的方式</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b="-82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动态规划的转移</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80835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在求解问题的过程中，可能会遇到状态数较大，但不是所有状态都是合法状态的情况</a:t>
                </a:r>
                <a:endParaRPr lang="en-US" altLang="zh-CN" dirty="0"/>
              </a:p>
              <a:p>
                <a:pPr lvl="1"/>
                <a:r>
                  <a:rPr lang="zh-CN" altLang="en-US" dirty="0"/>
                  <a:t>例如求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oMath>
                </a14:m>
                <a:r>
                  <a:rPr lang="zh-CN" altLang="en-US" dirty="0"/>
                  <a:t> 最长公共子序列的问题，合法状态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 要求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𝑗</m:t>
                        </m:r>
                      </m:sub>
                    </m:sSub>
                  </m:oMath>
                </a14:m>
                <a:endParaRPr lang="en-US" altLang="zh-CN" dirty="0"/>
              </a:p>
              <a:p>
                <a:r>
                  <a:rPr lang="zh-CN" altLang="en-US" dirty="0"/>
                  <a:t>为了解决这样的问题，可以用记忆化搜索的方式来处理</a:t>
                </a:r>
                <a:endParaRPr lang="en-US" altLang="zh-CN" dirty="0"/>
              </a:p>
              <a:p>
                <a:r>
                  <a:rPr lang="zh-CN" altLang="en-US" dirty="0"/>
                  <a:t>从终态出发，对于求解终态所需的每个子问题，递归求解</a:t>
                </a:r>
                <a:endParaRPr lang="en-US" altLang="zh-CN" dirty="0"/>
              </a:p>
              <a:p>
                <a:r>
                  <a:rPr lang="zh-CN" altLang="en-US" dirty="0"/>
                  <a:t>保存遍历到的每个子问题的答案，避免重复求解、复杂度退化</a:t>
                </a:r>
                <a:endParaRPr lang="en-US" altLang="zh-CN" dirty="0"/>
              </a:p>
              <a:p>
                <a:pPr lvl="1"/>
                <a:r>
                  <a:rPr lang="zh-CN" altLang="en-US" dirty="0"/>
                  <a:t>类似于缓存机制</a:t>
                </a:r>
                <a:endParaRPr lang="en-US" altLang="zh-CN" dirty="0"/>
              </a:p>
              <a:p>
                <a:r>
                  <a:rPr lang="zh-CN" altLang="en-US" dirty="0"/>
                  <a:t>有时总状态空间很大，但合法状态数较小，需要用 </a:t>
                </a:r>
                <a:r>
                  <a:rPr lang="en-US" altLang="zh-CN" dirty="0"/>
                  <a:t>Hash </a:t>
                </a:r>
                <a:r>
                  <a:rPr lang="zh-CN" altLang="en-US" dirty="0"/>
                  <a:t>表存计算结果</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记忆化搜索 </a:t>
            </a:r>
            <a:r>
              <a:rPr lang="en-US" altLang="zh-CN" dirty="0" err="1"/>
              <a:t>Memoization</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20681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C14CCE-45FF-D4FE-8FEC-EC10416C3410}"/>
              </a:ext>
            </a:extLst>
          </p:cNvPr>
          <p:cNvSpPr>
            <a:spLocks noGrp="1"/>
          </p:cNvSpPr>
          <p:nvPr>
            <p:ph sz="half" idx="1"/>
          </p:nvPr>
        </p:nvSpPr>
        <p:spPr/>
        <p:txBody>
          <a:bodyPr>
            <a:noAutofit/>
          </a:bodyPr>
          <a:lstStyle/>
          <a:p>
            <a:r>
              <a:rPr lang="zh-CN" altLang="en-US" dirty="0"/>
              <a:t>递归求 </a:t>
            </a:r>
            <a:r>
              <a:rPr lang="en-US" altLang="zh-CN" dirty="0"/>
              <a:t>Fibonacci </a:t>
            </a:r>
            <a:r>
              <a:rPr lang="zh-CN" altLang="en-US" dirty="0"/>
              <a:t>数列</a:t>
            </a:r>
            <a:endParaRPr lang="en-US" altLang="zh-CN" dirty="0"/>
          </a:p>
          <a:p>
            <a:pPr marL="133208" indent="0">
              <a:buNone/>
            </a:pPr>
            <a:r>
              <a:rPr lang="en-US" altLang="zh-CN" sz="1600" dirty="0">
                <a:latin typeface="Courier New" panose="02070309020205020404" pitchFamily="49" charset="0"/>
                <a:cs typeface="Courier New" panose="02070309020205020404" pitchFamily="49" charset="0"/>
              </a:rPr>
              <a:t>int fib(int n) {</a:t>
            </a:r>
          </a:p>
          <a:p>
            <a:pPr marL="133208" indent="0">
              <a:buNone/>
            </a:pPr>
            <a:r>
              <a:rPr lang="en-US" altLang="zh-CN" sz="1600" dirty="0">
                <a:latin typeface="Courier New" panose="02070309020205020404" pitchFamily="49" charset="0"/>
                <a:cs typeface="Courier New" panose="02070309020205020404" pitchFamily="49" charset="0"/>
              </a:rPr>
              <a:t>	if (n &lt;= 2) return 1;</a:t>
            </a:r>
          </a:p>
          <a:p>
            <a:pPr marL="133208" indent="0">
              <a:buNone/>
            </a:pPr>
            <a:r>
              <a:rPr lang="en-US" altLang="zh-CN" sz="1600" dirty="0">
                <a:latin typeface="Courier New" panose="02070309020205020404" pitchFamily="49" charset="0"/>
                <a:cs typeface="Courier New" panose="02070309020205020404" pitchFamily="49" charset="0"/>
              </a:rPr>
              <a:t>	return fib(n - 1) + fib(n - 2);</a:t>
            </a:r>
          </a:p>
          <a:p>
            <a:pPr marL="133208" indent="0">
              <a:buNone/>
            </a:pPr>
            <a:r>
              <a:rPr lang="en-US" altLang="zh-CN" sz="1600" dirty="0">
                <a:latin typeface="Courier New" panose="02070309020205020404" pitchFamily="49" charset="0"/>
                <a:cs typeface="Courier New" panose="02070309020205020404" pitchFamily="49" charset="0"/>
              </a:rPr>
              <a:t>}</a:t>
            </a:r>
          </a:p>
        </p:txBody>
      </p:sp>
      <p:sp>
        <p:nvSpPr>
          <p:cNvPr id="5" name="内容占位符 4">
            <a:extLst>
              <a:ext uri="{FF2B5EF4-FFF2-40B4-BE49-F238E27FC236}">
                <a16:creationId xmlns:a16="http://schemas.microsoft.com/office/drawing/2014/main" id="{F47C026B-EEB1-2258-C026-DB5FE3CAC04B}"/>
              </a:ext>
            </a:extLst>
          </p:cNvPr>
          <p:cNvSpPr>
            <a:spLocks noGrp="1"/>
          </p:cNvSpPr>
          <p:nvPr>
            <p:ph sz="half" idx="2"/>
          </p:nvPr>
        </p:nvSpPr>
        <p:spPr/>
        <p:txBody>
          <a:bodyPr/>
          <a:lstStyle/>
          <a:p>
            <a:r>
              <a:rPr lang="zh-CN" altLang="en-US" dirty="0"/>
              <a:t>改为记忆化搜索</a:t>
            </a:r>
            <a:endParaRPr lang="en-US" altLang="zh-CN" dirty="0"/>
          </a:p>
          <a:p>
            <a:pPr marL="133208" indent="0">
              <a:buNone/>
            </a:pPr>
            <a:r>
              <a:rPr lang="en-US" altLang="zh-CN" sz="1600" dirty="0">
                <a:latin typeface="Courier New" panose="02070309020205020404" pitchFamily="49" charset="0"/>
                <a:cs typeface="Courier New" panose="02070309020205020404" pitchFamily="49" charset="0"/>
              </a:rPr>
              <a:t>int fib(int n) {</a:t>
            </a:r>
          </a:p>
          <a:p>
            <a:pPr marL="133208" indent="0">
              <a:buNone/>
            </a:pPr>
            <a:r>
              <a:rPr lang="en-US" altLang="zh-CN" sz="1600" dirty="0">
                <a:latin typeface="Courier New" panose="02070309020205020404" pitchFamily="49" charset="0"/>
                <a:cs typeface="Courier New" panose="02070309020205020404" pitchFamily="49" charset="0"/>
              </a:rPr>
              <a:t>	if (vis[n]) return f[n];</a:t>
            </a:r>
          </a:p>
          <a:p>
            <a:pPr marL="133208" indent="0">
              <a:buNone/>
            </a:pPr>
            <a:r>
              <a:rPr lang="en-US" altLang="zh-CN" sz="1600" dirty="0">
                <a:latin typeface="Courier New" panose="02070309020205020404" pitchFamily="49" charset="0"/>
                <a:cs typeface="Courier New" panose="02070309020205020404" pitchFamily="49" charset="0"/>
              </a:rPr>
              <a:t>	vis[n] = true;</a:t>
            </a:r>
          </a:p>
          <a:p>
            <a:pPr marL="133208" indent="0">
              <a:buNone/>
            </a:pPr>
            <a:r>
              <a:rPr lang="en-US" altLang="zh-CN" sz="1600" dirty="0">
                <a:latin typeface="Courier New" panose="02070309020205020404" pitchFamily="49" charset="0"/>
                <a:cs typeface="Courier New" panose="02070309020205020404" pitchFamily="49" charset="0"/>
              </a:rPr>
              <a:t>	return f[n] = fib(n - 1) + fib(n - 2);</a:t>
            </a:r>
          </a:p>
          <a:p>
            <a:pPr marL="133208" indent="0">
              <a:buNone/>
            </a:pPr>
            <a:r>
              <a:rPr lang="en-US" altLang="zh-CN" sz="1600" dirty="0">
                <a:latin typeface="Courier New" panose="02070309020205020404" pitchFamily="49" charset="0"/>
                <a:cs typeface="Courier New" panose="02070309020205020404" pitchFamily="49" charset="0"/>
              </a:rPr>
              <a:t>}</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记忆化搜索 </a:t>
            </a:r>
            <a:r>
              <a:rPr lang="en-US" altLang="zh-CN" dirty="0" err="1"/>
              <a:t>Memoization</a:t>
            </a:r>
            <a:endParaRPr lang="zh-CN" altLang="en-US" dirty="0"/>
          </a:p>
        </p:txBody>
      </p:sp>
    </p:spTree>
    <p:extLst>
      <p:ext uri="{BB962C8B-B14F-4D97-AF65-F5344CB8AC3E}">
        <p14:creationId xmlns:p14="http://schemas.microsoft.com/office/powerpoint/2010/main" val="278911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normAutofit/>
          </a:bodyPr>
          <a:lstStyle/>
          <a:p>
            <a:r>
              <a:rPr lang="zh-CN" altLang="en-US" dirty="0"/>
              <a:t>主要面向零基础的同学，简单梳理一下知识点，同时穿插部分例题</a:t>
            </a:r>
            <a:endParaRPr lang="en-US" altLang="zh-CN" dirty="0"/>
          </a:p>
          <a:p>
            <a:pPr lvl="1"/>
            <a:r>
              <a:rPr lang="zh-CN" altLang="en-US" dirty="0"/>
              <a:t>因为动态规划种类比较多，所以穿插例题加深理解</a:t>
            </a:r>
            <a:endParaRPr lang="en-US" altLang="zh-CN" dirty="0"/>
          </a:p>
          <a:p>
            <a:pPr lvl="1"/>
            <a:r>
              <a:rPr lang="zh-CN" altLang="en-US" dirty="0"/>
              <a:t>前半包括 </a:t>
            </a:r>
            <a:r>
              <a:rPr lang="en-US" altLang="zh-CN" dirty="0"/>
              <a:t>DP </a:t>
            </a:r>
            <a:r>
              <a:rPr lang="zh-CN" altLang="en-US" dirty="0"/>
              <a:t>基础、序列 </a:t>
            </a:r>
            <a:r>
              <a:rPr lang="en-US" altLang="zh-CN" dirty="0"/>
              <a:t>DP</a:t>
            </a:r>
            <a:r>
              <a:rPr lang="zh-CN" altLang="en-US" dirty="0"/>
              <a:t>、背包选讲、区间 </a:t>
            </a:r>
            <a:r>
              <a:rPr lang="en-US" altLang="zh-CN" dirty="0"/>
              <a:t>DP</a:t>
            </a:r>
          </a:p>
          <a:p>
            <a:pPr lvl="1"/>
            <a:r>
              <a:rPr lang="zh-CN" altLang="en-US" dirty="0"/>
              <a:t>中间大约休息 </a:t>
            </a:r>
            <a:r>
              <a:rPr lang="en-US" altLang="zh-CN" dirty="0"/>
              <a:t>10 </a:t>
            </a:r>
            <a:r>
              <a:rPr lang="zh-CN" altLang="en-US" dirty="0"/>
              <a:t>分钟</a:t>
            </a:r>
            <a:endParaRPr lang="en-US" altLang="zh-CN" dirty="0"/>
          </a:p>
          <a:p>
            <a:pPr lvl="1"/>
            <a:r>
              <a:rPr lang="zh-CN" altLang="en-US" dirty="0"/>
              <a:t>后半包括状压 </a:t>
            </a:r>
            <a:r>
              <a:rPr lang="en-US" altLang="zh-CN" dirty="0"/>
              <a:t>DP</a:t>
            </a:r>
            <a:r>
              <a:rPr lang="zh-CN" altLang="en-US" dirty="0"/>
              <a:t>、树型 </a:t>
            </a:r>
            <a:r>
              <a:rPr lang="en-US" altLang="zh-CN" dirty="0"/>
              <a:t>DP </a:t>
            </a:r>
            <a:r>
              <a:rPr lang="zh-CN" altLang="en-US" dirty="0"/>
              <a:t>、数位 </a:t>
            </a:r>
            <a:r>
              <a:rPr lang="en-US" altLang="zh-CN" dirty="0"/>
              <a:t>DP </a:t>
            </a:r>
            <a:r>
              <a:rPr lang="zh-CN" altLang="en-US" dirty="0"/>
              <a:t>及一些常见优化 </a:t>
            </a:r>
            <a:r>
              <a:rPr lang="en-US" altLang="zh-CN"/>
              <a:t>DP </a:t>
            </a:r>
            <a:r>
              <a:rPr lang="zh-CN" altLang="en-US"/>
              <a:t>思路，</a:t>
            </a:r>
            <a:r>
              <a:rPr lang="zh-CN" altLang="en-US" dirty="0"/>
              <a:t>视剩余时间可能会多讲一些例题</a:t>
            </a:r>
            <a:endParaRPr lang="en-US" altLang="zh-CN" dirty="0"/>
          </a:p>
          <a:p>
            <a:pPr lvl="1"/>
            <a:r>
              <a:rPr lang="zh-CN" altLang="en-US" dirty="0"/>
              <a:t>知识点比较基础，但是部分例题还是有一点挑战性</a:t>
            </a:r>
            <a:endParaRPr lang="en-US" altLang="zh-CN" dirty="0"/>
          </a:p>
          <a:p>
            <a:r>
              <a:rPr lang="zh-CN" altLang="en-US" dirty="0"/>
              <a:t>本来计划使用雨课堂的，但是配置起来有点问题就放弃了，</a:t>
            </a:r>
            <a:r>
              <a:rPr lang="en-US" altLang="zh-CN" dirty="0"/>
              <a:t>PPT </a:t>
            </a:r>
            <a:r>
              <a:rPr lang="zh-CN" altLang="en-US" dirty="0"/>
              <a:t>保留了原来的版式还请见谅</a:t>
            </a:r>
            <a:endParaRPr lang="en-US" altLang="zh-CN" dirty="0"/>
          </a:p>
          <a:p>
            <a:pPr lvl="1"/>
            <a:r>
              <a:rPr lang="zh-CN" altLang="en-US" dirty="0"/>
              <a:t>欢迎大家通过 </a:t>
            </a:r>
            <a:r>
              <a:rPr lang="en-US" altLang="zh-CN" dirty="0"/>
              <a:t>B </a:t>
            </a:r>
            <a:r>
              <a:rPr lang="zh-CN" altLang="en-US" dirty="0"/>
              <a:t>站弹幕互动</a:t>
            </a:r>
            <a:endParaRPr lang="en-US" altLang="zh-CN" dirty="0"/>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lang="zh-CN" altLang="en-US" dirty="0"/>
              <a:t>本次课程的安排</a:t>
            </a:r>
          </a:p>
        </p:txBody>
      </p:sp>
      <p:sp>
        <p:nvSpPr>
          <p:cNvPr id="4" name="页脚占位符 3">
            <a:extLst>
              <a:ext uri="{FF2B5EF4-FFF2-40B4-BE49-F238E27FC236}">
                <a16:creationId xmlns:a16="http://schemas.microsoft.com/office/drawing/2014/main" id="{A854BA74-E34F-4D7D-B3F9-B0DF6628DC6C}"/>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449080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F109D5E-2953-8A89-32BA-4EA992F02290}"/>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3" name="标题 2">
            <a:extLst>
              <a:ext uri="{FF2B5EF4-FFF2-40B4-BE49-F238E27FC236}">
                <a16:creationId xmlns:a16="http://schemas.microsoft.com/office/drawing/2014/main" id="{B0C01F94-B533-16EE-ECD4-0DACDF632E91}"/>
              </a:ext>
            </a:extLst>
          </p:cNvPr>
          <p:cNvSpPr>
            <a:spLocks noGrp="1"/>
          </p:cNvSpPr>
          <p:nvPr>
            <p:ph type="title"/>
          </p:nvPr>
        </p:nvSpPr>
        <p:spPr/>
        <p:txBody>
          <a:bodyPr/>
          <a:lstStyle/>
          <a:p>
            <a:r>
              <a:rPr lang="zh-CN" altLang="en-US" dirty="0"/>
              <a:t>不同类型的动态规划</a:t>
            </a:r>
          </a:p>
        </p:txBody>
      </p:sp>
      <p:sp>
        <p:nvSpPr>
          <p:cNvPr id="4" name="副标题 3">
            <a:extLst>
              <a:ext uri="{FF2B5EF4-FFF2-40B4-BE49-F238E27FC236}">
                <a16:creationId xmlns:a16="http://schemas.microsoft.com/office/drawing/2014/main" id="{B93A709B-927C-3AC6-0FFE-668B8E22BA4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2050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2" name="直接箭头连接符 261">
            <a:extLst>
              <a:ext uri="{FF2B5EF4-FFF2-40B4-BE49-F238E27FC236}">
                <a16:creationId xmlns:a16="http://schemas.microsoft.com/office/drawing/2014/main" id="{1F2893D2-98EA-C6B0-EC9F-83CBB4150D89}"/>
              </a:ext>
            </a:extLst>
          </p:cNvPr>
          <p:cNvCxnSpPr>
            <a:cxnSpLocks/>
            <a:stCxn id="136" idx="5"/>
            <a:endCxn id="142" idx="1"/>
          </p:cNvCxnSpPr>
          <p:nvPr/>
        </p:nvCxnSpPr>
        <p:spPr>
          <a:xfrm>
            <a:off x="11401456" y="1859274"/>
            <a:ext cx="309088" cy="30908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a:extLst>
              <a:ext uri="{FF2B5EF4-FFF2-40B4-BE49-F238E27FC236}">
                <a16:creationId xmlns:a16="http://schemas.microsoft.com/office/drawing/2014/main" id="{AD84A6E1-719D-20B6-5EEB-95DB81041710}"/>
              </a:ext>
            </a:extLst>
          </p:cNvPr>
          <p:cNvCxnSpPr>
            <a:cxnSpLocks/>
            <a:stCxn id="34" idx="5"/>
            <a:endCxn id="80" idx="1"/>
          </p:cNvCxnSpPr>
          <p:nvPr/>
        </p:nvCxnSpPr>
        <p:spPr>
          <a:xfrm>
            <a:off x="9601456" y="2219274"/>
            <a:ext cx="309088" cy="30908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接箭头连接符 268">
            <a:extLst>
              <a:ext uri="{FF2B5EF4-FFF2-40B4-BE49-F238E27FC236}">
                <a16:creationId xmlns:a16="http://schemas.microsoft.com/office/drawing/2014/main" id="{7990C4BA-758B-AAF0-AAFD-0D044318421D}"/>
              </a:ext>
            </a:extLst>
          </p:cNvPr>
          <p:cNvCxnSpPr>
            <a:cxnSpLocks/>
            <a:stCxn id="80" idx="5"/>
            <a:endCxn id="86" idx="1"/>
          </p:cNvCxnSpPr>
          <p:nvPr/>
        </p:nvCxnSpPr>
        <p:spPr>
          <a:xfrm>
            <a:off x="9961456" y="2579274"/>
            <a:ext cx="309088" cy="30908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接箭头连接符 271">
            <a:extLst>
              <a:ext uri="{FF2B5EF4-FFF2-40B4-BE49-F238E27FC236}">
                <a16:creationId xmlns:a16="http://schemas.microsoft.com/office/drawing/2014/main" id="{EFC136E2-B787-1AE1-C667-1D63C9EC711C}"/>
              </a:ext>
            </a:extLst>
          </p:cNvPr>
          <p:cNvCxnSpPr>
            <a:cxnSpLocks/>
            <a:stCxn id="121" idx="5"/>
            <a:endCxn id="233" idx="1"/>
          </p:cNvCxnSpPr>
          <p:nvPr/>
        </p:nvCxnSpPr>
        <p:spPr>
          <a:xfrm>
            <a:off x="11041456" y="2939274"/>
            <a:ext cx="309088" cy="30908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a:extLst>
              <a:ext uri="{FF2B5EF4-FFF2-40B4-BE49-F238E27FC236}">
                <a16:creationId xmlns:a16="http://schemas.microsoft.com/office/drawing/2014/main" id="{4A993657-5975-6CB0-8191-21290C35C7CD}"/>
              </a:ext>
            </a:extLst>
          </p:cNvPr>
          <p:cNvCxnSpPr>
            <a:stCxn id="117" idx="5"/>
            <a:endCxn id="136" idx="1"/>
          </p:cNvCxnSpPr>
          <p:nvPr/>
        </p:nvCxnSpPr>
        <p:spPr>
          <a:xfrm>
            <a:off x="11041456" y="1499274"/>
            <a:ext cx="309088" cy="309088"/>
          </a:xfrm>
          <a:prstGeom prst="straightConnector1">
            <a:avLst/>
          </a:prstGeom>
          <a:ln w="28575">
            <a:solidFill>
              <a:srgbClr val="00FF9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对于序列上的问题，阶段划分通常是显而易见的</a:t>
                </a:r>
                <a:endParaRPr lang="en-US" altLang="zh-CN" dirty="0"/>
              </a:p>
              <a:p>
                <a:r>
                  <a:rPr lang="zh-CN" altLang="en-US" dirty="0"/>
                  <a:t>经典问题：求最长上升子序列，记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表示以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为结尾的最长上升子序列</a:t>
                </a:r>
                <a:endParaRPr lang="en-US" altLang="zh-CN" dirty="0"/>
              </a:p>
              <a:p>
                <a:r>
                  <a:rPr lang="zh-CN" altLang="en-US" dirty="0"/>
                  <a:t>跟序列有关的问题，通常以序列下标作为（其中一维的）状态</a:t>
                </a:r>
                <a:endParaRPr lang="en-US" altLang="zh-CN" dirty="0"/>
              </a:p>
              <a:p>
                <a:r>
                  <a:rPr lang="zh-CN" altLang="en-US" dirty="0"/>
                  <a:t>最长公共子序列（</a:t>
                </a:r>
                <a:r>
                  <a:rPr lang="en-US" altLang="zh-CN" dirty="0"/>
                  <a:t>longest common substring</a:t>
                </a:r>
                <a:r>
                  <a:rPr lang="zh-CN" altLang="en-US" dirty="0"/>
                  <a:t>）</a:t>
                </a:r>
                <a:endParaRPr lang="en-US" altLang="zh-CN" dirty="0"/>
              </a:p>
              <a:p>
                <a:pPr lvl="1"/>
                <a:r>
                  <a:rPr lang="zh-CN" altLang="en-US" dirty="0"/>
                  <a:t>给定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en-US" altLang="zh-CN" dirty="0"/>
                  <a:t> </a:t>
                </a:r>
                <a:r>
                  <a:rPr lang="zh-CN" altLang="en-US"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𝑚</m:t>
                        </m:r>
                      </m:sub>
                    </m:sSub>
                  </m:oMath>
                </a14:m>
                <a:r>
                  <a:rPr lang="zh-CN" altLang="en-US" dirty="0"/>
                  <a:t>，求出一个最长的序列使得其同时是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𝑏</m:t>
                    </m:r>
                  </m:oMath>
                </a14:m>
                <a:r>
                  <a:rPr lang="en-US" altLang="zh-CN" dirty="0"/>
                  <a:t> </a:t>
                </a:r>
                <a:r>
                  <a:rPr lang="zh-CN" altLang="en-US" dirty="0"/>
                  <a:t>的子序列</a:t>
                </a:r>
                <a:endParaRPr lang="en-US" altLang="zh-CN" dirty="0"/>
              </a:p>
              <a:p>
                <a:pPr lvl="1"/>
                <a:r>
                  <a:rPr lang="zh-CN" altLang="en-US" dirty="0"/>
                  <a:t>每个序列各记一维：</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t> </a:t>
                </a:r>
                <a:r>
                  <a:rPr lang="zh-CN" altLang="en-US" dirty="0"/>
                  <a:t>的最长公共子序列</a:t>
                </a:r>
                <a:endParaRPr lang="en-US" altLang="zh-CN" dirty="0"/>
              </a:p>
              <a:p>
                <a:pPr lvl="1"/>
                <a:r>
                  <a:rPr lang="zh-CN" altLang="en-US" dirty="0"/>
                  <a:t>转移：枚举上一对匹配的下标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a:t>
                </a:r>
                <a:endParaRPr lang="en-US" altLang="zh-CN" dirty="0"/>
              </a:p>
              <a:p>
                <a:pPr lvl="1"/>
                <a:r>
                  <a:rPr lang="zh-CN" altLang="en-US" dirty="0"/>
                  <a:t>注意到之前匹配的情况不影响当前位是否匹配，最长公共子序列本质是一个可以斜着走的网格取数</a:t>
                </a:r>
                <a:endParaRPr lang="en-US" altLang="zh-CN" dirty="0"/>
              </a:p>
              <a:p>
                <a:pPr lvl="1"/>
                <a:r>
                  <a:rPr lang="zh-CN" altLang="en-US" dirty="0"/>
                  <a:t>要取的数在边上：网格边权为 </a:t>
                </a:r>
                <a14:m>
                  <m:oMath xmlns:m="http://schemas.openxmlformats.org/officeDocument/2006/math">
                    <m:r>
                      <a:rPr lang="en-US" altLang="zh-CN" b="0" i="1" smtClean="0">
                        <a:latin typeface="Cambria Math" panose="02040503050406030204" pitchFamily="18" charset="0"/>
                      </a:rPr>
                      <m:t>0</m:t>
                    </m:r>
                  </m:oMath>
                </a14:m>
                <a:r>
                  <a:rPr lang="zh-CN" altLang="en-US" dirty="0"/>
                  <a:t>，如果对应位置匹配则加一条斜着的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边</a:t>
                </a:r>
                <a:endParaRPr lang="en-US" altLang="zh-CN" dirty="0"/>
              </a:p>
              <a:p>
                <a:pPr lvl="1"/>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序列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6" name="矩形 5">
            <a:extLst>
              <a:ext uri="{FF2B5EF4-FFF2-40B4-BE49-F238E27FC236}">
                <a16:creationId xmlns:a16="http://schemas.microsoft.com/office/drawing/2014/main" id="{8D905E54-4B9A-5227-DFAA-DB9DA57E2E95}"/>
              </a:ext>
            </a:extLst>
          </p:cNvPr>
          <p:cNvSpPr/>
          <p:nvPr/>
        </p:nvSpPr>
        <p:spPr>
          <a:xfrm>
            <a:off x="8676000" y="129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d</a:t>
            </a:r>
            <a:endParaRPr lang="zh-CN" altLang="en-US" sz="2000" dirty="0"/>
          </a:p>
        </p:txBody>
      </p:sp>
      <p:sp>
        <p:nvSpPr>
          <p:cNvPr id="7" name="矩形 6">
            <a:extLst>
              <a:ext uri="{FF2B5EF4-FFF2-40B4-BE49-F238E27FC236}">
                <a16:creationId xmlns:a16="http://schemas.microsoft.com/office/drawing/2014/main" id="{676CE48D-49D2-A65D-A8D9-0F9A4CF22922}"/>
              </a:ext>
            </a:extLst>
          </p:cNvPr>
          <p:cNvSpPr/>
          <p:nvPr/>
        </p:nvSpPr>
        <p:spPr>
          <a:xfrm>
            <a:off x="8676000" y="165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8" name="矩形 7">
            <a:extLst>
              <a:ext uri="{FF2B5EF4-FFF2-40B4-BE49-F238E27FC236}">
                <a16:creationId xmlns:a16="http://schemas.microsoft.com/office/drawing/2014/main" id="{1F6A8491-70F4-9B6D-877E-E0F1BCBF3C02}"/>
              </a:ext>
            </a:extLst>
          </p:cNvPr>
          <p:cNvSpPr/>
          <p:nvPr/>
        </p:nvSpPr>
        <p:spPr>
          <a:xfrm>
            <a:off x="8676000" y="201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s</a:t>
            </a:r>
            <a:endParaRPr lang="zh-CN" altLang="en-US" sz="2000" dirty="0"/>
          </a:p>
        </p:txBody>
      </p:sp>
      <p:sp>
        <p:nvSpPr>
          <p:cNvPr id="9" name="矩形 8">
            <a:extLst>
              <a:ext uri="{FF2B5EF4-FFF2-40B4-BE49-F238E27FC236}">
                <a16:creationId xmlns:a16="http://schemas.microsoft.com/office/drawing/2014/main" id="{A9CB2899-7424-429C-7759-0BA6CC992EE1}"/>
              </a:ext>
            </a:extLst>
          </p:cNvPr>
          <p:cNvSpPr/>
          <p:nvPr/>
        </p:nvSpPr>
        <p:spPr>
          <a:xfrm>
            <a:off x="8676000" y="23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i</a:t>
            </a:r>
            <a:endParaRPr lang="zh-CN" altLang="en-US" sz="2000" dirty="0"/>
          </a:p>
        </p:txBody>
      </p:sp>
      <p:sp>
        <p:nvSpPr>
          <p:cNvPr id="10" name="矩形 9">
            <a:extLst>
              <a:ext uri="{FF2B5EF4-FFF2-40B4-BE49-F238E27FC236}">
                <a16:creationId xmlns:a16="http://schemas.microsoft.com/office/drawing/2014/main" id="{298933B0-A5AB-9E64-CC49-A6716C804B74}"/>
              </a:ext>
            </a:extLst>
          </p:cNvPr>
          <p:cNvSpPr/>
          <p:nvPr/>
        </p:nvSpPr>
        <p:spPr>
          <a:xfrm>
            <a:off x="8676000" y="273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05" name="矩形 204">
            <a:extLst>
              <a:ext uri="{FF2B5EF4-FFF2-40B4-BE49-F238E27FC236}">
                <a16:creationId xmlns:a16="http://schemas.microsoft.com/office/drawing/2014/main" id="{4831594C-9EF2-DE71-8E67-17ED275D3E8C}"/>
              </a:ext>
            </a:extLst>
          </p:cNvPr>
          <p:cNvSpPr/>
          <p:nvPr/>
        </p:nvSpPr>
        <p:spPr>
          <a:xfrm>
            <a:off x="939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p</a:t>
            </a:r>
            <a:endParaRPr lang="zh-CN" altLang="en-US" sz="2000" dirty="0"/>
          </a:p>
        </p:txBody>
      </p:sp>
      <p:sp>
        <p:nvSpPr>
          <p:cNvPr id="206" name="矩形 205">
            <a:extLst>
              <a:ext uri="{FF2B5EF4-FFF2-40B4-BE49-F238E27FC236}">
                <a16:creationId xmlns:a16="http://schemas.microsoft.com/office/drawing/2014/main" id="{FE836B44-B5F2-A206-7B26-FF75090114E5}"/>
              </a:ext>
            </a:extLst>
          </p:cNvPr>
          <p:cNvSpPr/>
          <p:nvPr/>
        </p:nvSpPr>
        <p:spPr>
          <a:xfrm>
            <a:off x="975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t>i</a:t>
            </a:r>
            <a:endParaRPr lang="zh-CN" altLang="en-US" sz="2000" dirty="0"/>
          </a:p>
        </p:txBody>
      </p:sp>
      <p:sp>
        <p:nvSpPr>
          <p:cNvPr id="207" name="矩形 206">
            <a:extLst>
              <a:ext uri="{FF2B5EF4-FFF2-40B4-BE49-F238E27FC236}">
                <a16:creationId xmlns:a16="http://schemas.microsoft.com/office/drawing/2014/main" id="{27E61A53-138B-FB95-F74F-EAC89554C4D8}"/>
              </a:ext>
            </a:extLst>
          </p:cNvPr>
          <p:cNvSpPr/>
          <p:nvPr/>
        </p:nvSpPr>
        <p:spPr>
          <a:xfrm>
            <a:off x="1011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08" name="矩形 207">
            <a:extLst>
              <a:ext uri="{FF2B5EF4-FFF2-40B4-BE49-F238E27FC236}">
                <a16:creationId xmlns:a16="http://schemas.microsoft.com/office/drawing/2014/main" id="{B94807C9-6FD4-3BFC-A5FA-AAB22C8A672C}"/>
              </a:ext>
            </a:extLst>
          </p:cNvPr>
          <p:cNvSpPr/>
          <p:nvPr/>
        </p:nvSpPr>
        <p:spPr>
          <a:xfrm>
            <a:off x="1047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a</a:t>
            </a:r>
            <a:endParaRPr lang="zh-CN" altLang="en-US" sz="2000" dirty="0"/>
          </a:p>
        </p:txBody>
      </p:sp>
      <p:sp>
        <p:nvSpPr>
          <p:cNvPr id="209" name="矩形 208">
            <a:extLst>
              <a:ext uri="{FF2B5EF4-FFF2-40B4-BE49-F238E27FC236}">
                <a16:creationId xmlns:a16="http://schemas.microsoft.com/office/drawing/2014/main" id="{BFDB56DF-10E6-4F32-44AD-5E1F0EC6F29F}"/>
              </a:ext>
            </a:extLst>
          </p:cNvPr>
          <p:cNvSpPr/>
          <p:nvPr/>
        </p:nvSpPr>
        <p:spPr>
          <a:xfrm>
            <a:off x="1083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t</a:t>
            </a:r>
            <a:endParaRPr lang="zh-CN" altLang="en-US" sz="2000" dirty="0"/>
          </a:p>
        </p:txBody>
      </p:sp>
      <p:sp>
        <p:nvSpPr>
          <p:cNvPr id="210" name="矩形 209">
            <a:extLst>
              <a:ext uri="{FF2B5EF4-FFF2-40B4-BE49-F238E27FC236}">
                <a16:creationId xmlns:a16="http://schemas.microsoft.com/office/drawing/2014/main" id="{F59C1F69-1CC7-12B4-946F-C2C1C6259E39}"/>
              </a:ext>
            </a:extLst>
          </p:cNvPr>
          <p:cNvSpPr/>
          <p:nvPr/>
        </p:nvSpPr>
        <p:spPr>
          <a:xfrm>
            <a:off x="1119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211" name="矩形 210">
            <a:extLst>
              <a:ext uri="{FF2B5EF4-FFF2-40B4-BE49-F238E27FC236}">
                <a16:creationId xmlns:a16="http://schemas.microsoft.com/office/drawing/2014/main" id="{8CF9DDDE-D045-9E63-4A58-E9110CBCA170}"/>
              </a:ext>
            </a:extLst>
          </p:cNvPr>
          <p:cNvSpPr/>
          <p:nvPr/>
        </p:nvSpPr>
        <p:spPr>
          <a:xfrm>
            <a:off x="11556000" y="57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s</a:t>
            </a:r>
            <a:endParaRPr lang="zh-CN" altLang="en-US" sz="2000" dirty="0"/>
          </a:p>
        </p:txBody>
      </p:sp>
      <p:sp>
        <p:nvSpPr>
          <p:cNvPr id="215" name="矩形 214">
            <a:extLst>
              <a:ext uri="{FF2B5EF4-FFF2-40B4-BE49-F238E27FC236}">
                <a16:creationId xmlns:a16="http://schemas.microsoft.com/office/drawing/2014/main" id="{65FB2802-4E74-76F3-5B23-872F3F975568}"/>
              </a:ext>
            </a:extLst>
          </p:cNvPr>
          <p:cNvSpPr/>
          <p:nvPr/>
        </p:nvSpPr>
        <p:spPr>
          <a:xfrm>
            <a:off x="8676000" y="3093818"/>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grpSp>
        <p:nvGrpSpPr>
          <p:cNvPr id="259" name="组合 258">
            <a:extLst>
              <a:ext uri="{FF2B5EF4-FFF2-40B4-BE49-F238E27FC236}">
                <a16:creationId xmlns:a16="http://schemas.microsoft.com/office/drawing/2014/main" id="{9F0624C0-75D7-B28D-B3ED-9F2D9FD12BFF}"/>
              </a:ext>
            </a:extLst>
          </p:cNvPr>
          <p:cNvGrpSpPr/>
          <p:nvPr/>
        </p:nvGrpSpPr>
        <p:grpSpPr>
          <a:xfrm>
            <a:off x="9144000" y="1041818"/>
            <a:ext cx="2664000" cy="2304000"/>
            <a:chOff x="9108000" y="468000"/>
            <a:chExt cx="2664000" cy="2304000"/>
          </a:xfrm>
        </p:grpSpPr>
        <p:cxnSp>
          <p:nvCxnSpPr>
            <p:cNvPr id="22" name="直接箭头连接符 21">
              <a:extLst>
                <a:ext uri="{FF2B5EF4-FFF2-40B4-BE49-F238E27FC236}">
                  <a16:creationId xmlns:a16="http://schemas.microsoft.com/office/drawing/2014/main" id="{A07EE892-7CC6-4D1E-89CA-457EBB33C210}"/>
                </a:ext>
              </a:extLst>
            </p:cNvPr>
            <p:cNvCxnSpPr>
              <a:cxnSpLocks/>
              <a:stCxn id="18" idx="4"/>
              <a:endCxn id="20" idx="0"/>
            </p:cNvCxnSpPr>
            <p:nvPr/>
          </p:nvCxnSpPr>
          <p:spPr>
            <a:xfrm>
              <a:off x="9180000" y="612000"/>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0AFEFAEE-C2D1-1992-DFA4-BBC9AC518B1E}"/>
                </a:ext>
              </a:extLst>
            </p:cNvPr>
            <p:cNvSpPr>
              <a:spLocks noChangeAspect="1"/>
            </p:cNvSpPr>
            <p:nvPr/>
          </p:nvSpPr>
          <p:spPr>
            <a:xfrm>
              <a:off x="914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椭圆 24">
              <a:extLst>
                <a:ext uri="{FF2B5EF4-FFF2-40B4-BE49-F238E27FC236}">
                  <a16:creationId xmlns:a16="http://schemas.microsoft.com/office/drawing/2014/main" id="{16B8B103-082C-0522-F24F-7C7F5292D7A5}"/>
                </a:ext>
              </a:extLst>
            </p:cNvPr>
            <p:cNvSpPr>
              <a:spLocks noChangeAspect="1"/>
            </p:cNvSpPr>
            <p:nvPr/>
          </p:nvSpPr>
          <p:spPr>
            <a:xfrm>
              <a:off x="914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椭圆 25">
              <a:extLst>
                <a:ext uri="{FF2B5EF4-FFF2-40B4-BE49-F238E27FC236}">
                  <a16:creationId xmlns:a16="http://schemas.microsoft.com/office/drawing/2014/main" id="{B42BDA03-3FD1-0DBB-A3BC-27CCD1F2B044}"/>
                </a:ext>
              </a:extLst>
            </p:cNvPr>
            <p:cNvSpPr>
              <a:spLocks noChangeAspect="1"/>
            </p:cNvSpPr>
            <p:nvPr/>
          </p:nvSpPr>
          <p:spPr>
            <a:xfrm>
              <a:off x="914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椭圆 26">
              <a:extLst>
                <a:ext uri="{FF2B5EF4-FFF2-40B4-BE49-F238E27FC236}">
                  <a16:creationId xmlns:a16="http://schemas.microsoft.com/office/drawing/2014/main" id="{23F678CD-C7F0-C72E-D785-C88DB007EAE7}"/>
                </a:ext>
              </a:extLst>
            </p:cNvPr>
            <p:cNvSpPr>
              <a:spLocks noChangeAspect="1"/>
            </p:cNvSpPr>
            <p:nvPr/>
          </p:nvSpPr>
          <p:spPr>
            <a:xfrm>
              <a:off x="914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椭圆 32">
              <a:extLst>
                <a:ext uri="{FF2B5EF4-FFF2-40B4-BE49-F238E27FC236}">
                  <a16:creationId xmlns:a16="http://schemas.microsoft.com/office/drawing/2014/main" id="{C4AA8929-3283-A637-0251-E0ECCC85694F}"/>
                </a:ext>
              </a:extLst>
            </p:cNvPr>
            <p:cNvSpPr>
              <a:spLocks noChangeAspect="1"/>
            </p:cNvSpPr>
            <p:nvPr/>
          </p:nvSpPr>
          <p:spPr>
            <a:xfrm>
              <a:off x="950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4" name="椭圆 33">
              <a:extLst>
                <a:ext uri="{FF2B5EF4-FFF2-40B4-BE49-F238E27FC236}">
                  <a16:creationId xmlns:a16="http://schemas.microsoft.com/office/drawing/2014/main" id="{3C816E8F-2BC2-9894-EA6B-14A02DDA38FE}"/>
                </a:ext>
              </a:extLst>
            </p:cNvPr>
            <p:cNvSpPr>
              <a:spLocks noChangeAspect="1"/>
            </p:cNvSpPr>
            <p:nvPr/>
          </p:nvSpPr>
          <p:spPr>
            <a:xfrm>
              <a:off x="950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椭圆 34">
              <a:extLst>
                <a:ext uri="{FF2B5EF4-FFF2-40B4-BE49-F238E27FC236}">
                  <a16:creationId xmlns:a16="http://schemas.microsoft.com/office/drawing/2014/main" id="{C9F728A7-FC37-C493-07C3-107093343566}"/>
                </a:ext>
              </a:extLst>
            </p:cNvPr>
            <p:cNvSpPr>
              <a:spLocks noChangeAspect="1"/>
            </p:cNvSpPr>
            <p:nvPr/>
          </p:nvSpPr>
          <p:spPr>
            <a:xfrm>
              <a:off x="950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50" name="直接箭头连接符 49">
              <a:extLst>
                <a:ext uri="{FF2B5EF4-FFF2-40B4-BE49-F238E27FC236}">
                  <a16:creationId xmlns:a16="http://schemas.microsoft.com/office/drawing/2014/main" id="{BFAF142D-9B13-C187-43BB-B454A074FA54}"/>
                </a:ext>
              </a:extLst>
            </p:cNvPr>
            <p:cNvCxnSpPr>
              <a:stCxn id="20" idx="6"/>
              <a:endCxn id="32" idx="2"/>
            </p:cNvCxnSpPr>
            <p:nvPr/>
          </p:nvCxnSpPr>
          <p:spPr>
            <a:xfrm>
              <a:off x="921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2242F2D-7570-7BF9-96EC-9180005403B9}"/>
                </a:ext>
              </a:extLst>
            </p:cNvPr>
            <p:cNvCxnSpPr>
              <a:stCxn id="25" idx="6"/>
              <a:endCxn id="33" idx="2"/>
            </p:cNvCxnSpPr>
            <p:nvPr/>
          </p:nvCxnSpPr>
          <p:spPr>
            <a:xfrm>
              <a:off x="921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83D00CF-E701-4A69-70EC-9FB149F1E3BA}"/>
                </a:ext>
              </a:extLst>
            </p:cNvPr>
            <p:cNvCxnSpPr>
              <a:stCxn id="26" idx="6"/>
              <a:endCxn id="34" idx="2"/>
            </p:cNvCxnSpPr>
            <p:nvPr/>
          </p:nvCxnSpPr>
          <p:spPr>
            <a:xfrm>
              <a:off x="921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758F7F-2636-F08D-9845-F8D41D3CBACC}"/>
                </a:ext>
              </a:extLst>
            </p:cNvPr>
            <p:cNvCxnSpPr>
              <a:stCxn id="27" idx="6"/>
              <a:endCxn id="35" idx="2"/>
            </p:cNvCxnSpPr>
            <p:nvPr/>
          </p:nvCxnSpPr>
          <p:spPr>
            <a:xfrm>
              <a:off x="921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3AFA9C4-16BA-EBF3-02C8-7BB17F6AFF42}"/>
                </a:ext>
              </a:extLst>
            </p:cNvPr>
            <p:cNvCxnSpPr>
              <a:stCxn id="20" idx="4"/>
              <a:endCxn id="25" idx="0"/>
            </p:cNvCxnSpPr>
            <p:nvPr/>
          </p:nvCxnSpPr>
          <p:spPr>
            <a:xfrm>
              <a:off x="918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93215F7F-4304-DC07-91AB-3493D6B6A295}"/>
                </a:ext>
              </a:extLst>
            </p:cNvPr>
            <p:cNvCxnSpPr>
              <a:stCxn id="32" idx="4"/>
              <a:endCxn id="33" idx="0"/>
            </p:cNvCxnSpPr>
            <p:nvPr/>
          </p:nvCxnSpPr>
          <p:spPr>
            <a:xfrm>
              <a:off x="954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CB1AA329-4B9A-D1BC-E8C9-EA35D5158E7D}"/>
                </a:ext>
              </a:extLst>
            </p:cNvPr>
            <p:cNvCxnSpPr>
              <a:stCxn id="25" idx="4"/>
              <a:endCxn id="26" idx="0"/>
            </p:cNvCxnSpPr>
            <p:nvPr/>
          </p:nvCxnSpPr>
          <p:spPr>
            <a:xfrm>
              <a:off x="918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CA32587-C860-DADD-750E-C2B190517102}"/>
                </a:ext>
              </a:extLst>
            </p:cNvPr>
            <p:cNvCxnSpPr>
              <a:stCxn id="33" idx="4"/>
              <a:endCxn id="34" idx="0"/>
            </p:cNvCxnSpPr>
            <p:nvPr/>
          </p:nvCxnSpPr>
          <p:spPr>
            <a:xfrm>
              <a:off x="954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91E7379-5FF0-7E88-5A36-2C7C15A70B28}"/>
                </a:ext>
              </a:extLst>
            </p:cNvPr>
            <p:cNvCxnSpPr>
              <a:stCxn id="26" idx="4"/>
              <a:endCxn id="27" idx="0"/>
            </p:cNvCxnSpPr>
            <p:nvPr/>
          </p:nvCxnSpPr>
          <p:spPr>
            <a:xfrm>
              <a:off x="918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543FCB8D-4241-2028-5303-A4468D7C7D75}"/>
                </a:ext>
              </a:extLst>
            </p:cNvPr>
            <p:cNvCxnSpPr>
              <a:stCxn id="34" idx="4"/>
              <a:endCxn id="35" idx="0"/>
            </p:cNvCxnSpPr>
            <p:nvPr/>
          </p:nvCxnSpPr>
          <p:spPr>
            <a:xfrm>
              <a:off x="954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E7F7721-C23D-53A3-9817-968F5370CB61}"/>
                </a:ext>
              </a:extLst>
            </p:cNvPr>
            <p:cNvCxnSpPr>
              <a:stCxn id="27" idx="4"/>
              <a:endCxn id="29" idx="0"/>
            </p:cNvCxnSpPr>
            <p:nvPr/>
          </p:nvCxnSpPr>
          <p:spPr>
            <a:xfrm>
              <a:off x="918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A06973A-2B0C-AB0C-8522-40CA1DB1E81F}"/>
                </a:ext>
              </a:extLst>
            </p:cNvPr>
            <p:cNvCxnSpPr>
              <a:stCxn id="35" idx="4"/>
              <a:endCxn id="36" idx="0"/>
            </p:cNvCxnSpPr>
            <p:nvPr/>
          </p:nvCxnSpPr>
          <p:spPr>
            <a:xfrm>
              <a:off x="954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CE7012C6-2159-5B29-8121-A555FB0189D7}"/>
                </a:ext>
              </a:extLst>
            </p:cNvPr>
            <p:cNvSpPr>
              <a:spLocks noChangeAspect="1"/>
            </p:cNvSpPr>
            <p:nvPr/>
          </p:nvSpPr>
          <p:spPr>
            <a:xfrm>
              <a:off x="986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9" name="椭圆 78">
              <a:extLst>
                <a:ext uri="{FF2B5EF4-FFF2-40B4-BE49-F238E27FC236}">
                  <a16:creationId xmlns:a16="http://schemas.microsoft.com/office/drawing/2014/main" id="{6C5FC6A5-4628-1531-CA36-30E5BDD4B449}"/>
                </a:ext>
              </a:extLst>
            </p:cNvPr>
            <p:cNvSpPr>
              <a:spLocks noChangeAspect="1"/>
            </p:cNvSpPr>
            <p:nvPr/>
          </p:nvSpPr>
          <p:spPr>
            <a:xfrm>
              <a:off x="986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3" name="椭圆 82">
              <a:extLst>
                <a:ext uri="{FF2B5EF4-FFF2-40B4-BE49-F238E27FC236}">
                  <a16:creationId xmlns:a16="http://schemas.microsoft.com/office/drawing/2014/main" id="{A25107BF-B70A-EA72-4089-68858BF23EC4}"/>
                </a:ext>
              </a:extLst>
            </p:cNvPr>
            <p:cNvSpPr>
              <a:spLocks noChangeAspect="1"/>
            </p:cNvSpPr>
            <p:nvPr/>
          </p:nvSpPr>
          <p:spPr>
            <a:xfrm>
              <a:off x="1022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4" name="椭圆 83">
              <a:extLst>
                <a:ext uri="{FF2B5EF4-FFF2-40B4-BE49-F238E27FC236}">
                  <a16:creationId xmlns:a16="http://schemas.microsoft.com/office/drawing/2014/main" id="{188ABE55-AF06-EFCC-60A6-225AC381ADFF}"/>
                </a:ext>
              </a:extLst>
            </p:cNvPr>
            <p:cNvSpPr>
              <a:spLocks noChangeAspect="1"/>
            </p:cNvSpPr>
            <p:nvPr/>
          </p:nvSpPr>
          <p:spPr>
            <a:xfrm>
              <a:off x="1022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5" name="椭圆 84">
              <a:extLst>
                <a:ext uri="{FF2B5EF4-FFF2-40B4-BE49-F238E27FC236}">
                  <a16:creationId xmlns:a16="http://schemas.microsoft.com/office/drawing/2014/main" id="{6CE6D1D7-5A8E-9D4D-2D1E-0883248453E2}"/>
                </a:ext>
              </a:extLst>
            </p:cNvPr>
            <p:cNvSpPr>
              <a:spLocks noChangeAspect="1"/>
            </p:cNvSpPr>
            <p:nvPr/>
          </p:nvSpPr>
          <p:spPr>
            <a:xfrm>
              <a:off x="1022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8" name="直接箭头连接符 87">
              <a:extLst>
                <a:ext uri="{FF2B5EF4-FFF2-40B4-BE49-F238E27FC236}">
                  <a16:creationId xmlns:a16="http://schemas.microsoft.com/office/drawing/2014/main" id="{6E13E509-5E2A-22D0-7C3E-E1360CBF54A6}"/>
                </a:ext>
              </a:extLst>
            </p:cNvPr>
            <p:cNvCxnSpPr>
              <a:stCxn id="78" idx="6"/>
              <a:endCxn id="83" idx="2"/>
            </p:cNvCxnSpPr>
            <p:nvPr/>
          </p:nvCxnSpPr>
          <p:spPr>
            <a:xfrm>
              <a:off x="993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FC8EFA1B-B70B-DF41-D4D4-26FE3399F09B}"/>
                </a:ext>
              </a:extLst>
            </p:cNvPr>
            <p:cNvCxnSpPr>
              <a:stCxn id="79" idx="6"/>
              <a:endCxn id="84" idx="2"/>
            </p:cNvCxnSpPr>
            <p:nvPr/>
          </p:nvCxnSpPr>
          <p:spPr>
            <a:xfrm>
              <a:off x="993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422DF35F-B749-FD24-0557-52E4172C1BA0}"/>
                </a:ext>
              </a:extLst>
            </p:cNvPr>
            <p:cNvCxnSpPr>
              <a:stCxn id="80" idx="6"/>
              <a:endCxn id="85" idx="2"/>
            </p:cNvCxnSpPr>
            <p:nvPr/>
          </p:nvCxnSpPr>
          <p:spPr>
            <a:xfrm>
              <a:off x="993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34A065C9-86E4-D894-FDAE-AAD166B51F19}"/>
                </a:ext>
              </a:extLst>
            </p:cNvPr>
            <p:cNvCxnSpPr>
              <a:stCxn id="77" idx="4"/>
              <a:endCxn id="78" idx="0"/>
            </p:cNvCxnSpPr>
            <p:nvPr/>
          </p:nvCxnSpPr>
          <p:spPr>
            <a:xfrm>
              <a:off x="990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CB43641-F6F2-427D-D8E2-BA541E6D7472}"/>
                </a:ext>
              </a:extLst>
            </p:cNvPr>
            <p:cNvCxnSpPr>
              <a:stCxn id="82" idx="4"/>
              <a:endCxn id="83" idx="0"/>
            </p:cNvCxnSpPr>
            <p:nvPr/>
          </p:nvCxnSpPr>
          <p:spPr>
            <a:xfrm>
              <a:off x="1026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48E56F5B-2049-C123-3733-0AEA2FF2C51A}"/>
                </a:ext>
              </a:extLst>
            </p:cNvPr>
            <p:cNvCxnSpPr>
              <a:stCxn id="78" idx="4"/>
              <a:endCxn id="79" idx="0"/>
            </p:cNvCxnSpPr>
            <p:nvPr/>
          </p:nvCxnSpPr>
          <p:spPr>
            <a:xfrm>
              <a:off x="990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072AA171-8BCD-A60C-7C58-D61A610619B9}"/>
                </a:ext>
              </a:extLst>
            </p:cNvPr>
            <p:cNvCxnSpPr>
              <a:stCxn id="83" idx="4"/>
              <a:endCxn id="84" idx="0"/>
            </p:cNvCxnSpPr>
            <p:nvPr/>
          </p:nvCxnSpPr>
          <p:spPr>
            <a:xfrm>
              <a:off x="1026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4E375222-B97C-B2E2-9C77-AB007838853C}"/>
                </a:ext>
              </a:extLst>
            </p:cNvPr>
            <p:cNvCxnSpPr>
              <a:stCxn id="79" idx="4"/>
              <a:endCxn id="80" idx="0"/>
            </p:cNvCxnSpPr>
            <p:nvPr/>
          </p:nvCxnSpPr>
          <p:spPr>
            <a:xfrm>
              <a:off x="990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5469B9A9-B7EC-4197-D2BA-C0EC579B5F60}"/>
                </a:ext>
              </a:extLst>
            </p:cNvPr>
            <p:cNvCxnSpPr>
              <a:stCxn id="84" idx="4"/>
              <a:endCxn id="85" idx="0"/>
            </p:cNvCxnSpPr>
            <p:nvPr/>
          </p:nvCxnSpPr>
          <p:spPr>
            <a:xfrm>
              <a:off x="1026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3CE3349C-C193-0C2B-9D86-E90DCCEDAE3A}"/>
                </a:ext>
              </a:extLst>
            </p:cNvPr>
            <p:cNvCxnSpPr>
              <a:stCxn id="80" idx="4"/>
              <a:endCxn id="81" idx="0"/>
            </p:cNvCxnSpPr>
            <p:nvPr/>
          </p:nvCxnSpPr>
          <p:spPr>
            <a:xfrm>
              <a:off x="990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F3ADBFD4-9E8F-F832-1033-2AFD577651AB}"/>
                </a:ext>
              </a:extLst>
            </p:cNvPr>
            <p:cNvCxnSpPr>
              <a:stCxn id="85" idx="4"/>
              <a:endCxn id="86" idx="0"/>
            </p:cNvCxnSpPr>
            <p:nvPr/>
          </p:nvCxnSpPr>
          <p:spPr>
            <a:xfrm>
              <a:off x="1026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EF184606-5E43-25B9-4728-81B030A8DFA4}"/>
                </a:ext>
              </a:extLst>
            </p:cNvPr>
            <p:cNvCxnSpPr>
              <a:stCxn id="33" idx="6"/>
              <a:endCxn id="78" idx="2"/>
            </p:cNvCxnSpPr>
            <p:nvPr/>
          </p:nvCxnSpPr>
          <p:spPr>
            <a:xfrm>
              <a:off x="957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955CF6F-6CEF-E212-0BFA-A2487C64782B}"/>
                </a:ext>
              </a:extLst>
            </p:cNvPr>
            <p:cNvCxnSpPr>
              <a:stCxn id="34" idx="6"/>
              <a:endCxn id="79" idx="2"/>
            </p:cNvCxnSpPr>
            <p:nvPr/>
          </p:nvCxnSpPr>
          <p:spPr>
            <a:xfrm>
              <a:off x="957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A621394-B53F-DBA6-DE75-CB17B1D2806B}"/>
                </a:ext>
              </a:extLst>
            </p:cNvPr>
            <p:cNvCxnSpPr>
              <a:stCxn id="35" idx="6"/>
              <a:endCxn id="80" idx="2"/>
            </p:cNvCxnSpPr>
            <p:nvPr/>
          </p:nvCxnSpPr>
          <p:spPr>
            <a:xfrm>
              <a:off x="957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3" name="椭圆 112">
              <a:extLst>
                <a:ext uri="{FF2B5EF4-FFF2-40B4-BE49-F238E27FC236}">
                  <a16:creationId xmlns:a16="http://schemas.microsoft.com/office/drawing/2014/main" id="{5B4D7A09-B512-E298-CA26-74B91BA5B67B}"/>
                </a:ext>
              </a:extLst>
            </p:cNvPr>
            <p:cNvSpPr>
              <a:spLocks noChangeAspect="1"/>
            </p:cNvSpPr>
            <p:nvPr/>
          </p:nvSpPr>
          <p:spPr>
            <a:xfrm>
              <a:off x="1058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4" name="椭圆 113">
              <a:extLst>
                <a:ext uri="{FF2B5EF4-FFF2-40B4-BE49-F238E27FC236}">
                  <a16:creationId xmlns:a16="http://schemas.microsoft.com/office/drawing/2014/main" id="{DB9873AB-58E3-2E3E-0AA7-7E02C4E3545C}"/>
                </a:ext>
              </a:extLst>
            </p:cNvPr>
            <p:cNvSpPr>
              <a:spLocks noChangeAspect="1"/>
            </p:cNvSpPr>
            <p:nvPr/>
          </p:nvSpPr>
          <p:spPr>
            <a:xfrm>
              <a:off x="1058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5" name="椭圆 114">
              <a:extLst>
                <a:ext uri="{FF2B5EF4-FFF2-40B4-BE49-F238E27FC236}">
                  <a16:creationId xmlns:a16="http://schemas.microsoft.com/office/drawing/2014/main" id="{3D84662F-0D97-3090-F8D5-2463523EA988}"/>
                </a:ext>
              </a:extLst>
            </p:cNvPr>
            <p:cNvSpPr>
              <a:spLocks noChangeAspect="1"/>
            </p:cNvSpPr>
            <p:nvPr/>
          </p:nvSpPr>
          <p:spPr>
            <a:xfrm>
              <a:off x="1058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8" name="椭圆 117">
              <a:extLst>
                <a:ext uri="{FF2B5EF4-FFF2-40B4-BE49-F238E27FC236}">
                  <a16:creationId xmlns:a16="http://schemas.microsoft.com/office/drawing/2014/main" id="{DE1F146E-A496-E69C-CB0B-5BF09D1D9AF1}"/>
                </a:ext>
              </a:extLst>
            </p:cNvPr>
            <p:cNvSpPr>
              <a:spLocks noChangeAspect="1"/>
            </p:cNvSpPr>
            <p:nvPr/>
          </p:nvSpPr>
          <p:spPr>
            <a:xfrm>
              <a:off x="1094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9" name="椭圆 118">
              <a:extLst>
                <a:ext uri="{FF2B5EF4-FFF2-40B4-BE49-F238E27FC236}">
                  <a16:creationId xmlns:a16="http://schemas.microsoft.com/office/drawing/2014/main" id="{01A6774B-B4C3-F762-DAD7-21477D86178E}"/>
                </a:ext>
              </a:extLst>
            </p:cNvPr>
            <p:cNvSpPr>
              <a:spLocks noChangeAspect="1"/>
            </p:cNvSpPr>
            <p:nvPr/>
          </p:nvSpPr>
          <p:spPr>
            <a:xfrm>
              <a:off x="1094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0" name="椭圆 119">
              <a:extLst>
                <a:ext uri="{FF2B5EF4-FFF2-40B4-BE49-F238E27FC236}">
                  <a16:creationId xmlns:a16="http://schemas.microsoft.com/office/drawing/2014/main" id="{20F7D661-58F3-DB1B-3755-942240CEABD0}"/>
                </a:ext>
              </a:extLst>
            </p:cNvPr>
            <p:cNvSpPr>
              <a:spLocks noChangeAspect="1"/>
            </p:cNvSpPr>
            <p:nvPr/>
          </p:nvSpPr>
          <p:spPr>
            <a:xfrm>
              <a:off x="1094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3" name="直接箭头连接符 122">
              <a:extLst>
                <a:ext uri="{FF2B5EF4-FFF2-40B4-BE49-F238E27FC236}">
                  <a16:creationId xmlns:a16="http://schemas.microsoft.com/office/drawing/2014/main" id="{A3EDCA6C-9CE4-B1A8-19BF-5BD6F45F6A17}"/>
                </a:ext>
              </a:extLst>
            </p:cNvPr>
            <p:cNvCxnSpPr>
              <a:stCxn id="113" idx="6"/>
              <a:endCxn id="118" idx="2"/>
            </p:cNvCxnSpPr>
            <p:nvPr/>
          </p:nvCxnSpPr>
          <p:spPr>
            <a:xfrm>
              <a:off x="1065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6381FECB-CFD5-65FD-4109-735F2838D8CA}"/>
                </a:ext>
              </a:extLst>
            </p:cNvPr>
            <p:cNvCxnSpPr>
              <a:stCxn id="114" idx="6"/>
              <a:endCxn id="119" idx="2"/>
            </p:cNvCxnSpPr>
            <p:nvPr/>
          </p:nvCxnSpPr>
          <p:spPr>
            <a:xfrm>
              <a:off x="1065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452A2854-B657-28F8-82B4-5738A1B97A4A}"/>
                </a:ext>
              </a:extLst>
            </p:cNvPr>
            <p:cNvCxnSpPr>
              <a:stCxn id="115" idx="6"/>
              <a:endCxn id="120" idx="2"/>
            </p:cNvCxnSpPr>
            <p:nvPr/>
          </p:nvCxnSpPr>
          <p:spPr>
            <a:xfrm>
              <a:off x="1065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F23DE9-9641-F0E1-FCFA-CD29DEE504DE}"/>
                </a:ext>
              </a:extLst>
            </p:cNvPr>
            <p:cNvCxnSpPr>
              <a:stCxn id="112" idx="4"/>
              <a:endCxn id="113" idx="0"/>
            </p:cNvCxnSpPr>
            <p:nvPr/>
          </p:nvCxnSpPr>
          <p:spPr>
            <a:xfrm>
              <a:off x="1062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BA047C5B-32E6-D590-20E3-A1FC6C3ADC37}"/>
                </a:ext>
              </a:extLst>
            </p:cNvPr>
            <p:cNvCxnSpPr>
              <a:stCxn id="117" idx="4"/>
              <a:endCxn id="118" idx="0"/>
            </p:cNvCxnSpPr>
            <p:nvPr/>
          </p:nvCxnSpPr>
          <p:spPr>
            <a:xfrm>
              <a:off x="1098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66A974BC-CD4D-B757-FC4A-7F9987136A75}"/>
                </a:ext>
              </a:extLst>
            </p:cNvPr>
            <p:cNvCxnSpPr>
              <a:stCxn id="113" idx="4"/>
              <a:endCxn id="114" idx="0"/>
            </p:cNvCxnSpPr>
            <p:nvPr/>
          </p:nvCxnSpPr>
          <p:spPr>
            <a:xfrm>
              <a:off x="1062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B52183F9-5934-C70C-09E5-68BE551C4822}"/>
                </a:ext>
              </a:extLst>
            </p:cNvPr>
            <p:cNvCxnSpPr>
              <a:stCxn id="118" idx="4"/>
              <a:endCxn id="119" idx="0"/>
            </p:cNvCxnSpPr>
            <p:nvPr/>
          </p:nvCxnSpPr>
          <p:spPr>
            <a:xfrm>
              <a:off x="1098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81DC156A-9B7D-B54E-A03D-0CF1359100B2}"/>
                </a:ext>
              </a:extLst>
            </p:cNvPr>
            <p:cNvCxnSpPr>
              <a:stCxn id="114" idx="4"/>
              <a:endCxn id="115" idx="0"/>
            </p:cNvCxnSpPr>
            <p:nvPr/>
          </p:nvCxnSpPr>
          <p:spPr>
            <a:xfrm>
              <a:off x="1062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4D69F0E0-7003-87E2-D67A-DA98B0E9A68B}"/>
                </a:ext>
              </a:extLst>
            </p:cNvPr>
            <p:cNvCxnSpPr>
              <a:stCxn id="119" idx="4"/>
              <a:endCxn id="120" idx="0"/>
            </p:cNvCxnSpPr>
            <p:nvPr/>
          </p:nvCxnSpPr>
          <p:spPr>
            <a:xfrm>
              <a:off x="1098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A2774DE8-6312-8004-76C2-8228245B0412}"/>
                </a:ext>
              </a:extLst>
            </p:cNvPr>
            <p:cNvCxnSpPr>
              <a:stCxn id="115" idx="4"/>
              <a:endCxn id="116" idx="0"/>
            </p:cNvCxnSpPr>
            <p:nvPr/>
          </p:nvCxnSpPr>
          <p:spPr>
            <a:xfrm>
              <a:off x="1062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A3FCFDF-DCFF-F105-8724-5B5824DB0848}"/>
                </a:ext>
              </a:extLst>
            </p:cNvPr>
            <p:cNvCxnSpPr>
              <a:stCxn id="120" idx="4"/>
              <a:endCxn id="121" idx="0"/>
            </p:cNvCxnSpPr>
            <p:nvPr/>
          </p:nvCxnSpPr>
          <p:spPr>
            <a:xfrm>
              <a:off x="1098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7" name="椭圆 136">
              <a:extLst>
                <a:ext uri="{FF2B5EF4-FFF2-40B4-BE49-F238E27FC236}">
                  <a16:creationId xmlns:a16="http://schemas.microsoft.com/office/drawing/2014/main" id="{36F59325-7014-3D6E-42DF-85CB0C176ED6}"/>
                </a:ext>
              </a:extLst>
            </p:cNvPr>
            <p:cNvSpPr>
              <a:spLocks noChangeAspect="1"/>
            </p:cNvSpPr>
            <p:nvPr/>
          </p:nvSpPr>
          <p:spPr>
            <a:xfrm>
              <a:off x="11304000" y="158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8" name="椭圆 137">
              <a:extLst>
                <a:ext uri="{FF2B5EF4-FFF2-40B4-BE49-F238E27FC236}">
                  <a16:creationId xmlns:a16="http://schemas.microsoft.com/office/drawing/2014/main" id="{608412AA-34FB-D18A-46EF-7CA8D7C50CF6}"/>
                </a:ext>
              </a:extLst>
            </p:cNvPr>
            <p:cNvSpPr>
              <a:spLocks noChangeAspect="1"/>
            </p:cNvSpPr>
            <p:nvPr/>
          </p:nvSpPr>
          <p:spPr>
            <a:xfrm>
              <a:off x="1130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1" name="椭圆 140">
              <a:extLst>
                <a:ext uri="{FF2B5EF4-FFF2-40B4-BE49-F238E27FC236}">
                  <a16:creationId xmlns:a16="http://schemas.microsoft.com/office/drawing/2014/main" id="{57FA6DA4-F805-0946-3A57-DF28A4336DAD}"/>
                </a:ext>
              </a:extLst>
            </p:cNvPr>
            <p:cNvSpPr>
              <a:spLocks noChangeAspect="1"/>
            </p:cNvSpPr>
            <p:nvPr/>
          </p:nvSpPr>
          <p:spPr>
            <a:xfrm>
              <a:off x="11664000" y="122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3" name="椭圆 142">
              <a:extLst>
                <a:ext uri="{FF2B5EF4-FFF2-40B4-BE49-F238E27FC236}">
                  <a16:creationId xmlns:a16="http://schemas.microsoft.com/office/drawing/2014/main" id="{DFC121D3-53C7-7930-25D7-B0B1A0E7D919}"/>
                </a:ext>
              </a:extLst>
            </p:cNvPr>
            <p:cNvSpPr>
              <a:spLocks noChangeAspect="1"/>
            </p:cNvSpPr>
            <p:nvPr/>
          </p:nvSpPr>
          <p:spPr>
            <a:xfrm>
              <a:off x="11664000" y="194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46" name="直接箭头连接符 145">
              <a:extLst>
                <a:ext uri="{FF2B5EF4-FFF2-40B4-BE49-F238E27FC236}">
                  <a16:creationId xmlns:a16="http://schemas.microsoft.com/office/drawing/2014/main" id="{49225A9B-68DD-49F3-938E-CF98F07CF75E}"/>
                </a:ext>
              </a:extLst>
            </p:cNvPr>
            <p:cNvCxnSpPr>
              <a:stCxn id="136" idx="6"/>
              <a:endCxn id="141" idx="2"/>
            </p:cNvCxnSpPr>
            <p:nvPr/>
          </p:nvCxnSpPr>
          <p:spPr>
            <a:xfrm>
              <a:off x="1137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C4444B8E-0CE1-4418-82F8-44A4BBA86D57}"/>
                </a:ext>
              </a:extLst>
            </p:cNvPr>
            <p:cNvCxnSpPr>
              <a:stCxn id="137" idx="6"/>
              <a:endCxn id="142" idx="2"/>
            </p:cNvCxnSpPr>
            <p:nvPr/>
          </p:nvCxnSpPr>
          <p:spPr>
            <a:xfrm>
              <a:off x="1137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49C54848-0CC9-1042-667C-9CF48F1B3E3C}"/>
                </a:ext>
              </a:extLst>
            </p:cNvPr>
            <p:cNvCxnSpPr>
              <a:stCxn id="138" idx="6"/>
              <a:endCxn id="143" idx="2"/>
            </p:cNvCxnSpPr>
            <p:nvPr/>
          </p:nvCxnSpPr>
          <p:spPr>
            <a:xfrm>
              <a:off x="1137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B54912A5-4A9F-A680-DBAC-BF0D3E712243}"/>
                </a:ext>
              </a:extLst>
            </p:cNvPr>
            <p:cNvCxnSpPr>
              <a:stCxn id="135" idx="4"/>
              <a:endCxn id="136" idx="0"/>
            </p:cNvCxnSpPr>
            <p:nvPr/>
          </p:nvCxnSpPr>
          <p:spPr>
            <a:xfrm>
              <a:off x="1134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508644FE-39FD-224B-A61C-2747B2C286EF}"/>
                </a:ext>
              </a:extLst>
            </p:cNvPr>
            <p:cNvCxnSpPr>
              <a:stCxn id="140" idx="4"/>
              <a:endCxn id="141" idx="0"/>
            </p:cNvCxnSpPr>
            <p:nvPr/>
          </p:nvCxnSpPr>
          <p:spPr>
            <a:xfrm>
              <a:off x="11700000" y="93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89D701E8-C3A7-B7E0-133D-11AF1E1273A7}"/>
                </a:ext>
              </a:extLst>
            </p:cNvPr>
            <p:cNvCxnSpPr>
              <a:stCxn id="136" idx="4"/>
              <a:endCxn id="137" idx="0"/>
            </p:cNvCxnSpPr>
            <p:nvPr/>
          </p:nvCxnSpPr>
          <p:spPr>
            <a:xfrm>
              <a:off x="1134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E86829E6-60E5-AC9C-0CE2-1430E466FB7B}"/>
                </a:ext>
              </a:extLst>
            </p:cNvPr>
            <p:cNvCxnSpPr>
              <a:stCxn id="141" idx="4"/>
              <a:endCxn id="142" idx="0"/>
            </p:cNvCxnSpPr>
            <p:nvPr/>
          </p:nvCxnSpPr>
          <p:spPr>
            <a:xfrm>
              <a:off x="11700000" y="129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3DF1CCA7-9249-1DF0-35D2-A52883F6DAD6}"/>
                </a:ext>
              </a:extLst>
            </p:cNvPr>
            <p:cNvCxnSpPr>
              <a:stCxn id="137" idx="4"/>
              <a:endCxn id="138" idx="0"/>
            </p:cNvCxnSpPr>
            <p:nvPr/>
          </p:nvCxnSpPr>
          <p:spPr>
            <a:xfrm>
              <a:off x="1134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6B4F431A-9F91-8F54-F24A-3D6E2FC7BF98}"/>
                </a:ext>
              </a:extLst>
            </p:cNvPr>
            <p:cNvCxnSpPr>
              <a:stCxn id="142" idx="4"/>
              <a:endCxn id="143" idx="0"/>
            </p:cNvCxnSpPr>
            <p:nvPr/>
          </p:nvCxnSpPr>
          <p:spPr>
            <a:xfrm>
              <a:off x="11700000" y="165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2B21CB32-AA3F-217E-632E-9E0CD413E0F0}"/>
                </a:ext>
              </a:extLst>
            </p:cNvPr>
            <p:cNvCxnSpPr>
              <a:stCxn id="138" idx="4"/>
              <a:endCxn id="139" idx="0"/>
            </p:cNvCxnSpPr>
            <p:nvPr/>
          </p:nvCxnSpPr>
          <p:spPr>
            <a:xfrm>
              <a:off x="1134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3B0548A-84EE-D85A-A1B1-99D0F1FE6725}"/>
                </a:ext>
              </a:extLst>
            </p:cNvPr>
            <p:cNvCxnSpPr>
              <a:stCxn id="143" idx="4"/>
              <a:endCxn id="144" idx="0"/>
            </p:cNvCxnSpPr>
            <p:nvPr/>
          </p:nvCxnSpPr>
          <p:spPr>
            <a:xfrm>
              <a:off x="11700000" y="201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000B434B-B9EF-A9DD-119A-4386076EAEF4}"/>
                </a:ext>
              </a:extLst>
            </p:cNvPr>
            <p:cNvCxnSpPr>
              <a:stCxn id="118" idx="6"/>
              <a:endCxn id="136" idx="2"/>
            </p:cNvCxnSpPr>
            <p:nvPr/>
          </p:nvCxnSpPr>
          <p:spPr>
            <a:xfrm>
              <a:off x="1101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C0876BAF-0ADA-13A7-F5E7-E6F7284DBF75}"/>
                </a:ext>
              </a:extLst>
            </p:cNvPr>
            <p:cNvCxnSpPr>
              <a:stCxn id="119" idx="6"/>
              <a:endCxn id="137" idx="2"/>
            </p:cNvCxnSpPr>
            <p:nvPr/>
          </p:nvCxnSpPr>
          <p:spPr>
            <a:xfrm>
              <a:off x="1101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167505F9-3337-8876-02D4-22A6BBB1D6CC}"/>
                </a:ext>
              </a:extLst>
            </p:cNvPr>
            <p:cNvCxnSpPr>
              <a:stCxn id="120" idx="6"/>
              <a:endCxn id="138" idx="2"/>
            </p:cNvCxnSpPr>
            <p:nvPr/>
          </p:nvCxnSpPr>
          <p:spPr>
            <a:xfrm>
              <a:off x="1101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57EF535B-AFE5-80A8-0D7C-616EE4FB01DD}"/>
                </a:ext>
              </a:extLst>
            </p:cNvPr>
            <p:cNvSpPr>
              <a:spLocks noChangeAspect="1"/>
            </p:cNvSpPr>
            <p:nvPr/>
          </p:nvSpPr>
          <p:spPr>
            <a:xfrm>
              <a:off x="950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7" name="椭圆 76">
              <a:extLst>
                <a:ext uri="{FF2B5EF4-FFF2-40B4-BE49-F238E27FC236}">
                  <a16:creationId xmlns:a16="http://schemas.microsoft.com/office/drawing/2014/main" id="{056E5946-1CAB-EEFE-ED7F-DB6B86F3393A}"/>
                </a:ext>
              </a:extLst>
            </p:cNvPr>
            <p:cNvSpPr>
              <a:spLocks noChangeAspect="1"/>
            </p:cNvSpPr>
            <p:nvPr/>
          </p:nvSpPr>
          <p:spPr>
            <a:xfrm>
              <a:off x="986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2" name="椭圆 81">
              <a:extLst>
                <a:ext uri="{FF2B5EF4-FFF2-40B4-BE49-F238E27FC236}">
                  <a16:creationId xmlns:a16="http://schemas.microsoft.com/office/drawing/2014/main" id="{6C9BDE55-89C5-3344-6E97-1BD1130E54E5}"/>
                </a:ext>
              </a:extLst>
            </p:cNvPr>
            <p:cNvSpPr>
              <a:spLocks noChangeAspect="1"/>
            </p:cNvSpPr>
            <p:nvPr/>
          </p:nvSpPr>
          <p:spPr>
            <a:xfrm>
              <a:off x="1022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7" name="直接箭头连接符 86">
              <a:extLst>
                <a:ext uri="{FF2B5EF4-FFF2-40B4-BE49-F238E27FC236}">
                  <a16:creationId xmlns:a16="http://schemas.microsoft.com/office/drawing/2014/main" id="{BD815E61-A292-8CB2-BFF5-5D524EFFDB74}"/>
                </a:ext>
              </a:extLst>
            </p:cNvPr>
            <p:cNvCxnSpPr>
              <a:stCxn id="77" idx="6"/>
              <a:endCxn id="82" idx="2"/>
            </p:cNvCxnSpPr>
            <p:nvPr/>
          </p:nvCxnSpPr>
          <p:spPr>
            <a:xfrm>
              <a:off x="993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2EB275BA-0E33-B042-637E-47AF645EC451}"/>
                </a:ext>
              </a:extLst>
            </p:cNvPr>
            <p:cNvCxnSpPr>
              <a:stCxn id="32" idx="6"/>
              <a:endCxn id="77" idx="2"/>
            </p:cNvCxnSpPr>
            <p:nvPr/>
          </p:nvCxnSpPr>
          <p:spPr>
            <a:xfrm>
              <a:off x="957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BDEC9822-3736-0BBB-1075-23D008DD46D7}"/>
                </a:ext>
              </a:extLst>
            </p:cNvPr>
            <p:cNvSpPr>
              <a:spLocks noChangeAspect="1"/>
            </p:cNvSpPr>
            <p:nvPr/>
          </p:nvSpPr>
          <p:spPr>
            <a:xfrm>
              <a:off x="1058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椭圆 116">
              <a:extLst>
                <a:ext uri="{FF2B5EF4-FFF2-40B4-BE49-F238E27FC236}">
                  <a16:creationId xmlns:a16="http://schemas.microsoft.com/office/drawing/2014/main" id="{998A03BB-A98D-0328-B7A0-BC1317C87621}"/>
                </a:ext>
              </a:extLst>
            </p:cNvPr>
            <p:cNvSpPr>
              <a:spLocks noChangeAspect="1"/>
            </p:cNvSpPr>
            <p:nvPr/>
          </p:nvSpPr>
          <p:spPr>
            <a:xfrm>
              <a:off x="1094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2" name="直接箭头连接符 121">
              <a:extLst>
                <a:ext uri="{FF2B5EF4-FFF2-40B4-BE49-F238E27FC236}">
                  <a16:creationId xmlns:a16="http://schemas.microsoft.com/office/drawing/2014/main" id="{9D2EA596-4886-8D71-A95B-6295E4D85F0A}"/>
                </a:ext>
              </a:extLst>
            </p:cNvPr>
            <p:cNvCxnSpPr>
              <a:stCxn id="112" idx="6"/>
              <a:endCxn id="117" idx="2"/>
            </p:cNvCxnSpPr>
            <p:nvPr/>
          </p:nvCxnSpPr>
          <p:spPr>
            <a:xfrm>
              <a:off x="1065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5" name="椭圆 134">
              <a:extLst>
                <a:ext uri="{FF2B5EF4-FFF2-40B4-BE49-F238E27FC236}">
                  <a16:creationId xmlns:a16="http://schemas.microsoft.com/office/drawing/2014/main" id="{31F7229F-5F7A-B713-915F-02D201E43295}"/>
                </a:ext>
              </a:extLst>
            </p:cNvPr>
            <p:cNvSpPr>
              <a:spLocks noChangeAspect="1"/>
            </p:cNvSpPr>
            <p:nvPr/>
          </p:nvSpPr>
          <p:spPr>
            <a:xfrm>
              <a:off x="1130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0" name="椭圆 139">
              <a:extLst>
                <a:ext uri="{FF2B5EF4-FFF2-40B4-BE49-F238E27FC236}">
                  <a16:creationId xmlns:a16="http://schemas.microsoft.com/office/drawing/2014/main" id="{451009D6-B61E-79A8-7467-B81CDF496F04}"/>
                </a:ext>
              </a:extLst>
            </p:cNvPr>
            <p:cNvSpPr>
              <a:spLocks noChangeAspect="1"/>
            </p:cNvSpPr>
            <p:nvPr/>
          </p:nvSpPr>
          <p:spPr>
            <a:xfrm>
              <a:off x="11664000" y="8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45" name="直接箭头连接符 144">
              <a:extLst>
                <a:ext uri="{FF2B5EF4-FFF2-40B4-BE49-F238E27FC236}">
                  <a16:creationId xmlns:a16="http://schemas.microsoft.com/office/drawing/2014/main" id="{4BBAC4F0-32AB-D9AA-6DA9-E686E02C6397}"/>
                </a:ext>
              </a:extLst>
            </p:cNvPr>
            <p:cNvCxnSpPr>
              <a:stCxn id="135" idx="6"/>
              <a:endCxn id="140" idx="2"/>
            </p:cNvCxnSpPr>
            <p:nvPr/>
          </p:nvCxnSpPr>
          <p:spPr>
            <a:xfrm>
              <a:off x="1137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F986E374-92F2-6321-8C11-8AE66F1243E0}"/>
                </a:ext>
              </a:extLst>
            </p:cNvPr>
            <p:cNvCxnSpPr>
              <a:stCxn id="117" idx="6"/>
              <a:endCxn id="135" idx="2"/>
            </p:cNvCxnSpPr>
            <p:nvPr/>
          </p:nvCxnSpPr>
          <p:spPr>
            <a:xfrm>
              <a:off x="1101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6C2B5784-06C6-3CAD-A7EA-5FA11EA079F5}"/>
                </a:ext>
              </a:extLst>
            </p:cNvPr>
            <p:cNvCxnSpPr>
              <a:stCxn id="82" idx="6"/>
              <a:endCxn id="112" idx="2"/>
            </p:cNvCxnSpPr>
            <p:nvPr/>
          </p:nvCxnSpPr>
          <p:spPr>
            <a:xfrm>
              <a:off x="10296000" y="9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528C27D7-425F-0653-F295-A4AD63AD9607}"/>
                </a:ext>
              </a:extLst>
            </p:cNvPr>
            <p:cNvCxnSpPr>
              <a:stCxn id="83" idx="6"/>
              <a:endCxn id="113" idx="2"/>
            </p:cNvCxnSpPr>
            <p:nvPr/>
          </p:nvCxnSpPr>
          <p:spPr>
            <a:xfrm>
              <a:off x="10296000" y="126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E6AA25B1-E7C7-CEBA-8394-A3CAC64C7D97}"/>
                </a:ext>
              </a:extLst>
            </p:cNvPr>
            <p:cNvCxnSpPr>
              <a:stCxn id="84" idx="6"/>
              <a:endCxn id="114" idx="2"/>
            </p:cNvCxnSpPr>
            <p:nvPr/>
          </p:nvCxnSpPr>
          <p:spPr>
            <a:xfrm>
              <a:off x="10296000" y="162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EC901E62-6364-4A69-C728-801B920F76BF}"/>
                </a:ext>
              </a:extLst>
            </p:cNvPr>
            <p:cNvCxnSpPr>
              <a:stCxn id="85" idx="6"/>
              <a:endCxn id="115" idx="2"/>
            </p:cNvCxnSpPr>
            <p:nvPr/>
          </p:nvCxnSpPr>
          <p:spPr>
            <a:xfrm>
              <a:off x="10296000" y="198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6880BA8A-7DA9-9DBD-0E58-18457BF28C87}"/>
                </a:ext>
              </a:extLst>
            </p:cNvPr>
            <p:cNvSpPr>
              <a:spLocks noChangeAspect="1"/>
            </p:cNvSpPr>
            <p:nvPr/>
          </p:nvSpPr>
          <p:spPr>
            <a:xfrm>
              <a:off x="914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6" name="椭圆 35">
              <a:extLst>
                <a:ext uri="{FF2B5EF4-FFF2-40B4-BE49-F238E27FC236}">
                  <a16:creationId xmlns:a16="http://schemas.microsoft.com/office/drawing/2014/main" id="{F0EE8465-D1B3-AC88-4CCA-814F6AAA7ED3}"/>
                </a:ext>
              </a:extLst>
            </p:cNvPr>
            <p:cNvSpPr>
              <a:spLocks noChangeAspect="1"/>
            </p:cNvSpPr>
            <p:nvPr/>
          </p:nvSpPr>
          <p:spPr>
            <a:xfrm>
              <a:off x="950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58" name="直接箭头连接符 57">
              <a:extLst>
                <a:ext uri="{FF2B5EF4-FFF2-40B4-BE49-F238E27FC236}">
                  <a16:creationId xmlns:a16="http://schemas.microsoft.com/office/drawing/2014/main" id="{80E682D4-4587-6BEC-9063-7295CF70B312}"/>
                </a:ext>
              </a:extLst>
            </p:cNvPr>
            <p:cNvCxnSpPr>
              <a:stCxn id="29" idx="6"/>
              <a:endCxn id="36" idx="2"/>
            </p:cNvCxnSpPr>
            <p:nvPr/>
          </p:nvCxnSpPr>
          <p:spPr>
            <a:xfrm>
              <a:off x="921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B4B71E0C-1393-F5C9-C5DE-3D472BEC4EB0}"/>
                </a:ext>
              </a:extLst>
            </p:cNvPr>
            <p:cNvSpPr>
              <a:spLocks noChangeAspect="1"/>
            </p:cNvSpPr>
            <p:nvPr/>
          </p:nvSpPr>
          <p:spPr>
            <a:xfrm>
              <a:off x="986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1" name="直接箭头连接符 90">
              <a:extLst>
                <a:ext uri="{FF2B5EF4-FFF2-40B4-BE49-F238E27FC236}">
                  <a16:creationId xmlns:a16="http://schemas.microsoft.com/office/drawing/2014/main" id="{D07A1E2A-BED9-3A97-19DD-250E50FD3983}"/>
                </a:ext>
              </a:extLst>
            </p:cNvPr>
            <p:cNvCxnSpPr>
              <a:stCxn id="81" idx="6"/>
              <a:endCxn id="86" idx="2"/>
            </p:cNvCxnSpPr>
            <p:nvPr/>
          </p:nvCxnSpPr>
          <p:spPr>
            <a:xfrm>
              <a:off x="993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AF4597F1-77D4-6FE0-35E4-9F0D1C0A5634}"/>
                </a:ext>
              </a:extLst>
            </p:cNvPr>
            <p:cNvCxnSpPr>
              <a:stCxn id="36" idx="6"/>
            </p:cNvCxnSpPr>
            <p:nvPr/>
          </p:nvCxnSpPr>
          <p:spPr>
            <a:xfrm>
              <a:off x="957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EA0B17FF-A174-A1B9-E443-9D5AE332F2D9}"/>
                </a:ext>
              </a:extLst>
            </p:cNvPr>
            <p:cNvSpPr>
              <a:spLocks noChangeAspect="1"/>
            </p:cNvSpPr>
            <p:nvPr/>
          </p:nvSpPr>
          <p:spPr>
            <a:xfrm>
              <a:off x="1058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1" name="椭圆 120">
              <a:extLst>
                <a:ext uri="{FF2B5EF4-FFF2-40B4-BE49-F238E27FC236}">
                  <a16:creationId xmlns:a16="http://schemas.microsoft.com/office/drawing/2014/main" id="{B496EE24-0792-7C81-588A-0DFB8AAE8A12}"/>
                </a:ext>
              </a:extLst>
            </p:cNvPr>
            <p:cNvSpPr>
              <a:spLocks noChangeAspect="1"/>
            </p:cNvSpPr>
            <p:nvPr/>
          </p:nvSpPr>
          <p:spPr>
            <a:xfrm>
              <a:off x="1094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6" name="直接箭头连接符 125">
              <a:extLst>
                <a:ext uri="{FF2B5EF4-FFF2-40B4-BE49-F238E27FC236}">
                  <a16:creationId xmlns:a16="http://schemas.microsoft.com/office/drawing/2014/main" id="{4D886545-B1CD-1758-3354-29D75D936974}"/>
                </a:ext>
              </a:extLst>
            </p:cNvPr>
            <p:cNvCxnSpPr>
              <a:stCxn id="116" idx="6"/>
              <a:endCxn id="121" idx="2"/>
            </p:cNvCxnSpPr>
            <p:nvPr/>
          </p:nvCxnSpPr>
          <p:spPr>
            <a:xfrm>
              <a:off x="1065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C8BFF79C-B25F-51DE-E99D-3025816F3F9A}"/>
                </a:ext>
              </a:extLst>
            </p:cNvPr>
            <p:cNvSpPr>
              <a:spLocks noChangeAspect="1"/>
            </p:cNvSpPr>
            <p:nvPr/>
          </p:nvSpPr>
          <p:spPr>
            <a:xfrm>
              <a:off x="1130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4" name="椭圆 143">
              <a:extLst>
                <a:ext uri="{FF2B5EF4-FFF2-40B4-BE49-F238E27FC236}">
                  <a16:creationId xmlns:a16="http://schemas.microsoft.com/office/drawing/2014/main" id="{567E4D52-9FD3-8336-2735-CC83324B3390}"/>
                </a:ext>
              </a:extLst>
            </p:cNvPr>
            <p:cNvSpPr>
              <a:spLocks noChangeAspect="1"/>
            </p:cNvSpPr>
            <p:nvPr/>
          </p:nvSpPr>
          <p:spPr>
            <a:xfrm>
              <a:off x="11664000" y="23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49" name="直接箭头连接符 148">
              <a:extLst>
                <a:ext uri="{FF2B5EF4-FFF2-40B4-BE49-F238E27FC236}">
                  <a16:creationId xmlns:a16="http://schemas.microsoft.com/office/drawing/2014/main" id="{74C3A785-2996-9856-1ABA-9EE59055E131}"/>
                </a:ext>
              </a:extLst>
            </p:cNvPr>
            <p:cNvCxnSpPr>
              <a:stCxn id="139" idx="6"/>
              <a:endCxn id="144" idx="2"/>
            </p:cNvCxnSpPr>
            <p:nvPr/>
          </p:nvCxnSpPr>
          <p:spPr>
            <a:xfrm>
              <a:off x="1137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62AF7633-E71E-9D6C-4120-BB2D2B3F75D9}"/>
                </a:ext>
              </a:extLst>
            </p:cNvPr>
            <p:cNvCxnSpPr>
              <a:stCxn id="121" idx="6"/>
            </p:cNvCxnSpPr>
            <p:nvPr/>
          </p:nvCxnSpPr>
          <p:spPr>
            <a:xfrm>
              <a:off x="1101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F27890E-6254-952E-94AE-6B8E03ADEEDD}"/>
                </a:ext>
              </a:extLst>
            </p:cNvPr>
            <p:cNvCxnSpPr>
              <a:stCxn id="86" idx="6"/>
              <a:endCxn id="116" idx="2"/>
            </p:cNvCxnSpPr>
            <p:nvPr/>
          </p:nvCxnSpPr>
          <p:spPr>
            <a:xfrm>
              <a:off x="10296000" y="23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4A4F94A1-1BE9-42D5-4AC6-80854B9C7DF6}"/>
                </a:ext>
              </a:extLst>
            </p:cNvPr>
            <p:cNvSpPr>
              <a:spLocks noChangeAspect="1"/>
            </p:cNvSpPr>
            <p:nvPr/>
          </p:nvSpPr>
          <p:spPr>
            <a:xfrm>
              <a:off x="950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6" name="椭圆 175">
              <a:extLst>
                <a:ext uri="{FF2B5EF4-FFF2-40B4-BE49-F238E27FC236}">
                  <a16:creationId xmlns:a16="http://schemas.microsoft.com/office/drawing/2014/main" id="{874FDF90-1F56-A92B-D200-E15AA39E323C}"/>
                </a:ext>
              </a:extLst>
            </p:cNvPr>
            <p:cNvSpPr>
              <a:spLocks noChangeAspect="1"/>
            </p:cNvSpPr>
            <p:nvPr/>
          </p:nvSpPr>
          <p:spPr>
            <a:xfrm>
              <a:off x="986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7" name="椭圆 176">
              <a:extLst>
                <a:ext uri="{FF2B5EF4-FFF2-40B4-BE49-F238E27FC236}">
                  <a16:creationId xmlns:a16="http://schemas.microsoft.com/office/drawing/2014/main" id="{3F3C6EE6-D8E6-4575-9A4E-4DF07A42AB13}"/>
                </a:ext>
              </a:extLst>
            </p:cNvPr>
            <p:cNvSpPr>
              <a:spLocks noChangeAspect="1"/>
            </p:cNvSpPr>
            <p:nvPr/>
          </p:nvSpPr>
          <p:spPr>
            <a:xfrm>
              <a:off x="1022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78" name="直接箭头连接符 177">
              <a:extLst>
                <a:ext uri="{FF2B5EF4-FFF2-40B4-BE49-F238E27FC236}">
                  <a16:creationId xmlns:a16="http://schemas.microsoft.com/office/drawing/2014/main" id="{5D6DB399-3CC5-512B-CEDD-39ED8B452E11}"/>
                </a:ext>
              </a:extLst>
            </p:cNvPr>
            <p:cNvCxnSpPr>
              <a:stCxn id="176" idx="6"/>
              <a:endCxn id="177" idx="2"/>
            </p:cNvCxnSpPr>
            <p:nvPr/>
          </p:nvCxnSpPr>
          <p:spPr>
            <a:xfrm>
              <a:off x="993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C0AD91AE-853B-DB42-71D6-5220FFF1E409}"/>
                </a:ext>
              </a:extLst>
            </p:cNvPr>
            <p:cNvCxnSpPr>
              <a:stCxn id="175" idx="6"/>
              <a:endCxn id="176" idx="2"/>
            </p:cNvCxnSpPr>
            <p:nvPr/>
          </p:nvCxnSpPr>
          <p:spPr>
            <a:xfrm>
              <a:off x="957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0" name="椭圆 179">
              <a:extLst>
                <a:ext uri="{FF2B5EF4-FFF2-40B4-BE49-F238E27FC236}">
                  <a16:creationId xmlns:a16="http://schemas.microsoft.com/office/drawing/2014/main" id="{69A2285E-2D4C-8176-C096-558E44F51583}"/>
                </a:ext>
              </a:extLst>
            </p:cNvPr>
            <p:cNvSpPr>
              <a:spLocks noChangeAspect="1"/>
            </p:cNvSpPr>
            <p:nvPr/>
          </p:nvSpPr>
          <p:spPr>
            <a:xfrm>
              <a:off x="1058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81" name="椭圆 180">
              <a:extLst>
                <a:ext uri="{FF2B5EF4-FFF2-40B4-BE49-F238E27FC236}">
                  <a16:creationId xmlns:a16="http://schemas.microsoft.com/office/drawing/2014/main" id="{9C69F41D-A5F0-B5AF-E0B2-EA67C933A7E8}"/>
                </a:ext>
              </a:extLst>
            </p:cNvPr>
            <p:cNvSpPr>
              <a:spLocks noChangeAspect="1"/>
            </p:cNvSpPr>
            <p:nvPr/>
          </p:nvSpPr>
          <p:spPr>
            <a:xfrm>
              <a:off x="1094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2" name="直接箭头连接符 181">
              <a:extLst>
                <a:ext uri="{FF2B5EF4-FFF2-40B4-BE49-F238E27FC236}">
                  <a16:creationId xmlns:a16="http://schemas.microsoft.com/office/drawing/2014/main" id="{FBE4615F-E28A-6AFF-3D44-1D4DEF81C491}"/>
                </a:ext>
              </a:extLst>
            </p:cNvPr>
            <p:cNvCxnSpPr>
              <a:stCxn id="180" idx="6"/>
              <a:endCxn id="181" idx="2"/>
            </p:cNvCxnSpPr>
            <p:nvPr/>
          </p:nvCxnSpPr>
          <p:spPr>
            <a:xfrm>
              <a:off x="1065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3" name="椭圆 182">
              <a:extLst>
                <a:ext uri="{FF2B5EF4-FFF2-40B4-BE49-F238E27FC236}">
                  <a16:creationId xmlns:a16="http://schemas.microsoft.com/office/drawing/2014/main" id="{5ABA2E55-5E11-6931-73F8-0BDD1B580422}"/>
                </a:ext>
              </a:extLst>
            </p:cNvPr>
            <p:cNvSpPr>
              <a:spLocks noChangeAspect="1"/>
            </p:cNvSpPr>
            <p:nvPr/>
          </p:nvSpPr>
          <p:spPr>
            <a:xfrm>
              <a:off x="1130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84" name="椭圆 183">
              <a:extLst>
                <a:ext uri="{FF2B5EF4-FFF2-40B4-BE49-F238E27FC236}">
                  <a16:creationId xmlns:a16="http://schemas.microsoft.com/office/drawing/2014/main" id="{EE722E59-DF08-CA01-AC3A-9B0803630422}"/>
                </a:ext>
              </a:extLst>
            </p:cNvPr>
            <p:cNvSpPr>
              <a:spLocks noChangeAspect="1"/>
            </p:cNvSpPr>
            <p:nvPr/>
          </p:nvSpPr>
          <p:spPr>
            <a:xfrm>
              <a:off x="11664000" y="50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5" name="直接箭头连接符 184">
              <a:extLst>
                <a:ext uri="{FF2B5EF4-FFF2-40B4-BE49-F238E27FC236}">
                  <a16:creationId xmlns:a16="http://schemas.microsoft.com/office/drawing/2014/main" id="{04B21359-8BB0-CCD8-5706-C90BF4AD770A}"/>
                </a:ext>
              </a:extLst>
            </p:cNvPr>
            <p:cNvCxnSpPr>
              <a:stCxn id="183" idx="6"/>
              <a:endCxn id="184" idx="2"/>
            </p:cNvCxnSpPr>
            <p:nvPr/>
          </p:nvCxnSpPr>
          <p:spPr>
            <a:xfrm>
              <a:off x="1137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BF789664-EE46-57C5-32A3-58109136D133}"/>
                </a:ext>
              </a:extLst>
            </p:cNvPr>
            <p:cNvCxnSpPr>
              <a:stCxn id="181" idx="6"/>
              <a:endCxn id="183" idx="2"/>
            </p:cNvCxnSpPr>
            <p:nvPr/>
          </p:nvCxnSpPr>
          <p:spPr>
            <a:xfrm>
              <a:off x="1101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68ED29C8-AB4C-7268-A221-87C591F05A83}"/>
                </a:ext>
              </a:extLst>
            </p:cNvPr>
            <p:cNvCxnSpPr>
              <a:stCxn id="177" idx="6"/>
              <a:endCxn id="180" idx="2"/>
            </p:cNvCxnSpPr>
            <p:nvPr/>
          </p:nvCxnSpPr>
          <p:spPr>
            <a:xfrm>
              <a:off x="10296000" y="54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037BBB8A-B180-2EE8-0FFF-DC06628A0204}"/>
                </a:ext>
              </a:extLst>
            </p:cNvPr>
            <p:cNvCxnSpPr>
              <a:stCxn id="175" idx="4"/>
              <a:endCxn id="32" idx="0"/>
            </p:cNvCxnSpPr>
            <p:nvPr/>
          </p:nvCxnSpPr>
          <p:spPr>
            <a:xfrm>
              <a:off x="954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6CCDE5CE-6968-6122-7AFA-E8A9A292511E}"/>
                </a:ext>
              </a:extLst>
            </p:cNvPr>
            <p:cNvCxnSpPr>
              <a:stCxn id="176" idx="4"/>
              <a:endCxn id="77" idx="0"/>
            </p:cNvCxnSpPr>
            <p:nvPr/>
          </p:nvCxnSpPr>
          <p:spPr>
            <a:xfrm>
              <a:off x="990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7C7E0056-5E19-9E40-6BD8-52070B0A59B7}"/>
                </a:ext>
              </a:extLst>
            </p:cNvPr>
            <p:cNvCxnSpPr>
              <a:stCxn id="177" idx="4"/>
              <a:endCxn id="82" idx="0"/>
            </p:cNvCxnSpPr>
            <p:nvPr/>
          </p:nvCxnSpPr>
          <p:spPr>
            <a:xfrm>
              <a:off x="1026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DBADD340-D850-7605-3598-3CF014333BF2}"/>
                </a:ext>
              </a:extLst>
            </p:cNvPr>
            <p:cNvCxnSpPr>
              <a:stCxn id="180" idx="4"/>
              <a:endCxn id="112" idx="0"/>
            </p:cNvCxnSpPr>
            <p:nvPr/>
          </p:nvCxnSpPr>
          <p:spPr>
            <a:xfrm>
              <a:off x="1062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423914D1-A3E1-39E6-5BEC-FB5ABF7610B4}"/>
                </a:ext>
              </a:extLst>
            </p:cNvPr>
            <p:cNvCxnSpPr>
              <a:stCxn id="181" idx="4"/>
              <a:endCxn id="117" idx="0"/>
            </p:cNvCxnSpPr>
            <p:nvPr/>
          </p:nvCxnSpPr>
          <p:spPr>
            <a:xfrm>
              <a:off x="1098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C9A4E67E-8C19-1B37-4A4B-EE6458577CDD}"/>
                </a:ext>
              </a:extLst>
            </p:cNvPr>
            <p:cNvCxnSpPr>
              <a:stCxn id="183" idx="4"/>
              <a:endCxn id="135" idx="0"/>
            </p:cNvCxnSpPr>
            <p:nvPr/>
          </p:nvCxnSpPr>
          <p:spPr>
            <a:xfrm>
              <a:off x="1134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CC019E42-90E4-57B7-6084-6E86D932551B}"/>
                </a:ext>
              </a:extLst>
            </p:cNvPr>
            <p:cNvCxnSpPr>
              <a:stCxn id="184" idx="4"/>
              <a:endCxn id="140" idx="0"/>
            </p:cNvCxnSpPr>
            <p:nvPr/>
          </p:nvCxnSpPr>
          <p:spPr>
            <a:xfrm>
              <a:off x="11700000" y="5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1710AF07-73A3-493C-4C70-1A5932C71AE1}"/>
                </a:ext>
              </a:extLst>
            </p:cNvPr>
            <p:cNvCxnSpPr>
              <a:stCxn id="18" idx="6"/>
              <a:endCxn id="175" idx="2"/>
            </p:cNvCxnSpPr>
            <p:nvPr/>
          </p:nvCxnSpPr>
          <p:spPr>
            <a:xfrm>
              <a:off x="9252000" y="540000"/>
              <a:ext cx="252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E776C568-F828-6514-8C72-382758B70EC4}"/>
                </a:ext>
              </a:extLst>
            </p:cNvPr>
            <p:cNvSpPr/>
            <p:nvPr/>
          </p:nvSpPr>
          <p:spPr>
            <a:xfrm>
              <a:off x="9108000" y="46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3" name="椭圆 222">
              <a:extLst>
                <a:ext uri="{FF2B5EF4-FFF2-40B4-BE49-F238E27FC236}">
                  <a16:creationId xmlns:a16="http://schemas.microsoft.com/office/drawing/2014/main" id="{D94033B2-E1BC-7A8B-8E62-7E200A20D97A}"/>
                </a:ext>
              </a:extLst>
            </p:cNvPr>
            <p:cNvSpPr>
              <a:spLocks noChangeAspect="1"/>
            </p:cNvSpPr>
            <p:nvPr/>
          </p:nvSpPr>
          <p:spPr>
            <a:xfrm>
              <a:off x="914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4" name="椭圆 223">
              <a:extLst>
                <a:ext uri="{FF2B5EF4-FFF2-40B4-BE49-F238E27FC236}">
                  <a16:creationId xmlns:a16="http://schemas.microsoft.com/office/drawing/2014/main" id="{FF3ABD31-69B4-06AB-21D2-13DF7381C281}"/>
                </a:ext>
              </a:extLst>
            </p:cNvPr>
            <p:cNvSpPr>
              <a:spLocks noChangeAspect="1"/>
            </p:cNvSpPr>
            <p:nvPr/>
          </p:nvSpPr>
          <p:spPr>
            <a:xfrm>
              <a:off x="950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5" name="直接箭头连接符 224">
              <a:extLst>
                <a:ext uri="{FF2B5EF4-FFF2-40B4-BE49-F238E27FC236}">
                  <a16:creationId xmlns:a16="http://schemas.microsoft.com/office/drawing/2014/main" id="{9EEADF9F-46E1-0656-4FB5-793454B10DC2}"/>
                </a:ext>
              </a:extLst>
            </p:cNvPr>
            <p:cNvCxnSpPr>
              <a:stCxn id="223" idx="6"/>
              <a:endCxn id="224" idx="2"/>
            </p:cNvCxnSpPr>
            <p:nvPr/>
          </p:nvCxnSpPr>
          <p:spPr>
            <a:xfrm>
              <a:off x="921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6" name="椭圆 225">
              <a:extLst>
                <a:ext uri="{FF2B5EF4-FFF2-40B4-BE49-F238E27FC236}">
                  <a16:creationId xmlns:a16="http://schemas.microsoft.com/office/drawing/2014/main" id="{29DAA589-A4F8-8E2A-5530-D7C4CC89E142}"/>
                </a:ext>
              </a:extLst>
            </p:cNvPr>
            <p:cNvSpPr>
              <a:spLocks noChangeAspect="1"/>
            </p:cNvSpPr>
            <p:nvPr/>
          </p:nvSpPr>
          <p:spPr>
            <a:xfrm>
              <a:off x="986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7" name="椭圆 226">
              <a:extLst>
                <a:ext uri="{FF2B5EF4-FFF2-40B4-BE49-F238E27FC236}">
                  <a16:creationId xmlns:a16="http://schemas.microsoft.com/office/drawing/2014/main" id="{D622A6CD-F575-D9F0-C62A-DE44514E0A12}"/>
                </a:ext>
              </a:extLst>
            </p:cNvPr>
            <p:cNvSpPr>
              <a:spLocks noChangeAspect="1"/>
            </p:cNvSpPr>
            <p:nvPr/>
          </p:nvSpPr>
          <p:spPr>
            <a:xfrm>
              <a:off x="1022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8" name="直接箭头连接符 227">
              <a:extLst>
                <a:ext uri="{FF2B5EF4-FFF2-40B4-BE49-F238E27FC236}">
                  <a16:creationId xmlns:a16="http://schemas.microsoft.com/office/drawing/2014/main" id="{443610B0-38D2-DD4E-64E6-7753C1590D98}"/>
                </a:ext>
              </a:extLst>
            </p:cNvPr>
            <p:cNvCxnSpPr>
              <a:stCxn id="226" idx="6"/>
              <a:endCxn id="227" idx="2"/>
            </p:cNvCxnSpPr>
            <p:nvPr/>
          </p:nvCxnSpPr>
          <p:spPr>
            <a:xfrm>
              <a:off x="993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96B295EB-33DB-302E-A511-883AB4923B58}"/>
                </a:ext>
              </a:extLst>
            </p:cNvPr>
            <p:cNvCxnSpPr>
              <a:stCxn id="224" idx="6"/>
            </p:cNvCxnSpPr>
            <p:nvPr/>
          </p:nvCxnSpPr>
          <p:spPr>
            <a:xfrm>
              <a:off x="957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F6EEEA6F-15EE-B123-6935-973577295CC8}"/>
                </a:ext>
              </a:extLst>
            </p:cNvPr>
            <p:cNvSpPr>
              <a:spLocks noChangeAspect="1"/>
            </p:cNvSpPr>
            <p:nvPr/>
          </p:nvSpPr>
          <p:spPr>
            <a:xfrm>
              <a:off x="1058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1" name="椭圆 230">
              <a:extLst>
                <a:ext uri="{FF2B5EF4-FFF2-40B4-BE49-F238E27FC236}">
                  <a16:creationId xmlns:a16="http://schemas.microsoft.com/office/drawing/2014/main" id="{12CA64CA-3A41-11A5-7A1C-1DA53C9B9798}"/>
                </a:ext>
              </a:extLst>
            </p:cNvPr>
            <p:cNvSpPr>
              <a:spLocks noChangeAspect="1"/>
            </p:cNvSpPr>
            <p:nvPr/>
          </p:nvSpPr>
          <p:spPr>
            <a:xfrm>
              <a:off x="10944000" y="2664000"/>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32" name="直接箭头连接符 231">
              <a:extLst>
                <a:ext uri="{FF2B5EF4-FFF2-40B4-BE49-F238E27FC236}">
                  <a16:creationId xmlns:a16="http://schemas.microsoft.com/office/drawing/2014/main" id="{5DBD6B8E-D3F2-4A09-CFC4-91A86E100620}"/>
                </a:ext>
              </a:extLst>
            </p:cNvPr>
            <p:cNvCxnSpPr>
              <a:stCxn id="230" idx="6"/>
              <a:endCxn id="231" idx="2"/>
            </p:cNvCxnSpPr>
            <p:nvPr/>
          </p:nvCxnSpPr>
          <p:spPr>
            <a:xfrm>
              <a:off x="1065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B3B3CFD5-C02F-40A2-80E2-F04FDD13C47A}"/>
                </a:ext>
              </a:extLst>
            </p:cNvPr>
            <p:cNvCxnSpPr>
              <a:cxnSpLocks/>
              <a:stCxn id="233" idx="6"/>
              <a:endCxn id="254" idx="2"/>
            </p:cNvCxnSpPr>
            <p:nvPr/>
          </p:nvCxnSpPr>
          <p:spPr>
            <a:xfrm>
              <a:off x="11376000" y="2700000"/>
              <a:ext cx="252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AE9864B9-70A2-170D-86F4-AD68DFE62701}"/>
                </a:ext>
              </a:extLst>
            </p:cNvPr>
            <p:cNvCxnSpPr>
              <a:stCxn id="231" idx="6"/>
            </p:cNvCxnSpPr>
            <p:nvPr/>
          </p:nvCxnSpPr>
          <p:spPr>
            <a:xfrm>
              <a:off x="1101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a:extLst>
                <a:ext uri="{FF2B5EF4-FFF2-40B4-BE49-F238E27FC236}">
                  <a16:creationId xmlns:a16="http://schemas.microsoft.com/office/drawing/2014/main" id="{EBDBBAFD-F480-5F65-65CD-E72E79C25150}"/>
                </a:ext>
              </a:extLst>
            </p:cNvPr>
            <p:cNvCxnSpPr>
              <a:stCxn id="227" idx="6"/>
              <a:endCxn id="230" idx="2"/>
            </p:cNvCxnSpPr>
            <p:nvPr/>
          </p:nvCxnSpPr>
          <p:spPr>
            <a:xfrm>
              <a:off x="10296000" y="2700000"/>
              <a:ext cx="288000"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a:extLst>
                <a:ext uri="{FF2B5EF4-FFF2-40B4-BE49-F238E27FC236}">
                  <a16:creationId xmlns:a16="http://schemas.microsoft.com/office/drawing/2014/main" id="{312B4760-7162-9034-51DB-0FB273C22DB4}"/>
                </a:ext>
              </a:extLst>
            </p:cNvPr>
            <p:cNvCxnSpPr>
              <a:stCxn id="29" idx="4"/>
              <a:endCxn id="223" idx="0"/>
            </p:cNvCxnSpPr>
            <p:nvPr/>
          </p:nvCxnSpPr>
          <p:spPr>
            <a:xfrm>
              <a:off x="918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78C4C7BE-61DF-53D2-B872-D076AE19D6F2}"/>
                </a:ext>
              </a:extLst>
            </p:cNvPr>
            <p:cNvCxnSpPr>
              <a:stCxn id="36" idx="4"/>
              <a:endCxn id="224" idx="0"/>
            </p:cNvCxnSpPr>
            <p:nvPr/>
          </p:nvCxnSpPr>
          <p:spPr>
            <a:xfrm>
              <a:off x="954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a:extLst>
                <a:ext uri="{FF2B5EF4-FFF2-40B4-BE49-F238E27FC236}">
                  <a16:creationId xmlns:a16="http://schemas.microsoft.com/office/drawing/2014/main" id="{981270E1-42B2-E3C0-4BBB-2F5D7AA949C4}"/>
                </a:ext>
              </a:extLst>
            </p:cNvPr>
            <p:cNvCxnSpPr>
              <a:stCxn id="81" idx="4"/>
              <a:endCxn id="226" idx="0"/>
            </p:cNvCxnSpPr>
            <p:nvPr/>
          </p:nvCxnSpPr>
          <p:spPr>
            <a:xfrm>
              <a:off x="990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a:extLst>
                <a:ext uri="{FF2B5EF4-FFF2-40B4-BE49-F238E27FC236}">
                  <a16:creationId xmlns:a16="http://schemas.microsoft.com/office/drawing/2014/main" id="{B255AA16-5CEA-34C9-38FF-E291271A8DD0}"/>
                </a:ext>
              </a:extLst>
            </p:cNvPr>
            <p:cNvCxnSpPr>
              <a:stCxn id="86" idx="4"/>
              <a:endCxn id="227" idx="0"/>
            </p:cNvCxnSpPr>
            <p:nvPr/>
          </p:nvCxnSpPr>
          <p:spPr>
            <a:xfrm>
              <a:off x="1026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456C5165-204F-7B97-4EC0-EFBF63499A1F}"/>
                </a:ext>
              </a:extLst>
            </p:cNvPr>
            <p:cNvCxnSpPr>
              <a:stCxn id="116" idx="4"/>
              <a:endCxn id="230" idx="0"/>
            </p:cNvCxnSpPr>
            <p:nvPr/>
          </p:nvCxnSpPr>
          <p:spPr>
            <a:xfrm>
              <a:off x="1062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C3619A28-2256-9156-C40F-9F1D6A1D1463}"/>
                </a:ext>
              </a:extLst>
            </p:cNvPr>
            <p:cNvCxnSpPr>
              <a:stCxn id="121" idx="4"/>
              <a:endCxn id="231" idx="0"/>
            </p:cNvCxnSpPr>
            <p:nvPr/>
          </p:nvCxnSpPr>
          <p:spPr>
            <a:xfrm>
              <a:off x="1098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A798D811-9245-C7C2-3202-4607E9665DC4}"/>
                </a:ext>
              </a:extLst>
            </p:cNvPr>
            <p:cNvCxnSpPr>
              <a:stCxn id="139" idx="4"/>
              <a:endCxn id="233" idx="0"/>
            </p:cNvCxnSpPr>
            <p:nvPr/>
          </p:nvCxnSpPr>
          <p:spPr>
            <a:xfrm>
              <a:off x="11340000" y="2376000"/>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8D69267A-4AC6-CE77-93AD-C3E5850D8D67}"/>
                </a:ext>
              </a:extLst>
            </p:cNvPr>
            <p:cNvCxnSpPr>
              <a:cxnSpLocks/>
              <a:stCxn id="144" idx="4"/>
              <a:endCxn id="254" idx="0"/>
            </p:cNvCxnSpPr>
            <p:nvPr/>
          </p:nvCxnSpPr>
          <p:spPr>
            <a:xfrm>
              <a:off x="11700000" y="2376000"/>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4" name="椭圆 253">
              <a:extLst>
                <a:ext uri="{FF2B5EF4-FFF2-40B4-BE49-F238E27FC236}">
                  <a16:creationId xmlns:a16="http://schemas.microsoft.com/office/drawing/2014/main" id="{8AD2F2B8-FF03-CEAF-08CA-EE46F23584C4}"/>
                </a:ext>
              </a:extLst>
            </p:cNvPr>
            <p:cNvSpPr/>
            <p:nvPr/>
          </p:nvSpPr>
          <p:spPr>
            <a:xfrm>
              <a:off x="11628000" y="262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80" name="椭圆 79">
              <a:extLst>
                <a:ext uri="{FF2B5EF4-FFF2-40B4-BE49-F238E27FC236}">
                  <a16:creationId xmlns:a16="http://schemas.microsoft.com/office/drawing/2014/main" id="{EEECC0ED-0525-304B-8CFA-DDB6248C7F4A}"/>
                </a:ext>
              </a:extLst>
            </p:cNvPr>
            <p:cNvSpPr>
              <a:spLocks noChangeAspect="1"/>
            </p:cNvSpPr>
            <p:nvPr/>
          </p:nvSpPr>
          <p:spPr>
            <a:xfrm>
              <a:off x="9864000" y="1944000"/>
              <a:ext cx="72000" cy="72000"/>
            </a:xfrm>
            <a:prstGeom prst="ellipse">
              <a:avLst/>
            </a:prstGeom>
            <a:noFill/>
            <a:ln>
              <a:solidFill>
                <a:srgbClr val="00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6" name="椭圆 135">
              <a:extLst>
                <a:ext uri="{FF2B5EF4-FFF2-40B4-BE49-F238E27FC236}">
                  <a16:creationId xmlns:a16="http://schemas.microsoft.com/office/drawing/2014/main" id="{1AAFE660-0470-0E38-A8D5-9A98588CB0EE}"/>
                </a:ext>
              </a:extLst>
            </p:cNvPr>
            <p:cNvSpPr>
              <a:spLocks noChangeAspect="1"/>
            </p:cNvSpPr>
            <p:nvPr/>
          </p:nvSpPr>
          <p:spPr>
            <a:xfrm>
              <a:off x="11304000" y="1224000"/>
              <a:ext cx="72000" cy="72000"/>
            </a:xfrm>
            <a:prstGeom prst="ellipse">
              <a:avLst/>
            </a:prstGeom>
            <a:noFill/>
            <a:ln>
              <a:solidFill>
                <a:srgbClr val="00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2" name="椭圆 141">
              <a:extLst>
                <a:ext uri="{FF2B5EF4-FFF2-40B4-BE49-F238E27FC236}">
                  <a16:creationId xmlns:a16="http://schemas.microsoft.com/office/drawing/2014/main" id="{9F13AF6C-C3B2-F61E-040D-628331247733}"/>
                </a:ext>
              </a:extLst>
            </p:cNvPr>
            <p:cNvSpPr>
              <a:spLocks noChangeAspect="1"/>
            </p:cNvSpPr>
            <p:nvPr/>
          </p:nvSpPr>
          <p:spPr>
            <a:xfrm>
              <a:off x="11664000" y="1584000"/>
              <a:ext cx="72000" cy="72000"/>
            </a:xfrm>
            <a:prstGeom prst="ellipse">
              <a:avLst/>
            </a:prstGeom>
            <a:noFill/>
            <a:ln>
              <a:solidFill>
                <a:srgbClr val="00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6" name="椭圆 85">
              <a:extLst>
                <a:ext uri="{FF2B5EF4-FFF2-40B4-BE49-F238E27FC236}">
                  <a16:creationId xmlns:a16="http://schemas.microsoft.com/office/drawing/2014/main" id="{4219D336-B656-0B1D-3FA5-9E429E2195C8}"/>
                </a:ext>
              </a:extLst>
            </p:cNvPr>
            <p:cNvSpPr>
              <a:spLocks noChangeAspect="1"/>
            </p:cNvSpPr>
            <p:nvPr/>
          </p:nvSpPr>
          <p:spPr>
            <a:xfrm>
              <a:off x="10224000" y="2304000"/>
              <a:ext cx="72000" cy="72000"/>
            </a:xfrm>
            <a:prstGeom prst="ellipse">
              <a:avLst/>
            </a:prstGeom>
            <a:noFill/>
            <a:ln>
              <a:solidFill>
                <a:srgbClr val="00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3" name="椭圆 232">
              <a:extLst>
                <a:ext uri="{FF2B5EF4-FFF2-40B4-BE49-F238E27FC236}">
                  <a16:creationId xmlns:a16="http://schemas.microsoft.com/office/drawing/2014/main" id="{1F8024B4-DD78-A043-8A8E-CDB080433C80}"/>
                </a:ext>
              </a:extLst>
            </p:cNvPr>
            <p:cNvSpPr>
              <a:spLocks noChangeAspect="1"/>
            </p:cNvSpPr>
            <p:nvPr/>
          </p:nvSpPr>
          <p:spPr>
            <a:xfrm>
              <a:off x="11304000" y="2664000"/>
              <a:ext cx="72000" cy="72000"/>
            </a:xfrm>
            <a:prstGeom prst="ellipse">
              <a:avLst/>
            </a:prstGeom>
            <a:noFill/>
            <a:ln>
              <a:solidFill>
                <a:srgbClr val="00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310" name="组合 309">
            <a:extLst>
              <a:ext uri="{FF2B5EF4-FFF2-40B4-BE49-F238E27FC236}">
                <a16:creationId xmlns:a16="http://schemas.microsoft.com/office/drawing/2014/main" id="{F03579B1-8F6D-8530-490B-39BBFE70FE94}"/>
              </a:ext>
            </a:extLst>
          </p:cNvPr>
          <p:cNvGrpSpPr/>
          <p:nvPr/>
        </p:nvGrpSpPr>
        <p:grpSpPr>
          <a:xfrm>
            <a:off x="9144000" y="1041818"/>
            <a:ext cx="2664000" cy="2304000"/>
            <a:chOff x="9108000" y="468000"/>
            <a:chExt cx="2664000" cy="2304000"/>
          </a:xfrm>
        </p:grpSpPr>
        <p:cxnSp>
          <p:nvCxnSpPr>
            <p:cNvPr id="276" name="连接符: 肘形 275">
              <a:extLst>
                <a:ext uri="{FF2B5EF4-FFF2-40B4-BE49-F238E27FC236}">
                  <a16:creationId xmlns:a16="http://schemas.microsoft.com/office/drawing/2014/main" id="{19BDE7E8-73EF-9A98-80B0-3FC111B15C45}"/>
                </a:ext>
              </a:extLst>
            </p:cNvPr>
            <p:cNvCxnSpPr>
              <a:cxnSpLocks/>
              <a:stCxn id="304" idx="4"/>
              <a:endCxn id="279" idx="2"/>
            </p:cNvCxnSpPr>
            <p:nvPr/>
          </p:nvCxnSpPr>
          <p:spPr>
            <a:xfrm rot="16200000" flipH="1">
              <a:off x="8838000" y="954000"/>
              <a:ext cx="1008000" cy="324000"/>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接箭头连接符 277">
              <a:extLst>
                <a:ext uri="{FF2B5EF4-FFF2-40B4-BE49-F238E27FC236}">
                  <a16:creationId xmlns:a16="http://schemas.microsoft.com/office/drawing/2014/main" id="{7720792A-259C-3C95-5AD4-3C6848209931}"/>
                </a:ext>
              </a:extLst>
            </p:cNvPr>
            <p:cNvCxnSpPr>
              <a:cxnSpLocks/>
              <a:stCxn id="279" idx="5"/>
              <a:endCxn id="299" idx="1"/>
            </p:cNvCxnSpPr>
            <p:nvPr/>
          </p:nvCxnSpPr>
          <p:spPr>
            <a:xfrm>
              <a:off x="9565456" y="1645456"/>
              <a:ext cx="309088" cy="30908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9" name="椭圆 278">
              <a:extLst>
                <a:ext uri="{FF2B5EF4-FFF2-40B4-BE49-F238E27FC236}">
                  <a16:creationId xmlns:a16="http://schemas.microsoft.com/office/drawing/2014/main" id="{F90FB44F-ED96-AFAF-AE1C-0A68F947542E}"/>
                </a:ext>
              </a:extLst>
            </p:cNvPr>
            <p:cNvSpPr>
              <a:spLocks noChangeAspect="1"/>
            </p:cNvSpPr>
            <p:nvPr/>
          </p:nvSpPr>
          <p:spPr>
            <a:xfrm>
              <a:off x="9504000" y="1584000"/>
              <a:ext cx="72000" cy="72000"/>
            </a:xfrm>
            <a:prstGeom prst="ellipse">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88" name="直接箭头连接符 287">
              <a:extLst>
                <a:ext uri="{FF2B5EF4-FFF2-40B4-BE49-F238E27FC236}">
                  <a16:creationId xmlns:a16="http://schemas.microsoft.com/office/drawing/2014/main" id="{EC28FE73-BD80-3D9A-C669-DEDAFA92DCC2}"/>
                </a:ext>
              </a:extLst>
            </p:cNvPr>
            <p:cNvCxnSpPr>
              <a:cxnSpLocks/>
              <a:stCxn id="285" idx="6"/>
              <a:endCxn id="289" idx="2"/>
            </p:cNvCxnSpPr>
            <p:nvPr/>
          </p:nvCxnSpPr>
          <p:spPr>
            <a:xfrm>
              <a:off x="10296000" y="2340000"/>
              <a:ext cx="648000"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接箭头连接符 291">
              <a:extLst>
                <a:ext uri="{FF2B5EF4-FFF2-40B4-BE49-F238E27FC236}">
                  <a16:creationId xmlns:a16="http://schemas.microsoft.com/office/drawing/2014/main" id="{04C33D4B-88B1-9EA0-76D8-5FA731F035D6}"/>
                </a:ext>
              </a:extLst>
            </p:cNvPr>
            <p:cNvCxnSpPr>
              <a:cxnSpLocks/>
              <a:stCxn id="289" idx="5"/>
              <a:endCxn id="293" idx="1"/>
            </p:cNvCxnSpPr>
            <p:nvPr/>
          </p:nvCxnSpPr>
          <p:spPr>
            <a:xfrm>
              <a:off x="11005456" y="2365456"/>
              <a:ext cx="309088" cy="30908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a:extLst>
                <a:ext uri="{FF2B5EF4-FFF2-40B4-BE49-F238E27FC236}">
                  <a16:creationId xmlns:a16="http://schemas.microsoft.com/office/drawing/2014/main" id="{DE07E52F-839B-3F15-E409-3DA97BD43AC9}"/>
                </a:ext>
              </a:extLst>
            </p:cNvPr>
            <p:cNvCxnSpPr>
              <a:cxnSpLocks/>
              <a:stCxn id="299" idx="5"/>
              <a:endCxn id="285" idx="1"/>
            </p:cNvCxnSpPr>
            <p:nvPr/>
          </p:nvCxnSpPr>
          <p:spPr>
            <a:xfrm>
              <a:off x="9925456" y="2005456"/>
              <a:ext cx="309088" cy="30908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5" name="椭圆 284">
              <a:extLst>
                <a:ext uri="{FF2B5EF4-FFF2-40B4-BE49-F238E27FC236}">
                  <a16:creationId xmlns:a16="http://schemas.microsoft.com/office/drawing/2014/main" id="{E2CCBEEE-087D-9384-FBF4-8E95B48E0760}"/>
                </a:ext>
              </a:extLst>
            </p:cNvPr>
            <p:cNvSpPr>
              <a:spLocks noChangeAspect="1"/>
            </p:cNvSpPr>
            <p:nvPr/>
          </p:nvSpPr>
          <p:spPr>
            <a:xfrm>
              <a:off x="10224000" y="2304000"/>
              <a:ext cx="72000" cy="72000"/>
            </a:xfrm>
            <a:prstGeom prst="ellipse">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99" name="椭圆 298">
              <a:extLst>
                <a:ext uri="{FF2B5EF4-FFF2-40B4-BE49-F238E27FC236}">
                  <a16:creationId xmlns:a16="http://schemas.microsoft.com/office/drawing/2014/main" id="{95F2778D-EDCC-3AC3-8D1E-73C24C969D7B}"/>
                </a:ext>
              </a:extLst>
            </p:cNvPr>
            <p:cNvSpPr>
              <a:spLocks noChangeAspect="1"/>
            </p:cNvSpPr>
            <p:nvPr/>
          </p:nvSpPr>
          <p:spPr>
            <a:xfrm>
              <a:off x="9864000" y="1944000"/>
              <a:ext cx="72000" cy="72000"/>
            </a:xfrm>
            <a:prstGeom prst="ellipse">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4" name="椭圆 303">
              <a:extLst>
                <a:ext uri="{FF2B5EF4-FFF2-40B4-BE49-F238E27FC236}">
                  <a16:creationId xmlns:a16="http://schemas.microsoft.com/office/drawing/2014/main" id="{E54265B7-D9FC-8388-BEBE-DFB21F80417C}"/>
                </a:ext>
              </a:extLst>
            </p:cNvPr>
            <p:cNvSpPr/>
            <p:nvPr/>
          </p:nvSpPr>
          <p:spPr>
            <a:xfrm>
              <a:off x="9108000" y="46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07" name="直接箭头连接符 306">
              <a:extLst>
                <a:ext uri="{FF2B5EF4-FFF2-40B4-BE49-F238E27FC236}">
                  <a16:creationId xmlns:a16="http://schemas.microsoft.com/office/drawing/2014/main" id="{B91263E1-7470-C228-4A5F-66B443ABE36F}"/>
                </a:ext>
              </a:extLst>
            </p:cNvPr>
            <p:cNvCxnSpPr>
              <a:cxnSpLocks/>
              <a:stCxn id="293" idx="6"/>
              <a:endCxn id="306" idx="2"/>
            </p:cNvCxnSpPr>
            <p:nvPr/>
          </p:nvCxnSpPr>
          <p:spPr>
            <a:xfrm>
              <a:off x="11376000" y="2700000"/>
              <a:ext cx="252000"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9" name="椭圆 288">
              <a:extLst>
                <a:ext uri="{FF2B5EF4-FFF2-40B4-BE49-F238E27FC236}">
                  <a16:creationId xmlns:a16="http://schemas.microsoft.com/office/drawing/2014/main" id="{356149C1-E07C-48F0-5001-769FCD012A33}"/>
                </a:ext>
              </a:extLst>
            </p:cNvPr>
            <p:cNvSpPr>
              <a:spLocks noChangeAspect="1"/>
            </p:cNvSpPr>
            <p:nvPr/>
          </p:nvSpPr>
          <p:spPr>
            <a:xfrm>
              <a:off x="10944000" y="2304000"/>
              <a:ext cx="72000" cy="72000"/>
            </a:xfrm>
            <a:prstGeom prst="ellipse">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93" name="椭圆 292">
              <a:extLst>
                <a:ext uri="{FF2B5EF4-FFF2-40B4-BE49-F238E27FC236}">
                  <a16:creationId xmlns:a16="http://schemas.microsoft.com/office/drawing/2014/main" id="{FFFE9A3B-6739-9DF0-FFE5-05F0343B947B}"/>
                </a:ext>
              </a:extLst>
            </p:cNvPr>
            <p:cNvSpPr>
              <a:spLocks noChangeAspect="1"/>
            </p:cNvSpPr>
            <p:nvPr/>
          </p:nvSpPr>
          <p:spPr>
            <a:xfrm>
              <a:off x="11304000" y="2664000"/>
              <a:ext cx="72000" cy="72000"/>
            </a:xfrm>
            <a:prstGeom prst="ellipse">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6" name="椭圆 305">
              <a:extLst>
                <a:ext uri="{FF2B5EF4-FFF2-40B4-BE49-F238E27FC236}">
                  <a16:creationId xmlns:a16="http://schemas.microsoft.com/office/drawing/2014/main" id="{FA6A0F10-DE5E-F97E-07F5-5E3906CBAC2C}"/>
                </a:ext>
              </a:extLst>
            </p:cNvPr>
            <p:cNvSpPr/>
            <p:nvPr/>
          </p:nvSpPr>
          <p:spPr>
            <a:xfrm>
              <a:off x="11628000" y="262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Tree>
    <p:extLst>
      <p:ext uri="{BB962C8B-B14F-4D97-AF65-F5344CB8AC3E}">
        <p14:creationId xmlns:p14="http://schemas.microsoft.com/office/powerpoint/2010/main" val="96406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wipe(left)">
                                      <p:cBhvr>
                                        <p:cTn id="7" dur="250"/>
                                        <p:tgtEl>
                                          <p:spTgt spid="20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206"/>
                                        </p:tgtEl>
                                        <p:attrNameLst>
                                          <p:attrName>style.visibility</p:attrName>
                                        </p:attrNameLst>
                                      </p:cBhvr>
                                      <p:to>
                                        <p:strVal val="visible"/>
                                      </p:to>
                                    </p:set>
                                    <p:animEffect transition="in" filter="wipe(left)">
                                      <p:cBhvr>
                                        <p:cTn id="11" dur="250"/>
                                        <p:tgtEl>
                                          <p:spTgt spid="206"/>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07"/>
                                        </p:tgtEl>
                                        <p:attrNameLst>
                                          <p:attrName>style.visibility</p:attrName>
                                        </p:attrNameLst>
                                      </p:cBhvr>
                                      <p:to>
                                        <p:strVal val="visible"/>
                                      </p:to>
                                    </p:set>
                                    <p:animEffect transition="in" filter="wipe(left)">
                                      <p:cBhvr>
                                        <p:cTn id="15" dur="250"/>
                                        <p:tgtEl>
                                          <p:spTgt spid="207"/>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208"/>
                                        </p:tgtEl>
                                        <p:attrNameLst>
                                          <p:attrName>style.visibility</p:attrName>
                                        </p:attrNameLst>
                                      </p:cBhvr>
                                      <p:to>
                                        <p:strVal val="visible"/>
                                      </p:to>
                                    </p:set>
                                    <p:animEffect transition="in" filter="wipe(left)">
                                      <p:cBhvr>
                                        <p:cTn id="19" dur="250"/>
                                        <p:tgtEl>
                                          <p:spTgt spid="208"/>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09"/>
                                        </p:tgtEl>
                                        <p:attrNameLst>
                                          <p:attrName>style.visibility</p:attrName>
                                        </p:attrNameLst>
                                      </p:cBhvr>
                                      <p:to>
                                        <p:strVal val="visible"/>
                                      </p:to>
                                    </p:set>
                                    <p:animEffect transition="in" filter="wipe(left)">
                                      <p:cBhvr>
                                        <p:cTn id="23" dur="250"/>
                                        <p:tgtEl>
                                          <p:spTgt spid="209"/>
                                        </p:tgtEl>
                                      </p:cBhvr>
                                    </p:animEffect>
                                  </p:childTnLst>
                                </p:cTn>
                              </p:par>
                            </p:childTnLst>
                          </p:cTn>
                        </p:par>
                        <p:par>
                          <p:cTn id="24" fill="hold">
                            <p:stCondLst>
                              <p:cond delay="1250"/>
                            </p:stCondLst>
                            <p:childTnLst>
                              <p:par>
                                <p:cTn id="25" presetID="22" presetClass="entr" presetSubtype="8" fill="hold" grpId="1" nodeType="afterEffect">
                                  <p:stCondLst>
                                    <p:cond delay="0"/>
                                  </p:stCondLst>
                                  <p:childTnLst>
                                    <p:set>
                                      <p:cBhvr>
                                        <p:cTn id="26" dur="1" fill="hold">
                                          <p:stCondLst>
                                            <p:cond delay="0"/>
                                          </p:stCondLst>
                                        </p:cTn>
                                        <p:tgtEl>
                                          <p:spTgt spid="210"/>
                                        </p:tgtEl>
                                        <p:attrNameLst>
                                          <p:attrName>style.visibility</p:attrName>
                                        </p:attrNameLst>
                                      </p:cBhvr>
                                      <p:to>
                                        <p:strVal val="visible"/>
                                      </p:to>
                                    </p:set>
                                    <p:animEffect transition="in" filter="wipe(left)">
                                      <p:cBhvr>
                                        <p:cTn id="27" dur="250"/>
                                        <p:tgtEl>
                                          <p:spTgt spid="210"/>
                                        </p:tgtEl>
                                      </p:cBhvr>
                                    </p:animEffect>
                                  </p:childTnLst>
                                </p:cTn>
                              </p:par>
                            </p:childTnLst>
                          </p:cTn>
                        </p:par>
                        <p:par>
                          <p:cTn id="28" fill="hold">
                            <p:stCondLst>
                              <p:cond delay="1500"/>
                            </p:stCondLst>
                            <p:childTnLst>
                              <p:par>
                                <p:cTn id="29" presetID="22" presetClass="entr" presetSubtype="8" fill="hold" grpId="1" nodeType="after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wipe(left)">
                                      <p:cBhvr>
                                        <p:cTn id="31" dur="250"/>
                                        <p:tgtEl>
                                          <p:spTgt spid="2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250"/>
                                        <p:tgtEl>
                                          <p:spTgt spid="6"/>
                                        </p:tgtEl>
                                      </p:cBhvr>
                                    </p:animEffect>
                                  </p:childTnLst>
                                </p:cTn>
                              </p:par>
                            </p:childTnLst>
                          </p:cTn>
                        </p:par>
                        <p:par>
                          <p:cTn id="37" fill="hold">
                            <p:stCondLst>
                              <p:cond delay="250"/>
                            </p:stCondLst>
                            <p:childTnLst>
                              <p:par>
                                <p:cTn id="38" presetID="22" presetClass="entr" presetSubtype="1" fill="hold" grpId="1"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250"/>
                                        <p:tgtEl>
                                          <p:spTgt spid="7"/>
                                        </p:tgtEl>
                                      </p:cBhvr>
                                    </p:animEffect>
                                  </p:childTnLst>
                                </p:cTn>
                              </p:par>
                            </p:childTnLst>
                          </p:cTn>
                        </p:par>
                        <p:par>
                          <p:cTn id="41" fill="hold">
                            <p:stCondLst>
                              <p:cond delay="500"/>
                            </p:stCondLst>
                            <p:childTnLst>
                              <p:par>
                                <p:cTn id="42" presetID="22" presetClass="entr" presetSubtype="1" fill="hold" grpId="1"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250"/>
                                        <p:tgtEl>
                                          <p:spTgt spid="8"/>
                                        </p:tgtEl>
                                      </p:cBhvr>
                                    </p:animEffect>
                                  </p:childTnLst>
                                </p:cTn>
                              </p:par>
                            </p:childTnLst>
                          </p:cTn>
                        </p:par>
                        <p:par>
                          <p:cTn id="45" fill="hold">
                            <p:stCondLst>
                              <p:cond delay="750"/>
                            </p:stCondLst>
                            <p:childTnLst>
                              <p:par>
                                <p:cTn id="46" presetID="2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250"/>
                                        <p:tgtEl>
                                          <p:spTgt spid="9"/>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250"/>
                                        <p:tgtEl>
                                          <p:spTgt spid="10"/>
                                        </p:tgtEl>
                                      </p:cBhvr>
                                    </p:animEffect>
                                  </p:childTnLst>
                                </p:cTn>
                              </p:par>
                            </p:childTnLst>
                          </p:cTn>
                        </p:par>
                        <p:par>
                          <p:cTn id="53" fill="hold">
                            <p:stCondLst>
                              <p:cond delay="1250"/>
                            </p:stCondLst>
                            <p:childTnLst>
                              <p:par>
                                <p:cTn id="54" presetID="22" presetClass="entr" presetSubtype="1" fill="hold" grpId="0" nodeType="afterEffect">
                                  <p:stCondLst>
                                    <p:cond delay="0"/>
                                  </p:stCondLst>
                                  <p:childTnLst>
                                    <p:set>
                                      <p:cBhvr>
                                        <p:cTn id="55" dur="1" fill="hold">
                                          <p:stCondLst>
                                            <p:cond delay="0"/>
                                          </p:stCondLst>
                                        </p:cTn>
                                        <p:tgtEl>
                                          <p:spTgt spid="215"/>
                                        </p:tgtEl>
                                        <p:attrNameLst>
                                          <p:attrName>style.visibility</p:attrName>
                                        </p:attrNameLst>
                                      </p:cBhvr>
                                      <p:to>
                                        <p:strVal val="visible"/>
                                      </p:to>
                                    </p:set>
                                    <p:animEffect transition="in" filter="wipe(up)">
                                      <p:cBhvr>
                                        <p:cTn id="56" dur="250"/>
                                        <p:tgtEl>
                                          <p:spTgt spid="215"/>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259"/>
                                        </p:tgtEl>
                                        <p:attrNameLst>
                                          <p:attrName>style.visibility</p:attrName>
                                        </p:attrNameLst>
                                      </p:cBhvr>
                                      <p:to>
                                        <p:strVal val="visible"/>
                                      </p:to>
                                    </p:set>
                                    <p:animEffect transition="in" filter="strips(downRight)">
                                      <p:cBhvr>
                                        <p:cTn id="61" dur="10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grpId="0" nodeType="clickEffect">
                                  <p:stCondLst>
                                    <p:cond delay="0"/>
                                  </p:stCondLst>
                                  <p:childTnLst>
                                    <p:animEffect transition="out" filter="fade">
                                      <p:cBhvr>
                                        <p:cTn id="65" dur="500" tmFilter="0, 0; .2, .5; .8, .5; 1, 0"/>
                                        <p:tgtEl>
                                          <p:spTgt spid="7"/>
                                        </p:tgtEl>
                                      </p:cBhvr>
                                    </p:animEffect>
                                    <p:animScale>
                                      <p:cBhvr>
                                        <p:cTn id="66" dur="250" autoRev="1" fill="hold"/>
                                        <p:tgtEl>
                                          <p:spTgt spid="7"/>
                                        </p:tgtEl>
                                      </p:cBhvr>
                                      <p:by x="105000" y="105000"/>
                                    </p:animScale>
                                  </p:childTnLst>
                                </p:cTn>
                              </p:par>
                              <p:par>
                                <p:cTn id="67" presetID="26" presetClass="emph" presetSubtype="0" fill="hold" grpId="0" nodeType="withEffect">
                                  <p:stCondLst>
                                    <p:cond delay="0"/>
                                  </p:stCondLst>
                                  <p:childTnLst>
                                    <p:animEffect transition="out" filter="fade">
                                      <p:cBhvr>
                                        <p:cTn id="68" dur="500" tmFilter="0, 0; .2, .5; .8, .5; 1, 0"/>
                                        <p:tgtEl>
                                          <p:spTgt spid="210"/>
                                        </p:tgtEl>
                                      </p:cBhvr>
                                    </p:animEffect>
                                    <p:animScale>
                                      <p:cBhvr>
                                        <p:cTn id="69" dur="250" autoRev="1" fill="hold"/>
                                        <p:tgtEl>
                                          <p:spTgt spid="210"/>
                                        </p:tgtEl>
                                      </p:cBhvr>
                                      <p:by x="105000" y="105000"/>
                                    </p:animScale>
                                  </p:childTnLst>
                                </p:cTn>
                              </p:par>
                              <p:par>
                                <p:cTn id="70" presetID="1" presetClass="emph" presetSubtype="2" fill="hold" nodeType="withEffect">
                                  <p:stCondLst>
                                    <p:cond delay="0"/>
                                  </p:stCondLst>
                                  <p:childTnLst>
                                    <p:animClr clrSpc="rgb" dir="cw">
                                      <p:cBhvr>
                                        <p:cTn id="71" dur="500" fill="hold"/>
                                        <p:tgtEl>
                                          <p:spTgt spid="7"/>
                                        </p:tgtEl>
                                        <p:attrNameLst>
                                          <p:attrName>fillcolor</p:attrName>
                                        </p:attrNameLst>
                                      </p:cBhvr>
                                      <p:to>
                                        <a:srgbClr val="00FF99"/>
                                      </p:to>
                                    </p:animClr>
                                    <p:set>
                                      <p:cBhvr>
                                        <p:cTn id="72" dur="500" fill="hold"/>
                                        <p:tgtEl>
                                          <p:spTgt spid="7"/>
                                        </p:tgtEl>
                                        <p:attrNameLst>
                                          <p:attrName>fill.type</p:attrName>
                                        </p:attrNameLst>
                                      </p:cBhvr>
                                      <p:to>
                                        <p:strVal val="solid"/>
                                      </p:to>
                                    </p:set>
                                    <p:set>
                                      <p:cBhvr>
                                        <p:cTn id="73" dur="500" fill="hold"/>
                                        <p:tgtEl>
                                          <p:spTgt spid="7"/>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500" fill="hold"/>
                                        <p:tgtEl>
                                          <p:spTgt spid="210"/>
                                        </p:tgtEl>
                                        <p:attrNameLst>
                                          <p:attrName>fillcolor</p:attrName>
                                        </p:attrNameLst>
                                      </p:cBhvr>
                                      <p:to>
                                        <a:srgbClr val="00FF99"/>
                                      </p:to>
                                    </p:animClr>
                                    <p:set>
                                      <p:cBhvr>
                                        <p:cTn id="76" dur="500" fill="hold"/>
                                        <p:tgtEl>
                                          <p:spTgt spid="210"/>
                                        </p:tgtEl>
                                        <p:attrNameLst>
                                          <p:attrName>fill.type</p:attrName>
                                        </p:attrNameLst>
                                      </p:cBhvr>
                                      <p:to>
                                        <p:strVal val="solid"/>
                                      </p:to>
                                    </p:set>
                                    <p:set>
                                      <p:cBhvr>
                                        <p:cTn id="77" dur="500" fill="hold"/>
                                        <p:tgtEl>
                                          <p:spTgt spid="210"/>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61"/>
                                        </p:tgtEl>
                                        <p:attrNameLst>
                                          <p:attrName>style.visibility</p:attrName>
                                        </p:attrNameLst>
                                      </p:cBhvr>
                                      <p:to>
                                        <p:strVal val="visible"/>
                                      </p:to>
                                    </p:set>
                                    <p:animEffect transition="in" filter="wipe(left)">
                                      <p:cBhvr>
                                        <p:cTn id="82" dur="500"/>
                                        <p:tgtEl>
                                          <p:spTgt spid="261"/>
                                        </p:tgtEl>
                                      </p:cBhvr>
                                    </p:animEffect>
                                  </p:childTnLst>
                                </p:cTn>
                              </p:par>
                            </p:childTnLst>
                          </p:cTn>
                        </p:par>
                        <p:par>
                          <p:cTn id="83" fill="hold">
                            <p:stCondLst>
                              <p:cond delay="500"/>
                            </p:stCondLst>
                            <p:childTnLst>
                              <p:par>
                                <p:cTn id="84" presetID="1" presetClass="emph" presetSubtype="2" fill="hold" nodeType="afterEffect">
                                  <p:stCondLst>
                                    <p:cond delay="0"/>
                                  </p:stCondLst>
                                  <p:childTnLst>
                                    <p:animClr clrSpc="rgb" dir="cw">
                                      <p:cBhvr>
                                        <p:cTn id="85" dur="500" fill="hold"/>
                                        <p:tgtEl>
                                          <p:spTgt spid="7"/>
                                        </p:tgtEl>
                                        <p:attrNameLst>
                                          <p:attrName>fillcolor</p:attrName>
                                        </p:attrNameLst>
                                      </p:cBhvr>
                                      <p:to>
                                        <a:schemeClr val="accent2"/>
                                      </p:to>
                                    </p:animClr>
                                    <p:set>
                                      <p:cBhvr>
                                        <p:cTn id="86" dur="500" fill="hold"/>
                                        <p:tgtEl>
                                          <p:spTgt spid="7"/>
                                        </p:tgtEl>
                                        <p:attrNameLst>
                                          <p:attrName>fill.type</p:attrName>
                                        </p:attrNameLst>
                                      </p:cBhvr>
                                      <p:to>
                                        <p:strVal val="solid"/>
                                      </p:to>
                                    </p:set>
                                    <p:set>
                                      <p:cBhvr>
                                        <p:cTn id="87" dur="500" fill="hold"/>
                                        <p:tgtEl>
                                          <p:spTgt spid="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210"/>
                                        </p:tgtEl>
                                        <p:attrNameLst>
                                          <p:attrName>fillcolor</p:attrName>
                                        </p:attrNameLst>
                                      </p:cBhvr>
                                      <p:to>
                                        <a:schemeClr val="accent2"/>
                                      </p:to>
                                    </p:animClr>
                                    <p:set>
                                      <p:cBhvr>
                                        <p:cTn id="90" dur="500" fill="hold"/>
                                        <p:tgtEl>
                                          <p:spTgt spid="210"/>
                                        </p:tgtEl>
                                        <p:attrNameLst>
                                          <p:attrName>fill.type</p:attrName>
                                        </p:attrNameLst>
                                      </p:cBhvr>
                                      <p:to>
                                        <p:strVal val="solid"/>
                                      </p:to>
                                    </p:set>
                                    <p:set>
                                      <p:cBhvr>
                                        <p:cTn id="91" dur="500" fill="hold"/>
                                        <p:tgtEl>
                                          <p:spTgt spid="210"/>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grpId="0" nodeType="clickEffect">
                                  <p:stCondLst>
                                    <p:cond delay="0"/>
                                  </p:stCondLst>
                                  <p:childTnLst>
                                    <p:animClr clrSpc="rgb" dir="cw">
                                      <p:cBhvr>
                                        <p:cTn id="95" dur="500" fill="hold"/>
                                        <p:tgtEl>
                                          <p:spTgt spid="8"/>
                                        </p:tgtEl>
                                        <p:attrNameLst>
                                          <p:attrName>fillcolor</p:attrName>
                                        </p:attrNameLst>
                                      </p:cBhvr>
                                      <p:to>
                                        <a:srgbClr val="00FF99"/>
                                      </p:to>
                                    </p:animClr>
                                    <p:set>
                                      <p:cBhvr>
                                        <p:cTn id="96" dur="500" fill="hold"/>
                                        <p:tgtEl>
                                          <p:spTgt spid="8"/>
                                        </p:tgtEl>
                                        <p:attrNameLst>
                                          <p:attrName>fill.type</p:attrName>
                                        </p:attrNameLst>
                                      </p:cBhvr>
                                      <p:to>
                                        <p:strVal val="solid"/>
                                      </p:to>
                                    </p:set>
                                    <p:set>
                                      <p:cBhvr>
                                        <p:cTn id="97" dur="500" fill="hold"/>
                                        <p:tgtEl>
                                          <p:spTgt spid="8"/>
                                        </p:tgtEl>
                                        <p:attrNameLst>
                                          <p:attrName>fill.on</p:attrName>
                                        </p:attrNameLst>
                                      </p:cBhvr>
                                      <p:to>
                                        <p:strVal val="true"/>
                                      </p:to>
                                    </p:set>
                                  </p:childTnLst>
                                </p:cTn>
                              </p:par>
                              <p:par>
                                <p:cTn id="98" presetID="1" presetClass="emph" presetSubtype="2" fill="hold" grpId="0" nodeType="withEffect">
                                  <p:stCondLst>
                                    <p:cond delay="0"/>
                                  </p:stCondLst>
                                  <p:childTnLst>
                                    <p:animClr clrSpc="rgb" dir="cw">
                                      <p:cBhvr>
                                        <p:cTn id="99" dur="500" fill="hold"/>
                                        <p:tgtEl>
                                          <p:spTgt spid="211"/>
                                        </p:tgtEl>
                                        <p:attrNameLst>
                                          <p:attrName>fillcolor</p:attrName>
                                        </p:attrNameLst>
                                      </p:cBhvr>
                                      <p:to>
                                        <a:srgbClr val="00FF99"/>
                                      </p:to>
                                    </p:animClr>
                                    <p:set>
                                      <p:cBhvr>
                                        <p:cTn id="100" dur="500" fill="hold"/>
                                        <p:tgtEl>
                                          <p:spTgt spid="211"/>
                                        </p:tgtEl>
                                        <p:attrNameLst>
                                          <p:attrName>fill.type</p:attrName>
                                        </p:attrNameLst>
                                      </p:cBhvr>
                                      <p:to>
                                        <p:strVal val="solid"/>
                                      </p:to>
                                    </p:set>
                                    <p:set>
                                      <p:cBhvr>
                                        <p:cTn id="101" dur="500" fill="hold"/>
                                        <p:tgtEl>
                                          <p:spTgt spid="211"/>
                                        </p:tgtEl>
                                        <p:attrNameLst>
                                          <p:attrName>fill.on</p:attrName>
                                        </p:attrNameLst>
                                      </p:cBhvr>
                                      <p:to>
                                        <p:strVal val="true"/>
                                      </p:to>
                                    </p:se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262"/>
                                        </p:tgtEl>
                                        <p:attrNameLst>
                                          <p:attrName>style.visibility</p:attrName>
                                        </p:attrNameLst>
                                      </p:cBhvr>
                                      <p:to>
                                        <p:strVal val="visible"/>
                                      </p:to>
                                    </p:set>
                                    <p:animEffect transition="in" filter="wipe(left)">
                                      <p:cBhvr>
                                        <p:cTn id="105" dur="500"/>
                                        <p:tgtEl>
                                          <p:spTgt spid="262"/>
                                        </p:tgtEl>
                                      </p:cBhvr>
                                    </p:animEffect>
                                  </p:childTnLst>
                                </p:cTn>
                              </p:par>
                            </p:childTnLst>
                          </p:cTn>
                        </p:par>
                        <p:par>
                          <p:cTn id="106" fill="hold">
                            <p:stCondLst>
                              <p:cond delay="1000"/>
                            </p:stCondLst>
                            <p:childTnLst>
                              <p:par>
                                <p:cTn id="107" presetID="1" presetClass="emph" presetSubtype="2" fill="hold" nodeType="afterEffect">
                                  <p:stCondLst>
                                    <p:cond delay="0"/>
                                  </p:stCondLst>
                                  <p:childTnLst>
                                    <p:animClr clrSpc="rgb" dir="cw">
                                      <p:cBhvr>
                                        <p:cTn id="108" dur="500" fill="hold"/>
                                        <p:tgtEl>
                                          <p:spTgt spid="8"/>
                                        </p:tgtEl>
                                        <p:attrNameLst>
                                          <p:attrName>fillcolor</p:attrName>
                                        </p:attrNameLst>
                                      </p:cBhvr>
                                      <p:to>
                                        <a:schemeClr val="accent2"/>
                                      </p:to>
                                    </p:animClr>
                                    <p:set>
                                      <p:cBhvr>
                                        <p:cTn id="109" dur="500" fill="hold"/>
                                        <p:tgtEl>
                                          <p:spTgt spid="8"/>
                                        </p:tgtEl>
                                        <p:attrNameLst>
                                          <p:attrName>fill.type</p:attrName>
                                        </p:attrNameLst>
                                      </p:cBhvr>
                                      <p:to>
                                        <p:strVal val="solid"/>
                                      </p:to>
                                    </p:set>
                                    <p:set>
                                      <p:cBhvr>
                                        <p:cTn id="110" dur="500" fill="hold"/>
                                        <p:tgtEl>
                                          <p:spTgt spid="8"/>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211"/>
                                        </p:tgtEl>
                                        <p:attrNameLst>
                                          <p:attrName>fillcolor</p:attrName>
                                        </p:attrNameLst>
                                      </p:cBhvr>
                                      <p:to>
                                        <a:schemeClr val="accent2"/>
                                      </p:to>
                                    </p:animClr>
                                    <p:set>
                                      <p:cBhvr>
                                        <p:cTn id="113" dur="500" fill="hold"/>
                                        <p:tgtEl>
                                          <p:spTgt spid="211"/>
                                        </p:tgtEl>
                                        <p:attrNameLst>
                                          <p:attrName>fill.type</p:attrName>
                                        </p:attrNameLst>
                                      </p:cBhvr>
                                      <p:to>
                                        <p:strVal val="solid"/>
                                      </p:to>
                                    </p:set>
                                    <p:set>
                                      <p:cBhvr>
                                        <p:cTn id="114" dur="500" fill="hold"/>
                                        <p:tgtEl>
                                          <p:spTgt spid="211"/>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nodeType="clickEffect">
                                  <p:stCondLst>
                                    <p:cond delay="0"/>
                                  </p:stCondLst>
                                  <p:childTnLst>
                                    <p:animClr clrSpc="rgb" dir="cw">
                                      <p:cBhvr>
                                        <p:cTn id="118" dur="500" fill="hold"/>
                                        <p:tgtEl>
                                          <p:spTgt spid="9"/>
                                        </p:tgtEl>
                                        <p:attrNameLst>
                                          <p:attrName>fillcolor</p:attrName>
                                        </p:attrNameLst>
                                      </p:cBhvr>
                                      <p:to>
                                        <a:srgbClr val="00FF99"/>
                                      </p:to>
                                    </p:animClr>
                                    <p:set>
                                      <p:cBhvr>
                                        <p:cTn id="119" dur="500" fill="hold"/>
                                        <p:tgtEl>
                                          <p:spTgt spid="9"/>
                                        </p:tgtEl>
                                        <p:attrNameLst>
                                          <p:attrName>fill.type</p:attrName>
                                        </p:attrNameLst>
                                      </p:cBhvr>
                                      <p:to>
                                        <p:strVal val="solid"/>
                                      </p:to>
                                    </p:set>
                                    <p:set>
                                      <p:cBhvr>
                                        <p:cTn id="120" dur="500" fill="hold"/>
                                        <p:tgtEl>
                                          <p:spTgt spid="9"/>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206"/>
                                        </p:tgtEl>
                                        <p:attrNameLst>
                                          <p:attrName>fillcolor</p:attrName>
                                        </p:attrNameLst>
                                      </p:cBhvr>
                                      <p:to>
                                        <a:srgbClr val="00FF99"/>
                                      </p:to>
                                    </p:animClr>
                                    <p:set>
                                      <p:cBhvr>
                                        <p:cTn id="123" dur="500" fill="hold"/>
                                        <p:tgtEl>
                                          <p:spTgt spid="206"/>
                                        </p:tgtEl>
                                        <p:attrNameLst>
                                          <p:attrName>fill.type</p:attrName>
                                        </p:attrNameLst>
                                      </p:cBhvr>
                                      <p:to>
                                        <p:strVal val="solid"/>
                                      </p:to>
                                    </p:set>
                                    <p:set>
                                      <p:cBhvr>
                                        <p:cTn id="124" dur="500" fill="hold"/>
                                        <p:tgtEl>
                                          <p:spTgt spid="206"/>
                                        </p:tgtEl>
                                        <p:attrNameLst>
                                          <p:attrName>fill.on</p:attrName>
                                        </p:attrNameLst>
                                      </p:cBhvr>
                                      <p:to>
                                        <p:strVal val="true"/>
                                      </p:to>
                                    </p:se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265"/>
                                        </p:tgtEl>
                                        <p:attrNameLst>
                                          <p:attrName>style.visibility</p:attrName>
                                        </p:attrNameLst>
                                      </p:cBhvr>
                                      <p:to>
                                        <p:strVal val="visible"/>
                                      </p:to>
                                    </p:set>
                                    <p:animEffect transition="in" filter="wipe(left)">
                                      <p:cBhvr>
                                        <p:cTn id="128" dur="500"/>
                                        <p:tgtEl>
                                          <p:spTgt spid="265"/>
                                        </p:tgtEl>
                                      </p:cBhvr>
                                    </p:animEffect>
                                  </p:childTnLst>
                                </p:cTn>
                              </p:par>
                            </p:childTnLst>
                          </p:cTn>
                        </p:par>
                        <p:par>
                          <p:cTn id="129" fill="hold">
                            <p:stCondLst>
                              <p:cond delay="1000"/>
                            </p:stCondLst>
                            <p:childTnLst>
                              <p:par>
                                <p:cTn id="130" presetID="1" presetClass="emph" presetSubtype="2" fill="hold" nodeType="afterEffect">
                                  <p:stCondLst>
                                    <p:cond delay="0"/>
                                  </p:stCondLst>
                                  <p:childTnLst>
                                    <p:animClr clrSpc="rgb" dir="cw">
                                      <p:cBhvr>
                                        <p:cTn id="131" dur="500" fill="hold"/>
                                        <p:tgtEl>
                                          <p:spTgt spid="9"/>
                                        </p:tgtEl>
                                        <p:attrNameLst>
                                          <p:attrName>fillcolor</p:attrName>
                                        </p:attrNameLst>
                                      </p:cBhvr>
                                      <p:to>
                                        <a:schemeClr val="accent2"/>
                                      </p:to>
                                    </p:animClr>
                                    <p:set>
                                      <p:cBhvr>
                                        <p:cTn id="132" dur="500" fill="hold"/>
                                        <p:tgtEl>
                                          <p:spTgt spid="9"/>
                                        </p:tgtEl>
                                        <p:attrNameLst>
                                          <p:attrName>fill.type</p:attrName>
                                        </p:attrNameLst>
                                      </p:cBhvr>
                                      <p:to>
                                        <p:strVal val="solid"/>
                                      </p:to>
                                    </p:set>
                                    <p:set>
                                      <p:cBhvr>
                                        <p:cTn id="133" dur="500" fill="hold"/>
                                        <p:tgtEl>
                                          <p:spTgt spid="9"/>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500" fill="hold"/>
                                        <p:tgtEl>
                                          <p:spTgt spid="206"/>
                                        </p:tgtEl>
                                        <p:attrNameLst>
                                          <p:attrName>fillcolor</p:attrName>
                                        </p:attrNameLst>
                                      </p:cBhvr>
                                      <p:to>
                                        <a:schemeClr val="accent2"/>
                                      </p:to>
                                    </p:animClr>
                                    <p:set>
                                      <p:cBhvr>
                                        <p:cTn id="136" dur="500" fill="hold"/>
                                        <p:tgtEl>
                                          <p:spTgt spid="206"/>
                                        </p:tgtEl>
                                        <p:attrNameLst>
                                          <p:attrName>fill.type</p:attrName>
                                        </p:attrNameLst>
                                      </p:cBhvr>
                                      <p:to>
                                        <p:strVal val="solid"/>
                                      </p:to>
                                    </p:set>
                                    <p:set>
                                      <p:cBhvr>
                                        <p:cTn id="137" dur="500" fill="hold"/>
                                        <p:tgtEl>
                                          <p:spTgt spid="206"/>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10"/>
                                        </p:tgtEl>
                                        <p:attrNameLst>
                                          <p:attrName>fillcolor</p:attrName>
                                        </p:attrNameLst>
                                      </p:cBhvr>
                                      <p:to>
                                        <a:srgbClr val="00FF99"/>
                                      </p:to>
                                    </p:animClr>
                                    <p:set>
                                      <p:cBhvr>
                                        <p:cTn id="142" dur="500" fill="hold"/>
                                        <p:tgtEl>
                                          <p:spTgt spid="10"/>
                                        </p:tgtEl>
                                        <p:attrNameLst>
                                          <p:attrName>fill.type</p:attrName>
                                        </p:attrNameLst>
                                      </p:cBhvr>
                                      <p:to>
                                        <p:strVal val="solid"/>
                                      </p:to>
                                    </p:set>
                                    <p:set>
                                      <p:cBhvr>
                                        <p:cTn id="143" dur="500" fill="hold"/>
                                        <p:tgtEl>
                                          <p:spTgt spid="10"/>
                                        </p:tgtEl>
                                        <p:attrNameLst>
                                          <p:attrName>fill.on</p:attrName>
                                        </p:attrNameLst>
                                      </p:cBhvr>
                                      <p:to>
                                        <p:strVal val="true"/>
                                      </p:to>
                                    </p:set>
                                  </p:childTnLst>
                                </p:cTn>
                              </p:par>
                              <p:par>
                                <p:cTn id="144" presetID="1" presetClass="emph" presetSubtype="2" fill="hold" nodeType="withEffect">
                                  <p:stCondLst>
                                    <p:cond delay="0"/>
                                  </p:stCondLst>
                                  <p:childTnLst>
                                    <p:animClr clrSpc="rgb" dir="cw">
                                      <p:cBhvr>
                                        <p:cTn id="145" dur="500" fill="hold"/>
                                        <p:tgtEl>
                                          <p:spTgt spid="207"/>
                                        </p:tgtEl>
                                        <p:attrNameLst>
                                          <p:attrName>fillcolor</p:attrName>
                                        </p:attrNameLst>
                                      </p:cBhvr>
                                      <p:to>
                                        <a:srgbClr val="00FF99"/>
                                      </p:to>
                                    </p:animClr>
                                    <p:set>
                                      <p:cBhvr>
                                        <p:cTn id="146" dur="500" fill="hold"/>
                                        <p:tgtEl>
                                          <p:spTgt spid="207"/>
                                        </p:tgtEl>
                                        <p:attrNameLst>
                                          <p:attrName>fill.type</p:attrName>
                                        </p:attrNameLst>
                                      </p:cBhvr>
                                      <p:to>
                                        <p:strVal val="solid"/>
                                      </p:to>
                                    </p:set>
                                    <p:set>
                                      <p:cBhvr>
                                        <p:cTn id="147" dur="500" fill="hold"/>
                                        <p:tgtEl>
                                          <p:spTgt spid="207"/>
                                        </p:tgtEl>
                                        <p:attrNameLst>
                                          <p:attrName>fill.on</p:attrName>
                                        </p:attrNameLst>
                                      </p:cBhvr>
                                      <p:to>
                                        <p:strVal val="true"/>
                                      </p:to>
                                    </p:set>
                                  </p:childTnLst>
                                </p:cTn>
                              </p:par>
                            </p:childTnLst>
                          </p:cTn>
                        </p:par>
                        <p:par>
                          <p:cTn id="148" fill="hold">
                            <p:stCondLst>
                              <p:cond delay="500"/>
                            </p:stCondLst>
                            <p:childTnLst>
                              <p:par>
                                <p:cTn id="149" presetID="22" presetClass="entr" presetSubtype="8" fill="hold" nodeType="afterEffect">
                                  <p:stCondLst>
                                    <p:cond delay="0"/>
                                  </p:stCondLst>
                                  <p:childTnLst>
                                    <p:set>
                                      <p:cBhvr>
                                        <p:cTn id="150" dur="1" fill="hold">
                                          <p:stCondLst>
                                            <p:cond delay="0"/>
                                          </p:stCondLst>
                                        </p:cTn>
                                        <p:tgtEl>
                                          <p:spTgt spid="269"/>
                                        </p:tgtEl>
                                        <p:attrNameLst>
                                          <p:attrName>style.visibility</p:attrName>
                                        </p:attrNameLst>
                                      </p:cBhvr>
                                      <p:to>
                                        <p:strVal val="visible"/>
                                      </p:to>
                                    </p:set>
                                    <p:animEffect transition="in" filter="wipe(left)">
                                      <p:cBhvr>
                                        <p:cTn id="151" dur="500"/>
                                        <p:tgtEl>
                                          <p:spTgt spid="269"/>
                                        </p:tgtEl>
                                      </p:cBhvr>
                                    </p:animEffect>
                                  </p:childTnLst>
                                </p:cTn>
                              </p:par>
                            </p:childTnLst>
                          </p:cTn>
                        </p:par>
                        <p:par>
                          <p:cTn id="152" fill="hold">
                            <p:stCondLst>
                              <p:cond delay="1000"/>
                            </p:stCondLst>
                            <p:childTnLst>
                              <p:par>
                                <p:cTn id="153" presetID="1" presetClass="emph" presetSubtype="2" fill="hold" nodeType="afterEffect">
                                  <p:stCondLst>
                                    <p:cond delay="0"/>
                                  </p:stCondLst>
                                  <p:childTnLst>
                                    <p:animClr clrSpc="rgb" dir="cw">
                                      <p:cBhvr>
                                        <p:cTn id="154" dur="500" fill="hold"/>
                                        <p:tgtEl>
                                          <p:spTgt spid="10"/>
                                        </p:tgtEl>
                                        <p:attrNameLst>
                                          <p:attrName>fillcolor</p:attrName>
                                        </p:attrNameLst>
                                      </p:cBhvr>
                                      <p:to>
                                        <a:schemeClr val="accent2"/>
                                      </p:to>
                                    </p:animClr>
                                    <p:set>
                                      <p:cBhvr>
                                        <p:cTn id="155" dur="500" fill="hold"/>
                                        <p:tgtEl>
                                          <p:spTgt spid="10"/>
                                        </p:tgtEl>
                                        <p:attrNameLst>
                                          <p:attrName>fill.type</p:attrName>
                                        </p:attrNameLst>
                                      </p:cBhvr>
                                      <p:to>
                                        <p:strVal val="solid"/>
                                      </p:to>
                                    </p:set>
                                    <p:set>
                                      <p:cBhvr>
                                        <p:cTn id="156" dur="500" fill="hold"/>
                                        <p:tgtEl>
                                          <p:spTgt spid="10"/>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207"/>
                                        </p:tgtEl>
                                        <p:attrNameLst>
                                          <p:attrName>fillcolor</p:attrName>
                                        </p:attrNameLst>
                                      </p:cBhvr>
                                      <p:to>
                                        <a:schemeClr val="accent2"/>
                                      </p:to>
                                    </p:animClr>
                                    <p:set>
                                      <p:cBhvr>
                                        <p:cTn id="159" dur="500" fill="hold"/>
                                        <p:tgtEl>
                                          <p:spTgt spid="207"/>
                                        </p:tgtEl>
                                        <p:attrNameLst>
                                          <p:attrName>fill.type</p:attrName>
                                        </p:attrNameLst>
                                      </p:cBhvr>
                                      <p:to>
                                        <p:strVal val="solid"/>
                                      </p:to>
                                    </p:set>
                                    <p:set>
                                      <p:cBhvr>
                                        <p:cTn id="160" dur="500" fill="hold"/>
                                        <p:tgtEl>
                                          <p:spTgt spid="207"/>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500" fill="hold"/>
                                        <p:tgtEl>
                                          <p:spTgt spid="210"/>
                                        </p:tgtEl>
                                        <p:attrNameLst>
                                          <p:attrName>fillcolor</p:attrName>
                                        </p:attrNameLst>
                                      </p:cBhvr>
                                      <p:to>
                                        <a:srgbClr val="00FF99"/>
                                      </p:to>
                                    </p:animClr>
                                    <p:set>
                                      <p:cBhvr>
                                        <p:cTn id="165" dur="500" fill="hold"/>
                                        <p:tgtEl>
                                          <p:spTgt spid="210"/>
                                        </p:tgtEl>
                                        <p:attrNameLst>
                                          <p:attrName>fill.type</p:attrName>
                                        </p:attrNameLst>
                                      </p:cBhvr>
                                      <p:to>
                                        <p:strVal val="solid"/>
                                      </p:to>
                                    </p:set>
                                    <p:set>
                                      <p:cBhvr>
                                        <p:cTn id="166" dur="500" fill="hold"/>
                                        <p:tgtEl>
                                          <p:spTgt spid="210"/>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500" fill="hold"/>
                                        <p:tgtEl>
                                          <p:spTgt spid="215"/>
                                        </p:tgtEl>
                                        <p:attrNameLst>
                                          <p:attrName>fillcolor</p:attrName>
                                        </p:attrNameLst>
                                      </p:cBhvr>
                                      <p:to>
                                        <a:srgbClr val="00FF99"/>
                                      </p:to>
                                    </p:animClr>
                                    <p:set>
                                      <p:cBhvr>
                                        <p:cTn id="169" dur="500" fill="hold"/>
                                        <p:tgtEl>
                                          <p:spTgt spid="215"/>
                                        </p:tgtEl>
                                        <p:attrNameLst>
                                          <p:attrName>fill.type</p:attrName>
                                        </p:attrNameLst>
                                      </p:cBhvr>
                                      <p:to>
                                        <p:strVal val="solid"/>
                                      </p:to>
                                    </p:set>
                                    <p:set>
                                      <p:cBhvr>
                                        <p:cTn id="170" dur="500" fill="hold"/>
                                        <p:tgtEl>
                                          <p:spTgt spid="215"/>
                                        </p:tgtEl>
                                        <p:attrNameLst>
                                          <p:attrName>fill.on</p:attrName>
                                        </p:attrNameLst>
                                      </p:cBhvr>
                                      <p:to>
                                        <p:strVal val="true"/>
                                      </p:to>
                                    </p:set>
                                  </p:childTnLst>
                                </p:cTn>
                              </p:par>
                            </p:childTnLst>
                          </p:cTn>
                        </p:par>
                        <p:par>
                          <p:cTn id="171" fill="hold">
                            <p:stCondLst>
                              <p:cond delay="500"/>
                            </p:stCondLst>
                            <p:childTnLst>
                              <p:par>
                                <p:cTn id="172" presetID="22" presetClass="entr" presetSubtype="8" fill="hold" nodeType="afterEffect">
                                  <p:stCondLst>
                                    <p:cond delay="0"/>
                                  </p:stCondLst>
                                  <p:childTnLst>
                                    <p:set>
                                      <p:cBhvr>
                                        <p:cTn id="173" dur="1" fill="hold">
                                          <p:stCondLst>
                                            <p:cond delay="0"/>
                                          </p:stCondLst>
                                        </p:cTn>
                                        <p:tgtEl>
                                          <p:spTgt spid="272"/>
                                        </p:tgtEl>
                                        <p:attrNameLst>
                                          <p:attrName>style.visibility</p:attrName>
                                        </p:attrNameLst>
                                      </p:cBhvr>
                                      <p:to>
                                        <p:strVal val="visible"/>
                                      </p:to>
                                    </p:set>
                                    <p:animEffect transition="in" filter="wipe(left)">
                                      <p:cBhvr>
                                        <p:cTn id="174" dur="500"/>
                                        <p:tgtEl>
                                          <p:spTgt spid="272"/>
                                        </p:tgtEl>
                                      </p:cBhvr>
                                    </p:animEffect>
                                  </p:childTnLst>
                                </p:cTn>
                              </p:par>
                            </p:childTnLst>
                          </p:cTn>
                        </p:par>
                        <p:par>
                          <p:cTn id="175" fill="hold">
                            <p:stCondLst>
                              <p:cond delay="1000"/>
                            </p:stCondLst>
                            <p:childTnLst>
                              <p:par>
                                <p:cTn id="176" presetID="1" presetClass="emph" presetSubtype="2" fill="hold" nodeType="afterEffect">
                                  <p:stCondLst>
                                    <p:cond delay="0"/>
                                  </p:stCondLst>
                                  <p:childTnLst>
                                    <p:animClr clrSpc="rgb" dir="cw">
                                      <p:cBhvr>
                                        <p:cTn id="177" dur="500" fill="hold"/>
                                        <p:tgtEl>
                                          <p:spTgt spid="210"/>
                                        </p:tgtEl>
                                        <p:attrNameLst>
                                          <p:attrName>fillcolor</p:attrName>
                                        </p:attrNameLst>
                                      </p:cBhvr>
                                      <p:to>
                                        <a:schemeClr val="accent2"/>
                                      </p:to>
                                    </p:animClr>
                                    <p:set>
                                      <p:cBhvr>
                                        <p:cTn id="178" dur="500" fill="hold"/>
                                        <p:tgtEl>
                                          <p:spTgt spid="210"/>
                                        </p:tgtEl>
                                        <p:attrNameLst>
                                          <p:attrName>fill.type</p:attrName>
                                        </p:attrNameLst>
                                      </p:cBhvr>
                                      <p:to>
                                        <p:strVal val="solid"/>
                                      </p:to>
                                    </p:set>
                                    <p:set>
                                      <p:cBhvr>
                                        <p:cTn id="179" dur="500" fill="hold"/>
                                        <p:tgtEl>
                                          <p:spTgt spid="210"/>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500" fill="hold"/>
                                        <p:tgtEl>
                                          <p:spTgt spid="215"/>
                                        </p:tgtEl>
                                        <p:attrNameLst>
                                          <p:attrName>fillcolor</p:attrName>
                                        </p:attrNameLst>
                                      </p:cBhvr>
                                      <p:to>
                                        <a:schemeClr val="accent2"/>
                                      </p:to>
                                    </p:animClr>
                                    <p:set>
                                      <p:cBhvr>
                                        <p:cTn id="182" dur="500" fill="hold"/>
                                        <p:tgtEl>
                                          <p:spTgt spid="215"/>
                                        </p:tgtEl>
                                        <p:attrNameLst>
                                          <p:attrName>fill.type</p:attrName>
                                        </p:attrNameLst>
                                      </p:cBhvr>
                                      <p:to>
                                        <p:strVal val="solid"/>
                                      </p:to>
                                    </p:set>
                                    <p:set>
                                      <p:cBhvr>
                                        <p:cTn id="183" dur="500" fill="hold"/>
                                        <p:tgtEl>
                                          <p:spTgt spid="215"/>
                                        </p:tgtEl>
                                        <p:attrNameLst>
                                          <p:attrName>fill.on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8" presetClass="entr" presetSubtype="6" fill="hold" nodeType="clickEffect">
                                  <p:stCondLst>
                                    <p:cond delay="0"/>
                                  </p:stCondLst>
                                  <p:childTnLst>
                                    <p:set>
                                      <p:cBhvr>
                                        <p:cTn id="187" dur="1" fill="hold">
                                          <p:stCondLst>
                                            <p:cond delay="0"/>
                                          </p:stCondLst>
                                        </p:cTn>
                                        <p:tgtEl>
                                          <p:spTgt spid="310"/>
                                        </p:tgtEl>
                                        <p:attrNameLst>
                                          <p:attrName>style.visibility</p:attrName>
                                        </p:attrNameLst>
                                      </p:cBhvr>
                                      <p:to>
                                        <p:strVal val="visible"/>
                                      </p:to>
                                    </p:set>
                                    <p:animEffect transition="in" filter="strips(downRight)">
                                      <p:cBhvr>
                                        <p:cTn id="188" dur="2000"/>
                                        <p:tgtEl>
                                          <p:spTgt spid="310"/>
                                        </p:tgtEl>
                                      </p:cBhvr>
                                    </p:animEffect>
                                  </p:childTnLst>
                                </p:cTn>
                              </p:par>
                              <p:par>
                                <p:cTn id="189" presetID="1" presetClass="emph" presetSubtype="2" fill="hold" nodeType="withEffect">
                                  <p:stCondLst>
                                    <p:cond delay="500"/>
                                  </p:stCondLst>
                                  <p:childTnLst>
                                    <p:animClr clrSpc="rgb" dir="cw">
                                      <p:cBhvr>
                                        <p:cTn id="190" dur="500" fill="hold"/>
                                        <p:tgtEl>
                                          <p:spTgt spid="206"/>
                                        </p:tgtEl>
                                        <p:attrNameLst>
                                          <p:attrName>fillcolor</p:attrName>
                                        </p:attrNameLst>
                                      </p:cBhvr>
                                      <p:to>
                                        <a:srgbClr val="00B0F0"/>
                                      </p:to>
                                    </p:animClr>
                                    <p:set>
                                      <p:cBhvr>
                                        <p:cTn id="191" dur="500" fill="hold"/>
                                        <p:tgtEl>
                                          <p:spTgt spid="206"/>
                                        </p:tgtEl>
                                        <p:attrNameLst>
                                          <p:attrName>fill.type</p:attrName>
                                        </p:attrNameLst>
                                      </p:cBhvr>
                                      <p:to>
                                        <p:strVal val="solid"/>
                                      </p:to>
                                    </p:set>
                                    <p:set>
                                      <p:cBhvr>
                                        <p:cTn id="192" dur="500" fill="hold"/>
                                        <p:tgtEl>
                                          <p:spTgt spid="206"/>
                                        </p:tgtEl>
                                        <p:attrNameLst>
                                          <p:attrName>fill.on</p:attrName>
                                        </p:attrNameLst>
                                      </p:cBhvr>
                                      <p:to>
                                        <p:strVal val="true"/>
                                      </p:to>
                                    </p:set>
                                  </p:childTnLst>
                                </p:cTn>
                              </p:par>
                              <p:par>
                                <p:cTn id="193" presetID="1" presetClass="emph" presetSubtype="2" fill="hold" nodeType="withEffect">
                                  <p:stCondLst>
                                    <p:cond delay="500"/>
                                  </p:stCondLst>
                                  <p:childTnLst>
                                    <p:animClr clrSpc="rgb" dir="cw">
                                      <p:cBhvr>
                                        <p:cTn id="194" dur="500" fill="hold"/>
                                        <p:tgtEl>
                                          <p:spTgt spid="9"/>
                                        </p:tgtEl>
                                        <p:attrNameLst>
                                          <p:attrName>fillcolor</p:attrName>
                                        </p:attrNameLst>
                                      </p:cBhvr>
                                      <p:to>
                                        <a:srgbClr val="00B0F0"/>
                                      </p:to>
                                    </p:animClr>
                                    <p:set>
                                      <p:cBhvr>
                                        <p:cTn id="195" dur="500" fill="hold"/>
                                        <p:tgtEl>
                                          <p:spTgt spid="9"/>
                                        </p:tgtEl>
                                        <p:attrNameLst>
                                          <p:attrName>fill.type</p:attrName>
                                        </p:attrNameLst>
                                      </p:cBhvr>
                                      <p:to>
                                        <p:strVal val="solid"/>
                                      </p:to>
                                    </p:set>
                                    <p:set>
                                      <p:cBhvr>
                                        <p:cTn id="196" dur="500" fill="hold"/>
                                        <p:tgtEl>
                                          <p:spTgt spid="9"/>
                                        </p:tgtEl>
                                        <p:attrNameLst>
                                          <p:attrName>fill.on</p:attrName>
                                        </p:attrNameLst>
                                      </p:cBhvr>
                                      <p:to>
                                        <p:strVal val="true"/>
                                      </p:to>
                                    </p:set>
                                  </p:childTnLst>
                                </p:cTn>
                              </p:par>
                              <p:par>
                                <p:cTn id="197" presetID="1" presetClass="emph" presetSubtype="2" fill="hold" nodeType="withEffect">
                                  <p:stCondLst>
                                    <p:cond delay="750"/>
                                  </p:stCondLst>
                                  <p:childTnLst>
                                    <p:animClr clrSpc="rgb" dir="cw">
                                      <p:cBhvr>
                                        <p:cTn id="198" dur="500" fill="hold"/>
                                        <p:tgtEl>
                                          <p:spTgt spid="10"/>
                                        </p:tgtEl>
                                        <p:attrNameLst>
                                          <p:attrName>fillcolor</p:attrName>
                                        </p:attrNameLst>
                                      </p:cBhvr>
                                      <p:to>
                                        <a:srgbClr val="00B0F0"/>
                                      </p:to>
                                    </p:animClr>
                                    <p:set>
                                      <p:cBhvr>
                                        <p:cTn id="199" dur="500" fill="hold"/>
                                        <p:tgtEl>
                                          <p:spTgt spid="10"/>
                                        </p:tgtEl>
                                        <p:attrNameLst>
                                          <p:attrName>fill.type</p:attrName>
                                        </p:attrNameLst>
                                      </p:cBhvr>
                                      <p:to>
                                        <p:strVal val="solid"/>
                                      </p:to>
                                    </p:set>
                                    <p:set>
                                      <p:cBhvr>
                                        <p:cTn id="200" dur="500" fill="hold"/>
                                        <p:tgtEl>
                                          <p:spTgt spid="10"/>
                                        </p:tgtEl>
                                        <p:attrNameLst>
                                          <p:attrName>fill.on</p:attrName>
                                        </p:attrNameLst>
                                      </p:cBhvr>
                                      <p:to>
                                        <p:strVal val="true"/>
                                      </p:to>
                                    </p:set>
                                  </p:childTnLst>
                                </p:cTn>
                              </p:par>
                              <p:par>
                                <p:cTn id="201" presetID="1" presetClass="emph" presetSubtype="2" fill="hold" nodeType="withEffect">
                                  <p:stCondLst>
                                    <p:cond delay="750"/>
                                  </p:stCondLst>
                                  <p:childTnLst>
                                    <p:animClr clrSpc="rgb" dir="cw">
                                      <p:cBhvr>
                                        <p:cTn id="202" dur="500" fill="hold"/>
                                        <p:tgtEl>
                                          <p:spTgt spid="207"/>
                                        </p:tgtEl>
                                        <p:attrNameLst>
                                          <p:attrName>fillcolor</p:attrName>
                                        </p:attrNameLst>
                                      </p:cBhvr>
                                      <p:to>
                                        <a:srgbClr val="00B0F0"/>
                                      </p:to>
                                    </p:animClr>
                                    <p:set>
                                      <p:cBhvr>
                                        <p:cTn id="203" dur="500" fill="hold"/>
                                        <p:tgtEl>
                                          <p:spTgt spid="207"/>
                                        </p:tgtEl>
                                        <p:attrNameLst>
                                          <p:attrName>fill.type</p:attrName>
                                        </p:attrNameLst>
                                      </p:cBhvr>
                                      <p:to>
                                        <p:strVal val="solid"/>
                                      </p:to>
                                    </p:set>
                                    <p:set>
                                      <p:cBhvr>
                                        <p:cTn id="204" dur="500" fill="hold"/>
                                        <p:tgtEl>
                                          <p:spTgt spid="207"/>
                                        </p:tgtEl>
                                        <p:attrNameLst>
                                          <p:attrName>fill.on</p:attrName>
                                        </p:attrNameLst>
                                      </p:cBhvr>
                                      <p:to>
                                        <p:strVal val="true"/>
                                      </p:to>
                                    </p:set>
                                  </p:childTnLst>
                                </p:cTn>
                              </p:par>
                              <p:par>
                                <p:cTn id="205" presetID="1" presetClass="emph" presetSubtype="2" fill="hold" nodeType="withEffect">
                                  <p:stCondLst>
                                    <p:cond delay="1250"/>
                                  </p:stCondLst>
                                  <p:childTnLst>
                                    <p:animClr clrSpc="rgb" dir="cw">
                                      <p:cBhvr>
                                        <p:cTn id="206" dur="500" fill="hold"/>
                                        <p:tgtEl>
                                          <p:spTgt spid="210"/>
                                        </p:tgtEl>
                                        <p:attrNameLst>
                                          <p:attrName>fillcolor</p:attrName>
                                        </p:attrNameLst>
                                      </p:cBhvr>
                                      <p:to>
                                        <a:srgbClr val="00B0F0"/>
                                      </p:to>
                                    </p:animClr>
                                    <p:set>
                                      <p:cBhvr>
                                        <p:cTn id="207" dur="500" fill="hold"/>
                                        <p:tgtEl>
                                          <p:spTgt spid="210"/>
                                        </p:tgtEl>
                                        <p:attrNameLst>
                                          <p:attrName>fill.type</p:attrName>
                                        </p:attrNameLst>
                                      </p:cBhvr>
                                      <p:to>
                                        <p:strVal val="solid"/>
                                      </p:to>
                                    </p:set>
                                    <p:set>
                                      <p:cBhvr>
                                        <p:cTn id="208" dur="500" fill="hold"/>
                                        <p:tgtEl>
                                          <p:spTgt spid="210"/>
                                        </p:tgtEl>
                                        <p:attrNameLst>
                                          <p:attrName>fill.on</p:attrName>
                                        </p:attrNameLst>
                                      </p:cBhvr>
                                      <p:to>
                                        <p:strVal val="true"/>
                                      </p:to>
                                    </p:set>
                                  </p:childTnLst>
                                </p:cTn>
                              </p:par>
                              <p:par>
                                <p:cTn id="209" presetID="1" presetClass="emph" presetSubtype="2" fill="hold" nodeType="withEffect">
                                  <p:stCondLst>
                                    <p:cond delay="1250"/>
                                  </p:stCondLst>
                                  <p:childTnLst>
                                    <p:animClr clrSpc="rgb" dir="cw">
                                      <p:cBhvr>
                                        <p:cTn id="210" dur="500" fill="hold"/>
                                        <p:tgtEl>
                                          <p:spTgt spid="215"/>
                                        </p:tgtEl>
                                        <p:attrNameLst>
                                          <p:attrName>fillcolor</p:attrName>
                                        </p:attrNameLst>
                                      </p:cBhvr>
                                      <p:to>
                                        <a:srgbClr val="00B0F0"/>
                                      </p:to>
                                    </p:animClr>
                                    <p:set>
                                      <p:cBhvr>
                                        <p:cTn id="211" dur="500" fill="hold"/>
                                        <p:tgtEl>
                                          <p:spTgt spid="215"/>
                                        </p:tgtEl>
                                        <p:attrNameLst>
                                          <p:attrName>fill.type</p:attrName>
                                        </p:attrNameLst>
                                      </p:cBhvr>
                                      <p:to>
                                        <p:strVal val="solid"/>
                                      </p:to>
                                    </p:set>
                                    <p:set>
                                      <p:cBhvr>
                                        <p:cTn id="212" dur="500" fill="hold"/>
                                        <p:tgtEl>
                                          <p:spTgt spid="2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10" grpId="0" animBg="1"/>
      <p:bldP spid="205" grpId="0" animBg="1"/>
      <p:bldP spid="206" grpId="0" animBg="1"/>
      <p:bldP spid="207" grpId="0" animBg="1"/>
      <p:bldP spid="208" grpId="0" animBg="1"/>
      <p:bldP spid="209" grpId="0" animBg="1"/>
      <p:bldP spid="210" grpId="0" animBg="1"/>
      <p:bldP spid="210" grpId="1" animBg="1"/>
      <p:bldP spid="211" grpId="0" animBg="1"/>
      <p:bldP spid="211" grpId="1" animBg="1"/>
      <p:bldP spid="2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给出两个仅包含小写字母的串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𝐴</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𝐵</m:t>
                        </m:r>
                      </m:e>
                    </m:d>
                  </m:oMath>
                </a14:m>
                <a:endParaRPr lang="en-US" altLang="zh-CN" dirty="0"/>
              </a:p>
              <a:p>
                <a:r>
                  <a:rPr lang="zh-CN" altLang="en-US" dirty="0"/>
                  <a:t>从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中取出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个互不重叠的非空子串，将这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个串首尾相连得到一个新的字符串，求这个新的串与 </a:t>
                </a:r>
                <a14:m>
                  <m:oMath xmlns:m="http://schemas.openxmlformats.org/officeDocument/2006/math">
                    <m:r>
                      <a:rPr lang="en-US" altLang="zh-CN" b="0" i="1" smtClean="0">
                        <a:latin typeface="Cambria Math" panose="02040503050406030204" pitchFamily="18" charset="0"/>
                      </a:rPr>
                      <m:t>𝐵</m:t>
                    </m:r>
                  </m:oMath>
                </a14:m>
                <a:r>
                  <a:rPr lang="en-US" altLang="zh-CN" dirty="0"/>
                  <a:t> </a:t>
                </a:r>
                <a:r>
                  <a:rPr lang="zh-CN" altLang="en-US" dirty="0"/>
                  <a:t>相同的方案数</a:t>
                </a:r>
                <a:endParaRPr lang="en-US" altLang="zh-CN" dirty="0"/>
              </a:p>
              <a:p>
                <a:r>
                  <a:rPr lang="zh-CN" altLang="en-US" dirty="0"/>
                  <a:t>方案不同当且仅当取出的位置不同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≤1000, 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≤200</m:t>
                    </m:r>
                  </m:oMath>
                </a14:m>
                <a:endParaRPr lang="en-US" altLang="zh-CN" dirty="0"/>
              </a:p>
              <a:p>
                <a:endParaRPr lang="zh-CN" altLang="en-US"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EFEBE039-0653-F894-BCF9-BDBA0B033E97}"/>
              </a:ext>
            </a:extLst>
          </p:cNvPr>
          <p:cNvCxnSpPr/>
          <p:nvPr/>
        </p:nvCxnSpPr>
        <p:spPr>
          <a:xfrm>
            <a:off x="7200000" y="3600000"/>
            <a:ext cx="1080000" cy="540000"/>
          </a:xfrm>
          <a:prstGeom prst="line">
            <a:avLst/>
          </a:prstGeom>
          <a:ln w="28575">
            <a:solidFill>
              <a:srgbClr val="FF7777"/>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0D282FB-1CE9-F924-E2D0-ED0D959F2A61}"/>
              </a:ext>
            </a:extLst>
          </p:cNvPr>
          <p:cNvCxnSpPr>
            <a:cxnSpLocks/>
          </p:cNvCxnSpPr>
          <p:nvPr/>
        </p:nvCxnSpPr>
        <p:spPr>
          <a:xfrm>
            <a:off x="7560000" y="3600000"/>
            <a:ext cx="1080000" cy="540000"/>
          </a:xfrm>
          <a:prstGeom prst="line">
            <a:avLst/>
          </a:prstGeom>
          <a:ln w="28575">
            <a:solidFill>
              <a:srgbClr val="FF7777"/>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F85895C-E15E-ED3A-BA58-07C3C051F97B}"/>
              </a:ext>
            </a:extLst>
          </p:cNvPr>
          <p:cNvCxnSpPr>
            <a:cxnSpLocks/>
          </p:cNvCxnSpPr>
          <p:nvPr/>
        </p:nvCxnSpPr>
        <p:spPr>
          <a:xfrm>
            <a:off x="7920000" y="3600000"/>
            <a:ext cx="720000" cy="540000"/>
          </a:xfrm>
          <a:prstGeom prst="line">
            <a:avLst/>
          </a:prstGeom>
          <a:ln w="28575">
            <a:solidFill>
              <a:srgbClr val="FF791B"/>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2CE043-2A54-0354-362E-21184C2FEAAF}"/>
              </a:ext>
            </a:extLst>
          </p:cNvPr>
          <p:cNvCxnSpPr>
            <a:cxnSpLocks/>
          </p:cNvCxnSpPr>
          <p:nvPr/>
        </p:nvCxnSpPr>
        <p:spPr>
          <a:xfrm>
            <a:off x="8280000" y="3600000"/>
            <a:ext cx="720000" cy="540000"/>
          </a:xfrm>
          <a:prstGeom prst="line">
            <a:avLst/>
          </a:prstGeom>
          <a:ln w="28575">
            <a:solidFill>
              <a:srgbClr val="FF791B"/>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BF03E97-C66F-D20C-3ECB-5B386BB984BC}"/>
              </a:ext>
            </a:extLst>
          </p:cNvPr>
          <p:cNvCxnSpPr>
            <a:cxnSpLocks/>
          </p:cNvCxnSpPr>
          <p:nvPr/>
        </p:nvCxnSpPr>
        <p:spPr>
          <a:xfrm flipH="1">
            <a:off x="9000000" y="3600000"/>
            <a:ext cx="1080000" cy="540000"/>
          </a:xfrm>
          <a:prstGeom prst="line">
            <a:avLst/>
          </a:prstGeom>
          <a:ln w="28575">
            <a:solidFill>
              <a:srgbClr val="2AA4DB"/>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746F7DA-68F2-ECBF-583F-A2142D757690}"/>
              </a:ext>
            </a:extLst>
          </p:cNvPr>
          <p:cNvCxnSpPr>
            <a:cxnSpLocks/>
          </p:cNvCxnSpPr>
          <p:nvPr/>
        </p:nvCxnSpPr>
        <p:spPr>
          <a:xfrm flipH="1">
            <a:off x="9720000" y="3600000"/>
            <a:ext cx="1080000" cy="540000"/>
          </a:xfrm>
          <a:prstGeom prst="line">
            <a:avLst/>
          </a:prstGeom>
          <a:ln w="28575">
            <a:solidFill>
              <a:srgbClr val="2AA4DB"/>
            </a:solidFill>
          </a:ln>
        </p:spPr>
        <p:style>
          <a:lnRef idx="1">
            <a:schemeClr val="accent1"/>
          </a:lnRef>
          <a:fillRef idx="0">
            <a:schemeClr val="accent1"/>
          </a:fillRef>
          <a:effectRef idx="0">
            <a:schemeClr val="accent1"/>
          </a:effectRef>
          <a:fontRef idx="minor">
            <a:schemeClr val="tx1"/>
          </a:fontRef>
        </p:style>
      </p:cxnSp>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NOIP2015 </a:t>
            </a:r>
            <a:r>
              <a:rPr lang="zh-CN" altLang="en-US" dirty="0"/>
              <a:t>子串</a:t>
            </a:r>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81" name="组合 80">
            <a:extLst>
              <a:ext uri="{FF2B5EF4-FFF2-40B4-BE49-F238E27FC236}">
                <a16:creationId xmlns:a16="http://schemas.microsoft.com/office/drawing/2014/main" id="{04EC3179-4C7C-0DC5-7A45-F652B2BE5190}"/>
              </a:ext>
            </a:extLst>
          </p:cNvPr>
          <p:cNvGrpSpPr/>
          <p:nvPr/>
        </p:nvGrpSpPr>
        <p:grpSpPr>
          <a:xfrm>
            <a:off x="7200000" y="3240000"/>
            <a:ext cx="3600000" cy="360000"/>
            <a:chOff x="7200000" y="3240000"/>
            <a:chExt cx="3600000" cy="360000"/>
          </a:xfrm>
        </p:grpSpPr>
        <p:sp>
          <p:nvSpPr>
            <p:cNvPr id="3" name="矩形 2">
              <a:extLst>
                <a:ext uri="{FF2B5EF4-FFF2-40B4-BE49-F238E27FC236}">
                  <a16:creationId xmlns:a16="http://schemas.microsoft.com/office/drawing/2014/main" id="{011F7994-7D24-67FC-86CE-466DEE17BBA8}"/>
                </a:ext>
              </a:extLst>
            </p:cNvPr>
            <p:cNvSpPr/>
            <p:nvPr/>
          </p:nvSpPr>
          <p:spPr>
            <a:xfrm>
              <a:off x="7200000" y="324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5" name="矩形 4">
              <a:extLst>
                <a:ext uri="{FF2B5EF4-FFF2-40B4-BE49-F238E27FC236}">
                  <a16:creationId xmlns:a16="http://schemas.microsoft.com/office/drawing/2014/main" id="{CF697651-0E62-841E-8CF5-3237310190FD}"/>
                </a:ext>
              </a:extLst>
            </p:cNvPr>
            <p:cNvSpPr/>
            <p:nvPr/>
          </p:nvSpPr>
          <p:spPr>
            <a:xfrm>
              <a:off x="756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7" name="矩形 6">
              <a:extLst>
                <a:ext uri="{FF2B5EF4-FFF2-40B4-BE49-F238E27FC236}">
                  <a16:creationId xmlns:a16="http://schemas.microsoft.com/office/drawing/2014/main" id="{CA1755A3-058A-D625-506E-4C6157ADA103}"/>
                </a:ext>
              </a:extLst>
            </p:cNvPr>
            <p:cNvSpPr/>
            <p:nvPr/>
          </p:nvSpPr>
          <p:spPr>
            <a:xfrm>
              <a:off x="7920000" y="324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16" name="矩形 15">
              <a:extLst>
                <a:ext uri="{FF2B5EF4-FFF2-40B4-BE49-F238E27FC236}">
                  <a16:creationId xmlns:a16="http://schemas.microsoft.com/office/drawing/2014/main" id="{4390DEDD-BCB8-8C62-517B-A287F7D5036B}"/>
                </a:ext>
              </a:extLst>
            </p:cNvPr>
            <p:cNvSpPr/>
            <p:nvPr/>
          </p:nvSpPr>
          <p:spPr>
            <a:xfrm>
              <a:off x="828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a:t>
              </a:r>
              <a:endParaRPr lang="zh-CN" altLang="en-US" sz="2000" dirty="0"/>
            </a:p>
          </p:txBody>
        </p:sp>
        <p:sp>
          <p:nvSpPr>
            <p:cNvPr id="17" name="矩形 16">
              <a:extLst>
                <a:ext uri="{FF2B5EF4-FFF2-40B4-BE49-F238E27FC236}">
                  <a16:creationId xmlns:a16="http://schemas.microsoft.com/office/drawing/2014/main" id="{0DF9829A-D552-4846-BE65-0B624789C92C}"/>
                </a:ext>
              </a:extLst>
            </p:cNvPr>
            <p:cNvSpPr/>
            <p:nvPr/>
          </p:nvSpPr>
          <p:spPr>
            <a:xfrm>
              <a:off x="864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18" name="矩形 17">
              <a:extLst>
                <a:ext uri="{FF2B5EF4-FFF2-40B4-BE49-F238E27FC236}">
                  <a16:creationId xmlns:a16="http://schemas.microsoft.com/office/drawing/2014/main" id="{52614C87-F357-31FF-0DC8-E79EB67D9A05}"/>
                </a:ext>
              </a:extLst>
            </p:cNvPr>
            <p:cNvSpPr/>
            <p:nvPr/>
          </p:nvSpPr>
          <p:spPr>
            <a:xfrm>
              <a:off x="900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p</a:t>
              </a:r>
              <a:endParaRPr lang="zh-CN" altLang="en-US" sz="2000" dirty="0"/>
            </a:p>
          </p:txBody>
        </p:sp>
        <p:sp>
          <p:nvSpPr>
            <p:cNvPr id="19" name="矩形 18">
              <a:extLst>
                <a:ext uri="{FF2B5EF4-FFF2-40B4-BE49-F238E27FC236}">
                  <a16:creationId xmlns:a16="http://schemas.microsoft.com/office/drawing/2014/main" id="{F8BA8D97-674D-C900-0924-2EED084FD00A}"/>
                </a:ext>
              </a:extLst>
            </p:cNvPr>
            <p:cNvSpPr/>
            <p:nvPr/>
          </p:nvSpPr>
          <p:spPr>
            <a:xfrm>
              <a:off x="936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t>i</a:t>
              </a:r>
              <a:endParaRPr lang="zh-CN" altLang="en-US" sz="2000" dirty="0"/>
            </a:p>
          </p:txBody>
        </p:sp>
        <p:sp>
          <p:nvSpPr>
            <p:cNvPr id="20" name="矩形 19">
              <a:extLst>
                <a:ext uri="{FF2B5EF4-FFF2-40B4-BE49-F238E27FC236}">
                  <a16:creationId xmlns:a16="http://schemas.microsoft.com/office/drawing/2014/main" id="{619FF0B3-73D4-FFBF-499D-5DD0B7290D82}"/>
                </a:ext>
              </a:extLst>
            </p:cNvPr>
            <p:cNvSpPr/>
            <p:nvPr/>
          </p:nvSpPr>
          <p:spPr>
            <a:xfrm>
              <a:off x="9720000" y="32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21" name="矩形 20">
              <a:extLst>
                <a:ext uri="{FF2B5EF4-FFF2-40B4-BE49-F238E27FC236}">
                  <a16:creationId xmlns:a16="http://schemas.microsoft.com/office/drawing/2014/main" id="{9BC4E9CE-9A22-5079-FD49-D66BC5CD788D}"/>
                </a:ext>
              </a:extLst>
            </p:cNvPr>
            <p:cNvSpPr/>
            <p:nvPr/>
          </p:nvSpPr>
          <p:spPr>
            <a:xfrm>
              <a:off x="10080000" y="32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22" name="矩形 21">
              <a:extLst>
                <a:ext uri="{FF2B5EF4-FFF2-40B4-BE49-F238E27FC236}">
                  <a16:creationId xmlns:a16="http://schemas.microsoft.com/office/drawing/2014/main" id="{89E7BF2A-FFCB-4CF0-FF4E-75226596A2CB}"/>
                </a:ext>
              </a:extLst>
            </p:cNvPr>
            <p:cNvSpPr/>
            <p:nvPr/>
          </p:nvSpPr>
          <p:spPr>
            <a:xfrm>
              <a:off x="10440000" y="32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grpSp>
      <p:cxnSp>
        <p:nvCxnSpPr>
          <p:cNvPr id="64" name="直接连接符 63">
            <a:extLst>
              <a:ext uri="{FF2B5EF4-FFF2-40B4-BE49-F238E27FC236}">
                <a16:creationId xmlns:a16="http://schemas.microsoft.com/office/drawing/2014/main" id="{2CB86000-8B41-7263-BEE6-75460EE343D6}"/>
              </a:ext>
            </a:extLst>
          </p:cNvPr>
          <p:cNvCxnSpPr>
            <a:cxnSpLocks/>
          </p:cNvCxnSpPr>
          <p:nvPr/>
        </p:nvCxnSpPr>
        <p:spPr>
          <a:xfrm flipV="1">
            <a:off x="7200000" y="4500000"/>
            <a:ext cx="1080000" cy="540000"/>
          </a:xfrm>
          <a:prstGeom prst="line">
            <a:avLst/>
          </a:prstGeom>
          <a:ln w="28575">
            <a:solidFill>
              <a:srgbClr val="FF7777"/>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E6A6348-A418-AF93-350C-DB5642EBF258}"/>
              </a:ext>
            </a:extLst>
          </p:cNvPr>
          <p:cNvCxnSpPr>
            <a:cxnSpLocks/>
          </p:cNvCxnSpPr>
          <p:nvPr/>
        </p:nvCxnSpPr>
        <p:spPr>
          <a:xfrm flipV="1">
            <a:off x="7560000" y="4500000"/>
            <a:ext cx="1080000" cy="540000"/>
          </a:xfrm>
          <a:prstGeom prst="line">
            <a:avLst/>
          </a:prstGeom>
          <a:ln w="28575">
            <a:solidFill>
              <a:srgbClr val="FF7777"/>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1374243-A1CF-63B6-6BAB-94E3E0177DD9}"/>
              </a:ext>
            </a:extLst>
          </p:cNvPr>
          <p:cNvCxnSpPr>
            <a:cxnSpLocks/>
          </p:cNvCxnSpPr>
          <p:nvPr/>
        </p:nvCxnSpPr>
        <p:spPr>
          <a:xfrm flipH="1">
            <a:off x="7920000" y="4500000"/>
            <a:ext cx="720000" cy="540000"/>
          </a:xfrm>
          <a:prstGeom prst="line">
            <a:avLst/>
          </a:prstGeom>
          <a:ln w="28575">
            <a:solidFill>
              <a:srgbClr val="FF791B"/>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11DCEBE-B3AD-16E0-D09E-623FBECF1C22}"/>
              </a:ext>
            </a:extLst>
          </p:cNvPr>
          <p:cNvCxnSpPr>
            <a:cxnSpLocks/>
          </p:cNvCxnSpPr>
          <p:nvPr/>
        </p:nvCxnSpPr>
        <p:spPr>
          <a:xfrm flipH="1">
            <a:off x="8280000" y="4500000"/>
            <a:ext cx="720000" cy="540000"/>
          </a:xfrm>
          <a:prstGeom prst="line">
            <a:avLst/>
          </a:prstGeom>
          <a:ln w="28575">
            <a:gradFill flip="none" rotWithShape="1">
              <a:gsLst>
                <a:gs pos="25000">
                  <a:srgbClr val="FF791B"/>
                </a:gs>
                <a:gs pos="76000">
                  <a:srgbClr val="2AA4DB"/>
                </a:gs>
                <a:gs pos="75000">
                  <a:srgbClr val="FF791B"/>
                </a:gs>
                <a:gs pos="51000">
                  <a:srgbClr val="FF791B"/>
                </a:gs>
                <a:gs pos="50000">
                  <a:srgbClr val="2AA4DB"/>
                </a:gs>
                <a:gs pos="26000">
                  <a:srgbClr val="2AA4DB"/>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F1F5FD04-05CA-AB17-CF96-B300829FF4FF}"/>
              </a:ext>
            </a:extLst>
          </p:cNvPr>
          <p:cNvCxnSpPr>
            <a:cxnSpLocks/>
          </p:cNvCxnSpPr>
          <p:nvPr/>
        </p:nvCxnSpPr>
        <p:spPr>
          <a:xfrm flipH="1">
            <a:off x="9000000" y="4500000"/>
            <a:ext cx="720000" cy="540000"/>
          </a:xfrm>
          <a:prstGeom prst="line">
            <a:avLst/>
          </a:prstGeom>
          <a:ln w="28575">
            <a:solidFill>
              <a:srgbClr val="2AA4DB"/>
            </a:solidFill>
          </a:ln>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03C269A0-3647-DE2C-A010-0716DA9853E4}"/>
              </a:ext>
            </a:extLst>
          </p:cNvPr>
          <p:cNvGrpSpPr/>
          <p:nvPr/>
        </p:nvGrpSpPr>
        <p:grpSpPr>
          <a:xfrm>
            <a:off x="8280000" y="4140000"/>
            <a:ext cx="1440000" cy="360000"/>
            <a:chOff x="8280000" y="4140000"/>
            <a:chExt cx="1440000" cy="360000"/>
          </a:xfrm>
        </p:grpSpPr>
        <p:sp>
          <p:nvSpPr>
            <p:cNvPr id="39" name="矩形 38">
              <a:extLst>
                <a:ext uri="{FF2B5EF4-FFF2-40B4-BE49-F238E27FC236}">
                  <a16:creationId xmlns:a16="http://schemas.microsoft.com/office/drawing/2014/main" id="{56BE5F70-78B9-95BA-85D1-F4B593C6F4B5}"/>
                </a:ext>
              </a:extLst>
            </p:cNvPr>
            <p:cNvSpPr/>
            <p:nvPr/>
          </p:nvSpPr>
          <p:spPr>
            <a:xfrm>
              <a:off x="8280000" y="414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40" name="矩形 39">
              <a:extLst>
                <a:ext uri="{FF2B5EF4-FFF2-40B4-BE49-F238E27FC236}">
                  <a16:creationId xmlns:a16="http://schemas.microsoft.com/office/drawing/2014/main" id="{D659CAD3-FA21-C00D-AAED-E1F253710B2F}"/>
                </a:ext>
              </a:extLst>
            </p:cNvPr>
            <p:cNvSpPr/>
            <p:nvPr/>
          </p:nvSpPr>
          <p:spPr>
            <a:xfrm>
              <a:off x="8640000" y="414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41" name="矩形 40">
              <a:extLst>
                <a:ext uri="{FF2B5EF4-FFF2-40B4-BE49-F238E27FC236}">
                  <a16:creationId xmlns:a16="http://schemas.microsoft.com/office/drawing/2014/main" id="{278D7777-2A8C-FFBD-C3EA-5F8AFA86A819}"/>
                </a:ext>
              </a:extLst>
            </p:cNvPr>
            <p:cNvSpPr/>
            <p:nvPr/>
          </p:nvSpPr>
          <p:spPr>
            <a:xfrm>
              <a:off x="9000000" y="41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42" name="矩形 41">
              <a:extLst>
                <a:ext uri="{FF2B5EF4-FFF2-40B4-BE49-F238E27FC236}">
                  <a16:creationId xmlns:a16="http://schemas.microsoft.com/office/drawing/2014/main" id="{C10FC732-7CDB-9E5C-CF43-AC9C6C654DEB}"/>
                </a:ext>
              </a:extLst>
            </p:cNvPr>
            <p:cNvSpPr/>
            <p:nvPr/>
          </p:nvSpPr>
          <p:spPr>
            <a:xfrm>
              <a:off x="9360000" y="41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grpSp>
      <p:grpSp>
        <p:nvGrpSpPr>
          <p:cNvPr id="80" name="组合 79">
            <a:extLst>
              <a:ext uri="{FF2B5EF4-FFF2-40B4-BE49-F238E27FC236}">
                <a16:creationId xmlns:a16="http://schemas.microsoft.com/office/drawing/2014/main" id="{1510A9B1-B4D7-6A4A-E82E-1E1DA3D45A44}"/>
              </a:ext>
            </a:extLst>
          </p:cNvPr>
          <p:cNvGrpSpPr/>
          <p:nvPr/>
        </p:nvGrpSpPr>
        <p:grpSpPr>
          <a:xfrm>
            <a:off x="7200000" y="5040000"/>
            <a:ext cx="3600000" cy="360000"/>
            <a:chOff x="7200000" y="5040000"/>
            <a:chExt cx="3600000" cy="360000"/>
          </a:xfrm>
        </p:grpSpPr>
        <p:sp>
          <p:nvSpPr>
            <p:cNvPr id="25" name="矩形 24">
              <a:extLst>
                <a:ext uri="{FF2B5EF4-FFF2-40B4-BE49-F238E27FC236}">
                  <a16:creationId xmlns:a16="http://schemas.microsoft.com/office/drawing/2014/main" id="{E5D20A7C-75D6-0D73-E7C2-7B5BE1157BA8}"/>
                </a:ext>
              </a:extLst>
            </p:cNvPr>
            <p:cNvSpPr/>
            <p:nvPr/>
          </p:nvSpPr>
          <p:spPr>
            <a:xfrm>
              <a:off x="7200000" y="504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26" name="矩形 25">
              <a:extLst>
                <a:ext uri="{FF2B5EF4-FFF2-40B4-BE49-F238E27FC236}">
                  <a16:creationId xmlns:a16="http://schemas.microsoft.com/office/drawing/2014/main" id="{FF874E83-0D86-7932-FA21-62223078665C}"/>
                </a:ext>
              </a:extLst>
            </p:cNvPr>
            <p:cNvSpPr/>
            <p:nvPr/>
          </p:nvSpPr>
          <p:spPr>
            <a:xfrm>
              <a:off x="756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27" name="矩形 26">
              <a:extLst>
                <a:ext uri="{FF2B5EF4-FFF2-40B4-BE49-F238E27FC236}">
                  <a16:creationId xmlns:a16="http://schemas.microsoft.com/office/drawing/2014/main" id="{584D5375-4C77-C555-1D65-FF212EFCB0F3}"/>
                </a:ext>
              </a:extLst>
            </p:cNvPr>
            <p:cNvSpPr/>
            <p:nvPr/>
          </p:nvSpPr>
          <p:spPr>
            <a:xfrm>
              <a:off x="7920000" y="504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28" name="矩形 27">
              <a:extLst>
                <a:ext uri="{FF2B5EF4-FFF2-40B4-BE49-F238E27FC236}">
                  <a16:creationId xmlns:a16="http://schemas.microsoft.com/office/drawing/2014/main" id="{AF325205-EBB4-96FF-8FC9-C9C6296C75B6}"/>
                </a:ext>
              </a:extLst>
            </p:cNvPr>
            <p:cNvSpPr/>
            <p:nvPr/>
          </p:nvSpPr>
          <p:spPr>
            <a:xfrm>
              <a:off x="8280000" y="50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29" name="矩形 28">
              <a:extLst>
                <a:ext uri="{FF2B5EF4-FFF2-40B4-BE49-F238E27FC236}">
                  <a16:creationId xmlns:a16="http://schemas.microsoft.com/office/drawing/2014/main" id="{FEF32AE0-B162-6EC8-25FD-6841250FE49F}"/>
                </a:ext>
              </a:extLst>
            </p:cNvPr>
            <p:cNvSpPr/>
            <p:nvPr/>
          </p:nvSpPr>
          <p:spPr>
            <a:xfrm>
              <a:off x="8640000" y="50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sp>
          <p:nvSpPr>
            <p:cNvPr id="30" name="矩形 29">
              <a:extLst>
                <a:ext uri="{FF2B5EF4-FFF2-40B4-BE49-F238E27FC236}">
                  <a16:creationId xmlns:a16="http://schemas.microsoft.com/office/drawing/2014/main" id="{35A427AF-E73D-7FC3-7302-E2989174CE9F}"/>
                </a:ext>
              </a:extLst>
            </p:cNvPr>
            <p:cNvSpPr/>
            <p:nvPr/>
          </p:nvSpPr>
          <p:spPr>
            <a:xfrm>
              <a:off x="900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p</a:t>
              </a:r>
              <a:endParaRPr lang="zh-CN" altLang="en-US" sz="2000" dirty="0"/>
            </a:p>
          </p:txBody>
        </p:sp>
        <p:sp>
          <p:nvSpPr>
            <p:cNvPr id="31" name="矩形 30">
              <a:extLst>
                <a:ext uri="{FF2B5EF4-FFF2-40B4-BE49-F238E27FC236}">
                  <a16:creationId xmlns:a16="http://schemas.microsoft.com/office/drawing/2014/main" id="{8AA501DF-69B3-A118-38E1-29036392A3C4}"/>
                </a:ext>
              </a:extLst>
            </p:cNvPr>
            <p:cNvSpPr/>
            <p:nvPr/>
          </p:nvSpPr>
          <p:spPr>
            <a:xfrm>
              <a:off x="936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t>i</a:t>
              </a:r>
              <a:endParaRPr lang="zh-CN" altLang="en-US" sz="2000" dirty="0"/>
            </a:p>
          </p:txBody>
        </p:sp>
        <p:sp>
          <p:nvSpPr>
            <p:cNvPr id="32" name="矩形 31">
              <a:extLst>
                <a:ext uri="{FF2B5EF4-FFF2-40B4-BE49-F238E27FC236}">
                  <a16:creationId xmlns:a16="http://schemas.microsoft.com/office/drawing/2014/main" id="{F02FF442-7132-842B-7777-2E1767876800}"/>
                </a:ext>
              </a:extLst>
            </p:cNvPr>
            <p:cNvSpPr/>
            <p:nvPr/>
          </p:nvSpPr>
          <p:spPr>
            <a:xfrm>
              <a:off x="972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33" name="矩形 32">
              <a:extLst>
                <a:ext uri="{FF2B5EF4-FFF2-40B4-BE49-F238E27FC236}">
                  <a16:creationId xmlns:a16="http://schemas.microsoft.com/office/drawing/2014/main" id="{B191ACD3-A1A1-D07B-7E4B-E88C01C217F2}"/>
                </a:ext>
              </a:extLst>
            </p:cNvPr>
            <p:cNvSpPr/>
            <p:nvPr/>
          </p:nvSpPr>
          <p:spPr>
            <a:xfrm>
              <a:off x="1008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a:t>
              </a:r>
              <a:endParaRPr lang="zh-CN" altLang="en-US" sz="2000" dirty="0"/>
            </a:p>
          </p:txBody>
        </p:sp>
        <p:sp>
          <p:nvSpPr>
            <p:cNvPr id="34" name="矩形 33">
              <a:extLst>
                <a:ext uri="{FF2B5EF4-FFF2-40B4-BE49-F238E27FC236}">
                  <a16:creationId xmlns:a16="http://schemas.microsoft.com/office/drawing/2014/main" id="{F5DDBE4E-3FFA-5C3F-C278-A0ED113CD682}"/>
                </a:ext>
              </a:extLst>
            </p:cNvPr>
            <p:cNvSpPr/>
            <p:nvPr/>
          </p:nvSpPr>
          <p:spPr>
            <a:xfrm>
              <a:off x="1044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grpSp>
      <p:grpSp>
        <p:nvGrpSpPr>
          <p:cNvPr id="82" name="组合 81">
            <a:extLst>
              <a:ext uri="{FF2B5EF4-FFF2-40B4-BE49-F238E27FC236}">
                <a16:creationId xmlns:a16="http://schemas.microsoft.com/office/drawing/2014/main" id="{8F28CE53-D4EC-5578-F58A-A0D27EBC3159}"/>
              </a:ext>
            </a:extLst>
          </p:cNvPr>
          <p:cNvGrpSpPr/>
          <p:nvPr/>
        </p:nvGrpSpPr>
        <p:grpSpPr>
          <a:xfrm>
            <a:off x="7200000" y="5760000"/>
            <a:ext cx="3600000" cy="360000"/>
            <a:chOff x="7200000" y="5040000"/>
            <a:chExt cx="3600000" cy="360000"/>
          </a:xfrm>
        </p:grpSpPr>
        <p:sp>
          <p:nvSpPr>
            <p:cNvPr id="83" name="矩形 82">
              <a:extLst>
                <a:ext uri="{FF2B5EF4-FFF2-40B4-BE49-F238E27FC236}">
                  <a16:creationId xmlns:a16="http://schemas.microsoft.com/office/drawing/2014/main" id="{4B76AEEE-BF52-BD1A-F3F2-E097B97807C9}"/>
                </a:ext>
              </a:extLst>
            </p:cNvPr>
            <p:cNvSpPr/>
            <p:nvPr/>
          </p:nvSpPr>
          <p:spPr>
            <a:xfrm>
              <a:off x="7200000" y="504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84" name="矩形 83">
              <a:extLst>
                <a:ext uri="{FF2B5EF4-FFF2-40B4-BE49-F238E27FC236}">
                  <a16:creationId xmlns:a16="http://schemas.microsoft.com/office/drawing/2014/main" id="{5E01B5D0-2C93-BBDE-DE4D-CDE469CDFD65}"/>
                </a:ext>
              </a:extLst>
            </p:cNvPr>
            <p:cNvSpPr/>
            <p:nvPr/>
          </p:nvSpPr>
          <p:spPr>
            <a:xfrm>
              <a:off x="756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85" name="矩形 84">
              <a:extLst>
                <a:ext uri="{FF2B5EF4-FFF2-40B4-BE49-F238E27FC236}">
                  <a16:creationId xmlns:a16="http://schemas.microsoft.com/office/drawing/2014/main" id="{8374F880-B86F-CF3C-EBD7-DC2047B0BF0D}"/>
                </a:ext>
              </a:extLst>
            </p:cNvPr>
            <p:cNvSpPr/>
            <p:nvPr/>
          </p:nvSpPr>
          <p:spPr>
            <a:xfrm>
              <a:off x="7920000" y="504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86" name="矩形 85">
              <a:extLst>
                <a:ext uri="{FF2B5EF4-FFF2-40B4-BE49-F238E27FC236}">
                  <a16:creationId xmlns:a16="http://schemas.microsoft.com/office/drawing/2014/main" id="{C060A85E-9B44-CB9C-283D-0BE54662CF45}"/>
                </a:ext>
              </a:extLst>
            </p:cNvPr>
            <p:cNvSpPr/>
            <p:nvPr/>
          </p:nvSpPr>
          <p:spPr>
            <a:xfrm>
              <a:off x="8280000" y="504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87" name="矩形 86">
              <a:extLst>
                <a:ext uri="{FF2B5EF4-FFF2-40B4-BE49-F238E27FC236}">
                  <a16:creationId xmlns:a16="http://schemas.microsoft.com/office/drawing/2014/main" id="{E365FC79-1B0E-66A7-345C-20D33E874E41}"/>
                </a:ext>
              </a:extLst>
            </p:cNvPr>
            <p:cNvSpPr/>
            <p:nvPr/>
          </p:nvSpPr>
          <p:spPr>
            <a:xfrm>
              <a:off x="8640000" y="5040000"/>
              <a:ext cx="360000" cy="360000"/>
            </a:xfrm>
            <a:prstGeom prst="rect">
              <a:avLst/>
            </a:prstGeom>
            <a:solidFill>
              <a:srgbClr val="2AA4D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sp>
          <p:nvSpPr>
            <p:cNvPr id="88" name="矩形 87">
              <a:extLst>
                <a:ext uri="{FF2B5EF4-FFF2-40B4-BE49-F238E27FC236}">
                  <a16:creationId xmlns:a16="http://schemas.microsoft.com/office/drawing/2014/main" id="{632598ED-214C-C648-5217-76A0D6A8932A}"/>
                </a:ext>
              </a:extLst>
            </p:cNvPr>
            <p:cNvSpPr/>
            <p:nvPr/>
          </p:nvSpPr>
          <p:spPr>
            <a:xfrm>
              <a:off x="900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p</a:t>
              </a:r>
              <a:endParaRPr lang="zh-CN" altLang="en-US" sz="2000" dirty="0"/>
            </a:p>
          </p:txBody>
        </p:sp>
        <p:sp>
          <p:nvSpPr>
            <p:cNvPr id="89" name="矩形 88">
              <a:extLst>
                <a:ext uri="{FF2B5EF4-FFF2-40B4-BE49-F238E27FC236}">
                  <a16:creationId xmlns:a16="http://schemas.microsoft.com/office/drawing/2014/main" id="{92E56083-8553-E371-8D80-0A90F6698A5C}"/>
                </a:ext>
              </a:extLst>
            </p:cNvPr>
            <p:cNvSpPr/>
            <p:nvPr/>
          </p:nvSpPr>
          <p:spPr>
            <a:xfrm>
              <a:off x="936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t>i</a:t>
              </a:r>
              <a:endParaRPr lang="zh-CN" altLang="en-US" sz="2000" dirty="0"/>
            </a:p>
          </p:txBody>
        </p:sp>
        <p:sp>
          <p:nvSpPr>
            <p:cNvPr id="90" name="矩形 89">
              <a:extLst>
                <a:ext uri="{FF2B5EF4-FFF2-40B4-BE49-F238E27FC236}">
                  <a16:creationId xmlns:a16="http://schemas.microsoft.com/office/drawing/2014/main" id="{F3043113-D720-F8A5-34C8-7EDC5965E83E}"/>
                </a:ext>
              </a:extLst>
            </p:cNvPr>
            <p:cNvSpPr/>
            <p:nvPr/>
          </p:nvSpPr>
          <p:spPr>
            <a:xfrm>
              <a:off x="972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sp>
          <p:nvSpPr>
            <p:cNvPr id="91" name="矩形 90">
              <a:extLst>
                <a:ext uri="{FF2B5EF4-FFF2-40B4-BE49-F238E27FC236}">
                  <a16:creationId xmlns:a16="http://schemas.microsoft.com/office/drawing/2014/main" id="{765AAEC7-D59E-3CEE-A8FB-46CB59961979}"/>
                </a:ext>
              </a:extLst>
            </p:cNvPr>
            <p:cNvSpPr/>
            <p:nvPr/>
          </p:nvSpPr>
          <p:spPr>
            <a:xfrm>
              <a:off x="1008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a:t>
              </a:r>
              <a:endParaRPr lang="zh-CN" altLang="en-US" sz="2000" dirty="0"/>
            </a:p>
          </p:txBody>
        </p:sp>
        <p:sp>
          <p:nvSpPr>
            <p:cNvPr id="92" name="矩形 91">
              <a:extLst>
                <a:ext uri="{FF2B5EF4-FFF2-40B4-BE49-F238E27FC236}">
                  <a16:creationId xmlns:a16="http://schemas.microsoft.com/office/drawing/2014/main" id="{3CF3C0C0-F125-FF86-8218-5D477D5B47CA}"/>
                </a:ext>
              </a:extLst>
            </p:cNvPr>
            <p:cNvSpPr/>
            <p:nvPr/>
          </p:nvSpPr>
          <p:spPr>
            <a:xfrm>
              <a:off x="10440000" y="50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e</a:t>
              </a:r>
              <a:endParaRPr lang="zh-CN" altLang="en-US" sz="2000" dirty="0"/>
            </a:p>
          </p:txBody>
        </p:sp>
      </p:gr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8981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连接符: 曲线 55">
            <a:extLst>
              <a:ext uri="{FF2B5EF4-FFF2-40B4-BE49-F238E27FC236}">
                <a16:creationId xmlns:a16="http://schemas.microsoft.com/office/drawing/2014/main" id="{3DEB4068-816E-0205-6E6C-4151709A2FFA}"/>
              </a:ext>
            </a:extLst>
          </p:cNvPr>
          <p:cNvCxnSpPr>
            <a:stCxn id="53" idx="0"/>
            <a:endCxn id="45" idx="0"/>
          </p:cNvCxnSpPr>
          <p:nvPr/>
        </p:nvCxnSpPr>
        <p:spPr>
          <a:xfrm rot="16200000" flipH="1" flipV="1">
            <a:off x="6480000" y="-540000"/>
            <a:ext cx="720000" cy="2520000"/>
          </a:xfrm>
          <a:prstGeom prst="curvedConnector3">
            <a:avLst>
              <a:gd name="adj1" fmla="val -3175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连接符: 曲线 56">
            <a:extLst>
              <a:ext uri="{FF2B5EF4-FFF2-40B4-BE49-F238E27FC236}">
                <a16:creationId xmlns:a16="http://schemas.microsoft.com/office/drawing/2014/main" id="{26A0D891-BB77-CC45-69FF-0882C5CF09E8}"/>
              </a:ext>
            </a:extLst>
          </p:cNvPr>
          <p:cNvCxnSpPr>
            <a:cxnSpLocks/>
            <a:stCxn id="50" idx="0"/>
            <a:endCxn id="46" idx="0"/>
          </p:cNvCxnSpPr>
          <p:nvPr/>
        </p:nvCxnSpPr>
        <p:spPr>
          <a:xfrm rot="16200000" flipV="1">
            <a:off x="7200000" y="-180000"/>
            <a:ext cx="12700" cy="2520000"/>
          </a:xfrm>
          <a:prstGeom prst="curvedConnector3">
            <a:avLst>
              <a:gd name="adj1" fmla="val 180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9541E360-0B76-107D-69F6-41DA990B745B}"/>
              </a:ext>
            </a:extLst>
          </p:cNvPr>
          <p:cNvCxnSpPr>
            <a:cxnSpLocks/>
            <a:stCxn id="41" idx="0"/>
            <a:endCxn id="47" idx="2"/>
          </p:cNvCxnSpPr>
          <p:nvPr/>
        </p:nvCxnSpPr>
        <p:spPr>
          <a:xfrm rot="16200000" flipV="1">
            <a:off x="7380000" y="360000"/>
            <a:ext cx="360000" cy="2520000"/>
          </a:xfrm>
          <a:prstGeom prst="curvedConnector3">
            <a:avLst>
              <a:gd name="adj1" fmla="val 5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考虑记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oMath>
                </a14:m>
                <a:r>
                  <a:rPr lang="en-US" altLang="zh-CN" dirty="0"/>
                  <a:t> </a:t>
                </a:r>
                <a:r>
                  <a:rPr lang="zh-CN" altLang="en-US" dirty="0"/>
                  <a:t>表示从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en-US" altLang="zh-CN" dirty="0"/>
                  <a:t> </a:t>
                </a:r>
                <a:r>
                  <a:rPr lang="zh-CN" altLang="en-US" dirty="0"/>
                  <a:t>中取出 </a:t>
                </a:r>
                <a14:m>
                  <m:oMath xmlns:m="http://schemas.openxmlformats.org/officeDocument/2006/math">
                    <m:r>
                      <a:rPr lang="en-US" altLang="zh-CN" b="0" i="1" smtClean="0">
                        <a:latin typeface="Cambria Math" panose="02040503050406030204" pitchFamily="18" charset="0"/>
                      </a:rPr>
                      <m:t>𝑙</m:t>
                    </m:r>
                  </m:oMath>
                </a14:m>
                <a:r>
                  <a:rPr lang="zh-CN" altLang="en-US" dirty="0"/>
                  <a:t> 段和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oMath>
                </a14:m>
                <a:r>
                  <a:rPr lang="en-US" altLang="zh-CN" dirty="0"/>
                  <a:t> </a:t>
                </a:r>
                <a:r>
                  <a:rPr lang="zh-CN" altLang="en-US" dirty="0"/>
                  <a:t>匹配的方案数</a:t>
                </a:r>
                <a:endParaRPr lang="en-US" altLang="zh-CN" dirty="0"/>
              </a:p>
              <a:p>
                <a:pPr lvl="1"/>
                <a:r>
                  <a:rPr lang="zh-CN" altLang="en-US" dirty="0"/>
                  <a:t>不匹配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 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e>
                    </m:d>
                  </m:oMath>
                </a14:m>
                <a:endParaRPr lang="en-US" altLang="zh-CN" b="0" dirty="0"/>
              </a:p>
              <a:p>
                <a:pPr lvl="1"/>
                <a:r>
                  <a:rPr lang="zh-CN" altLang="en-US" dirty="0"/>
                  <a:t>否则枚举段长 </a:t>
                </a:r>
                <a14:m>
                  <m:oMath xmlns:m="http://schemas.openxmlformats.org/officeDocument/2006/math">
                    <m:r>
                      <a:rPr lang="en-US" altLang="zh-CN" b="0" i="1" smtClean="0">
                        <a:latin typeface="Cambria Math" panose="02040503050406030204" pitchFamily="18" charset="0"/>
                      </a:rPr>
                      <m:t>𝑑</m:t>
                    </m:r>
                  </m:oMath>
                </a14:m>
                <a:r>
                  <a:rPr lang="zh-CN" altLang="en-US" dirty="0"/>
                  <a:t>，</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e>
                    </m:d>
                  </m:oMath>
                </a14:m>
                <a:endParaRPr lang="en-US" altLang="zh-CN" dirty="0"/>
              </a:p>
              <a:p>
                <a:pPr lvl="1"/>
                <a:r>
                  <a:rPr lang="zh-CN" altLang="en-US" dirty="0"/>
                  <a:t>枚举 </a:t>
                </a:r>
                <a14:m>
                  <m:oMath xmlns:m="http://schemas.openxmlformats.org/officeDocument/2006/math">
                    <m:r>
                      <a:rPr lang="en-US" altLang="zh-CN" b="0" i="1" smtClean="0">
                        <a:latin typeface="Cambria Math" panose="02040503050406030204" pitchFamily="18" charset="0"/>
                      </a:rPr>
                      <m:t>𝑑</m:t>
                    </m:r>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oMath>
                </a14:m>
                <a:r>
                  <a:rPr lang="en-US" altLang="zh-CN" dirty="0"/>
                  <a:t> </a:t>
                </a:r>
                <a:r>
                  <a:rPr lang="zh-CN" altLang="en-US" dirty="0"/>
                  <a:t>的，总复杂度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𝑘</m:t>
                        </m:r>
                      </m:e>
                    </m:d>
                  </m:oMath>
                </a14:m>
                <a:r>
                  <a:rPr lang="zh-CN" altLang="en-US" dirty="0"/>
                  <a:t>，无法通过本题</a:t>
                </a:r>
                <a:endParaRPr lang="en-US" altLang="zh-CN" dirty="0"/>
              </a:p>
              <a:p>
                <a:r>
                  <a:rPr lang="zh-CN" altLang="en-US" dirty="0"/>
                  <a:t>考虑不枚举 </a:t>
                </a:r>
                <a14:m>
                  <m:oMath xmlns:m="http://schemas.openxmlformats.org/officeDocument/2006/math">
                    <m:r>
                      <a:rPr lang="en-US" altLang="zh-CN" b="0" i="1" smtClean="0">
                        <a:latin typeface="Cambria Math" panose="02040503050406030204" pitchFamily="18" charset="0"/>
                      </a:rPr>
                      <m:t>𝑑</m:t>
                    </m:r>
                  </m:oMath>
                </a14:m>
                <a:r>
                  <a:rPr lang="zh-CN" altLang="en-US" dirty="0"/>
                  <a:t>，而是通过另外加一维状态来表示当前段是否取完</a:t>
                </a:r>
                <a:endParaRPr lang="en-US" altLang="zh-CN" dirty="0"/>
              </a:p>
              <a:p>
                <a:r>
                  <a:rPr lang="zh-CN" altLang="en-US" dirty="0"/>
                  <a:t>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oMath>
                </a14:m>
                <a:r>
                  <a:rPr lang="en-US" altLang="zh-CN" dirty="0"/>
                  <a:t> </a:t>
                </a:r>
                <a:r>
                  <a:rPr lang="zh-CN" altLang="en-US" dirty="0"/>
                  <a:t>表示从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oMath>
                </a14:m>
                <a:r>
                  <a:rPr lang="en-US" altLang="zh-CN" dirty="0"/>
                  <a:t> </a:t>
                </a:r>
                <a:r>
                  <a:rPr lang="zh-CN" altLang="en-US" dirty="0"/>
                  <a:t>中取出 </a:t>
                </a:r>
                <a14:m>
                  <m:oMath xmlns:m="http://schemas.openxmlformats.org/officeDocument/2006/math">
                    <m:r>
                      <a:rPr lang="en-US" altLang="zh-CN" i="1">
                        <a:latin typeface="Cambria Math" panose="02040503050406030204" pitchFamily="18" charset="0"/>
                      </a:rPr>
                      <m:t>𝑙</m:t>
                    </m:r>
                  </m:oMath>
                </a14:m>
                <a:r>
                  <a:rPr lang="zh-CN" altLang="en-US" dirty="0"/>
                  <a:t> 段和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oMath>
                </a14:m>
                <a:r>
                  <a:rPr lang="en-US" altLang="zh-CN" dirty="0"/>
                  <a:t> </a:t>
                </a:r>
                <a:r>
                  <a:rPr lang="zh-CN" altLang="en-US" dirty="0"/>
                  <a:t>匹配，</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oMath>
                </a14:m>
                <a:r>
                  <a:rPr lang="en-US" altLang="zh-CN" dirty="0"/>
                  <a:t> </a:t>
                </a:r>
                <a:r>
                  <a:rPr lang="zh-CN" altLang="en-US" dirty="0"/>
                  <a:t>属于第 </a:t>
                </a:r>
                <a14:m>
                  <m:oMath xmlns:m="http://schemas.openxmlformats.org/officeDocument/2006/math">
                    <m:r>
                      <a:rPr lang="en-US" altLang="zh-CN" b="0" i="1" smtClean="0">
                        <a:latin typeface="Cambria Math" panose="02040503050406030204" pitchFamily="18" charset="0"/>
                      </a:rPr>
                      <m:t>𝑙</m:t>
                    </m:r>
                  </m:oMath>
                </a14:m>
                <a:r>
                  <a:rPr lang="en-US" altLang="zh-CN" dirty="0"/>
                  <a:t> </a:t>
                </a:r>
                <a:r>
                  <a:rPr lang="zh-CN" altLang="en-US" dirty="0"/>
                  <a:t>段或不属于的方案数</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NOIP2015 </a:t>
            </a:r>
            <a:r>
              <a:rPr lang="zh-CN" altLang="en-US" dirty="0"/>
              <a:t>子串</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7">
            <a:extLst>
              <a:ext uri="{FF2B5EF4-FFF2-40B4-BE49-F238E27FC236}">
                <a16:creationId xmlns:a16="http://schemas.microsoft.com/office/drawing/2014/main" id="{21F9EB2A-4E3E-FBC6-A1D4-7BF610617A52}"/>
              </a:ext>
            </a:extLst>
          </p:cNvPr>
          <p:cNvSpPr/>
          <p:nvPr/>
        </p:nvSpPr>
        <p:spPr>
          <a:xfrm>
            <a:off x="792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a:t>
            </a:r>
            <a:endParaRPr lang="zh-CN" altLang="en-US" sz="2000" dirty="0">
              <a:solidFill>
                <a:schemeClr val="accent1"/>
              </a:solidFill>
            </a:endParaRPr>
          </a:p>
        </p:txBody>
      </p:sp>
      <p:sp>
        <p:nvSpPr>
          <p:cNvPr id="9" name="矩形 8">
            <a:extLst>
              <a:ext uri="{FF2B5EF4-FFF2-40B4-BE49-F238E27FC236}">
                <a16:creationId xmlns:a16="http://schemas.microsoft.com/office/drawing/2014/main" id="{A9385826-4A1B-4204-2855-C8D4ED4B8CA3}"/>
              </a:ext>
            </a:extLst>
          </p:cNvPr>
          <p:cNvSpPr/>
          <p:nvPr/>
        </p:nvSpPr>
        <p:spPr>
          <a:xfrm>
            <a:off x="828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10" name="矩形 9">
            <a:extLst>
              <a:ext uri="{FF2B5EF4-FFF2-40B4-BE49-F238E27FC236}">
                <a16:creationId xmlns:a16="http://schemas.microsoft.com/office/drawing/2014/main" id="{F511387A-F48A-A4F9-1FFB-EF9ABDD5E86A}"/>
              </a:ext>
            </a:extLst>
          </p:cNvPr>
          <p:cNvSpPr/>
          <p:nvPr/>
        </p:nvSpPr>
        <p:spPr>
          <a:xfrm>
            <a:off x="864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11" name="矩形 10">
            <a:extLst>
              <a:ext uri="{FF2B5EF4-FFF2-40B4-BE49-F238E27FC236}">
                <a16:creationId xmlns:a16="http://schemas.microsoft.com/office/drawing/2014/main" id="{B532000A-6467-A6F9-34AD-1F4A451FEBCE}"/>
              </a:ext>
            </a:extLst>
          </p:cNvPr>
          <p:cNvSpPr/>
          <p:nvPr/>
        </p:nvSpPr>
        <p:spPr>
          <a:xfrm>
            <a:off x="900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p</a:t>
            </a:r>
            <a:endParaRPr lang="zh-CN" altLang="en-US" sz="2000" dirty="0">
              <a:solidFill>
                <a:schemeClr val="accent1"/>
              </a:solidFill>
            </a:endParaRPr>
          </a:p>
        </p:txBody>
      </p:sp>
      <p:sp>
        <p:nvSpPr>
          <p:cNvPr id="12" name="矩形 11">
            <a:extLst>
              <a:ext uri="{FF2B5EF4-FFF2-40B4-BE49-F238E27FC236}">
                <a16:creationId xmlns:a16="http://schemas.microsoft.com/office/drawing/2014/main" id="{7889DEEB-92A1-508D-035A-234381C18B20}"/>
              </a:ext>
            </a:extLst>
          </p:cNvPr>
          <p:cNvSpPr/>
          <p:nvPr/>
        </p:nvSpPr>
        <p:spPr>
          <a:xfrm>
            <a:off x="936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accent1"/>
                </a:solidFill>
              </a:rPr>
              <a:t>i</a:t>
            </a:r>
            <a:endParaRPr lang="zh-CN" altLang="en-US" sz="2000" dirty="0">
              <a:solidFill>
                <a:schemeClr val="accent1"/>
              </a:solidFill>
            </a:endParaRPr>
          </a:p>
        </p:txBody>
      </p:sp>
      <p:sp>
        <p:nvSpPr>
          <p:cNvPr id="13" name="矩形 12">
            <a:extLst>
              <a:ext uri="{FF2B5EF4-FFF2-40B4-BE49-F238E27FC236}">
                <a16:creationId xmlns:a16="http://schemas.microsoft.com/office/drawing/2014/main" id="{703D62AE-BDF1-E331-2C22-A0CBF3CBFAA0}"/>
              </a:ext>
            </a:extLst>
          </p:cNvPr>
          <p:cNvSpPr/>
          <p:nvPr/>
        </p:nvSpPr>
        <p:spPr>
          <a:xfrm>
            <a:off x="972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14" name="矩形 13">
            <a:extLst>
              <a:ext uri="{FF2B5EF4-FFF2-40B4-BE49-F238E27FC236}">
                <a16:creationId xmlns:a16="http://schemas.microsoft.com/office/drawing/2014/main" id="{07FA106F-D9DE-B7B9-B5A9-3F2808A951AF}"/>
              </a:ext>
            </a:extLst>
          </p:cNvPr>
          <p:cNvSpPr/>
          <p:nvPr/>
        </p:nvSpPr>
        <p:spPr>
          <a:xfrm>
            <a:off x="1008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15" name="矩形 14">
            <a:extLst>
              <a:ext uri="{FF2B5EF4-FFF2-40B4-BE49-F238E27FC236}">
                <a16:creationId xmlns:a16="http://schemas.microsoft.com/office/drawing/2014/main" id="{36767908-76CC-47B8-04DC-7057F3F15923}"/>
              </a:ext>
            </a:extLst>
          </p:cNvPr>
          <p:cNvSpPr/>
          <p:nvPr/>
        </p:nvSpPr>
        <p:spPr>
          <a:xfrm>
            <a:off x="10440000" y="36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19" name="矩形 18">
            <a:extLst>
              <a:ext uri="{FF2B5EF4-FFF2-40B4-BE49-F238E27FC236}">
                <a16:creationId xmlns:a16="http://schemas.microsoft.com/office/drawing/2014/main" id="{B7F9D8C1-524C-F182-3BE1-59D74515B2DB}"/>
              </a:ext>
            </a:extLst>
          </p:cNvPr>
          <p:cNvSpPr/>
          <p:nvPr/>
        </p:nvSpPr>
        <p:spPr>
          <a:xfrm>
            <a:off x="792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a:t>
            </a:r>
            <a:endParaRPr lang="zh-CN" altLang="en-US" sz="2000" dirty="0">
              <a:solidFill>
                <a:schemeClr val="accent1"/>
              </a:solidFill>
            </a:endParaRPr>
          </a:p>
        </p:txBody>
      </p:sp>
      <p:sp>
        <p:nvSpPr>
          <p:cNvPr id="20" name="矩形 19">
            <a:extLst>
              <a:ext uri="{FF2B5EF4-FFF2-40B4-BE49-F238E27FC236}">
                <a16:creationId xmlns:a16="http://schemas.microsoft.com/office/drawing/2014/main" id="{C85CEAC2-ED18-727D-CE98-29C725D1C867}"/>
              </a:ext>
            </a:extLst>
          </p:cNvPr>
          <p:cNvSpPr/>
          <p:nvPr/>
        </p:nvSpPr>
        <p:spPr>
          <a:xfrm>
            <a:off x="828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21" name="矩形 20">
            <a:extLst>
              <a:ext uri="{FF2B5EF4-FFF2-40B4-BE49-F238E27FC236}">
                <a16:creationId xmlns:a16="http://schemas.microsoft.com/office/drawing/2014/main" id="{DB341817-24B9-5BE9-872C-F3636E94BB83}"/>
              </a:ext>
            </a:extLst>
          </p:cNvPr>
          <p:cNvSpPr/>
          <p:nvPr/>
        </p:nvSpPr>
        <p:spPr>
          <a:xfrm>
            <a:off x="864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22" name="矩形 21">
            <a:extLst>
              <a:ext uri="{FF2B5EF4-FFF2-40B4-BE49-F238E27FC236}">
                <a16:creationId xmlns:a16="http://schemas.microsoft.com/office/drawing/2014/main" id="{15259B95-40DB-43AE-A816-6218F34F871B}"/>
              </a:ext>
            </a:extLst>
          </p:cNvPr>
          <p:cNvSpPr/>
          <p:nvPr/>
        </p:nvSpPr>
        <p:spPr>
          <a:xfrm>
            <a:off x="900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p</a:t>
            </a:r>
            <a:endParaRPr lang="zh-CN" altLang="en-US" sz="2000" dirty="0">
              <a:solidFill>
                <a:schemeClr val="accent1"/>
              </a:solidFill>
            </a:endParaRPr>
          </a:p>
        </p:txBody>
      </p:sp>
      <p:sp>
        <p:nvSpPr>
          <p:cNvPr id="23" name="矩形 22">
            <a:extLst>
              <a:ext uri="{FF2B5EF4-FFF2-40B4-BE49-F238E27FC236}">
                <a16:creationId xmlns:a16="http://schemas.microsoft.com/office/drawing/2014/main" id="{90C5F81D-072B-CBAB-D4C4-44B7C1D5515E}"/>
              </a:ext>
            </a:extLst>
          </p:cNvPr>
          <p:cNvSpPr/>
          <p:nvPr/>
        </p:nvSpPr>
        <p:spPr>
          <a:xfrm>
            <a:off x="936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accent1"/>
                </a:solidFill>
              </a:rPr>
              <a:t>i</a:t>
            </a:r>
            <a:endParaRPr lang="zh-CN" altLang="en-US" sz="2000" dirty="0">
              <a:solidFill>
                <a:schemeClr val="accent1"/>
              </a:solidFill>
            </a:endParaRPr>
          </a:p>
        </p:txBody>
      </p:sp>
      <p:sp>
        <p:nvSpPr>
          <p:cNvPr id="24" name="矩形 23">
            <a:extLst>
              <a:ext uri="{FF2B5EF4-FFF2-40B4-BE49-F238E27FC236}">
                <a16:creationId xmlns:a16="http://schemas.microsoft.com/office/drawing/2014/main" id="{1570C617-C8E8-D326-E3C3-4271CBB81454}"/>
              </a:ext>
            </a:extLst>
          </p:cNvPr>
          <p:cNvSpPr/>
          <p:nvPr/>
        </p:nvSpPr>
        <p:spPr>
          <a:xfrm>
            <a:off x="972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25" name="矩形 24">
            <a:extLst>
              <a:ext uri="{FF2B5EF4-FFF2-40B4-BE49-F238E27FC236}">
                <a16:creationId xmlns:a16="http://schemas.microsoft.com/office/drawing/2014/main" id="{50497CFC-6DEB-6955-A420-80B5D3306759}"/>
              </a:ext>
            </a:extLst>
          </p:cNvPr>
          <p:cNvSpPr/>
          <p:nvPr/>
        </p:nvSpPr>
        <p:spPr>
          <a:xfrm>
            <a:off x="1008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26" name="矩形 25">
            <a:extLst>
              <a:ext uri="{FF2B5EF4-FFF2-40B4-BE49-F238E27FC236}">
                <a16:creationId xmlns:a16="http://schemas.microsoft.com/office/drawing/2014/main" id="{9EEEBA32-7A73-3FF5-2D39-1CC272F35DB2}"/>
              </a:ext>
            </a:extLst>
          </p:cNvPr>
          <p:cNvSpPr/>
          <p:nvPr/>
        </p:nvSpPr>
        <p:spPr>
          <a:xfrm>
            <a:off x="10440000" y="108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30" name="矩形 29">
            <a:extLst>
              <a:ext uri="{FF2B5EF4-FFF2-40B4-BE49-F238E27FC236}">
                <a16:creationId xmlns:a16="http://schemas.microsoft.com/office/drawing/2014/main" id="{CF42FFEA-4AB0-EFBF-E293-E1FC2269F348}"/>
              </a:ext>
            </a:extLst>
          </p:cNvPr>
          <p:cNvSpPr/>
          <p:nvPr/>
        </p:nvSpPr>
        <p:spPr>
          <a:xfrm>
            <a:off x="792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a</a:t>
            </a:r>
            <a:endParaRPr lang="zh-CN" altLang="en-US" sz="2000" dirty="0">
              <a:solidFill>
                <a:schemeClr val="accent1"/>
              </a:solidFill>
            </a:endParaRPr>
          </a:p>
        </p:txBody>
      </p:sp>
      <p:sp>
        <p:nvSpPr>
          <p:cNvPr id="31" name="矩形 30">
            <a:extLst>
              <a:ext uri="{FF2B5EF4-FFF2-40B4-BE49-F238E27FC236}">
                <a16:creationId xmlns:a16="http://schemas.microsoft.com/office/drawing/2014/main" id="{F16D732D-12D6-73E5-9395-211D383884D2}"/>
              </a:ext>
            </a:extLst>
          </p:cNvPr>
          <p:cNvSpPr/>
          <p:nvPr/>
        </p:nvSpPr>
        <p:spPr>
          <a:xfrm>
            <a:off x="828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32" name="矩形 31">
            <a:extLst>
              <a:ext uri="{FF2B5EF4-FFF2-40B4-BE49-F238E27FC236}">
                <a16:creationId xmlns:a16="http://schemas.microsoft.com/office/drawing/2014/main" id="{709B9933-987E-7471-6DC8-5C4CD1F0DE8A}"/>
              </a:ext>
            </a:extLst>
          </p:cNvPr>
          <p:cNvSpPr/>
          <p:nvPr/>
        </p:nvSpPr>
        <p:spPr>
          <a:xfrm>
            <a:off x="864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33" name="矩形 32">
            <a:extLst>
              <a:ext uri="{FF2B5EF4-FFF2-40B4-BE49-F238E27FC236}">
                <a16:creationId xmlns:a16="http://schemas.microsoft.com/office/drawing/2014/main" id="{7077F29A-879E-AADB-3098-066F4093AFC0}"/>
              </a:ext>
            </a:extLst>
          </p:cNvPr>
          <p:cNvSpPr/>
          <p:nvPr/>
        </p:nvSpPr>
        <p:spPr>
          <a:xfrm>
            <a:off x="900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p</a:t>
            </a:r>
            <a:endParaRPr lang="zh-CN" altLang="en-US" sz="2000" dirty="0">
              <a:solidFill>
                <a:schemeClr val="accent1"/>
              </a:solidFill>
            </a:endParaRPr>
          </a:p>
        </p:txBody>
      </p:sp>
      <p:sp>
        <p:nvSpPr>
          <p:cNvPr id="34" name="矩形 33">
            <a:extLst>
              <a:ext uri="{FF2B5EF4-FFF2-40B4-BE49-F238E27FC236}">
                <a16:creationId xmlns:a16="http://schemas.microsoft.com/office/drawing/2014/main" id="{95893CF7-6B05-935B-3D5E-CBDB3F62C475}"/>
              </a:ext>
            </a:extLst>
          </p:cNvPr>
          <p:cNvSpPr/>
          <p:nvPr/>
        </p:nvSpPr>
        <p:spPr>
          <a:xfrm>
            <a:off x="936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accent1"/>
                </a:solidFill>
              </a:rPr>
              <a:t>i</a:t>
            </a:r>
            <a:endParaRPr lang="zh-CN" altLang="en-US" sz="2000" dirty="0">
              <a:solidFill>
                <a:schemeClr val="accent1"/>
              </a:solidFill>
            </a:endParaRPr>
          </a:p>
        </p:txBody>
      </p:sp>
      <p:sp>
        <p:nvSpPr>
          <p:cNvPr id="35" name="矩形 34">
            <a:extLst>
              <a:ext uri="{FF2B5EF4-FFF2-40B4-BE49-F238E27FC236}">
                <a16:creationId xmlns:a16="http://schemas.microsoft.com/office/drawing/2014/main" id="{F3B9BFFB-202F-3268-ADE4-06990F0A062D}"/>
              </a:ext>
            </a:extLst>
          </p:cNvPr>
          <p:cNvSpPr/>
          <p:nvPr/>
        </p:nvSpPr>
        <p:spPr>
          <a:xfrm>
            <a:off x="972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sp>
        <p:nvSpPr>
          <p:cNvPr id="36" name="矩形 35">
            <a:extLst>
              <a:ext uri="{FF2B5EF4-FFF2-40B4-BE49-F238E27FC236}">
                <a16:creationId xmlns:a16="http://schemas.microsoft.com/office/drawing/2014/main" id="{C3AA7F58-F84D-832A-3C9A-2353DFAF3391}"/>
              </a:ext>
            </a:extLst>
          </p:cNvPr>
          <p:cNvSpPr/>
          <p:nvPr/>
        </p:nvSpPr>
        <p:spPr>
          <a:xfrm>
            <a:off x="1008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c</a:t>
            </a:r>
            <a:endParaRPr lang="zh-CN" altLang="en-US" sz="2000" dirty="0">
              <a:solidFill>
                <a:schemeClr val="accent1"/>
              </a:solidFill>
            </a:endParaRPr>
          </a:p>
        </p:txBody>
      </p:sp>
      <p:sp>
        <p:nvSpPr>
          <p:cNvPr id="37" name="矩形 36">
            <a:extLst>
              <a:ext uri="{FF2B5EF4-FFF2-40B4-BE49-F238E27FC236}">
                <a16:creationId xmlns:a16="http://schemas.microsoft.com/office/drawing/2014/main" id="{6BBB7B2D-8F33-4BA2-DA81-8D3D48E330AC}"/>
              </a:ext>
            </a:extLst>
          </p:cNvPr>
          <p:cNvSpPr/>
          <p:nvPr/>
        </p:nvSpPr>
        <p:spPr>
          <a:xfrm>
            <a:off x="10440000" y="1800000"/>
            <a:ext cx="360000" cy="3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e</a:t>
            </a:r>
            <a:endParaRPr lang="zh-CN" altLang="en-US" sz="2000" dirty="0">
              <a:solidFill>
                <a:schemeClr val="accent1"/>
              </a:solidFill>
            </a:endParaRPr>
          </a:p>
        </p:txBody>
      </p:sp>
      <p:grpSp>
        <p:nvGrpSpPr>
          <p:cNvPr id="42" name="组合 41">
            <a:extLst>
              <a:ext uri="{FF2B5EF4-FFF2-40B4-BE49-F238E27FC236}">
                <a16:creationId xmlns:a16="http://schemas.microsoft.com/office/drawing/2014/main" id="{77BB0E96-31FB-D5FF-9A3F-7525084DACA3}"/>
              </a:ext>
            </a:extLst>
          </p:cNvPr>
          <p:cNvGrpSpPr/>
          <p:nvPr/>
        </p:nvGrpSpPr>
        <p:grpSpPr>
          <a:xfrm>
            <a:off x="7920000" y="1800000"/>
            <a:ext cx="1080000" cy="360000"/>
            <a:chOff x="8072400" y="512400"/>
            <a:chExt cx="1080000" cy="360000"/>
          </a:xfrm>
        </p:grpSpPr>
        <p:sp>
          <p:nvSpPr>
            <p:cNvPr id="39" name="矩形 38">
              <a:extLst>
                <a:ext uri="{FF2B5EF4-FFF2-40B4-BE49-F238E27FC236}">
                  <a16:creationId xmlns:a16="http://schemas.microsoft.com/office/drawing/2014/main" id="{3D39E2DD-9B0A-84D1-51DB-12F9BF0DBF6D}"/>
                </a:ext>
              </a:extLst>
            </p:cNvPr>
            <p:cNvSpPr/>
            <p:nvPr/>
          </p:nvSpPr>
          <p:spPr>
            <a:xfrm>
              <a:off x="8072400" y="5124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40" name="矩形 39">
              <a:extLst>
                <a:ext uri="{FF2B5EF4-FFF2-40B4-BE49-F238E27FC236}">
                  <a16:creationId xmlns:a16="http://schemas.microsoft.com/office/drawing/2014/main" id="{0E2AB4B6-7ECC-EE1B-290D-BFBC1CB44CD8}"/>
                </a:ext>
              </a:extLst>
            </p:cNvPr>
            <p:cNvSpPr/>
            <p:nvPr/>
          </p:nvSpPr>
          <p:spPr>
            <a:xfrm>
              <a:off x="8432400" y="5124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41" name="矩形 40">
              <a:extLst>
                <a:ext uri="{FF2B5EF4-FFF2-40B4-BE49-F238E27FC236}">
                  <a16:creationId xmlns:a16="http://schemas.microsoft.com/office/drawing/2014/main" id="{9A6E012F-D13C-1ECF-6979-C209C50FA935}"/>
                </a:ext>
              </a:extLst>
            </p:cNvPr>
            <p:cNvSpPr/>
            <p:nvPr/>
          </p:nvSpPr>
          <p:spPr>
            <a:xfrm>
              <a:off x="8792400" y="5124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grpSp>
      <p:grpSp>
        <p:nvGrpSpPr>
          <p:cNvPr id="43" name="组合 42">
            <a:extLst>
              <a:ext uri="{FF2B5EF4-FFF2-40B4-BE49-F238E27FC236}">
                <a16:creationId xmlns:a16="http://schemas.microsoft.com/office/drawing/2014/main" id="{7E59CA9F-3C93-4C68-6FF7-F3D56C2EF428}"/>
              </a:ext>
            </a:extLst>
          </p:cNvPr>
          <p:cNvGrpSpPr/>
          <p:nvPr/>
        </p:nvGrpSpPr>
        <p:grpSpPr>
          <a:xfrm>
            <a:off x="5040000" y="1080000"/>
            <a:ext cx="1440000" cy="360000"/>
            <a:chOff x="8280000" y="4140000"/>
            <a:chExt cx="1440000" cy="360000"/>
          </a:xfrm>
          <a:noFill/>
        </p:grpSpPr>
        <p:sp>
          <p:nvSpPr>
            <p:cNvPr id="44" name="矩形 43">
              <a:extLst>
                <a:ext uri="{FF2B5EF4-FFF2-40B4-BE49-F238E27FC236}">
                  <a16:creationId xmlns:a16="http://schemas.microsoft.com/office/drawing/2014/main" id="{7CC77F37-F75B-320C-C3D9-A73D68A40384}"/>
                </a:ext>
              </a:extLst>
            </p:cNvPr>
            <p:cNvSpPr/>
            <p:nvPr/>
          </p:nvSpPr>
          <p:spPr>
            <a:xfrm>
              <a:off x="8280000" y="4140000"/>
              <a:ext cx="360000" cy="360000"/>
            </a:xfrm>
            <a:prstGeom prst="rect">
              <a:avLst/>
            </a:prstGeom>
            <a:grp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45" name="矩形 44">
              <a:extLst>
                <a:ext uri="{FF2B5EF4-FFF2-40B4-BE49-F238E27FC236}">
                  <a16:creationId xmlns:a16="http://schemas.microsoft.com/office/drawing/2014/main" id="{6286AB00-E74E-C6EB-0CC4-E4A7C8E1A455}"/>
                </a:ext>
              </a:extLst>
            </p:cNvPr>
            <p:cNvSpPr/>
            <p:nvPr/>
          </p:nvSpPr>
          <p:spPr>
            <a:xfrm>
              <a:off x="8640000" y="4140000"/>
              <a:ext cx="360000" cy="360000"/>
            </a:xfrm>
            <a:prstGeom prst="rect">
              <a:avLst/>
            </a:prstGeom>
            <a:grp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46" name="矩形 45">
              <a:extLst>
                <a:ext uri="{FF2B5EF4-FFF2-40B4-BE49-F238E27FC236}">
                  <a16:creationId xmlns:a16="http://schemas.microsoft.com/office/drawing/2014/main" id="{6F7F01FE-110C-C3BD-C9A9-02267D21F987}"/>
                </a:ext>
              </a:extLst>
            </p:cNvPr>
            <p:cNvSpPr/>
            <p:nvPr/>
          </p:nvSpPr>
          <p:spPr>
            <a:xfrm>
              <a:off x="9000000" y="4140000"/>
              <a:ext cx="360000" cy="360000"/>
            </a:xfrm>
            <a:prstGeom prst="rect">
              <a:avLst/>
            </a:prstGeom>
            <a:grp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sp>
          <p:nvSpPr>
            <p:cNvPr id="47" name="矩形 46">
              <a:extLst>
                <a:ext uri="{FF2B5EF4-FFF2-40B4-BE49-F238E27FC236}">
                  <a16:creationId xmlns:a16="http://schemas.microsoft.com/office/drawing/2014/main" id="{EB9F7A93-BEDF-88CB-E74B-2419EB9D5E6D}"/>
                </a:ext>
              </a:extLst>
            </p:cNvPr>
            <p:cNvSpPr/>
            <p:nvPr/>
          </p:nvSpPr>
          <p:spPr>
            <a:xfrm>
              <a:off x="9360000" y="4140000"/>
              <a:ext cx="360000" cy="360000"/>
            </a:xfrm>
            <a:prstGeom prst="rect">
              <a:avLst/>
            </a:prstGeom>
            <a:grp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e</a:t>
              </a:r>
              <a:endParaRPr lang="zh-CN" altLang="en-US" sz="2000" dirty="0">
                <a:solidFill>
                  <a:srgbClr val="A530E0"/>
                </a:solidFill>
              </a:endParaRPr>
            </a:p>
          </p:txBody>
        </p:sp>
      </p:grpSp>
      <p:grpSp>
        <p:nvGrpSpPr>
          <p:cNvPr id="48" name="组合 47">
            <a:extLst>
              <a:ext uri="{FF2B5EF4-FFF2-40B4-BE49-F238E27FC236}">
                <a16:creationId xmlns:a16="http://schemas.microsoft.com/office/drawing/2014/main" id="{293F693A-0D47-CEE5-2C36-BB0E3BBA3C4A}"/>
              </a:ext>
            </a:extLst>
          </p:cNvPr>
          <p:cNvGrpSpPr/>
          <p:nvPr/>
        </p:nvGrpSpPr>
        <p:grpSpPr>
          <a:xfrm>
            <a:off x="7920000" y="1080000"/>
            <a:ext cx="720000" cy="360000"/>
            <a:chOff x="8072400" y="512400"/>
            <a:chExt cx="720000" cy="360000"/>
          </a:xfrm>
        </p:grpSpPr>
        <p:sp>
          <p:nvSpPr>
            <p:cNvPr id="49" name="矩形 48">
              <a:extLst>
                <a:ext uri="{FF2B5EF4-FFF2-40B4-BE49-F238E27FC236}">
                  <a16:creationId xmlns:a16="http://schemas.microsoft.com/office/drawing/2014/main" id="{47ABED61-F6B8-12E9-38E0-F935FBCD110D}"/>
                </a:ext>
              </a:extLst>
            </p:cNvPr>
            <p:cNvSpPr/>
            <p:nvPr/>
          </p:nvSpPr>
          <p:spPr>
            <a:xfrm>
              <a:off x="8072400" y="5124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50" name="矩形 49">
              <a:extLst>
                <a:ext uri="{FF2B5EF4-FFF2-40B4-BE49-F238E27FC236}">
                  <a16:creationId xmlns:a16="http://schemas.microsoft.com/office/drawing/2014/main" id="{45F6C639-04AF-AB36-CCBB-A36154DB4519}"/>
                </a:ext>
              </a:extLst>
            </p:cNvPr>
            <p:cNvSpPr/>
            <p:nvPr/>
          </p:nvSpPr>
          <p:spPr>
            <a:xfrm>
              <a:off x="8432400" y="5124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c</a:t>
              </a:r>
              <a:endParaRPr lang="zh-CN" altLang="en-US" sz="2000" dirty="0">
                <a:solidFill>
                  <a:srgbClr val="A530E0"/>
                </a:solidFill>
              </a:endParaRPr>
            </a:p>
          </p:txBody>
        </p:sp>
      </p:grpSp>
      <p:sp>
        <p:nvSpPr>
          <p:cNvPr id="53" name="矩形 52">
            <a:extLst>
              <a:ext uri="{FF2B5EF4-FFF2-40B4-BE49-F238E27FC236}">
                <a16:creationId xmlns:a16="http://schemas.microsoft.com/office/drawing/2014/main" id="{5C3C7949-B9AE-692A-2A4A-D39017253AC4}"/>
              </a:ext>
            </a:extLst>
          </p:cNvPr>
          <p:cNvSpPr/>
          <p:nvPr/>
        </p:nvSpPr>
        <p:spPr>
          <a:xfrm>
            <a:off x="7920000" y="360000"/>
            <a:ext cx="36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a</a:t>
            </a:r>
            <a:endParaRPr lang="zh-CN" altLang="en-US" sz="2000" dirty="0">
              <a:solidFill>
                <a:srgbClr val="A530E0"/>
              </a:solidFill>
            </a:endParaRPr>
          </a:p>
        </p:txBody>
      </p:sp>
      <p:sp>
        <p:nvSpPr>
          <p:cNvPr id="7" name="矩形 6">
            <a:extLst>
              <a:ext uri="{FF2B5EF4-FFF2-40B4-BE49-F238E27FC236}">
                <a16:creationId xmlns:a16="http://schemas.microsoft.com/office/drawing/2014/main" id="{B3652E2C-E97E-A0B0-2B6C-ADBECF000EEC}"/>
              </a:ext>
            </a:extLst>
          </p:cNvPr>
          <p:cNvSpPr/>
          <p:nvPr/>
        </p:nvSpPr>
        <p:spPr>
          <a:xfrm>
            <a:off x="7560000" y="36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e</a:t>
            </a:r>
            <a:endParaRPr lang="zh-CN" altLang="en-US" sz="2000" dirty="0">
              <a:solidFill>
                <a:schemeClr val="accent4"/>
              </a:solidFill>
            </a:endParaRPr>
          </a:p>
        </p:txBody>
      </p:sp>
      <p:sp>
        <p:nvSpPr>
          <p:cNvPr id="18" name="矩形 17">
            <a:extLst>
              <a:ext uri="{FF2B5EF4-FFF2-40B4-BE49-F238E27FC236}">
                <a16:creationId xmlns:a16="http://schemas.microsoft.com/office/drawing/2014/main" id="{85EBED53-5520-104F-0861-8090E5E939A2}"/>
              </a:ext>
            </a:extLst>
          </p:cNvPr>
          <p:cNvSpPr/>
          <p:nvPr/>
        </p:nvSpPr>
        <p:spPr>
          <a:xfrm>
            <a:off x="7560000" y="108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e</a:t>
            </a:r>
            <a:endParaRPr lang="zh-CN" altLang="en-US" sz="2000" dirty="0">
              <a:solidFill>
                <a:schemeClr val="accent4"/>
              </a:solidFill>
            </a:endParaRPr>
          </a:p>
        </p:txBody>
      </p:sp>
      <p:sp>
        <p:nvSpPr>
          <p:cNvPr id="29" name="矩形 28">
            <a:extLst>
              <a:ext uri="{FF2B5EF4-FFF2-40B4-BE49-F238E27FC236}">
                <a16:creationId xmlns:a16="http://schemas.microsoft.com/office/drawing/2014/main" id="{D522C078-1118-2949-0025-D8A89E53914E}"/>
              </a:ext>
            </a:extLst>
          </p:cNvPr>
          <p:cNvSpPr/>
          <p:nvPr/>
        </p:nvSpPr>
        <p:spPr>
          <a:xfrm>
            <a:off x="7560000" y="180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e</a:t>
            </a:r>
            <a:endParaRPr lang="zh-CN" altLang="en-US" sz="2000" dirty="0">
              <a:solidFill>
                <a:schemeClr val="accent4"/>
              </a:solidFill>
            </a:endParaRPr>
          </a:p>
        </p:txBody>
      </p:sp>
      <p:sp>
        <p:nvSpPr>
          <p:cNvPr id="6" name="矩形 5">
            <a:extLst>
              <a:ext uri="{FF2B5EF4-FFF2-40B4-BE49-F238E27FC236}">
                <a16:creationId xmlns:a16="http://schemas.microsoft.com/office/drawing/2014/main" id="{29DD0E6E-BC51-E1D9-14EB-63E60C60B6D2}"/>
              </a:ext>
            </a:extLst>
          </p:cNvPr>
          <p:cNvSpPr/>
          <p:nvPr/>
        </p:nvSpPr>
        <p:spPr>
          <a:xfrm>
            <a:off x="7200000" y="36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17" name="矩形 16">
            <a:extLst>
              <a:ext uri="{FF2B5EF4-FFF2-40B4-BE49-F238E27FC236}">
                <a16:creationId xmlns:a16="http://schemas.microsoft.com/office/drawing/2014/main" id="{DC73E1D5-0B81-F680-2A0F-D0E47A31BA78}"/>
              </a:ext>
            </a:extLst>
          </p:cNvPr>
          <p:cNvSpPr/>
          <p:nvPr/>
        </p:nvSpPr>
        <p:spPr>
          <a:xfrm>
            <a:off x="7200000" y="108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
        <p:nvSpPr>
          <p:cNvPr id="28" name="矩形 27">
            <a:extLst>
              <a:ext uri="{FF2B5EF4-FFF2-40B4-BE49-F238E27FC236}">
                <a16:creationId xmlns:a16="http://schemas.microsoft.com/office/drawing/2014/main" id="{B5B47C8B-C186-27D4-BB89-EC6A2A57F4EA}"/>
              </a:ext>
            </a:extLst>
          </p:cNvPr>
          <p:cNvSpPr/>
          <p:nvPr/>
        </p:nvSpPr>
        <p:spPr>
          <a:xfrm>
            <a:off x="7200000" y="1800000"/>
            <a:ext cx="36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A530E0"/>
                </a:solidFill>
              </a:rPr>
              <a:t>p</a:t>
            </a:r>
            <a:endParaRPr lang="zh-CN" altLang="en-US" sz="2000" dirty="0">
              <a:solidFill>
                <a:srgbClr val="A530E0"/>
              </a:solidFill>
            </a:endParaRPr>
          </a:p>
        </p:txBody>
      </p:sp>
    </p:spTree>
    <p:extLst>
      <p:ext uri="{BB962C8B-B14F-4D97-AF65-F5344CB8AC3E}">
        <p14:creationId xmlns:p14="http://schemas.microsoft.com/office/powerpoint/2010/main" val="169907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right)">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750"/>
                                        <p:tgtEl>
                                          <p:spTgt spid="48"/>
                                        </p:tgtEl>
                                      </p:cBhvr>
                                    </p:animEffect>
                                  </p:childTnLst>
                                </p:cTn>
                              </p:par>
                            </p:childTnLst>
                          </p:cTn>
                        </p:par>
                        <p:par>
                          <p:cTn id="17" fill="hold">
                            <p:stCondLst>
                              <p:cond delay="750"/>
                            </p:stCondLst>
                            <p:childTnLst>
                              <p:par>
                                <p:cTn id="18" presetID="22" presetClass="entr" presetSubtype="2"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right)">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1000"/>
                                        <p:tgtEl>
                                          <p:spTgt spid="42"/>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right)">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记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f>
                      <m:fPr>
                        <m:type m:val="lin"/>
                        <m:ctrlPr>
                          <a:rPr lang="en-US" altLang="zh-CN" i="1">
                            <a:latin typeface="Cambria Math" panose="02040503050406030204" pitchFamily="18" charset="0"/>
                          </a:rPr>
                        </m:ctrlPr>
                      </m:fPr>
                      <m:num>
                        <m:r>
                          <a:rPr lang="en-US" altLang="zh-CN" i="1">
                            <a:latin typeface="Cambria Math" panose="02040503050406030204" pitchFamily="18" charset="0"/>
                          </a:rPr>
                          <m:t>0</m:t>
                        </m:r>
                      </m:num>
                      <m:den>
                        <m:r>
                          <a:rPr lang="en-US" altLang="zh-CN" i="1">
                            <a:latin typeface="Cambria Math" panose="02040503050406030204" pitchFamily="18" charset="0"/>
                          </a:rPr>
                          <m:t>1</m:t>
                        </m:r>
                      </m:den>
                    </m:f>
                    <m:r>
                      <a:rPr lang="en-US" altLang="zh-CN" i="1">
                        <a:latin typeface="Cambria Math" panose="02040503050406030204" pitchFamily="18" charset="0"/>
                      </a:rPr>
                      <m:t>)</m:t>
                    </m:r>
                  </m:oMath>
                </a14:m>
                <a:r>
                  <a:rPr lang="en-US" altLang="zh-CN" dirty="0"/>
                  <a:t> </a:t>
                </a:r>
                <a:r>
                  <a:rPr lang="zh-CN" altLang="en-US" dirty="0"/>
                  <a:t>表示从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oMath>
                </a14:m>
                <a:r>
                  <a:rPr lang="en-US" altLang="zh-CN" dirty="0"/>
                  <a:t> </a:t>
                </a:r>
                <a:r>
                  <a:rPr lang="zh-CN" altLang="en-US" dirty="0"/>
                  <a:t>中取出 </a:t>
                </a:r>
                <a14:m>
                  <m:oMath xmlns:m="http://schemas.openxmlformats.org/officeDocument/2006/math">
                    <m:r>
                      <a:rPr lang="en-US" altLang="zh-CN" i="1">
                        <a:latin typeface="Cambria Math" panose="02040503050406030204" pitchFamily="18" charset="0"/>
                      </a:rPr>
                      <m:t>𝑙</m:t>
                    </m:r>
                  </m:oMath>
                </a14:m>
                <a:r>
                  <a:rPr lang="zh-CN" altLang="en-US" dirty="0"/>
                  <a:t> 段和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oMath>
                </a14:m>
                <a:r>
                  <a:rPr lang="en-US" altLang="zh-CN" dirty="0"/>
                  <a:t> </a:t>
                </a:r>
                <a:r>
                  <a:rPr lang="zh-CN" altLang="en-US" dirty="0"/>
                  <a:t>匹配，</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e>
                    </m:d>
                  </m:oMath>
                </a14:m>
                <a:r>
                  <a:rPr lang="en-US" altLang="zh-CN" dirty="0"/>
                  <a:t> </a:t>
                </a:r>
                <a:r>
                  <a:rPr lang="zh-CN" altLang="en-US" dirty="0"/>
                  <a:t>属于第 </a:t>
                </a:r>
                <a14:m>
                  <m:oMath xmlns:m="http://schemas.openxmlformats.org/officeDocument/2006/math">
                    <m:r>
                      <a:rPr lang="en-US" altLang="zh-CN" i="1">
                        <a:latin typeface="Cambria Math" panose="02040503050406030204" pitchFamily="18" charset="0"/>
                      </a:rPr>
                      <m:t>𝑙</m:t>
                    </m:r>
                  </m:oMath>
                </a14:m>
                <a:r>
                  <a:rPr lang="en-US" altLang="zh-CN" dirty="0"/>
                  <a:t> </a:t>
                </a:r>
                <a:r>
                  <a:rPr lang="zh-CN" altLang="en-US" dirty="0"/>
                  <a:t>段（</a:t>
                </a:r>
                <a14:m>
                  <m:oMath xmlns:m="http://schemas.openxmlformats.org/officeDocument/2006/math">
                    <m:r>
                      <a:rPr lang="en-US" altLang="zh-CN" b="0" i="1" smtClean="0">
                        <a:latin typeface="Cambria Math" panose="02040503050406030204" pitchFamily="18" charset="0"/>
                      </a:rPr>
                      <m:t>1</m:t>
                    </m:r>
                  </m:oMath>
                </a14:m>
                <a:r>
                  <a:rPr lang="zh-CN" altLang="en-US" dirty="0"/>
                  <a:t>）或不属于（</a:t>
                </a:r>
                <a14:m>
                  <m:oMath xmlns:m="http://schemas.openxmlformats.org/officeDocument/2006/math">
                    <m:r>
                      <a:rPr lang="en-US" altLang="zh-CN" b="0" i="1" smtClean="0">
                        <a:latin typeface="Cambria Math" panose="02040503050406030204" pitchFamily="18" charset="0"/>
                      </a:rPr>
                      <m:t>0</m:t>
                    </m:r>
                  </m:oMath>
                </a14:m>
                <a:r>
                  <a:rPr lang="zh-CN" altLang="en-US" dirty="0"/>
                  <a:t>）的方案数</a:t>
                </a:r>
                <a:endParaRPr lang="en-US" altLang="zh-CN" dirty="0"/>
              </a:p>
              <a:p>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,0</m:t>
                        </m:r>
                      </m:e>
                    </m:d>
                  </m:oMath>
                </a14:m>
                <a:endParaRPr lang="en-US" altLang="zh-CN" dirty="0"/>
              </a:p>
              <a:p>
                <a:r>
                  <a:rPr lang="zh-CN" altLang="en-US" dirty="0"/>
                  <a:t>若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oMath>
                </a14:m>
                <a:r>
                  <a:rPr lang="zh-CN" altLang="en-US" dirty="0"/>
                  <a:t>，则</a:t>
                </a:r>
                <a:endParaRPr lang="en-US" altLang="zh-CN" dirty="0"/>
              </a:p>
              <a:p>
                <a:pPr lvl="1"/>
                <a:r>
                  <a:rPr lang="zh-CN" altLang="en-US" dirty="0"/>
                  <a:t>如果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oMath>
                </a14:m>
                <a:r>
                  <a:rPr lang="en-US" altLang="zh-CN" i="1" dirty="0">
                    <a:latin typeface="Cambria Math" panose="02040503050406030204" pitchFamily="18" charset="0"/>
                  </a:rPr>
                  <a:t> </a:t>
                </a:r>
                <a:r>
                  <a:rPr lang="zh-CN" altLang="en-US" dirty="0">
                    <a:latin typeface="Cambria Math" panose="02040503050406030204" pitchFamily="18" charset="0"/>
                  </a:rPr>
                  <a:t>不取，则必然开始新的一段</a:t>
                </a:r>
                <a:endParaRPr lang="en-US" altLang="zh-CN" dirty="0">
                  <a:latin typeface="Cambria Math" panose="02040503050406030204" pitchFamily="18" charset="0"/>
                </a:endParaRPr>
              </a:p>
              <a:p>
                <a:pPr lvl="1"/>
                <a:r>
                  <a:rPr lang="zh-CN" altLang="en-US" dirty="0">
                    <a:latin typeface="Cambria Math" panose="02040503050406030204" pitchFamily="18" charset="0"/>
                  </a:rPr>
                  <a:t>如果</a:t>
                </a:r>
                <a:r>
                  <a:rPr lang="zh-CN" altLang="en-US" i="1" dirty="0">
                    <a:latin typeface="Cambria Math" panose="02040503050406030204" pitchFamily="18" charset="0"/>
                  </a:rPr>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oMath>
                </a14:m>
                <a:r>
                  <a:rPr lang="en-US" altLang="zh-CN" i="1" dirty="0">
                    <a:latin typeface="Cambria Math" panose="02040503050406030204" pitchFamily="18" charset="0"/>
                  </a:rPr>
                  <a:t> </a:t>
                </a:r>
                <a:r>
                  <a:rPr lang="zh-CN" altLang="en-US" dirty="0">
                    <a:latin typeface="Cambria Math" panose="02040503050406030204" pitchFamily="18" charset="0"/>
                  </a:rPr>
                  <a:t>取了，则可以开始新的一段也可以继续前一段</a:t>
                </a:r>
                <a:endParaRPr lang="en-US" altLang="zh-CN" i="1" dirty="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−1,</m:t>
                        </m:r>
                        <m:r>
                          <a:rPr lang="en-US" altLang="zh-CN" i="1">
                            <a:latin typeface="Cambria Math" panose="02040503050406030204" pitchFamily="18" charset="0"/>
                          </a:rPr>
                          <m:t>𝑙</m:t>
                        </m:r>
                        <m:r>
                          <a:rPr lang="en-US" altLang="zh-CN" i="1">
                            <a:latin typeface="Cambria Math" panose="02040503050406030204" pitchFamily="18" charset="0"/>
                          </a:rPr>
                          <m:t>−1,0</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−1,</m:t>
                        </m:r>
                        <m:r>
                          <a:rPr lang="en-US" altLang="zh-CN" i="1">
                            <a:latin typeface="Cambria Math" panose="02040503050406030204" pitchFamily="18" charset="0"/>
                          </a:rPr>
                          <m:t>𝑙</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−1,</m:t>
                        </m:r>
                        <m:r>
                          <a:rPr lang="en-US" altLang="zh-CN" i="1">
                            <a:latin typeface="Cambria Math" panose="02040503050406030204" pitchFamily="18" charset="0"/>
                          </a:rPr>
                          <m:t>𝑙</m:t>
                        </m:r>
                        <m:r>
                          <a:rPr lang="en-US" altLang="zh-CN" i="1">
                            <a:latin typeface="Cambria Math" panose="02040503050406030204" pitchFamily="18" charset="0"/>
                          </a:rPr>
                          <m:t>−1,1</m:t>
                        </m:r>
                      </m:e>
                    </m:d>
                  </m:oMath>
                </a14:m>
                <a:endParaRPr lang="en-US" altLang="zh-CN" dirty="0"/>
              </a:p>
              <a:p>
                <a:r>
                  <a:rPr lang="zh-CN" altLang="en-US" dirty="0"/>
                  <a:t>否则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m:t>
                        </m:r>
                      </m:e>
                    </m:d>
                    <m:r>
                      <a:rPr lang="en-US" altLang="zh-CN" i="1">
                        <a:latin typeface="Cambria Math" panose="02040503050406030204" pitchFamily="18" charset="0"/>
                      </a:rPr>
                      <m:t>=0</m:t>
                    </m:r>
                  </m:oMath>
                </a14:m>
                <a:endParaRPr lang="en-US" altLang="zh-CN" dirty="0"/>
              </a:p>
              <a:p>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11111" r="-29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NOIP2015 </a:t>
            </a:r>
            <a:r>
              <a:rPr lang="zh-CN" altLang="en-US" dirty="0"/>
              <a:t>子串</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7517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背包问题是一类经典的动态规划问题，同时有不少题目在背包问题的基础上进行延伸</a:t>
                </a:r>
                <a:endParaRPr lang="en-US" altLang="zh-CN" dirty="0"/>
              </a:p>
              <a:p>
                <a:r>
                  <a:rPr lang="zh-CN" altLang="en-US" dirty="0"/>
                  <a:t>最基础的背包问题：给定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个物品，第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个物品的体积为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a:t>，价格为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（体积和价格都非负）；背包有体积限制 </a:t>
                </a:r>
                <a14:m>
                  <m:oMath xmlns:m="http://schemas.openxmlformats.org/officeDocument/2006/math">
                    <m:r>
                      <a:rPr lang="en-US" altLang="zh-CN" i="1">
                        <a:latin typeface="Cambria Math" panose="02040503050406030204" pitchFamily="18" charset="0"/>
                      </a:rPr>
                      <m:t>𝑉</m:t>
                    </m:r>
                  </m:oMath>
                </a14:m>
                <a:r>
                  <a:rPr lang="zh-CN" altLang="en-US" dirty="0"/>
                  <a:t>，求在体积限制下能装入的物品的最大价格和</a:t>
                </a:r>
                <a:endParaRPr lang="en-US" altLang="zh-CN" dirty="0"/>
              </a:p>
              <a:p>
                <a:pPr lvl="1"/>
                <a:r>
                  <a:rPr lang="zh-CN" altLang="en-US" dirty="0"/>
                  <a:t>因为每个物品只能取或不取，所以又称 </a:t>
                </a:r>
                <a:r>
                  <a:rPr lang="en-US" altLang="zh-CN" dirty="0"/>
                  <a:t>0-1 </a:t>
                </a:r>
                <a:r>
                  <a:rPr lang="zh-CN" altLang="en-US" dirty="0"/>
                  <a:t>背包问题</a:t>
                </a:r>
                <a:endParaRPr lang="en-US" altLang="zh-CN" dirty="0"/>
              </a:p>
              <a:p>
                <a:r>
                  <a:rPr lang="zh-CN" altLang="en-US" dirty="0"/>
                  <a:t>一般的背包问题是 </a:t>
                </a:r>
                <a:r>
                  <a:rPr lang="en-US" altLang="zh-CN" dirty="0"/>
                  <a:t>NPC </a:t>
                </a:r>
                <a:r>
                  <a:rPr lang="zh-CN" altLang="en-US" dirty="0"/>
                  <a:t>的，因为体积可能是实数</a:t>
                </a:r>
                <a:endParaRPr lang="en-US" altLang="zh-CN" dirty="0"/>
              </a:p>
              <a:p>
                <a:r>
                  <a:rPr lang="zh-CN" altLang="en-US" dirty="0"/>
                  <a:t>对于体积是整数的情况，可以用 </a:t>
                </a:r>
                <a:r>
                  <a:rPr lang="en-US" altLang="zh-CN" dirty="0"/>
                  <a:t>DP </a:t>
                </a:r>
                <a:r>
                  <a:rPr lang="zh-CN" altLang="en-US" dirty="0"/>
                  <a:t>得到一个伪多项式算法</a:t>
                </a:r>
                <a:endParaRPr lang="en-US" altLang="zh-CN" dirty="0"/>
              </a:p>
              <a:p>
                <a:pPr lvl="1"/>
                <a:r>
                  <a:rPr lang="zh-CN" altLang="en-US" dirty="0"/>
                  <a:t>关于</a:t>
                </a:r>
                <a:r>
                  <a:rPr lang="en-US" altLang="zh-CN" dirty="0"/>
                  <a:t> </a:t>
                </a:r>
                <a14:m>
                  <m:oMath xmlns:m="http://schemas.openxmlformats.org/officeDocument/2006/math">
                    <m:r>
                      <a:rPr lang="en-US" altLang="zh-CN" i="1">
                        <a:latin typeface="Cambria Math" panose="02040503050406030204" pitchFamily="18" charset="0"/>
                      </a:rPr>
                      <m:t>𝑉</m:t>
                    </m:r>
                  </m:oMath>
                </a14:m>
                <a:r>
                  <a:rPr lang="en-US" altLang="zh-CN" dirty="0"/>
                  <a:t> </a:t>
                </a:r>
                <a:r>
                  <a:rPr lang="zh-CN" altLang="en-US" dirty="0"/>
                  <a:t>是多项式的，但关于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𝑉</m:t>
                        </m:r>
                      </m:e>
                    </m:func>
                  </m:oMath>
                </a14:m>
                <a:r>
                  <a:rPr lang="en-US" altLang="zh-CN" dirty="0"/>
                  <a:t> </a:t>
                </a:r>
                <a:r>
                  <a:rPr lang="zh-CN" altLang="en-US" dirty="0"/>
                  <a:t>不是</a:t>
                </a:r>
                <a:endParaRPr lang="en-US" altLang="zh-CN" dirty="0"/>
              </a:p>
              <a:p>
                <a:r>
                  <a:rPr lang="zh-CN" altLang="en-US" dirty="0"/>
                  <a:t>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en-US" altLang="zh-CN" dirty="0"/>
                  <a:t> </a:t>
                </a:r>
                <a:r>
                  <a:rPr lang="zh-CN" altLang="en-US" dirty="0"/>
                  <a:t>表示前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个物品，体积和为 </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的选法中价格和的最大值</a:t>
                </a:r>
                <a:endParaRPr lang="en-US" altLang="zh-CN" dirty="0"/>
              </a:p>
              <a:p>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d>
                      </m:e>
                    </m:func>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背包问题</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408135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en-US" altLang="zh-CN" dirty="0"/>
                  <a:t>0-1 </a:t>
                </a:r>
                <a:r>
                  <a:rPr lang="zh-CN" altLang="en-US" dirty="0"/>
                  <a:t>背包：记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en-US" altLang="zh-CN" dirty="0"/>
                  <a:t> </a:t>
                </a:r>
                <a:r>
                  <a:rPr lang="zh-CN" altLang="en-US" dirty="0"/>
                  <a:t>表示前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个物品，体积和为 </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的选法中价格和的最大值</a:t>
                </a:r>
                <a:endParaRPr lang="en-US" altLang="zh-CN" i="1" dirty="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d>
                      </m:e>
                    </m:func>
                  </m:oMath>
                </a14:m>
                <a:endParaRPr lang="en-US" altLang="zh-CN" dirty="0"/>
              </a:p>
              <a:p>
                <a:pPr lvl="1"/>
                <a:r>
                  <a:rPr lang="zh-CN" altLang="en-US" dirty="0"/>
                  <a:t>初始化：</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r>
                      <a:rPr lang="en-US" altLang="zh-CN" b="0" i="1" smtClean="0">
                        <a:latin typeface="Cambria Math" panose="02040503050406030204" pitchFamily="18" charset="0"/>
                      </a:rPr>
                      <m:t>=0,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≠0</m:t>
                        </m:r>
                      </m:e>
                    </m:d>
                  </m:oMath>
                </a14:m>
                <a:r>
                  <a:rPr lang="zh-CN" altLang="en-US" dirty="0"/>
                  <a:t>；注意答案不一定是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d>
                  </m:oMath>
                </a14:m>
                <a:r>
                  <a:rPr lang="zh-CN" altLang="en-US" dirty="0"/>
                  <a:t>！</a:t>
                </a:r>
                <a:endParaRPr lang="en-US" altLang="zh-CN" dirty="0"/>
              </a:p>
              <a:p>
                <a:pPr lvl="1"/>
                <a:r>
                  <a:rPr lang="en-US" altLang="zh-CN" dirty="0"/>
                  <a:t>0-1 </a:t>
                </a:r>
                <a:r>
                  <a:rPr lang="zh-CN" altLang="en-US" dirty="0"/>
                  <a:t>背包是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𝑛𝑉</m:t>
                        </m:r>
                      </m:e>
                    </m:d>
                  </m:oMath>
                </a14:m>
                <a:r>
                  <a:rPr lang="en-US" altLang="zh-CN" dirty="0"/>
                  <a:t> </a:t>
                </a:r>
                <a:r>
                  <a:rPr lang="zh-CN" altLang="en-US" dirty="0"/>
                  <a:t>的；可以通过滚动数组做到空间复杂度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oMath>
                </a14:m>
                <a:endParaRPr lang="en-US" altLang="zh-CN" dirty="0"/>
              </a:p>
              <a:p>
                <a:r>
                  <a:rPr lang="zh-CN" altLang="en-US" dirty="0"/>
                  <a:t>如果一个物品能选无限个，则称为完全背包</a:t>
                </a:r>
                <a:endParaRPr lang="en-US" altLang="zh-CN" dirty="0"/>
              </a:p>
              <a:p>
                <a:pPr lvl="1"/>
                <a:r>
                  <a:rPr lang="zh-CN" altLang="en-US" dirty="0"/>
                  <a:t>只是需要修改一下方程：</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ℕ</m:t>
                                </m:r>
                              </m:e>
                              <m:sup>
                                <m:r>
                                  <a:rPr lang="en-US" altLang="zh-CN" b="0" i="1" smtClean="0">
                                    <a:latin typeface="Cambria Math" panose="02040503050406030204" pitchFamily="18" charset="0"/>
                                  </a:rPr>
                                  <m:t>∗</m:t>
                                </m:r>
                              </m:sup>
                            </m:sSup>
                          </m:lim>
                        </m:limLow>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func>
                  </m:oMath>
                </a14:m>
                <a:endParaRPr lang="en-US" altLang="zh-CN" dirty="0"/>
              </a:p>
              <a:p>
                <a:pPr lvl="1"/>
                <a:r>
                  <a:rPr lang="zh-CN" altLang="en-US" dirty="0"/>
                  <a:t>不好实现，改为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func>
                  </m:oMath>
                </a14:m>
                <a:endParaRPr lang="en-US" altLang="zh-CN" b="0" dirty="0"/>
              </a:p>
              <a:p>
                <a:pPr lvl="1"/>
                <a:r>
                  <a:rPr lang="zh-CN" altLang="en-US" b="0" dirty="0"/>
                  <a:t>注意因为有同层转移，所以 </a:t>
                </a:r>
                <a14:m>
                  <m:oMath xmlns:m="http://schemas.openxmlformats.org/officeDocument/2006/math">
                    <m:r>
                      <a:rPr lang="en-US" altLang="zh-CN" b="0" i="1" smtClean="0">
                        <a:latin typeface="Cambria Math" panose="02040503050406030204" pitchFamily="18" charset="0"/>
                      </a:rPr>
                      <m:t>𝑗</m:t>
                    </m:r>
                  </m:oMath>
                </a14:m>
                <a:r>
                  <a:rPr lang="en-US" altLang="zh-CN" b="0" dirty="0"/>
                  <a:t> </a:t>
                </a:r>
                <a:r>
                  <a:rPr lang="zh-CN" altLang="en-US" b="0" dirty="0"/>
                  <a:t>要从小到大枚举</a:t>
                </a:r>
                <a:endParaRPr lang="en-US" altLang="zh-CN" b="0" dirty="0"/>
              </a:p>
              <a:p>
                <a:pPr lvl="1"/>
                <a:r>
                  <a:rPr lang="zh-CN" altLang="en-US" dirty="0"/>
                  <a:t>复杂度仍然为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𝑛𝑉</m:t>
                        </m:r>
                      </m:e>
                    </m:d>
                  </m:oMath>
                </a14:m>
                <a:r>
                  <a:rPr lang="zh-CN" altLang="en-US" dirty="0"/>
                  <a:t>，直接用同一个一维数组可以省去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的转移</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3"/>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背包问题</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8079C6C-F78A-A741-7796-9F107C5B6D91}"/>
                  </a:ext>
                </a:extLst>
              </p:cNvPr>
              <p:cNvSpPr/>
              <p:nvPr/>
            </p:nvSpPr>
            <p:spPr>
              <a:xfrm>
                <a:off x="8460000" y="792000"/>
                <a:ext cx="90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=3</m:t>
                      </m:r>
                    </m:oMath>
                  </m:oMathPara>
                </a14:m>
                <a:endParaRPr lang="zh-CN" altLang="en-US" sz="2000" dirty="0"/>
              </a:p>
            </p:txBody>
          </p:sp>
        </mc:Choice>
        <mc:Fallback xmlns="">
          <p:sp>
            <p:nvSpPr>
              <p:cNvPr id="5" name="矩形 4">
                <a:extLst>
                  <a:ext uri="{FF2B5EF4-FFF2-40B4-BE49-F238E27FC236}">
                    <a16:creationId xmlns:a16="http://schemas.microsoft.com/office/drawing/2014/main" id="{68079C6C-F78A-A741-7796-9F107C5B6D91}"/>
                  </a:ext>
                </a:extLst>
              </p:cNvPr>
              <p:cNvSpPr>
                <a:spLocks noRot="1" noChangeAspect="1" noMove="1" noResize="1" noEditPoints="1" noAdjustHandles="1" noChangeArrowheads="1" noChangeShapeType="1" noTextEdit="1"/>
              </p:cNvSpPr>
              <p:nvPr/>
            </p:nvSpPr>
            <p:spPr>
              <a:xfrm>
                <a:off x="8460000" y="792000"/>
                <a:ext cx="900000" cy="360000"/>
              </a:xfrm>
              <a:prstGeom prst="rect">
                <a:avLst/>
              </a:prstGeom>
              <a:blipFill>
                <a:blip r:embed="rId4"/>
                <a:stretch>
                  <a:fillRect b="-3175"/>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B794F27-BE6D-F085-2F34-0AE9CAB8D0BD}"/>
                  </a:ext>
                </a:extLst>
              </p:cNvPr>
              <p:cNvSpPr/>
              <p:nvPr/>
            </p:nvSpPr>
            <p:spPr>
              <a:xfrm>
                <a:off x="8460000" y="1152000"/>
                <a:ext cx="90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m:t>
                      </m:r>
                    </m:oMath>
                  </m:oMathPara>
                </a14:m>
                <a:endParaRPr lang="zh-CN" altLang="en-US" sz="2000" dirty="0"/>
              </a:p>
            </p:txBody>
          </p:sp>
        </mc:Choice>
        <mc:Fallback xmlns="">
          <p:sp>
            <p:nvSpPr>
              <p:cNvPr id="6" name="矩形 5">
                <a:extLst>
                  <a:ext uri="{FF2B5EF4-FFF2-40B4-BE49-F238E27FC236}">
                    <a16:creationId xmlns:a16="http://schemas.microsoft.com/office/drawing/2014/main" id="{FB794F27-BE6D-F085-2F34-0AE9CAB8D0BD}"/>
                  </a:ext>
                </a:extLst>
              </p:cNvPr>
              <p:cNvSpPr>
                <a:spLocks noRot="1" noChangeAspect="1" noMove="1" noResize="1" noEditPoints="1" noAdjustHandles="1" noChangeArrowheads="1" noChangeShapeType="1" noTextEdit="1"/>
              </p:cNvSpPr>
              <p:nvPr/>
            </p:nvSpPr>
            <p:spPr>
              <a:xfrm>
                <a:off x="8460000" y="1152000"/>
                <a:ext cx="900000" cy="360000"/>
              </a:xfrm>
              <a:prstGeom prst="rect">
                <a:avLst/>
              </a:prstGeom>
              <a:blipFill>
                <a:blip r:embed="rId5"/>
                <a:stretch>
                  <a:fillRect b="-4762"/>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9042BE3-44C5-4369-AB84-A0F40A0D5417}"/>
                  </a:ext>
                </a:extLst>
              </p:cNvPr>
              <p:cNvSpPr/>
              <p:nvPr/>
            </p:nvSpPr>
            <p:spPr>
              <a:xfrm>
                <a:off x="8460000" y="1512000"/>
                <a:ext cx="900000" cy="360000"/>
              </a:xfrm>
              <a:prstGeom prst="rect">
                <a:avLst/>
              </a:prstGeom>
              <a:solidFill>
                <a:srgbClr val="00D29E"/>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3</m:t>
                      </m:r>
                    </m:oMath>
                  </m:oMathPara>
                </a14:m>
                <a:endParaRPr lang="zh-CN" altLang="en-US" sz="2000" dirty="0"/>
              </a:p>
            </p:txBody>
          </p:sp>
        </mc:Choice>
        <mc:Fallback xmlns="">
          <p:sp>
            <p:nvSpPr>
              <p:cNvPr id="7" name="矩形 6">
                <a:extLst>
                  <a:ext uri="{FF2B5EF4-FFF2-40B4-BE49-F238E27FC236}">
                    <a16:creationId xmlns:a16="http://schemas.microsoft.com/office/drawing/2014/main" id="{69042BE3-44C5-4369-AB84-A0F40A0D5417}"/>
                  </a:ext>
                </a:extLst>
              </p:cNvPr>
              <p:cNvSpPr>
                <a:spLocks noRot="1" noChangeAspect="1" noMove="1" noResize="1" noEditPoints="1" noAdjustHandles="1" noChangeArrowheads="1" noChangeShapeType="1" noTextEdit="1"/>
              </p:cNvSpPr>
              <p:nvPr/>
            </p:nvSpPr>
            <p:spPr>
              <a:xfrm>
                <a:off x="8460000" y="1512000"/>
                <a:ext cx="900000" cy="360000"/>
              </a:xfrm>
              <a:prstGeom prst="rect">
                <a:avLst/>
              </a:prstGeom>
              <a:blipFill>
                <a:blip r:embed="rId6"/>
                <a:stretch>
                  <a:fillRect b="-4762"/>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EB4DE2A-B62A-0EA2-10A9-C77C9854D040}"/>
                  </a:ext>
                </a:extLst>
              </p:cNvPr>
              <p:cNvSpPr/>
              <p:nvPr/>
            </p:nvSpPr>
            <p:spPr>
              <a:xfrm>
                <a:off x="8460000" y="1872000"/>
                <a:ext cx="900000" cy="360000"/>
              </a:xfrm>
              <a:prstGeom prst="rect">
                <a:avLst/>
              </a:prstGeom>
              <a:solidFill>
                <a:srgbClr val="F43232"/>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=2</m:t>
                      </m:r>
                    </m:oMath>
                  </m:oMathPara>
                </a14:m>
                <a:endParaRPr lang="zh-CN" altLang="en-US" sz="2000" dirty="0"/>
              </a:p>
            </p:txBody>
          </p:sp>
        </mc:Choice>
        <mc:Fallback xmlns="">
          <p:sp>
            <p:nvSpPr>
              <p:cNvPr id="8" name="矩形 7">
                <a:extLst>
                  <a:ext uri="{FF2B5EF4-FFF2-40B4-BE49-F238E27FC236}">
                    <a16:creationId xmlns:a16="http://schemas.microsoft.com/office/drawing/2014/main" id="{1EB4DE2A-B62A-0EA2-10A9-C77C9854D040}"/>
                  </a:ext>
                </a:extLst>
              </p:cNvPr>
              <p:cNvSpPr>
                <a:spLocks noRot="1" noChangeAspect="1" noMove="1" noResize="1" noEditPoints="1" noAdjustHandles="1" noChangeArrowheads="1" noChangeShapeType="1" noTextEdit="1"/>
              </p:cNvSpPr>
              <p:nvPr/>
            </p:nvSpPr>
            <p:spPr>
              <a:xfrm>
                <a:off x="8460000" y="1872000"/>
                <a:ext cx="900000" cy="360000"/>
              </a:xfrm>
              <a:prstGeom prst="rect">
                <a:avLst/>
              </a:prstGeom>
              <a:blipFill>
                <a:blip r:embed="rId7"/>
                <a:stretch>
                  <a:fillRect b="-4762"/>
                </a:stretch>
              </a:blipFill>
              <a:ln>
                <a:solidFill>
                  <a:srgbClr val="490453"/>
                </a:solidFill>
              </a:ln>
            </p:spPr>
            <p:txBody>
              <a:bodyPr/>
              <a:lstStyle/>
              <a:p>
                <a:r>
                  <a:rPr lang="zh-CN" altLang="en-US">
                    <a:noFill/>
                  </a:rPr>
                  <a:t> </a:t>
                </a:r>
              </a:p>
            </p:txBody>
          </p:sp>
        </mc:Fallback>
      </mc:AlternateContent>
      <p:grpSp>
        <p:nvGrpSpPr>
          <p:cNvPr id="225" name="组合 224">
            <a:extLst>
              <a:ext uri="{FF2B5EF4-FFF2-40B4-BE49-F238E27FC236}">
                <a16:creationId xmlns:a16="http://schemas.microsoft.com/office/drawing/2014/main" id="{64D6F755-D4D2-5364-75A8-91591E529D30}"/>
              </a:ext>
            </a:extLst>
          </p:cNvPr>
          <p:cNvGrpSpPr/>
          <p:nvPr/>
        </p:nvGrpSpPr>
        <p:grpSpPr>
          <a:xfrm>
            <a:off x="9360000" y="72000"/>
            <a:ext cx="2520000" cy="360000"/>
            <a:chOff x="9360000" y="72000"/>
            <a:chExt cx="2520000" cy="360000"/>
          </a:xfrm>
        </p:grpSpPr>
        <p:sp>
          <p:nvSpPr>
            <p:cNvPr id="10" name="矩形 9">
              <a:extLst>
                <a:ext uri="{FF2B5EF4-FFF2-40B4-BE49-F238E27FC236}">
                  <a16:creationId xmlns:a16="http://schemas.microsoft.com/office/drawing/2014/main" id="{9B5F582D-E715-0654-AAE3-67536D85C8A9}"/>
                </a:ext>
              </a:extLst>
            </p:cNvPr>
            <p:cNvSpPr/>
            <p:nvPr/>
          </p:nvSpPr>
          <p:spPr>
            <a:xfrm>
              <a:off x="936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11" name="矩形 10">
              <a:extLst>
                <a:ext uri="{FF2B5EF4-FFF2-40B4-BE49-F238E27FC236}">
                  <a16:creationId xmlns:a16="http://schemas.microsoft.com/office/drawing/2014/main" id="{106A04B0-2945-A9BD-C531-81543F0CD579}"/>
                </a:ext>
              </a:extLst>
            </p:cNvPr>
            <p:cNvSpPr/>
            <p:nvPr/>
          </p:nvSpPr>
          <p:spPr>
            <a:xfrm>
              <a:off x="972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2" name="矩形 11">
              <a:extLst>
                <a:ext uri="{FF2B5EF4-FFF2-40B4-BE49-F238E27FC236}">
                  <a16:creationId xmlns:a16="http://schemas.microsoft.com/office/drawing/2014/main" id="{F878DB92-7073-AA8F-FFC3-20CEFD9D546C}"/>
                </a:ext>
              </a:extLst>
            </p:cNvPr>
            <p:cNvSpPr/>
            <p:nvPr/>
          </p:nvSpPr>
          <p:spPr>
            <a:xfrm>
              <a:off x="1008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13" name="矩形 12">
              <a:extLst>
                <a:ext uri="{FF2B5EF4-FFF2-40B4-BE49-F238E27FC236}">
                  <a16:creationId xmlns:a16="http://schemas.microsoft.com/office/drawing/2014/main" id="{91AD7145-E878-EC5F-ECF1-ED2529EB8D1C}"/>
                </a:ext>
              </a:extLst>
            </p:cNvPr>
            <p:cNvSpPr/>
            <p:nvPr/>
          </p:nvSpPr>
          <p:spPr>
            <a:xfrm>
              <a:off x="1044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4" name="矩形 13">
              <a:extLst>
                <a:ext uri="{FF2B5EF4-FFF2-40B4-BE49-F238E27FC236}">
                  <a16:creationId xmlns:a16="http://schemas.microsoft.com/office/drawing/2014/main" id="{D19AC162-5A65-FAFD-0817-562E5821A765}"/>
                </a:ext>
              </a:extLst>
            </p:cNvPr>
            <p:cNvSpPr/>
            <p:nvPr/>
          </p:nvSpPr>
          <p:spPr>
            <a:xfrm>
              <a:off x="1080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15" name="矩形 14">
              <a:extLst>
                <a:ext uri="{FF2B5EF4-FFF2-40B4-BE49-F238E27FC236}">
                  <a16:creationId xmlns:a16="http://schemas.microsoft.com/office/drawing/2014/main" id="{E41432BA-D347-9F3B-AB53-5BC64A9C3EBD}"/>
                </a:ext>
              </a:extLst>
            </p:cNvPr>
            <p:cNvSpPr/>
            <p:nvPr/>
          </p:nvSpPr>
          <p:spPr>
            <a:xfrm>
              <a:off x="1116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16" name="矩形 15">
              <a:extLst>
                <a:ext uri="{FF2B5EF4-FFF2-40B4-BE49-F238E27FC236}">
                  <a16:creationId xmlns:a16="http://schemas.microsoft.com/office/drawing/2014/main" id="{7BE1597A-0468-B0E9-0FE1-101EE4C027E2}"/>
                </a:ext>
              </a:extLst>
            </p:cNvPr>
            <p:cNvSpPr/>
            <p:nvPr/>
          </p:nvSpPr>
          <p:spPr>
            <a:xfrm>
              <a:off x="11520000" y="72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grpSp>
      <p:grpSp>
        <p:nvGrpSpPr>
          <p:cNvPr id="239" name="组合 238">
            <a:extLst>
              <a:ext uri="{FF2B5EF4-FFF2-40B4-BE49-F238E27FC236}">
                <a16:creationId xmlns:a16="http://schemas.microsoft.com/office/drawing/2014/main" id="{BAFCCB94-251A-B3BF-3986-7A640B8B01A6}"/>
              </a:ext>
            </a:extLst>
          </p:cNvPr>
          <p:cNvGrpSpPr/>
          <p:nvPr/>
        </p:nvGrpSpPr>
        <p:grpSpPr>
          <a:xfrm>
            <a:off x="9540000" y="648000"/>
            <a:ext cx="2160000" cy="1368000"/>
            <a:chOff x="9684000" y="677177"/>
            <a:chExt cx="2160000" cy="1368000"/>
          </a:xfrm>
        </p:grpSpPr>
        <p:cxnSp>
          <p:nvCxnSpPr>
            <p:cNvPr id="19" name="直接箭头连接符 18">
              <a:extLst>
                <a:ext uri="{FF2B5EF4-FFF2-40B4-BE49-F238E27FC236}">
                  <a16:creationId xmlns:a16="http://schemas.microsoft.com/office/drawing/2014/main" id="{8EEA3F1B-5D04-5FA9-6B61-5819B0E4C5D6}"/>
                </a:ext>
              </a:extLst>
            </p:cNvPr>
            <p:cNvCxnSpPr>
              <a:cxnSpLocks/>
              <a:stCxn id="144" idx="4"/>
              <a:endCxn id="20" idx="0"/>
            </p:cNvCxnSpPr>
            <p:nvPr/>
          </p:nvCxnSpPr>
          <p:spPr>
            <a:xfrm>
              <a:off x="9684000" y="713177"/>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6421DC-0941-F615-3547-A77318A26BF9}"/>
                </a:ext>
              </a:extLst>
            </p:cNvPr>
            <p:cNvCxnSpPr>
              <a:stCxn id="20" idx="4"/>
              <a:endCxn id="21" idx="0"/>
            </p:cNvCxnSpPr>
            <p:nvPr/>
          </p:nvCxnSpPr>
          <p:spPr>
            <a:xfrm>
              <a:off x="968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73770C4-EB13-6FD3-0147-8D5179D5A5C4}"/>
                </a:ext>
              </a:extLst>
            </p:cNvPr>
            <p:cNvCxnSpPr>
              <a:stCxn id="93" idx="4"/>
              <a:endCxn id="24" idx="0"/>
            </p:cNvCxnSpPr>
            <p:nvPr/>
          </p:nvCxnSpPr>
          <p:spPr>
            <a:xfrm>
              <a:off x="1004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51095CF-94E6-DDFA-2C45-085870E5A8E0}"/>
                </a:ext>
              </a:extLst>
            </p:cNvPr>
            <p:cNvCxnSpPr>
              <a:stCxn id="21" idx="4"/>
              <a:endCxn id="22" idx="0"/>
            </p:cNvCxnSpPr>
            <p:nvPr/>
          </p:nvCxnSpPr>
          <p:spPr>
            <a:xfrm>
              <a:off x="968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58FF4A9-9843-1FBF-B070-D9759D216258}"/>
                </a:ext>
              </a:extLst>
            </p:cNvPr>
            <p:cNvCxnSpPr>
              <a:stCxn id="24" idx="4"/>
              <a:endCxn id="25" idx="0"/>
            </p:cNvCxnSpPr>
            <p:nvPr/>
          </p:nvCxnSpPr>
          <p:spPr>
            <a:xfrm>
              <a:off x="1004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3C2897F-F9D3-3820-F95D-CAEDDBFA8A6F}"/>
                </a:ext>
              </a:extLst>
            </p:cNvPr>
            <p:cNvCxnSpPr>
              <a:stCxn id="22" idx="4"/>
              <a:endCxn id="23" idx="0"/>
            </p:cNvCxnSpPr>
            <p:nvPr/>
          </p:nvCxnSpPr>
          <p:spPr>
            <a:xfrm>
              <a:off x="968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94BA294-5B6B-71BA-95E1-45C2907BF045}"/>
                </a:ext>
              </a:extLst>
            </p:cNvPr>
            <p:cNvCxnSpPr>
              <a:stCxn id="25" idx="4"/>
              <a:endCxn id="26" idx="0"/>
            </p:cNvCxnSpPr>
            <p:nvPr/>
          </p:nvCxnSpPr>
          <p:spPr>
            <a:xfrm>
              <a:off x="1004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7902DD5-FBD6-D19F-14FC-1E9784F048C8}"/>
                </a:ext>
              </a:extLst>
            </p:cNvPr>
            <p:cNvCxnSpPr>
              <a:stCxn id="94" idx="4"/>
              <a:endCxn id="39" idx="0"/>
            </p:cNvCxnSpPr>
            <p:nvPr/>
          </p:nvCxnSpPr>
          <p:spPr>
            <a:xfrm>
              <a:off x="1040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9A042A1-53AB-2376-D0FD-D8353DB0B1C3}"/>
                </a:ext>
              </a:extLst>
            </p:cNvPr>
            <p:cNvCxnSpPr>
              <a:stCxn id="95" idx="4"/>
              <a:endCxn id="41" idx="0"/>
            </p:cNvCxnSpPr>
            <p:nvPr/>
          </p:nvCxnSpPr>
          <p:spPr>
            <a:xfrm>
              <a:off x="1076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99C3AE2-948C-B26B-949E-03F1CB91D82D}"/>
                </a:ext>
              </a:extLst>
            </p:cNvPr>
            <p:cNvCxnSpPr>
              <a:stCxn id="39" idx="4"/>
              <a:endCxn id="40" idx="0"/>
            </p:cNvCxnSpPr>
            <p:nvPr/>
          </p:nvCxnSpPr>
          <p:spPr>
            <a:xfrm>
              <a:off x="1040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6B3CEF49-D6FB-6F4C-8A3B-3132C4AA88D3}"/>
                </a:ext>
              </a:extLst>
            </p:cNvPr>
            <p:cNvCxnSpPr>
              <a:stCxn id="41" idx="4"/>
              <a:endCxn id="42" idx="0"/>
            </p:cNvCxnSpPr>
            <p:nvPr/>
          </p:nvCxnSpPr>
          <p:spPr>
            <a:xfrm>
              <a:off x="1076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22D0DB1-78AF-3A62-E9D5-19900802EC6E}"/>
                </a:ext>
              </a:extLst>
            </p:cNvPr>
            <p:cNvCxnSpPr>
              <a:stCxn id="40" idx="4"/>
              <a:endCxn id="167" idx="0"/>
            </p:cNvCxnSpPr>
            <p:nvPr/>
          </p:nvCxnSpPr>
          <p:spPr>
            <a:xfrm>
              <a:off x="1040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9EB7D963-006C-2712-52B5-899DCDA212B6}"/>
                </a:ext>
              </a:extLst>
            </p:cNvPr>
            <p:cNvCxnSpPr>
              <a:stCxn id="42" idx="4"/>
              <a:endCxn id="43" idx="0"/>
            </p:cNvCxnSpPr>
            <p:nvPr/>
          </p:nvCxnSpPr>
          <p:spPr>
            <a:xfrm>
              <a:off x="1076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1376CC2-1B53-3AD3-6AA7-2F6D8DE40393}"/>
                </a:ext>
              </a:extLst>
            </p:cNvPr>
            <p:cNvCxnSpPr>
              <a:stCxn id="98" idx="4"/>
              <a:endCxn id="58" idx="0"/>
            </p:cNvCxnSpPr>
            <p:nvPr/>
          </p:nvCxnSpPr>
          <p:spPr>
            <a:xfrm>
              <a:off x="1112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977D389-F0D1-F430-3346-932FFECB113B}"/>
                </a:ext>
              </a:extLst>
            </p:cNvPr>
            <p:cNvCxnSpPr>
              <a:stCxn id="99" idx="4"/>
              <a:endCxn id="61" idx="0"/>
            </p:cNvCxnSpPr>
            <p:nvPr/>
          </p:nvCxnSpPr>
          <p:spPr>
            <a:xfrm>
              <a:off x="1148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D6FABB6-1A48-8950-51A7-B4B402E1418B}"/>
                </a:ext>
              </a:extLst>
            </p:cNvPr>
            <p:cNvCxnSpPr>
              <a:stCxn id="58" idx="4"/>
              <a:endCxn id="59" idx="0"/>
            </p:cNvCxnSpPr>
            <p:nvPr/>
          </p:nvCxnSpPr>
          <p:spPr>
            <a:xfrm>
              <a:off x="1112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84F4808-B210-A4AA-1F9D-B147A289F68B}"/>
                </a:ext>
              </a:extLst>
            </p:cNvPr>
            <p:cNvCxnSpPr>
              <a:stCxn id="61" idx="4"/>
              <a:endCxn id="62" idx="0"/>
            </p:cNvCxnSpPr>
            <p:nvPr/>
          </p:nvCxnSpPr>
          <p:spPr>
            <a:xfrm>
              <a:off x="1148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6A3B0AD-6F63-0F06-0A3F-D5862F87AF33}"/>
                </a:ext>
              </a:extLst>
            </p:cNvPr>
            <p:cNvCxnSpPr>
              <a:stCxn id="59" idx="4"/>
              <a:endCxn id="60" idx="0"/>
            </p:cNvCxnSpPr>
            <p:nvPr/>
          </p:nvCxnSpPr>
          <p:spPr>
            <a:xfrm>
              <a:off x="1112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491BA594-9B99-F83A-593D-26EB77ABA428}"/>
                </a:ext>
              </a:extLst>
            </p:cNvPr>
            <p:cNvCxnSpPr>
              <a:stCxn id="62" idx="4"/>
              <a:endCxn id="63" idx="0"/>
            </p:cNvCxnSpPr>
            <p:nvPr/>
          </p:nvCxnSpPr>
          <p:spPr>
            <a:xfrm>
              <a:off x="1148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4D770B06-FA9B-24D3-ED9F-057B9762560C}"/>
                </a:ext>
              </a:extLst>
            </p:cNvPr>
            <p:cNvCxnSpPr>
              <a:stCxn id="101" idx="4"/>
              <a:endCxn id="168" idx="0"/>
            </p:cNvCxnSpPr>
            <p:nvPr/>
          </p:nvCxnSpPr>
          <p:spPr>
            <a:xfrm>
              <a:off x="1184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ABCD4C2C-C9BD-CE3E-10F8-58399B366002}"/>
                </a:ext>
              </a:extLst>
            </p:cNvPr>
            <p:cNvCxnSpPr>
              <a:stCxn id="168" idx="4"/>
              <a:endCxn id="75" idx="0"/>
            </p:cNvCxnSpPr>
            <p:nvPr/>
          </p:nvCxnSpPr>
          <p:spPr>
            <a:xfrm>
              <a:off x="1184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5B9219C9-69FD-0D28-9F1A-4B78A1E26CA2}"/>
                </a:ext>
              </a:extLst>
            </p:cNvPr>
            <p:cNvCxnSpPr>
              <a:stCxn id="75" idx="4"/>
              <a:endCxn id="76" idx="0"/>
            </p:cNvCxnSpPr>
            <p:nvPr/>
          </p:nvCxnSpPr>
          <p:spPr>
            <a:xfrm>
              <a:off x="1184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352CD948-75DB-A908-D1E4-AC30A7DB73AE}"/>
                </a:ext>
              </a:extLst>
            </p:cNvPr>
            <p:cNvCxnSpPr>
              <a:stCxn id="123" idx="4"/>
              <a:endCxn id="93" idx="0"/>
            </p:cNvCxnSpPr>
            <p:nvPr/>
          </p:nvCxnSpPr>
          <p:spPr>
            <a:xfrm>
              <a:off x="1004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5D529BC9-6F87-2E7A-FB2D-713F2899B07C}"/>
                </a:ext>
              </a:extLst>
            </p:cNvPr>
            <p:cNvCxnSpPr>
              <a:stCxn id="124" idx="4"/>
              <a:endCxn id="94" idx="0"/>
            </p:cNvCxnSpPr>
            <p:nvPr/>
          </p:nvCxnSpPr>
          <p:spPr>
            <a:xfrm>
              <a:off x="1040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A7B2EA6A-0BE0-D2BC-7673-90697DFCEB1F}"/>
                </a:ext>
              </a:extLst>
            </p:cNvPr>
            <p:cNvCxnSpPr>
              <a:stCxn id="125" idx="4"/>
              <a:endCxn id="95" idx="0"/>
            </p:cNvCxnSpPr>
            <p:nvPr/>
          </p:nvCxnSpPr>
          <p:spPr>
            <a:xfrm>
              <a:off x="1076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5F737478-EEF7-9A9C-65F9-96A28A6F3E72}"/>
                </a:ext>
              </a:extLst>
            </p:cNvPr>
            <p:cNvCxnSpPr>
              <a:stCxn id="128" idx="4"/>
              <a:endCxn id="98" idx="0"/>
            </p:cNvCxnSpPr>
            <p:nvPr/>
          </p:nvCxnSpPr>
          <p:spPr>
            <a:xfrm>
              <a:off x="1112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21B42D30-C45B-14DA-7A2A-0BD4934DBD83}"/>
                </a:ext>
              </a:extLst>
            </p:cNvPr>
            <p:cNvCxnSpPr>
              <a:stCxn id="129" idx="4"/>
              <a:endCxn id="99" idx="0"/>
            </p:cNvCxnSpPr>
            <p:nvPr/>
          </p:nvCxnSpPr>
          <p:spPr>
            <a:xfrm>
              <a:off x="1148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890FE925-782D-570E-D1D6-A073EA2F94DB}"/>
                </a:ext>
              </a:extLst>
            </p:cNvPr>
            <p:cNvCxnSpPr>
              <a:stCxn id="131" idx="4"/>
              <a:endCxn id="101" idx="0"/>
            </p:cNvCxnSpPr>
            <p:nvPr/>
          </p:nvCxnSpPr>
          <p:spPr>
            <a:xfrm>
              <a:off x="1184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0" name="组合 239">
            <a:extLst>
              <a:ext uri="{FF2B5EF4-FFF2-40B4-BE49-F238E27FC236}">
                <a16:creationId xmlns:a16="http://schemas.microsoft.com/office/drawing/2014/main" id="{4F15BBB7-7116-768E-B39C-A0B05C26A116}"/>
              </a:ext>
            </a:extLst>
          </p:cNvPr>
          <p:cNvGrpSpPr/>
          <p:nvPr/>
        </p:nvGrpSpPr>
        <p:grpSpPr>
          <a:xfrm>
            <a:off x="9590912" y="637456"/>
            <a:ext cx="2083632" cy="309088"/>
            <a:chOff x="9734912" y="666633"/>
            <a:chExt cx="2083632" cy="309088"/>
          </a:xfrm>
        </p:grpSpPr>
        <p:cxnSp>
          <p:nvCxnSpPr>
            <p:cNvPr id="174" name="直接箭头连接符 173">
              <a:extLst>
                <a:ext uri="{FF2B5EF4-FFF2-40B4-BE49-F238E27FC236}">
                  <a16:creationId xmlns:a16="http://schemas.microsoft.com/office/drawing/2014/main" id="{D4FC03E7-264D-AD12-D025-AD85C38A27A1}"/>
                </a:ext>
              </a:extLst>
            </p:cNvPr>
            <p:cNvCxnSpPr>
              <a:cxnSpLocks/>
              <a:stCxn id="144" idx="5"/>
              <a:endCxn id="95" idx="1"/>
            </p:cNvCxnSpPr>
            <p:nvPr/>
          </p:nvCxnSpPr>
          <p:spPr>
            <a:xfrm>
              <a:off x="9734912" y="692089"/>
              <a:ext cx="1003632" cy="283632"/>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EEE1F3D2-12DB-947F-33CD-1A7B2DF89A10}"/>
                </a:ext>
              </a:extLst>
            </p:cNvPr>
            <p:cNvCxnSpPr>
              <a:cxnSpLocks/>
              <a:stCxn id="123" idx="5"/>
              <a:endCxn id="98" idx="1"/>
            </p:cNvCxnSpPr>
            <p:nvPr/>
          </p:nvCxnSpPr>
          <p:spPr>
            <a:xfrm>
              <a:off x="10069456" y="666633"/>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079A4512-186D-6E88-BF11-FEC36F08B9C7}"/>
                </a:ext>
              </a:extLst>
            </p:cNvPr>
            <p:cNvCxnSpPr>
              <a:cxnSpLocks/>
              <a:stCxn id="124" idx="5"/>
              <a:endCxn id="99" idx="1"/>
            </p:cNvCxnSpPr>
            <p:nvPr/>
          </p:nvCxnSpPr>
          <p:spPr>
            <a:xfrm>
              <a:off x="10429456" y="666633"/>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E32D7711-C528-C8F9-CD51-E5A979BB2C16}"/>
                </a:ext>
              </a:extLst>
            </p:cNvPr>
            <p:cNvCxnSpPr>
              <a:cxnSpLocks/>
              <a:stCxn id="125" idx="5"/>
              <a:endCxn id="101" idx="1"/>
            </p:cNvCxnSpPr>
            <p:nvPr/>
          </p:nvCxnSpPr>
          <p:spPr>
            <a:xfrm>
              <a:off x="10789456" y="666633"/>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1" name="组合 240">
            <a:extLst>
              <a:ext uri="{FF2B5EF4-FFF2-40B4-BE49-F238E27FC236}">
                <a16:creationId xmlns:a16="http://schemas.microsoft.com/office/drawing/2014/main" id="{A4C7326F-65B9-5741-EE11-8399196B51B5}"/>
              </a:ext>
            </a:extLst>
          </p:cNvPr>
          <p:cNvGrpSpPr/>
          <p:nvPr/>
        </p:nvGrpSpPr>
        <p:grpSpPr>
          <a:xfrm>
            <a:off x="9565456" y="997456"/>
            <a:ext cx="2109088" cy="309088"/>
            <a:chOff x="9709456" y="1026633"/>
            <a:chExt cx="2109088" cy="309088"/>
          </a:xfrm>
        </p:grpSpPr>
        <p:cxnSp>
          <p:nvCxnSpPr>
            <p:cNvPr id="186" name="直接箭头连接符 185">
              <a:extLst>
                <a:ext uri="{FF2B5EF4-FFF2-40B4-BE49-F238E27FC236}">
                  <a16:creationId xmlns:a16="http://schemas.microsoft.com/office/drawing/2014/main" id="{42F262EA-D8E7-1C12-C366-E831CBAD9F4D}"/>
                </a:ext>
              </a:extLst>
            </p:cNvPr>
            <p:cNvCxnSpPr>
              <a:cxnSpLocks/>
              <a:stCxn id="20" idx="5"/>
              <a:endCxn id="24" idx="1"/>
            </p:cNvCxnSpPr>
            <p:nvPr/>
          </p:nvCxnSpPr>
          <p:spPr>
            <a:xfrm>
              <a:off x="970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66D38160-1F31-6BE4-BCDA-3B4A450031A7}"/>
                </a:ext>
              </a:extLst>
            </p:cNvPr>
            <p:cNvCxnSpPr>
              <a:cxnSpLocks/>
              <a:stCxn id="93" idx="5"/>
              <a:endCxn id="39" idx="1"/>
            </p:cNvCxnSpPr>
            <p:nvPr/>
          </p:nvCxnSpPr>
          <p:spPr>
            <a:xfrm>
              <a:off x="1006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DAE6C1FD-C2A9-B5F6-EE80-C17E78BCD033}"/>
                </a:ext>
              </a:extLst>
            </p:cNvPr>
            <p:cNvCxnSpPr>
              <a:cxnSpLocks/>
              <a:stCxn id="94" idx="5"/>
              <a:endCxn id="41" idx="1"/>
            </p:cNvCxnSpPr>
            <p:nvPr/>
          </p:nvCxnSpPr>
          <p:spPr>
            <a:xfrm>
              <a:off x="1042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EBC814BB-B9E4-5646-10CB-EDEFFB36D7B4}"/>
                </a:ext>
              </a:extLst>
            </p:cNvPr>
            <p:cNvCxnSpPr>
              <a:cxnSpLocks/>
              <a:stCxn id="95" idx="5"/>
              <a:endCxn id="58" idx="1"/>
            </p:cNvCxnSpPr>
            <p:nvPr/>
          </p:nvCxnSpPr>
          <p:spPr>
            <a:xfrm>
              <a:off x="1078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9B3E93CC-3615-BF25-260E-04F3CAD08A85}"/>
                </a:ext>
              </a:extLst>
            </p:cNvPr>
            <p:cNvCxnSpPr>
              <a:cxnSpLocks/>
              <a:stCxn id="98" idx="5"/>
              <a:endCxn id="61" idx="1"/>
            </p:cNvCxnSpPr>
            <p:nvPr/>
          </p:nvCxnSpPr>
          <p:spPr>
            <a:xfrm>
              <a:off x="1114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6804C3EF-7AD7-7F8D-8FD5-90A5073A4CF5}"/>
                </a:ext>
              </a:extLst>
            </p:cNvPr>
            <p:cNvCxnSpPr>
              <a:cxnSpLocks/>
              <a:stCxn id="99" idx="5"/>
              <a:endCxn id="168" idx="1"/>
            </p:cNvCxnSpPr>
            <p:nvPr/>
          </p:nvCxnSpPr>
          <p:spPr>
            <a:xfrm>
              <a:off x="11509456" y="1026633"/>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8" name="组合 247">
            <a:extLst>
              <a:ext uri="{FF2B5EF4-FFF2-40B4-BE49-F238E27FC236}">
                <a16:creationId xmlns:a16="http://schemas.microsoft.com/office/drawing/2014/main" id="{7FD6A8C6-ED0C-3053-1F28-307C3C165441}"/>
              </a:ext>
            </a:extLst>
          </p:cNvPr>
          <p:cNvGrpSpPr/>
          <p:nvPr/>
        </p:nvGrpSpPr>
        <p:grpSpPr>
          <a:xfrm>
            <a:off x="9565456" y="1357456"/>
            <a:ext cx="2109088" cy="309088"/>
            <a:chOff x="9709456" y="1386633"/>
            <a:chExt cx="2109088" cy="309088"/>
          </a:xfrm>
        </p:grpSpPr>
        <p:cxnSp>
          <p:nvCxnSpPr>
            <p:cNvPr id="206" name="直接箭头连接符 205">
              <a:extLst>
                <a:ext uri="{FF2B5EF4-FFF2-40B4-BE49-F238E27FC236}">
                  <a16:creationId xmlns:a16="http://schemas.microsoft.com/office/drawing/2014/main" id="{E59AF08E-B405-1E10-E553-813BF85FBFB7}"/>
                </a:ext>
              </a:extLst>
            </p:cNvPr>
            <p:cNvCxnSpPr>
              <a:cxnSpLocks/>
              <a:stCxn id="21" idx="5"/>
              <a:endCxn id="42" idx="1"/>
            </p:cNvCxnSpPr>
            <p:nvPr/>
          </p:nvCxnSpPr>
          <p:spPr>
            <a:xfrm>
              <a:off x="9709456" y="1386633"/>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7443CF13-739F-F14E-1A7E-D4C19D11B8AB}"/>
                </a:ext>
              </a:extLst>
            </p:cNvPr>
            <p:cNvCxnSpPr>
              <a:cxnSpLocks/>
              <a:stCxn id="24" idx="5"/>
              <a:endCxn id="59" idx="1"/>
            </p:cNvCxnSpPr>
            <p:nvPr/>
          </p:nvCxnSpPr>
          <p:spPr>
            <a:xfrm>
              <a:off x="10069456" y="1386633"/>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87D25E6A-3509-3AAD-9EA5-02056539F312}"/>
                </a:ext>
              </a:extLst>
            </p:cNvPr>
            <p:cNvCxnSpPr>
              <a:cxnSpLocks/>
              <a:stCxn id="39" idx="5"/>
              <a:endCxn id="62" idx="1"/>
            </p:cNvCxnSpPr>
            <p:nvPr/>
          </p:nvCxnSpPr>
          <p:spPr>
            <a:xfrm>
              <a:off x="10429456" y="1386633"/>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a:extLst>
                <a:ext uri="{FF2B5EF4-FFF2-40B4-BE49-F238E27FC236}">
                  <a16:creationId xmlns:a16="http://schemas.microsoft.com/office/drawing/2014/main" id="{8FB21A11-E159-1A5D-86A7-E87554B86C1D}"/>
                </a:ext>
              </a:extLst>
            </p:cNvPr>
            <p:cNvCxnSpPr>
              <a:cxnSpLocks/>
              <a:stCxn id="41" idx="5"/>
              <a:endCxn id="75" idx="1"/>
            </p:cNvCxnSpPr>
            <p:nvPr/>
          </p:nvCxnSpPr>
          <p:spPr>
            <a:xfrm>
              <a:off x="10789456" y="1386633"/>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3" name="组合 242">
            <a:extLst>
              <a:ext uri="{FF2B5EF4-FFF2-40B4-BE49-F238E27FC236}">
                <a16:creationId xmlns:a16="http://schemas.microsoft.com/office/drawing/2014/main" id="{6472643A-E742-2235-ADC5-DB70F4E0A22B}"/>
              </a:ext>
            </a:extLst>
          </p:cNvPr>
          <p:cNvGrpSpPr/>
          <p:nvPr/>
        </p:nvGrpSpPr>
        <p:grpSpPr>
          <a:xfrm>
            <a:off x="9565456" y="1717456"/>
            <a:ext cx="2109088" cy="309088"/>
            <a:chOff x="9709456" y="1746633"/>
            <a:chExt cx="2109088" cy="309088"/>
          </a:xfrm>
        </p:grpSpPr>
        <p:cxnSp>
          <p:nvCxnSpPr>
            <p:cNvPr id="221" name="直接箭头连接符 220">
              <a:extLst>
                <a:ext uri="{FF2B5EF4-FFF2-40B4-BE49-F238E27FC236}">
                  <a16:creationId xmlns:a16="http://schemas.microsoft.com/office/drawing/2014/main" id="{B98FCEBC-0B46-A7D0-8F71-6C457E98EB1B}"/>
                </a:ext>
              </a:extLst>
            </p:cNvPr>
            <p:cNvCxnSpPr>
              <a:cxnSpLocks/>
              <a:stCxn id="22" idx="5"/>
              <a:endCxn id="167" idx="1"/>
            </p:cNvCxnSpPr>
            <p:nvPr/>
          </p:nvCxnSpPr>
          <p:spPr>
            <a:xfrm>
              <a:off x="9709456" y="1746633"/>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a:extLst>
                <a:ext uri="{FF2B5EF4-FFF2-40B4-BE49-F238E27FC236}">
                  <a16:creationId xmlns:a16="http://schemas.microsoft.com/office/drawing/2014/main" id="{44A97E8F-6E05-2115-BB5E-E9E468A104ED}"/>
                </a:ext>
              </a:extLst>
            </p:cNvPr>
            <p:cNvCxnSpPr>
              <a:cxnSpLocks/>
              <a:stCxn id="25" idx="5"/>
              <a:endCxn id="43" idx="1"/>
            </p:cNvCxnSpPr>
            <p:nvPr/>
          </p:nvCxnSpPr>
          <p:spPr>
            <a:xfrm>
              <a:off x="10069456" y="1746633"/>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F53EB2B7-4FAB-910E-EE22-D00165348813}"/>
                </a:ext>
              </a:extLst>
            </p:cNvPr>
            <p:cNvCxnSpPr>
              <a:cxnSpLocks/>
              <a:stCxn id="40" idx="5"/>
              <a:endCxn id="60" idx="1"/>
            </p:cNvCxnSpPr>
            <p:nvPr/>
          </p:nvCxnSpPr>
          <p:spPr>
            <a:xfrm>
              <a:off x="10429456" y="1746633"/>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5089554F-A473-2EFD-CC3C-48915F7DE6BB}"/>
                </a:ext>
              </a:extLst>
            </p:cNvPr>
            <p:cNvCxnSpPr>
              <a:cxnSpLocks/>
              <a:stCxn id="42" idx="5"/>
              <a:endCxn id="63" idx="1"/>
            </p:cNvCxnSpPr>
            <p:nvPr/>
          </p:nvCxnSpPr>
          <p:spPr>
            <a:xfrm>
              <a:off x="10789456" y="1746633"/>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10A7462F-E31A-8FFD-C056-D8A539815A40}"/>
                </a:ext>
              </a:extLst>
            </p:cNvPr>
            <p:cNvCxnSpPr>
              <a:cxnSpLocks/>
              <a:stCxn id="59" idx="5"/>
              <a:endCxn id="76" idx="1"/>
            </p:cNvCxnSpPr>
            <p:nvPr/>
          </p:nvCxnSpPr>
          <p:spPr>
            <a:xfrm>
              <a:off x="11149456" y="1746633"/>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8" name="组合 237">
            <a:extLst>
              <a:ext uri="{FF2B5EF4-FFF2-40B4-BE49-F238E27FC236}">
                <a16:creationId xmlns:a16="http://schemas.microsoft.com/office/drawing/2014/main" id="{0D876229-D377-2E92-EDC6-28889A005556}"/>
              </a:ext>
            </a:extLst>
          </p:cNvPr>
          <p:cNvGrpSpPr/>
          <p:nvPr/>
        </p:nvGrpSpPr>
        <p:grpSpPr>
          <a:xfrm>
            <a:off x="9468000" y="540000"/>
            <a:ext cx="2268000" cy="1548000"/>
            <a:chOff x="9612000" y="569177"/>
            <a:chExt cx="2268000" cy="1548000"/>
          </a:xfrm>
        </p:grpSpPr>
        <p:sp>
          <p:nvSpPr>
            <p:cNvPr id="20" name="椭圆 19">
              <a:extLst>
                <a:ext uri="{FF2B5EF4-FFF2-40B4-BE49-F238E27FC236}">
                  <a16:creationId xmlns:a16="http://schemas.microsoft.com/office/drawing/2014/main" id="{118C3237-DBDB-2899-B2C1-F707BC2DDCC4}"/>
                </a:ext>
              </a:extLst>
            </p:cNvPr>
            <p:cNvSpPr>
              <a:spLocks noChangeAspect="1"/>
            </p:cNvSpPr>
            <p:nvPr/>
          </p:nvSpPr>
          <p:spPr>
            <a:xfrm>
              <a:off x="964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椭圆 20">
              <a:extLst>
                <a:ext uri="{FF2B5EF4-FFF2-40B4-BE49-F238E27FC236}">
                  <a16:creationId xmlns:a16="http://schemas.microsoft.com/office/drawing/2014/main" id="{2C9AC77A-50C1-49A2-05F3-89E4D0CA46ED}"/>
                </a:ext>
              </a:extLst>
            </p:cNvPr>
            <p:cNvSpPr>
              <a:spLocks noChangeAspect="1"/>
            </p:cNvSpPr>
            <p:nvPr/>
          </p:nvSpPr>
          <p:spPr>
            <a:xfrm>
              <a:off x="964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椭圆 21">
              <a:extLst>
                <a:ext uri="{FF2B5EF4-FFF2-40B4-BE49-F238E27FC236}">
                  <a16:creationId xmlns:a16="http://schemas.microsoft.com/office/drawing/2014/main" id="{2639A836-9BAB-90BA-4C43-DB5C759F64C6}"/>
                </a:ext>
              </a:extLst>
            </p:cNvPr>
            <p:cNvSpPr>
              <a:spLocks noChangeAspect="1"/>
            </p:cNvSpPr>
            <p:nvPr/>
          </p:nvSpPr>
          <p:spPr>
            <a:xfrm>
              <a:off x="964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椭圆 22">
              <a:extLst>
                <a:ext uri="{FF2B5EF4-FFF2-40B4-BE49-F238E27FC236}">
                  <a16:creationId xmlns:a16="http://schemas.microsoft.com/office/drawing/2014/main" id="{A8739A1A-176B-2DCA-9522-A32EC942BE20}"/>
                </a:ext>
              </a:extLst>
            </p:cNvPr>
            <p:cNvSpPr>
              <a:spLocks noChangeAspect="1"/>
            </p:cNvSpPr>
            <p:nvPr/>
          </p:nvSpPr>
          <p:spPr>
            <a:xfrm>
              <a:off x="964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4" name="椭圆 23">
              <a:extLst>
                <a:ext uri="{FF2B5EF4-FFF2-40B4-BE49-F238E27FC236}">
                  <a16:creationId xmlns:a16="http://schemas.microsoft.com/office/drawing/2014/main" id="{626C3B3D-EB06-4093-1D82-1CE8835BEC2D}"/>
                </a:ext>
              </a:extLst>
            </p:cNvPr>
            <p:cNvSpPr>
              <a:spLocks noChangeAspect="1"/>
            </p:cNvSpPr>
            <p:nvPr/>
          </p:nvSpPr>
          <p:spPr>
            <a:xfrm>
              <a:off x="1000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椭圆 24">
              <a:extLst>
                <a:ext uri="{FF2B5EF4-FFF2-40B4-BE49-F238E27FC236}">
                  <a16:creationId xmlns:a16="http://schemas.microsoft.com/office/drawing/2014/main" id="{65661463-6C07-DE23-174E-24D3089D1BAB}"/>
                </a:ext>
              </a:extLst>
            </p:cNvPr>
            <p:cNvSpPr>
              <a:spLocks noChangeAspect="1"/>
            </p:cNvSpPr>
            <p:nvPr/>
          </p:nvSpPr>
          <p:spPr>
            <a:xfrm>
              <a:off x="1000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椭圆 25">
              <a:extLst>
                <a:ext uri="{FF2B5EF4-FFF2-40B4-BE49-F238E27FC236}">
                  <a16:creationId xmlns:a16="http://schemas.microsoft.com/office/drawing/2014/main" id="{9E3D5EEC-3D99-69B1-28D3-11E461C56C7D}"/>
                </a:ext>
              </a:extLst>
            </p:cNvPr>
            <p:cNvSpPr>
              <a:spLocks noChangeAspect="1"/>
            </p:cNvSpPr>
            <p:nvPr/>
          </p:nvSpPr>
          <p:spPr>
            <a:xfrm>
              <a:off x="1000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椭圆 38">
              <a:extLst>
                <a:ext uri="{FF2B5EF4-FFF2-40B4-BE49-F238E27FC236}">
                  <a16:creationId xmlns:a16="http://schemas.microsoft.com/office/drawing/2014/main" id="{91DD6660-D5FA-5536-6351-7AA4541F4C56}"/>
                </a:ext>
              </a:extLst>
            </p:cNvPr>
            <p:cNvSpPr>
              <a:spLocks noChangeAspect="1"/>
            </p:cNvSpPr>
            <p:nvPr/>
          </p:nvSpPr>
          <p:spPr>
            <a:xfrm>
              <a:off x="1036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0" name="椭圆 39">
              <a:extLst>
                <a:ext uri="{FF2B5EF4-FFF2-40B4-BE49-F238E27FC236}">
                  <a16:creationId xmlns:a16="http://schemas.microsoft.com/office/drawing/2014/main" id="{A38AB541-2B1B-013B-5DEA-02A816880548}"/>
                </a:ext>
              </a:extLst>
            </p:cNvPr>
            <p:cNvSpPr>
              <a:spLocks noChangeAspect="1"/>
            </p:cNvSpPr>
            <p:nvPr/>
          </p:nvSpPr>
          <p:spPr>
            <a:xfrm>
              <a:off x="1036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椭圆 40">
              <a:extLst>
                <a:ext uri="{FF2B5EF4-FFF2-40B4-BE49-F238E27FC236}">
                  <a16:creationId xmlns:a16="http://schemas.microsoft.com/office/drawing/2014/main" id="{E5BDB30D-1EF6-F09B-FDB2-C865A031E867}"/>
                </a:ext>
              </a:extLst>
            </p:cNvPr>
            <p:cNvSpPr>
              <a:spLocks noChangeAspect="1"/>
            </p:cNvSpPr>
            <p:nvPr/>
          </p:nvSpPr>
          <p:spPr>
            <a:xfrm>
              <a:off x="1072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椭圆 41">
              <a:extLst>
                <a:ext uri="{FF2B5EF4-FFF2-40B4-BE49-F238E27FC236}">
                  <a16:creationId xmlns:a16="http://schemas.microsoft.com/office/drawing/2014/main" id="{E50DA70E-35B8-F216-19FC-0FF6FC050C0E}"/>
                </a:ext>
              </a:extLst>
            </p:cNvPr>
            <p:cNvSpPr>
              <a:spLocks noChangeAspect="1"/>
            </p:cNvSpPr>
            <p:nvPr/>
          </p:nvSpPr>
          <p:spPr>
            <a:xfrm>
              <a:off x="1072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3" name="椭圆 42">
              <a:extLst>
                <a:ext uri="{FF2B5EF4-FFF2-40B4-BE49-F238E27FC236}">
                  <a16:creationId xmlns:a16="http://schemas.microsoft.com/office/drawing/2014/main" id="{C7266E71-3146-62E2-91CD-366AD6A4BEB4}"/>
                </a:ext>
              </a:extLst>
            </p:cNvPr>
            <p:cNvSpPr>
              <a:spLocks noChangeAspect="1"/>
            </p:cNvSpPr>
            <p:nvPr/>
          </p:nvSpPr>
          <p:spPr>
            <a:xfrm>
              <a:off x="1072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8" name="椭圆 57">
              <a:extLst>
                <a:ext uri="{FF2B5EF4-FFF2-40B4-BE49-F238E27FC236}">
                  <a16:creationId xmlns:a16="http://schemas.microsoft.com/office/drawing/2014/main" id="{91FC988F-D2B2-ED12-E5C1-0D916EDC8398}"/>
                </a:ext>
              </a:extLst>
            </p:cNvPr>
            <p:cNvSpPr>
              <a:spLocks noChangeAspect="1"/>
            </p:cNvSpPr>
            <p:nvPr/>
          </p:nvSpPr>
          <p:spPr>
            <a:xfrm>
              <a:off x="1108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9" name="椭圆 58">
              <a:extLst>
                <a:ext uri="{FF2B5EF4-FFF2-40B4-BE49-F238E27FC236}">
                  <a16:creationId xmlns:a16="http://schemas.microsoft.com/office/drawing/2014/main" id="{A3B9290E-E314-D88A-865F-2F2B0DF14EE6}"/>
                </a:ext>
              </a:extLst>
            </p:cNvPr>
            <p:cNvSpPr>
              <a:spLocks noChangeAspect="1"/>
            </p:cNvSpPr>
            <p:nvPr/>
          </p:nvSpPr>
          <p:spPr>
            <a:xfrm>
              <a:off x="1108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椭圆 59">
              <a:extLst>
                <a:ext uri="{FF2B5EF4-FFF2-40B4-BE49-F238E27FC236}">
                  <a16:creationId xmlns:a16="http://schemas.microsoft.com/office/drawing/2014/main" id="{248F72CA-87A4-DE05-703D-C65555F32940}"/>
                </a:ext>
              </a:extLst>
            </p:cNvPr>
            <p:cNvSpPr>
              <a:spLocks noChangeAspect="1"/>
            </p:cNvSpPr>
            <p:nvPr/>
          </p:nvSpPr>
          <p:spPr>
            <a:xfrm>
              <a:off x="1108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椭圆 60">
              <a:extLst>
                <a:ext uri="{FF2B5EF4-FFF2-40B4-BE49-F238E27FC236}">
                  <a16:creationId xmlns:a16="http://schemas.microsoft.com/office/drawing/2014/main" id="{AABD484A-6F09-D1B9-F08B-D8B03B4C8A4E}"/>
                </a:ext>
              </a:extLst>
            </p:cNvPr>
            <p:cNvSpPr>
              <a:spLocks noChangeAspect="1"/>
            </p:cNvSpPr>
            <p:nvPr/>
          </p:nvSpPr>
          <p:spPr>
            <a:xfrm>
              <a:off x="1144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椭圆 61">
              <a:extLst>
                <a:ext uri="{FF2B5EF4-FFF2-40B4-BE49-F238E27FC236}">
                  <a16:creationId xmlns:a16="http://schemas.microsoft.com/office/drawing/2014/main" id="{C00417E9-51B9-C8B8-04E7-04224D9679EE}"/>
                </a:ext>
              </a:extLst>
            </p:cNvPr>
            <p:cNvSpPr>
              <a:spLocks noChangeAspect="1"/>
            </p:cNvSpPr>
            <p:nvPr/>
          </p:nvSpPr>
          <p:spPr>
            <a:xfrm>
              <a:off x="1144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3" name="椭圆 62">
              <a:extLst>
                <a:ext uri="{FF2B5EF4-FFF2-40B4-BE49-F238E27FC236}">
                  <a16:creationId xmlns:a16="http://schemas.microsoft.com/office/drawing/2014/main" id="{A277600B-FC91-49A6-EB6F-B5D14DD22918}"/>
                </a:ext>
              </a:extLst>
            </p:cNvPr>
            <p:cNvSpPr>
              <a:spLocks noChangeAspect="1"/>
            </p:cNvSpPr>
            <p:nvPr/>
          </p:nvSpPr>
          <p:spPr>
            <a:xfrm>
              <a:off x="1144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5" name="椭圆 74">
              <a:extLst>
                <a:ext uri="{FF2B5EF4-FFF2-40B4-BE49-F238E27FC236}">
                  <a16:creationId xmlns:a16="http://schemas.microsoft.com/office/drawing/2014/main" id="{ECD0E29F-D005-7EDF-AD82-FEA44018D3A8}"/>
                </a:ext>
              </a:extLst>
            </p:cNvPr>
            <p:cNvSpPr>
              <a:spLocks noChangeAspect="1"/>
            </p:cNvSpPr>
            <p:nvPr/>
          </p:nvSpPr>
          <p:spPr>
            <a:xfrm>
              <a:off x="1180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6" name="椭圆 75">
              <a:extLst>
                <a:ext uri="{FF2B5EF4-FFF2-40B4-BE49-F238E27FC236}">
                  <a16:creationId xmlns:a16="http://schemas.microsoft.com/office/drawing/2014/main" id="{EF58D352-AC97-8402-69B3-FE07F43D72F2}"/>
                </a:ext>
              </a:extLst>
            </p:cNvPr>
            <p:cNvSpPr>
              <a:spLocks noChangeAspect="1"/>
            </p:cNvSpPr>
            <p:nvPr/>
          </p:nvSpPr>
          <p:spPr>
            <a:xfrm>
              <a:off x="1180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3" name="椭圆 92">
              <a:extLst>
                <a:ext uri="{FF2B5EF4-FFF2-40B4-BE49-F238E27FC236}">
                  <a16:creationId xmlns:a16="http://schemas.microsoft.com/office/drawing/2014/main" id="{E392B6C9-6128-627A-4842-C0F0296D0F67}"/>
                </a:ext>
              </a:extLst>
            </p:cNvPr>
            <p:cNvSpPr>
              <a:spLocks noChangeAspect="1"/>
            </p:cNvSpPr>
            <p:nvPr/>
          </p:nvSpPr>
          <p:spPr>
            <a:xfrm>
              <a:off x="1000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4" name="椭圆 93">
              <a:extLst>
                <a:ext uri="{FF2B5EF4-FFF2-40B4-BE49-F238E27FC236}">
                  <a16:creationId xmlns:a16="http://schemas.microsoft.com/office/drawing/2014/main" id="{DC81E26E-7322-B05C-9942-B9542CB304B9}"/>
                </a:ext>
              </a:extLst>
            </p:cNvPr>
            <p:cNvSpPr>
              <a:spLocks noChangeAspect="1"/>
            </p:cNvSpPr>
            <p:nvPr/>
          </p:nvSpPr>
          <p:spPr>
            <a:xfrm>
              <a:off x="1036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5" name="椭圆 94">
              <a:extLst>
                <a:ext uri="{FF2B5EF4-FFF2-40B4-BE49-F238E27FC236}">
                  <a16:creationId xmlns:a16="http://schemas.microsoft.com/office/drawing/2014/main" id="{4EEBCC56-2E03-014E-B4E6-7DF431548F8A}"/>
                </a:ext>
              </a:extLst>
            </p:cNvPr>
            <p:cNvSpPr>
              <a:spLocks noChangeAspect="1"/>
            </p:cNvSpPr>
            <p:nvPr/>
          </p:nvSpPr>
          <p:spPr>
            <a:xfrm>
              <a:off x="1072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8" name="椭圆 97">
              <a:extLst>
                <a:ext uri="{FF2B5EF4-FFF2-40B4-BE49-F238E27FC236}">
                  <a16:creationId xmlns:a16="http://schemas.microsoft.com/office/drawing/2014/main" id="{93A3E2E1-9B70-4A72-6A55-9D05FB188A4D}"/>
                </a:ext>
              </a:extLst>
            </p:cNvPr>
            <p:cNvSpPr>
              <a:spLocks noChangeAspect="1"/>
            </p:cNvSpPr>
            <p:nvPr/>
          </p:nvSpPr>
          <p:spPr>
            <a:xfrm>
              <a:off x="1108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9" name="椭圆 98">
              <a:extLst>
                <a:ext uri="{FF2B5EF4-FFF2-40B4-BE49-F238E27FC236}">
                  <a16:creationId xmlns:a16="http://schemas.microsoft.com/office/drawing/2014/main" id="{DED49483-D995-66DA-DB2D-F643C13F3CF1}"/>
                </a:ext>
              </a:extLst>
            </p:cNvPr>
            <p:cNvSpPr>
              <a:spLocks noChangeAspect="1"/>
            </p:cNvSpPr>
            <p:nvPr/>
          </p:nvSpPr>
          <p:spPr>
            <a:xfrm>
              <a:off x="1144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1" name="椭圆 100">
              <a:extLst>
                <a:ext uri="{FF2B5EF4-FFF2-40B4-BE49-F238E27FC236}">
                  <a16:creationId xmlns:a16="http://schemas.microsoft.com/office/drawing/2014/main" id="{AAE0003A-816D-5CF4-054D-79A9B898A108}"/>
                </a:ext>
              </a:extLst>
            </p:cNvPr>
            <p:cNvSpPr>
              <a:spLocks noChangeAspect="1"/>
            </p:cNvSpPr>
            <p:nvPr/>
          </p:nvSpPr>
          <p:spPr>
            <a:xfrm>
              <a:off x="1180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3" name="椭圆 122">
              <a:extLst>
                <a:ext uri="{FF2B5EF4-FFF2-40B4-BE49-F238E27FC236}">
                  <a16:creationId xmlns:a16="http://schemas.microsoft.com/office/drawing/2014/main" id="{EDE0D8EF-8136-3901-1015-03415C13C29F}"/>
                </a:ext>
              </a:extLst>
            </p:cNvPr>
            <p:cNvSpPr>
              <a:spLocks noChangeAspect="1"/>
            </p:cNvSpPr>
            <p:nvPr/>
          </p:nvSpPr>
          <p:spPr>
            <a:xfrm>
              <a:off x="1000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4" name="椭圆 123">
              <a:extLst>
                <a:ext uri="{FF2B5EF4-FFF2-40B4-BE49-F238E27FC236}">
                  <a16:creationId xmlns:a16="http://schemas.microsoft.com/office/drawing/2014/main" id="{6F812D09-1BE8-48D6-22BC-B7A397BAAB8E}"/>
                </a:ext>
              </a:extLst>
            </p:cNvPr>
            <p:cNvSpPr>
              <a:spLocks noChangeAspect="1"/>
            </p:cNvSpPr>
            <p:nvPr/>
          </p:nvSpPr>
          <p:spPr>
            <a:xfrm>
              <a:off x="1036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5" name="椭圆 124">
              <a:extLst>
                <a:ext uri="{FF2B5EF4-FFF2-40B4-BE49-F238E27FC236}">
                  <a16:creationId xmlns:a16="http://schemas.microsoft.com/office/drawing/2014/main" id="{9DE68537-5F1A-FFB7-2228-9EF45EB49798}"/>
                </a:ext>
              </a:extLst>
            </p:cNvPr>
            <p:cNvSpPr>
              <a:spLocks noChangeAspect="1"/>
            </p:cNvSpPr>
            <p:nvPr/>
          </p:nvSpPr>
          <p:spPr>
            <a:xfrm>
              <a:off x="1072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8" name="椭圆 127">
              <a:extLst>
                <a:ext uri="{FF2B5EF4-FFF2-40B4-BE49-F238E27FC236}">
                  <a16:creationId xmlns:a16="http://schemas.microsoft.com/office/drawing/2014/main" id="{78BE12A4-86CB-9475-6CC0-D2F6ECCC2AE6}"/>
                </a:ext>
              </a:extLst>
            </p:cNvPr>
            <p:cNvSpPr>
              <a:spLocks noChangeAspect="1"/>
            </p:cNvSpPr>
            <p:nvPr/>
          </p:nvSpPr>
          <p:spPr>
            <a:xfrm>
              <a:off x="1108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9" name="椭圆 128">
              <a:extLst>
                <a:ext uri="{FF2B5EF4-FFF2-40B4-BE49-F238E27FC236}">
                  <a16:creationId xmlns:a16="http://schemas.microsoft.com/office/drawing/2014/main" id="{50E1F873-E00E-3CF7-A2EA-E61893B616F1}"/>
                </a:ext>
              </a:extLst>
            </p:cNvPr>
            <p:cNvSpPr>
              <a:spLocks noChangeAspect="1"/>
            </p:cNvSpPr>
            <p:nvPr/>
          </p:nvSpPr>
          <p:spPr>
            <a:xfrm>
              <a:off x="1144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1" name="椭圆 130">
              <a:extLst>
                <a:ext uri="{FF2B5EF4-FFF2-40B4-BE49-F238E27FC236}">
                  <a16:creationId xmlns:a16="http://schemas.microsoft.com/office/drawing/2014/main" id="{DBE07C3D-76F9-494B-9479-D948CAFDCE22}"/>
                </a:ext>
              </a:extLst>
            </p:cNvPr>
            <p:cNvSpPr>
              <a:spLocks noChangeAspect="1"/>
            </p:cNvSpPr>
            <p:nvPr/>
          </p:nvSpPr>
          <p:spPr>
            <a:xfrm>
              <a:off x="1180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4" name="椭圆 143">
              <a:extLst>
                <a:ext uri="{FF2B5EF4-FFF2-40B4-BE49-F238E27FC236}">
                  <a16:creationId xmlns:a16="http://schemas.microsoft.com/office/drawing/2014/main" id="{92C739CA-3523-FAA4-8F73-84FB415CBEB8}"/>
                </a:ext>
              </a:extLst>
            </p:cNvPr>
            <p:cNvSpPr/>
            <p:nvPr/>
          </p:nvSpPr>
          <p:spPr>
            <a:xfrm>
              <a:off x="9612000" y="569177"/>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7" name="椭圆 166">
              <a:extLst>
                <a:ext uri="{FF2B5EF4-FFF2-40B4-BE49-F238E27FC236}">
                  <a16:creationId xmlns:a16="http://schemas.microsoft.com/office/drawing/2014/main" id="{81D6BAEA-E0EF-6143-BBB9-28EC08F774D8}"/>
                </a:ext>
              </a:extLst>
            </p:cNvPr>
            <p:cNvSpPr>
              <a:spLocks noChangeAspect="1"/>
            </p:cNvSpPr>
            <p:nvPr/>
          </p:nvSpPr>
          <p:spPr>
            <a:xfrm>
              <a:off x="1036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8" name="椭圆 167">
              <a:extLst>
                <a:ext uri="{FF2B5EF4-FFF2-40B4-BE49-F238E27FC236}">
                  <a16:creationId xmlns:a16="http://schemas.microsoft.com/office/drawing/2014/main" id="{BF4D0ABD-DBCC-881A-1D3F-25C797220782}"/>
                </a:ext>
              </a:extLst>
            </p:cNvPr>
            <p:cNvSpPr>
              <a:spLocks noChangeAspect="1"/>
            </p:cNvSpPr>
            <p:nvPr/>
          </p:nvSpPr>
          <p:spPr>
            <a:xfrm>
              <a:off x="1180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74" name="组合 273">
            <a:extLst>
              <a:ext uri="{FF2B5EF4-FFF2-40B4-BE49-F238E27FC236}">
                <a16:creationId xmlns:a16="http://schemas.microsoft.com/office/drawing/2014/main" id="{95CA97A7-0204-3461-1298-C1FE8CFED944}"/>
              </a:ext>
            </a:extLst>
          </p:cNvPr>
          <p:cNvGrpSpPr/>
          <p:nvPr/>
        </p:nvGrpSpPr>
        <p:grpSpPr>
          <a:xfrm>
            <a:off x="9565456" y="2077456"/>
            <a:ext cx="2109088" cy="406544"/>
            <a:chOff x="9745456" y="2185456"/>
            <a:chExt cx="2109088" cy="406544"/>
          </a:xfrm>
        </p:grpSpPr>
        <p:cxnSp>
          <p:nvCxnSpPr>
            <p:cNvPr id="251" name="直接箭头连接符 250">
              <a:extLst>
                <a:ext uri="{FF2B5EF4-FFF2-40B4-BE49-F238E27FC236}">
                  <a16:creationId xmlns:a16="http://schemas.microsoft.com/office/drawing/2014/main" id="{ABB0DE9A-0077-A018-CF3D-0B444A1ABEF4}"/>
                </a:ext>
              </a:extLst>
            </p:cNvPr>
            <p:cNvCxnSpPr>
              <a:cxnSpLocks/>
              <a:stCxn id="23" idx="5"/>
              <a:endCxn id="249" idx="0"/>
            </p:cNvCxnSpPr>
            <p:nvPr/>
          </p:nvCxnSpPr>
          <p:spPr>
            <a:xfrm>
              <a:off x="9745456" y="2185456"/>
              <a:ext cx="105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接箭头连接符 254">
              <a:extLst>
                <a:ext uri="{FF2B5EF4-FFF2-40B4-BE49-F238E27FC236}">
                  <a16:creationId xmlns:a16="http://schemas.microsoft.com/office/drawing/2014/main" id="{B07B7B25-4679-5FC0-1ED1-11E86AF11968}"/>
                </a:ext>
              </a:extLst>
            </p:cNvPr>
            <p:cNvCxnSpPr>
              <a:cxnSpLocks/>
              <a:stCxn id="26" idx="5"/>
              <a:endCxn id="249" idx="0"/>
            </p:cNvCxnSpPr>
            <p:nvPr/>
          </p:nvCxnSpPr>
          <p:spPr>
            <a:xfrm>
              <a:off x="10105456" y="2185456"/>
              <a:ext cx="69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E5BFBDD6-A055-6C07-A717-D4D73B42B6B3}"/>
                </a:ext>
              </a:extLst>
            </p:cNvPr>
            <p:cNvCxnSpPr>
              <a:cxnSpLocks/>
              <a:stCxn id="167" idx="5"/>
              <a:endCxn id="249" idx="0"/>
            </p:cNvCxnSpPr>
            <p:nvPr/>
          </p:nvCxnSpPr>
          <p:spPr>
            <a:xfrm>
              <a:off x="10465456" y="2185456"/>
              <a:ext cx="33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F620ACC9-219C-251A-4FE7-5C4E8945A9D2}"/>
                </a:ext>
              </a:extLst>
            </p:cNvPr>
            <p:cNvCxnSpPr>
              <a:cxnSpLocks/>
              <a:stCxn id="43" idx="4"/>
              <a:endCxn id="249" idx="0"/>
            </p:cNvCxnSpPr>
            <p:nvPr/>
          </p:nvCxnSpPr>
          <p:spPr>
            <a:xfrm>
              <a:off x="10800000" y="2196000"/>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a:extLst>
                <a:ext uri="{FF2B5EF4-FFF2-40B4-BE49-F238E27FC236}">
                  <a16:creationId xmlns:a16="http://schemas.microsoft.com/office/drawing/2014/main" id="{D6515A96-FCB2-0332-B331-E0C1FC06B124}"/>
                </a:ext>
              </a:extLst>
            </p:cNvPr>
            <p:cNvCxnSpPr>
              <a:cxnSpLocks/>
              <a:stCxn id="60" idx="3"/>
              <a:endCxn id="249" idx="0"/>
            </p:cNvCxnSpPr>
            <p:nvPr/>
          </p:nvCxnSpPr>
          <p:spPr>
            <a:xfrm flipH="1">
              <a:off x="10800000" y="2185456"/>
              <a:ext cx="33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接箭头连接符 267">
              <a:extLst>
                <a:ext uri="{FF2B5EF4-FFF2-40B4-BE49-F238E27FC236}">
                  <a16:creationId xmlns:a16="http://schemas.microsoft.com/office/drawing/2014/main" id="{851B82DF-E52B-27AB-CCFB-D67FCFF32808}"/>
                </a:ext>
              </a:extLst>
            </p:cNvPr>
            <p:cNvCxnSpPr>
              <a:cxnSpLocks/>
              <a:stCxn id="63" idx="3"/>
              <a:endCxn id="249" idx="0"/>
            </p:cNvCxnSpPr>
            <p:nvPr/>
          </p:nvCxnSpPr>
          <p:spPr>
            <a:xfrm flipH="1">
              <a:off x="10800000" y="2185456"/>
              <a:ext cx="69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接箭头连接符 270">
              <a:extLst>
                <a:ext uri="{FF2B5EF4-FFF2-40B4-BE49-F238E27FC236}">
                  <a16:creationId xmlns:a16="http://schemas.microsoft.com/office/drawing/2014/main" id="{70F85950-F8A0-D4AB-9523-B262559DCC29}"/>
                </a:ext>
              </a:extLst>
            </p:cNvPr>
            <p:cNvCxnSpPr>
              <a:cxnSpLocks/>
              <a:stCxn id="76" idx="3"/>
              <a:endCxn id="249" idx="0"/>
            </p:cNvCxnSpPr>
            <p:nvPr/>
          </p:nvCxnSpPr>
          <p:spPr>
            <a:xfrm flipH="1">
              <a:off x="10800000" y="2185456"/>
              <a:ext cx="105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9" name="椭圆 248">
              <a:extLst>
                <a:ext uri="{FF2B5EF4-FFF2-40B4-BE49-F238E27FC236}">
                  <a16:creationId xmlns:a16="http://schemas.microsoft.com/office/drawing/2014/main" id="{95BEF580-90C4-A198-7D7D-71A344867C8F}"/>
                </a:ext>
              </a:extLst>
            </p:cNvPr>
            <p:cNvSpPr/>
            <p:nvPr/>
          </p:nvSpPr>
          <p:spPr>
            <a:xfrm>
              <a:off x="10728000" y="244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89" name="组合 288">
            <a:extLst>
              <a:ext uri="{FF2B5EF4-FFF2-40B4-BE49-F238E27FC236}">
                <a16:creationId xmlns:a16="http://schemas.microsoft.com/office/drawing/2014/main" id="{42642C9D-1E11-E954-38E5-6F2723309162}"/>
              </a:ext>
            </a:extLst>
          </p:cNvPr>
          <p:cNvGrpSpPr/>
          <p:nvPr/>
        </p:nvGrpSpPr>
        <p:grpSpPr>
          <a:xfrm>
            <a:off x="9540000" y="3456000"/>
            <a:ext cx="2160000" cy="1368000"/>
            <a:chOff x="9684000" y="677177"/>
            <a:chExt cx="2160000" cy="1368000"/>
          </a:xfrm>
        </p:grpSpPr>
        <p:cxnSp>
          <p:nvCxnSpPr>
            <p:cNvPr id="358" name="直接箭头连接符 357">
              <a:extLst>
                <a:ext uri="{FF2B5EF4-FFF2-40B4-BE49-F238E27FC236}">
                  <a16:creationId xmlns:a16="http://schemas.microsoft.com/office/drawing/2014/main" id="{3BA92C79-B2B7-8ADA-85D6-5B2058E30B3C}"/>
                </a:ext>
              </a:extLst>
            </p:cNvPr>
            <p:cNvCxnSpPr>
              <a:cxnSpLocks/>
              <a:stCxn id="336" idx="4"/>
              <a:endCxn id="304" idx="0"/>
            </p:cNvCxnSpPr>
            <p:nvPr/>
          </p:nvCxnSpPr>
          <p:spPr>
            <a:xfrm>
              <a:off x="9684000" y="713177"/>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接箭头连接符 358">
              <a:extLst>
                <a:ext uri="{FF2B5EF4-FFF2-40B4-BE49-F238E27FC236}">
                  <a16:creationId xmlns:a16="http://schemas.microsoft.com/office/drawing/2014/main" id="{EF04A65A-2556-C925-42DE-1DE9BB8F30C2}"/>
                </a:ext>
              </a:extLst>
            </p:cNvPr>
            <p:cNvCxnSpPr>
              <a:stCxn id="304" idx="4"/>
              <a:endCxn id="305" idx="0"/>
            </p:cNvCxnSpPr>
            <p:nvPr/>
          </p:nvCxnSpPr>
          <p:spPr>
            <a:xfrm>
              <a:off x="968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接箭头连接符 359">
              <a:extLst>
                <a:ext uri="{FF2B5EF4-FFF2-40B4-BE49-F238E27FC236}">
                  <a16:creationId xmlns:a16="http://schemas.microsoft.com/office/drawing/2014/main" id="{202E7C45-7CC3-0442-238C-985136F9AD06}"/>
                </a:ext>
              </a:extLst>
            </p:cNvPr>
            <p:cNvCxnSpPr>
              <a:stCxn id="324" idx="4"/>
              <a:endCxn id="308" idx="0"/>
            </p:cNvCxnSpPr>
            <p:nvPr/>
          </p:nvCxnSpPr>
          <p:spPr>
            <a:xfrm>
              <a:off x="1004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D30A3C8F-862D-C3BD-7F35-DD405191DFE7}"/>
                </a:ext>
              </a:extLst>
            </p:cNvPr>
            <p:cNvCxnSpPr>
              <a:stCxn id="305" idx="4"/>
              <a:endCxn id="306" idx="0"/>
            </p:cNvCxnSpPr>
            <p:nvPr/>
          </p:nvCxnSpPr>
          <p:spPr>
            <a:xfrm>
              <a:off x="968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直接箭头连接符 361">
              <a:extLst>
                <a:ext uri="{FF2B5EF4-FFF2-40B4-BE49-F238E27FC236}">
                  <a16:creationId xmlns:a16="http://schemas.microsoft.com/office/drawing/2014/main" id="{BF6DAA86-EE59-056F-1355-EB4D891D33BD}"/>
                </a:ext>
              </a:extLst>
            </p:cNvPr>
            <p:cNvCxnSpPr>
              <a:stCxn id="308" idx="4"/>
              <a:endCxn id="309" idx="0"/>
            </p:cNvCxnSpPr>
            <p:nvPr/>
          </p:nvCxnSpPr>
          <p:spPr>
            <a:xfrm>
              <a:off x="1004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DA4D2FD6-01BE-7A29-461B-B19E099D1210}"/>
                </a:ext>
              </a:extLst>
            </p:cNvPr>
            <p:cNvCxnSpPr>
              <a:stCxn id="306" idx="4"/>
              <a:endCxn id="307" idx="0"/>
            </p:cNvCxnSpPr>
            <p:nvPr/>
          </p:nvCxnSpPr>
          <p:spPr>
            <a:xfrm>
              <a:off x="968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接箭头连接符 363">
              <a:extLst>
                <a:ext uri="{FF2B5EF4-FFF2-40B4-BE49-F238E27FC236}">
                  <a16:creationId xmlns:a16="http://schemas.microsoft.com/office/drawing/2014/main" id="{FC29DD4B-5E02-222A-1B15-23DE4537468B}"/>
                </a:ext>
              </a:extLst>
            </p:cNvPr>
            <p:cNvCxnSpPr>
              <a:stCxn id="309" idx="4"/>
              <a:endCxn id="310" idx="0"/>
            </p:cNvCxnSpPr>
            <p:nvPr/>
          </p:nvCxnSpPr>
          <p:spPr>
            <a:xfrm>
              <a:off x="1004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接箭头连接符 364">
              <a:extLst>
                <a:ext uri="{FF2B5EF4-FFF2-40B4-BE49-F238E27FC236}">
                  <a16:creationId xmlns:a16="http://schemas.microsoft.com/office/drawing/2014/main" id="{0B1FE7D0-20D6-DFBA-9CF6-855BC576397E}"/>
                </a:ext>
              </a:extLst>
            </p:cNvPr>
            <p:cNvCxnSpPr>
              <a:stCxn id="325" idx="4"/>
              <a:endCxn id="311" idx="0"/>
            </p:cNvCxnSpPr>
            <p:nvPr/>
          </p:nvCxnSpPr>
          <p:spPr>
            <a:xfrm>
              <a:off x="1040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接箭头连接符 365">
              <a:extLst>
                <a:ext uri="{FF2B5EF4-FFF2-40B4-BE49-F238E27FC236}">
                  <a16:creationId xmlns:a16="http://schemas.microsoft.com/office/drawing/2014/main" id="{6FAD3B9A-7F46-6AD9-936E-C8184D5575F3}"/>
                </a:ext>
              </a:extLst>
            </p:cNvPr>
            <p:cNvCxnSpPr>
              <a:stCxn id="326" idx="4"/>
              <a:endCxn id="313" idx="0"/>
            </p:cNvCxnSpPr>
            <p:nvPr/>
          </p:nvCxnSpPr>
          <p:spPr>
            <a:xfrm>
              <a:off x="1076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接箭头连接符 366">
              <a:extLst>
                <a:ext uri="{FF2B5EF4-FFF2-40B4-BE49-F238E27FC236}">
                  <a16:creationId xmlns:a16="http://schemas.microsoft.com/office/drawing/2014/main" id="{C424F134-38E0-ABDC-3E37-12597E4FB61F}"/>
                </a:ext>
              </a:extLst>
            </p:cNvPr>
            <p:cNvCxnSpPr>
              <a:stCxn id="311" idx="4"/>
              <a:endCxn id="312" idx="0"/>
            </p:cNvCxnSpPr>
            <p:nvPr/>
          </p:nvCxnSpPr>
          <p:spPr>
            <a:xfrm>
              <a:off x="1040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直接箭头连接符 367">
              <a:extLst>
                <a:ext uri="{FF2B5EF4-FFF2-40B4-BE49-F238E27FC236}">
                  <a16:creationId xmlns:a16="http://schemas.microsoft.com/office/drawing/2014/main" id="{B660CFF1-5805-5B2C-AD65-247298DFB12A}"/>
                </a:ext>
              </a:extLst>
            </p:cNvPr>
            <p:cNvCxnSpPr>
              <a:stCxn id="313" idx="4"/>
              <a:endCxn id="314" idx="0"/>
            </p:cNvCxnSpPr>
            <p:nvPr/>
          </p:nvCxnSpPr>
          <p:spPr>
            <a:xfrm>
              <a:off x="1076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接箭头连接符 368">
              <a:extLst>
                <a:ext uri="{FF2B5EF4-FFF2-40B4-BE49-F238E27FC236}">
                  <a16:creationId xmlns:a16="http://schemas.microsoft.com/office/drawing/2014/main" id="{52D56D24-2E9C-2F2A-7BC8-7F994DA06E7E}"/>
                </a:ext>
              </a:extLst>
            </p:cNvPr>
            <p:cNvCxnSpPr>
              <a:stCxn id="312" idx="4"/>
              <a:endCxn id="337" idx="0"/>
            </p:cNvCxnSpPr>
            <p:nvPr/>
          </p:nvCxnSpPr>
          <p:spPr>
            <a:xfrm>
              <a:off x="1040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直接箭头连接符 369">
              <a:extLst>
                <a:ext uri="{FF2B5EF4-FFF2-40B4-BE49-F238E27FC236}">
                  <a16:creationId xmlns:a16="http://schemas.microsoft.com/office/drawing/2014/main" id="{06102A91-BF31-654E-C16E-FB6ACCC853E8}"/>
                </a:ext>
              </a:extLst>
            </p:cNvPr>
            <p:cNvCxnSpPr>
              <a:stCxn id="314" idx="4"/>
              <a:endCxn id="315" idx="0"/>
            </p:cNvCxnSpPr>
            <p:nvPr/>
          </p:nvCxnSpPr>
          <p:spPr>
            <a:xfrm>
              <a:off x="1076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直接箭头连接符 370">
              <a:extLst>
                <a:ext uri="{FF2B5EF4-FFF2-40B4-BE49-F238E27FC236}">
                  <a16:creationId xmlns:a16="http://schemas.microsoft.com/office/drawing/2014/main" id="{DFADED73-D5D8-E011-2CAB-2D3670D20EBA}"/>
                </a:ext>
              </a:extLst>
            </p:cNvPr>
            <p:cNvCxnSpPr>
              <a:stCxn id="327" idx="4"/>
              <a:endCxn id="316" idx="0"/>
            </p:cNvCxnSpPr>
            <p:nvPr/>
          </p:nvCxnSpPr>
          <p:spPr>
            <a:xfrm>
              <a:off x="1112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直接箭头连接符 371">
              <a:extLst>
                <a:ext uri="{FF2B5EF4-FFF2-40B4-BE49-F238E27FC236}">
                  <a16:creationId xmlns:a16="http://schemas.microsoft.com/office/drawing/2014/main" id="{424AB155-78F4-A5DA-A058-EC77B8EC2C70}"/>
                </a:ext>
              </a:extLst>
            </p:cNvPr>
            <p:cNvCxnSpPr>
              <a:stCxn id="328" idx="4"/>
              <a:endCxn id="319" idx="0"/>
            </p:cNvCxnSpPr>
            <p:nvPr/>
          </p:nvCxnSpPr>
          <p:spPr>
            <a:xfrm>
              <a:off x="1148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直接箭头连接符 372">
              <a:extLst>
                <a:ext uri="{FF2B5EF4-FFF2-40B4-BE49-F238E27FC236}">
                  <a16:creationId xmlns:a16="http://schemas.microsoft.com/office/drawing/2014/main" id="{80A41FA4-8517-5908-0268-C793E6B435DC}"/>
                </a:ext>
              </a:extLst>
            </p:cNvPr>
            <p:cNvCxnSpPr>
              <a:stCxn id="316" idx="4"/>
              <a:endCxn id="317" idx="0"/>
            </p:cNvCxnSpPr>
            <p:nvPr/>
          </p:nvCxnSpPr>
          <p:spPr>
            <a:xfrm>
              <a:off x="1112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4" name="直接箭头连接符 373">
              <a:extLst>
                <a:ext uri="{FF2B5EF4-FFF2-40B4-BE49-F238E27FC236}">
                  <a16:creationId xmlns:a16="http://schemas.microsoft.com/office/drawing/2014/main" id="{054FDA20-B899-23F8-4FBA-0A3AF0BD2D78}"/>
                </a:ext>
              </a:extLst>
            </p:cNvPr>
            <p:cNvCxnSpPr>
              <a:stCxn id="319" idx="4"/>
              <a:endCxn id="320" idx="0"/>
            </p:cNvCxnSpPr>
            <p:nvPr/>
          </p:nvCxnSpPr>
          <p:spPr>
            <a:xfrm>
              <a:off x="1148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直接箭头连接符 374">
              <a:extLst>
                <a:ext uri="{FF2B5EF4-FFF2-40B4-BE49-F238E27FC236}">
                  <a16:creationId xmlns:a16="http://schemas.microsoft.com/office/drawing/2014/main" id="{B643DD90-2075-F1D4-AA99-55ED042DFC70}"/>
                </a:ext>
              </a:extLst>
            </p:cNvPr>
            <p:cNvCxnSpPr>
              <a:stCxn id="317" idx="4"/>
              <a:endCxn id="318" idx="0"/>
            </p:cNvCxnSpPr>
            <p:nvPr/>
          </p:nvCxnSpPr>
          <p:spPr>
            <a:xfrm>
              <a:off x="1112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直接箭头连接符 375">
              <a:extLst>
                <a:ext uri="{FF2B5EF4-FFF2-40B4-BE49-F238E27FC236}">
                  <a16:creationId xmlns:a16="http://schemas.microsoft.com/office/drawing/2014/main" id="{6522B1D0-70DC-BD77-BAFA-1EC427493354}"/>
                </a:ext>
              </a:extLst>
            </p:cNvPr>
            <p:cNvCxnSpPr>
              <a:stCxn id="320" idx="4"/>
              <a:endCxn id="321" idx="0"/>
            </p:cNvCxnSpPr>
            <p:nvPr/>
          </p:nvCxnSpPr>
          <p:spPr>
            <a:xfrm>
              <a:off x="1148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直接箭头连接符 376">
              <a:extLst>
                <a:ext uri="{FF2B5EF4-FFF2-40B4-BE49-F238E27FC236}">
                  <a16:creationId xmlns:a16="http://schemas.microsoft.com/office/drawing/2014/main" id="{2B2372CA-2157-057D-6F68-EB2C29B99748}"/>
                </a:ext>
              </a:extLst>
            </p:cNvPr>
            <p:cNvCxnSpPr>
              <a:stCxn id="329" idx="4"/>
              <a:endCxn id="338" idx="0"/>
            </p:cNvCxnSpPr>
            <p:nvPr/>
          </p:nvCxnSpPr>
          <p:spPr>
            <a:xfrm>
              <a:off x="11844000" y="103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直接箭头连接符 377">
              <a:extLst>
                <a:ext uri="{FF2B5EF4-FFF2-40B4-BE49-F238E27FC236}">
                  <a16:creationId xmlns:a16="http://schemas.microsoft.com/office/drawing/2014/main" id="{69658F28-DCF4-A37D-4A2F-B1DD75D2E3C8}"/>
                </a:ext>
              </a:extLst>
            </p:cNvPr>
            <p:cNvCxnSpPr>
              <a:stCxn id="338" idx="4"/>
              <a:endCxn id="322" idx="0"/>
            </p:cNvCxnSpPr>
            <p:nvPr/>
          </p:nvCxnSpPr>
          <p:spPr>
            <a:xfrm>
              <a:off x="11844000" y="139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接箭头连接符 378">
              <a:extLst>
                <a:ext uri="{FF2B5EF4-FFF2-40B4-BE49-F238E27FC236}">
                  <a16:creationId xmlns:a16="http://schemas.microsoft.com/office/drawing/2014/main" id="{11FFDBE4-1CDD-FB68-B0F5-C1E01C0B7239}"/>
                </a:ext>
              </a:extLst>
            </p:cNvPr>
            <p:cNvCxnSpPr>
              <a:stCxn id="322" idx="4"/>
              <a:endCxn id="323" idx="0"/>
            </p:cNvCxnSpPr>
            <p:nvPr/>
          </p:nvCxnSpPr>
          <p:spPr>
            <a:xfrm>
              <a:off x="11844000" y="175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接箭头连接符 379">
              <a:extLst>
                <a:ext uri="{FF2B5EF4-FFF2-40B4-BE49-F238E27FC236}">
                  <a16:creationId xmlns:a16="http://schemas.microsoft.com/office/drawing/2014/main" id="{528811A1-ECD2-57B5-3DBE-9E1BA27D2527}"/>
                </a:ext>
              </a:extLst>
            </p:cNvPr>
            <p:cNvCxnSpPr>
              <a:stCxn id="330" idx="4"/>
              <a:endCxn id="324" idx="0"/>
            </p:cNvCxnSpPr>
            <p:nvPr/>
          </p:nvCxnSpPr>
          <p:spPr>
            <a:xfrm>
              <a:off x="1004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接箭头连接符 380">
              <a:extLst>
                <a:ext uri="{FF2B5EF4-FFF2-40B4-BE49-F238E27FC236}">
                  <a16:creationId xmlns:a16="http://schemas.microsoft.com/office/drawing/2014/main" id="{A5927C28-DB17-4817-B59D-6E57F6C35F39}"/>
                </a:ext>
              </a:extLst>
            </p:cNvPr>
            <p:cNvCxnSpPr>
              <a:stCxn id="331" idx="4"/>
              <a:endCxn id="325" idx="0"/>
            </p:cNvCxnSpPr>
            <p:nvPr/>
          </p:nvCxnSpPr>
          <p:spPr>
            <a:xfrm>
              <a:off x="1040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D2B6D0CD-D16F-C572-5C88-E7125743E607}"/>
                </a:ext>
              </a:extLst>
            </p:cNvPr>
            <p:cNvCxnSpPr>
              <a:stCxn id="332" idx="4"/>
              <a:endCxn id="326" idx="0"/>
            </p:cNvCxnSpPr>
            <p:nvPr/>
          </p:nvCxnSpPr>
          <p:spPr>
            <a:xfrm>
              <a:off x="1076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直接箭头连接符 382">
              <a:extLst>
                <a:ext uri="{FF2B5EF4-FFF2-40B4-BE49-F238E27FC236}">
                  <a16:creationId xmlns:a16="http://schemas.microsoft.com/office/drawing/2014/main" id="{F77AFF68-4A6C-EAD1-D666-0807C4CC0D41}"/>
                </a:ext>
              </a:extLst>
            </p:cNvPr>
            <p:cNvCxnSpPr>
              <a:stCxn id="333" idx="4"/>
              <a:endCxn id="327" idx="0"/>
            </p:cNvCxnSpPr>
            <p:nvPr/>
          </p:nvCxnSpPr>
          <p:spPr>
            <a:xfrm>
              <a:off x="1112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直接箭头连接符 383">
              <a:extLst>
                <a:ext uri="{FF2B5EF4-FFF2-40B4-BE49-F238E27FC236}">
                  <a16:creationId xmlns:a16="http://schemas.microsoft.com/office/drawing/2014/main" id="{177FFF52-AF23-F341-0D28-20E1A301FF4E}"/>
                </a:ext>
              </a:extLst>
            </p:cNvPr>
            <p:cNvCxnSpPr>
              <a:stCxn id="334" idx="4"/>
              <a:endCxn id="328" idx="0"/>
            </p:cNvCxnSpPr>
            <p:nvPr/>
          </p:nvCxnSpPr>
          <p:spPr>
            <a:xfrm>
              <a:off x="1148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直接箭头连接符 384">
              <a:extLst>
                <a:ext uri="{FF2B5EF4-FFF2-40B4-BE49-F238E27FC236}">
                  <a16:creationId xmlns:a16="http://schemas.microsoft.com/office/drawing/2014/main" id="{4FB71A63-9ED4-0BDB-0DAA-4CE82935784F}"/>
                </a:ext>
              </a:extLst>
            </p:cNvPr>
            <p:cNvCxnSpPr>
              <a:stCxn id="335" idx="4"/>
              <a:endCxn id="329" idx="0"/>
            </p:cNvCxnSpPr>
            <p:nvPr/>
          </p:nvCxnSpPr>
          <p:spPr>
            <a:xfrm>
              <a:off x="11844000" y="677177"/>
              <a:ext cx="0" cy="288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6" name="组合 225">
            <a:extLst>
              <a:ext uri="{FF2B5EF4-FFF2-40B4-BE49-F238E27FC236}">
                <a16:creationId xmlns:a16="http://schemas.microsoft.com/office/drawing/2014/main" id="{7A59EE32-2013-F78B-462A-02894A23220C}"/>
              </a:ext>
            </a:extLst>
          </p:cNvPr>
          <p:cNvGrpSpPr/>
          <p:nvPr/>
        </p:nvGrpSpPr>
        <p:grpSpPr>
          <a:xfrm>
            <a:off x="8460000" y="2880000"/>
            <a:ext cx="3420000" cy="2412000"/>
            <a:chOff x="8460000" y="2880000"/>
            <a:chExt cx="3420000" cy="2412000"/>
          </a:xfrm>
        </p:grpSpPr>
        <mc:AlternateContent xmlns:mc="http://schemas.openxmlformats.org/markup-compatibility/2006" xmlns:a14="http://schemas.microsoft.com/office/drawing/2010/main">
          <mc:Choice Requires="a14">
            <p:sp>
              <p:nvSpPr>
                <p:cNvPr id="278" name="矩形 277">
                  <a:extLst>
                    <a:ext uri="{FF2B5EF4-FFF2-40B4-BE49-F238E27FC236}">
                      <a16:creationId xmlns:a16="http://schemas.microsoft.com/office/drawing/2014/main" id="{0BD449A5-09ED-D23E-DE74-EB714D536AC1}"/>
                    </a:ext>
                  </a:extLst>
                </p:cNvPr>
                <p:cNvSpPr/>
                <p:nvPr/>
              </p:nvSpPr>
              <p:spPr>
                <a:xfrm>
                  <a:off x="8460000" y="3600000"/>
                  <a:ext cx="900000" cy="360000"/>
                </a:xfrm>
                <a:prstGeom prst="rect">
                  <a:avLst/>
                </a:prstGeom>
                <a:solidFill>
                  <a:srgbClr val="FF791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=3</m:t>
                        </m:r>
                      </m:oMath>
                    </m:oMathPara>
                  </a14:m>
                  <a:endParaRPr lang="zh-CN" altLang="en-US" sz="2000" dirty="0"/>
                </a:p>
              </p:txBody>
            </p:sp>
          </mc:Choice>
          <mc:Fallback xmlns="">
            <p:sp>
              <p:nvSpPr>
                <p:cNvPr id="278" name="矩形 277">
                  <a:extLst>
                    <a:ext uri="{FF2B5EF4-FFF2-40B4-BE49-F238E27FC236}">
                      <a16:creationId xmlns:a16="http://schemas.microsoft.com/office/drawing/2014/main" id="{0BD449A5-09ED-D23E-DE74-EB714D536AC1}"/>
                    </a:ext>
                  </a:extLst>
                </p:cNvPr>
                <p:cNvSpPr>
                  <a:spLocks noRot="1" noChangeAspect="1" noMove="1" noResize="1" noEditPoints="1" noAdjustHandles="1" noChangeArrowheads="1" noChangeShapeType="1" noTextEdit="1"/>
                </p:cNvSpPr>
                <p:nvPr/>
              </p:nvSpPr>
              <p:spPr>
                <a:xfrm>
                  <a:off x="8460000" y="3600000"/>
                  <a:ext cx="900000" cy="360000"/>
                </a:xfrm>
                <a:prstGeom prst="rect">
                  <a:avLst/>
                </a:prstGeom>
                <a:blipFill>
                  <a:blip r:embed="rId8"/>
                  <a:stretch>
                    <a:fillRect b="-3175"/>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9" name="矩形 278">
                  <a:extLst>
                    <a:ext uri="{FF2B5EF4-FFF2-40B4-BE49-F238E27FC236}">
                      <a16:creationId xmlns:a16="http://schemas.microsoft.com/office/drawing/2014/main" id="{9E59D04D-A70D-5301-081E-A557F36F9ACA}"/>
                    </a:ext>
                  </a:extLst>
                </p:cNvPr>
                <p:cNvSpPr/>
                <p:nvPr/>
              </p:nvSpPr>
              <p:spPr>
                <a:xfrm>
                  <a:off x="8460000" y="3960000"/>
                  <a:ext cx="900000" cy="360000"/>
                </a:xfrm>
                <a:prstGeom prst="rect">
                  <a:avLst/>
                </a:prstGeom>
                <a:solidFill>
                  <a:srgbClr val="FF7777"/>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m:t>
                        </m:r>
                      </m:oMath>
                    </m:oMathPara>
                  </a14:m>
                  <a:endParaRPr lang="zh-CN" altLang="en-US" sz="2000" dirty="0"/>
                </a:p>
              </p:txBody>
            </p:sp>
          </mc:Choice>
          <mc:Fallback xmlns="">
            <p:sp>
              <p:nvSpPr>
                <p:cNvPr id="279" name="矩形 278">
                  <a:extLst>
                    <a:ext uri="{FF2B5EF4-FFF2-40B4-BE49-F238E27FC236}">
                      <a16:creationId xmlns:a16="http://schemas.microsoft.com/office/drawing/2014/main" id="{9E59D04D-A70D-5301-081E-A557F36F9ACA}"/>
                    </a:ext>
                  </a:extLst>
                </p:cNvPr>
                <p:cNvSpPr>
                  <a:spLocks noRot="1" noChangeAspect="1" noMove="1" noResize="1" noEditPoints="1" noAdjustHandles="1" noChangeArrowheads="1" noChangeShapeType="1" noTextEdit="1"/>
                </p:cNvSpPr>
                <p:nvPr/>
              </p:nvSpPr>
              <p:spPr>
                <a:xfrm>
                  <a:off x="8460000" y="3960000"/>
                  <a:ext cx="900000" cy="360000"/>
                </a:xfrm>
                <a:prstGeom prst="rect">
                  <a:avLst/>
                </a:prstGeom>
                <a:blipFill>
                  <a:blip r:embed="rId9"/>
                  <a:stretch>
                    <a:fillRect b="-4762"/>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0" name="矩形 279">
                  <a:extLst>
                    <a:ext uri="{FF2B5EF4-FFF2-40B4-BE49-F238E27FC236}">
                      <a16:creationId xmlns:a16="http://schemas.microsoft.com/office/drawing/2014/main" id="{9E7B35E5-DC4A-2DCB-EA61-42029ECA14E0}"/>
                    </a:ext>
                  </a:extLst>
                </p:cNvPr>
                <p:cNvSpPr/>
                <p:nvPr/>
              </p:nvSpPr>
              <p:spPr>
                <a:xfrm>
                  <a:off x="8460000" y="4320000"/>
                  <a:ext cx="900000" cy="360000"/>
                </a:xfrm>
                <a:prstGeom prst="rect">
                  <a:avLst/>
                </a:prstGeom>
                <a:solidFill>
                  <a:srgbClr val="00D29E"/>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3</m:t>
                        </m:r>
                      </m:oMath>
                    </m:oMathPara>
                  </a14:m>
                  <a:endParaRPr lang="zh-CN" altLang="en-US" sz="2000" dirty="0"/>
                </a:p>
              </p:txBody>
            </p:sp>
          </mc:Choice>
          <mc:Fallback xmlns="">
            <p:sp>
              <p:nvSpPr>
                <p:cNvPr id="280" name="矩形 279">
                  <a:extLst>
                    <a:ext uri="{FF2B5EF4-FFF2-40B4-BE49-F238E27FC236}">
                      <a16:creationId xmlns:a16="http://schemas.microsoft.com/office/drawing/2014/main" id="{9E7B35E5-DC4A-2DCB-EA61-42029ECA14E0}"/>
                    </a:ext>
                  </a:extLst>
                </p:cNvPr>
                <p:cNvSpPr>
                  <a:spLocks noRot="1" noChangeAspect="1" noMove="1" noResize="1" noEditPoints="1" noAdjustHandles="1" noChangeArrowheads="1" noChangeShapeType="1" noTextEdit="1"/>
                </p:cNvSpPr>
                <p:nvPr/>
              </p:nvSpPr>
              <p:spPr>
                <a:xfrm>
                  <a:off x="8460000" y="4320000"/>
                  <a:ext cx="900000" cy="360000"/>
                </a:xfrm>
                <a:prstGeom prst="rect">
                  <a:avLst/>
                </a:prstGeom>
                <a:blipFill>
                  <a:blip r:embed="rId10"/>
                  <a:stretch>
                    <a:fillRect b="-4762"/>
                  </a:stretch>
                </a:blipFill>
                <a:ln>
                  <a:solidFill>
                    <a:srgbClr val="49045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1" name="矩形 280">
                  <a:extLst>
                    <a:ext uri="{FF2B5EF4-FFF2-40B4-BE49-F238E27FC236}">
                      <a16:creationId xmlns:a16="http://schemas.microsoft.com/office/drawing/2014/main" id="{5758284B-ECEE-B195-336E-7A8A6D19DB3A}"/>
                    </a:ext>
                  </a:extLst>
                </p:cNvPr>
                <p:cNvSpPr/>
                <p:nvPr/>
              </p:nvSpPr>
              <p:spPr>
                <a:xfrm>
                  <a:off x="8460000" y="4680000"/>
                  <a:ext cx="900000" cy="360000"/>
                </a:xfrm>
                <a:prstGeom prst="rect">
                  <a:avLst/>
                </a:prstGeom>
                <a:solidFill>
                  <a:srgbClr val="F43232"/>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=2</m:t>
                        </m:r>
                      </m:oMath>
                    </m:oMathPara>
                  </a14:m>
                  <a:endParaRPr lang="zh-CN" altLang="en-US" sz="2000" dirty="0"/>
                </a:p>
              </p:txBody>
            </p:sp>
          </mc:Choice>
          <mc:Fallback xmlns="">
            <p:sp>
              <p:nvSpPr>
                <p:cNvPr id="281" name="矩形 280">
                  <a:extLst>
                    <a:ext uri="{FF2B5EF4-FFF2-40B4-BE49-F238E27FC236}">
                      <a16:creationId xmlns:a16="http://schemas.microsoft.com/office/drawing/2014/main" id="{5758284B-ECEE-B195-336E-7A8A6D19DB3A}"/>
                    </a:ext>
                  </a:extLst>
                </p:cNvPr>
                <p:cNvSpPr>
                  <a:spLocks noRot="1" noChangeAspect="1" noMove="1" noResize="1" noEditPoints="1" noAdjustHandles="1" noChangeArrowheads="1" noChangeShapeType="1" noTextEdit="1"/>
                </p:cNvSpPr>
                <p:nvPr/>
              </p:nvSpPr>
              <p:spPr>
                <a:xfrm>
                  <a:off x="8460000" y="4680000"/>
                  <a:ext cx="900000" cy="360000"/>
                </a:xfrm>
                <a:prstGeom prst="rect">
                  <a:avLst/>
                </a:prstGeom>
                <a:blipFill>
                  <a:blip r:embed="rId11"/>
                  <a:stretch>
                    <a:fillRect b="-3175"/>
                  </a:stretch>
                </a:blipFill>
                <a:ln>
                  <a:solidFill>
                    <a:srgbClr val="490453"/>
                  </a:solidFill>
                </a:ln>
              </p:spPr>
              <p:txBody>
                <a:bodyPr/>
                <a:lstStyle/>
                <a:p>
                  <a:r>
                    <a:rPr lang="zh-CN" altLang="en-US">
                      <a:noFill/>
                    </a:rPr>
                    <a:t> </a:t>
                  </a:r>
                </a:p>
              </p:txBody>
            </p:sp>
          </mc:Fallback>
        </mc:AlternateContent>
        <p:sp>
          <p:nvSpPr>
            <p:cNvPr id="282" name="矩形 281">
              <a:extLst>
                <a:ext uri="{FF2B5EF4-FFF2-40B4-BE49-F238E27FC236}">
                  <a16:creationId xmlns:a16="http://schemas.microsoft.com/office/drawing/2014/main" id="{EBF5AEFA-85B5-E86C-65DC-BF892479DA9A}"/>
                </a:ext>
              </a:extLst>
            </p:cNvPr>
            <p:cNvSpPr/>
            <p:nvPr/>
          </p:nvSpPr>
          <p:spPr>
            <a:xfrm>
              <a:off x="936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283" name="矩形 282">
              <a:extLst>
                <a:ext uri="{FF2B5EF4-FFF2-40B4-BE49-F238E27FC236}">
                  <a16:creationId xmlns:a16="http://schemas.microsoft.com/office/drawing/2014/main" id="{F6431F7A-5255-02C4-C202-CFEEEE92637C}"/>
                </a:ext>
              </a:extLst>
            </p:cNvPr>
            <p:cNvSpPr/>
            <p:nvPr/>
          </p:nvSpPr>
          <p:spPr>
            <a:xfrm>
              <a:off x="972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284" name="矩形 283">
              <a:extLst>
                <a:ext uri="{FF2B5EF4-FFF2-40B4-BE49-F238E27FC236}">
                  <a16:creationId xmlns:a16="http://schemas.microsoft.com/office/drawing/2014/main" id="{022A4DDD-3BB6-8868-CD18-E63C3AA76FDB}"/>
                </a:ext>
              </a:extLst>
            </p:cNvPr>
            <p:cNvSpPr/>
            <p:nvPr/>
          </p:nvSpPr>
          <p:spPr>
            <a:xfrm>
              <a:off x="1008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285" name="矩形 284">
              <a:extLst>
                <a:ext uri="{FF2B5EF4-FFF2-40B4-BE49-F238E27FC236}">
                  <a16:creationId xmlns:a16="http://schemas.microsoft.com/office/drawing/2014/main" id="{4C04F673-BCC9-4D9A-ECB6-22FD17CF7017}"/>
                </a:ext>
              </a:extLst>
            </p:cNvPr>
            <p:cNvSpPr/>
            <p:nvPr/>
          </p:nvSpPr>
          <p:spPr>
            <a:xfrm>
              <a:off x="1044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286" name="矩形 285">
              <a:extLst>
                <a:ext uri="{FF2B5EF4-FFF2-40B4-BE49-F238E27FC236}">
                  <a16:creationId xmlns:a16="http://schemas.microsoft.com/office/drawing/2014/main" id="{344DFFC3-EFDF-0EB1-0643-24FDB22617B8}"/>
                </a:ext>
              </a:extLst>
            </p:cNvPr>
            <p:cNvSpPr/>
            <p:nvPr/>
          </p:nvSpPr>
          <p:spPr>
            <a:xfrm>
              <a:off x="1080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287" name="矩形 286">
              <a:extLst>
                <a:ext uri="{FF2B5EF4-FFF2-40B4-BE49-F238E27FC236}">
                  <a16:creationId xmlns:a16="http://schemas.microsoft.com/office/drawing/2014/main" id="{4FBE1BAB-DFE2-19AE-8CF3-16C8064EB4B2}"/>
                </a:ext>
              </a:extLst>
            </p:cNvPr>
            <p:cNvSpPr/>
            <p:nvPr/>
          </p:nvSpPr>
          <p:spPr>
            <a:xfrm>
              <a:off x="1116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288" name="矩形 287">
              <a:extLst>
                <a:ext uri="{FF2B5EF4-FFF2-40B4-BE49-F238E27FC236}">
                  <a16:creationId xmlns:a16="http://schemas.microsoft.com/office/drawing/2014/main" id="{AA626DF2-2D29-3A4B-D1EE-5C4194A7F13F}"/>
                </a:ext>
              </a:extLst>
            </p:cNvPr>
            <p:cNvSpPr/>
            <p:nvPr/>
          </p:nvSpPr>
          <p:spPr>
            <a:xfrm>
              <a:off x="11520000" y="288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grpSp>
          <p:nvGrpSpPr>
            <p:cNvPr id="294" name="组合 293">
              <a:extLst>
                <a:ext uri="{FF2B5EF4-FFF2-40B4-BE49-F238E27FC236}">
                  <a16:creationId xmlns:a16="http://schemas.microsoft.com/office/drawing/2014/main" id="{C2EC2727-3252-3A4D-F0CE-91FF593D6B1E}"/>
                </a:ext>
              </a:extLst>
            </p:cNvPr>
            <p:cNvGrpSpPr/>
            <p:nvPr/>
          </p:nvGrpSpPr>
          <p:grpSpPr>
            <a:xfrm>
              <a:off x="9468000" y="3348000"/>
              <a:ext cx="2268000" cy="1548000"/>
              <a:chOff x="9612000" y="569177"/>
              <a:chExt cx="2268000" cy="1548000"/>
            </a:xfrm>
          </p:grpSpPr>
          <p:sp>
            <p:nvSpPr>
              <p:cNvPr id="304" name="椭圆 303">
                <a:extLst>
                  <a:ext uri="{FF2B5EF4-FFF2-40B4-BE49-F238E27FC236}">
                    <a16:creationId xmlns:a16="http://schemas.microsoft.com/office/drawing/2014/main" id="{C8FBED8D-139A-BE71-0503-F826A8A3D877}"/>
                  </a:ext>
                </a:extLst>
              </p:cNvPr>
              <p:cNvSpPr>
                <a:spLocks noChangeAspect="1"/>
              </p:cNvSpPr>
              <p:nvPr/>
            </p:nvSpPr>
            <p:spPr>
              <a:xfrm>
                <a:off x="964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5" name="椭圆 304">
                <a:extLst>
                  <a:ext uri="{FF2B5EF4-FFF2-40B4-BE49-F238E27FC236}">
                    <a16:creationId xmlns:a16="http://schemas.microsoft.com/office/drawing/2014/main" id="{66EC5CD1-9CD2-B917-0698-CB5542F93DD9}"/>
                  </a:ext>
                </a:extLst>
              </p:cNvPr>
              <p:cNvSpPr>
                <a:spLocks noChangeAspect="1"/>
              </p:cNvSpPr>
              <p:nvPr/>
            </p:nvSpPr>
            <p:spPr>
              <a:xfrm>
                <a:off x="964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6" name="椭圆 305">
                <a:extLst>
                  <a:ext uri="{FF2B5EF4-FFF2-40B4-BE49-F238E27FC236}">
                    <a16:creationId xmlns:a16="http://schemas.microsoft.com/office/drawing/2014/main" id="{86F6E972-DE30-7100-FC42-7F2BFBD36D61}"/>
                  </a:ext>
                </a:extLst>
              </p:cNvPr>
              <p:cNvSpPr>
                <a:spLocks noChangeAspect="1"/>
              </p:cNvSpPr>
              <p:nvPr/>
            </p:nvSpPr>
            <p:spPr>
              <a:xfrm>
                <a:off x="964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7" name="椭圆 306">
                <a:extLst>
                  <a:ext uri="{FF2B5EF4-FFF2-40B4-BE49-F238E27FC236}">
                    <a16:creationId xmlns:a16="http://schemas.microsoft.com/office/drawing/2014/main" id="{BFC8D9EB-FA3B-FEEA-78E8-2ED267A52CA4}"/>
                  </a:ext>
                </a:extLst>
              </p:cNvPr>
              <p:cNvSpPr>
                <a:spLocks noChangeAspect="1"/>
              </p:cNvSpPr>
              <p:nvPr/>
            </p:nvSpPr>
            <p:spPr>
              <a:xfrm>
                <a:off x="964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8" name="椭圆 307">
                <a:extLst>
                  <a:ext uri="{FF2B5EF4-FFF2-40B4-BE49-F238E27FC236}">
                    <a16:creationId xmlns:a16="http://schemas.microsoft.com/office/drawing/2014/main" id="{ACB41C28-2F47-BF4A-D5FA-B71D9C8CF17A}"/>
                  </a:ext>
                </a:extLst>
              </p:cNvPr>
              <p:cNvSpPr>
                <a:spLocks noChangeAspect="1"/>
              </p:cNvSpPr>
              <p:nvPr/>
            </p:nvSpPr>
            <p:spPr>
              <a:xfrm>
                <a:off x="1000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9" name="椭圆 308">
                <a:extLst>
                  <a:ext uri="{FF2B5EF4-FFF2-40B4-BE49-F238E27FC236}">
                    <a16:creationId xmlns:a16="http://schemas.microsoft.com/office/drawing/2014/main" id="{47F645CF-37DF-6B27-A972-F4E94E48E2FC}"/>
                  </a:ext>
                </a:extLst>
              </p:cNvPr>
              <p:cNvSpPr>
                <a:spLocks noChangeAspect="1"/>
              </p:cNvSpPr>
              <p:nvPr/>
            </p:nvSpPr>
            <p:spPr>
              <a:xfrm>
                <a:off x="1000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0" name="椭圆 309">
                <a:extLst>
                  <a:ext uri="{FF2B5EF4-FFF2-40B4-BE49-F238E27FC236}">
                    <a16:creationId xmlns:a16="http://schemas.microsoft.com/office/drawing/2014/main" id="{5B425023-03FF-58B2-726F-AED713F8646C}"/>
                  </a:ext>
                </a:extLst>
              </p:cNvPr>
              <p:cNvSpPr>
                <a:spLocks noChangeAspect="1"/>
              </p:cNvSpPr>
              <p:nvPr/>
            </p:nvSpPr>
            <p:spPr>
              <a:xfrm>
                <a:off x="1000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1" name="椭圆 310">
                <a:extLst>
                  <a:ext uri="{FF2B5EF4-FFF2-40B4-BE49-F238E27FC236}">
                    <a16:creationId xmlns:a16="http://schemas.microsoft.com/office/drawing/2014/main" id="{48BE1C34-3CA3-77D7-A2CB-1E7AAAB94AA4}"/>
                  </a:ext>
                </a:extLst>
              </p:cNvPr>
              <p:cNvSpPr>
                <a:spLocks noChangeAspect="1"/>
              </p:cNvSpPr>
              <p:nvPr/>
            </p:nvSpPr>
            <p:spPr>
              <a:xfrm>
                <a:off x="1036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2" name="椭圆 311">
                <a:extLst>
                  <a:ext uri="{FF2B5EF4-FFF2-40B4-BE49-F238E27FC236}">
                    <a16:creationId xmlns:a16="http://schemas.microsoft.com/office/drawing/2014/main" id="{16E42F5E-C813-E3EC-2CA1-C1DC0061E804}"/>
                  </a:ext>
                </a:extLst>
              </p:cNvPr>
              <p:cNvSpPr>
                <a:spLocks noChangeAspect="1"/>
              </p:cNvSpPr>
              <p:nvPr/>
            </p:nvSpPr>
            <p:spPr>
              <a:xfrm>
                <a:off x="1036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3" name="椭圆 312">
                <a:extLst>
                  <a:ext uri="{FF2B5EF4-FFF2-40B4-BE49-F238E27FC236}">
                    <a16:creationId xmlns:a16="http://schemas.microsoft.com/office/drawing/2014/main" id="{4DB3B9DD-8F01-E3E5-0426-64CF1A2F28AA}"/>
                  </a:ext>
                </a:extLst>
              </p:cNvPr>
              <p:cNvSpPr>
                <a:spLocks noChangeAspect="1"/>
              </p:cNvSpPr>
              <p:nvPr/>
            </p:nvSpPr>
            <p:spPr>
              <a:xfrm>
                <a:off x="1072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4" name="椭圆 313">
                <a:extLst>
                  <a:ext uri="{FF2B5EF4-FFF2-40B4-BE49-F238E27FC236}">
                    <a16:creationId xmlns:a16="http://schemas.microsoft.com/office/drawing/2014/main" id="{23C9C5A8-AF31-ACFC-749E-4765AE835CBF}"/>
                  </a:ext>
                </a:extLst>
              </p:cNvPr>
              <p:cNvSpPr>
                <a:spLocks noChangeAspect="1"/>
              </p:cNvSpPr>
              <p:nvPr/>
            </p:nvSpPr>
            <p:spPr>
              <a:xfrm>
                <a:off x="1072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5" name="椭圆 314">
                <a:extLst>
                  <a:ext uri="{FF2B5EF4-FFF2-40B4-BE49-F238E27FC236}">
                    <a16:creationId xmlns:a16="http://schemas.microsoft.com/office/drawing/2014/main" id="{8E459935-42B2-6C1A-B345-608DF8CC9825}"/>
                  </a:ext>
                </a:extLst>
              </p:cNvPr>
              <p:cNvSpPr>
                <a:spLocks noChangeAspect="1"/>
              </p:cNvSpPr>
              <p:nvPr/>
            </p:nvSpPr>
            <p:spPr>
              <a:xfrm>
                <a:off x="1072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6" name="椭圆 315">
                <a:extLst>
                  <a:ext uri="{FF2B5EF4-FFF2-40B4-BE49-F238E27FC236}">
                    <a16:creationId xmlns:a16="http://schemas.microsoft.com/office/drawing/2014/main" id="{E254B739-207D-C6A1-1291-C1AD7CF41198}"/>
                  </a:ext>
                </a:extLst>
              </p:cNvPr>
              <p:cNvSpPr>
                <a:spLocks noChangeAspect="1"/>
              </p:cNvSpPr>
              <p:nvPr/>
            </p:nvSpPr>
            <p:spPr>
              <a:xfrm>
                <a:off x="1108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7" name="椭圆 316">
                <a:extLst>
                  <a:ext uri="{FF2B5EF4-FFF2-40B4-BE49-F238E27FC236}">
                    <a16:creationId xmlns:a16="http://schemas.microsoft.com/office/drawing/2014/main" id="{0511EF42-DFB8-2AC0-714C-FAFCE59F59BE}"/>
                  </a:ext>
                </a:extLst>
              </p:cNvPr>
              <p:cNvSpPr>
                <a:spLocks noChangeAspect="1"/>
              </p:cNvSpPr>
              <p:nvPr/>
            </p:nvSpPr>
            <p:spPr>
              <a:xfrm>
                <a:off x="1108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8" name="椭圆 317">
                <a:extLst>
                  <a:ext uri="{FF2B5EF4-FFF2-40B4-BE49-F238E27FC236}">
                    <a16:creationId xmlns:a16="http://schemas.microsoft.com/office/drawing/2014/main" id="{5D9DFA9E-0104-148F-2651-45446E80AD3F}"/>
                  </a:ext>
                </a:extLst>
              </p:cNvPr>
              <p:cNvSpPr>
                <a:spLocks noChangeAspect="1"/>
              </p:cNvSpPr>
              <p:nvPr/>
            </p:nvSpPr>
            <p:spPr>
              <a:xfrm>
                <a:off x="1108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9" name="椭圆 318">
                <a:extLst>
                  <a:ext uri="{FF2B5EF4-FFF2-40B4-BE49-F238E27FC236}">
                    <a16:creationId xmlns:a16="http://schemas.microsoft.com/office/drawing/2014/main" id="{9E186DDE-F5A5-C1D5-7FE4-EDEA04389841}"/>
                  </a:ext>
                </a:extLst>
              </p:cNvPr>
              <p:cNvSpPr>
                <a:spLocks noChangeAspect="1"/>
              </p:cNvSpPr>
              <p:nvPr/>
            </p:nvSpPr>
            <p:spPr>
              <a:xfrm>
                <a:off x="1144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0" name="椭圆 319">
                <a:extLst>
                  <a:ext uri="{FF2B5EF4-FFF2-40B4-BE49-F238E27FC236}">
                    <a16:creationId xmlns:a16="http://schemas.microsoft.com/office/drawing/2014/main" id="{207AD014-7071-C740-DD09-919B94573368}"/>
                  </a:ext>
                </a:extLst>
              </p:cNvPr>
              <p:cNvSpPr>
                <a:spLocks noChangeAspect="1"/>
              </p:cNvSpPr>
              <p:nvPr/>
            </p:nvSpPr>
            <p:spPr>
              <a:xfrm>
                <a:off x="1144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1" name="椭圆 320">
                <a:extLst>
                  <a:ext uri="{FF2B5EF4-FFF2-40B4-BE49-F238E27FC236}">
                    <a16:creationId xmlns:a16="http://schemas.microsoft.com/office/drawing/2014/main" id="{DB4C4E6D-0DEE-306A-1CAE-22EFBD1C0157}"/>
                  </a:ext>
                </a:extLst>
              </p:cNvPr>
              <p:cNvSpPr>
                <a:spLocks noChangeAspect="1"/>
              </p:cNvSpPr>
              <p:nvPr/>
            </p:nvSpPr>
            <p:spPr>
              <a:xfrm>
                <a:off x="1144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2" name="椭圆 321">
                <a:extLst>
                  <a:ext uri="{FF2B5EF4-FFF2-40B4-BE49-F238E27FC236}">
                    <a16:creationId xmlns:a16="http://schemas.microsoft.com/office/drawing/2014/main" id="{D064268F-8E4E-855A-A2FC-D50F1D527384}"/>
                  </a:ext>
                </a:extLst>
              </p:cNvPr>
              <p:cNvSpPr>
                <a:spLocks noChangeAspect="1"/>
              </p:cNvSpPr>
              <p:nvPr/>
            </p:nvSpPr>
            <p:spPr>
              <a:xfrm>
                <a:off x="11808000" y="168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3" name="椭圆 322">
                <a:extLst>
                  <a:ext uri="{FF2B5EF4-FFF2-40B4-BE49-F238E27FC236}">
                    <a16:creationId xmlns:a16="http://schemas.microsoft.com/office/drawing/2014/main" id="{CCB7940E-1581-84B4-8777-EE46C999739E}"/>
                  </a:ext>
                </a:extLst>
              </p:cNvPr>
              <p:cNvSpPr>
                <a:spLocks noChangeAspect="1"/>
              </p:cNvSpPr>
              <p:nvPr/>
            </p:nvSpPr>
            <p:spPr>
              <a:xfrm>
                <a:off x="1180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4" name="椭圆 323">
                <a:extLst>
                  <a:ext uri="{FF2B5EF4-FFF2-40B4-BE49-F238E27FC236}">
                    <a16:creationId xmlns:a16="http://schemas.microsoft.com/office/drawing/2014/main" id="{4955ECFE-A527-674C-C739-5B22FDF8FBD8}"/>
                  </a:ext>
                </a:extLst>
              </p:cNvPr>
              <p:cNvSpPr>
                <a:spLocks noChangeAspect="1"/>
              </p:cNvSpPr>
              <p:nvPr/>
            </p:nvSpPr>
            <p:spPr>
              <a:xfrm>
                <a:off x="1000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5" name="椭圆 324">
                <a:extLst>
                  <a:ext uri="{FF2B5EF4-FFF2-40B4-BE49-F238E27FC236}">
                    <a16:creationId xmlns:a16="http://schemas.microsoft.com/office/drawing/2014/main" id="{1D0E9502-BF2D-35B0-1FFF-53AC13701D90}"/>
                  </a:ext>
                </a:extLst>
              </p:cNvPr>
              <p:cNvSpPr>
                <a:spLocks noChangeAspect="1"/>
              </p:cNvSpPr>
              <p:nvPr/>
            </p:nvSpPr>
            <p:spPr>
              <a:xfrm>
                <a:off x="1036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6" name="椭圆 325">
                <a:extLst>
                  <a:ext uri="{FF2B5EF4-FFF2-40B4-BE49-F238E27FC236}">
                    <a16:creationId xmlns:a16="http://schemas.microsoft.com/office/drawing/2014/main" id="{82601CE2-5E61-504C-3B2C-3F923A385F50}"/>
                  </a:ext>
                </a:extLst>
              </p:cNvPr>
              <p:cNvSpPr>
                <a:spLocks noChangeAspect="1"/>
              </p:cNvSpPr>
              <p:nvPr/>
            </p:nvSpPr>
            <p:spPr>
              <a:xfrm>
                <a:off x="1072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7" name="椭圆 326">
                <a:extLst>
                  <a:ext uri="{FF2B5EF4-FFF2-40B4-BE49-F238E27FC236}">
                    <a16:creationId xmlns:a16="http://schemas.microsoft.com/office/drawing/2014/main" id="{65E9A813-566E-BC2F-BD0B-213F16723F50}"/>
                  </a:ext>
                </a:extLst>
              </p:cNvPr>
              <p:cNvSpPr>
                <a:spLocks noChangeAspect="1"/>
              </p:cNvSpPr>
              <p:nvPr/>
            </p:nvSpPr>
            <p:spPr>
              <a:xfrm>
                <a:off x="1108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8" name="椭圆 327">
                <a:extLst>
                  <a:ext uri="{FF2B5EF4-FFF2-40B4-BE49-F238E27FC236}">
                    <a16:creationId xmlns:a16="http://schemas.microsoft.com/office/drawing/2014/main" id="{7562F0CB-9068-29FC-5594-1515C70284E5}"/>
                  </a:ext>
                </a:extLst>
              </p:cNvPr>
              <p:cNvSpPr>
                <a:spLocks noChangeAspect="1"/>
              </p:cNvSpPr>
              <p:nvPr/>
            </p:nvSpPr>
            <p:spPr>
              <a:xfrm>
                <a:off x="1144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9" name="椭圆 328">
                <a:extLst>
                  <a:ext uri="{FF2B5EF4-FFF2-40B4-BE49-F238E27FC236}">
                    <a16:creationId xmlns:a16="http://schemas.microsoft.com/office/drawing/2014/main" id="{BEBAE1D4-9665-E71F-74F5-BBDEB2A51426}"/>
                  </a:ext>
                </a:extLst>
              </p:cNvPr>
              <p:cNvSpPr>
                <a:spLocks noChangeAspect="1"/>
              </p:cNvSpPr>
              <p:nvPr/>
            </p:nvSpPr>
            <p:spPr>
              <a:xfrm>
                <a:off x="11808000" y="96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0" name="椭圆 329">
                <a:extLst>
                  <a:ext uri="{FF2B5EF4-FFF2-40B4-BE49-F238E27FC236}">
                    <a16:creationId xmlns:a16="http://schemas.microsoft.com/office/drawing/2014/main" id="{BCE0316F-3F51-7719-D789-093EC1D12986}"/>
                  </a:ext>
                </a:extLst>
              </p:cNvPr>
              <p:cNvSpPr>
                <a:spLocks noChangeAspect="1"/>
              </p:cNvSpPr>
              <p:nvPr/>
            </p:nvSpPr>
            <p:spPr>
              <a:xfrm>
                <a:off x="1000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1" name="椭圆 330">
                <a:extLst>
                  <a:ext uri="{FF2B5EF4-FFF2-40B4-BE49-F238E27FC236}">
                    <a16:creationId xmlns:a16="http://schemas.microsoft.com/office/drawing/2014/main" id="{8F7CE2F3-D45F-694E-6A2C-AC43046C6829}"/>
                  </a:ext>
                </a:extLst>
              </p:cNvPr>
              <p:cNvSpPr>
                <a:spLocks noChangeAspect="1"/>
              </p:cNvSpPr>
              <p:nvPr/>
            </p:nvSpPr>
            <p:spPr>
              <a:xfrm>
                <a:off x="1036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2" name="椭圆 331">
                <a:extLst>
                  <a:ext uri="{FF2B5EF4-FFF2-40B4-BE49-F238E27FC236}">
                    <a16:creationId xmlns:a16="http://schemas.microsoft.com/office/drawing/2014/main" id="{01AA5BFA-64F0-F214-4B7E-43060514F477}"/>
                  </a:ext>
                </a:extLst>
              </p:cNvPr>
              <p:cNvSpPr>
                <a:spLocks noChangeAspect="1"/>
              </p:cNvSpPr>
              <p:nvPr/>
            </p:nvSpPr>
            <p:spPr>
              <a:xfrm>
                <a:off x="1072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3" name="椭圆 332">
                <a:extLst>
                  <a:ext uri="{FF2B5EF4-FFF2-40B4-BE49-F238E27FC236}">
                    <a16:creationId xmlns:a16="http://schemas.microsoft.com/office/drawing/2014/main" id="{7CC14E39-5D55-F2C4-4D9A-7988830C94C0}"/>
                  </a:ext>
                </a:extLst>
              </p:cNvPr>
              <p:cNvSpPr>
                <a:spLocks noChangeAspect="1"/>
              </p:cNvSpPr>
              <p:nvPr/>
            </p:nvSpPr>
            <p:spPr>
              <a:xfrm>
                <a:off x="1108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4" name="椭圆 333">
                <a:extLst>
                  <a:ext uri="{FF2B5EF4-FFF2-40B4-BE49-F238E27FC236}">
                    <a16:creationId xmlns:a16="http://schemas.microsoft.com/office/drawing/2014/main" id="{5EFCEAF7-59C6-0A7A-4D63-BA8C18344261}"/>
                  </a:ext>
                </a:extLst>
              </p:cNvPr>
              <p:cNvSpPr>
                <a:spLocks noChangeAspect="1"/>
              </p:cNvSpPr>
              <p:nvPr/>
            </p:nvSpPr>
            <p:spPr>
              <a:xfrm>
                <a:off x="1144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5" name="椭圆 334">
                <a:extLst>
                  <a:ext uri="{FF2B5EF4-FFF2-40B4-BE49-F238E27FC236}">
                    <a16:creationId xmlns:a16="http://schemas.microsoft.com/office/drawing/2014/main" id="{28750EBB-E655-8879-0C0C-4543E4553477}"/>
                  </a:ext>
                </a:extLst>
              </p:cNvPr>
              <p:cNvSpPr>
                <a:spLocks noChangeAspect="1"/>
              </p:cNvSpPr>
              <p:nvPr/>
            </p:nvSpPr>
            <p:spPr>
              <a:xfrm>
                <a:off x="11808000" y="60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6" name="椭圆 335">
                <a:extLst>
                  <a:ext uri="{FF2B5EF4-FFF2-40B4-BE49-F238E27FC236}">
                    <a16:creationId xmlns:a16="http://schemas.microsoft.com/office/drawing/2014/main" id="{7BDB847B-3E89-22E6-4C68-D5056D705B68}"/>
                  </a:ext>
                </a:extLst>
              </p:cNvPr>
              <p:cNvSpPr/>
              <p:nvPr/>
            </p:nvSpPr>
            <p:spPr>
              <a:xfrm>
                <a:off x="9612000" y="569177"/>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7" name="椭圆 336">
                <a:extLst>
                  <a:ext uri="{FF2B5EF4-FFF2-40B4-BE49-F238E27FC236}">
                    <a16:creationId xmlns:a16="http://schemas.microsoft.com/office/drawing/2014/main" id="{A167E9D1-C9BD-E188-9443-3B732B25FC49}"/>
                  </a:ext>
                </a:extLst>
              </p:cNvPr>
              <p:cNvSpPr>
                <a:spLocks noChangeAspect="1"/>
              </p:cNvSpPr>
              <p:nvPr/>
            </p:nvSpPr>
            <p:spPr>
              <a:xfrm>
                <a:off x="10368000" y="204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8" name="椭圆 337">
                <a:extLst>
                  <a:ext uri="{FF2B5EF4-FFF2-40B4-BE49-F238E27FC236}">
                    <a16:creationId xmlns:a16="http://schemas.microsoft.com/office/drawing/2014/main" id="{3AFDA08A-2F96-7680-FF53-58DBCFF17384}"/>
                  </a:ext>
                </a:extLst>
              </p:cNvPr>
              <p:cNvSpPr>
                <a:spLocks noChangeAspect="1"/>
              </p:cNvSpPr>
              <p:nvPr/>
            </p:nvSpPr>
            <p:spPr>
              <a:xfrm>
                <a:off x="11808000" y="1325177"/>
                <a:ext cx="72000" cy="7200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95" name="组合 294">
              <a:extLst>
                <a:ext uri="{FF2B5EF4-FFF2-40B4-BE49-F238E27FC236}">
                  <a16:creationId xmlns:a16="http://schemas.microsoft.com/office/drawing/2014/main" id="{ABF92F02-4680-EAFC-F1F7-B0E29DB2986E}"/>
                </a:ext>
              </a:extLst>
            </p:cNvPr>
            <p:cNvGrpSpPr/>
            <p:nvPr/>
          </p:nvGrpSpPr>
          <p:grpSpPr>
            <a:xfrm>
              <a:off x="9565456" y="4885456"/>
              <a:ext cx="2109088" cy="406544"/>
              <a:chOff x="9745456" y="2185456"/>
              <a:chExt cx="2109088" cy="406544"/>
            </a:xfrm>
          </p:grpSpPr>
          <p:cxnSp>
            <p:nvCxnSpPr>
              <p:cNvPr id="296" name="直接箭头连接符 295">
                <a:extLst>
                  <a:ext uri="{FF2B5EF4-FFF2-40B4-BE49-F238E27FC236}">
                    <a16:creationId xmlns:a16="http://schemas.microsoft.com/office/drawing/2014/main" id="{1AC41A6C-EFA3-7281-8DDD-C2605485C56F}"/>
                  </a:ext>
                </a:extLst>
              </p:cNvPr>
              <p:cNvCxnSpPr>
                <a:cxnSpLocks/>
                <a:stCxn id="307" idx="5"/>
                <a:endCxn id="303" idx="0"/>
              </p:cNvCxnSpPr>
              <p:nvPr/>
            </p:nvCxnSpPr>
            <p:spPr>
              <a:xfrm>
                <a:off x="9745456" y="2185456"/>
                <a:ext cx="105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接箭头连接符 296">
                <a:extLst>
                  <a:ext uri="{FF2B5EF4-FFF2-40B4-BE49-F238E27FC236}">
                    <a16:creationId xmlns:a16="http://schemas.microsoft.com/office/drawing/2014/main" id="{FF8D51EA-E706-5056-215D-83A8DA92A5E3}"/>
                  </a:ext>
                </a:extLst>
              </p:cNvPr>
              <p:cNvCxnSpPr>
                <a:cxnSpLocks/>
                <a:stCxn id="310" idx="5"/>
                <a:endCxn id="303" idx="0"/>
              </p:cNvCxnSpPr>
              <p:nvPr/>
            </p:nvCxnSpPr>
            <p:spPr>
              <a:xfrm>
                <a:off x="10105456" y="2185456"/>
                <a:ext cx="69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接箭头连接符 297">
                <a:extLst>
                  <a:ext uri="{FF2B5EF4-FFF2-40B4-BE49-F238E27FC236}">
                    <a16:creationId xmlns:a16="http://schemas.microsoft.com/office/drawing/2014/main" id="{25AEDB1A-94E7-B669-197F-B6685574B3E8}"/>
                  </a:ext>
                </a:extLst>
              </p:cNvPr>
              <p:cNvCxnSpPr>
                <a:cxnSpLocks/>
                <a:stCxn id="337" idx="5"/>
                <a:endCxn id="303" idx="0"/>
              </p:cNvCxnSpPr>
              <p:nvPr/>
            </p:nvCxnSpPr>
            <p:spPr>
              <a:xfrm>
                <a:off x="10465456" y="2185456"/>
                <a:ext cx="33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D839BF37-917D-C6D9-52D8-E72B29702C65}"/>
                  </a:ext>
                </a:extLst>
              </p:cNvPr>
              <p:cNvCxnSpPr>
                <a:cxnSpLocks/>
                <a:stCxn id="315" idx="4"/>
                <a:endCxn id="303" idx="0"/>
              </p:cNvCxnSpPr>
              <p:nvPr/>
            </p:nvCxnSpPr>
            <p:spPr>
              <a:xfrm>
                <a:off x="10800000" y="2196000"/>
                <a:ext cx="0" cy="252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a:extLst>
                  <a:ext uri="{FF2B5EF4-FFF2-40B4-BE49-F238E27FC236}">
                    <a16:creationId xmlns:a16="http://schemas.microsoft.com/office/drawing/2014/main" id="{64B19EBF-68F1-31FF-33D6-6B0E49D75AF8}"/>
                  </a:ext>
                </a:extLst>
              </p:cNvPr>
              <p:cNvCxnSpPr>
                <a:cxnSpLocks/>
                <a:stCxn id="318" idx="3"/>
                <a:endCxn id="303" idx="0"/>
              </p:cNvCxnSpPr>
              <p:nvPr/>
            </p:nvCxnSpPr>
            <p:spPr>
              <a:xfrm flipH="1">
                <a:off x="10800000" y="2185456"/>
                <a:ext cx="33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a:extLst>
                  <a:ext uri="{FF2B5EF4-FFF2-40B4-BE49-F238E27FC236}">
                    <a16:creationId xmlns:a16="http://schemas.microsoft.com/office/drawing/2014/main" id="{92D88A11-4070-E0A9-9C6E-250607EEC57D}"/>
                  </a:ext>
                </a:extLst>
              </p:cNvPr>
              <p:cNvCxnSpPr>
                <a:cxnSpLocks/>
                <a:stCxn id="321" idx="3"/>
                <a:endCxn id="303" idx="0"/>
              </p:cNvCxnSpPr>
              <p:nvPr/>
            </p:nvCxnSpPr>
            <p:spPr>
              <a:xfrm flipH="1">
                <a:off x="10800000" y="2185456"/>
                <a:ext cx="69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4DE78BBE-526D-54FB-BFD9-89B52F639A83}"/>
                  </a:ext>
                </a:extLst>
              </p:cNvPr>
              <p:cNvCxnSpPr>
                <a:cxnSpLocks/>
                <a:stCxn id="323" idx="3"/>
                <a:endCxn id="303" idx="0"/>
              </p:cNvCxnSpPr>
              <p:nvPr/>
            </p:nvCxnSpPr>
            <p:spPr>
              <a:xfrm flipH="1">
                <a:off x="10800000" y="2185456"/>
                <a:ext cx="1054544" cy="26254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3" name="椭圆 302">
                <a:extLst>
                  <a:ext uri="{FF2B5EF4-FFF2-40B4-BE49-F238E27FC236}">
                    <a16:creationId xmlns:a16="http://schemas.microsoft.com/office/drawing/2014/main" id="{15505F63-F2F0-2591-37F7-D866975EB8F9}"/>
                  </a:ext>
                </a:extLst>
              </p:cNvPr>
              <p:cNvSpPr/>
              <p:nvPr/>
            </p:nvSpPr>
            <p:spPr>
              <a:xfrm>
                <a:off x="10728000" y="2448000"/>
                <a:ext cx="144000" cy="144000"/>
              </a:xfrm>
              <a:prstGeom prst="ellipse">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grpSp>
        <p:nvGrpSpPr>
          <p:cNvPr id="544" name="组合 543">
            <a:extLst>
              <a:ext uri="{FF2B5EF4-FFF2-40B4-BE49-F238E27FC236}">
                <a16:creationId xmlns:a16="http://schemas.microsoft.com/office/drawing/2014/main" id="{BDCCF714-821A-2971-69F4-26C1ACA5DCF7}"/>
              </a:ext>
            </a:extLst>
          </p:cNvPr>
          <p:cNvGrpSpPr/>
          <p:nvPr/>
        </p:nvGrpSpPr>
        <p:grpSpPr>
          <a:xfrm>
            <a:off x="9565456" y="3445456"/>
            <a:ext cx="2109088" cy="1389088"/>
            <a:chOff x="9565456" y="3445456"/>
            <a:chExt cx="2109088" cy="1389088"/>
          </a:xfrm>
        </p:grpSpPr>
        <p:cxnSp>
          <p:nvCxnSpPr>
            <p:cNvPr id="229" name="直接箭头连接符 228">
              <a:extLst>
                <a:ext uri="{FF2B5EF4-FFF2-40B4-BE49-F238E27FC236}">
                  <a16:creationId xmlns:a16="http://schemas.microsoft.com/office/drawing/2014/main" id="{EA68CC77-D86F-9D8F-7E65-785788B8C45C}"/>
                </a:ext>
              </a:extLst>
            </p:cNvPr>
            <p:cNvCxnSpPr>
              <a:stCxn id="336" idx="5"/>
              <a:endCxn id="326" idx="1"/>
            </p:cNvCxnSpPr>
            <p:nvPr/>
          </p:nvCxnSpPr>
          <p:spPr>
            <a:xfrm>
              <a:off x="9590912" y="3470912"/>
              <a:ext cx="1003632" cy="283632"/>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B7DA5713-F156-332C-3B42-0C1BABC85DC1}"/>
                </a:ext>
              </a:extLst>
            </p:cNvPr>
            <p:cNvCxnSpPr>
              <a:cxnSpLocks/>
              <a:stCxn id="330" idx="5"/>
              <a:endCxn id="327" idx="1"/>
            </p:cNvCxnSpPr>
            <p:nvPr/>
          </p:nvCxnSpPr>
          <p:spPr>
            <a:xfrm>
              <a:off x="9925456" y="3445456"/>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接箭头连接符 233">
              <a:extLst>
                <a:ext uri="{FF2B5EF4-FFF2-40B4-BE49-F238E27FC236}">
                  <a16:creationId xmlns:a16="http://schemas.microsoft.com/office/drawing/2014/main" id="{3A054F48-A83B-C4DF-769E-EABA50978D43}"/>
                </a:ext>
              </a:extLst>
            </p:cNvPr>
            <p:cNvCxnSpPr>
              <a:cxnSpLocks/>
              <a:stCxn id="331" idx="5"/>
              <a:endCxn id="328" idx="1"/>
            </p:cNvCxnSpPr>
            <p:nvPr/>
          </p:nvCxnSpPr>
          <p:spPr>
            <a:xfrm>
              <a:off x="10285456" y="3445456"/>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a:extLst>
                <a:ext uri="{FF2B5EF4-FFF2-40B4-BE49-F238E27FC236}">
                  <a16:creationId xmlns:a16="http://schemas.microsoft.com/office/drawing/2014/main" id="{7052F0DD-82FC-9E7A-7234-9FD156C07E45}"/>
                </a:ext>
              </a:extLst>
            </p:cNvPr>
            <p:cNvCxnSpPr>
              <a:cxnSpLocks/>
              <a:stCxn id="332" idx="5"/>
              <a:endCxn id="329" idx="1"/>
            </p:cNvCxnSpPr>
            <p:nvPr/>
          </p:nvCxnSpPr>
          <p:spPr>
            <a:xfrm>
              <a:off x="10645456" y="3445456"/>
              <a:ext cx="1029088" cy="309088"/>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a:extLst>
                <a:ext uri="{FF2B5EF4-FFF2-40B4-BE49-F238E27FC236}">
                  <a16:creationId xmlns:a16="http://schemas.microsoft.com/office/drawing/2014/main" id="{ADF47997-9147-93E4-B2CC-16F0E3A23120}"/>
                </a:ext>
              </a:extLst>
            </p:cNvPr>
            <p:cNvCxnSpPr>
              <a:cxnSpLocks/>
              <a:stCxn id="336" idx="5"/>
              <a:endCxn id="329" idx="1"/>
            </p:cNvCxnSpPr>
            <p:nvPr/>
          </p:nvCxnSpPr>
          <p:spPr>
            <a:xfrm>
              <a:off x="9590912" y="3470912"/>
              <a:ext cx="2083632" cy="283632"/>
            </a:xfrm>
            <a:prstGeom prst="straightConnector1">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251">
              <a:extLst>
                <a:ext uri="{FF2B5EF4-FFF2-40B4-BE49-F238E27FC236}">
                  <a16:creationId xmlns:a16="http://schemas.microsoft.com/office/drawing/2014/main" id="{83A94073-467B-8A35-96DF-B2A7370E0FF3}"/>
                </a:ext>
              </a:extLst>
            </p:cNvPr>
            <p:cNvCxnSpPr>
              <a:cxnSpLocks/>
              <a:stCxn id="304" idx="5"/>
              <a:endCxn id="308" idx="1"/>
            </p:cNvCxnSpPr>
            <p:nvPr/>
          </p:nvCxnSpPr>
          <p:spPr>
            <a:xfrm>
              <a:off x="956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a:extLst>
                <a:ext uri="{FF2B5EF4-FFF2-40B4-BE49-F238E27FC236}">
                  <a16:creationId xmlns:a16="http://schemas.microsoft.com/office/drawing/2014/main" id="{A4AD7D5F-A2D2-9714-F5B6-A6ADECF84D46}"/>
                </a:ext>
              </a:extLst>
            </p:cNvPr>
            <p:cNvCxnSpPr>
              <a:cxnSpLocks/>
              <a:stCxn id="304" idx="5"/>
              <a:endCxn id="311" idx="1"/>
            </p:cNvCxnSpPr>
            <p:nvPr/>
          </p:nvCxnSpPr>
          <p:spPr>
            <a:xfrm>
              <a:off x="9565456" y="3805456"/>
              <a:ext cx="66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a:extLst>
                <a:ext uri="{FF2B5EF4-FFF2-40B4-BE49-F238E27FC236}">
                  <a16:creationId xmlns:a16="http://schemas.microsoft.com/office/drawing/2014/main" id="{23E94612-BE53-9C24-2909-8A0CA112DEEB}"/>
                </a:ext>
              </a:extLst>
            </p:cNvPr>
            <p:cNvCxnSpPr>
              <a:cxnSpLocks/>
              <a:stCxn id="304" idx="5"/>
              <a:endCxn id="313" idx="1"/>
            </p:cNvCxnSpPr>
            <p:nvPr/>
          </p:nvCxnSpPr>
          <p:spPr>
            <a:xfrm>
              <a:off x="9565456" y="3805456"/>
              <a:ext cx="102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a:extLst>
                <a:ext uri="{FF2B5EF4-FFF2-40B4-BE49-F238E27FC236}">
                  <a16:creationId xmlns:a16="http://schemas.microsoft.com/office/drawing/2014/main" id="{C8E62607-792A-8703-5633-4C5C2238CAEA}"/>
                </a:ext>
              </a:extLst>
            </p:cNvPr>
            <p:cNvCxnSpPr>
              <a:cxnSpLocks/>
              <a:stCxn id="304" idx="5"/>
              <a:endCxn id="316" idx="1"/>
            </p:cNvCxnSpPr>
            <p:nvPr/>
          </p:nvCxnSpPr>
          <p:spPr>
            <a:xfrm>
              <a:off x="9565456" y="3805456"/>
              <a:ext cx="138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接箭头连接符 269">
              <a:extLst>
                <a:ext uri="{FF2B5EF4-FFF2-40B4-BE49-F238E27FC236}">
                  <a16:creationId xmlns:a16="http://schemas.microsoft.com/office/drawing/2014/main" id="{8FF55DA8-FFD7-BB83-F742-D6BB9FCAB7E8}"/>
                </a:ext>
              </a:extLst>
            </p:cNvPr>
            <p:cNvCxnSpPr>
              <a:cxnSpLocks/>
              <a:stCxn id="304" idx="5"/>
              <a:endCxn id="319" idx="1"/>
            </p:cNvCxnSpPr>
            <p:nvPr/>
          </p:nvCxnSpPr>
          <p:spPr>
            <a:xfrm>
              <a:off x="9565456" y="3805456"/>
              <a:ext cx="174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接箭头连接符 385">
              <a:extLst>
                <a:ext uri="{FF2B5EF4-FFF2-40B4-BE49-F238E27FC236}">
                  <a16:creationId xmlns:a16="http://schemas.microsoft.com/office/drawing/2014/main" id="{A3939062-DB4C-907F-B52E-F339A800F19D}"/>
                </a:ext>
              </a:extLst>
            </p:cNvPr>
            <p:cNvCxnSpPr>
              <a:cxnSpLocks/>
              <a:stCxn id="304" idx="5"/>
              <a:endCxn id="338" idx="1"/>
            </p:cNvCxnSpPr>
            <p:nvPr/>
          </p:nvCxnSpPr>
          <p:spPr>
            <a:xfrm>
              <a:off x="9565456" y="3805456"/>
              <a:ext cx="21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直接箭头连接符 390">
              <a:extLst>
                <a:ext uri="{FF2B5EF4-FFF2-40B4-BE49-F238E27FC236}">
                  <a16:creationId xmlns:a16="http://schemas.microsoft.com/office/drawing/2014/main" id="{14D3A12C-5D8C-94A5-F1FE-52AC93BFB213}"/>
                </a:ext>
              </a:extLst>
            </p:cNvPr>
            <p:cNvCxnSpPr>
              <a:cxnSpLocks/>
              <a:stCxn id="324" idx="5"/>
              <a:endCxn id="311" idx="1"/>
            </p:cNvCxnSpPr>
            <p:nvPr/>
          </p:nvCxnSpPr>
          <p:spPr>
            <a:xfrm>
              <a:off x="992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直接箭头连接符 393">
              <a:extLst>
                <a:ext uri="{FF2B5EF4-FFF2-40B4-BE49-F238E27FC236}">
                  <a16:creationId xmlns:a16="http://schemas.microsoft.com/office/drawing/2014/main" id="{66E0FA64-D672-B585-6692-FE837131870B}"/>
                </a:ext>
              </a:extLst>
            </p:cNvPr>
            <p:cNvCxnSpPr>
              <a:cxnSpLocks/>
              <a:stCxn id="324" idx="5"/>
              <a:endCxn id="313" idx="1"/>
            </p:cNvCxnSpPr>
            <p:nvPr/>
          </p:nvCxnSpPr>
          <p:spPr>
            <a:xfrm>
              <a:off x="9925456" y="3805456"/>
              <a:ext cx="66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直接箭头连接符 396">
              <a:extLst>
                <a:ext uri="{FF2B5EF4-FFF2-40B4-BE49-F238E27FC236}">
                  <a16:creationId xmlns:a16="http://schemas.microsoft.com/office/drawing/2014/main" id="{FBC782BD-E286-7B9C-4270-F42926914A5A}"/>
                </a:ext>
              </a:extLst>
            </p:cNvPr>
            <p:cNvCxnSpPr>
              <a:cxnSpLocks/>
              <a:stCxn id="324" idx="5"/>
              <a:endCxn id="316" idx="1"/>
            </p:cNvCxnSpPr>
            <p:nvPr/>
          </p:nvCxnSpPr>
          <p:spPr>
            <a:xfrm>
              <a:off x="9925456" y="3805456"/>
              <a:ext cx="102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接箭头连接符 399">
              <a:extLst>
                <a:ext uri="{FF2B5EF4-FFF2-40B4-BE49-F238E27FC236}">
                  <a16:creationId xmlns:a16="http://schemas.microsoft.com/office/drawing/2014/main" id="{35284EEB-2721-0C1F-03B5-680D2E47BF96}"/>
                </a:ext>
              </a:extLst>
            </p:cNvPr>
            <p:cNvCxnSpPr>
              <a:cxnSpLocks/>
              <a:stCxn id="324" idx="5"/>
              <a:endCxn id="319" idx="1"/>
            </p:cNvCxnSpPr>
            <p:nvPr/>
          </p:nvCxnSpPr>
          <p:spPr>
            <a:xfrm>
              <a:off x="9925456" y="3805456"/>
              <a:ext cx="138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接箭头连接符 402">
              <a:extLst>
                <a:ext uri="{FF2B5EF4-FFF2-40B4-BE49-F238E27FC236}">
                  <a16:creationId xmlns:a16="http://schemas.microsoft.com/office/drawing/2014/main" id="{2B0A9992-97D3-B3C9-46C4-3DFA28B8B904}"/>
                </a:ext>
              </a:extLst>
            </p:cNvPr>
            <p:cNvCxnSpPr>
              <a:cxnSpLocks/>
              <a:stCxn id="324" idx="5"/>
              <a:endCxn id="338" idx="1"/>
            </p:cNvCxnSpPr>
            <p:nvPr/>
          </p:nvCxnSpPr>
          <p:spPr>
            <a:xfrm>
              <a:off x="9925456" y="3805456"/>
              <a:ext cx="174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直接箭头连接符 407">
              <a:extLst>
                <a:ext uri="{FF2B5EF4-FFF2-40B4-BE49-F238E27FC236}">
                  <a16:creationId xmlns:a16="http://schemas.microsoft.com/office/drawing/2014/main" id="{5E7AB142-F14C-AE57-B059-3DFACB4184AE}"/>
                </a:ext>
              </a:extLst>
            </p:cNvPr>
            <p:cNvCxnSpPr>
              <a:cxnSpLocks/>
              <a:stCxn id="325" idx="5"/>
              <a:endCxn id="313" idx="1"/>
            </p:cNvCxnSpPr>
            <p:nvPr/>
          </p:nvCxnSpPr>
          <p:spPr>
            <a:xfrm>
              <a:off x="1028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接箭头连接符 411">
              <a:extLst>
                <a:ext uri="{FF2B5EF4-FFF2-40B4-BE49-F238E27FC236}">
                  <a16:creationId xmlns:a16="http://schemas.microsoft.com/office/drawing/2014/main" id="{CE2DB3FC-E303-3EF8-07B7-58656F064530}"/>
                </a:ext>
              </a:extLst>
            </p:cNvPr>
            <p:cNvCxnSpPr>
              <a:cxnSpLocks/>
              <a:stCxn id="325" idx="5"/>
              <a:endCxn id="316" idx="1"/>
            </p:cNvCxnSpPr>
            <p:nvPr/>
          </p:nvCxnSpPr>
          <p:spPr>
            <a:xfrm>
              <a:off x="10285456" y="3805456"/>
              <a:ext cx="66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直接箭头连接符 414">
              <a:extLst>
                <a:ext uri="{FF2B5EF4-FFF2-40B4-BE49-F238E27FC236}">
                  <a16:creationId xmlns:a16="http://schemas.microsoft.com/office/drawing/2014/main" id="{AD0EDDB0-0574-244A-CE8D-515FFA116FF2}"/>
                </a:ext>
              </a:extLst>
            </p:cNvPr>
            <p:cNvCxnSpPr>
              <a:cxnSpLocks/>
              <a:stCxn id="325" idx="5"/>
              <a:endCxn id="319" idx="1"/>
            </p:cNvCxnSpPr>
            <p:nvPr/>
          </p:nvCxnSpPr>
          <p:spPr>
            <a:xfrm>
              <a:off x="10285456" y="3805456"/>
              <a:ext cx="102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直接箭头连接符 417">
              <a:extLst>
                <a:ext uri="{FF2B5EF4-FFF2-40B4-BE49-F238E27FC236}">
                  <a16:creationId xmlns:a16="http://schemas.microsoft.com/office/drawing/2014/main" id="{3A692A9D-650B-8A98-5661-63FF42C1A654}"/>
                </a:ext>
              </a:extLst>
            </p:cNvPr>
            <p:cNvCxnSpPr>
              <a:cxnSpLocks/>
              <a:stCxn id="325" idx="5"/>
              <a:endCxn id="338" idx="1"/>
            </p:cNvCxnSpPr>
            <p:nvPr/>
          </p:nvCxnSpPr>
          <p:spPr>
            <a:xfrm>
              <a:off x="10285456" y="3805456"/>
              <a:ext cx="138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直接箭头连接符 420">
              <a:extLst>
                <a:ext uri="{FF2B5EF4-FFF2-40B4-BE49-F238E27FC236}">
                  <a16:creationId xmlns:a16="http://schemas.microsoft.com/office/drawing/2014/main" id="{BFCDC1FE-23BF-36CF-4B6B-E207ABCB6E20}"/>
                </a:ext>
              </a:extLst>
            </p:cNvPr>
            <p:cNvCxnSpPr>
              <a:cxnSpLocks/>
              <a:stCxn id="326" idx="5"/>
              <a:endCxn id="316" idx="1"/>
            </p:cNvCxnSpPr>
            <p:nvPr/>
          </p:nvCxnSpPr>
          <p:spPr>
            <a:xfrm>
              <a:off x="1064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直接箭头连接符 423">
              <a:extLst>
                <a:ext uri="{FF2B5EF4-FFF2-40B4-BE49-F238E27FC236}">
                  <a16:creationId xmlns:a16="http://schemas.microsoft.com/office/drawing/2014/main" id="{F0B52BFA-E155-C80D-0B2D-EA24D43E88DA}"/>
                </a:ext>
              </a:extLst>
            </p:cNvPr>
            <p:cNvCxnSpPr>
              <a:cxnSpLocks/>
              <a:stCxn id="326" idx="5"/>
              <a:endCxn id="319" idx="1"/>
            </p:cNvCxnSpPr>
            <p:nvPr/>
          </p:nvCxnSpPr>
          <p:spPr>
            <a:xfrm>
              <a:off x="10645456" y="3805456"/>
              <a:ext cx="66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直接箭头连接符 426">
              <a:extLst>
                <a:ext uri="{FF2B5EF4-FFF2-40B4-BE49-F238E27FC236}">
                  <a16:creationId xmlns:a16="http://schemas.microsoft.com/office/drawing/2014/main" id="{F284720A-CE1D-78D4-2B86-BD9E514C3473}"/>
                </a:ext>
              </a:extLst>
            </p:cNvPr>
            <p:cNvCxnSpPr>
              <a:cxnSpLocks/>
              <a:stCxn id="326" idx="5"/>
              <a:endCxn id="338" idx="1"/>
            </p:cNvCxnSpPr>
            <p:nvPr/>
          </p:nvCxnSpPr>
          <p:spPr>
            <a:xfrm>
              <a:off x="10645456" y="3805456"/>
              <a:ext cx="102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接箭头连接符 429">
              <a:extLst>
                <a:ext uri="{FF2B5EF4-FFF2-40B4-BE49-F238E27FC236}">
                  <a16:creationId xmlns:a16="http://schemas.microsoft.com/office/drawing/2014/main" id="{7E6713DF-0A48-C33A-52C9-9C593D330B41}"/>
                </a:ext>
              </a:extLst>
            </p:cNvPr>
            <p:cNvCxnSpPr>
              <a:cxnSpLocks/>
              <a:stCxn id="327" idx="5"/>
              <a:endCxn id="319" idx="1"/>
            </p:cNvCxnSpPr>
            <p:nvPr/>
          </p:nvCxnSpPr>
          <p:spPr>
            <a:xfrm>
              <a:off x="1100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33" name="直接箭头连接符 432">
              <a:extLst>
                <a:ext uri="{FF2B5EF4-FFF2-40B4-BE49-F238E27FC236}">
                  <a16:creationId xmlns:a16="http://schemas.microsoft.com/office/drawing/2014/main" id="{B58D6C82-A857-04EF-D56B-9A01B6519C87}"/>
                </a:ext>
              </a:extLst>
            </p:cNvPr>
            <p:cNvCxnSpPr>
              <a:cxnSpLocks/>
              <a:stCxn id="327" idx="5"/>
              <a:endCxn id="338" idx="1"/>
            </p:cNvCxnSpPr>
            <p:nvPr/>
          </p:nvCxnSpPr>
          <p:spPr>
            <a:xfrm>
              <a:off x="11005456" y="3805456"/>
              <a:ext cx="66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直接箭头连接符 436">
              <a:extLst>
                <a:ext uri="{FF2B5EF4-FFF2-40B4-BE49-F238E27FC236}">
                  <a16:creationId xmlns:a16="http://schemas.microsoft.com/office/drawing/2014/main" id="{276402D0-AB8C-27BA-78FF-FEB14959A41D}"/>
                </a:ext>
              </a:extLst>
            </p:cNvPr>
            <p:cNvCxnSpPr>
              <a:cxnSpLocks/>
              <a:stCxn id="328" idx="5"/>
              <a:endCxn id="338" idx="1"/>
            </p:cNvCxnSpPr>
            <p:nvPr/>
          </p:nvCxnSpPr>
          <p:spPr>
            <a:xfrm>
              <a:off x="11365456" y="3805456"/>
              <a:ext cx="309088" cy="309088"/>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40" name="直接箭头连接符 439">
              <a:extLst>
                <a:ext uri="{FF2B5EF4-FFF2-40B4-BE49-F238E27FC236}">
                  <a16:creationId xmlns:a16="http://schemas.microsoft.com/office/drawing/2014/main" id="{633C6D12-1082-5354-09A2-3ECE5E5D8DA7}"/>
                </a:ext>
              </a:extLst>
            </p:cNvPr>
            <p:cNvCxnSpPr>
              <a:cxnSpLocks/>
              <a:stCxn id="305" idx="5"/>
              <a:endCxn id="314" idx="1"/>
            </p:cNvCxnSpPr>
            <p:nvPr/>
          </p:nvCxnSpPr>
          <p:spPr>
            <a:xfrm>
              <a:off x="9565456" y="4165456"/>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43" name="直接箭头连接符 442">
              <a:extLst>
                <a:ext uri="{FF2B5EF4-FFF2-40B4-BE49-F238E27FC236}">
                  <a16:creationId xmlns:a16="http://schemas.microsoft.com/office/drawing/2014/main" id="{21F6782E-53B2-B020-BD91-9E3EA2BF949D}"/>
                </a:ext>
              </a:extLst>
            </p:cNvPr>
            <p:cNvCxnSpPr>
              <a:cxnSpLocks/>
              <a:stCxn id="305" idx="5"/>
              <a:endCxn id="322" idx="1"/>
            </p:cNvCxnSpPr>
            <p:nvPr/>
          </p:nvCxnSpPr>
          <p:spPr>
            <a:xfrm>
              <a:off x="9565456" y="4165456"/>
              <a:ext cx="210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接箭头连接符 445">
              <a:extLst>
                <a:ext uri="{FF2B5EF4-FFF2-40B4-BE49-F238E27FC236}">
                  <a16:creationId xmlns:a16="http://schemas.microsoft.com/office/drawing/2014/main" id="{D42F068F-4F58-894B-1EAA-16FEDA78FBAF}"/>
                </a:ext>
              </a:extLst>
            </p:cNvPr>
            <p:cNvCxnSpPr>
              <a:cxnSpLocks/>
              <a:stCxn id="308" idx="5"/>
              <a:endCxn id="317" idx="1"/>
            </p:cNvCxnSpPr>
            <p:nvPr/>
          </p:nvCxnSpPr>
          <p:spPr>
            <a:xfrm>
              <a:off x="9925456" y="4165456"/>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直接箭头连接符 507">
              <a:extLst>
                <a:ext uri="{FF2B5EF4-FFF2-40B4-BE49-F238E27FC236}">
                  <a16:creationId xmlns:a16="http://schemas.microsoft.com/office/drawing/2014/main" id="{678A177B-21DE-2B91-A8C7-009ADF76FC24}"/>
                </a:ext>
              </a:extLst>
            </p:cNvPr>
            <p:cNvCxnSpPr>
              <a:cxnSpLocks/>
              <a:stCxn id="311" idx="5"/>
              <a:endCxn id="320" idx="1"/>
            </p:cNvCxnSpPr>
            <p:nvPr/>
          </p:nvCxnSpPr>
          <p:spPr>
            <a:xfrm>
              <a:off x="10285456" y="4165456"/>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11" name="直接箭头连接符 510">
              <a:extLst>
                <a:ext uri="{FF2B5EF4-FFF2-40B4-BE49-F238E27FC236}">
                  <a16:creationId xmlns:a16="http://schemas.microsoft.com/office/drawing/2014/main" id="{37FA5D82-DD9D-0811-A286-C8883BBAB64A}"/>
                </a:ext>
              </a:extLst>
            </p:cNvPr>
            <p:cNvCxnSpPr>
              <a:cxnSpLocks/>
              <a:stCxn id="313" idx="5"/>
              <a:endCxn id="322" idx="1"/>
            </p:cNvCxnSpPr>
            <p:nvPr/>
          </p:nvCxnSpPr>
          <p:spPr>
            <a:xfrm>
              <a:off x="10645456" y="4165456"/>
              <a:ext cx="1029088" cy="309088"/>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50BEB514-7BB7-49D7-BD66-10E8C6049739}"/>
                </a:ext>
              </a:extLst>
            </p:cNvPr>
            <p:cNvCxnSpPr>
              <a:cxnSpLocks/>
              <a:stCxn id="306" idx="5"/>
              <a:endCxn id="337" idx="1"/>
            </p:cNvCxnSpPr>
            <p:nvPr/>
          </p:nvCxnSpPr>
          <p:spPr>
            <a:xfrm>
              <a:off x="9565456" y="4525456"/>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17" name="直接箭头连接符 516">
              <a:extLst>
                <a:ext uri="{FF2B5EF4-FFF2-40B4-BE49-F238E27FC236}">
                  <a16:creationId xmlns:a16="http://schemas.microsoft.com/office/drawing/2014/main" id="{E2F354CA-F4B3-F9C6-C6CE-C495F71CCCBA}"/>
                </a:ext>
              </a:extLst>
            </p:cNvPr>
            <p:cNvCxnSpPr>
              <a:cxnSpLocks/>
              <a:stCxn id="306" idx="5"/>
              <a:endCxn id="318" idx="1"/>
            </p:cNvCxnSpPr>
            <p:nvPr/>
          </p:nvCxnSpPr>
          <p:spPr>
            <a:xfrm>
              <a:off x="9565456" y="4525456"/>
              <a:ext cx="138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20" name="直接箭头连接符 519">
              <a:extLst>
                <a:ext uri="{FF2B5EF4-FFF2-40B4-BE49-F238E27FC236}">
                  <a16:creationId xmlns:a16="http://schemas.microsoft.com/office/drawing/2014/main" id="{8FFB846F-7350-5605-F134-A03FDF4B8C8E}"/>
                </a:ext>
              </a:extLst>
            </p:cNvPr>
            <p:cNvCxnSpPr>
              <a:cxnSpLocks/>
              <a:stCxn id="306" idx="5"/>
              <a:endCxn id="323" idx="1"/>
            </p:cNvCxnSpPr>
            <p:nvPr/>
          </p:nvCxnSpPr>
          <p:spPr>
            <a:xfrm>
              <a:off x="9565456" y="4525456"/>
              <a:ext cx="210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23" name="直接箭头连接符 522">
              <a:extLst>
                <a:ext uri="{FF2B5EF4-FFF2-40B4-BE49-F238E27FC236}">
                  <a16:creationId xmlns:a16="http://schemas.microsoft.com/office/drawing/2014/main" id="{9A69394D-5A49-F7E2-39C4-00F8F0B34C06}"/>
                </a:ext>
              </a:extLst>
            </p:cNvPr>
            <p:cNvCxnSpPr>
              <a:cxnSpLocks/>
              <a:stCxn id="309" idx="5"/>
              <a:endCxn id="315" idx="1"/>
            </p:cNvCxnSpPr>
            <p:nvPr/>
          </p:nvCxnSpPr>
          <p:spPr>
            <a:xfrm>
              <a:off x="9925456" y="4525456"/>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26" name="直接箭头连接符 525">
              <a:extLst>
                <a:ext uri="{FF2B5EF4-FFF2-40B4-BE49-F238E27FC236}">
                  <a16:creationId xmlns:a16="http://schemas.microsoft.com/office/drawing/2014/main" id="{B091AAC2-F377-8FF7-27F9-C65F07227B66}"/>
                </a:ext>
              </a:extLst>
            </p:cNvPr>
            <p:cNvCxnSpPr>
              <a:cxnSpLocks/>
              <a:stCxn id="309" idx="5"/>
              <a:endCxn id="321" idx="1"/>
            </p:cNvCxnSpPr>
            <p:nvPr/>
          </p:nvCxnSpPr>
          <p:spPr>
            <a:xfrm>
              <a:off x="9925456" y="4525456"/>
              <a:ext cx="138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直接箭头连接符 528">
              <a:extLst>
                <a:ext uri="{FF2B5EF4-FFF2-40B4-BE49-F238E27FC236}">
                  <a16:creationId xmlns:a16="http://schemas.microsoft.com/office/drawing/2014/main" id="{11778BFA-0BAA-6FCD-34E1-1E46EF611992}"/>
                </a:ext>
              </a:extLst>
            </p:cNvPr>
            <p:cNvCxnSpPr>
              <a:cxnSpLocks/>
              <a:stCxn id="312" idx="5"/>
              <a:endCxn id="318" idx="1"/>
            </p:cNvCxnSpPr>
            <p:nvPr/>
          </p:nvCxnSpPr>
          <p:spPr>
            <a:xfrm>
              <a:off x="10285456" y="4525456"/>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33" name="直接箭头连接符 532">
              <a:extLst>
                <a:ext uri="{FF2B5EF4-FFF2-40B4-BE49-F238E27FC236}">
                  <a16:creationId xmlns:a16="http://schemas.microsoft.com/office/drawing/2014/main" id="{7249DE0E-A187-1701-A7CF-9129DCB6152E}"/>
                </a:ext>
              </a:extLst>
            </p:cNvPr>
            <p:cNvCxnSpPr>
              <a:cxnSpLocks/>
              <a:stCxn id="312" idx="6"/>
              <a:endCxn id="323" idx="1"/>
            </p:cNvCxnSpPr>
            <p:nvPr/>
          </p:nvCxnSpPr>
          <p:spPr>
            <a:xfrm>
              <a:off x="10296000" y="4500000"/>
              <a:ext cx="1378544" cy="334544"/>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7A7808C3-3CC5-926A-5C4F-03CC29DAD181}"/>
                </a:ext>
              </a:extLst>
            </p:cNvPr>
            <p:cNvCxnSpPr>
              <a:cxnSpLocks/>
              <a:stCxn id="314" idx="5"/>
              <a:endCxn id="321" idx="1"/>
            </p:cNvCxnSpPr>
            <p:nvPr/>
          </p:nvCxnSpPr>
          <p:spPr>
            <a:xfrm>
              <a:off x="10645456" y="4525456"/>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80A412F7-7BC9-AE48-4D81-893B5FFA68FB}"/>
                </a:ext>
              </a:extLst>
            </p:cNvPr>
            <p:cNvCxnSpPr>
              <a:cxnSpLocks/>
              <a:stCxn id="317" idx="5"/>
              <a:endCxn id="323" idx="1"/>
            </p:cNvCxnSpPr>
            <p:nvPr/>
          </p:nvCxnSpPr>
          <p:spPr>
            <a:xfrm>
              <a:off x="11005456" y="4525456"/>
              <a:ext cx="669088" cy="309088"/>
            </a:xfrm>
            <a:prstGeom prst="straightConnector1">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46" name="连接符: 曲线 545">
            <a:extLst>
              <a:ext uri="{FF2B5EF4-FFF2-40B4-BE49-F238E27FC236}">
                <a16:creationId xmlns:a16="http://schemas.microsoft.com/office/drawing/2014/main" id="{21A82E31-70E9-5CBE-4599-0C8739A16795}"/>
              </a:ext>
            </a:extLst>
          </p:cNvPr>
          <p:cNvCxnSpPr>
            <a:cxnSpLocks/>
            <a:stCxn id="304" idx="7"/>
            <a:endCxn id="326" idx="1"/>
          </p:cNvCxnSpPr>
          <p:nvPr/>
        </p:nvCxnSpPr>
        <p:spPr>
          <a:xfrm rot="5400000" flipH="1" flipV="1">
            <a:off x="10080000" y="3240000"/>
            <a:ext cx="12700" cy="1029088"/>
          </a:xfrm>
          <a:prstGeom prst="curvedConnector3">
            <a:avLst>
              <a:gd name="adj1" fmla="val 1883024"/>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47" name="连接符: 曲线 546">
            <a:extLst>
              <a:ext uri="{FF2B5EF4-FFF2-40B4-BE49-F238E27FC236}">
                <a16:creationId xmlns:a16="http://schemas.microsoft.com/office/drawing/2014/main" id="{C8A1761B-9672-B4DE-C550-C153FEC4AC88}"/>
              </a:ext>
            </a:extLst>
          </p:cNvPr>
          <p:cNvCxnSpPr>
            <a:cxnSpLocks/>
            <a:stCxn id="324" idx="7"/>
            <a:endCxn id="327" idx="1"/>
          </p:cNvCxnSpPr>
          <p:nvPr/>
        </p:nvCxnSpPr>
        <p:spPr>
          <a:xfrm rot="5400000" flipH="1" flipV="1">
            <a:off x="10440000" y="3240000"/>
            <a:ext cx="12700" cy="1029088"/>
          </a:xfrm>
          <a:prstGeom prst="curvedConnector3">
            <a:avLst>
              <a:gd name="adj1" fmla="val 1883024"/>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50" name="连接符: 曲线 549">
            <a:extLst>
              <a:ext uri="{FF2B5EF4-FFF2-40B4-BE49-F238E27FC236}">
                <a16:creationId xmlns:a16="http://schemas.microsoft.com/office/drawing/2014/main" id="{E503C892-68EB-6989-DFFF-7995D68C94B0}"/>
              </a:ext>
            </a:extLst>
          </p:cNvPr>
          <p:cNvCxnSpPr>
            <a:cxnSpLocks/>
            <a:stCxn id="325" idx="7"/>
            <a:endCxn id="328" idx="1"/>
          </p:cNvCxnSpPr>
          <p:nvPr/>
        </p:nvCxnSpPr>
        <p:spPr>
          <a:xfrm rot="5400000" flipH="1" flipV="1">
            <a:off x="10800000" y="3240000"/>
            <a:ext cx="12700" cy="1029088"/>
          </a:xfrm>
          <a:prstGeom prst="curvedConnector3">
            <a:avLst>
              <a:gd name="adj1" fmla="val 1883024"/>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连接符: 曲线 556">
            <a:extLst>
              <a:ext uri="{FF2B5EF4-FFF2-40B4-BE49-F238E27FC236}">
                <a16:creationId xmlns:a16="http://schemas.microsoft.com/office/drawing/2014/main" id="{6FDCED8E-EF3B-8453-0301-53CA1C0D53D8}"/>
              </a:ext>
            </a:extLst>
          </p:cNvPr>
          <p:cNvCxnSpPr>
            <a:cxnSpLocks/>
            <a:stCxn id="326" idx="7"/>
            <a:endCxn id="329" idx="1"/>
          </p:cNvCxnSpPr>
          <p:nvPr/>
        </p:nvCxnSpPr>
        <p:spPr>
          <a:xfrm rot="5400000" flipH="1" flipV="1">
            <a:off x="11160000" y="3240000"/>
            <a:ext cx="12700" cy="1029088"/>
          </a:xfrm>
          <a:prstGeom prst="curvedConnector3">
            <a:avLst>
              <a:gd name="adj1" fmla="val 1883024"/>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0380B1CA-13A9-872A-C405-10269FD90980}"/>
              </a:ext>
            </a:extLst>
          </p:cNvPr>
          <p:cNvCxnSpPr>
            <a:cxnSpLocks/>
            <a:stCxn id="305" idx="6"/>
            <a:endCxn id="308" idx="2"/>
          </p:cNvCxnSpPr>
          <p:nvPr/>
        </p:nvCxnSpPr>
        <p:spPr>
          <a:xfrm>
            <a:off x="957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63" name="直接箭头连接符 562">
            <a:extLst>
              <a:ext uri="{FF2B5EF4-FFF2-40B4-BE49-F238E27FC236}">
                <a16:creationId xmlns:a16="http://schemas.microsoft.com/office/drawing/2014/main" id="{C0D2A3B4-C887-2139-EFD2-C790FF604513}"/>
              </a:ext>
            </a:extLst>
          </p:cNvPr>
          <p:cNvCxnSpPr>
            <a:cxnSpLocks/>
            <a:stCxn id="308" idx="6"/>
            <a:endCxn id="311" idx="2"/>
          </p:cNvCxnSpPr>
          <p:nvPr/>
        </p:nvCxnSpPr>
        <p:spPr>
          <a:xfrm>
            <a:off x="993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66" name="直接箭头连接符 565">
            <a:extLst>
              <a:ext uri="{FF2B5EF4-FFF2-40B4-BE49-F238E27FC236}">
                <a16:creationId xmlns:a16="http://schemas.microsoft.com/office/drawing/2014/main" id="{4100D2A2-13B8-C82E-177B-6D0452868322}"/>
              </a:ext>
            </a:extLst>
          </p:cNvPr>
          <p:cNvCxnSpPr>
            <a:cxnSpLocks/>
            <a:stCxn id="311" idx="6"/>
            <a:endCxn id="313" idx="2"/>
          </p:cNvCxnSpPr>
          <p:nvPr/>
        </p:nvCxnSpPr>
        <p:spPr>
          <a:xfrm>
            <a:off x="1029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1988EC3F-A764-1538-EE40-8FBBB13558B4}"/>
              </a:ext>
            </a:extLst>
          </p:cNvPr>
          <p:cNvCxnSpPr>
            <a:cxnSpLocks/>
            <a:stCxn id="313" idx="6"/>
            <a:endCxn id="316" idx="2"/>
          </p:cNvCxnSpPr>
          <p:nvPr/>
        </p:nvCxnSpPr>
        <p:spPr>
          <a:xfrm>
            <a:off x="1065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73" name="直接箭头连接符 572">
            <a:extLst>
              <a:ext uri="{FF2B5EF4-FFF2-40B4-BE49-F238E27FC236}">
                <a16:creationId xmlns:a16="http://schemas.microsoft.com/office/drawing/2014/main" id="{AB28D202-6248-0A2E-7D56-30C923EEE34D}"/>
              </a:ext>
            </a:extLst>
          </p:cNvPr>
          <p:cNvCxnSpPr>
            <a:cxnSpLocks/>
            <a:stCxn id="316" idx="6"/>
            <a:endCxn id="319" idx="2"/>
          </p:cNvCxnSpPr>
          <p:nvPr/>
        </p:nvCxnSpPr>
        <p:spPr>
          <a:xfrm>
            <a:off x="1101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76" name="直接箭头连接符 575">
            <a:extLst>
              <a:ext uri="{FF2B5EF4-FFF2-40B4-BE49-F238E27FC236}">
                <a16:creationId xmlns:a16="http://schemas.microsoft.com/office/drawing/2014/main" id="{0EECBBAB-DB9D-AE97-D864-AD938950AD99}"/>
              </a:ext>
            </a:extLst>
          </p:cNvPr>
          <p:cNvCxnSpPr>
            <a:cxnSpLocks/>
            <a:stCxn id="319" idx="6"/>
            <a:endCxn id="338" idx="2"/>
          </p:cNvCxnSpPr>
          <p:nvPr/>
        </p:nvCxnSpPr>
        <p:spPr>
          <a:xfrm>
            <a:off x="11376000" y="4140000"/>
            <a:ext cx="288000" cy="0"/>
          </a:xfrm>
          <a:prstGeom prst="straightConnector1">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579" name="连接符: 曲线 578">
            <a:extLst>
              <a:ext uri="{FF2B5EF4-FFF2-40B4-BE49-F238E27FC236}">
                <a16:creationId xmlns:a16="http://schemas.microsoft.com/office/drawing/2014/main" id="{8FF16C1A-9AD7-D7E7-096D-5020DD7B0699}"/>
              </a:ext>
            </a:extLst>
          </p:cNvPr>
          <p:cNvCxnSpPr>
            <a:cxnSpLocks/>
            <a:stCxn id="306" idx="7"/>
            <a:endCxn id="314" idx="1"/>
          </p:cNvCxnSpPr>
          <p:nvPr/>
        </p:nvCxnSpPr>
        <p:spPr>
          <a:xfrm rot="5400000" flipH="1" flipV="1">
            <a:off x="10080000" y="3960000"/>
            <a:ext cx="12700" cy="1029088"/>
          </a:xfrm>
          <a:prstGeom prst="curvedConnector3">
            <a:avLst>
              <a:gd name="adj1" fmla="val 1883024"/>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82" name="连接符: 曲线 581">
            <a:extLst>
              <a:ext uri="{FF2B5EF4-FFF2-40B4-BE49-F238E27FC236}">
                <a16:creationId xmlns:a16="http://schemas.microsoft.com/office/drawing/2014/main" id="{4A9CAA00-E4AA-6230-3EDC-239E636F9B15}"/>
              </a:ext>
            </a:extLst>
          </p:cNvPr>
          <p:cNvCxnSpPr>
            <a:cxnSpLocks/>
            <a:stCxn id="309" idx="7"/>
            <a:endCxn id="317" idx="1"/>
          </p:cNvCxnSpPr>
          <p:nvPr/>
        </p:nvCxnSpPr>
        <p:spPr>
          <a:xfrm rot="5400000" flipH="1" flipV="1">
            <a:off x="10440000" y="3960000"/>
            <a:ext cx="12700" cy="1029088"/>
          </a:xfrm>
          <a:prstGeom prst="curvedConnector3">
            <a:avLst>
              <a:gd name="adj1" fmla="val 1883024"/>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85" name="连接符: 曲线 584">
            <a:extLst>
              <a:ext uri="{FF2B5EF4-FFF2-40B4-BE49-F238E27FC236}">
                <a16:creationId xmlns:a16="http://schemas.microsoft.com/office/drawing/2014/main" id="{60477B6D-6EA3-1904-DEBB-07022F9CA633}"/>
              </a:ext>
            </a:extLst>
          </p:cNvPr>
          <p:cNvCxnSpPr>
            <a:cxnSpLocks/>
            <a:stCxn id="312" idx="7"/>
            <a:endCxn id="320" idx="1"/>
          </p:cNvCxnSpPr>
          <p:nvPr/>
        </p:nvCxnSpPr>
        <p:spPr>
          <a:xfrm rot="5400000" flipH="1" flipV="1">
            <a:off x="10800000" y="3960000"/>
            <a:ext cx="12700" cy="1029088"/>
          </a:xfrm>
          <a:prstGeom prst="curvedConnector3">
            <a:avLst>
              <a:gd name="adj1" fmla="val 1883024"/>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88" name="连接符: 曲线 587">
            <a:extLst>
              <a:ext uri="{FF2B5EF4-FFF2-40B4-BE49-F238E27FC236}">
                <a16:creationId xmlns:a16="http://schemas.microsoft.com/office/drawing/2014/main" id="{5D7BFE81-A033-F51B-9759-F09F77C13EAA}"/>
              </a:ext>
            </a:extLst>
          </p:cNvPr>
          <p:cNvCxnSpPr>
            <a:cxnSpLocks/>
            <a:stCxn id="314" idx="7"/>
            <a:endCxn id="322" idx="1"/>
          </p:cNvCxnSpPr>
          <p:nvPr/>
        </p:nvCxnSpPr>
        <p:spPr>
          <a:xfrm rot="5400000" flipH="1" flipV="1">
            <a:off x="11160000" y="3960000"/>
            <a:ext cx="12700" cy="1029088"/>
          </a:xfrm>
          <a:prstGeom prst="curvedConnector3">
            <a:avLst>
              <a:gd name="adj1" fmla="val 1883024"/>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连接符: 曲线 593">
            <a:extLst>
              <a:ext uri="{FF2B5EF4-FFF2-40B4-BE49-F238E27FC236}">
                <a16:creationId xmlns:a16="http://schemas.microsoft.com/office/drawing/2014/main" id="{28524A16-9FFC-3B82-A41D-E0B7696DB7F8}"/>
              </a:ext>
            </a:extLst>
          </p:cNvPr>
          <p:cNvCxnSpPr>
            <a:cxnSpLocks/>
            <a:stCxn id="307" idx="7"/>
            <a:endCxn id="337" idx="1"/>
          </p:cNvCxnSpPr>
          <p:nvPr/>
        </p:nvCxnSpPr>
        <p:spPr>
          <a:xfrm rot="5400000" flipH="1" flipV="1">
            <a:off x="9900000" y="4500000"/>
            <a:ext cx="12700" cy="669088"/>
          </a:xfrm>
          <a:prstGeom prst="curvedConnector3">
            <a:avLst>
              <a:gd name="adj1" fmla="val 1883024"/>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597" name="连接符: 曲线 596">
            <a:extLst>
              <a:ext uri="{FF2B5EF4-FFF2-40B4-BE49-F238E27FC236}">
                <a16:creationId xmlns:a16="http://schemas.microsoft.com/office/drawing/2014/main" id="{657A3269-03DD-4106-E33F-D56C7E004025}"/>
              </a:ext>
            </a:extLst>
          </p:cNvPr>
          <p:cNvCxnSpPr>
            <a:cxnSpLocks/>
            <a:stCxn id="310" idx="7"/>
            <a:endCxn id="315" idx="1"/>
          </p:cNvCxnSpPr>
          <p:nvPr/>
        </p:nvCxnSpPr>
        <p:spPr>
          <a:xfrm rot="5400000" flipH="1" flipV="1">
            <a:off x="10260000" y="4500000"/>
            <a:ext cx="12700" cy="669088"/>
          </a:xfrm>
          <a:prstGeom prst="curvedConnector3">
            <a:avLst>
              <a:gd name="adj1" fmla="val 1883024"/>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连接符: 曲线 599">
            <a:extLst>
              <a:ext uri="{FF2B5EF4-FFF2-40B4-BE49-F238E27FC236}">
                <a16:creationId xmlns:a16="http://schemas.microsoft.com/office/drawing/2014/main" id="{CD0C80B8-72C3-EEF3-7634-820ECF5BAE9B}"/>
              </a:ext>
            </a:extLst>
          </p:cNvPr>
          <p:cNvCxnSpPr>
            <a:cxnSpLocks/>
            <a:stCxn id="337" idx="7"/>
            <a:endCxn id="318" idx="1"/>
          </p:cNvCxnSpPr>
          <p:nvPr/>
        </p:nvCxnSpPr>
        <p:spPr>
          <a:xfrm rot="5400000" flipH="1" flipV="1">
            <a:off x="10620000" y="4500000"/>
            <a:ext cx="12700" cy="669088"/>
          </a:xfrm>
          <a:prstGeom prst="curvedConnector3">
            <a:avLst>
              <a:gd name="adj1" fmla="val 1883024"/>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603" name="连接符: 曲线 602">
            <a:extLst>
              <a:ext uri="{FF2B5EF4-FFF2-40B4-BE49-F238E27FC236}">
                <a16:creationId xmlns:a16="http://schemas.microsoft.com/office/drawing/2014/main" id="{0FB666C5-0333-A2E0-B5FE-7F6E93A64BD2}"/>
              </a:ext>
            </a:extLst>
          </p:cNvPr>
          <p:cNvCxnSpPr>
            <a:cxnSpLocks/>
            <a:stCxn id="315" idx="7"/>
            <a:endCxn id="321" idx="1"/>
          </p:cNvCxnSpPr>
          <p:nvPr/>
        </p:nvCxnSpPr>
        <p:spPr>
          <a:xfrm rot="5400000" flipH="1" flipV="1">
            <a:off x="10980000" y="4500000"/>
            <a:ext cx="12700" cy="669088"/>
          </a:xfrm>
          <a:prstGeom prst="curvedConnector3">
            <a:avLst>
              <a:gd name="adj1" fmla="val 1883024"/>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606" name="连接符: 曲线 605">
            <a:extLst>
              <a:ext uri="{FF2B5EF4-FFF2-40B4-BE49-F238E27FC236}">
                <a16:creationId xmlns:a16="http://schemas.microsoft.com/office/drawing/2014/main" id="{2847EBF2-9257-179D-5A5D-20B1A416F574}"/>
              </a:ext>
            </a:extLst>
          </p:cNvPr>
          <p:cNvCxnSpPr>
            <a:cxnSpLocks/>
            <a:stCxn id="318" idx="7"/>
            <a:endCxn id="323" idx="1"/>
          </p:cNvCxnSpPr>
          <p:nvPr/>
        </p:nvCxnSpPr>
        <p:spPr>
          <a:xfrm rot="5400000" flipH="1" flipV="1">
            <a:off x="11340000" y="4500000"/>
            <a:ext cx="12700" cy="669088"/>
          </a:xfrm>
          <a:prstGeom prst="curvedConnector3">
            <a:avLst>
              <a:gd name="adj1" fmla="val 1883024"/>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a:extLst>
              <a:ext uri="{FF2B5EF4-FFF2-40B4-BE49-F238E27FC236}">
                <a16:creationId xmlns:a16="http://schemas.microsoft.com/office/drawing/2014/main" id="{4D16F507-C6AB-FA82-D4FC-F596E200855E}"/>
              </a:ext>
            </a:extLst>
          </p:cNvPr>
          <p:cNvCxnSpPr>
            <a:cxnSpLocks/>
            <a:stCxn id="9" idx="0"/>
            <a:endCxn id="27" idx="0"/>
          </p:cNvCxnSpPr>
          <p:nvPr/>
        </p:nvCxnSpPr>
        <p:spPr>
          <a:xfrm rot="5400000" flipH="1" flipV="1">
            <a:off x="10080000" y="5400000"/>
            <a:ext cx="12700" cy="1080000"/>
          </a:xfrm>
          <a:prstGeom prst="curvedConnector3">
            <a:avLst>
              <a:gd name="adj1" fmla="val 180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F20284B7-BFB5-93DD-C053-974688DB8BC0}"/>
              </a:ext>
            </a:extLst>
          </p:cNvPr>
          <p:cNvCxnSpPr>
            <a:cxnSpLocks/>
            <a:stCxn id="17" idx="0"/>
            <a:endCxn id="28" idx="0"/>
          </p:cNvCxnSpPr>
          <p:nvPr/>
        </p:nvCxnSpPr>
        <p:spPr>
          <a:xfrm rot="5400000" flipH="1" flipV="1">
            <a:off x="10440000" y="5400000"/>
            <a:ext cx="12700" cy="1080000"/>
          </a:xfrm>
          <a:prstGeom prst="curvedConnector3">
            <a:avLst>
              <a:gd name="adj1" fmla="val 180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曲线 54">
            <a:extLst>
              <a:ext uri="{FF2B5EF4-FFF2-40B4-BE49-F238E27FC236}">
                <a16:creationId xmlns:a16="http://schemas.microsoft.com/office/drawing/2014/main" id="{84E721DA-20AA-0302-516D-017471F883FC}"/>
              </a:ext>
            </a:extLst>
          </p:cNvPr>
          <p:cNvCxnSpPr>
            <a:cxnSpLocks/>
            <a:stCxn id="18" idx="0"/>
            <a:endCxn id="29" idx="0"/>
          </p:cNvCxnSpPr>
          <p:nvPr/>
        </p:nvCxnSpPr>
        <p:spPr>
          <a:xfrm rot="5400000" flipH="1" flipV="1">
            <a:off x="10800000" y="5400000"/>
            <a:ext cx="12700" cy="1080000"/>
          </a:xfrm>
          <a:prstGeom prst="curvedConnector3">
            <a:avLst>
              <a:gd name="adj1" fmla="val 180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连接符: 曲线 447">
            <a:extLst>
              <a:ext uri="{FF2B5EF4-FFF2-40B4-BE49-F238E27FC236}">
                <a16:creationId xmlns:a16="http://schemas.microsoft.com/office/drawing/2014/main" id="{0690F1E2-C00E-8F42-8150-335E556527B7}"/>
              </a:ext>
            </a:extLst>
          </p:cNvPr>
          <p:cNvCxnSpPr>
            <a:cxnSpLocks/>
            <a:stCxn id="27" idx="0"/>
            <a:endCxn id="30" idx="0"/>
          </p:cNvCxnSpPr>
          <p:nvPr/>
        </p:nvCxnSpPr>
        <p:spPr>
          <a:xfrm rot="5400000" flipH="1" flipV="1">
            <a:off x="11160000" y="5400000"/>
            <a:ext cx="12700" cy="1080000"/>
          </a:xfrm>
          <a:prstGeom prst="curvedConnector3">
            <a:avLst>
              <a:gd name="adj1" fmla="val 1800000"/>
            </a:avLst>
          </a:prstGeom>
          <a:ln w="28575">
            <a:solidFill>
              <a:srgbClr val="FF791B"/>
            </a:solidFill>
            <a:tailEnd type="triangle"/>
          </a:ln>
        </p:spPr>
        <p:style>
          <a:lnRef idx="1">
            <a:schemeClr val="accent1"/>
          </a:lnRef>
          <a:fillRef idx="0">
            <a:schemeClr val="accent1"/>
          </a:fillRef>
          <a:effectRef idx="0">
            <a:schemeClr val="accent1"/>
          </a:effectRef>
          <a:fontRef idx="minor">
            <a:schemeClr val="tx1"/>
          </a:fontRef>
        </p:style>
      </p:cxnSp>
      <p:cxnSp>
        <p:nvCxnSpPr>
          <p:cNvPr id="451" name="连接符: 曲线 450">
            <a:extLst>
              <a:ext uri="{FF2B5EF4-FFF2-40B4-BE49-F238E27FC236}">
                <a16:creationId xmlns:a16="http://schemas.microsoft.com/office/drawing/2014/main" id="{B3DA9432-4BFD-A0A6-5E83-4B173B7F0FFA}"/>
              </a:ext>
            </a:extLst>
          </p:cNvPr>
          <p:cNvCxnSpPr>
            <a:cxnSpLocks/>
            <a:stCxn id="9" idx="0"/>
            <a:endCxn id="17" idx="0"/>
          </p:cNvCxnSpPr>
          <p:nvPr/>
        </p:nvCxnSpPr>
        <p:spPr>
          <a:xfrm rot="5400000" flipH="1" flipV="1">
            <a:off x="972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连接符: 曲线 453">
            <a:extLst>
              <a:ext uri="{FF2B5EF4-FFF2-40B4-BE49-F238E27FC236}">
                <a16:creationId xmlns:a16="http://schemas.microsoft.com/office/drawing/2014/main" id="{83B9DF9F-83FB-CE42-CF18-C4B04B462D65}"/>
              </a:ext>
            </a:extLst>
          </p:cNvPr>
          <p:cNvCxnSpPr>
            <a:cxnSpLocks/>
            <a:stCxn id="17" idx="0"/>
            <a:endCxn id="18" idx="0"/>
          </p:cNvCxnSpPr>
          <p:nvPr/>
        </p:nvCxnSpPr>
        <p:spPr>
          <a:xfrm rot="5400000" flipH="1" flipV="1">
            <a:off x="1008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连接符: 曲线 456">
            <a:extLst>
              <a:ext uri="{FF2B5EF4-FFF2-40B4-BE49-F238E27FC236}">
                <a16:creationId xmlns:a16="http://schemas.microsoft.com/office/drawing/2014/main" id="{BE2D2786-4257-BD46-3217-AE6127CF9293}"/>
              </a:ext>
            </a:extLst>
          </p:cNvPr>
          <p:cNvCxnSpPr>
            <a:cxnSpLocks/>
            <a:stCxn id="18" idx="0"/>
            <a:endCxn id="27" idx="0"/>
          </p:cNvCxnSpPr>
          <p:nvPr/>
        </p:nvCxnSpPr>
        <p:spPr>
          <a:xfrm rot="5400000" flipH="1" flipV="1">
            <a:off x="1044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61" name="连接符: 曲线 460">
            <a:extLst>
              <a:ext uri="{FF2B5EF4-FFF2-40B4-BE49-F238E27FC236}">
                <a16:creationId xmlns:a16="http://schemas.microsoft.com/office/drawing/2014/main" id="{69CEFDAC-BC81-A0C0-97F9-A8DB1233F1F2}"/>
              </a:ext>
            </a:extLst>
          </p:cNvPr>
          <p:cNvCxnSpPr>
            <a:cxnSpLocks/>
            <a:stCxn id="27" idx="0"/>
            <a:endCxn id="28" idx="0"/>
          </p:cNvCxnSpPr>
          <p:nvPr/>
        </p:nvCxnSpPr>
        <p:spPr>
          <a:xfrm rot="5400000" flipH="1" flipV="1">
            <a:off x="1080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65" name="连接符: 曲线 464">
            <a:extLst>
              <a:ext uri="{FF2B5EF4-FFF2-40B4-BE49-F238E27FC236}">
                <a16:creationId xmlns:a16="http://schemas.microsoft.com/office/drawing/2014/main" id="{CCA62DE1-28BB-E934-404F-AEA37E44C080}"/>
              </a:ext>
            </a:extLst>
          </p:cNvPr>
          <p:cNvCxnSpPr>
            <a:cxnSpLocks/>
            <a:stCxn id="28" idx="0"/>
            <a:endCxn id="29" idx="0"/>
          </p:cNvCxnSpPr>
          <p:nvPr/>
        </p:nvCxnSpPr>
        <p:spPr>
          <a:xfrm rot="5400000" flipH="1" flipV="1">
            <a:off x="1116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连接符: 曲线 467">
            <a:extLst>
              <a:ext uri="{FF2B5EF4-FFF2-40B4-BE49-F238E27FC236}">
                <a16:creationId xmlns:a16="http://schemas.microsoft.com/office/drawing/2014/main" id="{EA0D64A0-A891-BFF1-676A-8CDE6DBC5A5A}"/>
              </a:ext>
            </a:extLst>
          </p:cNvPr>
          <p:cNvCxnSpPr>
            <a:cxnSpLocks/>
            <a:stCxn id="29" idx="0"/>
            <a:endCxn id="30" idx="0"/>
          </p:cNvCxnSpPr>
          <p:nvPr/>
        </p:nvCxnSpPr>
        <p:spPr>
          <a:xfrm rot="5400000" flipH="1" flipV="1">
            <a:off x="11520000" y="5760000"/>
            <a:ext cx="12700" cy="360000"/>
          </a:xfrm>
          <a:prstGeom prst="curvedConnector3">
            <a:avLst>
              <a:gd name="adj1" fmla="val 1800000"/>
            </a:avLst>
          </a:prstGeom>
          <a:ln w="28575">
            <a:solidFill>
              <a:srgbClr val="FF7777"/>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连接符: 曲线 470">
            <a:extLst>
              <a:ext uri="{FF2B5EF4-FFF2-40B4-BE49-F238E27FC236}">
                <a16:creationId xmlns:a16="http://schemas.microsoft.com/office/drawing/2014/main" id="{1F07718F-3249-6501-7999-46B89AB242CF}"/>
              </a:ext>
            </a:extLst>
          </p:cNvPr>
          <p:cNvCxnSpPr>
            <a:cxnSpLocks/>
            <a:stCxn id="9" idx="2"/>
            <a:endCxn id="27" idx="2"/>
          </p:cNvCxnSpPr>
          <p:nvPr/>
        </p:nvCxnSpPr>
        <p:spPr>
          <a:xfrm rot="16200000" flipH="1">
            <a:off x="10080000" y="5760000"/>
            <a:ext cx="12700" cy="1080000"/>
          </a:xfrm>
          <a:prstGeom prst="curvedConnector3">
            <a:avLst>
              <a:gd name="adj1" fmla="val 1800000"/>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连接符: 曲线 473">
            <a:extLst>
              <a:ext uri="{FF2B5EF4-FFF2-40B4-BE49-F238E27FC236}">
                <a16:creationId xmlns:a16="http://schemas.microsoft.com/office/drawing/2014/main" id="{2197BA83-83E8-8D16-D711-5422D9EA39BE}"/>
              </a:ext>
            </a:extLst>
          </p:cNvPr>
          <p:cNvCxnSpPr>
            <a:cxnSpLocks/>
            <a:stCxn id="17" idx="2"/>
            <a:endCxn id="28" idx="2"/>
          </p:cNvCxnSpPr>
          <p:nvPr/>
        </p:nvCxnSpPr>
        <p:spPr>
          <a:xfrm rot="16200000" flipH="1">
            <a:off x="10440000" y="5760000"/>
            <a:ext cx="12700" cy="1080000"/>
          </a:xfrm>
          <a:prstGeom prst="curvedConnector3">
            <a:avLst>
              <a:gd name="adj1" fmla="val 1800000"/>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连接符: 曲线 479">
            <a:extLst>
              <a:ext uri="{FF2B5EF4-FFF2-40B4-BE49-F238E27FC236}">
                <a16:creationId xmlns:a16="http://schemas.microsoft.com/office/drawing/2014/main" id="{35B42FE8-DE55-02F3-6876-60B4A38B6A6D}"/>
              </a:ext>
            </a:extLst>
          </p:cNvPr>
          <p:cNvCxnSpPr>
            <a:cxnSpLocks/>
            <a:stCxn id="18" idx="2"/>
            <a:endCxn id="29" idx="2"/>
          </p:cNvCxnSpPr>
          <p:nvPr/>
        </p:nvCxnSpPr>
        <p:spPr>
          <a:xfrm rot="16200000" flipH="1">
            <a:off x="10800000" y="5760000"/>
            <a:ext cx="12700" cy="1080000"/>
          </a:xfrm>
          <a:prstGeom prst="curvedConnector3">
            <a:avLst>
              <a:gd name="adj1" fmla="val 1800000"/>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连接符: 曲线 482">
            <a:extLst>
              <a:ext uri="{FF2B5EF4-FFF2-40B4-BE49-F238E27FC236}">
                <a16:creationId xmlns:a16="http://schemas.microsoft.com/office/drawing/2014/main" id="{1B7FE88C-FBA4-FE63-C130-6F57C9AA427C}"/>
              </a:ext>
            </a:extLst>
          </p:cNvPr>
          <p:cNvCxnSpPr>
            <a:cxnSpLocks/>
            <a:stCxn id="27" idx="2"/>
            <a:endCxn id="30" idx="2"/>
          </p:cNvCxnSpPr>
          <p:nvPr/>
        </p:nvCxnSpPr>
        <p:spPr>
          <a:xfrm rot="16200000" flipH="1">
            <a:off x="11160000" y="5760000"/>
            <a:ext cx="12700" cy="1080000"/>
          </a:xfrm>
          <a:prstGeom prst="curvedConnector3">
            <a:avLst>
              <a:gd name="adj1" fmla="val 1800000"/>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连接符: 曲线 485">
            <a:extLst>
              <a:ext uri="{FF2B5EF4-FFF2-40B4-BE49-F238E27FC236}">
                <a16:creationId xmlns:a16="http://schemas.microsoft.com/office/drawing/2014/main" id="{304302C9-1C00-8076-704A-7D93200272B7}"/>
              </a:ext>
            </a:extLst>
          </p:cNvPr>
          <p:cNvCxnSpPr>
            <a:cxnSpLocks/>
            <a:stCxn id="9" idx="2"/>
            <a:endCxn id="18" idx="2"/>
          </p:cNvCxnSpPr>
          <p:nvPr/>
        </p:nvCxnSpPr>
        <p:spPr>
          <a:xfrm rot="16200000" flipH="1">
            <a:off x="9900000" y="5940000"/>
            <a:ext cx="12700" cy="720000"/>
          </a:xfrm>
          <a:prstGeom prst="curvedConnector3">
            <a:avLst>
              <a:gd name="adj1" fmla="val 1800000"/>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连接符: 曲线 489">
            <a:extLst>
              <a:ext uri="{FF2B5EF4-FFF2-40B4-BE49-F238E27FC236}">
                <a16:creationId xmlns:a16="http://schemas.microsoft.com/office/drawing/2014/main" id="{D7A23C7E-AC4B-07AC-EF10-81FF9A332ABF}"/>
              </a:ext>
            </a:extLst>
          </p:cNvPr>
          <p:cNvCxnSpPr>
            <a:cxnSpLocks/>
            <a:stCxn id="17" idx="2"/>
            <a:endCxn id="27" idx="2"/>
          </p:cNvCxnSpPr>
          <p:nvPr/>
        </p:nvCxnSpPr>
        <p:spPr>
          <a:xfrm rot="16200000" flipH="1">
            <a:off x="10260000" y="5940000"/>
            <a:ext cx="12700" cy="720000"/>
          </a:xfrm>
          <a:prstGeom prst="curvedConnector3">
            <a:avLst>
              <a:gd name="adj1" fmla="val 1800000"/>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连接符: 曲线 492">
            <a:extLst>
              <a:ext uri="{FF2B5EF4-FFF2-40B4-BE49-F238E27FC236}">
                <a16:creationId xmlns:a16="http://schemas.microsoft.com/office/drawing/2014/main" id="{36B3F812-69E4-B2A1-BEE2-41B64F555B14}"/>
              </a:ext>
            </a:extLst>
          </p:cNvPr>
          <p:cNvCxnSpPr>
            <a:cxnSpLocks/>
            <a:stCxn id="18" idx="2"/>
            <a:endCxn id="28" idx="2"/>
          </p:cNvCxnSpPr>
          <p:nvPr/>
        </p:nvCxnSpPr>
        <p:spPr>
          <a:xfrm rot="16200000" flipH="1">
            <a:off x="10620000" y="5940000"/>
            <a:ext cx="12700" cy="720000"/>
          </a:xfrm>
          <a:prstGeom prst="curvedConnector3">
            <a:avLst>
              <a:gd name="adj1" fmla="val 1800000"/>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连接符: 曲线 495">
            <a:extLst>
              <a:ext uri="{FF2B5EF4-FFF2-40B4-BE49-F238E27FC236}">
                <a16:creationId xmlns:a16="http://schemas.microsoft.com/office/drawing/2014/main" id="{64985465-FC7C-E274-D4EB-694600B2BF54}"/>
              </a:ext>
            </a:extLst>
          </p:cNvPr>
          <p:cNvCxnSpPr>
            <a:cxnSpLocks/>
            <a:stCxn id="27" idx="2"/>
            <a:endCxn id="29" idx="2"/>
          </p:cNvCxnSpPr>
          <p:nvPr/>
        </p:nvCxnSpPr>
        <p:spPr>
          <a:xfrm rot="16200000" flipH="1">
            <a:off x="10980000" y="5940000"/>
            <a:ext cx="12700" cy="720000"/>
          </a:xfrm>
          <a:prstGeom prst="curvedConnector3">
            <a:avLst>
              <a:gd name="adj1" fmla="val 1800000"/>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连接符: 曲线 498">
            <a:extLst>
              <a:ext uri="{FF2B5EF4-FFF2-40B4-BE49-F238E27FC236}">
                <a16:creationId xmlns:a16="http://schemas.microsoft.com/office/drawing/2014/main" id="{F3A834A1-BAEF-F462-7B8B-924AE045A878}"/>
              </a:ext>
            </a:extLst>
          </p:cNvPr>
          <p:cNvCxnSpPr>
            <a:cxnSpLocks/>
            <a:stCxn id="28" idx="2"/>
            <a:endCxn id="30" idx="2"/>
          </p:cNvCxnSpPr>
          <p:nvPr/>
        </p:nvCxnSpPr>
        <p:spPr>
          <a:xfrm rot="16200000" flipH="1">
            <a:off x="11340000" y="5940000"/>
            <a:ext cx="12700" cy="720000"/>
          </a:xfrm>
          <a:prstGeom prst="curvedConnector3">
            <a:avLst>
              <a:gd name="adj1" fmla="val 1800000"/>
            </a:avLst>
          </a:prstGeom>
          <a:ln w="28575">
            <a:solidFill>
              <a:srgbClr val="F43232"/>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94FF3F6-1B7D-8CD5-185A-FA88940B264F}"/>
              </a:ext>
            </a:extLst>
          </p:cNvPr>
          <p:cNvSpPr/>
          <p:nvPr/>
        </p:nvSpPr>
        <p:spPr>
          <a:xfrm>
            <a:off x="9360000" y="5940000"/>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17" name="矩形 16">
            <a:extLst>
              <a:ext uri="{FF2B5EF4-FFF2-40B4-BE49-F238E27FC236}">
                <a16:creationId xmlns:a16="http://schemas.microsoft.com/office/drawing/2014/main" id="{E7A6EF35-9C66-CC96-1161-C30E4C2764FF}"/>
              </a:ext>
            </a:extLst>
          </p:cNvPr>
          <p:cNvSpPr/>
          <p:nvPr/>
        </p:nvSpPr>
        <p:spPr>
          <a:xfrm>
            <a:off x="972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8" name="矩形 17">
            <a:extLst>
              <a:ext uri="{FF2B5EF4-FFF2-40B4-BE49-F238E27FC236}">
                <a16:creationId xmlns:a16="http://schemas.microsoft.com/office/drawing/2014/main" id="{B5711B34-20C6-EA03-8F07-B449D698A910}"/>
              </a:ext>
            </a:extLst>
          </p:cNvPr>
          <p:cNvSpPr/>
          <p:nvPr/>
        </p:nvSpPr>
        <p:spPr>
          <a:xfrm>
            <a:off x="1008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27" name="矩形 26">
            <a:extLst>
              <a:ext uri="{FF2B5EF4-FFF2-40B4-BE49-F238E27FC236}">
                <a16:creationId xmlns:a16="http://schemas.microsoft.com/office/drawing/2014/main" id="{200DC079-2CC6-E65E-C444-E44D2E77EA5F}"/>
              </a:ext>
            </a:extLst>
          </p:cNvPr>
          <p:cNvSpPr/>
          <p:nvPr/>
        </p:nvSpPr>
        <p:spPr>
          <a:xfrm>
            <a:off x="1044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28" name="矩形 27">
            <a:extLst>
              <a:ext uri="{FF2B5EF4-FFF2-40B4-BE49-F238E27FC236}">
                <a16:creationId xmlns:a16="http://schemas.microsoft.com/office/drawing/2014/main" id="{E041A41F-5B34-4EAB-2A34-B84A0BA52FFB}"/>
              </a:ext>
            </a:extLst>
          </p:cNvPr>
          <p:cNvSpPr/>
          <p:nvPr/>
        </p:nvSpPr>
        <p:spPr>
          <a:xfrm>
            <a:off x="1080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29" name="矩形 28">
            <a:extLst>
              <a:ext uri="{FF2B5EF4-FFF2-40B4-BE49-F238E27FC236}">
                <a16:creationId xmlns:a16="http://schemas.microsoft.com/office/drawing/2014/main" id="{A2A3B9F1-97BD-FE97-7F3B-3EB02C376586}"/>
              </a:ext>
            </a:extLst>
          </p:cNvPr>
          <p:cNvSpPr/>
          <p:nvPr/>
        </p:nvSpPr>
        <p:spPr>
          <a:xfrm>
            <a:off x="1116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30" name="矩形 29">
            <a:extLst>
              <a:ext uri="{FF2B5EF4-FFF2-40B4-BE49-F238E27FC236}">
                <a16:creationId xmlns:a16="http://schemas.microsoft.com/office/drawing/2014/main" id="{59F9E138-2B89-D2A0-7B3E-3E954FC39E5E}"/>
              </a:ext>
            </a:extLst>
          </p:cNvPr>
          <p:cNvSpPr/>
          <p:nvPr/>
        </p:nvSpPr>
        <p:spPr>
          <a:xfrm>
            <a:off x="11520000" y="5940000"/>
            <a:ext cx="360000" cy="360000"/>
          </a:xfrm>
          <a:prstGeom prst="rect">
            <a:avLst/>
          </a:prstGeom>
          <a:solidFill>
            <a:schemeClr val="accent4">
              <a:lumMod val="40000"/>
              <a:lumOff val="60000"/>
            </a:schemeClr>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Tree>
    <p:extLst>
      <p:ext uri="{BB962C8B-B14F-4D97-AF65-F5344CB8AC3E}">
        <p14:creationId xmlns:p14="http://schemas.microsoft.com/office/powerpoint/2010/main" val="11797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wipe(left)">
                                      <p:cBhvr>
                                        <p:cTn id="7" dur="1000"/>
                                        <p:tgtEl>
                                          <p:spTgt spid="22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250"/>
                                        <p:tgtEl>
                                          <p:spTgt spid="5"/>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250"/>
                                        <p:tgtEl>
                                          <p:spTgt spid="6"/>
                                        </p:tgtEl>
                                      </p:cBhvr>
                                    </p:animEffect>
                                  </p:childTnLst>
                                </p:cTn>
                              </p:par>
                              <p:par>
                                <p:cTn id="14" presetID="22" presetClass="entr" presetSubtype="1"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50"/>
                                        <p:tgtEl>
                                          <p:spTgt spid="7"/>
                                        </p:tgtEl>
                                      </p:cBhvr>
                                    </p:animEffect>
                                  </p:childTnLst>
                                </p:cTn>
                              </p:par>
                              <p:par>
                                <p:cTn id="17" presetID="22" presetClass="entr" presetSubtype="1"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strips(downRight)">
                                      <p:cBhvr>
                                        <p:cTn id="24" dur="500"/>
                                        <p:tgtEl>
                                          <p:spTgt spid="2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9"/>
                                        </p:tgtEl>
                                        <p:attrNameLst>
                                          <p:attrName>style.visibility</p:attrName>
                                        </p:attrNameLst>
                                      </p:cBhvr>
                                      <p:to>
                                        <p:strVal val="visible"/>
                                      </p:to>
                                    </p:set>
                                    <p:animEffect transition="in" filter="wipe(up)">
                                      <p:cBhvr>
                                        <p:cTn id="29" dur="1000"/>
                                        <p:tgtEl>
                                          <p:spTgt spid="239"/>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mph" presetSubtype="0" repeatCount="2000" fill="hold" grpId="1" nodeType="clickEffect">
                                  <p:stCondLst>
                                    <p:cond delay="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0"/>
                                        </p:tgtEl>
                                        <p:attrNameLst>
                                          <p:attrName>style.visibility</p:attrName>
                                        </p:attrNameLst>
                                      </p:cBhvr>
                                      <p:to>
                                        <p:strVal val="visible"/>
                                      </p:to>
                                    </p:set>
                                    <p:animEffect transition="in" filter="wipe(up)">
                                      <p:cBhvr>
                                        <p:cTn id="38" dur="500"/>
                                        <p:tgtEl>
                                          <p:spTgt spid="240"/>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1" nodeType="clickEffect">
                                  <p:stCondLst>
                                    <p:cond delay="0"/>
                                  </p:stCondLst>
                                  <p:childTnLst>
                                    <p:animEffect transition="out" filter="fade">
                                      <p:cBhvr>
                                        <p:cTn id="42" dur="500" tmFilter="0, 0; .2, .5; .8, .5; 1, 0"/>
                                        <p:tgtEl>
                                          <p:spTgt spid="6"/>
                                        </p:tgtEl>
                                      </p:cBhvr>
                                    </p:animEffect>
                                    <p:animScale>
                                      <p:cBhvr>
                                        <p:cTn id="43" dur="250" autoRev="1" fill="hold"/>
                                        <p:tgtEl>
                                          <p:spTgt spid="6"/>
                                        </p:tgtEl>
                                      </p:cBhvr>
                                      <p:by x="105000" y="105000"/>
                                    </p:animScale>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wipe(up)">
                                      <p:cBhvr>
                                        <p:cTn id="47" dur="500"/>
                                        <p:tgtEl>
                                          <p:spTgt spid="241"/>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1" nodeType="clickEffect">
                                  <p:stCondLst>
                                    <p:cond delay="0"/>
                                  </p:stCondLst>
                                  <p:childTnLst>
                                    <p:animEffect transition="out" filter="fade">
                                      <p:cBhvr>
                                        <p:cTn id="51" dur="500" tmFilter="0, 0; .2, .5; .8, .5; 1, 0"/>
                                        <p:tgtEl>
                                          <p:spTgt spid="7"/>
                                        </p:tgtEl>
                                      </p:cBhvr>
                                    </p:animEffect>
                                    <p:animScale>
                                      <p:cBhvr>
                                        <p:cTn id="52" dur="250" autoRev="1" fill="hold"/>
                                        <p:tgtEl>
                                          <p:spTgt spid="7"/>
                                        </p:tgtEl>
                                      </p:cBhvr>
                                      <p:by x="105000" y="105000"/>
                                    </p:animScale>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248"/>
                                        </p:tgtEl>
                                        <p:attrNameLst>
                                          <p:attrName>style.visibility</p:attrName>
                                        </p:attrNameLst>
                                      </p:cBhvr>
                                      <p:to>
                                        <p:strVal val="visible"/>
                                      </p:to>
                                    </p:set>
                                    <p:animEffect transition="in" filter="wipe(up)">
                                      <p:cBhvr>
                                        <p:cTn id="56" dur="500"/>
                                        <p:tgtEl>
                                          <p:spTgt spid="248"/>
                                        </p:tgtEl>
                                      </p:cBhvr>
                                    </p:animEffec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1" nodeType="clickEffect">
                                  <p:stCondLst>
                                    <p:cond delay="0"/>
                                  </p:stCondLst>
                                  <p:childTnLst>
                                    <p:animEffect transition="out" filter="fade">
                                      <p:cBhvr>
                                        <p:cTn id="60" dur="500" tmFilter="0, 0; .2, .5; .8, .5; 1, 0"/>
                                        <p:tgtEl>
                                          <p:spTgt spid="8"/>
                                        </p:tgtEl>
                                      </p:cBhvr>
                                    </p:animEffect>
                                    <p:animScale>
                                      <p:cBhvr>
                                        <p:cTn id="61" dur="250" autoRev="1" fill="hold"/>
                                        <p:tgtEl>
                                          <p:spTgt spid="8"/>
                                        </p:tgtEl>
                                      </p:cBhvr>
                                      <p:by x="105000" y="105000"/>
                                    </p:animScale>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43"/>
                                        </p:tgtEl>
                                        <p:attrNameLst>
                                          <p:attrName>style.visibility</p:attrName>
                                        </p:attrNameLst>
                                      </p:cBhvr>
                                      <p:to>
                                        <p:strVal val="visible"/>
                                      </p:to>
                                    </p:set>
                                    <p:animEffect transition="in" filter="wipe(up)">
                                      <p:cBhvr>
                                        <p:cTn id="65" dur="500"/>
                                        <p:tgtEl>
                                          <p:spTgt spid="243"/>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xEl>
                                              <p:pRg st="2" end="2"/>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74"/>
                                        </p:tgtEl>
                                        <p:attrNameLst>
                                          <p:attrName>style.visibility</p:attrName>
                                        </p:attrNameLst>
                                      </p:cBhvr>
                                      <p:to>
                                        <p:strVal val="visible"/>
                                      </p:to>
                                    </p:set>
                                    <p:animEffect transition="in" filter="wipe(up)">
                                      <p:cBhvr>
                                        <p:cTn id="76" dur="500"/>
                                        <p:tgtEl>
                                          <p:spTgt spid="27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4" end="4"/>
                                            </p:txEl>
                                          </p:spTgt>
                                        </p:tgtEl>
                                        <p:attrNameLst>
                                          <p:attrName>style.visibility</p:attrName>
                                        </p:attrNameLst>
                                      </p:cBhvr>
                                      <p:to>
                                        <p:strVal val="visible"/>
                                      </p:to>
                                    </p:set>
                                  </p:childTnLst>
                                </p:cTn>
                              </p:par>
                              <p:par>
                                <p:cTn id="81" presetID="18" presetClass="entr" presetSubtype="6" fill="hold" nodeType="withEffect">
                                  <p:stCondLst>
                                    <p:cond delay="0"/>
                                  </p:stCondLst>
                                  <p:childTnLst>
                                    <p:set>
                                      <p:cBhvr>
                                        <p:cTn id="82" dur="1" fill="hold">
                                          <p:stCondLst>
                                            <p:cond delay="0"/>
                                          </p:stCondLst>
                                        </p:cTn>
                                        <p:tgtEl>
                                          <p:spTgt spid="226"/>
                                        </p:tgtEl>
                                        <p:attrNameLst>
                                          <p:attrName>style.visibility</p:attrName>
                                        </p:attrNameLst>
                                      </p:cBhvr>
                                      <p:to>
                                        <p:strVal val="visible"/>
                                      </p:to>
                                    </p:set>
                                    <p:animEffect transition="in" filter="strips(downRight)">
                                      <p:cBhvr>
                                        <p:cTn id="83" dur="500"/>
                                        <p:tgtEl>
                                          <p:spTgt spid="22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89"/>
                                        </p:tgtEl>
                                        <p:attrNameLst>
                                          <p:attrName>style.visibility</p:attrName>
                                        </p:attrNameLst>
                                      </p:cBhvr>
                                      <p:to>
                                        <p:strVal val="visible"/>
                                      </p:to>
                                    </p:set>
                                    <p:animEffect transition="in" filter="wipe(up)">
                                      <p:cBhvr>
                                        <p:cTn id="92" dur="500"/>
                                        <p:tgtEl>
                                          <p:spTgt spid="28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44"/>
                                        </p:tgtEl>
                                        <p:attrNameLst>
                                          <p:attrName>style.visibility</p:attrName>
                                        </p:attrNameLst>
                                      </p:cBhvr>
                                      <p:to>
                                        <p:strVal val="visible"/>
                                      </p:to>
                                    </p:set>
                                    <p:animEffect transition="in" filter="wipe(up)">
                                      <p:cBhvr>
                                        <p:cTn id="97" dur="2000"/>
                                        <p:tgtEl>
                                          <p:spTgt spid="544"/>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xit" presetSubtype="1" fill="hold" nodeType="clickEffect">
                                  <p:stCondLst>
                                    <p:cond delay="0"/>
                                  </p:stCondLst>
                                  <p:childTnLst>
                                    <p:animEffect transition="out" filter="wipe(up)">
                                      <p:cBhvr>
                                        <p:cTn id="105" dur="500"/>
                                        <p:tgtEl>
                                          <p:spTgt spid="544"/>
                                        </p:tgtEl>
                                      </p:cBhvr>
                                    </p:animEffect>
                                    <p:set>
                                      <p:cBhvr>
                                        <p:cTn id="106" dur="1" fill="hold">
                                          <p:stCondLst>
                                            <p:cond delay="499"/>
                                          </p:stCondLst>
                                        </p:cTn>
                                        <p:tgtEl>
                                          <p:spTgt spid="54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546"/>
                                        </p:tgtEl>
                                        <p:attrNameLst>
                                          <p:attrName>style.visibility</p:attrName>
                                        </p:attrNameLst>
                                      </p:cBhvr>
                                      <p:to>
                                        <p:strVal val="visible"/>
                                      </p:to>
                                    </p:set>
                                    <p:animEffect transition="in" filter="wipe(left)">
                                      <p:cBhvr>
                                        <p:cTn id="111" dur="500"/>
                                        <p:tgtEl>
                                          <p:spTgt spid="546"/>
                                        </p:tgtEl>
                                      </p:cBhvr>
                                    </p:animEffect>
                                  </p:childTnLst>
                                </p:cTn>
                              </p:par>
                              <p:par>
                                <p:cTn id="112" presetID="22" presetClass="entr" presetSubtype="8" fill="hold" nodeType="withEffect">
                                  <p:stCondLst>
                                    <p:cond delay="0"/>
                                  </p:stCondLst>
                                  <p:childTnLst>
                                    <p:set>
                                      <p:cBhvr>
                                        <p:cTn id="113" dur="1" fill="hold">
                                          <p:stCondLst>
                                            <p:cond delay="0"/>
                                          </p:stCondLst>
                                        </p:cTn>
                                        <p:tgtEl>
                                          <p:spTgt spid="547"/>
                                        </p:tgtEl>
                                        <p:attrNameLst>
                                          <p:attrName>style.visibility</p:attrName>
                                        </p:attrNameLst>
                                      </p:cBhvr>
                                      <p:to>
                                        <p:strVal val="visible"/>
                                      </p:to>
                                    </p:set>
                                    <p:animEffect transition="in" filter="wipe(left)">
                                      <p:cBhvr>
                                        <p:cTn id="114" dur="500"/>
                                        <p:tgtEl>
                                          <p:spTgt spid="547"/>
                                        </p:tgtEl>
                                      </p:cBhvr>
                                    </p:animEffect>
                                  </p:childTnLst>
                                </p:cTn>
                              </p:par>
                              <p:par>
                                <p:cTn id="115" presetID="22" presetClass="entr" presetSubtype="8" fill="hold" nodeType="withEffect">
                                  <p:stCondLst>
                                    <p:cond delay="0"/>
                                  </p:stCondLst>
                                  <p:childTnLst>
                                    <p:set>
                                      <p:cBhvr>
                                        <p:cTn id="116" dur="1" fill="hold">
                                          <p:stCondLst>
                                            <p:cond delay="0"/>
                                          </p:stCondLst>
                                        </p:cTn>
                                        <p:tgtEl>
                                          <p:spTgt spid="550"/>
                                        </p:tgtEl>
                                        <p:attrNameLst>
                                          <p:attrName>style.visibility</p:attrName>
                                        </p:attrNameLst>
                                      </p:cBhvr>
                                      <p:to>
                                        <p:strVal val="visible"/>
                                      </p:to>
                                    </p:set>
                                    <p:animEffect transition="in" filter="wipe(left)">
                                      <p:cBhvr>
                                        <p:cTn id="117" dur="500"/>
                                        <p:tgtEl>
                                          <p:spTgt spid="550"/>
                                        </p:tgtEl>
                                      </p:cBhvr>
                                    </p:animEffect>
                                  </p:childTnLst>
                                </p:cTn>
                              </p:par>
                              <p:par>
                                <p:cTn id="118" presetID="22" presetClass="entr" presetSubtype="8" fill="hold" nodeType="withEffect">
                                  <p:stCondLst>
                                    <p:cond delay="0"/>
                                  </p:stCondLst>
                                  <p:childTnLst>
                                    <p:set>
                                      <p:cBhvr>
                                        <p:cTn id="119" dur="1" fill="hold">
                                          <p:stCondLst>
                                            <p:cond delay="0"/>
                                          </p:stCondLst>
                                        </p:cTn>
                                        <p:tgtEl>
                                          <p:spTgt spid="557"/>
                                        </p:tgtEl>
                                        <p:attrNameLst>
                                          <p:attrName>style.visibility</p:attrName>
                                        </p:attrNameLst>
                                      </p:cBhvr>
                                      <p:to>
                                        <p:strVal val="visible"/>
                                      </p:to>
                                    </p:set>
                                    <p:animEffect transition="in" filter="wipe(left)">
                                      <p:cBhvr>
                                        <p:cTn id="120" dur="500"/>
                                        <p:tgtEl>
                                          <p:spTgt spid="557"/>
                                        </p:tgtEl>
                                      </p:cBhvr>
                                    </p:animEffect>
                                  </p:childTnLst>
                                </p:cTn>
                              </p:par>
                            </p:childTnLst>
                          </p:cTn>
                        </p:par>
                        <p:par>
                          <p:cTn id="121" fill="hold">
                            <p:stCondLst>
                              <p:cond delay="500"/>
                            </p:stCondLst>
                            <p:childTnLst>
                              <p:par>
                                <p:cTn id="122" presetID="22" presetClass="entr" presetSubtype="8" fill="hold" nodeType="afterEffect">
                                  <p:stCondLst>
                                    <p:cond delay="0"/>
                                  </p:stCondLst>
                                  <p:childTnLst>
                                    <p:set>
                                      <p:cBhvr>
                                        <p:cTn id="123" dur="1" fill="hold">
                                          <p:stCondLst>
                                            <p:cond delay="0"/>
                                          </p:stCondLst>
                                        </p:cTn>
                                        <p:tgtEl>
                                          <p:spTgt spid="560"/>
                                        </p:tgtEl>
                                        <p:attrNameLst>
                                          <p:attrName>style.visibility</p:attrName>
                                        </p:attrNameLst>
                                      </p:cBhvr>
                                      <p:to>
                                        <p:strVal val="visible"/>
                                      </p:to>
                                    </p:set>
                                    <p:animEffect transition="in" filter="wipe(left)">
                                      <p:cBhvr>
                                        <p:cTn id="124" dur="500"/>
                                        <p:tgtEl>
                                          <p:spTgt spid="560"/>
                                        </p:tgtEl>
                                      </p:cBhvr>
                                    </p:animEffect>
                                  </p:childTnLst>
                                </p:cTn>
                              </p:par>
                              <p:par>
                                <p:cTn id="125" presetID="22" presetClass="entr" presetSubtype="8" fill="hold" nodeType="withEffect">
                                  <p:stCondLst>
                                    <p:cond delay="0"/>
                                  </p:stCondLst>
                                  <p:childTnLst>
                                    <p:set>
                                      <p:cBhvr>
                                        <p:cTn id="126" dur="1" fill="hold">
                                          <p:stCondLst>
                                            <p:cond delay="0"/>
                                          </p:stCondLst>
                                        </p:cTn>
                                        <p:tgtEl>
                                          <p:spTgt spid="563"/>
                                        </p:tgtEl>
                                        <p:attrNameLst>
                                          <p:attrName>style.visibility</p:attrName>
                                        </p:attrNameLst>
                                      </p:cBhvr>
                                      <p:to>
                                        <p:strVal val="visible"/>
                                      </p:to>
                                    </p:set>
                                    <p:animEffect transition="in" filter="wipe(left)">
                                      <p:cBhvr>
                                        <p:cTn id="127" dur="500"/>
                                        <p:tgtEl>
                                          <p:spTgt spid="563"/>
                                        </p:tgtEl>
                                      </p:cBhvr>
                                    </p:animEffect>
                                  </p:childTnLst>
                                </p:cTn>
                              </p:par>
                              <p:par>
                                <p:cTn id="128" presetID="22" presetClass="entr" presetSubtype="8" fill="hold" nodeType="withEffect">
                                  <p:stCondLst>
                                    <p:cond delay="0"/>
                                  </p:stCondLst>
                                  <p:childTnLst>
                                    <p:set>
                                      <p:cBhvr>
                                        <p:cTn id="129" dur="1" fill="hold">
                                          <p:stCondLst>
                                            <p:cond delay="0"/>
                                          </p:stCondLst>
                                        </p:cTn>
                                        <p:tgtEl>
                                          <p:spTgt spid="566"/>
                                        </p:tgtEl>
                                        <p:attrNameLst>
                                          <p:attrName>style.visibility</p:attrName>
                                        </p:attrNameLst>
                                      </p:cBhvr>
                                      <p:to>
                                        <p:strVal val="visible"/>
                                      </p:to>
                                    </p:set>
                                    <p:animEffect transition="in" filter="wipe(left)">
                                      <p:cBhvr>
                                        <p:cTn id="130" dur="500"/>
                                        <p:tgtEl>
                                          <p:spTgt spid="566"/>
                                        </p:tgtEl>
                                      </p:cBhvr>
                                    </p:animEffect>
                                  </p:childTnLst>
                                </p:cTn>
                              </p:par>
                              <p:par>
                                <p:cTn id="131" presetID="22" presetClass="entr" presetSubtype="8" fill="hold" nodeType="withEffect">
                                  <p:stCondLst>
                                    <p:cond delay="0"/>
                                  </p:stCondLst>
                                  <p:childTnLst>
                                    <p:set>
                                      <p:cBhvr>
                                        <p:cTn id="132" dur="1" fill="hold">
                                          <p:stCondLst>
                                            <p:cond delay="0"/>
                                          </p:stCondLst>
                                        </p:cTn>
                                        <p:tgtEl>
                                          <p:spTgt spid="570"/>
                                        </p:tgtEl>
                                        <p:attrNameLst>
                                          <p:attrName>style.visibility</p:attrName>
                                        </p:attrNameLst>
                                      </p:cBhvr>
                                      <p:to>
                                        <p:strVal val="visible"/>
                                      </p:to>
                                    </p:set>
                                    <p:animEffect transition="in" filter="wipe(left)">
                                      <p:cBhvr>
                                        <p:cTn id="133" dur="500"/>
                                        <p:tgtEl>
                                          <p:spTgt spid="570"/>
                                        </p:tgtEl>
                                      </p:cBhvr>
                                    </p:animEffect>
                                  </p:childTnLst>
                                </p:cTn>
                              </p:par>
                              <p:par>
                                <p:cTn id="134" presetID="22" presetClass="entr" presetSubtype="8" fill="hold" nodeType="withEffect">
                                  <p:stCondLst>
                                    <p:cond delay="0"/>
                                  </p:stCondLst>
                                  <p:childTnLst>
                                    <p:set>
                                      <p:cBhvr>
                                        <p:cTn id="135" dur="1" fill="hold">
                                          <p:stCondLst>
                                            <p:cond delay="0"/>
                                          </p:stCondLst>
                                        </p:cTn>
                                        <p:tgtEl>
                                          <p:spTgt spid="573"/>
                                        </p:tgtEl>
                                        <p:attrNameLst>
                                          <p:attrName>style.visibility</p:attrName>
                                        </p:attrNameLst>
                                      </p:cBhvr>
                                      <p:to>
                                        <p:strVal val="visible"/>
                                      </p:to>
                                    </p:set>
                                    <p:animEffect transition="in" filter="wipe(left)">
                                      <p:cBhvr>
                                        <p:cTn id="136" dur="500"/>
                                        <p:tgtEl>
                                          <p:spTgt spid="573"/>
                                        </p:tgtEl>
                                      </p:cBhvr>
                                    </p:animEffect>
                                  </p:childTnLst>
                                </p:cTn>
                              </p:par>
                              <p:par>
                                <p:cTn id="137" presetID="22" presetClass="entr" presetSubtype="8" fill="hold" nodeType="withEffect">
                                  <p:stCondLst>
                                    <p:cond delay="0"/>
                                  </p:stCondLst>
                                  <p:childTnLst>
                                    <p:set>
                                      <p:cBhvr>
                                        <p:cTn id="138" dur="1" fill="hold">
                                          <p:stCondLst>
                                            <p:cond delay="0"/>
                                          </p:stCondLst>
                                        </p:cTn>
                                        <p:tgtEl>
                                          <p:spTgt spid="576"/>
                                        </p:tgtEl>
                                        <p:attrNameLst>
                                          <p:attrName>style.visibility</p:attrName>
                                        </p:attrNameLst>
                                      </p:cBhvr>
                                      <p:to>
                                        <p:strVal val="visible"/>
                                      </p:to>
                                    </p:set>
                                    <p:animEffect transition="in" filter="wipe(left)">
                                      <p:cBhvr>
                                        <p:cTn id="139" dur="500"/>
                                        <p:tgtEl>
                                          <p:spTgt spid="576"/>
                                        </p:tgtEl>
                                      </p:cBhvr>
                                    </p:animEffect>
                                  </p:childTnLst>
                                </p:cTn>
                              </p:par>
                            </p:childTnLst>
                          </p:cTn>
                        </p:par>
                        <p:par>
                          <p:cTn id="140" fill="hold">
                            <p:stCondLst>
                              <p:cond delay="1000"/>
                            </p:stCondLst>
                            <p:childTnLst>
                              <p:par>
                                <p:cTn id="141" presetID="22" presetClass="entr" presetSubtype="8" fill="hold" nodeType="afterEffect">
                                  <p:stCondLst>
                                    <p:cond delay="0"/>
                                  </p:stCondLst>
                                  <p:childTnLst>
                                    <p:set>
                                      <p:cBhvr>
                                        <p:cTn id="142" dur="1" fill="hold">
                                          <p:stCondLst>
                                            <p:cond delay="0"/>
                                          </p:stCondLst>
                                        </p:cTn>
                                        <p:tgtEl>
                                          <p:spTgt spid="579"/>
                                        </p:tgtEl>
                                        <p:attrNameLst>
                                          <p:attrName>style.visibility</p:attrName>
                                        </p:attrNameLst>
                                      </p:cBhvr>
                                      <p:to>
                                        <p:strVal val="visible"/>
                                      </p:to>
                                    </p:set>
                                    <p:animEffect transition="in" filter="wipe(left)">
                                      <p:cBhvr>
                                        <p:cTn id="143" dur="500"/>
                                        <p:tgtEl>
                                          <p:spTgt spid="579"/>
                                        </p:tgtEl>
                                      </p:cBhvr>
                                    </p:animEffect>
                                  </p:childTnLst>
                                </p:cTn>
                              </p:par>
                              <p:par>
                                <p:cTn id="144" presetID="22" presetClass="entr" presetSubtype="8" fill="hold" nodeType="withEffect">
                                  <p:stCondLst>
                                    <p:cond delay="0"/>
                                  </p:stCondLst>
                                  <p:childTnLst>
                                    <p:set>
                                      <p:cBhvr>
                                        <p:cTn id="145" dur="1" fill="hold">
                                          <p:stCondLst>
                                            <p:cond delay="0"/>
                                          </p:stCondLst>
                                        </p:cTn>
                                        <p:tgtEl>
                                          <p:spTgt spid="582"/>
                                        </p:tgtEl>
                                        <p:attrNameLst>
                                          <p:attrName>style.visibility</p:attrName>
                                        </p:attrNameLst>
                                      </p:cBhvr>
                                      <p:to>
                                        <p:strVal val="visible"/>
                                      </p:to>
                                    </p:set>
                                    <p:animEffect transition="in" filter="wipe(left)">
                                      <p:cBhvr>
                                        <p:cTn id="146" dur="500"/>
                                        <p:tgtEl>
                                          <p:spTgt spid="582"/>
                                        </p:tgtEl>
                                      </p:cBhvr>
                                    </p:animEffect>
                                  </p:childTnLst>
                                </p:cTn>
                              </p:par>
                              <p:par>
                                <p:cTn id="147" presetID="22" presetClass="entr" presetSubtype="8" fill="hold" nodeType="withEffect">
                                  <p:stCondLst>
                                    <p:cond delay="0"/>
                                  </p:stCondLst>
                                  <p:childTnLst>
                                    <p:set>
                                      <p:cBhvr>
                                        <p:cTn id="148" dur="1" fill="hold">
                                          <p:stCondLst>
                                            <p:cond delay="0"/>
                                          </p:stCondLst>
                                        </p:cTn>
                                        <p:tgtEl>
                                          <p:spTgt spid="585"/>
                                        </p:tgtEl>
                                        <p:attrNameLst>
                                          <p:attrName>style.visibility</p:attrName>
                                        </p:attrNameLst>
                                      </p:cBhvr>
                                      <p:to>
                                        <p:strVal val="visible"/>
                                      </p:to>
                                    </p:set>
                                    <p:animEffect transition="in" filter="wipe(left)">
                                      <p:cBhvr>
                                        <p:cTn id="149" dur="500"/>
                                        <p:tgtEl>
                                          <p:spTgt spid="585"/>
                                        </p:tgtEl>
                                      </p:cBhvr>
                                    </p:animEffect>
                                  </p:childTnLst>
                                </p:cTn>
                              </p:par>
                              <p:par>
                                <p:cTn id="150" presetID="22" presetClass="entr" presetSubtype="8" fill="hold" nodeType="withEffect">
                                  <p:stCondLst>
                                    <p:cond delay="0"/>
                                  </p:stCondLst>
                                  <p:childTnLst>
                                    <p:set>
                                      <p:cBhvr>
                                        <p:cTn id="151" dur="1" fill="hold">
                                          <p:stCondLst>
                                            <p:cond delay="0"/>
                                          </p:stCondLst>
                                        </p:cTn>
                                        <p:tgtEl>
                                          <p:spTgt spid="588"/>
                                        </p:tgtEl>
                                        <p:attrNameLst>
                                          <p:attrName>style.visibility</p:attrName>
                                        </p:attrNameLst>
                                      </p:cBhvr>
                                      <p:to>
                                        <p:strVal val="visible"/>
                                      </p:to>
                                    </p:set>
                                    <p:animEffect transition="in" filter="wipe(left)">
                                      <p:cBhvr>
                                        <p:cTn id="152" dur="500"/>
                                        <p:tgtEl>
                                          <p:spTgt spid="588"/>
                                        </p:tgtEl>
                                      </p:cBhvr>
                                    </p:animEffect>
                                  </p:childTnLst>
                                </p:cTn>
                              </p:par>
                            </p:childTnLst>
                          </p:cTn>
                        </p:par>
                        <p:par>
                          <p:cTn id="153" fill="hold">
                            <p:stCondLst>
                              <p:cond delay="1500"/>
                            </p:stCondLst>
                            <p:childTnLst>
                              <p:par>
                                <p:cTn id="154" presetID="22" presetClass="entr" presetSubtype="8" fill="hold" nodeType="afterEffect">
                                  <p:stCondLst>
                                    <p:cond delay="0"/>
                                  </p:stCondLst>
                                  <p:childTnLst>
                                    <p:set>
                                      <p:cBhvr>
                                        <p:cTn id="155" dur="1" fill="hold">
                                          <p:stCondLst>
                                            <p:cond delay="0"/>
                                          </p:stCondLst>
                                        </p:cTn>
                                        <p:tgtEl>
                                          <p:spTgt spid="594"/>
                                        </p:tgtEl>
                                        <p:attrNameLst>
                                          <p:attrName>style.visibility</p:attrName>
                                        </p:attrNameLst>
                                      </p:cBhvr>
                                      <p:to>
                                        <p:strVal val="visible"/>
                                      </p:to>
                                    </p:set>
                                    <p:animEffect transition="in" filter="wipe(left)">
                                      <p:cBhvr>
                                        <p:cTn id="156" dur="500"/>
                                        <p:tgtEl>
                                          <p:spTgt spid="594"/>
                                        </p:tgtEl>
                                      </p:cBhvr>
                                    </p:animEffect>
                                  </p:childTnLst>
                                </p:cTn>
                              </p:par>
                              <p:par>
                                <p:cTn id="157" presetID="22" presetClass="entr" presetSubtype="8" fill="hold" nodeType="withEffect">
                                  <p:stCondLst>
                                    <p:cond delay="0"/>
                                  </p:stCondLst>
                                  <p:childTnLst>
                                    <p:set>
                                      <p:cBhvr>
                                        <p:cTn id="158" dur="1" fill="hold">
                                          <p:stCondLst>
                                            <p:cond delay="0"/>
                                          </p:stCondLst>
                                        </p:cTn>
                                        <p:tgtEl>
                                          <p:spTgt spid="597"/>
                                        </p:tgtEl>
                                        <p:attrNameLst>
                                          <p:attrName>style.visibility</p:attrName>
                                        </p:attrNameLst>
                                      </p:cBhvr>
                                      <p:to>
                                        <p:strVal val="visible"/>
                                      </p:to>
                                    </p:set>
                                    <p:animEffect transition="in" filter="wipe(left)">
                                      <p:cBhvr>
                                        <p:cTn id="159" dur="500"/>
                                        <p:tgtEl>
                                          <p:spTgt spid="597"/>
                                        </p:tgtEl>
                                      </p:cBhvr>
                                    </p:animEffect>
                                  </p:childTnLst>
                                </p:cTn>
                              </p:par>
                              <p:par>
                                <p:cTn id="160" presetID="22" presetClass="entr" presetSubtype="8" fill="hold" nodeType="withEffect">
                                  <p:stCondLst>
                                    <p:cond delay="0"/>
                                  </p:stCondLst>
                                  <p:childTnLst>
                                    <p:set>
                                      <p:cBhvr>
                                        <p:cTn id="161" dur="1" fill="hold">
                                          <p:stCondLst>
                                            <p:cond delay="0"/>
                                          </p:stCondLst>
                                        </p:cTn>
                                        <p:tgtEl>
                                          <p:spTgt spid="600"/>
                                        </p:tgtEl>
                                        <p:attrNameLst>
                                          <p:attrName>style.visibility</p:attrName>
                                        </p:attrNameLst>
                                      </p:cBhvr>
                                      <p:to>
                                        <p:strVal val="visible"/>
                                      </p:to>
                                    </p:set>
                                    <p:animEffect transition="in" filter="wipe(left)">
                                      <p:cBhvr>
                                        <p:cTn id="162" dur="500"/>
                                        <p:tgtEl>
                                          <p:spTgt spid="600"/>
                                        </p:tgtEl>
                                      </p:cBhvr>
                                    </p:animEffect>
                                  </p:childTnLst>
                                </p:cTn>
                              </p:par>
                              <p:par>
                                <p:cTn id="163" presetID="22" presetClass="entr" presetSubtype="8" fill="hold" nodeType="withEffect">
                                  <p:stCondLst>
                                    <p:cond delay="0"/>
                                  </p:stCondLst>
                                  <p:childTnLst>
                                    <p:set>
                                      <p:cBhvr>
                                        <p:cTn id="164" dur="1" fill="hold">
                                          <p:stCondLst>
                                            <p:cond delay="0"/>
                                          </p:stCondLst>
                                        </p:cTn>
                                        <p:tgtEl>
                                          <p:spTgt spid="603"/>
                                        </p:tgtEl>
                                        <p:attrNameLst>
                                          <p:attrName>style.visibility</p:attrName>
                                        </p:attrNameLst>
                                      </p:cBhvr>
                                      <p:to>
                                        <p:strVal val="visible"/>
                                      </p:to>
                                    </p:set>
                                    <p:animEffect transition="in" filter="wipe(left)">
                                      <p:cBhvr>
                                        <p:cTn id="165" dur="500"/>
                                        <p:tgtEl>
                                          <p:spTgt spid="603"/>
                                        </p:tgtEl>
                                      </p:cBhvr>
                                    </p:animEffect>
                                  </p:childTnLst>
                                </p:cTn>
                              </p:par>
                              <p:par>
                                <p:cTn id="166" presetID="22" presetClass="entr" presetSubtype="8" fill="hold" nodeType="withEffect">
                                  <p:stCondLst>
                                    <p:cond delay="0"/>
                                  </p:stCondLst>
                                  <p:childTnLst>
                                    <p:set>
                                      <p:cBhvr>
                                        <p:cTn id="167" dur="1" fill="hold">
                                          <p:stCondLst>
                                            <p:cond delay="0"/>
                                          </p:stCondLst>
                                        </p:cTn>
                                        <p:tgtEl>
                                          <p:spTgt spid="606"/>
                                        </p:tgtEl>
                                        <p:attrNameLst>
                                          <p:attrName>style.visibility</p:attrName>
                                        </p:attrNameLst>
                                      </p:cBhvr>
                                      <p:to>
                                        <p:strVal val="visible"/>
                                      </p:to>
                                    </p:set>
                                    <p:animEffect transition="in" filter="wipe(left)">
                                      <p:cBhvr>
                                        <p:cTn id="168" dur="500"/>
                                        <p:tgtEl>
                                          <p:spTgt spid="606"/>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
                                            <p:txEl>
                                              <p:pRg st="7" end="7"/>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wipe(up)">
                                      <p:cBhvr>
                                        <p:cTn id="179" dur="500"/>
                                        <p:tgtEl>
                                          <p:spTgt spid="9"/>
                                        </p:tgtEl>
                                      </p:cBhvr>
                                    </p:animEffect>
                                  </p:childTnLst>
                                </p:cTn>
                              </p:par>
                              <p:par>
                                <p:cTn id="180" presetID="22" presetClass="entr" presetSubtype="1" fill="hold" grpId="0" nodeType="withEffect">
                                  <p:stCondLst>
                                    <p:cond delay="0"/>
                                  </p:stCondLst>
                                  <p:childTnLst>
                                    <p:set>
                                      <p:cBhvr>
                                        <p:cTn id="181" dur="1" fill="hold">
                                          <p:stCondLst>
                                            <p:cond delay="0"/>
                                          </p:stCondLst>
                                        </p:cTn>
                                        <p:tgtEl>
                                          <p:spTgt spid="17"/>
                                        </p:tgtEl>
                                        <p:attrNameLst>
                                          <p:attrName>style.visibility</p:attrName>
                                        </p:attrNameLst>
                                      </p:cBhvr>
                                      <p:to>
                                        <p:strVal val="visible"/>
                                      </p:to>
                                    </p:set>
                                    <p:animEffect transition="in" filter="wipe(up)">
                                      <p:cBhvr>
                                        <p:cTn id="182" dur="500"/>
                                        <p:tgtEl>
                                          <p:spTgt spid="17"/>
                                        </p:tgtEl>
                                      </p:cBhvr>
                                    </p:animEffect>
                                  </p:childTnLst>
                                </p:cTn>
                              </p:par>
                              <p:par>
                                <p:cTn id="183" presetID="22" presetClass="entr" presetSubtype="1" fill="hold" grpId="0" nodeType="withEffect">
                                  <p:stCondLst>
                                    <p:cond delay="0"/>
                                  </p:stCondLst>
                                  <p:childTnLst>
                                    <p:set>
                                      <p:cBhvr>
                                        <p:cTn id="184" dur="1" fill="hold">
                                          <p:stCondLst>
                                            <p:cond delay="0"/>
                                          </p:stCondLst>
                                        </p:cTn>
                                        <p:tgtEl>
                                          <p:spTgt spid="18"/>
                                        </p:tgtEl>
                                        <p:attrNameLst>
                                          <p:attrName>style.visibility</p:attrName>
                                        </p:attrNameLst>
                                      </p:cBhvr>
                                      <p:to>
                                        <p:strVal val="visible"/>
                                      </p:to>
                                    </p:set>
                                    <p:animEffect transition="in" filter="wipe(up)">
                                      <p:cBhvr>
                                        <p:cTn id="185" dur="500"/>
                                        <p:tgtEl>
                                          <p:spTgt spid="18"/>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wipe(up)">
                                      <p:cBhvr>
                                        <p:cTn id="188" dur="500"/>
                                        <p:tgtEl>
                                          <p:spTgt spid="27"/>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28"/>
                                        </p:tgtEl>
                                        <p:attrNameLst>
                                          <p:attrName>style.visibility</p:attrName>
                                        </p:attrNameLst>
                                      </p:cBhvr>
                                      <p:to>
                                        <p:strVal val="visible"/>
                                      </p:to>
                                    </p:set>
                                    <p:animEffect transition="in" filter="wipe(up)">
                                      <p:cBhvr>
                                        <p:cTn id="191" dur="500"/>
                                        <p:tgtEl>
                                          <p:spTgt spid="28"/>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29"/>
                                        </p:tgtEl>
                                        <p:attrNameLst>
                                          <p:attrName>style.visibility</p:attrName>
                                        </p:attrNameLst>
                                      </p:cBhvr>
                                      <p:to>
                                        <p:strVal val="visible"/>
                                      </p:to>
                                    </p:set>
                                    <p:animEffect transition="in" filter="wipe(up)">
                                      <p:cBhvr>
                                        <p:cTn id="194" dur="500"/>
                                        <p:tgtEl>
                                          <p:spTgt spid="29"/>
                                        </p:tgtEl>
                                      </p:cBhvr>
                                    </p:animEffect>
                                  </p:childTnLst>
                                </p:cTn>
                              </p:par>
                              <p:par>
                                <p:cTn id="195" presetID="22" presetClass="entr" presetSubtype="1" fill="hold" grpId="0" nodeType="withEffect">
                                  <p:stCondLst>
                                    <p:cond delay="0"/>
                                  </p:stCondLst>
                                  <p:childTnLst>
                                    <p:set>
                                      <p:cBhvr>
                                        <p:cTn id="196" dur="1" fill="hold">
                                          <p:stCondLst>
                                            <p:cond delay="0"/>
                                          </p:stCondLst>
                                        </p:cTn>
                                        <p:tgtEl>
                                          <p:spTgt spid="30"/>
                                        </p:tgtEl>
                                        <p:attrNameLst>
                                          <p:attrName>style.visibility</p:attrName>
                                        </p:attrNameLst>
                                      </p:cBhvr>
                                      <p:to>
                                        <p:strVal val="visible"/>
                                      </p:to>
                                    </p:set>
                                    <p:animEffect transition="in" filter="wipe(up)">
                                      <p:cBhvr>
                                        <p:cTn id="197" dur="500"/>
                                        <p:tgtEl>
                                          <p:spTgt spid="30"/>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38"/>
                                        </p:tgtEl>
                                        <p:attrNameLst>
                                          <p:attrName>style.visibility</p:attrName>
                                        </p:attrNameLst>
                                      </p:cBhvr>
                                      <p:to>
                                        <p:strVal val="visible"/>
                                      </p:to>
                                    </p:set>
                                    <p:animEffect transition="in" filter="wipe(left)">
                                      <p:cBhvr>
                                        <p:cTn id="202" dur="500"/>
                                        <p:tgtEl>
                                          <p:spTgt spid="38"/>
                                        </p:tgtEl>
                                      </p:cBhvr>
                                    </p:animEffect>
                                  </p:childTnLst>
                                </p:cTn>
                              </p:par>
                            </p:childTnLst>
                          </p:cTn>
                        </p:par>
                        <p:par>
                          <p:cTn id="203" fill="hold">
                            <p:stCondLst>
                              <p:cond delay="500"/>
                            </p:stCondLst>
                            <p:childTnLst>
                              <p:par>
                                <p:cTn id="204" presetID="1" presetClass="emph" presetSubtype="2" fill="hold" nodeType="afterEffect">
                                  <p:stCondLst>
                                    <p:cond delay="0"/>
                                  </p:stCondLst>
                                  <p:childTnLst>
                                    <p:animClr clrSpc="rgb" dir="cw">
                                      <p:cBhvr>
                                        <p:cTn id="205" dur="500" fill="hold"/>
                                        <p:tgtEl>
                                          <p:spTgt spid="27"/>
                                        </p:tgtEl>
                                        <p:attrNameLst>
                                          <p:attrName>fillcolor</p:attrName>
                                        </p:attrNameLst>
                                      </p:cBhvr>
                                      <p:to>
                                        <a:srgbClr val="FF791B"/>
                                      </p:to>
                                    </p:animClr>
                                    <p:set>
                                      <p:cBhvr>
                                        <p:cTn id="206" dur="500" fill="hold"/>
                                        <p:tgtEl>
                                          <p:spTgt spid="27"/>
                                        </p:tgtEl>
                                        <p:attrNameLst>
                                          <p:attrName>fill.type</p:attrName>
                                        </p:attrNameLst>
                                      </p:cBhvr>
                                      <p:to>
                                        <p:strVal val="solid"/>
                                      </p:to>
                                    </p:set>
                                    <p:set>
                                      <p:cBhvr>
                                        <p:cTn id="207" dur="500" fill="hold"/>
                                        <p:tgtEl>
                                          <p:spTgt spid="27"/>
                                        </p:tgtEl>
                                        <p:attrNameLst>
                                          <p:attrName>fill.on</p:attrName>
                                        </p:attrNameLst>
                                      </p:cBhvr>
                                      <p:to>
                                        <p:strVal val="true"/>
                                      </p:to>
                                    </p:set>
                                  </p:childTnLst>
                                </p:cTn>
                              </p:par>
                            </p:childTnLst>
                          </p:cTn>
                        </p:par>
                        <p:par>
                          <p:cTn id="208" fill="hold">
                            <p:stCondLst>
                              <p:cond delay="1000"/>
                            </p:stCondLst>
                            <p:childTnLst>
                              <p:par>
                                <p:cTn id="209" presetID="22" presetClass="exit" presetSubtype="8" fill="hold" nodeType="afterEffect">
                                  <p:stCondLst>
                                    <p:cond delay="0"/>
                                  </p:stCondLst>
                                  <p:childTnLst>
                                    <p:animEffect transition="out" filter="wipe(left)">
                                      <p:cBhvr>
                                        <p:cTn id="210" dur="500"/>
                                        <p:tgtEl>
                                          <p:spTgt spid="38"/>
                                        </p:tgtEl>
                                      </p:cBhvr>
                                    </p:animEffect>
                                    <p:set>
                                      <p:cBhvr>
                                        <p:cTn id="211" dur="1" fill="hold">
                                          <p:stCondLst>
                                            <p:cond delay="499"/>
                                          </p:stCondLst>
                                        </p:cTn>
                                        <p:tgtEl>
                                          <p:spTgt spid="38"/>
                                        </p:tgtEl>
                                        <p:attrNameLst>
                                          <p:attrName>style.visibility</p:attrName>
                                        </p:attrNameLst>
                                      </p:cBhvr>
                                      <p:to>
                                        <p:strVal val="hidden"/>
                                      </p:to>
                                    </p:set>
                                  </p:childTnLst>
                                </p:cTn>
                              </p:par>
                            </p:childTnLst>
                          </p:cTn>
                        </p:par>
                        <p:par>
                          <p:cTn id="212" fill="hold">
                            <p:stCondLst>
                              <p:cond delay="1500"/>
                            </p:stCondLst>
                            <p:childTnLst>
                              <p:par>
                                <p:cTn id="213" presetID="22" presetClass="entr" presetSubtype="8" fill="hold" nodeType="afterEffect">
                                  <p:stCondLst>
                                    <p:cond delay="0"/>
                                  </p:stCondLst>
                                  <p:childTnLst>
                                    <p:set>
                                      <p:cBhvr>
                                        <p:cTn id="214" dur="1" fill="hold">
                                          <p:stCondLst>
                                            <p:cond delay="0"/>
                                          </p:stCondLst>
                                        </p:cTn>
                                        <p:tgtEl>
                                          <p:spTgt spid="46"/>
                                        </p:tgtEl>
                                        <p:attrNameLst>
                                          <p:attrName>style.visibility</p:attrName>
                                        </p:attrNameLst>
                                      </p:cBhvr>
                                      <p:to>
                                        <p:strVal val="visible"/>
                                      </p:to>
                                    </p:set>
                                    <p:animEffect transition="in" filter="wipe(left)">
                                      <p:cBhvr>
                                        <p:cTn id="215" dur="500"/>
                                        <p:tgtEl>
                                          <p:spTgt spid="46"/>
                                        </p:tgtEl>
                                      </p:cBhvr>
                                    </p:animEffect>
                                  </p:childTnLst>
                                </p:cTn>
                              </p:par>
                            </p:childTnLst>
                          </p:cTn>
                        </p:par>
                        <p:par>
                          <p:cTn id="216" fill="hold">
                            <p:stCondLst>
                              <p:cond delay="2000"/>
                            </p:stCondLst>
                            <p:childTnLst>
                              <p:par>
                                <p:cTn id="217" presetID="1" presetClass="emph" presetSubtype="2" fill="hold" nodeType="afterEffect">
                                  <p:stCondLst>
                                    <p:cond delay="0"/>
                                  </p:stCondLst>
                                  <p:childTnLst>
                                    <p:animClr clrSpc="rgb" dir="cw">
                                      <p:cBhvr>
                                        <p:cTn id="218" dur="500" fill="hold"/>
                                        <p:tgtEl>
                                          <p:spTgt spid="28"/>
                                        </p:tgtEl>
                                        <p:attrNameLst>
                                          <p:attrName>fillcolor</p:attrName>
                                        </p:attrNameLst>
                                      </p:cBhvr>
                                      <p:to>
                                        <a:srgbClr val="FF791B"/>
                                      </p:to>
                                    </p:animClr>
                                    <p:set>
                                      <p:cBhvr>
                                        <p:cTn id="219" dur="500" fill="hold"/>
                                        <p:tgtEl>
                                          <p:spTgt spid="28"/>
                                        </p:tgtEl>
                                        <p:attrNameLst>
                                          <p:attrName>fill.type</p:attrName>
                                        </p:attrNameLst>
                                      </p:cBhvr>
                                      <p:to>
                                        <p:strVal val="solid"/>
                                      </p:to>
                                    </p:set>
                                    <p:set>
                                      <p:cBhvr>
                                        <p:cTn id="220" dur="500" fill="hold"/>
                                        <p:tgtEl>
                                          <p:spTgt spid="28"/>
                                        </p:tgtEl>
                                        <p:attrNameLst>
                                          <p:attrName>fill.on</p:attrName>
                                        </p:attrNameLst>
                                      </p:cBhvr>
                                      <p:to>
                                        <p:strVal val="true"/>
                                      </p:to>
                                    </p:set>
                                  </p:childTnLst>
                                </p:cTn>
                              </p:par>
                            </p:childTnLst>
                          </p:cTn>
                        </p:par>
                        <p:par>
                          <p:cTn id="221" fill="hold">
                            <p:stCondLst>
                              <p:cond delay="2500"/>
                            </p:stCondLst>
                            <p:childTnLst>
                              <p:par>
                                <p:cTn id="222" presetID="22" presetClass="exit" presetSubtype="8" fill="hold" nodeType="afterEffect">
                                  <p:stCondLst>
                                    <p:cond delay="0"/>
                                  </p:stCondLst>
                                  <p:childTnLst>
                                    <p:animEffect transition="out" filter="wipe(left)">
                                      <p:cBhvr>
                                        <p:cTn id="223" dur="500"/>
                                        <p:tgtEl>
                                          <p:spTgt spid="46"/>
                                        </p:tgtEl>
                                      </p:cBhvr>
                                    </p:animEffect>
                                    <p:set>
                                      <p:cBhvr>
                                        <p:cTn id="224" dur="1" fill="hold">
                                          <p:stCondLst>
                                            <p:cond delay="499"/>
                                          </p:stCondLst>
                                        </p:cTn>
                                        <p:tgtEl>
                                          <p:spTgt spid="46"/>
                                        </p:tgtEl>
                                        <p:attrNameLst>
                                          <p:attrName>style.visibility</p:attrName>
                                        </p:attrNameLst>
                                      </p:cBhvr>
                                      <p:to>
                                        <p:strVal val="hidden"/>
                                      </p:to>
                                    </p:set>
                                  </p:childTnLst>
                                </p:cTn>
                              </p:par>
                            </p:childTnLst>
                          </p:cTn>
                        </p:par>
                        <p:par>
                          <p:cTn id="225" fill="hold">
                            <p:stCondLst>
                              <p:cond delay="3000"/>
                            </p:stCondLst>
                            <p:childTnLst>
                              <p:par>
                                <p:cTn id="226" presetID="22" presetClass="entr" presetSubtype="8" fill="hold" nodeType="afterEffect">
                                  <p:stCondLst>
                                    <p:cond delay="0"/>
                                  </p:stCondLst>
                                  <p:childTnLst>
                                    <p:set>
                                      <p:cBhvr>
                                        <p:cTn id="227" dur="1" fill="hold">
                                          <p:stCondLst>
                                            <p:cond delay="0"/>
                                          </p:stCondLst>
                                        </p:cTn>
                                        <p:tgtEl>
                                          <p:spTgt spid="55"/>
                                        </p:tgtEl>
                                        <p:attrNameLst>
                                          <p:attrName>style.visibility</p:attrName>
                                        </p:attrNameLst>
                                      </p:cBhvr>
                                      <p:to>
                                        <p:strVal val="visible"/>
                                      </p:to>
                                    </p:set>
                                    <p:animEffect transition="in" filter="wipe(left)">
                                      <p:cBhvr>
                                        <p:cTn id="228" dur="500"/>
                                        <p:tgtEl>
                                          <p:spTgt spid="55"/>
                                        </p:tgtEl>
                                      </p:cBhvr>
                                    </p:animEffect>
                                  </p:childTnLst>
                                </p:cTn>
                              </p:par>
                            </p:childTnLst>
                          </p:cTn>
                        </p:par>
                        <p:par>
                          <p:cTn id="229" fill="hold">
                            <p:stCondLst>
                              <p:cond delay="3500"/>
                            </p:stCondLst>
                            <p:childTnLst>
                              <p:par>
                                <p:cTn id="230" presetID="1" presetClass="emph" presetSubtype="2" fill="hold" nodeType="afterEffect">
                                  <p:stCondLst>
                                    <p:cond delay="0"/>
                                  </p:stCondLst>
                                  <p:childTnLst>
                                    <p:animClr clrSpc="rgb" dir="cw">
                                      <p:cBhvr>
                                        <p:cTn id="231" dur="500" fill="hold"/>
                                        <p:tgtEl>
                                          <p:spTgt spid="29"/>
                                        </p:tgtEl>
                                        <p:attrNameLst>
                                          <p:attrName>fillcolor</p:attrName>
                                        </p:attrNameLst>
                                      </p:cBhvr>
                                      <p:to>
                                        <a:srgbClr val="FF791B"/>
                                      </p:to>
                                    </p:animClr>
                                    <p:set>
                                      <p:cBhvr>
                                        <p:cTn id="232" dur="500" fill="hold"/>
                                        <p:tgtEl>
                                          <p:spTgt spid="29"/>
                                        </p:tgtEl>
                                        <p:attrNameLst>
                                          <p:attrName>fill.type</p:attrName>
                                        </p:attrNameLst>
                                      </p:cBhvr>
                                      <p:to>
                                        <p:strVal val="solid"/>
                                      </p:to>
                                    </p:set>
                                    <p:set>
                                      <p:cBhvr>
                                        <p:cTn id="233" dur="500" fill="hold"/>
                                        <p:tgtEl>
                                          <p:spTgt spid="29"/>
                                        </p:tgtEl>
                                        <p:attrNameLst>
                                          <p:attrName>fill.on</p:attrName>
                                        </p:attrNameLst>
                                      </p:cBhvr>
                                      <p:to>
                                        <p:strVal val="true"/>
                                      </p:to>
                                    </p:set>
                                  </p:childTnLst>
                                </p:cTn>
                              </p:par>
                            </p:childTnLst>
                          </p:cTn>
                        </p:par>
                        <p:par>
                          <p:cTn id="234" fill="hold">
                            <p:stCondLst>
                              <p:cond delay="4000"/>
                            </p:stCondLst>
                            <p:childTnLst>
                              <p:par>
                                <p:cTn id="235" presetID="22" presetClass="exit" presetSubtype="8" fill="hold" nodeType="afterEffect">
                                  <p:stCondLst>
                                    <p:cond delay="0"/>
                                  </p:stCondLst>
                                  <p:childTnLst>
                                    <p:animEffect transition="out" filter="wipe(left)">
                                      <p:cBhvr>
                                        <p:cTn id="236" dur="500"/>
                                        <p:tgtEl>
                                          <p:spTgt spid="55"/>
                                        </p:tgtEl>
                                      </p:cBhvr>
                                    </p:animEffect>
                                    <p:set>
                                      <p:cBhvr>
                                        <p:cTn id="237" dur="1" fill="hold">
                                          <p:stCondLst>
                                            <p:cond delay="499"/>
                                          </p:stCondLst>
                                        </p:cTn>
                                        <p:tgtEl>
                                          <p:spTgt spid="55"/>
                                        </p:tgtEl>
                                        <p:attrNameLst>
                                          <p:attrName>style.visibility</p:attrName>
                                        </p:attrNameLst>
                                      </p:cBhvr>
                                      <p:to>
                                        <p:strVal val="hidden"/>
                                      </p:to>
                                    </p:set>
                                  </p:childTnLst>
                                </p:cTn>
                              </p:par>
                            </p:childTnLst>
                          </p:cTn>
                        </p:par>
                        <p:par>
                          <p:cTn id="238" fill="hold">
                            <p:stCondLst>
                              <p:cond delay="4500"/>
                            </p:stCondLst>
                            <p:childTnLst>
                              <p:par>
                                <p:cTn id="239" presetID="22" presetClass="entr" presetSubtype="8" fill="hold" nodeType="afterEffect">
                                  <p:stCondLst>
                                    <p:cond delay="0"/>
                                  </p:stCondLst>
                                  <p:childTnLst>
                                    <p:set>
                                      <p:cBhvr>
                                        <p:cTn id="240" dur="1" fill="hold">
                                          <p:stCondLst>
                                            <p:cond delay="0"/>
                                          </p:stCondLst>
                                        </p:cTn>
                                        <p:tgtEl>
                                          <p:spTgt spid="448"/>
                                        </p:tgtEl>
                                        <p:attrNameLst>
                                          <p:attrName>style.visibility</p:attrName>
                                        </p:attrNameLst>
                                      </p:cBhvr>
                                      <p:to>
                                        <p:strVal val="visible"/>
                                      </p:to>
                                    </p:set>
                                    <p:animEffect transition="in" filter="wipe(left)">
                                      <p:cBhvr>
                                        <p:cTn id="241" dur="500"/>
                                        <p:tgtEl>
                                          <p:spTgt spid="448"/>
                                        </p:tgtEl>
                                      </p:cBhvr>
                                    </p:animEffect>
                                  </p:childTnLst>
                                </p:cTn>
                              </p:par>
                            </p:childTnLst>
                          </p:cTn>
                        </p:par>
                        <p:par>
                          <p:cTn id="242" fill="hold">
                            <p:stCondLst>
                              <p:cond delay="5000"/>
                            </p:stCondLst>
                            <p:childTnLst>
                              <p:par>
                                <p:cTn id="243" presetID="1" presetClass="emph" presetSubtype="2" fill="hold" nodeType="afterEffect">
                                  <p:stCondLst>
                                    <p:cond delay="0"/>
                                  </p:stCondLst>
                                  <p:childTnLst>
                                    <p:animClr clrSpc="rgb" dir="cw">
                                      <p:cBhvr>
                                        <p:cTn id="244" dur="500" fill="hold"/>
                                        <p:tgtEl>
                                          <p:spTgt spid="30"/>
                                        </p:tgtEl>
                                        <p:attrNameLst>
                                          <p:attrName>fillcolor</p:attrName>
                                        </p:attrNameLst>
                                      </p:cBhvr>
                                      <p:to>
                                        <a:srgbClr val="FF791B"/>
                                      </p:to>
                                    </p:animClr>
                                    <p:set>
                                      <p:cBhvr>
                                        <p:cTn id="245" dur="500" fill="hold"/>
                                        <p:tgtEl>
                                          <p:spTgt spid="30"/>
                                        </p:tgtEl>
                                        <p:attrNameLst>
                                          <p:attrName>fill.type</p:attrName>
                                        </p:attrNameLst>
                                      </p:cBhvr>
                                      <p:to>
                                        <p:strVal val="solid"/>
                                      </p:to>
                                    </p:set>
                                    <p:set>
                                      <p:cBhvr>
                                        <p:cTn id="246" dur="500" fill="hold"/>
                                        <p:tgtEl>
                                          <p:spTgt spid="30"/>
                                        </p:tgtEl>
                                        <p:attrNameLst>
                                          <p:attrName>fill.on</p:attrName>
                                        </p:attrNameLst>
                                      </p:cBhvr>
                                      <p:to>
                                        <p:strVal val="true"/>
                                      </p:to>
                                    </p:set>
                                  </p:childTnLst>
                                </p:cTn>
                              </p:par>
                            </p:childTnLst>
                          </p:cTn>
                        </p:par>
                        <p:par>
                          <p:cTn id="247" fill="hold">
                            <p:stCondLst>
                              <p:cond delay="5500"/>
                            </p:stCondLst>
                            <p:childTnLst>
                              <p:par>
                                <p:cTn id="248" presetID="22" presetClass="exit" presetSubtype="8" fill="hold" nodeType="afterEffect">
                                  <p:stCondLst>
                                    <p:cond delay="0"/>
                                  </p:stCondLst>
                                  <p:childTnLst>
                                    <p:animEffect transition="out" filter="wipe(left)">
                                      <p:cBhvr>
                                        <p:cTn id="249" dur="500"/>
                                        <p:tgtEl>
                                          <p:spTgt spid="448"/>
                                        </p:tgtEl>
                                      </p:cBhvr>
                                    </p:animEffect>
                                    <p:set>
                                      <p:cBhvr>
                                        <p:cTn id="250" dur="1" fill="hold">
                                          <p:stCondLst>
                                            <p:cond delay="499"/>
                                          </p:stCondLst>
                                        </p:cTn>
                                        <p:tgtEl>
                                          <p:spTgt spid="44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nodeType="clickEffect">
                                  <p:stCondLst>
                                    <p:cond delay="0"/>
                                  </p:stCondLst>
                                  <p:childTnLst>
                                    <p:set>
                                      <p:cBhvr>
                                        <p:cTn id="254" dur="1" fill="hold">
                                          <p:stCondLst>
                                            <p:cond delay="0"/>
                                          </p:stCondLst>
                                        </p:cTn>
                                        <p:tgtEl>
                                          <p:spTgt spid="451"/>
                                        </p:tgtEl>
                                        <p:attrNameLst>
                                          <p:attrName>style.visibility</p:attrName>
                                        </p:attrNameLst>
                                      </p:cBhvr>
                                      <p:to>
                                        <p:strVal val="visible"/>
                                      </p:to>
                                    </p:set>
                                    <p:animEffect transition="in" filter="wipe(left)">
                                      <p:cBhvr>
                                        <p:cTn id="255" dur="500"/>
                                        <p:tgtEl>
                                          <p:spTgt spid="451"/>
                                        </p:tgtEl>
                                      </p:cBhvr>
                                    </p:animEffect>
                                  </p:childTnLst>
                                </p:cTn>
                              </p:par>
                            </p:childTnLst>
                          </p:cTn>
                        </p:par>
                        <p:par>
                          <p:cTn id="256" fill="hold">
                            <p:stCondLst>
                              <p:cond delay="500"/>
                            </p:stCondLst>
                            <p:childTnLst>
                              <p:par>
                                <p:cTn id="257" presetID="1" presetClass="emph" presetSubtype="2" fill="hold" nodeType="afterEffect">
                                  <p:stCondLst>
                                    <p:cond delay="0"/>
                                  </p:stCondLst>
                                  <p:childTnLst>
                                    <p:animClr clrSpc="rgb" dir="cw">
                                      <p:cBhvr>
                                        <p:cTn id="258" dur="500" fill="hold"/>
                                        <p:tgtEl>
                                          <p:spTgt spid="17"/>
                                        </p:tgtEl>
                                        <p:attrNameLst>
                                          <p:attrName>fillcolor</p:attrName>
                                        </p:attrNameLst>
                                      </p:cBhvr>
                                      <p:to>
                                        <a:srgbClr val="FF7777"/>
                                      </p:to>
                                    </p:animClr>
                                    <p:set>
                                      <p:cBhvr>
                                        <p:cTn id="259" dur="500" fill="hold"/>
                                        <p:tgtEl>
                                          <p:spTgt spid="17"/>
                                        </p:tgtEl>
                                        <p:attrNameLst>
                                          <p:attrName>fill.type</p:attrName>
                                        </p:attrNameLst>
                                      </p:cBhvr>
                                      <p:to>
                                        <p:strVal val="solid"/>
                                      </p:to>
                                    </p:set>
                                    <p:set>
                                      <p:cBhvr>
                                        <p:cTn id="260" dur="500" fill="hold"/>
                                        <p:tgtEl>
                                          <p:spTgt spid="17"/>
                                        </p:tgtEl>
                                        <p:attrNameLst>
                                          <p:attrName>fill.on</p:attrName>
                                        </p:attrNameLst>
                                      </p:cBhvr>
                                      <p:to>
                                        <p:strVal val="true"/>
                                      </p:to>
                                    </p:set>
                                  </p:childTnLst>
                                </p:cTn>
                              </p:par>
                            </p:childTnLst>
                          </p:cTn>
                        </p:par>
                        <p:par>
                          <p:cTn id="261" fill="hold">
                            <p:stCondLst>
                              <p:cond delay="1000"/>
                            </p:stCondLst>
                            <p:childTnLst>
                              <p:par>
                                <p:cTn id="262" presetID="22" presetClass="exit" presetSubtype="8" fill="hold" nodeType="afterEffect">
                                  <p:stCondLst>
                                    <p:cond delay="0"/>
                                  </p:stCondLst>
                                  <p:childTnLst>
                                    <p:animEffect transition="out" filter="wipe(left)">
                                      <p:cBhvr>
                                        <p:cTn id="263" dur="500"/>
                                        <p:tgtEl>
                                          <p:spTgt spid="451"/>
                                        </p:tgtEl>
                                      </p:cBhvr>
                                    </p:animEffect>
                                    <p:set>
                                      <p:cBhvr>
                                        <p:cTn id="264" dur="1" fill="hold">
                                          <p:stCondLst>
                                            <p:cond delay="499"/>
                                          </p:stCondLst>
                                        </p:cTn>
                                        <p:tgtEl>
                                          <p:spTgt spid="451"/>
                                        </p:tgtEl>
                                        <p:attrNameLst>
                                          <p:attrName>style.visibility</p:attrName>
                                        </p:attrNameLst>
                                      </p:cBhvr>
                                      <p:to>
                                        <p:strVal val="hidden"/>
                                      </p:to>
                                    </p:set>
                                  </p:childTnLst>
                                </p:cTn>
                              </p:par>
                            </p:childTnLst>
                          </p:cTn>
                        </p:par>
                        <p:par>
                          <p:cTn id="265" fill="hold">
                            <p:stCondLst>
                              <p:cond delay="1500"/>
                            </p:stCondLst>
                            <p:childTnLst>
                              <p:par>
                                <p:cTn id="266" presetID="22" presetClass="entr" presetSubtype="8" fill="hold" nodeType="afterEffect">
                                  <p:stCondLst>
                                    <p:cond delay="0"/>
                                  </p:stCondLst>
                                  <p:childTnLst>
                                    <p:set>
                                      <p:cBhvr>
                                        <p:cTn id="267" dur="1" fill="hold">
                                          <p:stCondLst>
                                            <p:cond delay="0"/>
                                          </p:stCondLst>
                                        </p:cTn>
                                        <p:tgtEl>
                                          <p:spTgt spid="454"/>
                                        </p:tgtEl>
                                        <p:attrNameLst>
                                          <p:attrName>style.visibility</p:attrName>
                                        </p:attrNameLst>
                                      </p:cBhvr>
                                      <p:to>
                                        <p:strVal val="visible"/>
                                      </p:to>
                                    </p:set>
                                    <p:animEffect transition="in" filter="wipe(left)">
                                      <p:cBhvr>
                                        <p:cTn id="268" dur="500"/>
                                        <p:tgtEl>
                                          <p:spTgt spid="454"/>
                                        </p:tgtEl>
                                      </p:cBhvr>
                                    </p:animEffect>
                                  </p:childTnLst>
                                </p:cTn>
                              </p:par>
                            </p:childTnLst>
                          </p:cTn>
                        </p:par>
                        <p:par>
                          <p:cTn id="269" fill="hold">
                            <p:stCondLst>
                              <p:cond delay="2000"/>
                            </p:stCondLst>
                            <p:childTnLst>
                              <p:par>
                                <p:cTn id="270" presetID="1" presetClass="emph" presetSubtype="2" fill="hold" nodeType="afterEffect">
                                  <p:stCondLst>
                                    <p:cond delay="0"/>
                                  </p:stCondLst>
                                  <p:childTnLst>
                                    <p:animClr clrSpc="rgb" dir="cw">
                                      <p:cBhvr>
                                        <p:cTn id="271" dur="500" fill="hold"/>
                                        <p:tgtEl>
                                          <p:spTgt spid="18"/>
                                        </p:tgtEl>
                                        <p:attrNameLst>
                                          <p:attrName>fillcolor</p:attrName>
                                        </p:attrNameLst>
                                      </p:cBhvr>
                                      <p:to>
                                        <a:srgbClr val="FF7777"/>
                                      </p:to>
                                    </p:animClr>
                                    <p:set>
                                      <p:cBhvr>
                                        <p:cTn id="272" dur="500" fill="hold"/>
                                        <p:tgtEl>
                                          <p:spTgt spid="18"/>
                                        </p:tgtEl>
                                        <p:attrNameLst>
                                          <p:attrName>fill.type</p:attrName>
                                        </p:attrNameLst>
                                      </p:cBhvr>
                                      <p:to>
                                        <p:strVal val="solid"/>
                                      </p:to>
                                    </p:set>
                                    <p:set>
                                      <p:cBhvr>
                                        <p:cTn id="273" dur="500" fill="hold"/>
                                        <p:tgtEl>
                                          <p:spTgt spid="18"/>
                                        </p:tgtEl>
                                        <p:attrNameLst>
                                          <p:attrName>fill.on</p:attrName>
                                        </p:attrNameLst>
                                      </p:cBhvr>
                                      <p:to>
                                        <p:strVal val="true"/>
                                      </p:to>
                                    </p:set>
                                  </p:childTnLst>
                                </p:cTn>
                              </p:par>
                            </p:childTnLst>
                          </p:cTn>
                        </p:par>
                        <p:par>
                          <p:cTn id="274" fill="hold">
                            <p:stCondLst>
                              <p:cond delay="2500"/>
                            </p:stCondLst>
                            <p:childTnLst>
                              <p:par>
                                <p:cTn id="275" presetID="22" presetClass="exit" presetSubtype="8" fill="hold" nodeType="afterEffect">
                                  <p:stCondLst>
                                    <p:cond delay="0"/>
                                  </p:stCondLst>
                                  <p:childTnLst>
                                    <p:animEffect transition="out" filter="wipe(left)">
                                      <p:cBhvr>
                                        <p:cTn id="276" dur="500"/>
                                        <p:tgtEl>
                                          <p:spTgt spid="454"/>
                                        </p:tgtEl>
                                      </p:cBhvr>
                                    </p:animEffect>
                                    <p:set>
                                      <p:cBhvr>
                                        <p:cTn id="277" dur="1" fill="hold">
                                          <p:stCondLst>
                                            <p:cond delay="499"/>
                                          </p:stCondLst>
                                        </p:cTn>
                                        <p:tgtEl>
                                          <p:spTgt spid="454"/>
                                        </p:tgtEl>
                                        <p:attrNameLst>
                                          <p:attrName>style.visibility</p:attrName>
                                        </p:attrNameLst>
                                      </p:cBhvr>
                                      <p:to>
                                        <p:strVal val="hidden"/>
                                      </p:to>
                                    </p:set>
                                  </p:childTnLst>
                                </p:cTn>
                              </p:par>
                            </p:childTnLst>
                          </p:cTn>
                        </p:par>
                        <p:par>
                          <p:cTn id="278" fill="hold">
                            <p:stCondLst>
                              <p:cond delay="3000"/>
                            </p:stCondLst>
                            <p:childTnLst>
                              <p:par>
                                <p:cTn id="279" presetID="22" presetClass="entr" presetSubtype="8" fill="hold" nodeType="afterEffect">
                                  <p:stCondLst>
                                    <p:cond delay="0"/>
                                  </p:stCondLst>
                                  <p:childTnLst>
                                    <p:set>
                                      <p:cBhvr>
                                        <p:cTn id="280" dur="1" fill="hold">
                                          <p:stCondLst>
                                            <p:cond delay="0"/>
                                          </p:stCondLst>
                                        </p:cTn>
                                        <p:tgtEl>
                                          <p:spTgt spid="457"/>
                                        </p:tgtEl>
                                        <p:attrNameLst>
                                          <p:attrName>style.visibility</p:attrName>
                                        </p:attrNameLst>
                                      </p:cBhvr>
                                      <p:to>
                                        <p:strVal val="visible"/>
                                      </p:to>
                                    </p:set>
                                    <p:animEffect transition="in" filter="wipe(left)">
                                      <p:cBhvr>
                                        <p:cTn id="281" dur="500"/>
                                        <p:tgtEl>
                                          <p:spTgt spid="457"/>
                                        </p:tgtEl>
                                      </p:cBhvr>
                                    </p:animEffect>
                                  </p:childTnLst>
                                </p:cTn>
                              </p:par>
                            </p:childTnLst>
                          </p:cTn>
                        </p:par>
                        <p:par>
                          <p:cTn id="282" fill="hold">
                            <p:stCondLst>
                              <p:cond delay="3500"/>
                            </p:stCondLst>
                            <p:childTnLst>
                              <p:par>
                                <p:cTn id="283" presetID="1" presetClass="emph" presetSubtype="2" fill="hold" nodeType="afterEffect">
                                  <p:stCondLst>
                                    <p:cond delay="0"/>
                                  </p:stCondLst>
                                  <p:childTnLst>
                                    <p:animClr clrSpc="rgb" dir="cw">
                                      <p:cBhvr>
                                        <p:cTn id="284" dur="500" fill="hold"/>
                                        <p:tgtEl>
                                          <p:spTgt spid="27"/>
                                        </p:tgtEl>
                                        <p:attrNameLst>
                                          <p:attrName>fillcolor</p:attrName>
                                        </p:attrNameLst>
                                      </p:cBhvr>
                                      <p:to>
                                        <a:srgbClr val="FF7777"/>
                                      </p:to>
                                    </p:animClr>
                                    <p:set>
                                      <p:cBhvr>
                                        <p:cTn id="285" dur="500" fill="hold"/>
                                        <p:tgtEl>
                                          <p:spTgt spid="27"/>
                                        </p:tgtEl>
                                        <p:attrNameLst>
                                          <p:attrName>fill.type</p:attrName>
                                        </p:attrNameLst>
                                      </p:cBhvr>
                                      <p:to>
                                        <p:strVal val="solid"/>
                                      </p:to>
                                    </p:set>
                                    <p:set>
                                      <p:cBhvr>
                                        <p:cTn id="286" dur="500" fill="hold"/>
                                        <p:tgtEl>
                                          <p:spTgt spid="27"/>
                                        </p:tgtEl>
                                        <p:attrNameLst>
                                          <p:attrName>fill.on</p:attrName>
                                        </p:attrNameLst>
                                      </p:cBhvr>
                                      <p:to>
                                        <p:strVal val="true"/>
                                      </p:to>
                                    </p:set>
                                  </p:childTnLst>
                                </p:cTn>
                              </p:par>
                            </p:childTnLst>
                          </p:cTn>
                        </p:par>
                        <p:par>
                          <p:cTn id="287" fill="hold">
                            <p:stCondLst>
                              <p:cond delay="4000"/>
                            </p:stCondLst>
                            <p:childTnLst>
                              <p:par>
                                <p:cTn id="288" presetID="22" presetClass="exit" presetSubtype="8" fill="hold" nodeType="afterEffect">
                                  <p:stCondLst>
                                    <p:cond delay="0"/>
                                  </p:stCondLst>
                                  <p:childTnLst>
                                    <p:animEffect transition="out" filter="wipe(left)">
                                      <p:cBhvr>
                                        <p:cTn id="289" dur="500"/>
                                        <p:tgtEl>
                                          <p:spTgt spid="457"/>
                                        </p:tgtEl>
                                      </p:cBhvr>
                                    </p:animEffect>
                                    <p:set>
                                      <p:cBhvr>
                                        <p:cTn id="290" dur="1" fill="hold">
                                          <p:stCondLst>
                                            <p:cond delay="499"/>
                                          </p:stCondLst>
                                        </p:cTn>
                                        <p:tgtEl>
                                          <p:spTgt spid="457"/>
                                        </p:tgtEl>
                                        <p:attrNameLst>
                                          <p:attrName>style.visibility</p:attrName>
                                        </p:attrNameLst>
                                      </p:cBhvr>
                                      <p:to>
                                        <p:strVal val="hidden"/>
                                      </p:to>
                                    </p:set>
                                  </p:childTnLst>
                                </p:cTn>
                              </p:par>
                            </p:childTnLst>
                          </p:cTn>
                        </p:par>
                        <p:par>
                          <p:cTn id="291" fill="hold">
                            <p:stCondLst>
                              <p:cond delay="4500"/>
                            </p:stCondLst>
                            <p:childTnLst>
                              <p:par>
                                <p:cTn id="292" presetID="22" presetClass="entr" presetSubtype="8" fill="hold" nodeType="afterEffect">
                                  <p:stCondLst>
                                    <p:cond delay="0"/>
                                  </p:stCondLst>
                                  <p:childTnLst>
                                    <p:set>
                                      <p:cBhvr>
                                        <p:cTn id="293" dur="1" fill="hold">
                                          <p:stCondLst>
                                            <p:cond delay="0"/>
                                          </p:stCondLst>
                                        </p:cTn>
                                        <p:tgtEl>
                                          <p:spTgt spid="461"/>
                                        </p:tgtEl>
                                        <p:attrNameLst>
                                          <p:attrName>style.visibility</p:attrName>
                                        </p:attrNameLst>
                                      </p:cBhvr>
                                      <p:to>
                                        <p:strVal val="visible"/>
                                      </p:to>
                                    </p:set>
                                    <p:animEffect transition="in" filter="wipe(left)">
                                      <p:cBhvr>
                                        <p:cTn id="294" dur="500"/>
                                        <p:tgtEl>
                                          <p:spTgt spid="461"/>
                                        </p:tgtEl>
                                      </p:cBhvr>
                                    </p:animEffect>
                                  </p:childTnLst>
                                </p:cTn>
                              </p:par>
                            </p:childTnLst>
                          </p:cTn>
                        </p:par>
                        <p:par>
                          <p:cTn id="295" fill="hold">
                            <p:stCondLst>
                              <p:cond delay="5000"/>
                            </p:stCondLst>
                            <p:childTnLst>
                              <p:par>
                                <p:cTn id="296" presetID="1" presetClass="emph" presetSubtype="2" fill="hold" nodeType="afterEffect">
                                  <p:stCondLst>
                                    <p:cond delay="0"/>
                                  </p:stCondLst>
                                  <p:childTnLst>
                                    <p:animClr clrSpc="rgb" dir="cw">
                                      <p:cBhvr>
                                        <p:cTn id="297" dur="500" fill="hold"/>
                                        <p:tgtEl>
                                          <p:spTgt spid="28"/>
                                        </p:tgtEl>
                                        <p:attrNameLst>
                                          <p:attrName>fillcolor</p:attrName>
                                        </p:attrNameLst>
                                      </p:cBhvr>
                                      <p:to>
                                        <a:srgbClr val="FF7777"/>
                                      </p:to>
                                    </p:animClr>
                                    <p:set>
                                      <p:cBhvr>
                                        <p:cTn id="298" dur="500" fill="hold"/>
                                        <p:tgtEl>
                                          <p:spTgt spid="28"/>
                                        </p:tgtEl>
                                        <p:attrNameLst>
                                          <p:attrName>fill.type</p:attrName>
                                        </p:attrNameLst>
                                      </p:cBhvr>
                                      <p:to>
                                        <p:strVal val="solid"/>
                                      </p:to>
                                    </p:set>
                                    <p:set>
                                      <p:cBhvr>
                                        <p:cTn id="299" dur="500" fill="hold"/>
                                        <p:tgtEl>
                                          <p:spTgt spid="28"/>
                                        </p:tgtEl>
                                        <p:attrNameLst>
                                          <p:attrName>fill.on</p:attrName>
                                        </p:attrNameLst>
                                      </p:cBhvr>
                                      <p:to>
                                        <p:strVal val="true"/>
                                      </p:to>
                                    </p:set>
                                  </p:childTnLst>
                                </p:cTn>
                              </p:par>
                            </p:childTnLst>
                          </p:cTn>
                        </p:par>
                        <p:par>
                          <p:cTn id="300" fill="hold">
                            <p:stCondLst>
                              <p:cond delay="5500"/>
                            </p:stCondLst>
                            <p:childTnLst>
                              <p:par>
                                <p:cTn id="301" presetID="22" presetClass="exit" presetSubtype="8" fill="hold" nodeType="afterEffect">
                                  <p:stCondLst>
                                    <p:cond delay="0"/>
                                  </p:stCondLst>
                                  <p:childTnLst>
                                    <p:animEffect transition="out" filter="wipe(left)">
                                      <p:cBhvr>
                                        <p:cTn id="302" dur="500"/>
                                        <p:tgtEl>
                                          <p:spTgt spid="461"/>
                                        </p:tgtEl>
                                      </p:cBhvr>
                                    </p:animEffect>
                                    <p:set>
                                      <p:cBhvr>
                                        <p:cTn id="303" dur="1" fill="hold">
                                          <p:stCondLst>
                                            <p:cond delay="499"/>
                                          </p:stCondLst>
                                        </p:cTn>
                                        <p:tgtEl>
                                          <p:spTgt spid="461"/>
                                        </p:tgtEl>
                                        <p:attrNameLst>
                                          <p:attrName>style.visibility</p:attrName>
                                        </p:attrNameLst>
                                      </p:cBhvr>
                                      <p:to>
                                        <p:strVal val="hidden"/>
                                      </p:to>
                                    </p:set>
                                  </p:childTnLst>
                                </p:cTn>
                              </p:par>
                            </p:childTnLst>
                          </p:cTn>
                        </p:par>
                        <p:par>
                          <p:cTn id="304" fill="hold">
                            <p:stCondLst>
                              <p:cond delay="6000"/>
                            </p:stCondLst>
                            <p:childTnLst>
                              <p:par>
                                <p:cTn id="305" presetID="22" presetClass="entr" presetSubtype="8" fill="hold" nodeType="afterEffect">
                                  <p:stCondLst>
                                    <p:cond delay="0"/>
                                  </p:stCondLst>
                                  <p:childTnLst>
                                    <p:set>
                                      <p:cBhvr>
                                        <p:cTn id="306" dur="1" fill="hold">
                                          <p:stCondLst>
                                            <p:cond delay="0"/>
                                          </p:stCondLst>
                                        </p:cTn>
                                        <p:tgtEl>
                                          <p:spTgt spid="465"/>
                                        </p:tgtEl>
                                        <p:attrNameLst>
                                          <p:attrName>style.visibility</p:attrName>
                                        </p:attrNameLst>
                                      </p:cBhvr>
                                      <p:to>
                                        <p:strVal val="visible"/>
                                      </p:to>
                                    </p:set>
                                    <p:animEffect transition="in" filter="wipe(left)">
                                      <p:cBhvr>
                                        <p:cTn id="307" dur="500"/>
                                        <p:tgtEl>
                                          <p:spTgt spid="465"/>
                                        </p:tgtEl>
                                      </p:cBhvr>
                                    </p:animEffect>
                                  </p:childTnLst>
                                </p:cTn>
                              </p:par>
                            </p:childTnLst>
                          </p:cTn>
                        </p:par>
                        <p:par>
                          <p:cTn id="308" fill="hold">
                            <p:stCondLst>
                              <p:cond delay="6500"/>
                            </p:stCondLst>
                            <p:childTnLst>
                              <p:par>
                                <p:cTn id="309" presetID="1" presetClass="emph" presetSubtype="2" fill="hold" nodeType="afterEffect">
                                  <p:stCondLst>
                                    <p:cond delay="0"/>
                                  </p:stCondLst>
                                  <p:childTnLst>
                                    <p:animClr clrSpc="rgb" dir="cw">
                                      <p:cBhvr>
                                        <p:cTn id="310" dur="500" fill="hold"/>
                                        <p:tgtEl>
                                          <p:spTgt spid="29"/>
                                        </p:tgtEl>
                                        <p:attrNameLst>
                                          <p:attrName>fillcolor</p:attrName>
                                        </p:attrNameLst>
                                      </p:cBhvr>
                                      <p:to>
                                        <a:srgbClr val="FF7777"/>
                                      </p:to>
                                    </p:animClr>
                                    <p:set>
                                      <p:cBhvr>
                                        <p:cTn id="311" dur="500" fill="hold"/>
                                        <p:tgtEl>
                                          <p:spTgt spid="29"/>
                                        </p:tgtEl>
                                        <p:attrNameLst>
                                          <p:attrName>fill.type</p:attrName>
                                        </p:attrNameLst>
                                      </p:cBhvr>
                                      <p:to>
                                        <p:strVal val="solid"/>
                                      </p:to>
                                    </p:set>
                                    <p:set>
                                      <p:cBhvr>
                                        <p:cTn id="312" dur="500" fill="hold"/>
                                        <p:tgtEl>
                                          <p:spTgt spid="29"/>
                                        </p:tgtEl>
                                        <p:attrNameLst>
                                          <p:attrName>fill.on</p:attrName>
                                        </p:attrNameLst>
                                      </p:cBhvr>
                                      <p:to>
                                        <p:strVal val="true"/>
                                      </p:to>
                                    </p:set>
                                  </p:childTnLst>
                                </p:cTn>
                              </p:par>
                            </p:childTnLst>
                          </p:cTn>
                        </p:par>
                        <p:par>
                          <p:cTn id="313" fill="hold">
                            <p:stCondLst>
                              <p:cond delay="7000"/>
                            </p:stCondLst>
                            <p:childTnLst>
                              <p:par>
                                <p:cTn id="314" presetID="22" presetClass="exit" presetSubtype="8" fill="hold" nodeType="afterEffect">
                                  <p:stCondLst>
                                    <p:cond delay="0"/>
                                  </p:stCondLst>
                                  <p:childTnLst>
                                    <p:animEffect transition="out" filter="wipe(left)">
                                      <p:cBhvr>
                                        <p:cTn id="315" dur="500"/>
                                        <p:tgtEl>
                                          <p:spTgt spid="465"/>
                                        </p:tgtEl>
                                      </p:cBhvr>
                                    </p:animEffect>
                                    <p:set>
                                      <p:cBhvr>
                                        <p:cTn id="316" dur="1" fill="hold">
                                          <p:stCondLst>
                                            <p:cond delay="499"/>
                                          </p:stCondLst>
                                        </p:cTn>
                                        <p:tgtEl>
                                          <p:spTgt spid="465"/>
                                        </p:tgtEl>
                                        <p:attrNameLst>
                                          <p:attrName>style.visibility</p:attrName>
                                        </p:attrNameLst>
                                      </p:cBhvr>
                                      <p:to>
                                        <p:strVal val="hidden"/>
                                      </p:to>
                                    </p:set>
                                  </p:childTnLst>
                                </p:cTn>
                              </p:par>
                            </p:childTnLst>
                          </p:cTn>
                        </p:par>
                        <p:par>
                          <p:cTn id="317" fill="hold">
                            <p:stCondLst>
                              <p:cond delay="7500"/>
                            </p:stCondLst>
                            <p:childTnLst>
                              <p:par>
                                <p:cTn id="318" presetID="22" presetClass="entr" presetSubtype="8" fill="hold" nodeType="afterEffect">
                                  <p:stCondLst>
                                    <p:cond delay="0"/>
                                  </p:stCondLst>
                                  <p:childTnLst>
                                    <p:set>
                                      <p:cBhvr>
                                        <p:cTn id="319" dur="1" fill="hold">
                                          <p:stCondLst>
                                            <p:cond delay="0"/>
                                          </p:stCondLst>
                                        </p:cTn>
                                        <p:tgtEl>
                                          <p:spTgt spid="468"/>
                                        </p:tgtEl>
                                        <p:attrNameLst>
                                          <p:attrName>style.visibility</p:attrName>
                                        </p:attrNameLst>
                                      </p:cBhvr>
                                      <p:to>
                                        <p:strVal val="visible"/>
                                      </p:to>
                                    </p:set>
                                    <p:animEffect transition="in" filter="wipe(left)">
                                      <p:cBhvr>
                                        <p:cTn id="320" dur="500"/>
                                        <p:tgtEl>
                                          <p:spTgt spid="468"/>
                                        </p:tgtEl>
                                      </p:cBhvr>
                                    </p:animEffect>
                                  </p:childTnLst>
                                </p:cTn>
                              </p:par>
                            </p:childTnLst>
                          </p:cTn>
                        </p:par>
                        <p:par>
                          <p:cTn id="321" fill="hold">
                            <p:stCondLst>
                              <p:cond delay="8000"/>
                            </p:stCondLst>
                            <p:childTnLst>
                              <p:par>
                                <p:cTn id="322" presetID="1" presetClass="emph" presetSubtype="2" fill="hold" nodeType="afterEffect">
                                  <p:stCondLst>
                                    <p:cond delay="0"/>
                                  </p:stCondLst>
                                  <p:childTnLst>
                                    <p:animClr clrSpc="rgb" dir="cw">
                                      <p:cBhvr>
                                        <p:cTn id="323" dur="500" fill="hold"/>
                                        <p:tgtEl>
                                          <p:spTgt spid="30"/>
                                        </p:tgtEl>
                                        <p:attrNameLst>
                                          <p:attrName>fillcolor</p:attrName>
                                        </p:attrNameLst>
                                      </p:cBhvr>
                                      <p:to>
                                        <a:srgbClr val="FF7777"/>
                                      </p:to>
                                    </p:animClr>
                                    <p:set>
                                      <p:cBhvr>
                                        <p:cTn id="324" dur="500" fill="hold"/>
                                        <p:tgtEl>
                                          <p:spTgt spid="30"/>
                                        </p:tgtEl>
                                        <p:attrNameLst>
                                          <p:attrName>fill.type</p:attrName>
                                        </p:attrNameLst>
                                      </p:cBhvr>
                                      <p:to>
                                        <p:strVal val="solid"/>
                                      </p:to>
                                    </p:set>
                                    <p:set>
                                      <p:cBhvr>
                                        <p:cTn id="325" dur="500" fill="hold"/>
                                        <p:tgtEl>
                                          <p:spTgt spid="30"/>
                                        </p:tgtEl>
                                        <p:attrNameLst>
                                          <p:attrName>fill.on</p:attrName>
                                        </p:attrNameLst>
                                      </p:cBhvr>
                                      <p:to>
                                        <p:strVal val="true"/>
                                      </p:to>
                                    </p:set>
                                  </p:childTnLst>
                                </p:cTn>
                              </p:par>
                            </p:childTnLst>
                          </p:cTn>
                        </p:par>
                        <p:par>
                          <p:cTn id="326" fill="hold">
                            <p:stCondLst>
                              <p:cond delay="8500"/>
                            </p:stCondLst>
                            <p:childTnLst>
                              <p:par>
                                <p:cTn id="327" presetID="22" presetClass="exit" presetSubtype="8" fill="hold" nodeType="afterEffect">
                                  <p:stCondLst>
                                    <p:cond delay="0"/>
                                  </p:stCondLst>
                                  <p:childTnLst>
                                    <p:animEffect transition="out" filter="wipe(left)">
                                      <p:cBhvr>
                                        <p:cTn id="328" dur="500"/>
                                        <p:tgtEl>
                                          <p:spTgt spid="468"/>
                                        </p:tgtEl>
                                      </p:cBhvr>
                                    </p:animEffect>
                                    <p:set>
                                      <p:cBhvr>
                                        <p:cTn id="329" dur="1" fill="hold">
                                          <p:stCondLst>
                                            <p:cond delay="499"/>
                                          </p:stCondLst>
                                        </p:cTn>
                                        <p:tgtEl>
                                          <p:spTgt spid="468"/>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nodeType="clickEffect">
                                  <p:stCondLst>
                                    <p:cond delay="0"/>
                                  </p:stCondLst>
                                  <p:childTnLst>
                                    <p:set>
                                      <p:cBhvr>
                                        <p:cTn id="333" dur="1" fill="hold">
                                          <p:stCondLst>
                                            <p:cond delay="0"/>
                                          </p:stCondLst>
                                        </p:cTn>
                                        <p:tgtEl>
                                          <p:spTgt spid="471"/>
                                        </p:tgtEl>
                                        <p:attrNameLst>
                                          <p:attrName>style.visibility</p:attrName>
                                        </p:attrNameLst>
                                      </p:cBhvr>
                                      <p:to>
                                        <p:strVal val="visible"/>
                                      </p:to>
                                    </p:set>
                                    <p:animEffect transition="in" filter="wipe(left)">
                                      <p:cBhvr>
                                        <p:cTn id="334" dur="500"/>
                                        <p:tgtEl>
                                          <p:spTgt spid="471"/>
                                        </p:tgtEl>
                                      </p:cBhvr>
                                    </p:animEffect>
                                  </p:childTnLst>
                                </p:cTn>
                              </p:par>
                            </p:childTnLst>
                          </p:cTn>
                        </p:par>
                        <p:par>
                          <p:cTn id="335" fill="hold">
                            <p:stCondLst>
                              <p:cond delay="500"/>
                            </p:stCondLst>
                            <p:childTnLst>
                              <p:par>
                                <p:cTn id="336" presetID="1" presetClass="emph" presetSubtype="2" fill="hold" nodeType="afterEffect">
                                  <p:stCondLst>
                                    <p:cond delay="0"/>
                                  </p:stCondLst>
                                  <p:childTnLst>
                                    <p:animClr clrSpc="rgb" dir="cw">
                                      <p:cBhvr>
                                        <p:cTn id="337" dur="500" fill="hold"/>
                                        <p:tgtEl>
                                          <p:spTgt spid="27"/>
                                        </p:tgtEl>
                                        <p:attrNameLst>
                                          <p:attrName>fillcolor</p:attrName>
                                        </p:attrNameLst>
                                      </p:cBhvr>
                                      <p:to>
                                        <a:srgbClr val="00D29E"/>
                                      </p:to>
                                    </p:animClr>
                                    <p:set>
                                      <p:cBhvr>
                                        <p:cTn id="338" dur="500" fill="hold"/>
                                        <p:tgtEl>
                                          <p:spTgt spid="27"/>
                                        </p:tgtEl>
                                        <p:attrNameLst>
                                          <p:attrName>fill.type</p:attrName>
                                        </p:attrNameLst>
                                      </p:cBhvr>
                                      <p:to>
                                        <p:strVal val="solid"/>
                                      </p:to>
                                    </p:set>
                                    <p:set>
                                      <p:cBhvr>
                                        <p:cTn id="339" dur="500" fill="hold"/>
                                        <p:tgtEl>
                                          <p:spTgt spid="27"/>
                                        </p:tgtEl>
                                        <p:attrNameLst>
                                          <p:attrName>fill.on</p:attrName>
                                        </p:attrNameLst>
                                      </p:cBhvr>
                                      <p:to>
                                        <p:strVal val="true"/>
                                      </p:to>
                                    </p:set>
                                  </p:childTnLst>
                                </p:cTn>
                              </p:par>
                            </p:childTnLst>
                          </p:cTn>
                        </p:par>
                        <p:par>
                          <p:cTn id="340" fill="hold">
                            <p:stCondLst>
                              <p:cond delay="1000"/>
                            </p:stCondLst>
                            <p:childTnLst>
                              <p:par>
                                <p:cTn id="341" presetID="22" presetClass="exit" presetSubtype="8" fill="hold" nodeType="afterEffect">
                                  <p:stCondLst>
                                    <p:cond delay="0"/>
                                  </p:stCondLst>
                                  <p:childTnLst>
                                    <p:animEffect transition="out" filter="wipe(left)">
                                      <p:cBhvr>
                                        <p:cTn id="342" dur="500"/>
                                        <p:tgtEl>
                                          <p:spTgt spid="471"/>
                                        </p:tgtEl>
                                      </p:cBhvr>
                                    </p:animEffect>
                                    <p:set>
                                      <p:cBhvr>
                                        <p:cTn id="343" dur="1" fill="hold">
                                          <p:stCondLst>
                                            <p:cond delay="499"/>
                                          </p:stCondLst>
                                        </p:cTn>
                                        <p:tgtEl>
                                          <p:spTgt spid="471"/>
                                        </p:tgtEl>
                                        <p:attrNameLst>
                                          <p:attrName>style.visibility</p:attrName>
                                        </p:attrNameLst>
                                      </p:cBhvr>
                                      <p:to>
                                        <p:strVal val="hidden"/>
                                      </p:to>
                                    </p:set>
                                  </p:childTnLst>
                                </p:cTn>
                              </p:par>
                            </p:childTnLst>
                          </p:cTn>
                        </p:par>
                        <p:par>
                          <p:cTn id="344" fill="hold">
                            <p:stCondLst>
                              <p:cond delay="1500"/>
                            </p:stCondLst>
                            <p:childTnLst>
                              <p:par>
                                <p:cTn id="345" presetID="22" presetClass="entr" presetSubtype="8" fill="hold" nodeType="afterEffect">
                                  <p:stCondLst>
                                    <p:cond delay="0"/>
                                  </p:stCondLst>
                                  <p:childTnLst>
                                    <p:set>
                                      <p:cBhvr>
                                        <p:cTn id="346" dur="1" fill="hold">
                                          <p:stCondLst>
                                            <p:cond delay="0"/>
                                          </p:stCondLst>
                                        </p:cTn>
                                        <p:tgtEl>
                                          <p:spTgt spid="474"/>
                                        </p:tgtEl>
                                        <p:attrNameLst>
                                          <p:attrName>style.visibility</p:attrName>
                                        </p:attrNameLst>
                                      </p:cBhvr>
                                      <p:to>
                                        <p:strVal val="visible"/>
                                      </p:to>
                                    </p:set>
                                    <p:animEffect transition="in" filter="wipe(left)">
                                      <p:cBhvr>
                                        <p:cTn id="347" dur="500"/>
                                        <p:tgtEl>
                                          <p:spTgt spid="474"/>
                                        </p:tgtEl>
                                      </p:cBhvr>
                                    </p:animEffect>
                                  </p:childTnLst>
                                </p:cTn>
                              </p:par>
                            </p:childTnLst>
                          </p:cTn>
                        </p:par>
                        <p:par>
                          <p:cTn id="348" fill="hold">
                            <p:stCondLst>
                              <p:cond delay="2000"/>
                            </p:stCondLst>
                            <p:childTnLst>
                              <p:par>
                                <p:cTn id="349" presetID="1" presetClass="emph" presetSubtype="2" fill="hold" nodeType="afterEffect">
                                  <p:stCondLst>
                                    <p:cond delay="0"/>
                                  </p:stCondLst>
                                  <p:childTnLst>
                                    <p:animClr clrSpc="rgb" dir="cw">
                                      <p:cBhvr>
                                        <p:cTn id="350" dur="500" fill="hold"/>
                                        <p:tgtEl>
                                          <p:spTgt spid="28"/>
                                        </p:tgtEl>
                                        <p:attrNameLst>
                                          <p:attrName>fillcolor</p:attrName>
                                        </p:attrNameLst>
                                      </p:cBhvr>
                                      <p:to>
                                        <a:srgbClr val="00D29E"/>
                                      </p:to>
                                    </p:animClr>
                                    <p:set>
                                      <p:cBhvr>
                                        <p:cTn id="351" dur="500" fill="hold"/>
                                        <p:tgtEl>
                                          <p:spTgt spid="28"/>
                                        </p:tgtEl>
                                        <p:attrNameLst>
                                          <p:attrName>fill.type</p:attrName>
                                        </p:attrNameLst>
                                      </p:cBhvr>
                                      <p:to>
                                        <p:strVal val="solid"/>
                                      </p:to>
                                    </p:set>
                                    <p:set>
                                      <p:cBhvr>
                                        <p:cTn id="352" dur="500" fill="hold"/>
                                        <p:tgtEl>
                                          <p:spTgt spid="28"/>
                                        </p:tgtEl>
                                        <p:attrNameLst>
                                          <p:attrName>fill.on</p:attrName>
                                        </p:attrNameLst>
                                      </p:cBhvr>
                                      <p:to>
                                        <p:strVal val="true"/>
                                      </p:to>
                                    </p:set>
                                  </p:childTnLst>
                                </p:cTn>
                              </p:par>
                            </p:childTnLst>
                          </p:cTn>
                        </p:par>
                        <p:par>
                          <p:cTn id="353" fill="hold">
                            <p:stCondLst>
                              <p:cond delay="2500"/>
                            </p:stCondLst>
                            <p:childTnLst>
                              <p:par>
                                <p:cTn id="354" presetID="22" presetClass="exit" presetSubtype="8" fill="hold" nodeType="afterEffect">
                                  <p:stCondLst>
                                    <p:cond delay="0"/>
                                  </p:stCondLst>
                                  <p:childTnLst>
                                    <p:animEffect transition="out" filter="wipe(left)">
                                      <p:cBhvr>
                                        <p:cTn id="355" dur="500"/>
                                        <p:tgtEl>
                                          <p:spTgt spid="474"/>
                                        </p:tgtEl>
                                      </p:cBhvr>
                                    </p:animEffect>
                                    <p:set>
                                      <p:cBhvr>
                                        <p:cTn id="356" dur="1" fill="hold">
                                          <p:stCondLst>
                                            <p:cond delay="499"/>
                                          </p:stCondLst>
                                        </p:cTn>
                                        <p:tgtEl>
                                          <p:spTgt spid="474"/>
                                        </p:tgtEl>
                                        <p:attrNameLst>
                                          <p:attrName>style.visibility</p:attrName>
                                        </p:attrNameLst>
                                      </p:cBhvr>
                                      <p:to>
                                        <p:strVal val="hidden"/>
                                      </p:to>
                                    </p:set>
                                  </p:childTnLst>
                                </p:cTn>
                              </p:par>
                            </p:childTnLst>
                          </p:cTn>
                        </p:par>
                        <p:par>
                          <p:cTn id="357" fill="hold">
                            <p:stCondLst>
                              <p:cond delay="3000"/>
                            </p:stCondLst>
                            <p:childTnLst>
                              <p:par>
                                <p:cTn id="358" presetID="22" presetClass="entr" presetSubtype="8" fill="hold" nodeType="afterEffect">
                                  <p:stCondLst>
                                    <p:cond delay="0"/>
                                  </p:stCondLst>
                                  <p:childTnLst>
                                    <p:set>
                                      <p:cBhvr>
                                        <p:cTn id="359" dur="1" fill="hold">
                                          <p:stCondLst>
                                            <p:cond delay="0"/>
                                          </p:stCondLst>
                                        </p:cTn>
                                        <p:tgtEl>
                                          <p:spTgt spid="480"/>
                                        </p:tgtEl>
                                        <p:attrNameLst>
                                          <p:attrName>style.visibility</p:attrName>
                                        </p:attrNameLst>
                                      </p:cBhvr>
                                      <p:to>
                                        <p:strVal val="visible"/>
                                      </p:to>
                                    </p:set>
                                    <p:animEffect transition="in" filter="wipe(left)">
                                      <p:cBhvr>
                                        <p:cTn id="360" dur="500"/>
                                        <p:tgtEl>
                                          <p:spTgt spid="480"/>
                                        </p:tgtEl>
                                      </p:cBhvr>
                                    </p:animEffect>
                                  </p:childTnLst>
                                </p:cTn>
                              </p:par>
                            </p:childTnLst>
                          </p:cTn>
                        </p:par>
                        <p:par>
                          <p:cTn id="361" fill="hold">
                            <p:stCondLst>
                              <p:cond delay="3500"/>
                            </p:stCondLst>
                            <p:childTnLst>
                              <p:par>
                                <p:cTn id="362" presetID="1" presetClass="emph" presetSubtype="2" fill="hold" nodeType="afterEffect">
                                  <p:stCondLst>
                                    <p:cond delay="0"/>
                                  </p:stCondLst>
                                  <p:childTnLst>
                                    <p:animClr clrSpc="rgb" dir="cw">
                                      <p:cBhvr>
                                        <p:cTn id="363" dur="500" fill="hold"/>
                                        <p:tgtEl>
                                          <p:spTgt spid="29"/>
                                        </p:tgtEl>
                                        <p:attrNameLst>
                                          <p:attrName>fillcolor</p:attrName>
                                        </p:attrNameLst>
                                      </p:cBhvr>
                                      <p:to>
                                        <a:srgbClr val="00D29E"/>
                                      </p:to>
                                    </p:animClr>
                                    <p:set>
                                      <p:cBhvr>
                                        <p:cTn id="364" dur="500" fill="hold"/>
                                        <p:tgtEl>
                                          <p:spTgt spid="29"/>
                                        </p:tgtEl>
                                        <p:attrNameLst>
                                          <p:attrName>fill.type</p:attrName>
                                        </p:attrNameLst>
                                      </p:cBhvr>
                                      <p:to>
                                        <p:strVal val="solid"/>
                                      </p:to>
                                    </p:set>
                                    <p:set>
                                      <p:cBhvr>
                                        <p:cTn id="365" dur="500" fill="hold"/>
                                        <p:tgtEl>
                                          <p:spTgt spid="29"/>
                                        </p:tgtEl>
                                        <p:attrNameLst>
                                          <p:attrName>fill.on</p:attrName>
                                        </p:attrNameLst>
                                      </p:cBhvr>
                                      <p:to>
                                        <p:strVal val="true"/>
                                      </p:to>
                                    </p:set>
                                  </p:childTnLst>
                                </p:cTn>
                              </p:par>
                            </p:childTnLst>
                          </p:cTn>
                        </p:par>
                        <p:par>
                          <p:cTn id="366" fill="hold">
                            <p:stCondLst>
                              <p:cond delay="4000"/>
                            </p:stCondLst>
                            <p:childTnLst>
                              <p:par>
                                <p:cTn id="367" presetID="22" presetClass="exit" presetSubtype="8" fill="hold" nodeType="afterEffect">
                                  <p:stCondLst>
                                    <p:cond delay="0"/>
                                  </p:stCondLst>
                                  <p:childTnLst>
                                    <p:animEffect transition="out" filter="wipe(left)">
                                      <p:cBhvr>
                                        <p:cTn id="368" dur="500"/>
                                        <p:tgtEl>
                                          <p:spTgt spid="480"/>
                                        </p:tgtEl>
                                      </p:cBhvr>
                                    </p:animEffect>
                                    <p:set>
                                      <p:cBhvr>
                                        <p:cTn id="369" dur="1" fill="hold">
                                          <p:stCondLst>
                                            <p:cond delay="499"/>
                                          </p:stCondLst>
                                        </p:cTn>
                                        <p:tgtEl>
                                          <p:spTgt spid="480"/>
                                        </p:tgtEl>
                                        <p:attrNameLst>
                                          <p:attrName>style.visibility</p:attrName>
                                        </p:attrNameLst>
                                      </p:cBhvr>
                                      <p:to>
                                        <p:strVal val="hidden"/>
                                      </p:to>
                                    </p:set>
                                  </p:childTnLst>
                                </p:cTn>
                              </p:par>
                            </p:childTnLst>
                          </p:cTn>
                        </p:par>
                        <p:par>
                          <p:cTn id="370" fill="hold">
                            <p:stCondLst>
                              <p:cond delay="4500"/>
                            </p:stCondLst>
                            <p:childTnLst>
                              <p:par>
                                <p:cTn id="371" presetID="22" presetClass="entr" presetSubtype="8" fill="hold" nodeType="afterEffect">
                                  <p:stCondLst>
                                    <p:cond delay="0"/>
                                  </p:stCondLst>
                                  <p:childTnLst>
                                    <p:set>
                                      <p:cBhvr>
                                        <p:cTn id="372" dur="1" fill="hold">
                                          <p:stCondLst>
                                            <p:cond delay="0"/>
                                          </p:stCondLst>
                                        </p:cTn>
                                        <p:tgtEl>
                                          <p:spTgt spid="483"/>
                                        </p:tgtEl>
                                        <p:attrNameLst>
                                          <p:attrName>style.visibility</p:attrName>
                                        </p:attrNameLst>
                                      </p:cBhvr>
                                      <p:to>
                                        <p:strVal val="visible"/>
                                      </p:to>
                                    </p:set>
                                    <p:animEffect transition="in" filter="wipe(left)">
                                      <p:cBhvr>
                                        <p:cTn id="373" dur="500"/>
                                        <p:tgtEl>
                                          <p:spTgt spid="483"/>
                                        </p:tgtEl>
                                      </p:cBhvr>
                                    </p:animEffect>
                                  </p:childTnLst>
                                </p:cTn>
                              </p:par>
                            </p:childTnLst>
                          </p:cTn>
                        </p:par>
                        <p:par>
                          <p:cTn id="374" fill="hold">
                            <p:stCondLst>
                              <p:cond delay="5000"/>
                            </p:stCondLst>
                            <p:childTnLst>
                              <p:par>
                                <p:cTn id="375" presetID="1" presetClass="emph" presetSubtype="2" fill="hold" nodeType="afterEffect">
                                  <p:stCondLst>
                                    <p:cond delay="0"/>
                                  </p:stCondLst>
                                  <p:childTnLst>
                                    <p:animClr clrSpc="rgb" dir="cw">
                                      <p:cBhvr>
                                        <p:cTn id="376" dur="500" fill="hold"/>
                                        <p:tgtEl>
                                          <p:spTgt spid="30"/>
                                        </p:tgtEl>
                                        <p:attrNameLst>
                                          <p:attrName>fillcolor</p:attrName>
                                        </p:attrNameLst>
                                      </p:cBhvr>
                                      <p:to>
                                        <a:srgbClr val="00D29E"/>
                                      </p:to>
                                    </p:animClr>
                                    <p:set>
                                      <p:cBhvr>
                                        <p:cTn id="377" dur="500" fill="hold"/>
                                        <p:tgtEl>
                                          <p:spTgt spid="30"/>
                                        </p:tgtEl>
                                        <p:attrNameLst>
                                          <p:attrName>fill.type</p:attrName>
                                        </p:attrNameLst>
                                      </p:cBhvr>
                                      <p:to>
                                        <p:strVal val="solid"/>
                                      </p:to>
                                    </p:set>
                                    <p:set>
                                      <p:cBhvr>
                                        <p:cTn id="378" dur="500" fill="hold"/>
                                        <p:tgtEl>
                                          <p:spTgt spid="30"/>
                                        </p:tgtEl>
                                        <p:attrNameLst>
                                          <p:attrName>fill.on</p:attrName>
                                        </p:attrNameLst>
                                      </p:cBhvr>
                                      <p:to>
                                        <p:strVal val="true"/>
                                      </p:to>
                                    </p:set>
                                  </p:childTnLst>
                                </p:cTn>
                              </p:par>
                            </p:childTnLst>
                          </p:cTn>
                        </p:par>
                        <p:par>
                          <p:cTn id="379" fill="hold">
                            <p:stCondLst>
                              <p:cond delay="5500"/>
                            </p:stCondLst>
                            <p:childTnLst>
                              <p:par>
                                <p:cTn id="380" presetID="22" presetClass="exit" presetSubtype="8" fill="hold" nodeType="afterEffect">
                                  <p:stCondLst>
                                    <p:cond delay="0"/>
                                  </p:stCondLst>
                                  <p:childTnLst>
                                    <p:animEffect transition="out" filter="wipe(left)">
                                      <p:cBhvr>
                                        <p:cTn id="381" dur="500"/>
                                        <p:tgtEl>
                                          <p:spTgt spid="483"/>
                                        </p:tgtEl>
                                      </p:cBhvr>
                                    </p:animEffect>
                                    <p:set>
                                      <p:cBhvr>
                                        <p:cTn id="382" dur="1" fill="hold">
                                          <p:stCondLst>
                                            <p:cond delay="499"/>
                                          </p:stCondLst>
                                        </p:cTn>
                                        <p:tgtEl>
                                          <p:spTgt spid="483"/>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nodeType="clickEffect">
                                  <p:stCondLst>
                                    <p:cond delay="0"/>
                                  </p:stCondLst>
                                  <p:childTnLst>
                                    <p:set>
                                      <p:cBhvr>
                                        <p:cTn id="386" dur="1" fill="hold">
                                          <p:stCondLst>
                                            <p:cond delay="0"/>
                                          </p:stCondLst>
                                        </p:cTn>
                                        <p:tgtEl>
                                          <p:spTgt spid="486"/>
                                        </p:tgtEl>
                                        <p:attrNameLst>
                                          <p:attrName>style.visibility</p:attrName>
                                        </p:attrNameLst>
                                      </p:cBhvr>
                                      <p:to>
                                        <p:strVal val="visible"/>
                                      </p:to>
                                    </p:set>
                                    <p:animEffect transition="in" filter="wipe(left)">
                                      <p:cBhvr>
                                        <p:cTn id="387" dur="500"/>
                                        <p:tgtEl>
                                          <p:spTgt spid="486"/>
                                        </p:tgtEl>
                                      </p:cBhvr>
                                    </p:animEffect>
                                  </p:childTnLst>
                                </p:cTn>
                              </p:par>
                            </p:childTnLst>
                          </p:cTn>
                        </p:par>
                        <p:par>
                          <p:cTn id="388" fill="hold">
                            <p:stCondLst>
                              <p:cond delay="500"/>
                            </p:stCondLst>
                            <p:childTnLst>
                              <p:par>
                                <p:cTn id="389" presetID="1" presetClass="emph" presetSubtype="2" fill="hold" nodeType="afterEffect">
                                  <p:stCondLst>
                                    <p:cond delay="0"/>
                                  </p:stCondLst>
                                  <p:childTnLst>
                                    <p:animClr clrSpc="rgb" dir="cw">
                                      <p:cBhvr>
                                        <p:cTn id="390" dur="500" fill="hold"/>
                                        <p:tgtEl>
                                          <p:spTgt spid="18"/>
                                        </p:tgtEl>
                                        <p:attrNameLst>
                                          <p:attrName>fillcolor</p:attrName>
                                        </p:attrNameLst>
                                      </p:cBhvr>
                                      <p:to>
                                        <a:srgbClr val="F43232"/>
                                      </p:to>
                                    </p:animClr>
                                    <p:set>
                                      <p:cBhvr>
                                        <p:cTn id="391" dur="500" fill="hold"/>
                                        <p:tgtEl>
                                          <p:spTgt spid="18"/>
                                        </p:tgtEl>
                                        <p:attrNameLst>
                                          <p:attrName>fill.type</p:attrName>
                                        </p:attrNameLst>
                                      </p:cBhvr>
                                      <p:to>
                                        <p:strVal val="solid"/>
                                      </p:to>
                                    </p:set>
                                    <p:set>
                                      <p:cBhvr>
                                        <p:cTn id="392" dur="500" fill="hold"/>
                                        <p:tgtEl>
                                          <p:spTgt spid="18"/>
                                        </p:tgtEl>
                                        <p:attrNameLst>
                                          <p:attrName>fill.on</p:attrName>
                                        </p:attrNameLst>
                                      </p:cBhvr>
                                      <p:to>
                                        <p:strVal val="true"/>
                                      </p:to>
                                    </p:set>
                                  </p:childTnLst>
                                </p:cTn>
                              </p:par>
                            </p:childTnLst>
                          </p:cTn>
                        </p:par>
                        <p:par>
                          <p:cTn id="393" fill="hold">
                            <p:stCondLst>
                              <p:cond delay="1000"/>
                            </p:stCondLst>
                            <p:childTnLst>
                              <p:par>
                                <p:cTn id="394" presetID="22" presetClass="exit" presetSubtype="8" fill="hold" nodeType="afterEffect">
                                  <p:stCondLst>
                                    <p:cond delay="0"/>
                                  </p:stCondLst>
                                  <p:childTnLst>
                                    <p:animEffect transition="out" filter="wipe(left)">
                                      <p:cBhvr>
                                        <p:cTn id="395" dur="500"/>
                                        <p:tgtEl>
                                          <p:spTgt spid="486"/>
                                        </p:tgtEl>
                                      </p:cBhvr>
                                    </p:animEffect>
                                    <p:set>
                                      <p:cBhvr>
                                        <p:cTn id="396" dur="1" fill="hold">
                                          <p:stCondLst>
                                            <p:cond delay="499"/>
                                          </p:stCondLst>
                                        </p:cTn>
                                        <p:tgtEl>
                                          <p:spTgt spid="486"/>
                                        </p:tgtEl>
                                        <p:attrNameLst>
                                          <p:attrName>style.visibility</p:attrName>
                                        </p:attrNameLst>
                                      </p:cBhvr>
                                      <p:to>
                                        <p:strVal val="hidden"/>
                                      </p:to>
                                    </p:set>
                                  </p:childTnLst>
                                </p:cTn>
                              </p:par>
                            </p:childTnLst>
                          </p:cTn>
                        </p:par>
                        <p:par>
                          <p:cTn id="397" fill="hold">
                            <p:stCondLst>
                              <p:cond delay="1500"/>
                            </p:stCondLst>
                            <p:childTnLst>
                              <p:par>
                                <p:cTn id="398" presetID="22" presetClass="entr" presetSubtype="8" fill="hold" nodeType="afterEffect">
                                  <p:stCondLst>
                                    <p:cond delay="0"/>
                                  </p:stCondLst>
                                  <p:childTnLst>
                                    <p:set>
                                      <p:cBhvr>
                                        <p:cTn id="399" dur="1" fill="hold">
                                          <p:stCondLst>
                                            <p:cond delay="0"/>
                                          </p:stCondLst>
                                        </p:cTn>
                                        <p:tgtEl>
                                          <p:spTgt spid="490"/>
                                        </p:tgtEl>
                                        <p:attrNameLst>
                                          <p:attrName>style.visibility</p:attrName>
                                        </p:attrNameLst>
                                      </p:cBhvr>
                                      <p:to>
                                        <p:strVal val="visible"/>
                                      </p:to>
                                    </p:set>
                                    <p:animEffect transition="in" filter="wipe(left)">
                                      <p:cBhvr>
                                        <p:cTn id="400" dur="500"/>
                                        <p:tgtEl>
                                          <p:spTgt spid="490"/>
                                        </p:tgtEl>
                                      </p:cBhvr>
                                    </p:animEffect>
                                  </p:childTnLst>
                                </p:cTn>
                              </p:par>
                            </p:childTnLst>
                          </p:cTn>
                        </p:par>
                        <p:par>
                          <p:cTn id="401" fill="hold">
                            <p:stCondLst>
                              <p:cond delay="2000"/>
                            </p:stCondLst>
                            <p:childTnLst>
                              <p:par>
                                <p:cTn id="402" presetID="1" presetClass="emph" presetSubtype="2" fill="hold" nodeType="afterEffect">
                                  <p:stCondLst>
                                    <p:cond delay="0"/>
                                  </p:stCondLst>
                                  <p:childTnLst>
                                    <p:animClr clrSpc="rgb" dir="cw">
                                      <p:cBhvr>
                                        <p:cTn id="403" dur="500" fill="hold"/>
                                        <p:tgtEl>
                                          <p:spTgt spid="27"/>
                                        </p:tgtEl>
                                        <p:attrNameLst>
                                          <p:attrName>fillcolor</p:attrName>
                                        </p:attrNameLst>
                                      </p:cBhvr>
                                      <p:to>
                                        <a:srgbClr val="F43232"/>
                                      </p:to>
                                    </p:animClr>
                                    <p:set>
                                      <p:cBhvr>
                                        <p:cTn id="404" dur="500" fill="hold"/>
                                        <p:tgtEl>
                                          <p:spTgt spid="27"/>
                                        </p:tgtEl>
                                        <p:attrNameLst>
                                          <p:attrName>fill.type</p:attrName>
                                        </p:attrNameLst>
                                      </p:cBhvr>
                                      <p:to>
                                        <p:strVal val="solid"/>
                                      </p:to>
                                    </p:set>
                                    <p:set>
                                      <p:cBhvr>
                                        <p:cTn id="405" dur="500" fill="hold"/>
                                        <p:tgtEl>
                                          <p:spTgt spid="27"/>
                                        </p:tgtEl>
                                        <p:attrNameLst>
                                          <p:attrName>fill.on</p:attrName>
                                        </p:attrNameLst>
                                      </p:cBhvr>
                                      <p:to>
                                        <p:strVal val="true"/>
                                      </p:to>
                                    </p:set>
                                  </p:childTnLst>
                                </p:cTn>
                              </p:par>
                            </p:childTnLst>
                          </p:cTn>
                        </p:par>
                        <p:par>
                          <p:cTn id="406" fill="hold">
                            <p:stCondLst>
                              <p:cond delay="2500"/>
                            </p:stCondLst>
                            <p:childTnLst>
                              <p:par>
                                <p:cTn id="407" presetID="22" presetClass="exit" presetSubtype="8" fill="hold" nodeType="afterEffect">
                                  <p:stCondLst>
                                    <p:cond delay="0"/>
                                  </p:stCondLst>
                                  <p:childTnLst>
                                    <p:animEffect transition="out" filter="wipe(left)">
                                      <p:cBhvr>
                                        <p:cTn id="408" dur="500"/>
                                        <p:tgtEl>
                                          <p:spTgt spid="490"/>
                                        </p:tgtEl>
                                      </p:cBhvr>
                                    </p:animEffect>
                                    <p:set>
                                      <p:cBhvr>
                                        <p:cTn id="409" dur="1" fill="hold">
                                          <p:stCondLst>
                                            <p:cond delay="499"/>
                                          </p:stCondLst>
                                        </p:cTn>
                                        <p:tgtEl>
                                          <p:spTgt spid="490"/>
                                        </p:tgtEl>
                                        <p:attrNameLst>
                                          <p:attrName>style.visibility</p:attrName>
                                        </p:attrNameLst>
                                      </p:cBhvr>
                                      <p:to>
                                        <p:strVal val="hidden"/>
                                      </p:to>
                                    </p:set>
                                  </p:childTnLst>
                                </p:cTn>
                              </p:par>
                            </p:childTnLst>
                          </p:cTn>
                        </p:par>
                        <p:par>
                          <p:cTn id="410" fill="hold">
                            <p:stCondLst>
                              <p:cond delay="3000"/>
                            </p:stCondLst>
                            <p:childTnLst>
                              <p:par>
                                <p:cTn id="411" presetID="22" presetClass="entr" presetSubtype="8" fill="hold" nodeType="afterEffect">
                                  <p:stCondLst>
                                    <p:cond delay="0"/>
                                  </p:stCondLst>
                                  <p:childTnLst>
                                    <p:set>
                                      <p:cBhvr>
                                        <p:cTn id="412" dur="1" fill="hold">
                                          <p:stCondLst>
                                            <p:cond delay="0"/>
                                          </p:stCondLst>
                                        </p:cTn>
                                        <p:tgtEl>
                                          <p:spTgt spid="493"/>
                                        </p:tgtEl>
                                        <p:attrNameLst>
                                          <p:attrName>style.visibility</p:attrName>
                                        </p:attrNameLst>
                                      </p:cBhvr>
                                      <p:to>
                                        <p:strVal val="visible"/>
                                      </p:to>
                                    </p:set>
                                    <p:animEffect transition="in" filter="wipe(left)">
                                      <p:cBhvr>
                                        <p:cTn id="413" dur="500"/>
                                        <p:tgtEl>
                                          <p:spTgt spid="493"/>
                                        </p:tgtEl>
                                      </p:cBhvr>
                                    </p:animEffect>
                                  </p:childTnLst>
                                </p:cTn>
                              </p:par>
                            </p:childTnLst>
                          </p:cTn>
                        </p:par>
                        <p:par>
                          <p:cTn id="414" fill="hold">
                            <p:stCondLst>
                              <p:cond delay="3500"/>
                            </p:stCondLst>
                            <p:childTnLst>
                              <p:par>
                                <p:cTn id="415" presetID="1" presetClass="emph" presetSubtype="2" fill="hold" nodeType="afterEffect">
                                  <p:stCondLst>
                                    <p:cond delay="0"/>
                                  </p:stCondLst>
                                  <p:childTnLst>
                                    <p:animClr clrSpc="rgb" dir="cw">
                                      <p:cBhvr>
                                        <p:cTn id="416" dur="500" fill="hold"/>
                                        <p:tgtEl>
                                          <p:spTgt spid="28"/>
                                        </p:tgtEl>
                                        <p:attrNameLst>
                                          <p:attrName>fillcolor</p:attrName>
                                        </p:attrNameLst>
                                      </p:cBhvr>
                                      <p:to>
                                        <a:srgbClr val="F43232"/>
                                      </p:to>
                                    </p:animClr>
                                    <p:set>
                                      <p:cBhvr>
                                        <p:cTn id="417" dur="500" fill="hold"/>
                                        <p:tgtEl>
                                          <p:spTgt spid="28"/>
                                        </p:tgtEl>
                                        <p:attrNameLst>
                                          <p:attrName>fill.type</p:attrName>
                                        </p:attrNameLst>
                                      </p:cBhvr>
                                      <p:to>
                                        <p:strVal val="solid"/>
                                      </p:to>
                                    </p:set>
                                    <p:set>
                                      <p:cBhvr>
                                        <p:cTn id="418" dur="500" fill="hold"/>
                                        <p:tgtEl>
                                          <p:spTgt spid="28"/>
                                        </p:tgtEl>
                                        <p:attrNameLst>
                                          <p:attrName>fill.on</p:attrName>
                                        </p:attrNameLst>
                                      </p:cBhvr>
                                      <p:to>
                                        <p:strVal val="true"/>
                                      </p:to>
                                    </p:set>
                                  </p:childTnLst>
                                </p:cTn>
                              </p:par>
                            </p:childTnLst>
                          </p:cTn>
                        </p:par>
                        <p:par>
                          <p:cTn id="419" fill="hold">
                            <p:stCondLst>
                              <p:cond delay="4000"/>
                            </p:stCondLst>
                            <p:childTnLst>
                              <p:par>
                                <p:cTn id="420" presetID="22" presetClass="exit" presetSubtype="8" fill="hold" nodeType="afterEffect">
                                  <p:stCondLst>
                                    <p:cond delay="0"/>
                                  </p:stCondLst>
                                  <p:childTnLst>
                                    <p:animEffect transition="out" filter="wipe(left)">
                                      <p:cBhvr>
                                        <p:cTn id="421" dur="500"/>
                                        <p:tgtEl>
                                          <p:spTgt spid="493"/>
                                        </p:tgtEl>
                                      </p:cBhvr>
                                    </p:animEffect>
                                    <p:set>
                                      <p:cBhvr>
                                        <p:cTn id="422" dur="1" fill="hold">
                                          <p:stCondLst>
                                            <p:cond delay="499"/>
                                          </p:stCondLst>
                                        </p:cTn>
                                        <p:tgtEl>
                                          <p:spTgt spid="493"/>
                                        </p:tgtEl>
                                        <p:attrNameLst>
                                          <p:attrName>style.visibility</p:attrName>
                                        </p:attrNameLst>
                                      </p:cBhvr>
                                      <p:to>
                                        <p:strVal val="hidden"/>
                                      </p:to>
                                    </p:set>
                                  </p:childTnLst>
                                </p:cTn>
                              </p:par>
                            </p:childTnLst>
                          </p:cTn>
                        </p:par>
                        <p:par>
                          <p:cTn id="423" fill="hold">
                            <p:stCondLst>
                              <p:cond delay="4500"/>
                            </p:stCondLst>
                            <p:childTnLst>
                              <p:par>
                                <p:cTn id="424" presetID="22" presetClass="entr" presetSubtype="8" fill="hold" nodeType="afterEffect">
                                  <p:stCondLst>
                                    <p:cond delay="0"/>
                                  </p:stCondLst>
                                  <p:childTnLst>
                                    <p:set>
                                      <p:cBhvr>
                                        <p:cTn id="425" dur="1" fill="hold">
                                          <p:stCondLst>
                                            <p:cond delay="0"/>
                                          </p:stCondLst>
                                        </p:cTn>
                                        <p:tgtEl>
                                          <p:spTgt spid="496"/>
                                        </p:tgtEl>
                                        <p:attrNameLst>
                                          <p:attrName>style.visibility</p:attrName>
                                        </p:attrNameLst>
                                      </p:cBhvr>
                                      <p:to>
                                        <p:strVal val="visible"/>
                                      </p:to>
                                    </p:set>
                                    <p:animEffect transition="in" filter="wipe(left)">
                                      <p:cBhvr>
                                        <p:cTn id="426" dur="500"/>
                                        <p:tgtEl>
                                          <p:spTgt spid="496"/>
                                        </p:tgtEl>
                                      </p:cBhvr>
                                    </p:animEffect>
                                  </p:childTnLst>
                                </p:cTn>
                              </p:par>
                            </p:childTnLst>
                          </p:cTn>
                        </p:par>
                        <p:par>
                          <p:cTn id="427" fill="hold">
                            <p:stCondLst>
                              <p:cond delay="5000"/>
                            </p:stCondLst>
                            <p:childTnLst>
                              <p:par>
                                <p:cTn id="428" presetID="1" presetClass="emph" presetSubtype="2" fill="hold" nodeType="afterEffect">
                                  <p:stCondLst>
                                    <p:cond delay="0"/>
                                  </p:stCondLst>
                                  <p:childTnLst>
                                    <p:animClr clrSpc="rgb" dir="cw">
                                      <p:cBhvr>
                                        <p:cTn id="429" dur="500" fill="hold"/>
                                        <p:tgtEl>
                                          <p:spTgt spid="29"/>
                                        </p:tgtEl>
                                        <p:attrNameLst>
                                          <p:attrName>fillcolor</p:attrName>
                                        </p:attrNameLst>
                                      </p:cBhvr>
                                      <p:to>
                                        <a:srgbClr val="F43232"/>
                                      </p:to>
                                    </p:animClr>
                                    <p:set>
                                      <p:cBhvr>
                                        <p:cTn id="430" dur="500" fill="hold"/>
                                        <p:tgtEl>
                                          <p:spTgt spid="29"/>
                                        </p:tgtEl>
                                        <p:attrNameLst>
                                          <p:attrName>fill.type</p:attrName>
                                        </p:attrNameLst>
                                      </p:cBhvr>
                                      <p:to>
                                        <p:strVal val="solid"/>
                                      </p:to>
                                    </p:set>
                                    <p:set>
                                      <p:cBhvr>
                                        <p:cTn id="431" dur="500" fill="hold"/>
                                        <p:tgtEl>
                                          <p:spTgt spid="29"/>
                                        </p:tgtEl>
                                        <p:attrNameLst>
                                          <p:attrName>fill.on</p:attrName>
                                        </p:attrNameLst>
                                      </p:cBhvr>
                                      <p:to>
                                        <p:strVal val="true"/>
                                      </p:to>
                                    </p:set>
                                  </p:childTnLst>
                                </p:cTn>
                              </p:par>
                            </p:childTnLst>
                          </p:cTn>
                        </p:par>
                        <p:par>
                          <p:cTn id="432" fill="hold">
                            <p:stCondLst>
                              <p:cond delay="5500"/>
                            </p:stCondLst>
                            <p:childTnLst>
                              <p:par>
                                <p:cTn id="433" presetID="22" presetClass="exit" presetSubtype="8" fill="hold" nodeType="afterEffect">
                                  <p:stCondLst>
                                    <p:cond delay="0"/>
                                  </p:stCondLst>
                                  <p:childTnLst>
                                    <p:animEffect transition="out" filter="wipe(left)">
                                      <p:cBhvr>
                                        <p:cTn id="434" dur="500"/>
                                        <p:tgtEl>
                                          <p:spTgt spid="496"/>
                                        </p:tgtEl>
                                      </p:cBhvr>
                                    </p:animEffect>
                                    <p:set>
                                      <p:cBhvr>
                                        <p:cTn id="435" dur="1" fill="hold">
                                          <p:stCondLst>
                                            <p:cond delay="499"/>
                                          </p:stCondLst>
                                        </p:cTn>
                                        <p:tgtEl>
                                          <p:spTgt spid="496"/>
                                        </p:tgtEl>
                                        <p:attrNameLst>
                                          <p:attrName>style.visibility</p:attrName>
                                        </p:attrNameLst>
                                      </p:cBhvr>
                                      <p:to>
                                        <p:strVal val="hidden"/>
                                      </p:to>
                                    </p:set>
                                  </p:childTnLst>
                                </p:cTn>
                              </p:par>
                            </p:childTnLst>
                          </p:cTn>
                        </p:par>
                        <p:par>
                          <p:cTn id="436" fill="hold">
                            <p:stCondLst>
                              <p:cond delay="6000"/>
                            </p:stCondLst>
                            <p:childTnLst>
                              <p:par>
                                <p:cTn id="437" presetID="22" presetClass="entr" presetSubtype="8" fill="hold" nodeType="afterEffect">
                                  <p:stCondLst>
                                    <p:cond delay="0"/>
                                  </p:stCondLst>
                                  <p:childTnLst>
                                    <p:set>
                                      <p:cBhvr>
                                        <p:cTn id="438" dur="1" fill="hold">
                                          <p:stCondLst>
                                            <p:cond delay="0"/>
                                          </p:stCondLst>
                                        </p:cTn>
                                        <p:tgtEl>
                                          <p:spTgt spid="499"/>
                                        </p:tgtEl>
                                        <p:attrNameLst>
                                          <p:attrName>style.visibility</p:attrName>
                                        </p:attrNameLst>
                                      </p:cBhvr>
                                      <p:to>
                                        <p:strVal val="visible"/>
                                      </p:to>
                                    </p:set>
                                    <p:animEffect transition="in" filter="wipe(left)">
                                      <p:cBhvr>
                                        <p:cTn id="439" dur="500"/>
                                        <p:tgtEl>
                                          <p:spTgt spid="499"/>
                                        </p:tgtEl>
                                      </p:cBhvr>
                                    </p:animEffect>
                                  </p:childTnLst>
                                </p:cTn>
                              </p:par>
                            </p:childTnLst>
                          </p:cTn>
                        </p:par>
                        <p:par>
                          <p:cTn id="440" fill="hold">
                            <p:stCondLst>
                              <p:cond delay="6500"/>
                            </p:stCondLst>
                            <p:childTnLst>
                              <p:par>
                                <p:cTn id="441" presetID="1" presetClass="emph" presetSubtype="2" fill="hold" nodeType="afterEffect">
                                  <p:stCondLst>
                                    <p:cond delay="0"/>
                                  </p:stCondLst>
                                  <p:childTnLst>
                                    <p:animClr clrSpc="rgb" dir="cw">
                                      <p:cBhvr>
                                        <p:cTn id="442" dur="500" fill="hold"/>
                                        <p:tgtEl>
                                          <p:spTgt spid="30"/>
                                        </p:tgtEl>
                                        <p:attrNameLst>
                                          <p:attrName>fillcolor</p:attrName>
                                        </p:attrNameLst>
                                      </p:cBhvr>
                                      <p:to>
                                        <a:srgbClr val="F43232"/>
                                      </p:to>
                                    </p:animClr>
                                    <p:set>
                                      <p:cBhvr>
                                        <p:cTn id="443" dur="500" fill="hold"/>
                                        <p:tgtEl>
                                          <p:spTgt spid="30"/>
                                        </p:tgtEl>
                                        <p:attrNameLst>
                                          <p:attrName>fill.type</p:attrName>
                                        </p:attrNameLst>
                                      </p:cBhvr>
                                      <p:to>
                                        <p:strVal val="solid"/>
                                      </p:to>
                                    </p:set>
                                    <p:set>
                                      <p:cBhvr>
                                        <p:cTn id="444" dur="500" fill="hold"/>
                                        <p:tgtEl>
                                          <p:spTgt spid="30"/>
                                        </p:tgtEl>
                                        <p:attrNameLst>
                                          <p:attrName>fill.on</p:attrName>
                                        </p:attrNameLst>
                                      </p:cBhvr>
                                      <p:to>
                                        <p:strVal val="true"/>
                                      </p:to>
                                    </p:set>
                                  </p:childTnLst>
                                </p:cTn>
                              </p:par>
                            </p:childTnLst>
                          </p:cTn>
                        </p:par>
                        <p:par>
                          <p:cTn id="445" fill="hold">
                            <p:stCondLst>
                              <p:cond delay="7000"/>
                            </p:stCondLst>
                            <p:childTnLst>
                              <p:par>
                                <p:cTn id="446" presetID="22" presetClass="exit" presetSubtype="8" fill="hold" nodeType="afterEffect">
                                  <p:stCondLst>
                                    <p:cond delay="0"/>
                                  </p:stCondLst>
                                  <p:childTnLst>
                                    <p:animEffect transition="out" filter="wipe(left)">
                                      <p:cBhvr>
                                        <p:cTn id="447" dur="500"/>
                                        <p:tgtEl>
                                          <p:spTgt spid="499"/>
                                        </p:tgtEl>
                                      </p:cBhvr>
                                    </p:animEffect>
                                    <p:set>
                                      <p:cBhvr>
                                        <p:cTn id="448" dur="1" fill="hold">
                                          <p:stCondLst>
                                            <p:cond delay="499"/>
                                          </p:stCondLst>
                                        </p:cTn>
                                        <p:tgtEl>
                                          <p:spTgt spid="4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17" grpId="0" animBg="1"/>
      <p:bldP spid="18" grpId="0" animBg="1"/>
      <p:bldP spid="27" grpId="0" animBg="1"/>
      <p:bldP spid="28"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如果一个物品最多只能放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en-US" altLang="zh-CN" dirty="0"/>
                  <a:t> </a:t>
                </a:r>
                <a:r>
                  <a:rPr lang="zh-CN" altLang="en-US" dirty="0"/>
                  <a:t>件，则称为多重背包</a:t>
                </a:r>
                <a:endParaRPr lang="en-US" altLang="zh-CN" dirty="0"/>
              </a:p>
              <a:p>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𝑘</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e>
                            <m:r>
                              <a:rPr lang="en-US" altLang="zh-CN" i="1">
                                <a:latin typeface="Cambria Math" panose="02040503050406030204" pitchFamily="18" charset="0"/>
                              </a:rPr>
                              <m:t>0≤</m:t>
                            </m:r>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e>
                    </m:func>
                  </m:oMath>
                </a14:m>
                <a:endParaRPr lang="en-US" altLang="zh-CN" dirty="0"/>
              </a:p>
              <a:p>
                <a:pPr lvl="1"/>
                <a:r>
                  <a:rPr lang="zh-CN" altLang="en-US" dirty="0"/>
                  <a:t>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𝑛𝑉𝑐</m:t>
                        </m:r>
                      </m:e>
                    </m:d>
                  </m:oMath>
                </a14:m>
                <a:r>
                  <a:rPr lang="zh-CN" altLang="en-US" dirty="0"/>
                  <a:t>，有没有更优的做法？</a:t>
                </a:r>
                <a:endParaRPr lang="en-US" altLang="zh-CN" dirty="0"/>
              </a:p>
              <a:p>
                <a:r>
                  <a:rPr lang="zh-CN" altLang="en-US" dirty="0"/>
                  <a:t>二进制分组：把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en-US" altLang="zh-CN" dirty="0"/>
                  <a:t> </a:t>
                </a:r>
                <a:r>
                  <a:rPr lang="zh-CN" altLang="en-US" dirty="0"/>
                  <a:t>拆成 </a:t>
                </a:r>
                <a14:m>
                  <m:oMath xmlns:m="http://schemas.openxmlformats.org/officeDocument/2006/math">
                    <m:r>
                      <a:rPr lang="en-US" altLang="zh-CN" i="1">
                        <a:latin typeface="Cambria Math" panose="02040503050406030204" pitchFamily="18" charset="0"/>
                      </a:rPr>
                      <m:t>1,2,4,⋯</m:t>
                    </m:r>
                  </m:oMath>
                </a14:m>
                <a:r>
                  <a:rPr lang="en-US" altLang="zh-CN" dirty="0"/>
                  <a:t> </a:t>
                </a:r>
                <a:r>
                  <a:rPr lang="zh-CN" altLang="en-US" dirty="0"/>
                  <a:t>件，把拆出来的每一份看成一个整体做背包</a:t>
                </a:r>
                <a:endParaRPr lang="en-US" altLang="zh-CN" dirty="0"/>
              </a:p>
              <a:p>
                <a:pPr lvl="1"/>
                <a:r>
                  <a:rPr lang="zh-CN" altLang="en-US" dirty="0"/>
                  <a:t>如果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en-US" altLang="zh-CN" dirty="0"/>
                  <a:t> </a:t>
                </a:r>
                <a:r>
                  <a:rPr lang="zh-CN" altLang="en-US" dirty="0"/>
                  <a:t>不是 </a:t>
                </a:r>
                <a14:m>
                  <m:oMath xmlns:m="http://schemas.openxmlformats.org/officeDocument/2006/math">
                    <m:sSub>
                      <m:sSubPr>
                        <m:ctrlPr>
                          <a:rPr lang="en-US" altLang="zh-CN" i="1" smtClean="0">
                            <a:latin typeface="Cambria Math" panose="02040503050406030204" pitchFamily="18" charset="0"/>
                          </a:rPr>
                        </m:ctrlPr>
                      </m:sSubPr>
                      <m:e>
                        <m:d>
                          <m:dPr>
                            <m:ctrlPr>
                              <a:rPr lang="en-US" altLang="zh-CN" i="1">
                                <a:latin typeface="Cambria Math" panose="02040503050406030204" pitchFamily="18" charset="0"/>
                              </a:rPr>
                            </m:ctrlPr>
                          </m:dPr>
                          <m:e>
                            <m:r>
                              <a:rPr lang="en-US" altLang="zh-CN" i="1">
                                <a:latin typeface="Cambria Math" panose="02040503050406030204" pitchFamily="18" charset="0"/>
                              </a:rPr>
                              <m:t>11⋯1</m:t>
                            </m:r>
                          </m:e>
                        </m:d>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dirty="0"/>
                  <a:t> 的形式，则需要额外补一件相当于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−1−2−⋯</m:t>
                    </m:r>
                  </m:oMath>
                </a14:m>
                <a:r>
                  <a:rPr lang="en-US" altLang="zh-CN" dirty="0"/>
                  <a:t> </a:t>
                </a:r>
                <a:r>
                  <a:rPr lang="zh-CN" altLang="en-US" dirty="0"/>
                  <a:t>件的</a:t>
                </a:r>
                <a:endParaRPr lang="en-US" altLang="zh-CN" dirty="0"/>
              </a:p>
              <a:p>
                <a:pPr lvl="1"/>
                <a:r>
                  <a:rPr lang="zh-CN" altLang="en-US" dirty="0"/>
                  <a:t>可以做到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func>
                      </m:e>
                    </m:d>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背包问题</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12014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给定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𝑘</m:t>
                    </m:r>
                  </m:oMath>
                </a14:m>
                <a:endParaRPr lang="en-US" altLang="zh-CN" dirty="0"/>
              </a:p>
              <a:p>
                <a:r>
                  <a:rPr lang="zh-CN" altLang="en-US" dirty="0"/>
                  <a:t>求满足下列条件的无序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元组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e>
                    </m:d>
                  </m:oMath>
                </a14:m>
                <a:r>
                  <a:rPr lang="en-US" altLang="zh-CN" dirty="0"/>
                  <a:t> </a:t>
                </a:r>
                <a:r>
                  <a:rPr lang="zh-CN" altLang="en-US" dirty="0"/>
                  <a:t>的种数</a:t>
                </a:r>
                <a:endParaRPr lang="en-US" altLang="zh-CN" dirty="0"/>
              </a:p>
              <a:p>
                <a:pPr lvl="1"/>
                <a:r>
                  <a:rPr lang="zh-CN" altLang="en-US" dirty="0"/>
                  <a:t>记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nary>
                  </m:oMath>
                </a14:m>
                <a:r>
                  <a:rPr lang="zh-CN" altLang="en-US" dirty="0"/>
                  <a:t>，则 </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𝑚</m:t>
                    </m:r>
                  </m:oMath>
                </a14:m>
                <a:endParaRPr lang="en-US" altLang="zh-CN" dirty="0"/>
              </a:p>
              <a:p>
                <a:pPr lvl="1"/>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𝑘𝑠</m:t>
                    </m:r>
                  </m:oMath>
                </a14:m>
                <a:endParaRPr lang="en-US" altLang="zh-CN" dirty="0"/>
              </a:p>
              <a:p>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≤10,1≤</m:t>
                    </m:r>
                    <m:r>
                      <a:rPr lang="en-US" altLang="zh-CN" i="1">
                        <a:latin typeface="Cambria Math" panose="02040503050406030204" pitchFamily="18" charset="0"/>
                      </a:rPr>
                      <m:t>𝑚</m:t>
                    </m:r>
                    <m:r>
                      <a:rPr lang="en-US" altLang="zh-CN" i="1">
                        <a:latin typeface="Cambria Math" panose="02040503050406030204" pitchFamily="18" charset="0"/>
                      </a:rPr>
                      <m:t>≤2000,1≤</m:t>
                    </m:r>
                    <m:r>
                      <a:rPr lang="en-US" altLang="zh-CN" i="1">
                        <a:latin typeface="Cambria Math" panose="02040503050406030204" pitchFamily="18" charset="0"/>
                      </a:rPr>
                      <m:t>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9</m:t>
                        </m:r>
                      </m:sup>
                    </m:sSup>
                  </m:oMath>
                </a14:m>
                <a:endParaRPr lang="en-US" altLang="zh-CN"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THUPC2021 G </a:t>
            </a:r>
            <a:r>
              <a:rPr lang="zh-CN" altLang="en-US" dirty="0"/>
              <a:t>赌徒问题</a:t>
            </a:r>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4401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先考虑一个暴力一点的做法</a:t>
                </a:r>
                <a:endParaRPr lang="en-US" altLang="zh-CN" dirty="0"/>
              </a:p>
              <a:p>
                <a:r>
                  <a:rPr lang="zh-CN" altLang="en-US" dirty="0"/>
                  <a:t>枚举 </a:t>
                </a:r>
                <a14:m>
                  <m:oMath xmlns:m="http://schemas.openxmlformats.org/officeDocument/2006/math">
                    <m:r>
                      <a:rPr lang="en-US" altLang="zh-CN" i="1">
                        <a:latin typeface="Cambria Math" panose="02040503050406030204" pitchFamily="18" charset="0"/>
                      </a:rPr>
                      <m:t>𝑠</m:t>
                    </m:r>
                  </m:oMath>
                </a14:m>
                <a:r>
                  <a:rPr lang="zh-CN" altLang="en-US" dirty="0"/>
                  <a:t>，对给定的 </a:t>
                </a:r>
                <a14:m>
                  <m:oMath xmlns:m="http://schemas.openxmlformats.org/officeDocument/2006/math">
                    <m:r>
                      <a:rPr lang="en-US" altLang="zh-CN" i="1" dirty="0">
                        <a:latin typeface="Cambria Math" panose="02040503050406030204" pitchFamily="18" charset="0"/>
                      </a:rPr>
                      <m:t>𝑠</m:t>
                    </m:r>
                  </m:oMath>
                </a14:m>
                <a:r>
                  <a:rPr lang="zh-CN" altLang="en-US" i="1" dirty="0"/>
                  <a:t> </a:t>
                </a:r>
                <a:r>
                  <a:rPr lang="zh-CN" altLang="en-US" dirty="0"/>
                  <a:t>而言，相当于用 </a:t>
                </a:r>
                <a14:m>
                  <m:oMath xmlns:m="http://schemas.openxmlformats.org/officeDocument/2006/math">
                    <m:r>
                      <a:rPr lang="en-US" altLang="zh-CN" i="1">
                        <a:latin typeface="Cambria Math" panose="02040503050406030204" pitchFamily="18" charset="0"/>
                      </a:rPr>
                      <m:t>𝑘𝑠</m:t>
                    </m:r>
                  </m:oMath>
                </a14:m>
                <a:r>
                  <a:rPr lang="zh-CN" altLang="en-US" i="1" dirty="0"/>
                  <a:t> </a:t>
                </a:r>
                <a:r>
                  <a:rPr lang="zh-CN" altLang="en-US" dirty="0"/>
                  <a:t>的因数跑一个多重背包</a:t>
                </a:r>
                <a:endParaRPr lang="en-US" altLang="zh-CN" dirty="0"/>
              </a:p>
              <a:p>
                <a:r>
                  <a:rPr lang="zh-CN" altLang="en-US" dirty="0"/>
                  <a:t>因数 </a:t>
                </a:r>
                <a14:m>
                  <m:oMath xmlns:m="http://schemas.openxmlformats.org/officeDocument/2006/math">
                    <m:r>
                      <a:rPr lang="en-US" altLang="zh-CN" i="1">
                        <a:latin typeface="Cambria Math" panose="02040503050406030204" pitchFamily="18" charset="0"/>
                      </a:rPr>
                      <m:t>𝑖</m:t>
                    </m:r>
                  </m:oMath>
                </a14:m>
                <a:r>
                  <a:rPr lang="zh-CN" altLang="en-US" dirty="0"/>
                  <a:t> 的体积为 </a:t>
                </a:r>
                <a14:m>
                  <m:oMath xmlns:m="http://schemas.openxmlformats.org/officeDocument/2006/math">
                    <m:r>
                      <a:rPr lang="en-US" altLang="zh-CN" i="1">
                        <a:latin typeface="Cambria Math" panose="02040503050406030204" pitchFamily="18" charset="0"/>
                      </a:rPr>
                      <m:t>𝑖</m:t>
                    </m:r>
                  </m:oMath>
                </a14:m>
                <a:r>
                  <a:rPr lang="zh-CN" altLang="en-US" dirty="0"/>
                  <a:t>，放入 </a:t>
                </a:r>
                <a14:m>
                  <m:oMath xmlns:m="http://schemas.openxmlformats.org/officeDocument/2006/math">
                    <m:r>
                      <a:rPr lang="en-US" altLang="zh-CN" i="1">
                        <a:latin typeface="Cambria Math" panose="02040503050406030204" pitchFamily="18" charset="0"/>
                      </a:rPr>
                      <m:t>𝑛</m:t>
                    </m:r>
                  </m:oMath>
                </a14:m>
                <a:r>
                  <a:rPr lang="zh-CN" altLang="en-US" dirty="0"/>
                  <a:t> 件物品后总体积为 </a:t>
                </a:r>
                <a14:m>
                  <m:oMath xmlns:m="http://schemas.openxmlformats.org/officeDocument/2006/math">
                    <m:r>
                      <a:rPr lang="en-US" altLang="zh-CN" i="1">
                        <a:latin typeface="Cambria Math" panose="02040503050406030204" pitchFamily="18" charset="0"/>
                      </a:rPr>
                      <m:t>𝑚</m:t>
                    </m:r>
                  </m:oMath>
                </a14:m>
                <a:r>
                  <a:rPr lang="zh-CN" altLang="en-US" dirty="0"/>
                  <a:t>，求方案数</a:t>
                </a:r>
                <a:endParaRPr lang="en-US" altLang="zh-CN" dirty="0"/>
              </a:p>
              <a:p>
                <a:r>
                  <a:rPr lang="zh-CN" altLang="en-US" dirty="0"/>
                  <a:t>记 </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𝑖</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e>
                                <m:r>
                                  <a:rPr lang="en-US" altLang="zh-CN" i="1">
                                    <a:latin typeface="Cambria Math" panose="02040503050406030204" pitchFamily="18" charset="0"/>
                                  </a:rPr>
                                  <m:t>𝑖𝑘</m:t>
                                </m:r>
                              </m:e>
                            </m:d>
                          </m:e>
                        </m:nary>
                      </m:e>
                    </m:nary>
                  </m:oMath>
                </a14:m>
                <a:endParaRPr lang="en-US" altLang="zh-CN" dirty="0"/>
              </a:p>
              <a:p>
                <a:r>
                  <a:rPr lang="zh-CN" altLang="en-US" dirty="0"/>
                  <a:t>复杂度为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𝑚𝑛</m:t>
                        </m:r>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e>
                    </m:d>
                  </m:oMath>
                </a14:m>
                <a:r>
                  <a:rPr lang="zh-CN" altLang="en-US" dirty="0"/>
                  <a:t>，因为对于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=1,⋯,</m:t>
                    </m:r>
                    <m:r>
                      <a:rPr lang="en-US" altLang="zh-CN" i="1">
                        <a:latin typeface="Cambria Math" panose="02040503050406030204" pitchFamily="18" charset="0"/>
                      </a:rPr>
                      <m:t>𝑚</m:t>
                    </m:r>
                  </m:oMath>
                </a14:m>
                <a:r>
                  <a:rPr lang="zh-CN" altLang="en-US" dirty="0"/>
                  <a:t>，总共只有 </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oMath>
                </a14:m>
                <a:r>
                  <a:rPr lang="en-US" altLang="zh-CN" dirty="0"/>
                  <a:t> </a:t>
                </a:r>
                <a:r>
                  <a:rPr lang="zh-CN" altLang="en-US" dirty="0"/>
                  <a:t>个物品，对每个物品需要各跑一次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𝑛𝑚</m:t>
                        </m:r>
                      </m:e>
                    </m:d>
                  </m:oMath>
                </a14:m>
                <a:r>
                  <a:rPr lang="en-US" altLang="zh-CN" dirty="0"/>
                  <a:t> </a:t>
                </a:r>
                <a:r>
                  <a:rPr lang="zh-CN" altLang="en-US" dirty="0"/>
                  <a:t>的背包</a:t>
                </a:r>
                <a:endParaRPr lang="en-US" altLang="zh-CN" dirty="0"/>
              </a:p>
              <a:p>
                <a:r>
                  <a:rPr lang="zh-CN" altLang="en-US" dirty="0"/>
                  <a:t>如何估计 </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oMath>
                </a14:m>
                <a:r>
                  <a:rPr lang="en-US" altLang="zh-CN" dirty="0"/>
                  <a:t> </a:t>
                </a:r>
                <a:r>
                  <a:rPr lang="zh-CN" altLang="en-US" dirty="0"/>
                  <a:t>的范围？</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r="-5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THUPC2021 G </a:t>
            </a:r>
            <a:r>
              <a:rPr lang="zh-CN" altLang="en-US" dirty="0"/>
              <a:t>赌徒问题</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21475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183D353-1317-7B65-B8B2-B53F3CD516F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7" name="文本框 6">
            <a:extLst>
              <a:ext uri="{FF2B5EF4-FFF2-40B4-BE49-F238E27FC236}">
                <a16:creationId xmlns:a16="http://schemas.microsoft.com/office/drawing/2014/main" id="{9507570D-DF7F-031B-D1E7-5ADCB8FCD1AE}"/>
              </a:ext>
            </a:extLst>
          </p:cNvPr>
          <p:cNvSpPr txBox="1"/>
          <p:nvPr>
            <p:custDataLst>
              <p:tags r:id="rId2"/>
            </p:custDataLst>
          </p:nvPr>
        </p:nvSpPr>
        <p:spPr>
          <a:xfrm>
            <a:off x="1219200" y="635000"/>
            <a:ext cx="9753600" cy="847531"/>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你的算法竞赛水平是</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（选择最高一档，高中大学都有获奖请选大学获奖）</a:t>
            </a:r>
          </a:p>
        </p:txBody>
      </p:sp>
      <p:sp>
        <p:nvSpPr>
          <p:cNvPr id="8" name="文本框 7">
            <a:extLst>
              <a:ext uri="{FF2B5EF4-FFF2-40B4-BE49-F238E27FC236}">
                <a16:creationId xmlns:a16="http://schemas.microsoft.com/office/drawing/2014/main" id="{9419E8E8-69E2-1430-05E0-F593D8138201}"/>
              </a:ext>
            </a:extLst>
          </p:cNvPr>
          <p:cNvSpPr txBox="1"/>
          <p:nvPr>
            <p:custDataLst>
              <p:tags r:id="rId3"/>
            </p:custDataLst>
          </p:nvPr>
        </p:nvSpPr>
        <p:spPr>
          <a:xfrm>
            <a:off x="2438400" y="1367328"/>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XCPC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区域赛铜牌</a:t>
            </a:r>
          </a:p>
        </p:txBody>
      </p:sp>
      <p:sp>
        <p:nvSpPr>
          <p:cNvPr id="9" name="文本框 8">
            <a:extLst>
              <a:ext uri="{FF2B5EF4-FFF2-40B4-BE49-F238E27FC236}">
                <a16:creationId xmlns:a16="http://schemas.microsoft.com/office/drawing/2014/main" id="{D263E7DD-52E6-AF14-D885-891B17E7470C}"/>
              </a:ext>
            </a:extLst>
          </p:cNvPr>
          <p:cNvSpPr txBox="1"/>
          <p:nvPr>
            <p:custDataLst>
              <p:tags r:id="rId4"/>
            </p:custDataLst>
          </p:nvPr>
        </p:nvSpPr>
        <p:spPr>
          <a:xfrm>
            <a:off x="2438400" y="1907328"/>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XCPC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区域赛银牌</a:t>
            </a:r>
          </a:p>
        </p:txBody>
      </p:sp>
      <p:sp>
        <p:nvSpPr>
          <p:cNvPr id="10" name="文本框 9">
            <a:extLst>
              <a:ext uri="{FF2B5EF4-FFF2-40B4-BE49-F238E27FC236}">
                <a16:creationId xmlns:a16="http://schemas.microsoft.com/office/drawing/2014/main" id="{1C3511E5-A5E2-DD2F-B866-DBDB250DFFD5}"/>
              </a:ext>
            </a:extLst>
          </p:cNvPr>
          <p:cNvSpPr txBox="1"/>
          <p:nvPr>
            <p:custDataLst>
              <p:tags r:id="rId5"/>
            </p:custDataLst>
          </p:nvPr>
        </p:nvSpPr>
        <p:spPr>
          <a:xfrm>
            <a:off x="2438400" y="2447328"/>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XCPC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区域赛金牌</a:t>
            </a:r>
          </a:p>
        </p:txBody>
      </p:sp>
      <p:sp>
        <p:nvSpPr>
          <p:cNvPr id="11" name="文本框 10">
            <a:extLst>
              <a:ext uri="{FF2B5EF4-FFF2-40B4-BE49-F238E27FC236}">
                <a16:creationId xmlns:a16="http://schemas.microsoft.com/office/drawing/2014/main" id="{1D19445B-6EC1-8A62-1C8D-69C579807FE6}"/>
              </a:ext>
            </a:extLst>
          </p:cNvPr>
          <p:cNvSpPr txBox="1"/>
          <p:nvPr>
            <p:custDataLst>
              <p:tags r:id="rId6"/>
            </p:custDataLst>
          </p:nvPr>
        </p:nvSpPr>
        <p:spPr>
          <a:xfrm>
            <a:off x="2438400" y="2987328"/>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XCPC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区域赛金牌不足以描述我的水平</a:t>
            </a:r>
          </a:p>
        </p:txBody>
      </p:sp>
      <p:sp>
        <p:nvSpPr>
          <p:cNvPr id="12" name="椭圆 11">
            <a:extLst>
              <a:ext uri="{FF2B5EF4-FFF2-40B4-BE49-F238E27FC236}">
                <a16:creationId xmlns:a16="http://schemas.microsoft.com/office/drawing/2014/main" id="{DF5BD732-F666-1876-C671-C503E3787AD2}"/>
              </a:ext>
            </a:extLst>
          </p:cNvPr>
          <p:cNvSpPr>
            <a:spLocks noChangeAspect="1"/>
          </p:cNvSpPr>
          <p:nvPr>
            <p:custDataLst>
              <p:tags r:id="rId7"/>
            </p:custDataLst>
          </p:nvPr>
        </p:nvSpPr>
        <p:spPr>
          <a:xfrm>
            <a:off x="1571625" y="143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545B05E-6E99-FD75-A769-F754053D7802}"/>
              </a:ext>
            </a:extLst>
          </p:cNvPr>
          <p:cNvSpPr>
            <a:spLocks noChangeAspect="1"/>
          </p:cNvSpPr>
          <p:nvPr>
            <p:custDataLst>
              <p:tags r:id="rId8"/>
            </p:custDataLst>
          </p:nvPr>
        </p:nvSpPr>
        <p:spPr>
          <a:xfrm>
            <a:off x="1571625" y="197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FFDBC0A-AB87-D1BE-4E6B-5B7D2272723B}"/>
              </a:ext>
            </a:extLst>
          </p:cNvPr>
          <p:cNvSpPr>
            <a:spLocks noChangeAspect="1"/>
          </p:cNvSpPr>
          <p:nvPr>
            <p:custDataLst>
              <p:tags r:id="rId9"/>
            </p:custDataLst>
          </p:nvPr>
        </p:nvSpPr>
        <p:spPr>
          <a:xfrm>
            <a:off x="1571625" y="251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D1C01B4C-4E42-4BBE-18CD-EB45C0776365}"/>
              </a:ext>
            </a:extLst>
          </p:cNvPr>
          <p:cNvSpPr>
            <a:spLocks noChangeAspect="1"/>
          </p:cNvSpPr>
          <p:nvPr>
            <p:custDataLst>
              <p:tags r:id="rId10"/>
            </p:custDataLst>
          </p:nvPr>
        </p:nvSpPr>
        <p:spPr>
          <a:xfrm>
            <a:off x="1571625" y="305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256A74C4-36A7-455E-77D3-3DC8C1BC0884}"/>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文本框 1">
            <a:extLst>
              <a:ext uri="{FF2B5EF4-FFF2-40B4-BE49-F238E27FC236}">
                <a16:creationId xmlns:a16="http://schemas.microsoft.com/office/drawing/2014/main" id="{6CA381F3-EC96-BA6F-F149-DC141F44081A}"/>
              </a:ext>
            </a:extLst>
          </p:cNvPr>
          <p:cNvSpPr txBox="1"/>
          <p:nvPr>
            <p:custDataLst>
              <p:tags r:id="rId12"/>
            </p:custDataLst>
          </p:nvPr>
        </p:nvSpPr>
        <p:spPr>
          <a:xfrm>
            <a:off x="2438400" y="352732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高中获得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NOIP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省二及以上</a:t>
            </a:r>
          </a:p>
        </p:txBody>
      </p:sp>
      <p:sp>
        <p:nvSpPr>
          <p:cNvPr id="3" name="椭圆 2">
            <a:extLst>
              <a:ext uri="{FF2B5EF4-FFF2-40B4-BE49-F238E27FC236}">
                <a16:creationId xmlns:a16="http://schemas.microsoft.com/office/drawing/2014/main" id="{DE125722-43D7-AD0C-4309-0489EFADD2DA}"/>
              </a:ext>
            </a:extLst>
          </p:cNvPr>
          <p:cNvSpPr>
            <a:spLocks noChangeAspect="1"/>
          </p:cNvSpPr>
          <p:nvPr>
            <p:custDataLst>
              <p:tags r:id="rId13"/>
            </p:custDataLst>
          </p:nvPr>
        </p:nvSpPr>
        <p:spPr>
          <a:xfrm>
            <a:off x="1571625" y="359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61143CB4-CC53-B78C-83C5-8780E02B1413}"/>
              </a:ext>
            </a:extLst>
          </p:cNvPr>
          <p:cNvSpPr txBox="1"/>
          <p:nvPr>
            <p:custDataLst>
              <p:tags r:id="rId14"/>
            </p:custDataLst>
          </p:nvPr>
        </p:nvSpPr>
        <p:spPr>
          <a:xfrm>
            <a:off x="2438400" y="406732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高中获得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银牌及以上</a:t>
            </a:r>
          </a:p>
        </p:txBody>
      </p:sp>
      <p:sp>
        <p:nvSpPr>
          <p:cNvPr id="22" name="椭圆 21">
            <a:extLst>
              <a:ext uri="{FF2B5EF4-FFF2-40B4-BE49-F238E27FC236}">
                <a16:creationId xmlns:a16="http://schemas.microsoft.com/office/drawing/2014/main" id="{5F7A44D9-5513-AC03-0D10-BCD3340013D5}"/>
              </a:ext>
            </a:extLst>
          </p:cNvPr>
          <p:cNvSpPr>
            <a:spLocks noChangeAspect="1"/>
          </p:cNvSpPr>
          <p:nvPr>
            <p:custDataLst>
              <p:tags r:id="rId15"/>
            </p:custDataLst>
          </p:nvPr>
        </p:nvSpPr>
        <p:spPr>
          <a:xfrm>
            <a:off x="1571625" y="413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a:extLst>
              <a:ext uri="{FF2B5EF4-FFF2-40B4-BE49-F238E27FC236}">
                <a16:creationId xmlns:a16="http://schemas.microsoft.com/office/drawing/2014/main" id="{23F033BA-2C61-07D7-850F-DF2CD96A7033}"/>
              </a:ext>
            </a:extLst>
          </p:cNvPr>
          <p:cNvSpPr txBox="1"/>
          <p:nvPr>
            <p:custDataLst>
              <p:tags r:id="rId16"/>
            </p:custDataLst>
          </p:nvPr>
        </p:nvSpPr>
        <p:spPr>
          <a:xfrm>
            <a:off x="2438400" y="460732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参加过算法竞赛，但没有获得过上述奖项</a:t>
            </a:r>
          </a:p>
        </p:txBody>
      </p:sp>
      <p:sp>
        <p:nvSpPr>
          <p:cNvPr id="24" name="椭圆 23">
            <a:extLst>
              <a:ext uri="{FF2B5EF4-FFF2-40B4-BE49-F238E27FC236}">
                <a16:creationId xmlns:a16="http://schemas.microsoft.com/office/drawing/2014/main" id="{45F76A58-5895-1C1C-0F03-58A7148C3A1D}"/>
              </a:ext>
            </a:extLst>
          </p:cNvPr>
          <p:cNvSpPr>
            <a:spLocks noChangeAspect="1"/>
          </p:cNvSpPr>
          <p:nvPr>
            <p:custDataLst>
              <p:tags r:id="rId17"/>
            </p:custDataLst>
          </p:nvPr>
        </p:nvSpPr>
        <p:spPr>
          <a:xfrm>
            <a:off x="1571625" y="467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G</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5" name="文本框 24">
            <a:extLst>
              <a:ext uri="{FF2B5EF4-FFF2-40B4-BE49-F238E27FC236}">
                <a16:creationId xmlns:a16="http://schemas.microsoft.com/office/drawing/2014/main" id="{EA416DE5-6A4F-9418-CDA8-2A37CBCEEC21}"/>
              </a:ext>
            </a:extLst>
          </p:cNvPr>
          <p:cNvSpPr txBox="1"/>
          <p:nvPr>
            <p:custDataLst>
              <p:tags r:id="rId18"/>
            </p:custDataLst>
          </p:nvPr>
        </p:nvSpPr>
        <p:spPr>
          <a:xfrm>
            <a:off x="2438400" y="514732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没有参加过算法竞赛</a:t>
            </a:r>
          </a:p>
        </p:txBody>
      </p:sp>
      <p:sp>
        <p:nvSpPr>
          <p:cNvPr id="26" name="椭圆 25">
            <a:extLst>
              <a:ext uri="{FF2B5EF4-FFF2-40B4-BE49-F238E27FC236}">
                <a16:creationId xmlns:a16="http://schemas.microsoft.com/office/drawing/2014/main" id="{0F43074A-42CF-016D-6848-A1867E827023}"/>
              </a:ext>
            </a:extLst>
          </p:cNvPr>
          <p:cNvSpPr>
            <a:spLocks noChangeAspect="1"/>
          </p:cNvSpPr>
          <p:nvPr>
            <p:custDataLst>
              <p:tags r:id="rId19"/>
            </p:custDataLst>
          </p:nvPr>
        </p:nvSpPr>
        <p:spPr>
          <a:xfrm>
            <a:off x="1571625" y="5212128"/>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H</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E7C02297-44BD-25A4-0BCF-C362F29C150C}"/>
              </a:ext>
            </a:extLst>
          </p:cNvPr>
          <p:cNvGrpSpPr/>
          <p:nvPr>
            <p:custDataLst>
              <p:tags r:id="rId20"/>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9DBC3727-D15F-7CD5-5C49-04187DC43524}"/>
                </a:ext>
              </a:extLst>
            </p:cNvPr>
            <p:cNvSpPr/>
            <p:nvPr>
              <p:custDataLst>
                <p:tags r:id="rId22"/>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3B0DABA3-4546-EA3C-792F-CAD7009583E8}"/>
                </a:ext>
              </a:extLst>
            </p:cNvPr>
            <p:cNvSpPr/>
            <p:nvPr>
              <p:custDataLst>
                <p:tags r:id="rId23"/>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D5FC9708-6BF8-61A3-B05C-A5736C18E9E1}"/>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匿名</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101071AC-CE27-0F37-96E6-3251CEDC77AA}"/>
                </a:ext>
              </a:extLst>
            </p:cNvPr>
            <p:cNvSpPr txBox="1"/>
            <p:nvPr>
              <p:custDataLst>
                <p:tags r:id="rId25"/>
              </p:custDataLst>
            </p:nvPr>
          </p:nvSpPr>
          <p:spPr>
            <a:xfrm>
              <a:off x="2075180"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6" name="图片 5">
            <a:extLst>
              <a:ext uri="{FF2B5EF4-FFF2-40B4-BE49-F238E27FC236}">
                <a16:creationId xmlns:a16="http://schemas.microsoft.com/office/drawing/2014/main" id="{1AD8B807-B288-E47F-2B21-5AD3E2C5FF44}"/>
              </a:ext>
            </a:extLst>
          </p:cNvPr>
          <p:cNvPicPr>
            <a:picLocks/>
          </p:cNvPicPr>
          <p:nvPr>
            <p:custDataLst>
              <p:tags r:id="rId21"/>
            </p:custDataLst>
          </p:nvPr>
        </p:nvPicPr>
        <p:blipFill>
          <a:blip r:embed="rId2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7050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如何估计 </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oMath>
                </a14:m>
                <a:r>
                  <a:rPr lang="en-US" altLang="zh-CN" dirty="0"/>
                  <a:t> </a:t>
                </a:r>
                <a:r>
                  <a:rPr lang="zh-CN" altLang="en-US" dirty="0"/>
                  <a:t>的范围？</a:t>
                </a:r>
                <a:endParaRPr lang="en-US" altLang="zh-CN" dirty="0"/>
              </a:p>
              <a:p>
                <a:pPr lvl="1"/>
                <a:r>
                  <a:rPr lang="zh-CN" altLang="en-US" dirty="0"/>
                  <a:t>当 </a:t>
                </a:r>
                <a14:m>
                  <m:oMath xmlns:m="http://schemas.openxmlformats.org/officeDocument/2006/math">
                    <m:r>
                      <a:rPr lang="en-US" altLang="zh-CN" i="1">
                        <a:latin typeface="Cambria Math" panose="02040503050406030204" pitchFamily="18" charset="0"/>
                      </a:rPr>
                      <m:t>𝑘</m:t>
                    </m:r>
                  </m:oMath>
                </a14:m>
                <a:r>
                  <a:rPr lang="zh-CN" altLang="en-US" dirty="0"/>
                  <a:t> 包含因数个数较少时，</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𝑖</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e>
                                <m:r>
                                  <a:rPr lang="en-US" altLang="zh-CN" i="1">
                                    <a:latin typeface="Cambria Math" panose="02040503050406030204" pitchFamily="18" charset="0"/>
                                  </a:rPr>
                                  <m:t>𝑖</m:t>
                                </m:r>
                              </m:e>
                            </m:d>
                          </m:e>
                        </m:nary>
                      </m:e>
                    </m:nary>
                    <m:r>
                      <a:rPr lang="en-US" altLang="zh-CN" i="1">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𝑚</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𝑚</m:t>
                            </m:r>
                          </m:e>
                        </m:func>
                      </m:e>
                    </m:d>
                  </m:oMath>
                </a14:m>
                <a:endParaRPr lang="en-US" altLang="zh-CN" dirty="0"/>
              </a:p>
              <a:p>
                <a:pPr lvl="1"/>
                <a:r>
                  <a:rPr lang="zh-CN" altLang="en-US" dirty="0"/>
                  <a:t>当 </a:t>
                </a:r>
                <a14:m>
                  <m:oMath xmlns:m="http://schemas.openxmlformats.org/officeDocument/2006/math">
                    <m:r>
                      <a:rPr lang="en-US" altLang="zh-CN" i="1">
                        <a:latin typeface="Cambria Math" panose="02040503050406030204" pitchFamily="18" charset="0"/>
                      </a:rPr>
                      <m:t>𝑘</m:t>
                    </m:r>
                  </m:oMath>
                </a14:m>
                <a:r>
                  <a:rPr lang="en-US" altLang="zh-CN" dirty="0"/>
                  <a:t> </a:t>
                </a:r>
                <a:r>
                  <a:rPr lang="zh-CN" altLang="en-US" dirty="0"/>
                  <a:t>包含较多种（质）因数时，</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e>
                    </m:d>
                  </m:oMath>
                </a14:m>
                <a:endParaRPr lang="en-US" altLang="zh-CN" dirty="0"/>
              </a:p>
              <a:p>
                <a:pPr lvl="1"/>
                <a:r>
                  <a:rPr lang="zh-CN" altLang="en-US" dirty="0"/>
                  <a:t>在本题数据范围下，可以认为 </a:t>
                </a:r>
                <a14:m>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oMath>
                </a14:m>
                <a:r>
                  <a:rPr lang="en-US" altLang="zh-CN" dirty="0"/>
                  <a:t> </a:t>
                </a:r>
                <a:r>
                  <a:rPr lang="zh-CN" altLang="en-US" dirty="0"/>
                  <a:t>近似小常数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e>
                    </m:d>
                  </m:oMath>
                </a14:m>
                <a:endParaRPr lang="en-US" altLang="zh-CN" dirty="0"/>
              </a:p>
              <a:p>
                <a:pPr lvl="1"/>
                <a:r>
                  <a:rPr lang="zh-CN" altLang="en-US" dirty="0"/>
                  <a:t>也就是说总复杂度将近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r>
                          <a:rPr lang="en-US" altLang="zh-CN" i="1">
                            <a:latin typeface="Cambria Math" panose="02040503050406030204" pitchFamily="18" charset="0"/>
                          </a:rPr>
                          <m:t>𝑛</m:t>
                        </m:r>
                      </m:e>
                    </m:d>
                  </m:oMath>
                </a14:m>
                <a:r>
                  <a:rPr lang="zh-CN" altLang="en-US" dirty="0"/>
                  <a:t>，虽然复杂度不满但足以超时</a:t>
                </a:r>
                <a:endParaRPr lang="en-US" altLang="zh-CN" dirty="0"/>
              </a:p>
              <a:p>
                <a:r>
                  <a:rPr lang="zh-CN" altLang="en-US" dirty="0"/>
                  <a:t>但是在有 </a:t>
                </a:r>
                <a14:m>
                  <m:oMath xmlns:m="http://schemas.openxmlformats.org/officeDocument/2006/math">
                    <m:r>
                      <a:rPr lang="en-US" altLang="zh-CN" i="1">
                        <a:latin typeface="Cambria Math" panose="02040503050406030204" pitchFamily="18" charset="0"/>
                      </a:rPr>
                      <m:t>𝑘</m:t>
                    </m:r>
                  </m:oMath>
                </a14:m>
                <a:r>
                  <a:rPr lang="en-US" altLang="zh-CN" dirty="0"/>
                  <a:t> </a:t>
                </a:r>
                <a:r>
                  <a:rPr lang="zh-CN" altLang="en-US" dirty="0"/>
                  <a:t>的影响下，显然不需要对一些因数重复跑背包</a:t>
                </a:r>
                <a:endParaRPr lang="en-US" altLang="zh-CN" dirty="0"/>
              </a:p>
              <a:p>
                <a:pPr lvl="1"/>
                <a:r>
                  <a:rPr lang="zh-CN" altLang="en-US" dirty="0"/>
                  <a:t>例如，如果 </a:t>
                </a:r>
                <a14:m>
                  <m:oMath xmlns:m="http://schemas.openxmlformats.org/officeDocument/2006/math">
                    <m:r>
                      <a:rPr lang="en-US" altLang="zh-CN" i="1">
                        <a:latin typeface="Cambria Math" panose="02040503050406030204" pitchFamily="18" charset="0"/>
                      </a:rPr>
                      <m:t>𝑘</m:t>
                    </m:r>
                  </m:oMath>
                </a14:m>
                <a:r>
                  <a:rPr lang="en-US" altLang="zh-CN" dirty="0"/>
                  <a:t> </a:t>
                </a:r>
                <a:r>
                  <a:rPr lang="zh-CN" altLang="en-US" dirty="0"/>
                  <a:t>有一个在 </a:t>
                </a:r>
                <a14:m>
                  <m:oMath xmlns:m="http://schemas.openxmlformats.org/officeDocument/2006/math">
                    <m:r>
                      <a:rPr lang="en-US" altLang="zh-CN" i="1">
                        <a:latin typeface="Cambria Math" panose="02040503050406030204" pitchFamily="18" charset="0"/>
                      </a:rPr>
                      <m:t>𝑚</m:t>
                    </m:r>
                  </m:oMath>
                </a14:m>
                <a:r>
                  <a:rPr lang="en-US" altLang="zh-CN" dirty="0"/>
                  <a:t> </a:t>
                </a:r>
                <a:r>
                  <a:rPr lang="zh-CN" altLang="en-US" dirty="0"/>
                  <a:t>范围内的大质数 </a:t>
                </a:r>
                <a14:m>
                  <m:oMath xmlns:m="http://schemas.openxmlformats.org/officeDocument/2006/math">
                    <m:r>
                      <a:rPr lang="en-US" altLang="zh-CN" i="1">
                        <a:latin typeface="Cambria Math" panose="02040503050406030204" pitchFamily="18" charset="0"/>
                      </a:rPr>
                      <m:t>𝑝</m:t>
                    </m:r>
                  </m:oMath>
                </a14:m>
                <a:r>
                  <a:rPr lang="zh-CN" altLang="en-US" dirty="0"/>
                  <a:t>，那么相当于要对 </a:t>
                </a:r>
                <a14:m>
                  <m:oMath xmlns:m="http://schemas.openxmlformats.org/officeDocument/2006/math">
                    <m:r>
                      <a:rPr lang="en-US" altLang="zh-CN" i="1">
                        <a:latin typeface="Cambria Math" panose="02040503050406030204" pitchFamily="18" charset="0"/>
                      </a:rPr>
                      <m:t>𝑝</m:t>
                    </m:r>
                  </m:oMath>
                </a14:m>
                <a:r>
                  <a:rPr lang="en-US" altLang="zh-CN" dirty="0"/>
                  <a:t> </a:t>
                </a:r>
                <a:r>
                  <a:rPr lang="zh-CN" altLang="en-US" dirty="0"/>
                  <a:t>多跑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𝑚</m:t>
                        </m:r>
                      </m:e>
                    </m:d>
                  </m:oMath>
                </a14:m>
                <a:r>
                  <a:rPr lang="en-US" altLang="zh-CN" dirty="0"/>
                  <a:t> </a:t>
                </a:r>
                <a:r>
                  <a:rPr lang="zh-CN" altLang="en-US" dirty="0"/>
                  <a:t>次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𝑛𝑚</m:t>
                        </m:r>
                      </m:e>
                    </m:d>
                  </m:oMath>
                </a14:m>
                <a:r>
                  <a:rPr lang="en-US" altLang="zh-CN" dirty="0"/>
                  <a:t> </a:t>
                </a:r>
                <a:r>
                  <a:rPr lang="zh-CN" altLang="en-US" dirty="0"/>
                  <a:t>的背包</a:t>
                </a:r>
                <a:endParaRPr lang="en-US" altLang="zh-CN" dirty="0"/>
              </a:p>
              <a:p>
                <a:pPr lvl="1"/>
                <a:r>
                  <a:rPr lang="zh-CN" altLang="en-US" dirty="0"/>
                  <a:t>自然的想法：对当前背包容积 </a:t>
                </a:r>
                <a14:m>
                  <m:oMath xmlns:m="http://schemas.openxmlformats.org/officeDocument/2006/math">
                    <m:r>
                      <a:rPr lang="en-US" altLang="zh-CN" i="1">
                        <a:latin typeface="Cambria Math" panose="02040503050406030204" pitchFamily="18" charset="0"/>
                      </a:rPr>
                      <m:t>𝑠</m:t>
                    </m:r>
                  </m:oMath>
                </a14:m>
                <a:r>
                  <a:rPr lang="zh-CN" altLang="en-US" dirty="0"/>
                  <a:t>，取一个 </a:t>
                </a:r>
                <a14:m>
                  <m:oMath xmlns:m="http://schemas.openxmlformats.org/officeDocument/2006/math">
                    <m:r>
                      <a:rPr lang="en-US" altLang="zh-CN" i="1">
                        <a:latin typeface="Cambria Math" panose="02040503050406030204" pitchFamily="18" charset="0"/>
                      </a:rPr>
                      <m:t>𝑠</m:t>
                    </m:r>
                  </m:oMath>
                </a14:m>
                <a:r>
                  <a:rPr lang="en-US" altLang="zh-CN" dirty="0"/>
                  <a:t> </a:t>
                </a:r>
                <a:r>
                  <a:rPr lang="zh-CN" altLang="en-US" dirty="0"/>
                  <a:t>的因数 </a:t>
                </a:r>
                <a14:m>
                  <m:oMath xmlns:m="http://schemas.openxmlformats.org/officeDocument/2006/math">
                    <m:r>
                      <a:rPr lang="en-US" altLang="zh-CN" i="1">
                        <a:latin typeface="Cambria Math" panose="02040503050406030204" pitchFamily="18" charset="0"/>
                      </a:rPr>
                      <m:t>𝑑</m:t>
                    </m:r>
                  </m:oMath>
                </a14:m>
                <a:r>
                  <a:rPr lang="zh-CN" altLang="en-US" dirty="0"/>
                  <a:t>，使得能整除 </a:t>
                </a:r>
                <a14:m>
                  <m:oMath xmlns:m="http://schemas.openxmlformats.org/officeDocument/2006/math">
                    <m:r>
                      <a:rPr lang="en-US" altLang="zh-CN" i="1">
                        <a:latin typeface="Cambria Math" panose="02040503050406030204" pitchFamily="18" charset="0"/>
                      </a:rPr>
                      <m:t>𝑘𝑠</m:t>
                    </m:r>
                  </m:oMath>
                </a14:m>
                <a:r>
                  <a:rPr lang="en-US" altLang="zh-CN" dirty="0"/>
                  <a:t> </a:t>
                </a:r>
                <a:r>
                  <a:rPr lang="zh-CN" altLang="en-US" dirty="0"/>
                  <a:t>但不能整除 </a:t>
                </a:r>
                <a14:m>
                  <m:oMath xmlns:m="http://schemas.openxmlformats.org/officeDocument/2006/math">
                    <m:r>
                      <a:rPr lang="en-US" altLang="zh-CN" i="1">
                        <a:latin typeface="Cambria Math" panose="02040503050406030204" pitchFamily="18" charset="0"/>
                      </a:rPr>
                      <m:t>𝑘𝑑</m:t>
                    </m:r>
                  </m:oMath>
                </a14:m>
                <a:r>
                  <a:rPr lang="en-US" altLang="zh-CN" dirty="0"/>
                  <a:t> </a:t>
                </a:r>
                <a:r>
                  <a:rPr lang="zh-CN" altLang="en-US" dirty="0"/>
                  <a:t>的数最少</a:t>
                </a:r>
                <a:endParaRPr lang="en-US" altLang="zh-CN" dirty="0"/>
              </a:p>
              <a:p>
                <a:pPr lvl="1"/>
                <a:r>
                  <a:rPr lang="zh-CN" altLang="en-US" dirty="0"/>
                  <a:t>对于由 </a:t>
                </a:r>
                <a14:m>
                  <m:oMath xmlns:m="http://schemas.openxmlformats.org/officeDocument/2006/math">
                    <m:r>
                      <a:rPr lang="en-US" altLang="zh-CN" i="1">
                        <a:latin typeface="Cambria Math" panose="02040503050406030204" pitchFamily="18" charset="0"/>
                      </a:rPr>
                      <m:t>𝑘</m:t>
                    </m:r>
                  </m:oMath>
                </a14:m>
                <a:r>
                  <a:rPr lang="en-US" altLang="zh-CN" dirty="0"/>
                  <a:t> </a:t>
                </a:r>
                <a:r>
                  <a:rPr lang="zh-CN" altLang="en-US" dirty="0"/>
                  <a:t>引入的额外的因数，这一优化能显著减小实际跑背包的次数，从而通过本题</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THUPC2021 G </a:t>
            </a:r>
            <a:r>
              <a:rPr lang="zh-CN" altLang="en-US" dirty="0"/>
              <a:t>赌徒问题</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510093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可以看到，如果物品体积都是正整数，那么背包问题中一个体积对应某组可行解，当且仅当这个体积能够被某些物品的体积线性表示出来</a:t>
                </a:r>
                <a:endParaRPr lang="en-US" altLang="zh-CN" dirty="0"/>
              </a:p>
              <a:p>
                <a:r>
                  <a:rPr lang="zh-CN" altLang="en-US" dirty="0"/>
                  <a:t>对于完全背包问题而言，相当于方程 </a:t>
                </a:r>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e>
                    </m:nary>
                  </m:oMath>
                </a14:m>
                <a:r>
                  <a:rPr lang="en-US" altLang="zh-CN" dirty="0"/>
                  <a:t> </a:t>
                </a:r>
                <a:r>
                  <a:rPr lang="zh-CN" altLang="en-US" dirty="0"/>
                  <a:t>有非负整数解</a:t>
                </a:r>
                <a:endParaRPr lang="en-US" altLang="zh-CN" dirty="0"/>
              </a:p>
              <a:p>
                <a:r>
                  <a:rPr lang="zh-CN" altLang="en-US" dirty="0"/>
                  <a:t>如果只有两种物品，体积分别为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zh-CN" altLang="en-US" dirty="0"/>
                  <a:t>，有哪些体积不能被表示出来？不能被表示的体积是否有上限？</a:t>
                </a:r>
                <a:endParaRPr lang="en-US" altLang="zh-CN" dirty="0"/>
              </a:p>
              <a:p>
                <a:r>
                  <a:rPr lang="zh-CN" altLang="en-US" dirty="0"/>
                  <a:t>可以通过数论证明，当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r>
                  <a:rPr lang="en-US" altLang="zh-CN" dirty="0"/>
                  <a:t> </a:t>
                </a:r>
                <a:r>
                  <a:rPr lang="zh-CN" altLang="en-US" dirty="0"/>
                  <a:t>时，不能被表示的体积有上限 </a:t>
                </a:r>
                <a14:m>
                  <m:oMath xmlns:m="http://schemas.openxmlformats.org/officeDocument/2006/math">
                    <m:r>
                      <a:rPr lang="en-US" altLang="zh-CN" i="1">
                        <a:latin typeface="Cambria Math" panose="02040503050406030204" pitchFamily="18" charset="0"/>
                      </a:rPr>
                      <m:t>𝑎𝑏</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oMath>
                </a14:m>
                <a:endParaRPr lang="en-US" altLang="zh-CN" dirty="0"/>
              </a:p>
              <a:p>
                <a:pPr lvl="1"/>
                <a:r>
                  <a:rPr lang="zh-CN" altLang="en-US" dirty="0"/>
                  <a:t>思考：如果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oMath>
                </a14:m>
                <a:r>
                  <a:rPr lang="en-US" altLang="zh-CN" dirty="0"/>
                  <a:t> </a:t>
                </a:r>
                <a:r>
                  <a:rPr lang="zh-CN" altLang="en-US" dirty="0"/>
                  <a:t>不互质会发生什么？</a:t>
                </a:r>
                <a:endParaRPr lang="en-US" altLang="zh-CN" dirty="0"/>
              </a:p>
              <a:p>
                <a:r>
                  <a:rPr lang="zh-CN" altLang="en-US" dirty="0"/>
                  <a:t>如果有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种物品呢？</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r="-40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正整数的线性组合</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025654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对于一种体积为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r>
                  <a:rPr lang="zh-CN" altLang="en-US" dirty="0"/>
                  <a:t>的物品</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𝑉</m:t>
                    </m:r>
                  </m:oMath>
                </a14:m>
                <a:r>
                  <a:rPr lang="en-US" altLang="zh-CN" dirty="0"/>
                  <a:t> </a:t>
                </a:r>
                <a:r>
                  <a:rPr lang="zh-CN" altLang="en-US" dirty="0"/>
                  <a:t>能被表示出来，那么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r>
                  <a:rPr lang="zh-CN" altLang="en-US" dirty="0"/>
                  <a:t>一定能被表示出来</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𝑉</m:t>
                    </m:r>
                  </m:oMath>
                </a14:m>
                <a:r>
                  <a:rPr lang="en-US" altLang="zh-CN" dirty="0"/>
                  <a:t> </a:t>
                </a:r>
                <a:r>
                  <a:rPr lang="zh-CN" altLang="en-US" dirty="0"/>
                  <a:t>不能被表示出来，那么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r>
                  <a:rPr lang="zh-CN" altLang="en-US" dirty="0"/>
                  <a:t>一定不能被表示出来</a:t>
                </a:r>
                <a:endParaRPr lang="en-US" altLang="zh-CN" dirty="0"/>
              </a:p>
              <a:p>
                <a:r>
                  <a:rPr lang="zh-CN" altLang="en-US" dirty="0"/>
                  <a:t>所以对于每个模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r>
                  <a:rPr lang="zh-CN" altLang="en-US" dirty="0"/>
                  <a:t>的剩余类而言，只要有一个体积能被表示出来，就一定有最大不能被表示出来的体积和最小可以被表示出来的体积</a:t>
                </a:r>
                <a:endParaRPr lang="en-US" altLang="zh-CN" dirty="0"/>
              </a:p>
              <a:p>
                <a:r>
                  <a:rPr lang="zh-CN" altLang="en-US" dirty="0"/>
                  <a:t>不妨假设在模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oMath>
                </a14:m>
                <a:r>
                  <a:rPr lang="zh-CN" altLang="en-US" dirty="0"/>
                  <a:t> 下考虑，记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表示同余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的体积中，最小可以被表示出来的体积</a:t>
                </a:r>
                <a:endParaRPr lang="en-US" altLang="zh-CN" dirty="0"/>
              </a:p>
              <a:p>
                <a:pPr lvl="1"/>
                <a:r>
                  <a:rPr lang="zh-CN" altLang="en-US" dirty="0"/>
                  <a:t>初始条件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zh-CN" altLang="en-US" dirty="0"/>
                  <a:t>，其余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e>
                            <m:r>
                              <a:rPr lang="en-US" altLang="zh-CN" b="0" i="1" smtClean="0">
                                <a:latin typeface="Cambria Math" panose="02040503050406030204" pitchFamily="18" charset="0"/>
                              </a:rPr>
                              <m:t>𝑗</m:t>
                            </m:r>
                            <m:r>
                              <a:rPr lang="en-US" altLang="zh-CN" b="0" i="1" smtClean="0">
                                <a:latin typeface="Cambria Math" panose="02040503050406030204" pitchFamily="18" charset="0"/>
                              </a:rPr>
                              <m:t>≥2</m:t>
                            </m:r>
                          </m:e>
                        </m:d>
                      </m:e>
                    </m:func>
                  </m:oMath>
                </a14:m>
                <a:endParaRPr lang="en-US" altLang="zh-CN" dirty="0"/>
              </a:p>
              <a:p>
                <a:pPr lvl="1"/>
                <a:r>
                  <a:rPr lang="zh-CN" altLang="en-US" dirty="0"/>
                  <a:t>发现转移可能有环，故转换为最短路模型：将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当做起点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的距离，</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oMath>
                </a14:m>
                <a:r>
                  <a:rPr lang="en-US" altLang="zh-CN" dirty="0"/>
                  <a:t> </a:t>
                </a:r>
                <a:r>
                  <a:rPr lang="zh-CN" altLang="en-US" dirty="0"/>
                  <a:t>是边权，复杂度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func>
                      </m:e>
                    </m:d>
                  </m:oMath>
                </a14:m>
                <a:endParaRPr lang="en-US" altLang="zh-CN" dirty="0"/>
              </a:p>
              <a:p>
                <a:pPr lvl="1"/>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正整数的线性组合</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649180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顾名思义，区间 </a:t>
                </a:r>
                <a:r>
                  <a:rPr lang="en-US" altLang="zh-CN" dirty="0"/>
                  <a:t>DP </a:t>
                </a:r>
                <a:r>
                  <a:rPr lang="zh-CN" altLang="en-US" dirty="0"/>
                  <a:t>处理区间问题</a:t>
                </a:r>
                <a:endParaRPr lang="en-US" altLang="zh-CN" dirty="0"/>
              </a:p>
              <a:p>
                <a:r>
                  <a:rPr lang="zh-CN" altLang="en-US" dirty="0"/>
                  <a:t>常见状态：记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的计算结果</a:t>
                </a:r>
                <a:endParaRPr lang="en-US" altLang="zh-CN" dirty="0"/>
              </a:p>
              <a:p>
                <a:pPr lvl="1"/>
                <a:r>
                  <a:rPr lang="zh-CN" altLang="en-US" dirty="0"/>
                  <a:t>需要按照区间长度从小到大进行转移，边界为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oMath>
                </a14:m>
                <a:endParaRPr lang="en-US" altLang="zh-CN" dirty="0"/>
              </a:p>
              <a:p>
                <a:pPr lvl="1"/>
                <a:r>
                  <a:rPr lang="zh-CN" altLang="en-US" dirty="0"/>
                  <a:t>转移时通常枚举划分点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，将区间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分成两个较小的子区间</a:t>
                </a:r>
                <a:endParaRPr lang="en-US" altLang="zh-CN" dirty="0"/>
              </a:p>
              <a:p>
                <a:r>
                  <a:rPr lang="zh-CN" altLang="en-US" dirty="0"/>
                  <a:t>例如：石子合并，但是要求只能合并相邻的石子</a:t>
                </a:r>
                <a:endParaRPr lang="en-US" altLang="zh-CN" dirty="0"/>
              </a:p>
              <a:p>
                <a:pPr lvl="1"/>
                <a:r>
                  <a:rPr lang="zh-CN" altLang="en-US" dirty="0"/>
                  <a:t>因为合并石子的顺序会影响合并的代价，所以需要用区间 </a:t>
                </a:r>
                <a:r>
                  <a:rPr lang="en-US" altLang="zh-CN" dirty="0"/>
                  <a:t>DP</a:t>
                </a:r>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表示将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的石子合并成一堆的最小代价，</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e>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nary>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区间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620769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经典例题：给出数轴上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个点，要求设立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个邮局，使得每个点到其最近邮局距离和最小</a:t>
                </a:r>
                <a:endParaRPr lang="en-US" altLang="zh-CN" dirty="0"/>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≤300</m:t>
                    </m:r>
                  </m:oMath>
                </a14:m>
                <a:r>
                  <a:rPr lang="zh-CN" altLang="en-US" b="0" dirty="0"/>
                  <a:t>，坐标范围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1,10000</m:t>
                        </m:r>
                      </m:e>
                    </m:d>
                  </m:oMath>
                </a14:m>
                <a:endParaRPr lang="en-US" altLang="zh-CN" b="0" dirty="0"/>
              </a:p>
              <a:p>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en-US" altLang="zh-CN" dirty="0"/>
                  <a:t> </a:t>
                </a:r>
                <a:r>
                  <a:rPr lang="zh-CN" altLang="en-US" dirty="0"/>
                  <a:t>表示在区间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上设立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个邮局，写出转移发现是五方的</a:t>
                </a:r>
                <a:endParaRPr lang="en-US" altLang="zh-CN" dirty="0"/>
              </a:p>
              <a:p>
                <a:r>
                  <a:rPr lang="zh-CN" altLang="en-US" dirty="0"/>
                  <a:t>注意到设立邮局的顺序不影响距离和，可以简化状态</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表示对前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个点，用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个邮局覆盖，</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e>
                            </m:d>
                          </m:e>
                          <m:e>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e>
                        </m:d>
                      </m:e>
                    </m:func>
                  </m:oMath>
                </a14:m>
                <a:endParaRPr lang="en-US" altLang="zh-CN" dirty="0"/>
              </a:p>
              <a:p>
                <a:r>
                  <a:rPr lang="zh-CN" altLang="en-US" dirty="0"/>
                  <a:t>如何计算 </a:t>
                </a:r>
                <a14:m>
                  <m:oMath xmlns:m="http://schemas.openxmlformats.org/officeDocument/2006/math">
                    <m:r>
                      <a:rPr lang="en-US" altLang="zh-CN" b="0" i="1" smtClean="0">
                        <a:latin typeface="Cambria Math" panose="02040503050406030204" pitchFamily="18" charset="0"/>
                      </a:rPr>
                      <m:t>𝑤</m:t>
                    </m:r>
                  </m:oMath>
                </a14:m>
                <a:r>
                  <a:rPr lang="zh-CN" altLang="en-US" dirty="0"/>
                  <a:t>？</a:t>
                </a:r>
                <a:endParaRPr lang="en-US" altLang="zh-CN" dirty="0"/>
              </a:p>
              <a:p>
                <a:pPr lvl="1"/>
                <a:r>
                  <a:rPr lang="zh-CN" altLang="en-US" dirty="0"/>
                  <a:t>可以证明，邮局取在中位数时 </a:t>
                </a:r>
                <a14:m>
                  <m:oMath xmlns:m="http://schemas.openxmlformats.org/officeDocument/2006/math">
                    <m:r>
                      <a:rPr lang="en-US" altLang="zh-CN" b="0" i="1" smtClean="0">
                        <a:latin typeface="Cambria Math" panose="02040503050406030204" pitchFamily="18" charset="0"/>
                      </a:rPr>
                      <m:t>𝑤</m:t>
                    </m:r>
                  </m:oMath>
                </a14:m>
                <a:r>
                  <a:rPr lang="en-US" altLang="zh-CN" dirty="0"/>
                  <a:t> </a:t>
                </a:r>
                <a:r>
                  <a:rPr lang="zh-CN" altLang="en-US" dirty="0"/>
                  <a:t>最小</a:t>
                </a:r>
                <a:endParaRPr lang="en-US" altLang="zh-CN" dirty="0"/>
              </a:p>
              <a:p>
                <a:pPr lvl="1"/>
                <a:r>
                  <a:rPr lang="zh-CN" altLang="en-US" dirty="0"/>
                  <a:t>三方预处理 </a:t>
                </a:r>
                <a14:m>
                  <m:oMath xmlns:m="http://schemas.openxmlformats.org/officeDocument/2006/math">
                    <m:r>
                      <a:rPr lang="en-US" altLang="zh-CN" b="0" i="1" smtClean="0">
                        <a:latin typeface="Cambria Math" panose="02040503050406030204" pitchFamily="18" charset="0"/>
                      </a:rPr>
                      <m:t>𝑤</m:t>
                    </m:r>
                  </m:oMath>
                </a14:m>
                <a:r>
                  <a:rPr lang="zh-CN" altLang="en-US" dirty="0"/>
                  <a:t>，</a:t>
                </a:r>
                <a:r>
                  <a:rPr lang="en-US" altLang="zh-CN" dirty="0"/>
                  <a:t>DP </a:t>
                </a:r>
                <a:r>
                  <a:rPr lang="zh-CN" altLang="en-US" dirty="0"/>
                  <a:t>也是三方，故总复杂度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m:t>
                        </m:r>
                      </m:e>
                    </m:d>
                  </m:oMath>
                </a14:m>
                <a:endParaRPr lang="en-US" altLang="zh-CN" dirty="0"/>
              </a:p>
              <a:p>
                <a:pPr lvl="1"/>
                <a:r>
                  <a:rPr lang="zh-CN" altLang="en-US" dirty="0"/>
                  <a:t>可以用四边形不等式优化到平方，有兴趣可以自学</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区间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415409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有 </a:t>
                </a:r>
                <a14:m>
                  <m:oMath xmlns:m="http://schemas.openxmlformats.org/officeDocument/2006/math">
                    <m:r>
                      <a:rPr lang="en-US" altLang="zh-CN" i="1">
                        <a:latin typeface="Cambria Math" panose="02040503050406030204" pitchFamily="18" charset="0"/>
                      </a:rPr>
                      <m:t>𝑛</m:t>
                    </m:r>
                  </m:oMath>
                </a14:m>
                <a:r>
                  <a:rPr lang="zh-CN" altLang="en-US" dirty="0"/>
                  <a:t> 个恐狼后卫，攻击力为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，血量为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oMath>
                </a14:m>
                <a:r>
                  <a:rPr lang="zh-CN" altLang="en-US" dirty="0"/>
                  <a:t>，提升相邻随从攻击力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endParaRPr lang="en-US" altLang="zh-CN" dirty="0"/>
              </a:p>
              <a:p>
                <a:r>
                  <a:rPr lang="zh-CN" altLang="en-US" dirty="0"/>
                  <a:t>在攻击第 </a:t>
                </a:r>
                <a14:m>
                  <m:oMath xmlns:m="http://schemas.openxmlformats.org/officeDocument/2006/math">
                    <m:r>
                      <a:rPr lang="en-US" altLang="zh-CN" i="1">
                        <a:latin typeface="Cambria Math" panose="02040503050406030204" pitchFamily="18" charset="0"/>
                      </a:rPr>
                      <m:t>𝑖</m:t>
                    </m:r>
                  </m:oMath>
                </a14:m>
                <a:r>
                  <a:rPr lang="zh-CN" altLang="en-US" dirty="0"/>
                  <a:t> 只恐狼后卫时，除了承受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，还要承受左右相邻的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oMath>
                </a14:m>
                <a:endParaRPr lang="en-US" altLang="zh-CN" dirty="0"/>
              </a:p>
              <a:p>
                <a:r>
                  <a:rPr lang="zh-CN" altLang="en-US" dirty="0"/>
                  <a:t>攻击任意一只恐狼后卫可以造成 </a:t>
                </a:r>
                <a14:m>
                  <m:oMath xmlns:m="http://schemas.openxmlformats.org/officeDocument/2006/math">
                    <m:r>
                      <a:rPr lang="en-US" altLang="zh-CN" i="1">
                        <a:latin typeface="Cambria Math" panose="02040503050406030204" pitchFamily="18" charset="0"/>
                      </a:rPr>
                      <m:t>𝑎𝑡𝑘</m:t>
                    </m:r>
                  </m:oMath>
                </a14:m>
                <a:r>
                  <a:rPr lang="zh-CN" altLang="en-US" dirty="0"/>
                  <a:t> 的伤害，当前血量小于等于 </a:t>
                </a:r>
                <a14:m>
                  <m:oMath xmlns:m="http://schemas.openxmlformats.org/officeDocument/2006/math">
                    <m:r>
                      <a:rPr lang="en-US" altLang="zh-CN" i="1">
                        <a:latin typeface="Cambria Math" panose="02040503050406030204" pitchFamily="18" charset="0"/>
                      </a:rPr>
                      <m:t>0</m:t>
                    </m:r>
                  </m:oMath>
                </a14:m>
                <a:r>
                  <a:rPr lang="zh-CN" altLang="en-US" dirty="0"/>
                  <a:t> 时恐狼后卫死亡，两侧的恐狼后卫会靠拢变成相邻关系</a:t>
                </a:r>
                <a:endParaRPr lang="en-US" altLang="zh-CN" dirty="0"/>
              </a:p>
              <a:p>
                <a:r>
                  <a:rPr lang="zh-CN" altLang="en-US" dirty="0"/>
                  <a:t>求消灭所有恐狼后卫需要承受的最小伤害</a:t>
                </a:r>
                <a:endParaRPr lang="en-US" altLang="zh-CN" dirty="0"/>
              </a:p>
              <a:p>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≤400,</m:t>
                    </m:r>
                    <m:r>
                      <a:rPr lang="en-US" altLang="zh-CN" i="1">
                        <a:latin typeface="Cambria Math" panose="02040503050406030204" pitchFamily="18" charset="0"/>
                      </a:rPr>
                      <m:t>𝑎𝑡𝑘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r>
                      <a:rPr lang="en-US" altLang="zh-CN" i="1">
                        <a:latin typeface="Cambria Math" panose="02040503050406030204" pitchFamily="18" charset="0"/>
                      </a:rPr>
                      <m:t>≤1000</m:t>
                    </m:r>
                  </m:oMath>
                </a14:m>
                <a:endParaRPr lang="zh-CN" altLang="en-US"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zh-CN" altLang="en-US" dirty="0"/>
              <a:t>恐狼后卫</a:t>
            </a:r>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26565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D7995A72-79D5-1E0E-4684-C22C7E4E5A13}"/>
              </a:ext>
            </a:extLst>
          </p:cNvPr>
          <p:cNvSpPr/>
          <p:nvPr/>
        </p:nvSpPr>
        <p:spPr>
          <a:xfrm>
            <a:off x="6930000" y="3420000"/>
            <a:ext cx="2700000" cy="720000"/>
          </a:xfrm>
          <a:prstGeom prst="rect">
            <a:avLst/>
          </a:prstGeom>
          <a:noFill/>
          <a:ln w="28575">
            <a:solidFill>
              <a:srgbClr val="1973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不妨记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表示消灭闭区间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的恐狼后卫，需要承受的最小伤害</a:t>
                </a:r>
                <a:endParaRPr lang="en-US" altLang="zh-CN" dirty="0"/>
              </a:p>
              <a:p>
                <a:r>
                  <a:rPr lang="zh-CN" altLang="en-US" dirty="0"/>
                  <a:t>可以证明一个结论：操作一定是连续攻击某只恐狼后卫，直到其死亡</a:t>
                </a:r>
                <a:endParaRPr lang="en-US" altLang="zh-CN" dirty="0"/>
              </a:p>
              <a:p>
                <a:r>
                  <a:rPr lang="zh-CN" altLang="en-US" dirty="0"/>
                  <a:t>枚举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先杀死 </a:t>
                </a:r>
                <a14:m>
                  <m:oMath xmlns:m="http://schemas.openxmlformats.org/officeDocument/2006/math">
                    <m:r>
                      <a:rPr lang="en-US" altLang="zh-CN" i="1">
                        <a:latin typeface="Cambria Math" panose="02040503050406030204" pitchFamily="18" charset="0"/>
                      </a:rPr>
                      <m:t>𝑘</m:t>
                    </m:r>
                  </m:oMath>
                </a14:m>
                <a:endParaRPr lang="en-US" altLang="zh-CN" i="1" dirty="0">
                  <a:latin typeface="Cambria Math" panose="02040503050406030204" pitchFamily="18" charset="0"/>
                </a:endParaRPr>
              </a:p>
              <a:p>
                <a:pPr lvl="1"/>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e>
                    </m:d>
                    <m:r>
                      <a:rPr lang="en-US" altLang="zh-CN" i="1" dirty="0">
                        <a:latin typeface="Cambria Math" panose="02040503050406030204" pitchFamily="18" charset="0"/>
                      </a:rPr>
                      <m:t>=?</m:t>
                    </m:r>
                  </m:oMath>
                </a14:m>
                <a:endParaRPr lang="en-US" altLang="zh-CN" dirty="0"/>
              </a:p>
              <a:p>
                <a:r>
                  <a:rPr lang="zh-CN" altLang="en-US" dirty="0"/>
                  <a:t>发现行不通，就反过来：枚举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最后杀死 </a:t>
                </a:r>
                <a14:m>
                  <m:oMath xmlns:m="http://schemas.openxmlformats.org/officeDocument/2006/math">
                    <m:r>
                      <a:rPr lang="en-US" altLang="zh-CN" i="1">
                        <a:latin typeface="Cambria Math" panose="02040503050406030204" pitchFamily="18" charset="0"/>
                      </a:rPr>
                      <m:t>𝑘</m:t>
                    </m:r>
                  </m:oMath>
                </a14:m>
                <a:endParaRPr lang="en-US" altLang="zh-CN" dirty="0"/>
              </a:p>
              <a:p>
                <a:pPr lvl="1"/>
                <a:r>
                  <a:rPr lang="zh-CN" altLang="en-US" dirty="0"/>
                  <a:t>此时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的两侧一定是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oMath>
                </a14:m>
                <a:r>
                  <a:rPr lang="en-US" altLang="zh-CN" dirty="0"/>
                  <a:t> </a:t>
                </a:r>
                <a:r>
                  <a:rPr lang="zh-CN" altLang="en-US" dirty="0"/>
                  <a:t>和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oMath>
                </a14:m>
                <a:endParaRPr lang="en-US" altLang="zh-CN" dirty="0"/>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lim>
                        </m:limLow>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𝑘</m:t>
                                        </m:r>
                                      </m:sub>
                                    </m:sSub>
                                  </m:num>
                                  <m:den>
                                    <m:r>
                                      <a:rPr lang="en-US" altLang="zh-CN" i="1">
                                        <a:latin typeface="Cambria Math" panose="02040503050406030204" pitchFamily="18" charset="0"/>
                                      </a:rPr>
                                      <m:t>𝑎𝑡𝑘</m:t>
                                    </m:r>
                                  </m:den>
                                </m:f>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r>
                                      <a:rPr lang="en-US" altLang="zh-CN" i="1">
                                        <a:latin typeface="Cambria Math" panose="02040503050406030204" pitchFamily="18" charset="0"/>
                                      </a:rPr>
                                      <m:t>+1</m:t>
                                    </m:r>
                                  </m:sub>
                                </m:sSub>
                              </m:e>
                            </m:d>
                          </m:e>
                        </m:d>
                      </m:e>
                    </m:func>
                  </m:oMath>
                </a14:m>
                <a:endParaRPr lang="en-US" altLang="zh-CN" dirty="0"/>
              </a:p>
              <a:p>
                <a:pPr lvl="1"/>
                <a:r>
                  <a:rPr lang="zh-CN" altLang="en-US" dirty="0"/>
                  <a:t>边界：</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num>
                          <m:den>
                            <m:r>
                              <a:rPr lang="en-US" altLang="zh-CN" i="1">
                                <a:latin typeface="Cambria Math" panose="02040503050406030204" pitchFamily="18" charset="0"/>
                              </a:rPr>
                              <m:t>𝑎𝑡𝑘</m:t>
                            </m:r>
                          </m:den>
                        </m:f>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oMath>
                </a14:m>
                <a:r>
                  <a:rPr lang="zh-CN" altLang="en-US" dirty="0"/>
                  <a:t>；特别地，</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&gt;</m:t>
                        </m:r>
                        <m:r>
                          <a:rPr lang="en-US" altLang="zh-CN" i="1">
                            <a:latin typeface="Cambria Math" panose="02040503050406030204" pitchFamily="18" charset="0"/>
                          </a:rPr>
                          <m:t>𝑗</m:t>
                        </m:r>
                      </m:e>
                    </m:d>
                  </m:oMath>
                </a14:m>
                <a:endParaRPr lang="zh-CN" altLang="en-US"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恐狼后卫</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
        <p:nvSpPr>
          <p:cNvPr id="6" name="椭圆 5">
            <a:extLst>
              <a:ext uri="{FF2B5EF4-FFF2-40B4-BE49-F238E27FC236}">
                <a16:creationId xmlns:a16="http://schemas.microsoft.com/office/drawing/2014/main" id="{571265DA-3D3D-2AAA-DBB2-24273244E7F0}"/>
              </a:ext>
            </a:extLst>
          </p:cNvPr>
          <p:cNvSpPr>
            <a:spLocks noChangeAspect="1"/>
          </p:cNvSpPr>
          <p:nvPr/>
        </p:nvSpPr>
        <p:spPr>
          <a:xfrm>
            <a:off x="7560000" y="3600000"/>
            <a:ext cx="360000" cy="360000"/>
          </a:xfrm>
          <a:prstGeom prst="ellipse">
            <a:avLst/>
          </a:prstGeom>
          <a:solidFill>
            <a:srgbClr val="FFF4CA"/>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3</a:t>
            </a:r>
            <a:endParaRPr lang="zh-CN" altLang="en-US" sz="2000" dirty="0">
              <a:solidFill>
                <a:srgbClr val="19737D"/>
              </a:solidFill>
            </a:endParaRPr>
          </a:p>
        </p:txBody>
      </p:sp>
      <p:sp>
        <p:nvSpPr>
          <p:cNvPr id="7" name="椭圆 6">
            <a:extLst>
              <a:ext uri="{FF2B5EF4-FFF2-40B4-BE49-F238E27FC236}">
                <a16:creationId xmlns:a16="http://schemas.microsoft.com/office/drawing/2014/main" id="{686D9E5A-ED7E-A839-6251-DE64A59E957C}"/>
              </a:ext>
            </a:extLst>
          </p:cNvPr>
          <p:cNvSpPr>
            <a:spLocks noChangeAspect="1"/>
          </p:cNvSpPr>
          <p:nvPr/>
        </p:nvSpPr>
        <p:spPr>
          <a:xfrm>
            <a:off x="8100000" y="3600000"/>
            <a:ext cx="360000" cy="360000"/>
          </a:xfrm>
          <a:prstGeom prst="ellipse">
            <a:avLst/>
          </a:prstGeom>
          <a:solidFill>
            <a:srgbClr val="F9E2E5"/>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4</a:t>
            </a:r>
            <a:endParaRPr lang="zh-CN" altLang="en-US" sz="2000" dirty="0">
              <a:solidFill>
                <a:srgbClr val="19737D"/>
              </a:solidFill>
            </a:endParaRPr>
          </a:p>
        </p:txBody>
      </p:sp>
      <p:sp>
        <p:nvSpPr>
          <p:cNvPr id="8" name="椭圆 7">
            <a:extLst>
              <a:ext uri="{FF2B5EF4-FFF2-40B4-BE49-F238E27FC236}">
                <a16:creationId xmlns:a16="http://schemas.microsoft.com/office/drawing/2014/main" id="{D59EB862-5B3C-53B8-F42A-3E83E32656CE}"/>
              </a:ext>
            </a:extLst>
          </p:cNvPr>
          <p:cNvSpPr>
            <a:spLocks noChangeAspect="1"/>
          </p:cNvSpPr>
          <p:nvPr/>
        </p:nvSpPr>
        <p:spPr>
          <a:xfrm>
            <a:off x="7020000" y="3600000"/>
            <a:ext cx="360000" cy="360000"/>
          </a:xfrm>
          <a:prstGeom prst="ellipse">
            <a:avLst/>
          </a:prstGeom>
          <a:solidFill>
            <a:srgbClr val="C6C6C4"/>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2</a:t>
            </a:r>
            <a:endParaRPr lang="zh-CN" altLang="en-US" sz="2000" dirty="0">
              <a:solidFill>
                <a:srgbClr val="19737D"/>
              </a:solidFill>
            </a:endParaRPr>
          </a:p>
        </p:txBody>
      </p:sp>
      <p:sp>
        <p:nvSpPr>
          <p:cNvPr id="14" name="椭圆 13">
            <a:extLst>
              <a:ext uri="{FF2B5EF4-FFF2-40B4-BE49-F238E27FC236}">
                <a16:creationId xmlns:a16="http://schemas.microsoft.com/office/drawing/2014/main" id="{AD4033E9-935B-A697-2073-B64D6A15AC5B}"/>
              </a:ext>
            </a:extLst>
          </p:cNvPr>
          <p:cNvSpPr>
            <a:spLocks noChangeAspect="1"/>
          </p:cNvSpPr>
          <p:nvPr/>
        </p:nvSpPr>
        <p:spPr>
          <a:xfrm>
            <a:off x="10260000" y="3600000"/>
            <a:ext cx="360000" cy="360000"/>
          </a:xfrm>
          <a:prstGeom prst="ellipse">
            <a:avLst/>
          </a:prstGeom>
          <a:solidFill>
            <a:srgbClr val="D8F3DA"/>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8</a:t>
            </a:r>
            <a:endParaRPr lang="zh-CN" altLang="en-US" sz="2000" dirty="0">
              <a:solidFill>
                <a:srgbClr val="19737D"/>
              </a:solidFill>
            </a:endParaRPr>
          </a:p>
        </p:txBody>
      </p:sp>
      <p:sp>
        <p:nvSpPr>
          <p:cNvPr id="15" name="椭圆 14">
            <a:extLst>
              <a:ext uri="{FF2B5EF4-FFF2-40B4-BE49-F238E27FC236}">
                <a16:creationId xmlns:a16="http://schemas.microsoft.com/office/drawing/2014/main" id="{B58192F9-F43D-079C-1221-3BF04AEBEF24}"/>
              </a:ext>
            </a:extLst>
          </p:cNvPr>
          <p:cNvSpPr>
            <a:spLocks noChangeAspect="1"/>
          </p:cNvSpPr>
          <p:nvPr/>
        </p:nvSpPr>
        <p:spPr>
          <a:xfrm>
            <a:off x="9180000" y="3600000"/>
            <a:ext cx="360000" cy="360000"/>
          </a:xfrm>
          <a:prstGeom prst="ellipse">
            <a:avLst/>
          </a:prstGeom>
          <a:solidFill>
            <a:srgbClr val="F8E3D6"/>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6</a:t>
            </a:r>
            <a:endParaRPr lang="zh-CN" altLang="en-US" sz="2000" dirty="0">
              <a:solidFill>
                <a:srgbClr val="19737D"/>
              </a:solidFill>
            </a:endParaRPr>
          </a:p>
        </p:txBody>
      </p:sp>
      <p:sp>
        <p:nvSpPr>
          <p:cNvPr id="17" name="椭圆 16">
            <a:extLst>
              <a:ext uri="{FF2B5EF4-FFF2-40B4-BE49-F238E27FC236}">
                <a16:creationId xmlns:a16="http://schemas.microsoft.com/office/drawing/2014/main" id="{B4BF43E0-57D0-7BBF-3B09-DA6663197ACE}"/>
              </a:ext>
            </a:extLst>
          </p:cNvPr>
          <p:cNvSpPr>
            <a:spLocks noChangeAspect="1"/>
          </p:cNvSpPr>
          <p:nvPr/>
        </p:nvSpPr>
        <p:spPr>
          <a:xfrm>
            <a:off x="10800000" y="3600000"/>
            <a:ext cx="360000" cy="360000"/>
          </a:xfrm>
          <a:prstGeom prst="ellipse">
            <a:avLst/>
          </a:prstGeom>
          <a:solidFill>
            <a:srgbClr val="F9E2E5"/>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9</a:t>
            </a:r>
            <a:endParaRPr lang="zh-CN" altLang="en-US" sz="2000" dirty="0">
              <a:solidFill>
                <a:srgbClr val="19737D"/>
              </a:solidFill>
            </a:endParaRPr>
          </a:p>
        </p:txBody>
      </p:sp>
      <p:sp>
        <p:nvSpPr>
          <p:cNvPr id="20" name="椭圆 19">
            <a:extLst>
              <a:ext uri="{FF2B5EF4-FFF2-40B4-BE49-F238E27FC236}">
                <a16:creationId xmlns:a16="http://schemas.microsoft.com/office/drawing/2014/main" id="{45B97FDD-A9A4-536F-53A3-EBBA8B647EC9}"/>
              </a:ext>
            </a:extLst>
          </p:cNvPr>
          <p:cNvSpPr>
            <a:spLocks noChangeAspect="1"/>
          </p:cNvSpPr>
          <p:nvPr/>
        </p:nvSpPr>
        <p:spPr>
          <a:xfrm>
            <a:off x="11340000" y="3600000"/>
            <a:ext cx="360000" cy="360000"/>
          </a:xfrm>
          <a:prstGeom prst="ellipse">
            <a:avLst/>
          </a:prstGeom>
          <a:solidFill>
            <a:srgbClr val="EADAEB"/>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rgbClr val="19737D"/>
                </a:solidFill>
              </a:rPr>
              <a:t>10</a:t>
            </a:r>
            <a:endParaRPr lang="zh-CN" altLang="en-US" sz="2000" dirty="0">
              <a:solidFill>
                <a:srgbClr val="19737D"/>
              </a:solidFill>
            </a:endParaRPr>
          </a:p>
        </p:txBody>
      </p:sp>
      <p:cxnSp>
        <p:nvCxnSpPr>
          <p:cNvPr id="25" name="直接箭头连接符 24">
            <a:extLst>
              <a:ext uri="{FF2B5EF4-FFF2-40B4-BE49-F238E27FC236}">
                <a16:creationId xmlns:a16="http://schemas.microsoft.com/office/drawing/2014/main" id="{CF0A4D1B-B08C-647C-7FA6-C1DBBFA587E6}"/>
              </a:ext>
            </a:extLst>
          </p:cNvPr>
          <p:cNvCxnSpPr>
            <a:stCxn id="12" idx="2"/>
            <a:endCxn id="5" idx="6"/>
          </p:cNvCxnSpPr>
          <p:nvPr/>
        </p:nvCxnSpPr>
        <p:spPr>
          <a:xfrm flipH="1">
            <a:off x="6840000" y="3780000"/>
            <a:ext cx="18000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CCA3166-4677-41B3-2C04-E429F96F4A19}"/>
              </a:ext>
            </a:extLst>
          </p:cNvPr>
          <p:cNvCxnSpPr>
            <a:cxnSpLocks/>
            <a:stCxn id="12" idx="6"/>
            <a:endCxn id="13" idx="2"/>
          </p:cNvCxnSpPr>
          <p:nvPr/>
        </p:nvCxnSpPr>
        <p:spPr>
          <a:xfrm>
            <a:off x="9000000" y="3780000"/>
            <a:ext cx="7200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0DBAE346-6E64-11CC-36EE-7EDDC4CD1F57}"/>
              </a:ext>
            </a:extLst>
          </p:cNvPr>
          <p:cNvSpPr>
            <a:spLocks noChangeAspect="1"/>
          </p:cNvSpPr>
          <p:nvPr/>
        </p:nvSpPr>
        <p:spPr>
          <a:xfrm>
            <a:off x="6480000" y="3600000"/>
            <a:ext cx="360000" cy="360000"/>
          </a:xfrm>
          <a:prstGeom prst="ellipse">
            <a:avLst/>
          </a:prstGeom>
          <a:solidFill>
            <a:srgbClr val="E5E2E2"/>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1</a:t>
            </a:r>
            <a:endParaRPr lang="zh-CN" altLang="en-US" sz="2000" dirty="0">
              <a:solidFill>
                <a:srgbClr val="19737D"/>
              </a:solidFill>
            </a:endParaRPr>
          </a:p>
        </p:txBody>
      </p:sp>
      <p:sp>
        <p:nvSpPr>
          <p:cNvPr id="12" name="椭圆 11">
            <a:extLst>
              <a:ext uri="{FF2B5EF4-FFF2-40B4-BE49-F238E27FC236}">
                <a16:creationId xmlns:a16="http://schemas.microsoft.com/office/drawing/2014/main" id="{A61D6A25-F37F-9AD0-A28D-86323E2106FD}"/>
              </a:ext>
            </a:extLst>
          </p:cNvPr>
          <p:cNvSpPr>
            <a:spLocks noChangeAspect="1"/>
          </p:cNvSpPr>
          <p:nvPr/>
        </p:nvSpPr>
        <p:spPr>
          <a:xfrm>
            <a:off x="8640000" y="3600000"/>
            <a:ext cx="360000" cy="360000"/>
          </a:xfrm>
          <a:prstGeom prst="ellipse">
            <a:avLst/>
          </a:prstGeom>
          <a:solidFill>
            <a:srgbClr val="FBDEED"/>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5</a:t>
            </a:r>
            <a:endParaRPr lang="zh-CN" altLang="en-US" sz="2000" dirty="0">
              <a:solidFill>
                <a:srgbClr val="19737D"/>
              </a:solidFill>
            </a:endParaRPr>
          </a:p>
        </p:txBody>
      </p:sp>
      <p:sp>
        <p:nvSpPr>
          <p:cNvPr id="13" name="椭圆 12">
            <a:extLst>
              <a:ext uri="{FF2B5EF4-FFF2-40B4-BE49-F238E27FC236}">
                <a16:creationId xmlns:a16="http://schemas.microsoft.com/office/drawing/2014/main" id="{98D599C0-C10E-4E41-DBEC-B0C2D816563B}"/>
              </a:ext>
            </a:extLst>
          </p:cNvPr>
          <p:cNvSpPr>
            <a:spLocks noChangeAspect="1"/>
          </p:cNvSpPr>
          <p:nvPr/>
        </p:nvSpPr>
        <p:spPr>
          <a:xfrm>
            <a:off x="9720000" y="3600000"/>
            <a:ext cx="360000" cy="360000"/>
          </a:xfrm>
          <a:prstGeom prst="ellipse">
            <a:avLst/>
          </a:prstGeom>
          <a:solidFill>
            <a:srgbClr val="DAF7FD"/>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9737D"/>
                </a:solidFill>
              </a:rPr>
              <a:t>7</a:t>
            </a:r>
            <a:endParaRPr lang="zh-CN" altLang="en-US" sz="2000" dirty="0">
              <a:solidFill>
                <a:srgbClr val="19737D"/>
              </a:solidFill>
            </a:endParaRPr>
          </a:p>
        </p:txBody>
      </p:sp>
    </p:spTree>
    <p:extLst>
      <p:ext uri="{BB962C8B-B14F-4D97-AF65-F5344CB8AC3E}">
        <p14:creationId xmlns:p14="http://schemas.microsoft.com/office/powerpoint/2010/main" val="21339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1" nodeType="clickEffect">
                                  <p:stCondLst>
                                    <p:cond delay="0"/>
                                  </p:stCondLst>
                                  <p:childTnLst>
                                    <p:animEffect transition="out" filter="dissolve">
                                      <p:cBhvr>
                                        <p:cTn id="43" dur="1000"/>
                                        <p:tgtEl>
                                          <p:spTgt spid="6"/>
                                        </p:tgtEl>
                                      </p:cBhvr>
                                    </p:animEffect>
                                    <p:set>
                                      <p:cBhvr>
                                        <p:cTn id="44" dur="1" fill="hold">
                                          <p:stCondLst>
                                            <p:cond delay="999"/>
                                          </p:stCondLst>
                                        </p:cTn>
                                        <p:tgtEl>
                                          <p:spTgt spid="6"/>
                                        </p:tgtEl>
                                        <p:attrNameLst>
                                          <p:attrName>style.visibility</p:attrName>
                                        </p:attrNameLst>
                                      </p:cBhvr>
                                      <p:to>
                                        <p:strVal val="hidden"/>
                                      </p:to>
                                    </p:set>
                                  </p:childTnLst>
                                </p:cTn>
                              </p:par>
                              <p:par>
                                <p:cTn id="45" presetID="9" presetClass="exit" presetSubtype="0" fill="hold" grpId="1" nodeType="withEffect">
                                  <p:stCondLst>
                                    <p:cond delay="500"/>
                                  </p:stCondLst>
                                  <p:childTnLst>
                                    <p:animEffect transition="out" filter="dissolve">
                                      <p:cBhvr>
                                        <p:cTn id="46" dur="1000"/>
                                        <p:tgtEl>
                                          <p:spTgt spid="7"/>
                                        </p:tgtEl>
                                      </p:cBhvr>
                                    </p:animEffect>
                                    <p:set>
                                      <p:cBhvr>
                                        <p:cTn id="47" dur="1" fill="hold">
                                          <p:stCondLst>
                                            <p:cond delay="999"/>
                                          </p:stCondLst>
                                        </p:cTn>
                                        <p:tgtEl>
                                          <p:spTgt spid="7"/>
                                        </p:tgtEl>
                                        <p:attrNameLst>
                                          <p:attrName>style.visibility</p:attrName>
                                        </p:attrNameLst>
                                      </p:cBhvr>
                                      <p:to>
                                        <p:strVal val="hidden"/>
                                      </p:to>
                                    </p:set>
                                  </p:childTnLst>
                                </p:cTn>
                              </p:par>
                              <p:par>
                                <p:cTn id="48" presetID="9" presetClass="exit" presetSubtype="0" fill="hold" grpId="1" nodeType="withEffect">
                                  <p:stCondLst>
                                    <p:cond delay="750"/>
                                  </p:stCondLst>
                                  <p:childTnLst>
                                    <p:animEffect transition="out" filter="dissolve">
                                      <p:cBhvr>
                                        <p:cTn id="49" dur="1000"/>
                                        <p:tgtEl>
                                          <p:spTgt spid="8"/>
                                        </p:tgtEl>
                                      </p:cBhvr>
                                    </p:animEffect>
                                    <p:set>
                                      <p:cBhvr>
                                        <p:cTn id="50" dur="1" fill="hold">
                                          <p:stCondLst>
                                            <p:cond delay="999"/>
                                          </p:stCondLst>
                                        </p:cTn>
                                        <p:tgtEl>
                                          <p:spTgt spid="8"/>
                                        </p:tgtEl>
                                        <p:attrNameLst>
                                          <p:attrName>style.visibility</p:attrName>
                                        </p:attrNameLst>
                                      </p:cBhvr>
                                      <p:to>
                                        <p:strVal val="hidden"/>
                                      </p:to>
                                    </p:set>
                                  </p:childTnLst>
                                </p:cTn>
                              </p:par>
                              <p:par>
                                <p:cTn id="51" presetID="9" presetClass="exit" presetSubtype="0" fill="hold" grpId="1" nodeType="withEffect">
                                  <p:stCondLst>
                                    <p:cond delay="250"/>
                                  </p:stCondLst>
                                  <p:childTnLst>
                                    <p:animEffect transition="out" filter="dissolve">
                                      <p:cBhvr>
                                        <p:cTn id="52" dur="1000"/>
                                        <p:tgtEl>
                                          <p:spTgt spid="15"/>
                                        </p:tgtEl>
                                      </p:cBhvr>
                                    </p:animEffect>
                                    <p:set>
                                      <p:cBhvr>
                                        <p:cTn id="53" dur="1" fill="hold">
                                          <p:stCondLst>
                                            <p:cond delay="999"/>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2"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6" grpId="1" animBg="1"/>
      <p:bldP spid="7" grpId="0" animBg="1"/>
      <p:bldP spid="7" grpId="1" animBg="1"/>
      <p:bldP spid="8" grpId="0" animBg="1"/>
      <p:bldP spid="8" grpId="1" animBg="1"/>
      <p:bldP spid="14" grpId="0" animBg="1"/>
      <p:bldP spid="15" grpId="0" animBg="1"/>
      <p:bldP spid="15" grpId="1" animBg="1"/>
      <p:bldP spid="17" grpId="0" animBg="1"/>
      <p:bldP spid="20" grpId="0" animBg="1"/>
      <p:bldP spid="5"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关于子集信息的一类 </a:t>
                </a:r>
                <a:r>
                  <a:rPr lang="en-US" altLang="zh-CN" dirty="0"/>
                  <a:t>DP</a:t>
                </a:r>
                <a:r>
                  <a:rPr lang="zh-CN" altLang="en-US" dirty="0"/>
                  <a:t>，例如一个 </a:t>
                </a:r>
                <a14:m>
                  <m:oMath xmlns:m="http://schemas.openxmlformats.org/officeDocument/2006/math">
                    <m:r>
                      <a:rPr lang="en-US" altLang="zh-CN" b="0" i="1" smtClean="0">
                        <a:latin typeface="Cambria Math" panose="02040503050406030204" pitchFamily="18" charset="0"/>
                      </a:rPr>
                      <m:t>𝑛</m:t>
                    </m:r>
                  </m:oMath>
                </a14:m>
                <a:r>
                  <a:rPr lang="zh-CN" altLang="en-US" dirty="0"/>
                  <a:t> 个元素的集合中，每个元素是否取</a:t>
                </a:r>
                <a:endParaRPr lang="en-US" altLang="zh-CN" dirty="0"/>
              </a:p>
              <a:p>
                <a:r>
                  <a:rPr lang="zh-CN" altLang="en-US" dirty="0"/>
                  <a:t>最简单的一类状压 </a:t>
                </a:r>
                <a:r>
                  <a:rPr lang="en-US" altLang="zh-CN" dirty="0"/>
                  <a:t>DP </a:t>
                </a:r>
                <a:r>
                  <a:rPr lang="zh-CN" altLang="en-US" dirty="0"/>
                  <a:t>是枚举元素，加入集合中</a:t>
                </a:r>
                <a:endParaRPr lang="en-US" altLang="zh-CN" dirty="0"/>
              </a:p>
              <a:p>
                <a:pPr lvl="1"/>
                <a:r>
                  <a:rPr lang="zh-CN" altLang="en-US" dirty="0"/>
                  <a:t>如果直接枚举加入顺序，共有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oMath>
                </a14:m>
                <a:r>
                  <a:rPr lang="en-US" altLang="zh-CN" dirty="0"/>
                  <a:t> </a:t>
                </a:r>
                <a:r>
                  <a:rPr lang="zh-CN" altLang="en-US" dirty="0"/>
                  <a:t>种可能！</a:t>
                </a:r>
                <a:endParaRPr lang="en-US" altLang="zh-CN" dirty="0"/>
              </a:p>
              <a:p>
                <a:r>
                  <a:rPr lang="zh-CN" altLang="en-US" dirty="0"/>
                  <a:t>此时记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𝑆</m:t>
                        </m:r>
                      </m:e>
                    </m:d>
                  </m:oMath>
                </a14:m>
                <a:r>
                  <a:rPr lang="zh-CN" altLang="en-US" dirty="0"/>
                  <a:t> 表示已经选了 </a:t>
                </a:r>
                <a14:m>
                  <m:oMath xmlns:m="http://schemas.openxmlformats.org/officeDocument/2006/math">
                    <m:r>
                      <a:rPr lang="en-US" altLang="zh-CN" i="1">
                        <a:latin typeface="Cambria Math" panose="02040503050406030204" pitchFamily="18" charset="0"/>
                      </a:rPr>
                      <m:t>𝑆</m:t>
                    </m:r>
                  </m:oMath>
                </a14:m>
                <a:r>
                  <a:rPr lang="zh-CN" altLang="en-US" dirty="0"/>
                  <a:t> 这个子集中的元素，对应的答案是多少</a:t>
                </a:r>
                <a:endParaRPr lang="en-US" altLang="zh-CN" dirty="0"/>
              </a:p>
              <a:p>
                <a:r>
                  <a:rPr lang="zh-CN" altLang="en-US" dirty="0"/>
                  <a:t>枚举还没有加入 </a:t>
                </a:r>
                <a14:m>
                  <m:oMath xmlns:m="http://schemas.openxmlformats.org/officeDocument/2006/math">
                    <m:r>
                      <a:rPr lang="en-US" altLang="zh-CN" i="1">
                        <a:latin typeface="Cambria Math" panose="02040503050406030204" pitchFamily="18" charset="0"/>
                      </a:rPr>
                      <m:t>𝑆</m:t>
                    </m:r>
                  </m:oMath>
                </a14:m>
                <a:r>
                  <a:rPr lang="zh-CN" altLang="en-US" dirty="0"/>
                  <a:t> 的元素加入，复杂度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zh-CN" altLang="en-US"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状态压缩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cxnSp>
        <p:nvCxnSpPr>
          <p:cNvPr id="48" name="连接符: 曲线 47">
            <a:extLst>
              <a:ext uri="{FF2B5EF4-FFF2-40B4-BE49-F238E27FC236}">
                <a16:creationId xmlns:a16="http://schemas.microsoft.com/office/drawing/2014/main" id="{FDBA65D3-73AD-89CA-4917-49FF09324784}"/>
              </a:ext>
            </a:extLst>
          </p:cNvPr>
          <p:cNvCxnSpPr>
            <a:stCxn id="5" idx="1"/>
            <a:endCxn id="13" idx="1"/>
          </p:cNvCxnSpPr>
          <p:nvPr/>
        </p:nvCxnSpPr>
        <p:spPr>
          <a:xfrm rot="10800000" flipV="1">
            <a:off x="8820000" y="1269000"/>
            <a:ext cx="12700" cy="1080000"/>
          </a:xfrm>
          <a:prstGeom prst="curvedConnector3">
            <a:avLst>
              <a:gd name="adj1" fmla="val 1800000"/>
            </a:avLst>
          </a:prstGeom>
          <a:ln w="28575">
            <a:solidFill>
              <a:srgbClr val="A530E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连接符: 曲线 48">
            <a:extLst>
              <a:ext uri="{FF2B5EF4-FFF2-40B4-BE49-F238E27FC236}">
                <a16:creationId xmlns:a16="http://schemas.microsoft.com/office/drawing/2014/main" id="{1C95A120-D3D8-9951-8AB8-CE752D8F54E0}"/>
              </a:ext>
            </a:extLst>
          </p:cNvPr>
          <p:cNvCxnSpPr>
            <a:cxnSpLocks/>
            <a:stCxn id="13" idx="1"/>
            <a:endCxn id="21" idx="1"/>
          </p:cNvCxnSpPr>
          <p:nvPr/>
        </p:nvCxnSpPr>
        <p:spPr>
          <a:xfrm rot="10800000" flipV="1">
            <a:off x="8820000" y="2349000"/>
            <a:ext cx="12700" cy="1080000"/>
          </a:xfrm>
          <a:prstGeom prst="curvedConnector3">
            <a:avLst>
              <a:gd name="adj1" fmla="val 1800000"/>
            </a:avLst>
          </a:prstGeom>
          <a:ln w="28575">
            <a:solidFill>
              <a:srgbClr val="A530E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6D17F8F3-F678-2C53-C9BA-0C5DEDA09FEB}"/>
              </a:ext>
            </a:extLst>
          </p:cNvPr>
          <p:cNvCxnSpPr>
            <a:cxnSpLocks/>
            <a:stCxn id="21" idx="1"/>
            <a:endCxn id="27" idx="1"/>
          </p:cNvCxnSpPr>
          <p:nvPr/>
        </p:nvCxnSpPr>
        <p:spPr>
          <a:xfrm rot="10800000" flipV="1">
            <a:off x="8820000" y="3429000"/>
            <a:ext cx="12700" cy="1080000"/>
          </a:xfrm>
          <a:prstGeom prst="curvedConnector3">
            <a:avLst>
              <a:gd name="adj1" fmla="val 1800000"/>
            </a:avLst>
          </a:prstGeom>
          <a:ln w="28575">
            <a:solidFill>
              <a:srgbClr val="A530E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曲线 54">
            <a:extLst>
              <a:ext uri="{FF2B5EF4-FFF2-40B4-BE49-F238E27FC236}">
                <a16:creationId xmlns:a16="http://schemas.microsoft.com/office/drawing/2014/main" id="{CF7BDA89-8E96-28B1-D4C1-E2DCA594227C}"/>
              </a:ext>
            </a:extLst>
          </p:cNvPr>
          <p:cNvCxnSpPr>
            <a:cxnSpLocks/>
            <a:stCxn id="27" idx="1"/>
            <a:endCxn id="33" idx="1"/>
          </p:cNvCxnSpPr>
          <p:nvPr/>
        </p:nvCxnSpPr>
        <p:spPr>
          <a:xfrm rot="10800000" flipV="1">
            <a:off x="8820000" y="4509000"/>
            <a:ext cx="12700" cy="1080000"/>
          </a:xfrm>
          <a:prstGeom prst="curvedConnector3">
            <a:avLst>
              <a:gd name="adj1" fmla="val 1800000"/>
            </a:avLst>
          </a:prstGeom>
          <a:ln w="28575">
            <a:solidFill>
              <a:srgbClr val="A530E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2D3866E-6747-56A1-6693-67C83F22A165}"/>
                  </a:ext>
                </a:extLst>
              </p:cNvPr>
              <p:cNvSpPr/>
              <p:nvPr/>
            </p:nvSpPr>
            <p:spPr>
              <a:xfrm>
                <a:off x="8820000" y="909000"/>
                <a:ext cx="324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e>
                      </m:d>
                    </m:oMath>
                  </m:oMathPara>
                </a14:m>
                <a:endParaRPr lang="zh-CN" altLang="en-US" sz="2000" dirty="0"/>
              </a:p>
            </p:txBody>
          </p:sp>
        </mc:Choice>
        <mc:Fallback xmlns="">
          <p:sp>
            <p:nvSpPr>
              <p:cNvPr id="5" name="矩形 4">
                <a:extLst>
                  <a:ext uri="{FF2B5EF4-FFF2-40B4-BE49-F238E27FC236}">
                    <a16:creationId xmlns:a16="http://schemas.microsoft.com/office/drawing/2014/main" id="{52D3866E-6747-56A1-6693-67C83F22A165}"/>
                  </a:ext>
                </a:extLst>
              </p:cNvPr>
              <p:cNvSpPr>
                <a:spLocks noRot="1" noChangeAspect="1" noMove="1" noResize="1" noEditPoints="1" noAdjustHandles="1" noChangeArrowheads="1" noChangeShapeType="1" noTextEdit="1"/>
              </p:cNvSpPr>
              <p:nvPr/>
            </p:nvSpPr>
            <p:spPr>
              <a:xfrm>
                <a:off x="8820000" y="909000"/>
                <a:ext cx="3240000" cy="720000"/>
              </a:xfrm>
              <a:prstGeom prst="rect">
                <a:avLst/>
              </a:prstGeom>
              <a:blipFill>
                <a:blip r:embed="rId3"/>
                <a:stretch>
                  <a:fillRect/>
                </a:stretch>
              </a:blipFill>
              <a:ln>
                <a:solidFill>
                  <a:srgbClr val="490453"/>
                </a:solidFill>
              </a:ln>
            </p:spPr>
            <p:txBody>
              <a:bodyPr/>
              <a:lstStyle/>
              <a:p>
                <a:r>
                  <a:rPr lang="zh-CN" altLang="en-US">
                    <a:noFill/>
                  </a:rPr>
                  <a:t> </a:t>
                </a:r>
              </a:p>
            </p:txBody>
          </p:sp>
        </mc:Fallback>
      </mc:AlternateContent>
      <p:sp>
        <p:nvSpPr>
          <p:cNvPr id="6" name="椭圆 5">
            <a:extLst>
              <a:ext uri="{FF2B5EF4-FFF2-40B4-BE49-F238E27FC236}">
                <a16:creationId xmlns:a16="http://schemas.microsoft.com/office/drawing/2014/main" id="{35784778-5258-5D96-85FE-A64713E5FA59}"/>
              </a:ext>
            </a:extLst>
          </p:cNvPr>
          <p:cNvSpPr>
            <a:spLocks noChangeAspect="1"/>
          </p:cNvSpPr>
          <p:nvPr/>
        </p:nvSpPr>
        <p:spPr>
          <a:xfrm>
            <a:off x="9468000" y="108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8" name="椭圆 7">
            <a:extLst>
              <a:ext uri="{FF2B5EF4-FFF2-40B4-BE49-F238E27FC236}">
                <a16:creationId xmlns:a16="http://schemas.microsoft.com/office/drawing/2014/main" id="{59EC0DA0-45E5-7A57-12FC-C3AA38246A80}"/>
              </a:ext>
            </a:extLst>
          </p:cNvPr>
          <p:cNvSpPr>
            <a:spLocks noChangeAspect="1"/>
          </p:cNvSpPr>
          <p:nvPr/>
        </p:nvSpPr>
        <p:spPr>
          <a:xfrm>
            <a:off x="10548000" y="108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9" name="椭圆 8">
            <a:extLst>
              <a:ext uri="{FF2B5EF4-FFF2-40B4-BE49-F238E27FC236}">
                <a16:creationId xmlns:a16="http://schemas.microsoft.com/office/drawing/2014/main" id="{4CDF208C-3C5F-3501-B746-B88D5B844B07}"/>
              </a:ext>
            </a:extLst>
          </p:cNvPr>
          <p:cNvSpPr>
            <a:spLocks noChangeAspect="1"/>
          </p:cNvSpPr>
          <p:nvPr/>
        </p:nvSpPr>
        <p:spPr>
          <a:xfrm>
            <a:off x="11088000" y="108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88632F3-EA42-32D7-D566-979E38D43C21}"/>
                  </a:ext>
                </a:extLst>
              </p:cNvPr>
              <p:cNvSpPr/>
              <p:nvPr/>
            </p:nvSpPr>
            <p:spPr>
              <a:xfrm>
                <a:off x="8820000" y="1989000"/>
                <a:ext cx="324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e>
                      </m:d>
                    </m:oMath>
                  </m:oMathPara>
                </a14:m>
                <a:endParaRPr lang="zh-CN" altLang="en-US" sz="2000" dirty="0"/>
              </a:p>
            </p:txBody>
          </p:sp>
        </mc:Choice>
        <mc:Fallback xmlns="">
          <p:sp>
            <p:nvSpPr>
              <p:cNvPr id="13" name="矩形 12">
                <a:extLst>
                  <a:ext uri="{FF2B5EF4-FFF2-40B4-BE49-F238E27FC236}">
                    <a16:creationId xmlns:a16="http://schemas.microsoft.com/office/drawing/2014/main" id="{188632F3-EA42-32D7-D566-979E38D43C21}"/>
                  </a:ext>
                </a:extLst>
              </p:cNvPr>
              <p:cNvSpPr>
                <a:spLocks noRot="1" noChangeAspect="1" noMove="1" noResize="1" noEditPoints="1" noAdjustHandles="1" noChangeArrowheads="1" noChangeShapeType="1" noTextEdit="1"/>
              </p:cNvSpPr>
              <p:nvPr/>
            </p:nvSpPr>
            <p:spPr>
              <a:xfrm>
                <a:off x="8820000" y="1989000"/>
                <a:ext cx="3240000" cy="720000"/>
              </a:xfrm>
              <a:prstGeom prst="rect">
                <a:avLst/>
              </a:prstGeom>
              <a:blipFill>
                <a:blip r:embed="rId4"/>
                <a:stretch>
                  <a:fillRect/>
                </a:stretch>
              </a:blipFill>
              <a:ln>
                <a:solidFill>
                  <a:srgbClr val="490453"/>
                </a:solidFill>
              </a:ln>
            </p:spPr>
            <p:txBody>
              <a:bodyPr/>
              <a:lstStyle/>
              <a:p>
                <a:r>
                  <a:rPr lang="zh-CN" altLang="en-US">
                    <a:noFill/>
                  </a:rPr>
                  <a:t> </a:t>
                </a:r>
              </a:p>
            </p:txBody>
          </p:sp>
        </mc:Fallback>
      </mc:AlternateContent>
      <p:sp>
        <p:nvSpPr>
          <p:cNvPr id="14" name="椭圆 13">
            <a:extLst>
              <a:ext uri="{FF2B5EF4-FFF2-40B4-BE49-F238E27FC236}">
                <a16:creationId xmlns:a16="http://schemas.microsoft.com/office/drawing/2014/main" id="{4EA5736C-C0BD-2089-798B-CC5C44017324}"/>
              </a:ext>
            </a:extLst>
          </p:cNvPr>
          <p:cNvSpPr>
            <a:spLocks noChangeAspect="1"/>
          </p:cNvSpPr>
          <p:nvPr/>
        </p:nvSpPr>
        <p:spPr>
          <a:xfrm>
            <a:off x="9468000" y="216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16" name="椭圆 15">
            <a:extLst>
              <a:ext uri="{FF2B5EF4-FFF2-40B4-BE49-F238E27FC236}">
                <a16:creationId xmlns:a16="http://schemas.microsoft.com/office/drawing/2014/main" id="{DED36F05-C9E9-210B-B1E0-1B1013EDED39}"/>
              </a:ext>
            </a:extLst>
          </p:cNvPr>
          <p:cNvSpPr>
            <a:spLocks noChangeAspect="1"/>
          </p:cNvSpPr>
          <p:nvPr/>
        </p:nvSpPr>
        <p:spPr>
          <a:xfrm>
            <a:off x="10548000" y="216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cxnSp>
        <p:nvCxnSpPr>
          <p:cNvPr id="19" name="直接箭头连接符 18">
            <a:extLst>
              <a:ext uri="{FF2B5EF4-FFF2-40B4-BE49-F238E27FC236}">
                <a16:creationId xmlns:a16="http://schemas.microsoft.com/office/drawing/2014/main" id="{8017A764-4685-A9C2-263B-42AB574AC45C}"/>
              </a:ext>
            </a:extLst>
          </p:cNvPr>
          <p:cNvCxnSpPr>
            <a:stCxn id="7" idx="4"/>
            <a:endCxn id="15" idx="0"/>
          </p:cNvCxnSpPr>
          <p:nvPr/>
        </p:nvCxnSpPr>
        <p:spPr>
          <a:xfrm>
            <a:off x="10188000" y="1449000"/>
            <a:ext cx="0" cy="720000"/>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E4BF5DE-D3E4-499A-B1D4-B8C77E32FD2F}"/>
                  </a:ext>
                </a:extLst>
              </p:cNvPr>
              <p:cNvSpPr/>
              <p:nvPr/>
            </p:nvSpPr>
            <p:spPr>
              <a:xfrm>
                <a:off x="8820000" y="3069000"/>
                <a:ext cx="324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e>
                      </m:d>
                    </m:oMath>
                  </m:oMathPara>
                </a14:m>
                <a:endParaRPr lang="zh-CN" altLang="en-US" sz="2000" dirty="0"/>
              </a:p>
            </p:txBody>
          </p:sp>
        </mc:Choice>
        <mc:Fallback xmlns="">
          <p:sp>
            <p:nvSpPr>
              <p:cNvPr id="21" name="矩形 20">
                <a:extLst>
                  <a:ext uri="{FF2B5EF4-FFF2-40B4-BE49-F238E27FC236}">
                    <a16:creationId xmlns:a16="http://schemas.microsoft.com/office/drawing/2014/main" id="{2E4BF5DE-D3E4-499A-B1D4-B8C77E32FD2F}"/>
                  </a:ext>
                </a:extLst>
              </p:cNvPr>
              <p:cNvSpPr>
                <a:spLocks noRot="1" noChangeAspect="1" noMove="1" noResize="1" noEditPoints="1" noAdjustHandles="1" noChangeArrowheads="1" noChangeShapeType="1" noTextEdit="1"/>
              </p:cNvSpPr>
              <p:nvPr/>
            </p:nvSpPr>
            <p:spPr>
              <a:xfrm>
                <a:off x="8820000" y="3069000"/>
                <a:ext cx="3240000" cy="720000"/>
              </a:xfrm>
              <a:prstGeom prst="rect">
                <a:avLst/>
              </a:prstGeom>
              <a:blipFill>
                <a:blip r:embed="rId5"/>
                <a:stretch>
                  <a:fillRect/>
                </a:stretch>
              </a:blipFill>
              <a:ln>
                <a:solidFill>
                  <a:srgbClr val="490453"/>
                </a:solidFill>
              </a:ln>
            </p:spPr>
            <p:txBody>
              <a:bodyPr/>
              <a:lstStyle/>
              <a:p>
                <a:r>
                  <a:rPr lang="zh-CN" altLang="en-US">
                    <a:noFill/>
                  </a:rPr>
                  <a:t> </a:t>
                </a:r>
              </a:p>
            </p:txBody>
          </p:sp>
        </mc:Fallback>
      </mc:AlternateContent>
      <p:sp>
        <p:nvSpPr>
          <p:cNvPr id="22" name="椭圆 21">
            <a:extLst>
              <a:ext uri="{FF2B5EF4-FFF2-40B4-BE49-F238E27FC236}">
                <a16:creationId xmlns:a16="http://schemas.microsoft.com/office/drawing/2014/main" id="{BD325DA7-C9CA-89B2-FD07-2D15ABDFA1EF}"/>
              </a:ext>
            </a:extLst>
          </p:cNvPr>
          <p:cNvSpPr>
            <a:spLocks noChangeAspect="1"/>
          </p:cNvSpPr>
          <p:nvPr/>
        </p:nvSpPr>
        <p:spPr>
          <a:xfrm>
            <a:off x="9468000" y="324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23" name="椭圆 22">
            <a:extLst>
              <a:ext uri="{FF2B5EF4-FFF2-40B4-BE49-F238E27FC236}">
                <a16:creationId xmlns:a16="http://schemas.microsoft.com/office/drawing/2014/main" id="{510BFF37-306A-CD69-3619-EE12951D6E7A}"/>
              </a:ext>
            </a:extLst>
          </p:cNvPr>
          <p:cNvSpPr>
            <a:spLocks noChangeAspect="1"/>
          </p:cNvSpPr>
          <p:nvPr/>
        </p:nvSpPr>
        <p:spPr>
          <a:xfrm>
            <a:off x="10008000" y="324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E3AC537D-48DE-499C-DDD4-F326F4910D0C}"/>
                  </a:ext>
                </a:extLst>
              </p:cNvPr>
              <p:cNvSpPr/>
              <p:nvPr/>
            </p:nvSpPr>
            <p:spPr>
              <a:xfrm>
                <a:off x="8820000" y="4149000"/>
                <a:ext cx="324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e>
                      </m:d>
                    </m:oMath>
                  </m:oMathPara>
                </a14:m>
                <a:endParaRPr lang="zh-CN" altLang="en-US" sz="2000" dirty="0"/>
              </a:p>
            </p:txBody>
          </p:sp>
        </mc:Choice>
        <mc:Fallback xmlns="">
          <p:sp>
            <p:nvSpPr>
              <p:cNvPr id="27" name="矩形 26">
                <a:extLst>
                  <a:ext uri="{FF2B5EF4-FFF2-40B4-BE49-F238E27FC236}">
                    <a16:creationId xmlns:a16="http://schemas.microsoft.com/office/drawing/2014/main" id="{E3AC537D-48DE-499C-DDD4-F326F4910D0C}"/>
                  </a:ext>
                </a:extLst>
              </p:cNvPr>
              <p:cNvSpPr>
                <a:spLocks noRot="1" noChangeAspect="1" noMove="1" noResize="1" noEditPoints="1" noAdjustHandles="1" noChangeArrowheads="1" noChangeShapeType="1" noTextEdit="1"/>
              </p:cNvSpPr>
              <p:nvPr/>
            </p:nvSpPr>
            <p:spPr>
              <a:xfrm>
                <a:off x="8820000" y="4149000"/>
                <a:ext cx="3240000" cy="720000"/>
              </a:xfrm>
              <a:prstGeom prst="rect">
                <a:avLst/>
              </a:prstGeom>
              <a:blipFill>
                <a:blip r:embed="rId6"/>
                <a:stretch>
                  <a:fillRect/>
                </a:stretch>
              </a:blipFill>
              <a:ln>
                <a:solidFill>
                  <a:srgbClr val="490453"/>
                </a:solidFill>
              </a:ln>
            </p:spPr>
            <p:txBody>
              <a:bodyPr/>
              <a:lstStyle/>
              <a:p>
                <a:r>
                  <a:rPr lang="zh-CN" altLang="en-US">
                    <a:noFill/>
                  </a:rPr>
                  <a:t> </a:t>
                </a:r>
              </a:p>
            </p:txBody>
          </p:sp>
        </mc:Fallback>
      </mc:AlternateContent>
      <p:sp>
        <p:nvSpPr>
          <p:cNvPr id="29" name="椭圆 28">
            <a:extLst>
              <a:ext uri="{FF2B5EF4-FFF2-40B4-BE49-F238E27FC236}">
                <a16:creationId xmlns:a16="http://schemas.microsoft.com/office/drawing/2014/main" id="{0EC1347C-836B-F044-6DDA-B8C48C8130A7}"/>
              </a:ext>
            </a:extLst>
          </p:cNvPr>
          <p:cNvSpPr>
            <a:spLocks noChangeAspect="1"/>
          </p:cNvSpPr>
          <p:nvPr/>
        </p:nvSpPr>
        <p:spPr>
          <a:xfrm>
            <a:off x="10008000" y="432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1" name="椭圆 30">
            <a:extLst>
              <a:ext uri="{FF2B5EF4-FFF2-40B4-BE49-F238E27FC236}">
                <a16:creationId xmlns:a16="http://schemas.microsoft.com/office/drawing/2014/main" id="{18489C52-960E-0C07-7936-AC1718FC1B99}"/>
              </a:ext>
            </a:extLst>
          </p:cNvPr>
          <p:cNvSpPr>
            <a:spLocks noChangeAspect="1"/>
          </p:cNvSpPr>
          <p:nvPr/>
        </p:nvSpPr>
        <p:spPr>
          <a:xfrm>
            <a:off x="11088000" y="432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A32A3509-C6B4-FB9B-6393-A9CDB020F429}"/>
                  </a:ext>
                </a:extLst>
              </p:cNvPr>
              <p:cNvSpPr/>
              <p:nvPr/>
            </p:nvSpPr>
            <p:spPr>
              <a:xfrm>
                <a:off x="8820000" y="5229000"/>
                <a:ext cx="324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e>
                      </m:d>
                    </m:oMath>
                  </m:oMathPara>
                </a14:m>
                <a:endParaRPr lang="zh-CN" altLang="en-US" sz="2000" dirty="0"/>
              </a:p>
            </p:txBody>
          </p:sp>
        </mc:Choice>
        <mc:Fallback xmlns="">
          <p:sp>
            <p:nvSpPr>
              <p:cNvPr id="33" name="矩形 32">
                <a:extLst>
                  <a:ext uri="{FF2B5EF4-FFF2-40B4-BE49-F238E27FC236}">
                    <a16:creationId xmlns:a16="http://schemas.microsoft.com/office/drawing/2014/main" id="{A32A3509-C6B4-FB9B-6393-A9CDB020F429}"/>
                  </a:ext>
                </a:extLst>
              </p:cNvPr>
              <p:cNvSpPr>
                <a:spLocks noRot="1" noChangeAspect="1" noMove="1" noResize="1" noEditPoints="1" noAdjustHandles="1" noChangeArrowheads="1" noChangeShapeType="1" noTextEdit="1"/>
              </p:cNvSpPr>
              <p:nvPr/>
            </p:nvSpPr>
            <p:spPr>
              <a:xfrm>
                <a:off x="8820000" y="5229000"/>
                <a:ext cx="3240000" cy="720000"/>
              </a:xfrm>
              <a:prstGeom prst="rect">
                <a:avLst/>
              </a:prstGeom>
              <a:blipFill>
                <a:blip r:embed="rId7"/>
                <a:stretch>
                  <a:fillRect/>
                </a:stretch>
              </a:blipFill>
              <a:ln>
                <a:solidFill>
                  <a:srgbClr val="490453"/>
                </a:solidFill>
              </a:ln>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F5E3AAF8-B9A5-DC64-E524-FFE581C4F897}"/>
              </a:ext>
            </a:extLst>
          </p:cNvPr>
          <p:cNvSpPr>
            <a:spLocks noChangeAspect="1"/>
          </p:cNvSpPr>
          <p:nvPr/>
        </p:nvSpPr>
        <p:spPr>
          <a:xfrm>
            <a:off x="10008000" y="540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6" name="椭圆 35">
            <a:extLst>
              <a:ext uri="{FF2B5EF4-FFF2-40B4-BE49-F238E27FC236}">
                <a16:creationId xmlns:a16="http://schemas.microsoft.com/office/drawing/2014/main" id="{0C811192-14EE-6C6C-50D3-A18CB34893CE}"/>
              </a:ext>
            </a:extLst>
          </p:cNvPr>
          <p:cNvSpPr>
            <a:spLocks noChangeAspect="1"/>
          </p:cNvSpPr>
          <p:nvPr/>
        </p:nvSpPr>
        <p:spPr>
          <a:xfrm>
            <a:off x="10548000" y="540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7" name="椭圆 36">
            <a:extLst>
              <a:ext uri="{FF2B5EF4-FFF2-40B4-BE49-F238E27FC236}">
                <a16:creationId xmlns:a16="http://schemas.microsoft.com/office/drawing/2014/main" id="{3B53F66C-3874-08CC-3A70-6A326027A626}"/>
              </a:ext>
            </a:extLst>
          </p:cNvPr>
          <p:cNvSpPr>
            <a:spLocks noChangeAspect="1"/>
          </p:cNvSpPr>
          <p:nvPr/>
        </p:nvSpPr>
        <p:spPr>
          <a:xfrm>
            <a:off x="11088000" y="540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cxnSp>
        <p:nvCxnSpPr>
          <p:cNvPr id="38" name="直接箭头连接符 37">
            <a:extLst>
              <a:ext uri="{FF2B5EF4-FFF2-40B4-BE49-F238E27FC236}">
                <a16:creationId xmlns:a16="http://schemas.microsoft.com/office/drawing/2014/main" id="{63D1CC1C-AA6B-1F82-BE0B-AAF1A9F513B9}"/>
              </a:ext>
            </a:extLst>
          </p:cNvPr>
          <p:cNvCxnSpPr>
            <a:cxnSpLocks/>
            <a:stCxn id="17" idx="4"/>
            <a:endCxn id="25" idx="0"/>
          </p:cNvCxnSpPr>
          <p:nvPr/>
        </p:nvCxnSpPr>
        <p:spPr>
          <a:xfrm>
            <a:off x="11268000" y="2529000"/>
            <a:ext cx="0" cy="720000"/>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281CBC7-61D4-A51C-75FC-49E16A11B3EC}"/>
              </a:ext>
            </a:extLst>
          </p:cNvPr>
          <p:cNvCxnSpPr>
            <a:cxnSpLocks/>
            <a:stCxn id="24" idx="4"/>
            <a:endCxn id="30" idx="0"/>
          </p:cNvCxnSpPr>
          <p:nvPr/>
        </p:nvCxnSpPr>
        <p:spPr>
          <a:xfrm>
            <a:off x="10728000" y="3609000"/>
            <a:ext cx="0" cy="720000"/>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5C1F58B-FC48-4A57-6F92-98DBB91C8E5E}"/>
              </a:ext>
            </a:extLst>
          </p:cNvPr>
          <p:cNvCxnSpPr>
            <a:cxnSpLocks/>
            <a:stCxn id="28" idx="4"/>
            <a:endCxn id="34" idx="0"/>
          </p:cNvCxnSpPr>
          <p:nvPr/>
        </p:nvCxnSpPr>
        <p:spPr>
          <a:xfrm>
            <a:off x="9648000" y="4689000"/>
            <a:ext cx="0" cy="720000"/>
          </a:xfrm>
          <a:prstGeom prst="straightConnector1">
            <a:avLst/>
          </a:prstGeom>
          <a:ln w="28575">
            <a:solidFill>
              <a:srgbClr val="00D29E"/>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A1D90B77-D165-E352-4225-729660DEA1F5}"/>
              </a:ext>
            </a:extLst>
          </p:cNvPr>
          <p:cNvSpPr txBox="1"/>
          <p:nvPr/>
        </p:nvSpPr>
        <p:spPr>
          <a:xfrm>
            <a:off x="7740000" y="1624334"/>
            <a:ext cx="884538" cy="369332"/>
          </a:xfrm>
          <a:prstGeom prst="rect">
            <a:avLst/>
          </a:prstGeom>
          <a:noFill/>
        </p:spPr>
        <p:txBody>
          <a:bodyPr wrap="none" rtlCol="0" anchor="ctr" anchorCtr="0">
            <a:spAutoFit/>
          </a:bodyPr>
          <a:lstStyle/>
          <a:p>
            <a:r>
              <a:rPr lang="en-US" altLang="zh-CN" dirty="0">
                <a:solidFill>
                  <a:srgbClr val="A530E0"/>
                </a:solidFill>
              </a:rPr>
              <a:t>Add #1</a:t>
            </a:r>
            <a:endParaRPr lang="zh-CN" altLang="en-US" dirty="0">
              <a:solidFill>
                <a:srgbClr val="A530E0"/>
              </a:solidFill>
            </a:endParaRPr>
          </a:p>
        </p:txBody>
      </p:sp>
      <p:sp>
        <p:nvSpPr>
          <p:cNvPr id="59" name="文本框 58">
            <a:extLst>
              <a:ext uri="{FF2B5EF4-FFF2-40B4-BE49-F238E27FC236}">
                <a16:creationId xmlns:a16="http://schemas.microsoft.com/office/drawing/2014/main" id="{19ACE9BB-A850-2728-0FA7-57CD65CC723B}"/>
              </a:ext>
            </a:extLst>
          </p:cNvPr>
          <p:cNvSpPr txBox="1"/>
          <p:nvPr/>
        </p:nvSpPr>
        <p:spPr>
          <a:xfrm>
            <a:off x="7740000" y="2704334"/>
            <a:ext cx="884538" cy="369332"/>
          </a:xfrm>
          <a:prstGeom prst="rect">
            <a:avLst/>
          </a:prstGeom>
          <a:noFill/>
        </p:spPr>
        <p:txBody>
          <a:bodyPr wrap="none" rtlCol="0" anchor="ctr" anchorCtr="0">
            <a:spAutoFit/>
          </a:bodyPr>
          <a:lstStyle/>
          <a:p>
            <a:r>
              <a:rPr lang="en-US" altLang="zh-CN" dirty="0">
                <a:solidFill>
                  <a:srgbClr val="A530E0"/>
                </a:solidFill>
              </a:rPr>
              <a:t>Add #3</a:t>
            </a:r>
            <a:endParaRPr lang="zh-CN" altLang="en-US" dirty="0">
              <a:solidFill>
                <a:srgbClr val="A530E0"/>
              </a:solidFill>
            </a:endParaRPr>
          </a:p>
        </p:txBody>
      </p:sp>
      <p:sp>
        <p:nvSpPr>
          <p:cNvPr id="60" name="文本框 59">
            <a:extLst>
              <a:ext uri="{FF2B5EF4-FFF2-40B4-BE49-F238E27FC236}">
                <a16:creationId xmlns:a16="http://schemas.microsoft.com/office/drawing/2014/main" id="{599CC7F5-0EA0-6F55-B455-DF04ECD632F9}"/>
              </a:ext>
            </a:extLst>
          </p:cNvPr>
          <p:cNvSpPr txBox="1"/>
          <p:nvPr/>
        </p:nvSpPr>
        <p:spPr>
          <a:xfrm>
            <a:off x="7740000" y="3784334"/>
            <a:ext cx="884538" cy="369332"/>
          </a:xfrm>
          <a:prstGeom prst="rect">
            <a:avLst/>
          </a:prstGeom>
          <a:noFill/>
        </p:spPr>
        <p:txBody>
          <a:bodyPr wrap="none" rtlCol="0" anchor="ctr" anchorCtr="0">
            <a:spAutoFit/>
          </a:bodyPr>
          <a:lstStyle/>
          <a:p>
            <a:r>
              <a:rPr lang="en-US" altLang="zh-CN" dirty="0">
                <a:solidFill>
                  <a:srgbClr val="A530E0"/>
                </a:solidFill>
              </a:rPr>
              <a:t>Add #2</a:t>
            </a:r>
            <a:endParaRPr lang="zh-CN" altLang="en-US" dirty="0">
              <a:solidFill>
                <a:srgbClr val="A530E0"/>
              </a:solidFill>
            </a:endParaRPr>
          </a:p>
        </p:txBody>
      </p:sp>
      <p:sp>
        <p:nvSpPr>
          <p:cNvPr id="61" name="文本框 60">
            <a:extLst>
              <a:ext uri="{FF2B5EF4-FFF2-40B4-BE49-F238E27FC236}">
                <a16:creationId xmlns:a16="http://schemas.microsoft.com/office/drawing/2014/main" id="{FF668A56-93C7-A598-BBFB-C9554A4AABF5}"/>
              </a:ext>
            </a:extLst>
          </p:cNvPr>
          <p:cNvSpPr txBox="1"/>
          <p:nvPr/>
        </p:nvSpPr>
        <p:spPr>
          <a:xfrm>
            <a:off x="7740000" y="4864334"/>
            <a:ext cx="884538" cy="369332"/>
          </a:xfrm>
          <a:prstGeom prst="rect">
            <a:avLst/>
          </a:prstGeom>
          <a:noFill/>
        </p:spPr>
        <p:txBody>
          <a:bodyPr wrap="none" rtlCol="0" anchor="ctr" anchorCtr="0">
            <a:spAutoFit/>
          </a:bodyPr>
          <a:lstStyle/>
          <a:p>
            <a:r>
              <a:rPr lang="en-US" altLang="zh-CN" dirty="0">
                <a:solidFill>
                  <a:srgbClr val="A530E0"/>
                </a:solidFill>
              </a:rPr>
              <a:t>Add #0</a:t>
            </a:r>
            <a:endParaRPr lang="zh-CN" altLang="en-US" dirty="0">
              <a:solidFill>
                <a:srgbClr val="A530E0"/>
              </a:solidFill>
            </a:endParaRPr>
          </a:p>
        </p:txBody>
      </p:sp>
      <p:sp>
        <p:nvSpPr>
          <p:cNvPr id="7" name="椭圆 6">
            <a:extLst>
              <a:ext uri="{FF2B5EF4-FFF2-40B4-BE49-F238E27FC236}">
                <a16:creationId xmlns:a16="http://schemas.microsoft.com/office/drawing/2014/main" id="{6DAA72BA-E1FA-BC41-CE31-49A3FBF88FED}"/>
              </a:ext>
            </a:extLst>
          </p:cNvPr>
          <p:cNvSpPr>
            <a:spLocks noChangeAspect="1"/>
          </p:cNvSpPr>
          <p:nvPr/>
        </p:nvSpPr>
        <p:spPr>
          <a:xfrm>
            <a:off x="10008000" y="108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15" name="椭圆 14">
            <a:extLst>
              <a:ext uri="{FF2B5EF4-FFF2-40B4-BE49-F238E27FC236}">
                <a16:creationId xmlns:a16="http://schemas.microsoft.com/office/drawing/2014/main" id="{DD8C3D83-61E1-1FD7-A3B1-A319E0F3827A}"/>
              </a:ext>
            </a:extLst>
          </p:cNvPr>
          <p:cNvSpPr>
            <a:spLocks noChangeAspect="1"/>
          </p:cNvSpPr>
          <p:nvPr/>
        </p:nvSpPr>
        <p:spPr>
          <a:xfrm>
            <a:off x="10008000" y="216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7" name="椭圆 16">
            <a:extLst>
              <a:ext uri="{FF2B5EF4-FFF2-40B4-BE49-F238E27FC236}">
                <a16:creationId xmlns:a16="http://schemas.microsoft.com/office/drawing/2014/main" id="{9E52DC96-F2C9-BAF6-36AE-47EBD4669E29}"/>
              </a:ext>
            </a:extLst>
          </p:cNvPr>
          <p:cNvSpPr>
            <a:spLocks noChangeAspect="1"/>
          </p:cNvSpPr>
          <p:nvPr/>
        </p:nvSpPr>
        <p:spPr>
          <a:xfrm>
            <a:off x="11088000" y="216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24" name="椭圆 23">
            <a:extLst>
              <a:ext uri="{FF2B5EF4-FFF2-40B4-BE49-F238E27FC236}">
                <a16:creationId xmlns:a16="http://schemas.microsoft.com/office/drawing/2014/main" id="{45B399AF-54AD-DCD6-7F9E-A8F83FDE6204}"/>
              </a:ext>
            </a:extLst>
          </p:cNvPr>
          <p:cNvSpPr>
            <a:spLocks noChangeAspect="1"/>
          </p:cNvSpPr>
          <p:nvPr/>
        </p:nvSpPr>
        <p:spPr>
          <a:xfrm>
            <a:off x="10548000" y="324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25" name="椭圆 24">
            <a:extLst>
              <a:ext uri="{FF2B5EF4-FFF2-40B4-BE49-F238E27FC236}">
                <a16:creationId xmlns:a16="http://schemas.microsoft.com/office/drawing/2014/main" id="{DE3FAEAD-CC2A-A570-87BF-2EC444D660C5}"/>
              </a:ext>
            </a:extLst>
          </p:cNvPr>
          <p:cNvSpPr>
            <a:spLocks noChangeAspect="1"/>
          </p:cNvSpPr>
          <p:nvPr/>
        </p:nvSpPr>
        <p:spPr>
          <a:xfrm>
            <a:off x="11088000" y="324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28" name="椭圆 27">
            <a:extLst>
              <a:ext uri="{FF2B5EF4-FFF2-40B4-BE49-F238E27FC236}">
                <a16:creationId xmlns:a16="http://schemas.microsoft.com/office/drawing/2014/main" id="{14997D34-1464-0CA9-1AC8-5E065E0AC3C3}"/>
              </a:ext>
            </a:extLst>
          </p:cNvPr>
          <p:cNvSpPr>
            <a:spLocks noChangeAspect="1"/>
          </p:cNvSpPr>
          <p:nvPr/>
        </p:nvSpPr>
        <p:spPr>
          <a:xfrm>
            <a:off x="9468000" y="4329000"/>
            <a:ext cx="360000" cy="360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a:t>
            </a:r>
            <a:endParaRPr lang="zh-CN" altLang="en-US" sz="2000" dirty="0"/>
          </a:p>
        </p:txBody>
      </p:sp>
      <p:sp>
        <p:nvSpPr>
          <p:cNvPr id="30" name="椭圆 29">
            <a:extLst>
              <a:ext uri="{FF2B5EF4-FFF2-40B4-BE49-F238E27FC236}">
                <a16:creationId xmlns:a16="http://schemas.microsoft.com/office/drawing/2014/main" id="{D8CBA0FC-8D58-0C14-36A6-0BC90D7E4F6C}"/>
              </a:ext>
            </a:extLst>
          </p:cNvPr>
          <p:cNvSpPr>
            <a:spLocks noChangeAspect="1"/>
          </p:cNvSpPr>
          <p:nvPr/>
        </p:nvSpPr>
        <p:spPr>
          <a:xfrm>
            <a:off x="10548000" y="432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4" name="椭圆 33">
            <a:extLst>
              <a:ext uri="{FF2B5EF4-FFF2-40B4-BE49-F238E27FC236}">
                <a16:creationId xmlns:a16="http://schemas.microsoft.com/office/drawing/2014/main" id="{23959A77-D837-9430-571D-B1DAA894474D}"/>
              </a:ext>
            </a:extLst>
          </p:cNvPr>
          <p:cNvSpPr>
            <a:spLocks noChangeAspect="1"/>
          </p:cNvSpPr>
          <p:nvPr/>
        </p:nvSpPr>
        <p:spPr>
          <a:xfrm>
            <a:off x="9468000" y="540900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Tree>
    <p:extLst>
      <p:ext uri="{BB962C8B-B14F-4D97-AF65-F5344CB8AC3E}">
        <p14:creationId xmlns:p14="http://schemas.microsoft.com/office/powerpoint/2010/main" val="186575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 </a:t>
                </a:r>
                <a14:m>
                  <m:oMath xmlns:m="http://schemas.openxmlformats.org/officeDocument/2006/math">
                    <m:r>
                      <a:rPr lang="en-US" altLang="zh-CN" i="1">
                        <a:latin typeface="Cambria Math" panose="02040503050406030204" pitchFamily="18" charset="0"/>
                      </a:rPr>
                      <m:t>𝑛</m:t>
                    </m:r>
                  </m:oMath>
                </a14:m>
                <a:r>
                  <a:rPr lang="zh-CN" altLang="en-US" dirty="0"/>
                  <a:t> 只猪</a:t>
                </a:r>
                <a:endParaRPr lang="en-US" altLang="zh-CN" dirty="0"/>
              </a:p>
              <a:p>
                <a:r>
                  <a:rPr lang="zh-CN" altLang="en-US" dirty="0"/>
                  <a:t>鸟从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0,0</m:t>
                        </m:r>
                      </m:e>
                    </m:d>
                  </m:oMath>
                </a14:m>
                <a:r>
                  <a:rPr lang="zh-CN" altLang="en-US" dirty="0"/>
                  <a:t> 出发，走抛物线消灭猪</a:t>
                </a:r>
                <a:endParaRPr lang="en-US" altLang="zh-CN" dirty="0"/>
              </a:p>
              <a:p>
                <a:r>
                  <a:rPr lang="zh-CN" altLang="en-US" dirty="0"/>
                  <a:t>求最少需要发射几次鸟才能消灭所有猪</a:t>
                </a:r>
                <a:endParaRPr lang="en-US" altLang="zh-CN" dirty="0"/>
              </a:p>
              <a:p>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≤18</m:t>
                    </m:r>
                  </m:oMath>
                </a14:m>
                <a:r>
                  <a:rPr lang="zh-CN" altLang="en-US" dirty="0"/>
                  <a:t>，多组数据（不是很多）</a:t>
                </a:r>
                <a:endParaRPr lang="en-US" altLang="zh-CN"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NOIP2016 </a:t>
            </a:r>
            <a:r>
              <a:rPr lang="zh-CN" altLang="en-US" sz="2400" dirty="0"/>
              <a:t>愤怒的小鸟</a:t>
            </a:r>
            <a:endParaRPr lang="zh-CN" altLang="en-US" dirty="0"/>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06284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分两种情况：</a:t>
                </a:r>
                <a:endParaRPr lang="en-US" altLang="zh-CN" dirty="0"/>
              </a:p>
              <a:p>
                <a:pPr lvl="1"/>
                <a:r>
                  <a:rPr lang="zh-CN" altLang="en-US" b="0" dirty="0"/>
                  <a:t>只消灭一只猪</a:t>
                </a:r>
                <a:endParaRPr lang="en-US" altLang="zh-CN" b="0" dirty="0"/>
              </a:p>
              <a:p>
                <a:pPr lvl="1"/>
                <a:r>
                  <a:rPr lang="zh-CN" altLang="en-US" b="0" dirty="0"/>
                  <a:t>消灭多只猪，可以枚举其中的两只计算抛物线轨迹，判断有哪些猪可以被消灭</a:t>
                </a:r>
                <a:endParaRPr lang="en-US" altLang="zh-CN" b="0" dirty="0"/>
              </a:p>
              <a:p>
                <a:r>
                  <a:rPr lang="zh-CN" altLang="en-US" dirty="0"/>
                  <a:t>故相当于只有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en-US" altLang="zh-CN" b="0" dirty="0"/>
                  <a:t> </a:t>
                </a:r>
                <a:r>
                  <a:rPr lang="zh-CN" altLang="en-US" dirty="0"/>
                  <a:t>种可能的物品</a:t>
                </a:r>
                <a:endParaRPr lang="en-US" altLang="zh-CN" dirty="0"/>
              </a:p>
              <a:p>
                <a:r>
                  <a:rPr lang="zh-CN" altLang="en-US" b="0"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oMath>
                </a14:m>
                <a:r>
                  <a:rPr lang="en-US" altLang="zh-CN" b="0" dirty="0"/>
                  <a:t> </a:t>
                </a:r>
                <a:r>
                  <a:rPr lang="zh-CN" altLang="en-US" b="0" dirty="0"/>
                  <a:t>表示最少需要几次才能消灭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的所有猪</a:t>
                </a:r>
                <a:endParaRPr lang="en-US" altLang="zh-CN" b="0" dirty="0"/>
              </a:p>
              <a:p>
                <a:pPr lvl="1"/>
                <a:r>
                  <a:rPr lang="zh-CN" altLang="en-US" dirty="0"/>
                  <a:t>枚举抛物线，将可以被消灭的猪加入当前 </a:t>
                </a:r>
                <a14:m>
                  <m:oMath xmlns:m="http://schemas.openxmlformats.org/officeDocument/2006/math">
                    <m:r>
                      <a:rPr lang="en-US" altLang="zh-CN" b="0" i="1" smtClean="0">
                        <a:latin typeface="Cambria Math" panose="02040503050406030204" pitchFamily="18" charset="0"/>
                      </a:rPr>
                      <m:t>𝑆</m:t>
                    </m:r>
                  </m:oMath>
                </a14:m>
                <a:endParaRPr lang="en-US" altLang="zh-CN" b="0" dirty="0"/>
              </a:p>
              <a:p>
                <a:pPr lvl="1"/>
                <a:r>
                  <a:rPr lang="zh-CN" altLang="en-US" dirty="0"/>
                  <a:t>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en-US" altLang="zh-CN" b="0" dirty="0"/>
              </a:p>
              <a:p>
                <a:pPr lvl="1"/>
                <a:r>
                  <a:rPr lang="zh-CN" altLang="en-US" dirty="0"/>
                  <a:t>优化：因为最终需要全部加入，且顺序无关，每次固定加入编号最小的不在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dirty="0"/>
                  <a:t>里的猪，复杂度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𝑛</m:t>
                        </m:r>
                      </m:e>
                    </m:d>
                  </m:oMath>
                </a14:m>
                <a:endParaRPr lang="en-US" altLang="zh-CN" b="0"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NOIP2016 </a:t>
            </a:r>
            <a:r>
              <a:rPr lang="zh-CN" altLang="en-US" sz="2400" dirty="0"/>
              <a:t>愤怒的小鸟</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92974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183D353-1317-7B65-B8B2-B53F3CD516F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7" name="文本框 6">
            <a:extLst>
              <a:ext uri="{FF2B5EF4-FFF2-40B4-BE49-F238E27FC236}">
                <a16:creationId xmlns:a16="http://schemas.microsoft.com/office/drawing/2014/main" id="{9507570D-DF7F-031B-D1E7-5ADCB8FCD1AE}"/>
              </a:ext>
            </a:extLst>
          </p:cNvPr>
          <p:cNvSpPr txBox="1"/>
          <p:nvPr>
            <p:custDataLst>
              <p:tags r:id="rId2"/>
            </p:custDataLst>
          </p:nvPr>
        </p:nvSpPr>
        <p:spPr>
          <a:xfrm>
            <a:off x="1219200" y="635000"/>
            <a:ext cx="9753600" cy="107949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是否参加过清华算协主办的系列活动</a:t>
            </a:r>
          </a:p>
        </p:txBody>
      </p:sp>
      <p:sp>
        <p:nvSpPr>
          <p:cNvPr id="8" name="文本框 7">
            <a:extLst>
              <a:ext uri="{FF2B5EF4-FFF2-40B4-BE49-F238E27FC236}">
                <a16:creationId xmlns:a16="http://schemas.microsoft.com/office/drawing/2014/main" id="{9419E8E8-69E2-1430-05E0-F593D8138201}"/>
              </a:ext>
            </a:extLst>
          </p:cNvPr>
          <p:cNvSpPr txBox="1"/>
          <p:nvPr>
            <p:custDataLst>
              <p:tags r:id="rId3"/>
            </p:custDataLst>
          </p:nvPr>
        </p:nvSpPr>
        <p:spPr>
          <a:xfrm>
            <a:off x="2438400" y="19014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THUPC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初赛</a:t>
            </a:r>
          </a:p>
        </p:txBody>
      </p:sp>
      <p:sp>
        <p:nvSpPr>
          <p:cNvPr id="9" name="文本框 8">
            <a:extLst>
              <a:ext uri="{FF2B5EF4-FFF2-40B4-BE49-F238E27FC236}">
                <a16:creationId xmlns:a16="http://schemas.microsoft.com/office/drawing/2014/main" id="{D263E7DD-52E6-AF14-D885-891B17E7470C}"/>
              </a:ext>
            </a:extLst>
          </p:cNvPr>
          <p:cNvSpPr txBox="1"/>
          <p:nvPr>
            <p:custDataLst>
              <p:tags r:id="rId4"/>
            </p:custDataLst>
          </p:nvPr>
        </p:nvSpPr>
        <p:spPr>
          <a:xfrm>
            <a:off x="2438400" y="24729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THUPC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决赛</a:t>
            </a:r>
          </a:p>
        </p:txBody>
      </p:sp>
      <p:sp>
        <p:nvSpPr>
          <p:cNvPr id="10" name="文本框 9">
            <a:extLst>
              <a:ext uri="{FF2B5EF4-FFF2-40B4-BE49-F238E27FC236}">
                <a16:creationId xmlns:a16="http://schemas.microsoft.com/office/drawing/2014/main" id="{1C3511E5-A5E2-DD2F-B866-DBDB250DFFD5}"/>
              </a:ext>
            </a:extLst>
          </p:cNvPr>
          <p:cNvSpPr txBox="1"/>
          <p:nvPr>
            <p:custDataLst>
              <p:tags r:id="rId5"/>
            </p:custDataLst>
          </p:nvPr>
        </p:nvSpPr>
        <p:spPr>
          <a:xfrm>
            <a:off x="2438400" y="30444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CodePlus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1D19445B-6EC1-8A62-1C8D-69C579807FE6}"/>
              </a:ext>
            </a:extLst>
          </p:cNvPr>
          <p:cNvSpPr txBox="1"/>
          <p:nvPr>
            <p:custDataLst>
              <p:tags r:id="rId6"/>
            </p:custDataLst>
          </p:nvPr>
        </p:nvSpPr>
        <p:spPr>
          <a:xfrm>
            <a:off x="2438400" y="36159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参加过往期暑期培训</a:t>
            </a:r>
          </a:p>
        </p:txBody>
      </p:sp>
      <p:sp>
        <p:nvSpPr>
          <p:cNvPr id="12" name="矩形 11">
            <a:extLst>
              <a:ext uri="{FF2B5EF4-FFF2-40B4-BE49-F238E27FC236}">
                <a16:creationId xmlns:a16="http://schemas.microsoft.com/office/drawing/2014/main" id="{DF5BD732-F666-1876-C671-C503E3787AD2}"/>
              </a:ext>
            </a:extLst>
          </p:cNvPr>
          <p:cNvSpPr>
            <a:spLocks noChangeAspect="1"/>
          </p:cNvSpPr>
          <p:nvPr>
            <p:custDataLst>
              <p:tags r:id="rId7"/>
            </p:custDataLst>
          </p:nvPr>
        </p:nvSpPr>
        <p:spPr>
          <a:xfrm>
            <a:off x="1571625" y="19656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D545B05E-6E99-FD75-A769-F754053D7802}"/>
              </a:ext>
            </a:extLst>
          </p:cNvPr>
          <p:cNvSpPr>
            <a:spLocks noChangeAspect="1"/>
          </p:cNvSpPr>
          <p:nvPr>
            <p:custDataLst>
              <p:tags r:id="rId8"/>
            </p:custDataLst>
          </p:nvPr>
        </p:nvSpPr>
        <p:spPr>
          <a:xfrm>
            <a:off x="1571625" y="25371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3FFDBC0A-AB87-D1BE-4E6B-5B7D2272723B}"/>
              </a:ext>
            </a:extLst>
          </p:cNvPr>
          <p:cNvSpPr>
            <a:spLocks noChangeAspect="1"/>
          </p:cNvSpPr>
          <p:nvPr>
            <p:custDataLst>
              <p:tags r:id="rId9"/>
            </p:custDataLst>
          </p:nvPr>
        </p:nvSpPr>
        <p:spPr>
          <a:xfrm>
            <a:off x="1571625" y="31086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D1C01B4C-4E42-4BBE-18CD-EB45C0776365}"/>
              </a:ext>
            </a:extLst>
          </p:cNvPr>
          <p:cNvSpPr>
            <a:spLocks noChangeAspect="1"/>
          </p:cNvSpPr>
          <p:nvPr>
            <p:custDataLst>
              <p:tags r:id="rId10"/>
            </p:custDataLst>
          </p:nvPr>
        </p:nvSpPr>
        <p:spPr>
          <a:xfrm>
            <a:off x="1571625" y="36801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256A74C4-36A7-455E-77D3-3DC8C1BC0884}"/>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文本框 1">
            <a:extLst>
              <a:ext uri="{FF2B5EF4-FFF2-40B4-BE49-F238E27FC236}">
                <a16:creationId xmlns:a16="http://schemas.microsoft.com/office/drawing/2014/main" id="{D85C4ACC-2262-28AF-FC77-5391A8026B37}"/>
              </a:ext>
            </a:extLst>
          </p:cNvPr>
          <p:cNvSpPr txBox="1"/>
          <p:nvPr>
            <p:custDataLst>
              <p:tags r:id="rId12"/>
            </p:custDataLst>
          </p:nvPr>
        </p:nvSpPr>
        <p:spPr>
          <a:xfrm>
            <a:off x="2438400" y="41874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参加过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CodeLink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矩形 2">
            <a:extLst>
              <a:ext uri="{FF2B5EF4-FFF2-40B4-BE49-F238E27FC236}">
                <a16:creationId xmlns:a16="http://schemas.microsoft.com/office/drawing/2014/main" id="{AF8E6947-5B95-EA91-E0F2-008019827A54}"/>
              </a:ext>
            </a:extLst>
          </p:cNvPr>
          <p:cNvSpPr>
            <a:spLocks noChangeAspect="1"/>
          </p:cNvSpPr>
          <p:nvPr>
            <p:custDataLst>
              <p:tags r:id="rId13"/>
            </p:custDataLst>
          </p:nvPr>
        </p:nvSpPr>
        <p:spPr>
          <a:xfrm>
            <a:off x="1571625" y="42516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16B40C19-D456-20B3-FABD-3610022F7BA8}"/>
              </a:ext>
            </a:extLst>
          </p:cNvPr>
          <p:cNvSpPr txBox="1"/>
          <p:nvPr>
            <p:custDataLst>
              <p:tags r:id="rId14"/>
            </p:custDataLst>
          </p:nvPr>
        </p:nvSpPr>
        <p:spPr>
          <a:xfrm>
            <a:off x="2438400" y="4758900"/>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以上都没参加过</a:t>
            </a:r>
          </a:p>
        </p:txBody>
      </p:sp>
      <p:sp>
        <p:nvSpPr>
          <p:cNvPr id="22" name="矩形 21">
            <a:extLst>
              <a:ext uri="{FF2B5EF4-FFF2-40B4-BE49-F238E27FC236}">
                <a16:creationId xmlns:a16="http://schemas.microsoft.com/office/drawing/2014/main" id="{6B16F9BE-4347-E76F-FEDB-C46119B3A7A6}"/>
              </a:ext>
            </a:extLst>
          </p:cNvPr>
          <p:cNvSpPr>
            <a:spLocks noChangeAspect="1"/>
          </p:cNvSpPr>
          <p:nvPr>
            <p:custDataLst>
              <p:tags r:id="rId15"/>
            </p:custDataLst>
          </p:nvPr>
        </p:nvSpPr>
        <p:spPr>
          <a:xfrm>
            <a:off x="1571625" y="4823193"/>
            <a:ext cx="514350" cy="514350"/>
          </a:xfrm>
          <a:prstGeom prst="rect">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E7C02297-44BD-25A4-0BCF-C362F29C150C}"/>
              </a:ext>
            </a:extLst>
          </p:cNvPr>
          <p:cNvGrpSpPr/>
          <p:nvPr>
            <p:custDataLst>
              <p:tags r:id="rId16"/>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9DBC3727-D15F-7CD5-5C49-04187DC43524}"/>
                </a:ext>
              </a:extLst>
            </p:cNvPr>
            <p:cNvSpPr/>
            <p:nvPr>
              <p:custDataLst>
                <p:tags r:id="rId18"/>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3B0DABA3-4546-EA3C-792F-CAD7009583E8}"/>
                </a:ext>
              </a:extLst>
            </p:cNvPr>
            <p:cNvSpPr/>
            <p:nvPr>
              <p:custDataLst>
                <p:tags r:id="rId19"/>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D5FC9708-6BF8-61A3-B05C-A5736C18E9E1}"/>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匿名</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101071AC-CE27-0F37-96E6-3251CEDC77AA}"/>
                </a:ext>
              </a:extLst>
            </p:cNvPr>
            <p:cNvSpPr txBox="1"/>
            <p:nvPr>
              <p:custDataLst>
                <p:tags r:id="rId21"/>
              </p:custDataLst>
            </p:nvPr>
          </p:nvSpPr>
          <p:spPr>
            <a:xfrm>
              <a:off x="2075180"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6" name="图片 5">
            <a:extLst>
              <a:ext uri="{FF2B5EF4-FFF2-40B4-BE49-F238E27FC236}">
                <a16:creationId xmlns:a16="http://schemas.microsoft.com/office/drawing/2014/main" id="{1AD8B807-B288-E47F-2B21-5AD3E2C5FF44}"/>
              </a:ext>
            </a:extLst>
          </p:cNvPr>
          <p:cNvPicPr>
            <a:picLocks/>
          </p:cNvPicPr>
          <p:nvPr>
            <p:custDataLst>
              <p:tags r:id="rId17"/>
            </p:custDataLst>
          </p:nvPr>
        </p:nvPicPr>
        <p:blipFill>
          <a:blip r:embed="rId23"/>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1540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给定一棵 </a:t>
                </a:r>
                <a14:m>
                  <m:oMath xmlns:m="http://schemas.openxmlformats.org/officeDocument/2006/math">
                    <m:r>
                      <a:rPr lang="en-US" altLang="zh-CN" b="0" i="1" smtClean="0">
                        <a:latin typeface="Cambria Math" panose="02040503050406030204" pitchFamily="18" charset="0"/>
                      </a:rPr>
                      <m:t>𝑛</m:t>
                    </m:r>
                  </m:oMath>
                </a14:m>
                <a:r>
                  <a:rPr lang="zh-CN" altLang="en-US" dirty="0"/>
                  <a:t> 个结点 </a:t>
                </a:r>
                <a14:m>
                  <m:oMath xmlns:m="http://schemas.openxmlformats.org/officeDocument/2006/math">
                    <m:r>
                      <a:rPr lang="en-US" altLang="zh-CN" b="0" i="1" smtClean="0">
                        <a:latin typeface="Cambria Math" panose="02040503050406030204" pitchFamily="18" charset="0"/>
                      </a:rPr>
                      <m:t>𝑚</m:t>
                    </m:r>
                  </m:oMath>
                </a14:m>
                <a:r>
                  <a:rPr lang="zh-CN" altLang="en-US" dirty="0"/>
                  <a:t> 条边的图，边有边权</a:t>
                </a:r>
                <a:endParaRPr lang="en-US" altLang="zh-CN" dirty="0"/>
              </a:p>
              <a:p>
                <a:r>
                  <a:rPr lang="zh-CN" altLang="en-US" b="0" dirty="0"/>
                  <a:t>给出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b="0" dirty="0"/>
                  <a:t>个关键点</a:t>
                </a:r>
                <a:endParaRPr lang="en-US" altLang="zh-CN" b="0" dirty="0"/>
              </a:p>
              <a:p>
                <a:r>
                  <a:rPr lang="zh-CN" altLang="en-US" dirty="0"/>
                  <a:t>选出一些边使得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b="0" dirty="0"/>
                  <a:t>个关键点互相连通，最小化被选出的边的边权</a:t>
                </a:r>
                <a:endParaRPr lang="en-US" altLang="zh-CN" b="0"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≤100,1≤</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≤1000,1≤</m:t>
                    </m:r>
                    <m:r>
                      <a:rPr lang="en-US" altLang="zh-CN" b="0" i="1" smtClean="0">
                        <a:latin typeface="Cambria Math" panose="02040503050406030204" pitchFamily="18" charset="0"/>
                      </a:rPr>
                      <m:t>𝑘</m:t>
                    </m:r>
                    <m:r>
                      <a:rPr lang="en-US" altLang="zh-CN" b="0" i="1" smtClean="0">
                        <a:latin typeface="Cambria Math" panose="02040503050406030204" pitchFamily="18" charset="0"/>
                      </a:rPr>
                      <m:t>≤14</m:t>
                    </m:r>
                  </m:oMath>
                </a14:m>
                <a:endParaRPr lang="en-US" altLang="zh-CN" b="0" dirty="0"/>
              </a:p>
              <a:p>
                <a:r>
                  <a:rPr lang="zh-CN" altLang="en-US" dirty="0"/>
                  <a:t>由原来的图生成的子树被称为斯坦纳树（</a:t>
                </a:r>
                <a:r>
                  <a:rPr lang="en-US" altLang="zh-CN" dirty="0"/>
                  <a:t>Steiner Tree</a:t>
                </a:r>
                <a:r>
                  <a:rPr lang="zh-CN" altLang="en-US" dirty="0"/>
                  <a:t>），问题即求最小斯坦纳树</a:t>
                </a:r>
                <a:endParaRPr lang="en-US" altLang="zh-CN" b="0"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293306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既然最终状态要求整棵树连通，不妨记状态为使一部分结点连通所需最小代价</a:t>
                </a:r>
                <a:endParaRPr lang="en-US" altLang="zh-CN" dirty="0"/>
              </a:p>
              <a:p>
                <a:r>
                  <a:rPr lang="zh-CN" altLang="en-US" dirty="0"/>
                  <a:t>但是只是这样的话还不好处理：对于两个集合 </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 </m:t>
                    </m:r>
                    <m:r>
                      <a:rPr lang="en-US" altLang="zh-CN" i="1">
                        <a:latin typeface="Cambria Math" panose="02040503050406030204" pitchFamily="18" charset="0"/>
                      </a:rPr>
                      <m:t>𝑇</m:t>
                    </m:r>
                  </m:oMath>
                </a14:m>
                <a:r>
                  <a:rPr lang="zh-CN" altLang="en-US" dirty="0"/>
                  <a:t>，如何合并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oMath>
                </a14:m>
                <a:r>
                  <a:rPr lang="zh-CN" altLang="en-US" dirty="0"/>
                  <a:t>？</a:t>
                </a:r>
                <a:endParaRPr lang="en-US" altLang="zh-CN" dirty="0"/>
              </a:p>
              <a:p>
                <a:r>
                  <a:rPr lang="zh-CN" altLang="en-US" dirty="0"/>
                  <a:t>可以给树指定一个根：记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e>
                    </m:d>
                  </m:oMath>
                </a14:m>
                <a:r>
                  <a:rPr lang="en-US" altLang="zh-CN" dirty="0"/>
                  <a:t> </a:t>
                </a:r>
                <a:r>
                  <a:rPr lang="zh-CN" altLang="en-US" dirty="0"/>
                  <a:t>表示以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为根，使 </a:t>
                </a:r>
                <a14:m>
                  <m:oMath xmlns:m="http://schemas.openxmlformats.org/officeDocument/2006/math">
                    <m:r>
                      <a:rPr lang="en-US" altLang="zh-CN" i="1">
                        <a:latin typeface="Cambria Math" panose="02040503050406030204" pitchFamily="18" charset="0"/>
                      </a:rPr>
                      <m:t>𝑆</m:t>
                    </m:r>
                  </m:oMath>
                </a14:m>
                <a:r>
                  <a:rPr lang="en-US" altLang="zh-CN" dirty="0"/>
                  <a:t> </a:t>
                </a:r>
                <a:r>
                  <a:rPr lang="zh-CN" altLang="en-US" dirty="0"/>
                  <a:t>中的关键点连通的最小代价</a:t>
                </a:r>
                <a:endParaRPr lang="en-US" altLang="zh-CN" dirty="0"/>
              </a:p>
              <a:p>
                <a:r>
                  <a:rPr lang="zh-CN" altLang="en-US" dirty="0"/>
                  <a:t>这样就可以在结点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上合并集合了：</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𝑇</m:t>
                                  </m:r>
                                </m:e>
                              </m:d>
                            </m:e>
                            <m:e>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e>
                          </m:d>
                        </m:e>
                      </m:func>
                    </m:oMath>
                  </m:oMathPara>
                </a14:m>
                <a:endParaRPr lang="en-US" altLang="zh-CN" dirty="0"/>
              </a:p>
              <a:p>
                <a:r>
                  <a:rPr lang="zh-CN" altLang="en-US" dirty="0"/>
                  <a:t>如何得到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e>
                    </m:d>
                  </m:oMath>
                </a14:m>
                <a:r>
                  <a:rPr lang="en-US" altLang="zh-CN" dirty="0"/>
                  <a:t> </a:t>
                </a:r>
                <a:r>
                  <a:rPr lang="zh-CN" altLang="en-US" dirty="0"/>
                  <a:t>的值？</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4095616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假设已经算好了某个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en-US" altLang="zh-CN" b="0" dirty="0"/>
                  <a:t> </a:t>
                </a:r>
                <a:r>
                  <a:rPr lang="zh-CN" altLang="en-US" b="0" dirty="0"/>
                  <a:t>的值</a:t>
                </a:r>
                <a:endParaRPr lang="en-US" altLang="zh-CN" b="0" dirty="0"/>
              </a:p>
              <a:p>
                <a:pPr lvl="1"/>
                <a:r>
                  <a:rPr lang="zh-CN" altLang="en-US" dirty="0"/>
                  <a:t>如果 </a:t>
                </a:r>
                <a14:m>
                  <m:oMath xmlns:m="http://schemas.openxmlformats.org/officeDocument/2006/math">
                    <m:r>
                      <a:rPr lang="en-US" altLang="zh-CN" b="0" i="1" smtClean="0">
                        <a:latin typeface="Cambria Math" panose="02040503050406030204" pitchFamily="18" charset="0"/>
                      </a:rPr>
                      <m:t>𝑖</m:t>
                    </m:r>
                  </m:oMath>
                </a14:m>
                <a:r>
                  <a:rPr lang="en-US" altLang="zh-CN" b="0" dirty="0"/>
                  <a:t> </a:t>
                </a:r>
                <a:r>
                  <a:rPr lang="zh-CN" altLang="en-US" b="0" dirty="0"/>
                  <a:t>也在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en-US" altLang="zh-CN" b="0" dirty="0"/>
                  <a:t> </a:t>
                </a:r>
                <a:r>
                  <a:rPr lang="zh-CN" altLang="en-US" b="0" dirty="0"/>
                  <a:t>对应的斯坦纳树上，那么应该可以通过某次合并得到</a:t>
                </a:r>
                <a:endParaRPr lang="en-US" altLang="zh-CN" b="0" dirty="0"/>
              </a:p>
              <a:p>
                <a:pPr lvl="1"/>
                <a:r>
                  <a:rPr lang="zh-CN" altLang="en-US" dirty="0"/>
                  <a:t>只需要考虑 </a:t>
                </a:r>
                <a14:m>
                  <m:oMath xmlns:m="http://schemas.openxmlformats.org/officeDocument/2006/math">
                    <m:r>
                      <a:rPr lang="en-US" altLang="zh-CN" b="0" i="1" smtClean="0">
                        <a:latin typeface="Cambria Math" panose="02040503050406030204" pitchFamily="18" charset="0"/>
                      </a:rPr>
                      <m:t>𝑖</m:t>
                    </m:r>
                  </m:oMath>
                </a14:m>
                <a:r>
                  <a:rPr lang="en-US" altLang="zh-CN" b="0" dirty="0"/>
                  <a:t> </a:t>
                </a:r>
                <a:r>
                  <a:rPr lang="zh-CN" altLang="en-US" b="0" dirty="0"/>
                  <a:t>不在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en-US" altLang="zh-CN" b="0" dirty="0"/>
                  <a:t> </a:t>
                </a:r>
                <a:r>
                  <a:rPr lang="zh-CN" altLang="en-US" b="0" dirty="0"/>
                  <a:t>对应的斯坦纳树上的情况</a:t>
                </a:r>
                <a:endParaRPr lang="en-US" altLang="zh-CN" b="0" dirty="0"/>
              </a:p>
              <a:p>
                <a:r>
                  <a:rPr lang="zh-CN" altLang="en-US" dirty="0"/>
                  <a:t>可以把根 </a:t>
                </a:r>
                <a14:m>
                  <m:oMath xmlns:m="http://schemas.openxmlformats.org/officeDocument/2006/math">
                    <m:r>
                      <a:rPr lang="en-US" altLang="zh-CN" b="0" i="1" smtClean="0">
                        <a:latin typeface="Cambria Math" panose="02040503050406030204" pitchFamily="18" charset="0"/>
                      </a:rPr>
                      <m:t>𝑗</m:t>
                    </m:r>
                  </m:oMath>
                </a14:m>
                <a:r>
                  <a:rPr lang="en-US" altLang="zh-CN" b="0" dirty="0"/>
                  <a:t> </a:t>
                </a:r>
                <a:r>
                  <a:rPr lang="zh-CN" altLang="en-US" b="0" dirty="0"/>
                  <a:t>往 </a:t>
                </a:r>
                <a14:m>
                  <m:oMath xmlns:m="http://schemas.openxmlformats.org/officeDocument/2006/math">
                    <m:r>
                      <a:rPr lang="en-US" altLang="zh-CN" b="0" i="1" smtClean="0">
                        <a:latin typeface="Cambria Math" panose="02040503050406030204" pitchFamily="18" charset="0"/>
                      </a:rPr>
                      <m:t>𝑖</m:t>
                    </m:r>
                  </m:oMath>
                </a14:m>
                <a:r>
                  <a:rPr lang="en-US" altLang="zh-CN" b="0" dirty="0"/>
                  <a:t> </a:t>
                </a:r>
                <a:r>
                  <a:rPr lang="zh-CN" altLang="en-US" b="0" dirty="0"/>
                  <a:t>上连</a:t>
                </a:r>
                <a:endParaRPr lang="en-US" altLang="zh-CN" b="0" dirty="0"/>
              </a:p>
              <a:p>
                <a:pPr lvl="1"/>
                <a:r>
                  <a:rPr lang="zh-CN" altLang="en-US" dirty="0"/>
                  <a:t>简单起见，假设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oMath>
                </a14:m>
                <a:r>
                  <a:rPr lang="zh-CN" altLang="en-US" b="0" dirty="0"/>
                  <a:t>，则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endParaRPr lang="en-US" altLang="zh-CN" b="0" dirty="0"/>
              </a:p>
              <a:p>
                <a:pPr lvl="1"/>
                <a:r>
                  <a:rPr lang="zh-CN" altLang="en-US" dirty="0"/>
                  <a:t>转移可能有环，怎么处理？</a:t>
                </a:r>
                <a:endParaRPr lang="en-US" altLang="zh-CN" dirty="0"/>
              </a:p>
              <a:p>
                <a:pPr lvl="1"/>
                <a:r>
                  <a:rPr lang="zh-CN" altLang="en-US" dirty="0"/>
                  <a:t>固定 </a:t>
                </a:r>
                <a14:m>
                  <m:oMath xmlns:m="http://schemas.openxmlformats.org/officeDocument/2006/math">
                    <m:r>
                      <a:rPr lang="en-US" altLang="zh-CN" b="0" i="1" smtClean="0">
                        <a:latin typeface="Cambria Math" panose="02040503050406030204" pitchFamily="18" charset="0"/>
                      </a:rPr>
                      <m:t>𝑆</m:t>
                    </m:r>
                  </m:oMath>
                </a14:m>
                <a:r>
                  <a:rPr lang="zh-CN" altLang="en-US" dirty="0"/>
                  <a:t> 时把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en-US" altLang="zh-CN" b="0" dirty="0"/>
                  <a:t> </a:t>
                </a:r>
                <a:r>
                  <a:rPr lang="zh-CN" altLang="en-US" b="0" dirty="0"/>
                  <a:t>看作距离，用最短路的方法跑</a:t>
                </a:r>
                <a:endParaRPr lang="en-US" altLang="zh-CN" b="0" dirty="0"/>
              </a:p>
              <a:p>
                <a:pPr lvl="2"/>
                <a:r>
                  <a:rPr lang="zh-CN" altLang="en-US" b="0" dirty="0"/>
                  <a:t>如 </a:t>
                </a:r>
                <a:r>
                  <a:rPr lang="en-US" altLang="zh-CN" b="0" dirty="0"/>
                  <a:t>Dijkstra</a:t>
                </a:r>
                <a:r>
                  <a:rPr lang="zh-CN" altLang="en-US" b="0" dirty="0"/>
                  <a:t>，每次取出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zh-CN" altLang="en-US" b="0" dirty="0"/>
                  <a:t> 最小的 </a:t>
                </a:r>
                <a14:m>
                  <m:oMath xmlns:m="http://schemas.openxmlformats.org/officeDocument/2006/math">
                    <m:r>
                      <a:rPr lang="en-US" altLang="zh-CN" b="0" i="1" smtClean="0">
                        <a:latin typeface="Cambria Math" panose="02040503050406030204" pitchFamily="18" charset="0"/>
                      </a:rPr>
                      <m:t>𝑖</m:t>
                    </m:r>
                  </m:oMath>
                </a14:m>
                <a:r>
                  <a:rPr lang="zh-CN" altLang="en-US" b="0" dirty="0"/>
                  <a:t>，转移给相邻节点</a:t>
                </a:r>
                <a:endParaRPr lang="en-US" altLang="zh-CN" b="0" dirty="0"/>
              </a:p>
              <a:p>
                <a:pPr lvl="1"/>
                <a:endParaRPr lang="en-US" altLang="zh-CN" b="0"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6"/>
                <a:stretch>
                  <a:fillRect l="-232" t="-995"/>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C5A565C8-6AD7-9502-E27F-62F38095B006}"/>
              </a:ext>
            </a:extLst>
          </p:cNvPr>
          <p:cNvGrpSpPr/>
          <p:nvPr/>
        </p:nvGrpSpPr>
        <p:grpSpPr>
          <a:xfrm>
            <a:off x="7560000" y="3280071"/>
            <a:ext cx="4320000" cy="1080000"/>
            <a:chOff x="7560000" y="3280071"/>
            <a:chExt cx="4320000" cy="1080000"/>
          </a:xfrm>
        </p:grpSpPr>
        <p:sp>
          <p:nvSpPr>
            <p:cNvPr id="39" name="平行四边形 38">
              <a:extLst>
                <a:ext uri="{FF2B5EF4-FFF2-40B4-BE49-F238E27FC236}">
                  <a16:creationId xmlns:a16="http://schemas.microsoft.com/office/drawing/2014/main" id="{7B37B8E3-E282-8D94-2CE4-A75B91DFC7FA}"/>
                </a:ext>
              </a:extLst>
            </p:cNvPr>
            <p:cNvSpPr/>
            <p:nvPr/>
          </p:nvSpPr>
          <p:spPr>
            <a:xfrm>
              <a:off x="7560000" y="3280071"/>
              <a:ext cx="4320000" cy="1080000"/>
            </a:xfrm>
            <a:prstGeom prst="parallelogram">
              <a:avLst>
                <a:gd name="adj" fmla="val 128980"/>
              </a:avLst>
            </a:prstGeom>
            <a:solidFill>
              <a:srgbClr val="EADA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5ED3848A-C928-75A6-4CC0-6DE1601ABC3F}"/>
                </a:ext>
              </a:extLst>
            </p:cNvPr>
            <p:cNvCxnSpPr>
              <a:cxnSpLocks/>
              <a:stCxn id="44" idx="2"/>
              <a:endCxn id="41" idx="7"/>
            </p:cNvCxnSpPr>
            <p:nvPr/>
          </p:nvCxnSpPr>
          <p:spPr>
            <a:xfrm flipH="1">
              <a:off x="9526747" y="3522217"/>
              <a:ext cx="736319" cy="1900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C9A11AA-3C13-38ED-79F0-19D5707999D5}"/>
                </a:ext>
              </a:extLst>
            </p:cNvPr>
            <p:cNvCxnSpPr>
              <a:cxnSpLocks/>
              <a:stCxn id="45" idx="2"/>
              <a:endCxn id="41" idx="6"/>
            </p:cNvCxnSpPr>
            <p:nvPr/>
          </p:nvCxnSpPr>
          <p:spPr>
            <a:xfrm flipH="1" flipV="1">
              <a:off x="9579468" y="3839506"/>
              <a:ext cx="682950" cy="20778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DCF0D015-A93E-9360-DC42-CA791C499CC0}"/>
                    </a:ext>
                  </a:extLst>
                </p:cNvPr>
                <p:cNvSpPr>
                  <a:spLocks noChangeAspect="1"/>
                </p:cNvSpPr>
                <p:nvPr/>
              </p:nvSpPr>
              <p:spPr>
                <a:xfrm>
                  <a:off x="10263066" y="3342217"/>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  </m:t>
                        </m:r>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44" name="椭圆 43">
                  <a:extLst>
                    <a:ext uri="{FF2B5EF4-FFF2-40B4-BE49-F238E27FC236}">
                      <a16:creationId xmlns:a16="http://schemas.microsoft.com/office/drawing/2014/main" id="{DCF0D015-A93E-9360-DC42-CA791C499CC0}"/>
                    </a:ext>
                  </a:extLst>
                </p:cNvPr>
                <p:cNvSpPr>
                  <a:spLocks noRot="1" noChangeAspect="1" noMove="1" noResize="1" noEditPoints="1" noAdjustHandles="1" noChangeArrowheads="1" noChangeShapeType="1" noTextEdit="1"/>
                </p:cNvSpPr>
                <p:nvPr/>
              </p:nvSpPr>
              <p:spPr>
                <a:xfrm>
                  <a:off x="10263066" y="3342217"/>
                  <a:ext cx="360000" cy="360000"/>
                </a:xfrm>
                <a:prstGeom prst="ellipse">
                  <a:avLst/>
                </a:prstGeom>
                <a:blipFill>
                  <a:blip r:embed="rId7"/>
                  <a:stretch>
                    <a:fillRect l="-1587"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椭圆 44">
                  <a:extLst>
                    <a:ext uri="{FF2B5EF4-FFF2-40B4-BE49-F238E27FC236}">
                      <a16:creationId xmlns:a16="http://schemas.microsoft.com/office/drawing/2014/main" id="{F9DD90F9-B63B-E818-41A1-DA9C3D2199F7}"/>
                    </a:ext>
                  </a:extLst>
                </p:cNvPr>
                <p:cNvSpPr>
                  <a:spLocks noChangeAspect="1"/>
                </p:cNvSpPr>
                <p:nvPr/>
              </p:nvSpPr>
              <p:spPr>
                <a:xfrm>
                  <a:off x="10262418" y="3867295"/>
                  <a:ext cx="360000" cy="360000"/>
                </a:xfrm>
                <a:prstGeom prst="ellipse">
                  <a:avLst/>
                </a:prstGeom>
                <a:solidFill>
                  <a:srgbClr val="F432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smtClean="0">
                            <a:solidFill>
                              <a:schemeClr val="bg1"/>
                            </a:solidFill>
                            <a:latin typeface="Cambria Math" panose="02040503050406030204" pitchFamily="18" charset="0"/>
                          </a:rPr>
                          <m:t> </m:t>
                        </m:r>
                        <m:r>
                          <a:rPr lang="en-US" altLang="zh-CN" sz="2000" b="0" i="1" smtClean="0">
                            <a:solidFill>
                              <a:schemeClr val="bg1"/>
                            </a:solidFill>
                            <a:latin typeface="Cambria Math" panose="02040503050406030204" pitchFamily="18" charset="0"/>
                          </a:rPr>
                          <m:t> </m:t>
                        </m:r>
                        <m:sSub>
                          <m:sSubPr>
                            <m:ctrlPr>
                              <a:rPr lang="en-US" altLang="zh-CN" sz="2000" i="1">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2</m:t>
                            </m:r>
                          </m:sub>
                        </m:sSub>
                      </m:oMath>
                    </m:oMathPara>
                  </a14:m>
                  <a:endParaRPr lang="zh-CN" altLang="en-US" sz="2000" dirty="0">
                    <a:solidFill>
                      <a:schemeClr val="accent1"/>
                    </a:solidFill>
                  </a:endParaRPr>
                </a:p>
              </p:txBody>
            </p:sp>
          </mc:Choice>
          <mc:Fallback xmlns="">
            <p:sp>
              <p:nvSpPr>
                <p:cNvPr id="45" name="椭圆 44">
                  <a:extLst>
                    <a:ext uri="{FF2B5EF4-FFF2-40B4-BE49-F238E27FC236}">
                      <a16:creationId xmlns:a16="http://schemas.microsoft.com/office/drawing/2014/main" id="{F9DD90F9-B63B-E818-41A1-DA9C3D2199F7}"/>
                    </a:ext>
                  </a:extLst>
                </p:cNvPr>
                <p:cNvSpPr>
                  <a:spLocks noRot="1" noChangeAspect="1" noMove="1" noResize="1" noEditPoints="1" noAdjustHandles="1" noChangeArrowheads="1" noChangeShapeType="1" noTextEdit="1"/>
                </p:cNvSpPr>
                <p:nvPr/>
              </p:nvSpPr>
              <p:spPr>
                <a:xfrm>
                  <a:off x="10262418" y="3867295"/>
                  <a:ext cx="360000" cy="360000"/>
                </a:xfrm>
                <a:prstGeom prst="ellipse">
                  <a:avLst/>
                </a:prstGeom>
                <a:blipFill>
                  <a:blip r:embed="rId8"/>
                  <a:stretch>
                    <a:fillRect b="-4762"/>
                  </a:stretch>
                </a:blipFill>
              </p:spPr>
              <p:txBody>
                <a:bodyPr/>
                <a:lstStyle/>
                <a:p>
                  <a:r>
                    <a:rPr lang="zh-CN" altLang="en-US">
                      <a:noFill/>
                    </a:rPr>
                    <a:t> </a:t>
                  </a:r>
                </a:p>
              </p:txBody>
            </p:sp>
          </mc:Fallback>
        </mc:AlternateContent>
        <p:sp>
          <p:nvSpPr>
            <p:cNvPr id="62" name="椭圆 61">
              <a:extLst>
                <a:ext uri="{FF2B5EF4-FFF2-40B4-BE49-F238E27FC236}">
                  <a16:creationId xmlns:a16="http://schemas.microsoft.com/office/drawing/2014/main" id="{D77DEE6F-64FC-15CB-9AB9-70E47DCCF606}"/>
                </a:ext>
              </a:extLst>
            </p:cNvPr>
            <p:cNvSpPr>
              <a:spLocks noChangeAspect="1"/>
            </p:cNvSpPr>
            <p:nvPr/>
          </p:nvSpPr>
          <p:spPr>
            <a:xfrm>
              <a:off x="8175870" y="3943400"/>
              <a:ext cx="360000" cy="360000"/>
            </a:xfrm>
            <a:prstGeom prst="ellipse">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8BFB8248-824E-4673-A7C5-80EE50FF7D81}"/>
                    </a:ext>
                  </a:extLst>
                </p:cNvPr>
                <p:cNvSpPr txBox="1"/>
                <p:nvPr/>
              </p:nvSpPr>
              <p:spPr>
                <a:xfrm>
                  <a:off x="7740000" y="3290174"/>
                  <a:ext cx="853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m:oMathPara>
                  </a14:m>
                  <a:endParaRPr lang="zh-CN" altLang="en-US" dirty="0"/>
                </a:p>
              </p:txBody>
            </p:sp>
          </mc:Choice>
          <mc:Fallback xmlns="">
            <p:sp>
              <p:nvSpPr>
                <p:cNvPr id="64" name="文本框 63">
                  <a:extLst>
                    <a:ext uri="{FF2B5EF4-FFF2-40B4-BE49-F238E27FC236}">
                      <a16:creationId xmlns:a16="http://schemas.microsoft.com/office/drawing/2014/main" id="{8BFB8248-824E-4673-A7C5-80EE50FF7D81}"/>
                    </a:ext>
                  </a:extLst>
                </p:cNvPr>
                <p:cNvSpPr txBox="1">
                  <a:spLocks noRot="1" noChangeAspect="1" noMove="1" noResize="1" noEditPoints="1" noAdjustHandles="1" noChangeArrowheads="1" noChangeShapeType="1" noTextEdit="1"/>
                </p:cNvSpPr>
                <p:nvPr/>
              </p:nvSpPr>
              <p:spPr>
                <a:xfrm>
                  <a:off x="7740000" y="3290174"/>
                  <a:ext cx="853119" cy="369332"/>
                </a:xfrm>
                <a:prstGeom prst="rect">
                  <a:avLst/>
                </a:prstGeom>
                <a:blipFill>
                  <a:blip r:embed="rId4"/>
                  <a:stretch>
                    <a:fillRect b="-15000"/>
                  </a:stretch>
                </a:blipFill>
              </p:spPr>
              <p:txBody>
                <a:bodyPr/>
                <a:lstStyle/>
                <a:p>
                  <a:r>
                    <a:rPr lang="zh-CN" altLang="en-US">
                      <a:noFill/>
                    </a:rPr>
                    <a:t> </a:t>
                  </a:r>
                </a:p>
              </p:txBody>
            </p:sp>
          </mc:Fallback>
        </mc:AlternateContent>
        <p:cxnSp>
          <p:nvCxnSpPr>
            <p:cNvPr id="77" name="直接连接符 76">
              <a:extLst>
                <a:ext uri="{FF2B5EF4-FFF2-40B4-BE49-F238E27FC236}">
                  <a16:creationId xmlns:a16="http://schemas.microsoft.com/office/drawing/2014/main" id="{C8B10A54-E728-EE7F-0D7B-02221F3EDBCB}"/>
                </a:ext>
              </a:extLst>
            </p:cNvPr>
            <p:cNvCxnSpPr>
              <a:cxnSpLocks/>
              <a:stCxn id="41" idx="2"/>
              <a:endCxn id="62" idx="7"/>
            </p:cNvCxnSpPr>
            <p:nvPr/>
          </p:nvCxnSpPr>
          <p:spPr>
            <a:xfrm flipH="1">
              <a:off x="8483149" y="3839506"/>
              <a:ext cx="736319" cy="15661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40EEE7EF-DAED-39E1-BB37-32E6F82A29EE}"/>
                    </a:ext>
                  </a:extLst>
                </p:cNvPr>
                <p:cNvSpPr>
                  <a:spLocks noChangeAspect="1"/>
                </p:cNvSpPr>
                <p:nvPr/>
              </p:nvSpPr>
              <p:spPr>
                <a:xfrm>
                  <a:off x="9219468" y="3659506"/>
                  <a:ext cx="360000" cy="360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𝑗</m:t>
                        </m:r>
                      </m:oMath>
                    </m:oMathPara>
                  </a14:m>
                  <a:endParaRPr lang="zh-CN" altLang="en-US" sz="2000" dirty="0"/>
                </a:p>
              </p:txBody>
            </p:sp>
          </mc:Choice>
          <mc:Fallback xmlns="">
            <p:sp>
              <p:nvSpPr>
                <p:cNvPr id="41" name="椭圆 40">
                  <a:extLst>
                    <a:ext uri="{FF2B5EF4-FFF2-40B4-BE49-F238E27FC236}">
                      <a16:creationId xmlns:a16="http://schemas.microsoft.com/office/drawing/2014/main" id="{40EEE7EF-DAED-39E1-BB37-32E6F82A29EE}"/>
                    </a:ext>
                  </a:extLst>
                </p:cNvPr>
                <p:cNvSpPr>
                  <a:spLocks noRot="1" noChangeAspect="1" noMove="1" noResize="1" noEditPoints="1" noAdjustHandles="1" noChangeArrowheads="1" noChangeShapeType="1" noTextEdit="1"/>
                </p:cNvSpPr>
                <p:nvPr/>
              </p:nvSpPr>
              <p:spPr>
                <a:xfrm>
                  <a:off x="9219468" y="3659506"/>
                  <a:ext cx="360000" cy="360000"/>
                </a:xfrm>
                <a:prstGeom prst="ellipse">
                  <a:avLst/>
                </a:prstGeom>
                <a:blipFill>
                  <a:blip r:embed="rId9"/>
                  <a:stretch>
                    <a:fillRect b="-19048"/>
                  </a:stretch>
                </a:blipFill>
              </p:spPr>
              <p:txBody>
                <a:bodyPr/>
                <a:lstStyle/>
                <a:p>
                  <a:r>
                    <a:rPr lang="zh-CN" altLang="en-US">
                      <a:noFill/>
                    </a:rPr>
                    <a:t> </a:t>
                  </a:r>
                </a:p>
              </p:txBody>
            </p:sp>
          </mc:Fallback>
        </mc:AlternateContent>
      </p:grpSp>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cxnSp>
        <p:nvCxnSpPr>
          <p:cNvPr id="33" name="直接箭头连接符 32">
            <a:extLst>
              <a:ext uri="{FF2B5EF4-FFF2-40B4-BE49-F238E27FC236}">
                <a16:creationId xmlns:a16="http://schemas.microsoft.com/office/drawing/2014/main" id="{4145F4EC-2C4C-5149-D473-9ED2D1509DCB}"/>
              </a:ext>
            </a:extLst>
          </p:cNvPr>
          <p:cNvCxnSpPr>
            <a:cxnSpLocks/>
            <a:stCxn id="24" idx="3"/>
            <a:endCxn id="25" idx="0"/>
          </p:cNvCxnSpPr>
          <p:nvPr/>
        </p:nvCxnSpPr>
        <p:spPr>
          <a:xfrm flipH="1">
            <a:off x="8862348" y="1415866"/>
            <a:ext cx="592721" cy="526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BD4639B2-1054-1BA5-851F-A8BE20709F1D}"/>
                  </a:ext>
                </a:extLst>
              </p:cNvPr>
              <p:cNvSpPr>
                <a:spLocks noChangeAspect="1"/>
              </p:cNvSpPr>
              <p:nvPr/>
            </p:nvSpPr>
            <p:spPr>
              <a:xfrm>
                <a:off x="9402348" y="1108587"/>
                <a:ext cx="360000" cy="360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𝑗</m:t>
                      </m:r>
                    </m:oMath>
                  </m:oMathPara>
                </a14:m>
                <a:endParaRPr lang="zh-CN" altLang="en-US" sz="2000" dirty="0"/>
              </a:p>
            </p:txBody>
          </p:sp>
        </mc:Choice>
        <mc:Fallback xmlns="">
          <p:sp>
            <p:nvSpPr>
              <p:cNvPr id="24" name="椭圆 23">
                <a:extLst>
                  <a:ext uri="{FF2B5EF4-FFF2-40B4-BE49-F238E27FC236}">
                    <a16:creationId xmlns:a16="http://schemas.microsoft.com/office/drawing/2014/main" id="{BD4639B2-1054-1BA5-851F-A8BE20709F1D}"/>
                  </a:ext>
                </a:extLst>
              </p:cNvPr>
              <p:cNvSpPr>
                <a:spLocks noRot="1" noChangeAspect="1" noMove="1" noResize="1" noEditPoints="1" noAdjustHandles="1" noChangeArrowheads="1" noChangeShapeType="1" noTextEdit="1"/>
              </p:cNvSpPr>
              <p:nvPr/>
            </p:nvSpPr>
            <p:spPr>
              <a:xfrm>
                <a:off x="9402348" y="1108587"/>
                <a:ext cx="360000" cy="360000"/>
              </a:xfrm>
              <a:prstGeom prst="ellipse">
                <a:avLst/>
              </a:prstGeom>
              <a:blipFill>
                <a:blip r:embed="rId10"/>
                <a:stretch>
                  <a:fillRect b="-174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等腰三角形 24">
                <a:extLst>
                  <a:ext uri="{FF2B5EF4-FFF2-40B4-BE49-F238E27FC236}">
                    <a16:creationId xmlns:a16="http://schemas.microsoft.com/office/drawing/2014/main" id="{19BFD22A-40A1-A69D-A935-791BE3BF7E33}"/>
                  </a:ext>
                </a:extLst>
              </p:cNvPr>
              <p:cNvSpPr/>
              <p:nvPr/>
            </p:nvSpPr>
            <p:spPr>
              <a:xfrm>
                <a:off x="8322348" y="1941977"/>
                <a:ext cx="1080000" cy="90000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𝑆</m:t>
                      </m:r>
                    </m:oMath>
                  </m:oMathPara>
                </a14:m>
                <a:endParaRPr lang="zh-CN" altLang="en-US" dirty="0"/>
              </a:p>
            </p:txBody>
          </p:sp>
        </mc:Choice>
        <mc:Fallback xmlns="">
          <p:sp>
            <p:nvSpPr>
              <p:cNvPr id="25" name="等腰三角形 24">
                <a:extLst>
                  <a:ext uri="{FF2B5EF4-FFF2-40B4-BE49-F238E27FC236}">
                    <a16:creationId xmlns:a16="http://schemas.microsoft.com/office/drawing/2014/main" id="{19BFD22A-40A1-A69D-A935-791BE3BF7E33}"/>
                  </a:ext>
                </a:extLst>
              </p:cNvPr>
              <p:cNvSpPr>
                <a:spLocks noRot="1" noChangeAspect="1" noMove="1" noResize="1" noEditPoints="1" noAdjustHandles="1" noChangeArrowheads="1" noChangeShapeType="1" noTextEdit="1"/>
              </p:cNvSpPr>
              <p:nvPr/>
            </p:nvSpPr>
            <p:spPr>
              <a:xfrm>
                <a:off x="8322348" y="1941977"/>
                <a:ext cx="1080000" cy="900000"/>
              </a:xfrm>
              <a:prstGeom prst="triangle">
                <a:avLst/>
              </a:prstGeom>
              <a:blipFill>
                <a:blip r:embed="rId11"/>
                <a:stretch>
                  <a:fillRect/>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6E23B1EC-F431-342C-7A21-09540B14F98F}"/>
              </a:ext>
            </a:extLst>
          </p:cNvPr>
          <p:cNvCxnSpPr>
            <a:cxnSpLocks/>
            <a:stCxn id="7" idx="3"/>
            <a:endCxn id="24" idx="7"/>
          </p:cNvCxnSpPr>
          <p:nvPr/>
        </p:nvCxnSpPr>
        <p:spPr>
          <a:xfrm flipH="1">
            <a:off x="9709627" y="562055"/>
            <a:ext cx="467671" cy="5992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BE20EBE-9FBF-314F-2864-99648B8D287E}"/>
              </a:ext>
            </a:extLst>
          </p:cNvPr>
          <p:cNvCxnSpPr>
            <a:cxnSpLocks/>
            <a:stCxn id="11" idx="2"/>
            <a:endCxn id="24" idx="6"/>
          </p:cNvCxnSpPr>
          <p:nvPr/>
        </p:nvCxnSpPr>
        <p:spPr>
          <a:xfrm flipH="1" flipV="1">
            <a:off x="9762348" y="1288587"/>
            <a:ext cx="834448" cy="1272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E60C7278-4A1B-814C-101B-185B82D57686}"/>
              </a:ext>
            </a:extLst>
          </p:cNvPr>
          <p:cNvCxnSpPr>
            <a:cxnSpLocks/>
            <a:stCxn id="7" idx="3"/>
            <a:endCxn id="25" idx="0"/>
          </p:cNvCxnSpPr>
          <p:nvPr/>
        </p:nvCxnSpPr>
        <p:spPr>
          <a:xfrm rot="5400000">
            <a:off x="8829862" y="594541"/>
            <a:ext cx="1379922" cy="1314950"/>
          </a:xfrm>
          <a:prstGeom prst="curvedConnector3">
            <a:avLst>
              <a:gd name="adj1" fmla="val 50000"/>
            </a:avLst>
          </a:prstGeom>
          <a:ln w="57150">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9A07FB49-21B1-3EEA-5CA6-E174AE36F818}"/>
              </a:ext>
            </a:extLst>
          </p:cNvPr>
          <p:cNvCxnSpPr>
            <a:stCxn id="11" idx="2"/>
            <a:endCxn id="25" idx="0"/>
          </p:cNvCxnSpPr>
          <p:nvPr/>
        </p:nvCxnSpPr>
        <p:spPr>
          <a:xfrm rot="10800000" flipV="1">
            <a:off x="8862348" y="1415865"/>
            <a:ext cx="1734448" cy="526111"/>
          </a:xfrm>
          <a:prstGeom prst="curvedConnector2">
            <a:avLst/>
          </a:prstGeom>
          <a:ln w="57150">
            <a:solidFill>
              <a:srgbClr val="F4323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5C853A89-A611-EE80-540F-9208CAFE9829}"/>
                  </a:ext>
                </a:extLst>
              </p:cNvPr>
              <p:cNvSpPr>
                <a:spLocks noChangeAspect="1"/>
              </p:cNvSpPr>
              <p:nvPr/>
            </p:nvSpPr>
            <p:spPr>
              <a:xfrm>
                <a:off x="10124577" y="254776"/>
                <a:ext cx="360000" cy="36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  </m:t>
                      </m:r>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7" name="椭圆 6">
                <a:extLst>
                  <a:ext uri="{FF2B5EF4-FFF2-40B4-BE49-F238E27FC236}">
                    <a16:creationId xmlns:a16="http://schemas.microsoft.com/office/drawing/2014/main" id="{5C853A89-A611-EE80-540F-9208CAFE9829}"/>
                  </a:ext>
                </a:extLst>
              </p:cNvPr>
              <p:cNvSpPr>
                <a:spLocks noRot="1" noChangeAspect="1" noMove="1" noResize="1" noEditPoints="1" noAdjustHandles="1" noChangeArrowheads="1" noChangeShapeType="1" noTextEdit="1"/>
              </p:cNvSpPr>
              <p:nvPr/>
            </p:nvSpPr>
            <p:spPr>
              <a:xfrm>
                <a:off x="10124577" y="254776"/>
                <a:ext cx="360000" cy="360000"/>
              </a:xfrm>
              <a:prstGeom prst="ellipse">
                <a:avLst/>
              </a:prstGeom>
              <a:blipFill>
                <a:blip r:embed="rId12"/>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D914ED8D-9F0A-49FF-064E-75897ADB0838}"/>
                  </a:ext>
                </a:extLst>
              </p:cNvPr>
              <p:cNvSpPr>
                <a:spLocks noChangeAspect="1"/>
              </p:cNvSpPr>
              <p:nvPr/>
            </p:nvSpPr>
            <p:spPr>
              <a:xfrm>
                <a:off x="10596796" y="1235866"/>
                <a:ext cx="360000" cy="36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smtClean="0">
                          <a:solidFill>
                            <a:schemeClr val="bg1"/>
                          </a:solidFill>
                          <a:latin typeface="Cambria Math" panose="02040503050406030204" pitchFamily="18" charset="0"/>
                        </a:rPr>
                        <m:t> </m:t>
                      </m:r>
                      <m:r>
                        <a:rPr lang="en-US" altLang="zh-CN" sz="2000" b="0" i="1" smtClean="0">
                          <a:solidFill>
                            <a:schemeClr val="bg1"/>
                          </a:solidFill>
                          <a:latin typeface="Cambria Math" panose="02040503050406030204" pitchFamily="18" charset="0"/>
                        </a:rPr>
                        <m:t> </m:t>
                      </m:r>
                      <m:sSub>
                        <m:sSubPr>
                          <m:ctrlPr>
                            <a:rPr lang="en-US" altLang="zh-CN" sz="2000" i="1">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2</m:t>
                          </m:r>
                        </m:sub>
                      </m:sSub>
                    </m:oMath>
                  </m:oMathPara>
                </a14:m>
                <a:endParaRPr lang="zh-CN" altLang="en-US" sz="2000" dirty="0">
                  <a:solidFill>
                    <a:schemeClr val="accent1"/>
                  </a:solidFill>
                </a:endParaRPr>
              </a:p>
            </p:txBody>
          </p:sp>
        </mc:Choice>
        <mc:Fallback xmlns="">
          <p:sp>
            <p:nvSpPr>
              <p:cNvPr id="11" name="椭圆 10">
                <a:extLst>
                  <a:ext uri="{FF2B5EF4-FFF2-40B4-BE49-F238E27FC236}">
                    <a16:creationId xmlns:a16="http://schemas.microsoft.com/office/drawing/2014/main" id="{D914ED8D-9F0A-49FF-064E-75897ADB0838}"/>
                  </a:ext>
                </a:extLst>
              </p:cNvPr>
              <p:cNvSpPr>
                <a:spLocks noRot="1" noChangeAspect="1" noMove="1" noResize="1" noEditPoints="1" noAdjustHandles="1" noChangeArrowheads="1" noChangeShapeType="1" noTextEdit="1"/>
              </p:cNvSpPr>
              <p:nvPr/>
            </p:nvSpPr>
            <p:spPr>
              <a:xfrm>
                <a:off x="10596796" y="1235866"/>
                <a:ext cx="360000" cy="360000"/>
              </a:xfrm>
              <a:prstGeom prst="ellipse">
                <a:avLst/>
              </a:prstGeom>
              <a:blipFill>
                <a:blip r:embed="rId13"/>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71C7F3A4-E2A2-4FAC-8EDE-65074CDEE867}"/>
                  </a:ext>
                </a:extLst>
              </p:cNvPr>
              <p:cNvSpPr txBox="1"/>
              <p:nvPr/>
            </p:nvSpPr>
            <p:spPr>
              <a:xfrm>
                <a:off x="9171515" y="5902602"/>
                <a:ext cx="461665" cy="353622"/>
              </a:xfrm>
              <a:prstGeom prst="rect">
                <a:avLst/>
              </a:prstGeom>
              <a:noFill/>
            </p:spPr>
            <p:txBody>
              <a:bodyPr vert="eaVert"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76" name="文本框 75">
                <a:extLst>
                  <a:ext uri="{FF2B5EF4-FFF2-40B4-BE49-F238E27FC236}">
                    <a16:creationId xmlns:a16="http://schemas.microsoft.com/office/drawing/2014/main" id="{71C7F3A4-E2A2-4FAC-8EDE-65074CDEE867}"/>
                  </a:ext>
                </a:extLst>
              </p:cNvPr>
              <p:cNvSpPr txBox="1">
                <a:spLocks noRot="1" noChangeAspect="1" noMove="1" noResize="1" noEditPoints="1" noAdjustHandles="1" noChangeArrowheads="1" noChangeShapeType="1" noTextEdit="1"/>
              </p:cNvSpPr>
              <p:nvPr/>
            </p:nvSpPr>
            <p:spPr>
              <a:xfrm>
                <a:off x="9171515" y="5902602"/>
                <a:ext cx="461665" cy="353622"/>
              </a:xfrm>
              <a:prstGeom prst="rect">
                <a:avLst/>
              </a:prstGeom>
              <a:blipFill>
                <a:blip r:embed="rId14"/>
                <a:stretch>
                  <a:fillRect/>
                </a:stretch>
              </a:blipFill>
            </p:spPr>
            <p:txBody>
              <a:bodyPr/>
              <a:lstStyle/>
              <a:p>
                <a:r>
                  <a:rPr lang="zh-CN" altLang="en-US">
                    <a:noFill/>
                  </a:rPr>
                  <a:t> </a:t>
                </a:r>
              </a:p>
            </p:txBody>
          </p:sp>
        </mc:Fallback>
      </mc:AlternateContent>
      <p:grpSp>
        <p:nvGrpSpPr>
          <p:cNvPr id="100" name="组合 99">
            <a:extLst>
              <a:ext uri="{FF2B5EF4-FFF2-40B4-BE49-F238E27FC236}">
                <a16:creationId xmlns:a16="http://schemas.microsoft.com/office/drawing/2014/main" id="{F2C039A0-C66B-2DB1-A314-254B7CC03790}"/>
              </a:ext>
            </a:extLst>
          </p:cNvPr>
          <p:cNvGrpSpPr/>
          <p:nvPr/>
        </p:nvGrpSpPr>
        <p:grpSpPr>
          <a:xfrm>
            <a:off x="7560000" y="4687144"/>
            <a:ext cx="4320000" cy="1080000"/>
            <a:chOff x="7560000" y="4687144"/>
            <a:chExt cx="4320000" cy="1080000"/>
          </a:xfrm>
        </p:grpSpPr>
        <p:sp>
          <p:nvSpPr>
            <p:cNvPr id="67" name="平行四边形 66">
              <a:extLst>
                <a:ext uri="{FF2B5EF4-FFF2-40B4-BE49-F238E27FC236}">
                  <a16:creationId xmlns:a16="http://schemas.microsoft.com/office/drawing/2014/main" id="{6FB07942-58FC-4E9F-B162-E1D10E251066}"/>
                </a:ext>
              </a:extLst>
            </p:cNvPr>
            <p:cNvSpPr/>
            <p:nvPr/>
          </p:nvSpPr>
          <p:spPr>
            <a:xfrm>
              <a:off x="7560000" y="4687144"/>
              <a:ext cx="4320000" cy="1080000"/>
            </a:xfrm>
            <a:prstGeom prst="parallelogram">
              <a:avLst>
                <a:gd name="adj" fmla="val 128980"/>
              </a:avLst>
            </a:prstGeom>
            <a:solidFill>
              <a:srgbClr val="EADA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3F09B577-0F67-9AF5-E352-5D1DC275E08E}"/>
                </a:ext>
              </a:extLst>
            </p:cNvPr>
            <p:cNvCxnSpPr>
              <a:cxnSpLocks/>
              <a:stCxn id="72" idx="2"/>
              <a:endCxn id="71" idx="7"/>
            </p:cNvCxnSpPr>
            <p:nvPr/>
          </p:nvCxnSpPr>
          <p:spPr>
            <a:xfrm flipH="1">
              <a:off x="9526747" y="4929290"/>
              <a:ext cx="736319" cy="1900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1D2F3B-D8DE-5C38-3B7E-4D33FB2F5F16}"/>
                </a:ext>
              </a:extLst>
            </p:cNvPr>
            <p:cNvCxnSpPr>
              <a:cxnSpLocks/>
              <a:stCxn id="73" idx="2"/>
              <a:endCxn id="71" idx="6"/>
            </p:cNvCxnSpPr>
            <p:nvPr/>
          </p:nvCxnSpPr>
          <p:spPr>
            <a:xfrm flipH="1" flipV="1">
              <a:off x="9579468" y="5246579"/>
              <a:ext cx="682950" cy="20778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椭圆 70">
                  <a:extLst>
                    <a:ext uri="{FF2B5EF4-FFF2-40B4-BE49-F238E27FC236}">
                      <a16:creationId xmlns:a16="http://schemas.microsoft.com/office/drawing/2014/main" id="{08884056-6554-DFEB-01E9-2A4826ABBF90}"/>
                    </a:ext>
                  </a:extLst>
                </p:cNvPr>
                <p:cNvSpPr>
                  <a:spLocks noChangeAspect="1"/>
                </p:cNvSpPr>
                <p:nvPr/>
              </p:nvSpPr>
              <p:spPr>
                <a:xfrm>
                  <a:off x="9219468" y="5066579"/>
                  <a:ext cx="360000" cy="360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𝑗</m:t>
                        </m:r>
                      </m:oMath>
                    </m:oMathPara>
                  </a14:m>
                  <a:endParaRPr lang="zh-CN" altLang="en-US" sz="2000" dirty="0"/>
                </a:p>
              </p:txBody>
            </p:sp>
          </mc:Choice>
          <mc:Fallback xmlns="">
            <p:sp>
              <p:nvSpPr>
                <p:cNvPr id="71" name="椭圆 70">
                  <a:extLst>
                    <a:ext uri="{FF2B5EF4-FFF2-40B4-BE49-F238E27FC236}">
                      <a16:creationId xmlns:a16="http://schemas.microsoft.com/office/drawing/2014/main" id="{08884056-6554-DFEB-01E9-2A4826ABBF90}"/>
                    </a:ext>
                  </a:extLst>
                </p:cNvPr>
                <p:cNvSpPr>
                  <a:spLocks noRot="1" noChangeAspect="1" noMove="1" noResize="1" noEditPoints="1" noAdjustHandles="1" noChangeArrowheads="1" noChangeShapeType="1" noTextEdit="1"/>
                </p:cNvSpPr>
                <p:nvPr/>
              </p:nvSpPr>
              <p:spPr>
                <a:xfrm>
                  <a:off x="9219468" y="5066579"/>
                  <a:ext cx="360000" cy="360000"/>
                </a:xfrm>
                <a:prstGeom prst="ellipse">
                  <a:avLst/>
                </a:prstGeom>
                <a:blipFill>
                  <a:blip r:embed="rId15"/>
                  <a:stretch>
                    <a:fillRect b="-19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96542F7C-6441-966E-8C79-E475188845D3}"/>
                    </a:ext>
                  </a:extLst>
                </p:cNvPr>
                <p:cNvSpPr>
                  <a:spLocks noChangeAspect="1"/>
                </p:cNvSpPr>
                <p:nvPr/>
              </p:nvSpPr>
              <p:spPr>
                <a:xfrm>
                  <a:off x="10263066" y="4749290"/>
                  <a:ext cx="360000" cy="360000"/>
                </a:xfrm>
                <a:prstGeom prst="ellipse">
                  <a:avLst/>
                </a:prstGeom>
                <a:solidFill>
                  <a:srgbClr val="00D2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  </m:t>
                        </m:r>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72" name="椭圆 71">
                  <a:extLst>
                    <a:ext uri="{FF2B5EF4-FFF2-40B4-BE49-F238E27FC236}">
                      <a16:creationId xmlns:a16="http://schemas.microsoft.com/office/drawing/2014/main" id="{96542F7C-6441-966E-8C79-E475188845D3}"/>
                    </a:ext>
                  </a:extLst>
                </p:cNvPr>
                <p:cNvSpPr>
                  <a:spLocks noRot="1" noChangeAspect="1" noMove="1" noResize="1" noEditPoints="1" noAdjustHandles="1" noChangeArrowheads="1" noChangeShapeType="1" noTextEdit="1"/>
                </p:cNvSpPr>
                <p:nvPr/>
              </p:nvSpPr>
              <p:spPr>
                <a:xfrm>
                  <a:off x="10263066" y="4749290"/>
                  <a:ext cx="360000" cy="360000"/>
                </a:xfrm>
                <a:prstGeom prst="ellipse">
                  <a:avLst/>
                </a:prstGeom>
                <a:blipFill>
                  <a:blip r:embed="rId16"/>
                  <a:stretch>
                    <a:fillRect l="-1587"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5FD03257-25BE-9350-95E8-E11AC7104512}"/>
                    </a:ext>
                  </a:extLst>
                </p:cNvPr>
                <p:cNvSpPr>
                  <a:spLocks noChangeAspect="1"/>
                </p:cNvSpPr>
                <p:nvPr/>
              </p:nvSpPr>
              <p:spPr>
                <a:xfrm>
                  <a:off x="10262418" y="5274368"/>
                  <a:ext cx="360000" cy="360000"/>
                </a:xfrm>
                <a:prstGeom prst="ellipse">
                  <a:avLst/>
                </a:prstGeom>
                <a:solidFill>
                  <a:srgbClr val="F432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i="1" smtClean="0">
                            <a:solidFill>
                              <a:schemeClr val="bg1"/>
                            </a:solidFill>
                            <a:latin typeface="Cambria Math" panose="02040503050406030204" pitchFamily="18" charset="0"/>
                          </a:rPr>
                          <m:t> </m:t>
                        </m:r>
                        <m:r>
                          <a:rPr lang="en-US" altLang="zh-CN" sz="2000" b="0" i="1" smtClean="0">
                            <a:solidFill>
                              <a:schemeClr val="bg1"/>
                            </a:solidFill>
                            <a:latin typeface="Cambria Math" panose="02040503050406030204" pitchFamily="18" charset="0"/>
                          </a:rPr>
                          <m:t> </m:t>
                        </m:r>
                        <m:sSub>
                          <m:sSubPr>
                            <m:ctrlPr>
                              <a:rPr lang="en-US" altLang="zh-CN" sz="2000" i="1">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𝑖</m:t>
                            </m:r>
                          </m:e>
                          <m:sub>
                            <m:r>
                              <a:rPr lang="en-US" altLang="zh-CN" sz="2000" b="0" i="1" smtClean="0">
                                <a:solidFill>
                                  <a:schemeClr val="bg1"/>
                                </a:solidFill>
                                <a:latin typeface="Cambria Math" panose="02040503050406030204" pitchFamily="18" charset="0"/>
                              </a:rPr>
                              <m:t>2</m:t>
                            </m:r>
                          </m:sub>
                        </m:sSub>
                      </m:oMath>
                    </m:oMathPara>
                  </a14:m>
                  <a:endParaRPr lang="zh-CN" altLang="en-US" sz="2000" dirty="0">
                    <a:solidFill>
                      <a:schemeClr val="accent1"/>
                    </a:solidFill>
                  </a:endParaRPr>
                </a:p>
              </p:txBody>
            </p:sp>
          </mc:Choice>
          <mc:Fallback xmlns="">
            <p:sp>
              <p:nvSpPr>
                <p:cNvPr id="73" name="椭圆 72">
                  <a:extLst>
                    <a:ext uri="{FF2B5EF4-FFF2-40B4-BE49-F238E27FC236}">
                      <a16:creationId xmlns:a16="http://schemas.microsoft.com/office/drawing/2014/main" id="{5FD03257-25BE-9350-95E8-E11AC7104512}"/>
                    </a:ext>
                  </a:extLst>
                </p:cNvPr>
                <p:cNvSpPr>
                  <a:spLocks noRot="1" noChangeAspect="1" noMove="1" noResize="1" noEditPoints="1" noAdjustHandles="1" noChangeArrowheads="1" noChangeShapeType="1" noTextEdit="1"/>
                </p:cNvSpPr>
                <p:nvPr/>
              </p:nvSpPr>
              <p:spPr>
                <a:xfrm>
                  <a:off x="10262418" y="5274368"/>
                  <a:ext cx="360000" cy="360000"/>
                </a:xfrm>
                <a:prstGeom prst="ellipse">
                  <a:avLst/>
                </a:prstGeom>
                <a:blipFill>
                  <a:blip r:embed="rId17"/>
                  <a:stretch>
                    <a:fillRect b="-4762"/>
                  </a:stretch>
                </a:blipFill>
              </p:spPr>
              <p:txBody>
                <a:bodyPr/>
                <a:lstStyle/>
                <a:p>
                  <a:r>
                    <a:rPr lang="zh-CN" altLang="en-US">
                      <a:noFill/>
                    </a:rPr>
                    <a:t> </a:t>
                  </a:r>
                </a:p>
              </p:txBody>
            </p:sp>
          </mc:Fallback>
        </mc:AlternateContent>
        <p:sp>
          <p:nvSpPr>
            <p:cNvPr id="74" name="椭圆 73">
              <a:extLst>
                <a:ext uri="{FF2B5EF4-FFF2-40B4-BE49-F238E27FC236}">
                  <a16:creationId xmlns:a16="http://schemas.microsoft.com/office/drawing/2014/main" id="{936A8796-7728-5962-393C-10BE58CFDF3F}"/>
                </a:ext>
              </a:extLst>
            </p:cNvPr>
            <p:cNvSpPr>
              <a:spLocks noChangeAspect="1"/>
            </p:cNvSpPr>
            <p:nvPr/>
          </p:nvSpPr>
          <p:spPr>
            <a:xfrm>
              <a:off x="8175870" y="5350473"/>
              <a:ext cx="360000" cy="360000"/>
            </a:xfrm>
            <a:prstGeom prst="ellipse">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C6C90B0C-30DA-C61F-D3B3-4347031AFA27}"/>
                    </a:ext>
                  </a:extLst>
                </p:cNvPr>
                <p:cNvSpPr txBox="1"/>
                <p:nvPr/>
              </p:nvSpPr>
              <p:spPr>
                <a:xfrm>
                  <a:off x="7740000" y="4697247"/>
                  <a:ext cx="869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oMath>
                    </m:oMathPara>
                  </a14:m>
                  <a:endParaRPr lang="zh-CN" altLang="en-US" dirty="0"/>
                </a:p>
              </p:txBody>
            </p:sp>
          </mc:Choice>
          <mc:Fallback xmlns="">
            <p:sp>
              <p:nvSpPr>
                <p:cNvPr id="75" name="文本框 74">
                  <a:extLst>
                    <a:ext uri="{FF2B5EF4-FFF2-40B4-BE49-F238E27FC236}">
                      <a16:creationId xmlns:a16="http://schemas.microsoft.com/office/drawing/2014/main" id="{C6C90B0C-30DA-C61F-D3B3-4347031AFA27}"/>
                    </a:ext>
                  </a:extLst>
                </p:cNvPr>
                <p:cNvSpPr txBox="1">
                  <a:spLocks noRot="1" noChangeAspect="1" noMove="1" noResize="1" noEditPoints="1" noAdjustHandles="1" noChangeArrowheads="1" noChangeShapeType="1" noTextEdit="1"/>
                </p:cNvSpPr>
                <p:nvPr/>
              </p:nvSpPr>
              <p:spPr>
                <a:xfrm>
                  <a:off x="7740000" y="4697247"/>
                  <a:ext cx="869725" cy="369332"/>
                </a:xfrm>
                <a:prstGeom prst="rect">
                  <a:avLst/>
                </a:prstGeom>
                <a:blipFill>
                  <a:blip r:embed="rId18"/>
                  <a:stretch>
                    <a:fillRect b="-15000"/>
                  </a:stretch>
                </a:blipFill>
              </p:spPr>
              <p:txBody>
                <a:bodyPr/>
                <a:lstStyle/>
                <a:p>
                  <a:r>
                    <a:rPr lang="zh-CN" altLang="en-US">
                      <a:noFill/>
                    </a:rPr>
                    <a:t> </a:t>
                  </a:r>
                </a:p>
              </p:txBody>
            </p:sp>
          </mc:Fallback>
        </mc:AlternateContent>
        <p:cxnSp>
          <p:nvCxnSpPr>
            <p:cNvPr id="81" name="直接连接符 80">
              <a:extLst>
                <a:ext uri="{FF2B5EF4-FFF2-40B4-BE49-F238E27FC236}">
                  <a16:creationId xmlns:a16="http://schemas.microsoft.com/office/drawing/2014/main" id="{9A3D2420-0C35-0A90-A8EF-AA1A1518EEBB}"/>
                </a:ext>
              </a:extLst>
            </p:cNvPr>
            <p:cNvCxnSpPr>
              <a:cxnSpLocks/>
              <a:stCxn id="71" idx="2"/>
              <a:endCxn id="74" idx="7"/>
            </p:cNvCxnSpPr>
            <p:nvPr/>
          </p:nvCxnSpPr>
          <p:spPr>
            <a:xfrm flipH="1">
              <a:off x="8483149" y="5246579"/>
              <a:ext cx="736319" cy="156615"/>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90" name="连接符: 曲线 89">
            <a:extLst>
              <a:ext uri="{FF2B5EF4-FFF2-40B4-BE49-F238E27FC236}">
                <a16:creationId xmlns:a16="http://schemas.microsoft.com/office/drawing/2014/main" id="{61BBCF56-1A9F-F8E7-E717-3C8A0D45C61C}"/>
              </a:ext>
            </a:extLst>
          </p:cNvPr>
          <p:cNvCxnSpPr>
            <a:cxnSpLocks/>
            <a:stCxn id="41" idx="0"/>
            <a:endCxn id="44" idx="1"/>
          </p:cNvCxnSpPr>
          <p:nvPr/>
        </p:nvCxnSpPr>
        <p:spPr>
          <a:xfrm rot="5400000" flipH="1" flipV="1">
            <a:off x="9725343" y="3069063"/>
            <a:ext cx="264568" cy="916319"/>
          </a:xfrm>
          <a:prstGeom prst="curvedConnector3">
            <a:avLst>
              <a:gd name="adj1" fmla="val 206332"/>
            </a:avLst>
          </a:prstGeom>
          <a:ln w="57150">
            <a:solidFill>
              <a:srgbClr val="00D29E"/>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0AA83C84-BC93-D91B-D317-712372A9AC71}"/>
              </a:ext>
            </a:extLst>
          </p:cNvPr>
          <p:cNvCxnSpPr>
            <a:cxnSpLocks/>
            <a:stCxn id="41" idx="7"/>
            <a:endCxn id="45" idx="1"/>
          </p:cNvCxnSpPr>
          <p:nvPr/>
        </p:nvCxnSpPr>
        <p:spPr>
          <a:xfrm rot="16200000" flipH="1">
            <a:off x="9817048" y="3421925"/>
            <a:ext cx="207789" cy="788392"/>
          </a:xfrm>
          <a:prstGeom prst="curvedConnector3">
            <a:avLst>
              <a:gd name="adj1" fmla="val -135388"/>
            </a:avLst>
          </a:prstGeom>
          <a:ln w="57150">
            <a:solidFill>
              <a:srgbClr val="F4323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2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wipe(up)">
                                      <p:cBhvr>
                                        <p:cTn id="11" dur="500"/>
                                        <p:tgtEl>
                                          <p:spTgt spid="10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up)">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7"/>
                                        </p:tgtEl>
                                        <p:attrNameLst>
                                          <p:attrName>fillcolor</p:attrName>
                                        </p:attrNameLst>
                                      </p:cBhvr>
                                      <p:to>
                                        <a:srgbClr val="00D29E"/>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wipe(left)">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11"/>
                                        </p:tgtEl>
                                        <p:attrNameLst>
                                          <p:attrName>fillcolor</p:attrName>
                                        </p:attrNameLst>
                                      </p:cBhvr>
                                      <p:to>
                                        <a:srgbClr val="F43232"/>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wipe(left)">
                                      <p:cBhvr>
                                        <p:cTn id="4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总结：</a:t>
                </a:r>
                <a:endParaRPr lang="en-US" altLang="zh-CN" dirty="0"/>
              </a:p>
              <a:p>
                <a:pPr lvl="1"/>
                <a:r>
                  <a:rPr lang="zh-CN" altLang="en-US" dirty="0"/>
                  <a:t>对于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𝑆</m:t>
                        </m:r>
                      </m:e>
                    </m:d>
                  </m:oMath>
                </a14:m>
                <a:r>
                  <a:rPr lang="zh-CN" altLang="en-US" dirty="0"/>
                  <a:t>，需要用类似最短路的方法处理转移</a:t>
                </a:r>
                <a:endParaRPr lang="en-US" altLang="zh-CN" dirty="0"/>
              </a:p>
              <a:p>
                <a:pPr lvl="1"/>
                <a:r>
                  <a:rPr lang="zh-CN" altLang="en-US" dirty="0"/>
                  <a:t>对于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e>
                    </m:d>
                  </m:oMath>
                </a14:m>
                <a:r>
                  <a:rPr lang="zh-CN" altLang="en-US" dirty="0"/>
                  <a:t>，和普通的状态压缩类似</a:t>
                </a:r>
                <a:endParaRPr lang="en-US" altLang="zh-CN" dirty="0"/>
              </a:p>
              <a:p>
                <a:r>
                  <a:rPr lang="zh-CN" altLang="en-US" dirty="0"/>
                  <a:t>使用这两个方法进行 </a:t>
                </a:r>
                <a:r>
                  <a:rPr lang="en-US" altLang="zh-CN" dirty="0"/>
                  <a:t>DP</a:t>
                </a:r>
                <a:r>
                  <a:rPr lang="zh-CN" altLang="en-US" dirty="0"/>
                  <a:t>，就可以得到答案</a:t>
                </a:r>
                <a:endParaRPr lang="en-US" altLang="zh-CN" dirty="0"/>
              </a:p>
              <a:p>
                <a:r>
                  <a:rPr lang="zh-CN" altLang="en-US" dirty="0"/>
                  <a:t>答案为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𝑈</m:t>
                                </m:r>
                              </m:e>
                            </m:d>
                          </m:e>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𝑉</m:t>
                            </m:r>
                          </m:e>
                        </m:d>
                      </m:e>
                    </m:func>
                  </m:oMath>
                </a14:m>
                <a:r>
                  <a:rPr lang="zh-CN" altLang="en-US" dirty="0"/>
                  <a:t>，其中 </a:t>
                </a:r>
                <a14:m>
                  <m:oMath xmlns:m="http://schemas.openxmlformats.org/officeDocument/2006/math">
                    <m:r>
                      <a:rPr lang="en-US" altLang="zh-CN" i="1">
                        <a:latin typeface="Cambria Math" panose="02040503050406030204" pitchFamily="18" charset="0"/>
                      </a:rPr>
                      <m:t>𝑈</m:t>
                    </m:r>
                  </m:oMath>
                </a14:m>
                <a:r>
                  <a:rPr lang="en-US" altLang="zh-CN" dirty="0"/>
                  <a:t> </a:t>
                </a:r>
                <a:r>
                  <a:rPr lang="zh-CN" altLang="en-US" dirty="0"/>
                  <a:t>表示全集</a:t>
                </a:r>
                <a:endParaRPr lang="en-US" altLang="zh-CN" dirty="0"/>
              </a:p>
              <a:p>
                <a:r>
                  <a:rPr lang="zh-CN" altLang="en-US" dirty="0"/>
                  <a:t>复杂度？</a:t>
                </a:r>
                <a:endParaRPr lang="en-US" altLang="zh-CN" dirty="0"/>
              </a:p>
              <a:p>
                <a:pPr lvl="1"/>
                <a:r>
                  <a:rPr lang="zh-CN" altLang="en-US" dirty="0"/>
                  <a:t>最短路部分，相当于跑了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oMath>
                </a14:m>
                <a:r>
                  <a:rPr lang="en-US" altLang="zh-CN" dirty="0"/>
                  <a:t> </a:t>
                </a:r>
                <a:r>
                  <a:rPr lang="zh-CN" altLang="en-US" dirty="0"/>
                  <a:t>次最短路，复杂度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oMath>
                </a14:m>
                <a:endParaRPr lang="en-US" altLang="zh-CN" dirty="0"/>
              </a:p>
              <a:p>
                <a:pPr lvl="1"/>
                <a:r>
                  <a:rPr lang="zh-CN" altLang="en-US" dirty="0"/>
                  <a:t>枚举子集进行转移的复杂度？</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927832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直接对集合 </a:t>
                </a:r>
                <a14:m>
                  <m:oMath xmlns:m="http://schemas.openxmlformats.org/officeDocument/2006/math">
                    <m:r>
                      <a:rPr lang="en-US" altLang="zh-CN" b="0" i="1" smtClean="0">
                        <a:latin typeface="Cambria Math" panose="02040503050406030204" pitchFamily="18" charset="0"/>
                      </a:rPr>
                      <m:t>𝑆</m:t>
                    </m:r>
                  </m:oMath>
                </a14:m>
                <a:r>
                  <a:rPr lang="zh-CN" altLang="en-US" dirty="0"/>
                  <a:t>，枚举所有集合 </a:t>
                </a:r>
                <a14:m>
                  <m:oMath xmlns:m="http://schemas.openxmlformats.org/officeDocument/2006/math">
                    <m:r>
                      <a:rPr lang="en-US" altLang="zh-CN" b="0" i="1" smtClean="0">
                        <a:latin typeface="Cambria Math" panose="02040503050406030204" pitchFamily="18" charset="0"/>
                      </a:rPr>
                      <m:t>𝑇</m:t>
                    </m:r>
                  </m:oMath>
                </a14:m>
                <a:r>
                  <a:rPr lang="zh-CN" altLang="en-US" dirty="0"/>
                  <a:t>，判断 </a:t>
                </a:r>
                <a14:m>
                  <m:oMath xmlns:m="http://schemas.openxmlformats.org/officeDocument/2006/math">
                    <m:r>
                      <a:rPr lang="en-US" altLang="zh-CN" b="0" i="1" smtClean="0">
                        <a:latin typeface="Cambria Math" panose="02040503050406030204" pitchFamily="18" charset="0"/>
                      </a:rPr>
                      <m:t>𝑇</m:t>
                    </m:r>
                  </m:oMath>
                </a14:m>
                <a:r>
                  <a:rPr lang="en-US" altLang="zh-CN" dirty="0"/>
                  <a:t> </a:t>
                </a:r>
                <a:r>
                  <a:rPr lang="zh-CN" altLang="en-US" dirty="0"/>
                  <a:t>是不是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的子集再处理转移，复杂度是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𝑛</m:t>
                            </m:r>
                          </m:sup>
                        </m:sSup>
                      </m:e>
                    </m:d>
                  </m:oMath>
                </a14:m>
                <a:r>
                  <a:rPr lang="en-US" altLang="zh-CN" dirty="0"/>
                  <a:t> </a:t>
                </a:r>
                <a:r>
                  <a:rPr lang="zh-CN" altLang="en-US" dirty="0"/>
                  <a:t>的</a:t>
                </a:r>
                <a:endParaRPr lang="en-US" altLang="zh-CN" dirty="0"/>
              </a:p>
              <a:p>
                <a:r>
                  <a:rPr lang="zh-CN" altLang="en-US" dirty="0"/>
                  <a:t>假设我们总可以只枚举一个集合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的所有子集，而不枚举到不是它的子集的那些集合</a:t>
                </a:r>
                <a:endParaRPr lang="en-US" altLang="zh-CN" b="0" dirty="0"/>
              </a:p>
              <a:p>
                <a:pPr lvl="1"/>
                <a:r>
                  <a:rPr lang="zh-CN" altLang="en-US" dirty="0"/>
                  <a:t>一个大小为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b="0" dirty="0"/>
                  <a:t>的集合有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oMath>
                </a14:m>
                <a:r>
                  <a:rPr lang="en-US" altLang="zh-CN" b="0" dirty="0"/>
                  <a:t> </a:t>
                </a:r>
                <a:r>
                  <a:rPr lang="zh-CN" altLang="en-US" b="0" dirty="0"/>
                  <a:t>个子集</a:t>
                </a:r>
                <a:endParaRPr lang="en-US" altLang="zh-CN" b="0" dirty="0"/>
              </a:p>
              <a:p>
                <a:pPr lvl="1"/>
                <a:r>
                  <a:rPr lang="zh-CN" altLang="en-US" dirty="0"/>
                  <a:t>对于大小为 </a:t>
                </a:r>
                <a14:m>
                  <m:oMath xmlns:m="http://schemas.openxmlformats.org/officeDocument/2006/math">
                    <m:r>
                      <a:rPr lang="en-US" altLang="zh-CN" b="0" i="1" smtClean="0">
                        <a:latin typeface="Cambria Math" panose="02040503050406030204" pitchFamily="18" charset="0"/>
                      </a:rPr>
                      <m:t>𝑛</m:t>
                    </m:r>
                  </m:oMath>
                </a14:m>
                <a:r>
                  <a:rPr lang="en-US" altLang="zh-CN" b="0" dirty="0"/>
                  <a:t> </a:t>
                </a:r>
                <a:r>
                  <a:rPr lang="zh-CN" altLang="en-US" b="0" dirty="0"/>
                  <a:t>的集合，一共有 </a:t>
                </a:r>
                <a14:m>
                  <m:oMath xmlns:m="http://schemas.openxmlformats.org/officeDocument/2006/math">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e>
                    </m:d>
                  </m:oMath>
                </a14:m>
                <a:r>
                  <a:rPr lang="en-US" altLang="zh-CN" b="0" dirty="0"/>
                  <a:t> </a:t>
                </a:r>
                <a:r>
                  <a:rPr lang="zh-CN" altLang="en-US" b="0" dirty="0"/>
                  <a:t>个大小为 </a:t>
                </a:r>
                <a14:m>
                  <m:oMath xmlns:m="http://schemas.openxmlformats.org/officeDocument/2006/math">
                    <m:r>
                      <a:rPr lang="en-US" altLang="zh-CN" b="0" i="1" smtClean="0">
                        <a:latin typeface="Cambria Math" panose="02040503050406030204" pitchFamily="18" charset="0"/>
                      </a:rPr>
                      <m:t>𝑘</m:t>
                    </m:r>
                  </m:oMath>
                </a14:m>
                <a:r>
                  <a:rPr lang="zh-CN" altLang="en-US" b="0" dirty="0"/>
                  <a:t> 的子集</a:t>
                </a:r>
                <a:endParaRPr lang="en-US" altLang="zh-CN" b="0" dirty="0"/>
              </a:p>
              <a:p>
                <a:pPr lvl="1"/>
                <a:r>
                  <a:rPr lang="zh-CN" altLang="en-US" dirty="0"/>
                  <a:t>故复杂度可以用 </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𝑘</m:t>
                                </m:r>
                              </m:den>
                            </m:f>
                          </m:e>
                        </m:d>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e>
                    </m:nary>
                  </m:oMath>
                </a14:m>
                <a:r>
                  <a:rPr lang="en-US" altLang="zh-CN" b="0" dirty="0"/>
                  <a:t> </a:t>
                </a:r>
                <a:r>
                  <a:rPr lang="zh-CN" altLang="en-US" dirty="0"/>
                  <a:t>估计</a:t>
                </a:r>
                <a:endParaRPr lang="en-US" altLang="zh-CN" b="0" dirty="0"/>
              </a:p>
              <a:p>
                <a:pPr lvl="1"/>
                <a14:m>
                  <m:oMath xmlns:m="http://schemas.openxmlformats.org/officeDocument/2006/math">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𝑘</m:t>
                                </m:r>
                              </m:den>
                            </m:f>
                          </m:e>
                        </m:d>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𝑘</m:t>
                                </m:r>
                              </m:den>
                            </m:f>
                          </m:e>
                        </m:d>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2+1</m:t>
                            </m:r>
                          </m:e>
                        </m:d>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oMath>
                </a14:m>
                <a:r>
                  <a:rPr lang="zh-CN" altLang="en-US" b="0" dirty="0"/>
                  <a:t>，所以是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en-US" altLang="zh-CN" b="0" dirty="0"/>
                  <a:t> </a:t>
                </a:r>
                <a:r>
                  <a:rPr lang="zh-CN" altLang="en-US" b="0" dirty="0"/>
                  <a:t>的</a:t>
                </a:r>
                <a:endParaRPr lang="en-US" altLang="zh-CN" b="0"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48160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单次枚举子集的复杂度是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𝑘</m:t>
                            </m:r>
                          </m:sup>
                        </m:sSup>
                      </m:e>
                    </m:d>
                  </m:oMath>
                </a14:m>
                <a:r>
                  <a:rPr lang="en-US" altLang="zh-CN" dirty="0"/>
                  <a:t> </a:t>
                </a:r>
                <a:r>
                  <a:rPr lang="zh-CN" altLang="en-US" dirty="0"/>
                  <a:t>的</a:t>
                </a:r>
                <a:endParaRPr lang="en-US" altLang="zh-CN" dirty="0"/>
              </a:p>
              <a:p>
                <a:r>
                  <a:rPr lang="zh-CN" altLang="en-US" dirty="0"/>
                  <a:t>总复杂度是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𝑘</m:t>
                            </m:r>
                          </m:sup>
                        </m:sSup>
                        <m:r>
                          <a:rPr lang="en-US" altLang="zh-CN" b="0" i="1" smtClean="0">
                            <a:latin typeface="Cambria Math" panose="02040503050406030204" pitchFamily="18" charset="0"/>
                          </a:rPr>
                          <m:t>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b="0" i="1" smtClean="0">
                                <a:latin typeface="Cambria Math" panose="02040503050406030204" pitchFamily="18" charset="0"/>
                              </a:rPr>
                              <m:t>𝑛</m:t>
                            </m:r>
                          </m:e>
                        </m:func>
                      </m:e>
                    </m:d>
                  </m:oMath>
                </a14:m>
                <a:endParaRPr lang="en-US" altLang="zh-CN" dirty="0"/>
              </a:p>
              <a:p>
                <a:pPr lvl="1"/>
                <a:r>
                  <a:rPr lang="zh-CN" altLang="en-US" dirty="0"/>
                  <a:t>最短路部分，相当于跑了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oMath>
                </a14:m>
                <a:r>
                  <a:rPr lang="en-US" altLang="zh-CN" dirty="0"/>
                  <a:t> </a:t>
                </a:r>
                <a:r>
                  <a:rPr lang="zh-CN" altLang="en-US" dirty="0"/>
                  <a:t>次最短路，复杂度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oMath>
                </a14:m>
                <a:endParaRPr lang="en-US" altLang="zh-CN" dirty="0"/>
              </a:p>
              <a:p>
                <a:pPr lvl="1"/>
                <a:r>
                  <a:rPr lang="zh-CN" altLang="en-US" dirty="0"/>
                  <a:t>对每个结点 </a:t>
                </a:r>
                <a14:m>
                  <m:oMath xmlns:m="http://schemas.openxmlformats.org/officeDocument/2006/math">
                    <m:r>
                      <a:rPr lang="en-US" altLang="zh-CN" i="1">
                        <a:latin typeface="Cambria Math" panose="02040503050406030204" pitchFamily="18" charset="0"/>
                      </a:rPr>
                      <m:t>𝑖</m:t>
                    </m:r>
                  </m:oMath>
                </a14:m>
                <a:r>
                  <a:rPr lang="zh-CN" altLang="en-US" dirty="0"/>
                  <a:t>，枚举子集进行转移，复杂度是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𝑘</m:t>
                            </m:r>
                          </m:sup>
                        </m:sSup>
                        <m:r>
                          <a:rPr lang="en-US" altLang="zh-CN" i="1">
                            <a:latin typeface="Cambria Math" panose="02040503050406030204" pitchFamily="18" charset="0"/>
                          </a:rPr>
                          <m:t>𝑛</m:t>
                        </m:r>
                      </m:e>
                    </m:d>
                  </m:oMath>
                </a14:m>
                <a:endParaRPr lang="en-US" altLang="zh-CN" dirty="0"/>
              </a:p>
              <a:p>
                <a:r>
                  <a:rPr lang="zh-CN" altLang="en-US" dirty="0"/>
                  <a:t>如何只枚举子集？</a:t>
                </a:r>
                <a:endParaRPr lang="en-US" altLang="zh-CN" dirty="0"/>
              </a:p>
              <a:p>
                <a:pPr lvl="1"/>
                <a:r>
                  <a:rPr lang="zh-CN" altLang="en-US" dirty="0"/>
                  <a:t>使用位运算 </a:t>
                </a:r>
                <a:r>
                  <a:rPr lang="en-US" altLang="zh-CN" dirty="0">
                    <a:latin typeface="Courier New" panose="02070309020205020404" pitchFamily="49" charset="0"/>
                    <a:cs typeface="Courier New" panose="02070309020205020404" pitchFamily="49" charset="0"/>
                  </a:rPr>
                  <a:t>T = (T - 1) &amp; S</a:t>
                </a:r>
                <a:r>
                  <a:rPr lang="zh-CN" altLang="en-US" dirty="0">
                    <a:latin typeface="Courier New" panose="02070309020205020404" pitchFamily="49" charset="0"/>
                    <a:cs typeface="Courier New" panose="02070309020205020404" pitchFamily="49" charset="0"/>
                  </a:rPr>
                  <a:t>，可以保证</a:t>
                </a:r>
                <a:r>
                  <a:rPr lang="zh-CN" altLang="en-US" dirty="0">
                    <a:latin typeface="+mn-ea"/>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T</a:t>
                </a:r>
                <a:r>
                  <a:rPr lang="zh-CN" altLang="en-US" dirty="0">
                    <a:latin typeface="+mn-ea"/>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枚举到的一定</a:t>
                </a:r>
                <a:r>
                  <a:rPr lang="zh-CN" altLang="en-US" dirty="0">
                    <a:latin typeface="+mn-ea"/>
                    <a:cs typeface="Courier New" panose="02070309020205020404" pitchFamily="49" charset="0"/>
                  </a:rPr>
                  <a:t>是 </a:t>
                </a:r>
                <a14:m>
                  <m:oMath xmlns:m="http://schemas.openxmlformats.org/officeDocument/2006/math">
                    <m:r>
                      <a:rPr lang="en-US" altLang="zh-CN" i="1">
                        <a:latin typeface="Cambria Math" panose="02040503050406030204" pitchFamily="18" charset="0"/>
                        <a:cs typeface="Courier New" panose="02070309020205020404" pitchFamily="49" charset="0"/>
                      </a:rPr>
                      <m:t>𝑆</m:t>
                    </m:r>
                  </m:oMath>
                </a14:m>
                <a:r>
                  <a:rPr lang="en-US" altLang="zh-CN" dirty="0">
                    <a:latin typeface="+mn-ea"/>
                    <a:cs typeface="Courier New" panose="02070309020205020404" pitchFamily="49" charset="0"/>
                  </a:rPr>
                  <a:t> </a:t>
                </a:r>
                <a:r>
                  <a:rPr lang="zh-CN" altLang="en-US" dirty="0">
                    <a:latin typeface="+mn-ea"/>
                    <a:cs typeface="Courier New" panose="02070309020205020404" pitchFamily="49" charset="0"/>
                  </a:rPr>
                  <a:t>的子集</a:t>
                </a:r>
                <a:endParaRPr lang="en-US" altLang="zh-CN" dirty="0">
                  <a:latin typeface="+mn-ea"/>
                  <a:cs typeface="Courier New" panose="02070309020205020404" pitchFamily="49" charset="0"/>
                </a:endParaRPr>
              </a:p>
              <a:p>
                <a:r>
                  <a:rPr lang="zh-CN" altLang="en-US" dirty="0">
                    <a:latin typeface="+mn-ea"/>
                    <a:cs typeface="Courier New" panose="02070309020205020404" pitchFamily="49" charset="0"/>
                  </a:rPr>
                  <a:t>改为求最小斯坦纳森林（假设有其它连通性要求）</a:t>
                </a:r>
                <a:endParaRPr lang="en-US" altLang="zh-CN" dirty="0">
                  <a:latin typeface="+mn-ea"/>
                  <a:cs typeface="Courier New" panose="02070309020205020404" pitchFamily="49" charset="0"/>
                </a:endParaRPr>
              </a:p>
              <a:p>
                <a:pPr lvl="1"/>
                <a:r>
                  <a:rPr lang="zh-CN" altLang="en-US" dirty="0">
                    <a:latin typeface="+mn-ea"/>
                    <a:cs typeface="Courier New" panose="02070309020205020404" pitchFamily="49" charset="0"/>
                  </a:rPr>
                  <a:t>记 </a:t>
                </a:r>
                <a14:m>
                  <m:oMath xmlns:m="http://schemas.openxmlformats.org/officeDocument/2006/math">
                    <m:r>
                      <a:rPr lang="en-US" altLang="zh-CN" i="1">
                        <a:latin typeface="Cambria Math" panose="02040503050406030204" pitchFamily="18" charset="0"/>
                        <a:cs typeface="Courier New" panose="02070309020205020404" pitchFamily="49" charset="0"/>
                      </a:rPr>
                      <m:t>𝑔</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𝑆</m:t>
                        </m:r>
                      </m:e>
                    </m:d>
                    <m:r>
                      <a:rPr lang="en-US" altLang="zh-CN" i="1">
                        <a:latin typeface="Cambria Math" panose="02040503050406030204" pitchFamily="18" charset="0"/>
                        <a:cs typeface="Courier New" panose="02070309020205020404" pitchFamily="49" charset="0"/>
                      </a:rPr>
                      <m:t>=</m:t>
                    </m:r>
                    <m:func>
                      <m:funcPr>
                        <m:ctrlPr>
                          <a:rPr lang="en-US" altLang="zh-CN" i="1">
                            <a:latin typeface="Cambria Math" panose="02040503050406030204" pitchFamily="18" charset="0"/>
                            <a:cs typeface="Courier New" panose="02070309020205020404" pitchFamily="49" charset="0"/>
                          </a:rPr>
                        </m:ctrlPr>
                      </m:funcPr>
                      <m:fName>
                        <m:r>
                          <m:rPr>
                            <m:sty m:val="p"/>
                          </m:rPr>
                          <a:rPr lang="en-US" altLang="zh-CN">
                            <a:latin typeface="Cambria Math" panose="02040503050406030204" pitchFamily="18" charset="0"/>
                            <a:cs typeface="Courier New" panose="02070309020205020404" pitchFamily="49" charset="0"/>
                          </a:rPr>
                          <m:t>min</m:t>
                        </m:r>
                      </m:fName>
                      <m:e>
                        <m:d>
                          <m:dPr>
                            <m:begChr m:val="{"/>
                            <m:endChr m:val="}"/>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𝑓</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𝑖</m:t>
                                </m:r>
                                <m:r>
                                  <a:rPr lang="en-US" altLang="zh-CN" i="1">
                                    <a:latin typeface="Cambria Math" panose="02040503050406030204" pitchFamily="18" charset="0"/>
                                    <a:cs typeface="Courier New" panose="02070309020205020404" pitchFamily="49" charset="0"/>
                                  </a:rPr>
                                  <m:t>,</m:t>
                                </m:r>
                                <m:r>
                                  <a:rPr lang="en-US" altLang="zh-CN" i="1">
                                    <a:latin typeface="Cambria Math" panose="02040503050406030204" pitchFamily="18" charset="0"/>
                                    <a:cs typeface="Courier New" panose="02070309020205020404" pitchFamily="49" charset="0"/>
                                  </a:rPr>
                                  <m:t>𝑆</m:t>
                                </m:r>
                              </m:e>
                            </m:d>
                          </m:e>
                          <m:e>
                            <m:r>
                              <a:rPr lang="en-US" altLang="zh-CN" i="1">
                                <a:latin typeface="Cambria Math" panose="02040503050406030204" pitchFamily="18" charset="0"/>
                                <a:cs typeface="Courier New" panose="02070309020205020404" pitchFamily="49" charset="0"/>
                              </a:rPr>
                              <m:t>𝑖</m:t>
                            </m:r>
                            <m:r>
                              <a:rPr lang="en-US" altLang="zh-CN" i="1">
                                <a:latin typeface="Cambria Math" panose="02040503050406030204" pitchFamily="18" charset="0"/>
                                <a:cs typeface="Courier New" panose="02070309020205020404" pitchFamily="49" charset="0"/>
                              </a:rPr>
                              <m:t>∈</m:t>
                            </m:r>
                            <m:r>
                              <a:rPr lang="en-US" altLang="zh-CN" i="1">
                                <a:latin typeface="Cambria Math" panose="02040503050406030204" pitchFamily="18" charset="0"/>
                                <a:cs typeface="Courier New" panose="02070309020205020404" pitchFamily="49" charset="0"/>
                              </a:rPr>
                              <m:t>𝑉</m:t>
                            </m:r>
                          </m:e>
                        </m:d>
                      </m:e>
                    </m:func>
                  </m:oMath>
                </a14:m>
                <a:endParaRPr lang="en-US" altLang="zh-CN" dirty="0">
                  <a:latin typeface="+mn-ea"/>
                  <a:cs typeface="Courier New" panose="02070309020205020404" pitchFamily="49" charset="0"/>
                </a:endParaRPr>
              </a:p>
              <a:p>
                <a:pPr lvl="1"/>
                <a:r>
                  <a:rPr lang="zh-CN" altLang="en-US" dirty="0">
                    <a:latin typeface="+mn-ea"/>
                    <a:cs typeface="Courier New" panose="02070309020205020404" pitchFamily="49" charset="0"/>
                  </a:rPr>
                  <a:t>对 </a:t>
                </a:r>
                <a14:m>
                  <m:oMath xmlns:m="http://schemas.openxmlformats.org/officeDocument/2006/math">
                    <m:r>
                      <a:rPr lang="en-US" altLang="zh-CN" i="1">
                        <a:latin typeface="Cambria Math" panose="02040503050406030204" pitchFamily="18" charset="0"/>
                        <a:cs typeface="Courier New" panose="02070309020205020404" pitchFamily="49" charset="0"/>
                      </a:rPr>
                      <m:t>𝑔</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𝑆</m:t>
                        </m:r>
                      </m:e>
                    </m:d>
                  </m:oMath>
                </a14:m>
                <a:r>
                  <a:rPr lang="en-US" altLang="zh-CN" dirty="0">
                    <a:latin typeface="+mn-ea"/>
                    <a:cs typeface="Courier New" panose="02070309020205020404" pitchFamily="49" charset="0"/>
                  </a:rPr>
                  <a:t> </a:t>
                </a:r>
                <a:r>
                  <a:rPr lang="zh-CN" altLang="en-US" dirty="0">
                    <a:latin typeface="+mn-ea"/>
                    <a:cs typeface="Courier New" panose="02070309020205020404" pitchFamily="49" charset="0"/>
                  </a:rPr>
                  <a:t>跑背包 </a:t>
                </a:r>
                <a14:m>
                  <m:oMath xmlns:m="http://schemas.openxmlformats.org/officeDocument/2006/math">
                    <m:r>
                      <a:rPr lang="en-US" altLang="zh-CN" i="1">
                        <a:latin typeface="Cambria Math" panose="02040503050406030204" pitchFamily="18" charset="0"/>
                        <a:cs typeface="Courier New" panose="02070309020205020404" pitchFamily="49" charset="0"/>
                      </a:rPr>
                      <m:t>h</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𝑆</m:t>
                        </m:r>
                      </m:e>
                    </m:d>
                    <m:r>
                      <a:rPr lang="en-US" altLang="zh-CN" i="1">
                        <a:latin typeface="Cambria Math" panose="02040503050406030204" pitchFamily="18" charset="0"/>
                        <a:cs typeface="Courier New" panose="02070309020205020404" pitchFamily="49" charset="0"/>
                      </a:rPr>
                      <m:t>=</m:t>
                    </m:r>
                    <m:func>
                      <m:funcPr>
                        <m:ctrlPr>
                          <a:rPr lang="en-US" altLang="zh-CN" i="1">
                            <a:latin typeface="Cambria Math" panose="02040503050406030204" pitchFamily="18" charset="0"/>
                            <a:cs typeface="Courier New" panose="02070309020205020404" pitchFamily="49" charset="0"/>
                          </a:rPr>
                        </m:ctrlPr>
                      </m:funcPr>
                      <m:fName>
                        <m:r>
                          <m:rPr>
                            <m:sty m:val="p"/>
                          </m:rPr>
                          <a:rPr lang="en-US" altLang="zh-CN">
                            <a:latin typeface="Cambria Math" panose="02040503050406030204" pitchFamily="18" charset="0"/>
                            <a:cs typeface="Courier New" panose="02070309020205020404" pitchFamily="49" charset="0"/>
                          </a:rPr>
                          <m:t>min</m:t>
                        </m:r>
                      </m:fName>
                      <m:e>
                        <m:d>
                          <m:dPr>
                            <m:begChr m:val="{"/>
                            <m:endChr m:val="}"/>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𝑔</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𝑇</m:t>
                                </m:r>
                              </m:e>
                            </m:d>
                            <m:r>
                              <a:rPr lang="en-US" altLang="zh-CN" i="1">
                                <a:latin typeface="Cambria Math" panose="02040503050406030204" pitchFamily="18" charset="0"/>
                                <a:cs typeface="Courier New" panose="02070309020205020404" pitchFamily="49" charset="0"/>
                              </a:rPr>
                              <m:t>+</m:t>
                            </m:r>
                            <m:r>
                              <a:rPr lang="en-US" altLang="zh-CN" i="1">
                                <a:latin typeface="Cambria Math" panose="02040503050406030204" pitchFamily="18" charset="0"/>
                                <a:cs typeface="Courier New" panose="02070309020205020404" pitchFamily="49" charset="0"/>
                              </a:rPr>
                              <m:t>𝑔</m:t>
                            </m:r>
                            <m:d>
                              <m:dPr>
                                <m:ctrlPr>
                                  <a:rPr lang="en-US" altLang="zh-CN" i="1">
                                    <a:latin typeface="Cambria Math" panose="02040503050406030204" pitchFamily="18" charset="0"/>
                                    <a:cs typeface="Courier New" panose="02070309020205020404" pitchFamily="49" charset="0"/>
                                  </a:rPr>
                                </m:ctrlPr>
                              </m:dPr>
                              <m:e>
                                <m:r>
                                  <a:rPr lang="en-US" altLang="zh-CN" i="1">
                                    <a:latin typeface="Cambria Math" panose="02040503050406030204" pitchFamily="18" charset="0"/>
                                    <a:cs typeface="Courier New" panose="02070309020205020404" pitchFamily="49" charset="0"/>
                                  </a:rPr>
                                  <m:t>𝑆</m:t>
                                </m:r>
                                <m:r>
                                  <a:rPr lang="en-US" altLang="zh-CN" i="1">
                                    <a:latin typeface="Cambria Math" panose="02040503050406030204" pitchFamily="18" charset="0"/>
                                    <a:cs typeface="Courier New" panose="02070309020205020404" pitchFamily="49" charset="0"/>
                                  </a:rPr>
                                  <m:t>−</m:t>
                                </m:r>
                                <m:r>
                                  <a:rPr lang="en-US" altLang="zh-CN" i="1">
                                    <a:latin typeface="Cambria Math" panose="02040503050406030204" pitchFamily="18" charset="0"/>
                                    <a:cs typeface="Courier New" panose="02070309020205020404" pitchFamily="49" charset="0"/>
                                  </a:rPr>
                                  <m:t>𝑇</m:t>
                                </m:r>
                              </m:e>
                            </m:d>
                          </m:e>
                          <m:e>
                            <m:r>
                              <a:rPr lang="en-US" altLang="zh-CN" i="1">
                                <a:latin typeface="Cambria Math" panose="02040503050406030204" pitchFamily="18" charset="0"/>
                                <a:cs typeface="Courier New" panose="02070309020205020404" pitchFamily="49" charset="0"/>
                              </a:rPr>
                              <m:t>𝑇</m:t>
                            </m:r>
                            <m:r>
                              <a:rPr lang="en-US" altLang="zh-CN" i="1">
                                <a:latin typeface="Cambria Math" panose="02040503050406030204" pitchFamily="18" charset="0"/>
                                <a:cs typeface="Courier New" panose="02070309020205020404" pitchFamily="49" charset="0"/>
                              </a:rPr>
                              <m:t>⊆</m:t>
                            </m:r>
                            <m:r>
                              <a:rPr lang="en-US" altLang="zh-CN" i="1">
                                <a:latin typeface="Cambria Math" panose="02040503050406030204" pitchFamily="18" charset="0"/>
                                <a:cs typeface="Courier New" panose="02070309020205020404" pitchFamily="49" charset="0"/>
                              </a:rPr>
                              <m:t>𝑆</m:t>
                            </m:r>
                          </m:e>
                        </m:d>
                      </m:e>
                    </m:func>
                  </m:oMath>
                </a14:m>
                <a:r>
                  <a:rPr lang="zh-CN" altLang="en-US" dirty="0">
                    <a:latin typeface="+mn-ea"/>
                    <a:cs typeface="Courier New" panose="02070309020205020404" pitchFamily="49" charset="0"/>
                  </a:rPr>
                  <a:t>，全集的 </a:t>
                </a:r>
                <a14:m>
                  <m:oMath xmlns:m="http://schemas.openxmlformats.org/officeDocument/2006/math">
                    <m:r>
                      <a:rPr lang="en-US" altLang="zh-CN" i="1">
                        <a:latin typeface="Cambria Math" panose="02040503050406030204" pitchFamily="18" charset="0"/>
                        <a:cs typeface="Courier New" panose="02070309020205020404" pitchFamily="49" charset="0"/>
                      </a:rPr>
                      <m:t>h</m:t>
                    </m:r>
                    <m:d>
                      <m:dPr>
                        <m:ctrlPr>
                          <a:rPr lang="en-US" altLang="zh-CN" b="0" i="1" smtClean="0">
                            <a:latin typeface="Cambria Math" panose="02040503050406030204" pitchFamily="18" charset="0"/>
                            <a:cs typeface="Courier New" panose="02070309020205020404" pitchFamily="49" charset="0"/>
                          </a:rPr>
                        </m:ctrlPr>
                      </m:dPr>
                      <m:e>
                        <m:r>
                          <a:rPr lang="en-US" altLang="zh-CN" b="0" i="1" smtClean="0">
                            <a:latin typeface="Cambria Math" panose="02040503050406030204" pitchFamily="18" charset="0"/>
                            <a:cs typeface="Courier New" panose="02070309020205020404" pitchFamily="49" charset="0"/>
                          </a:rPr>
                          <m:t>𝑈</m:t>
                        </m:r>
                      </m:e>
                    </m:d>
                  </m:oMath>
                </a14:m>
                <a:r>
                  <a:rPr lang="zh-CN" altLang="en-US" dirty="0">
                    <a:latin typeface="+mn-ea"/>
                    <a:cs typeface="Courier New" panose="02070309020205020404" pitchFamily="49" charset="0"/>
                  </a:rPr>
                  <a:t> 即为答案</a:t>
                </a:r>
                <a:endParaRPr lang="en-US" altLang="zh-CN" dirty="0">
                  <a:latin typeface="+mn-ea"/>
                  <a:cs typeface="Courier New" panose="02070309020205020404" pitchFamily="49" charset="0"/>
                </a:endParaRPr>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49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最小斯坦纳树</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4156117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给定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oMath>
                </a14:m>
                <a:r>
                  <a:rPr lang="zh-CN" altLang="en-US" dirty="0"/>
                  <a:t>，定义一个序列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sub>
                    </m:sSub>
                  </m:oMath>
                </a14:m>
                <a:r>
                  <a:rPr lang="en-US" altLang="zh-CN" dirty="0"/>
                  <a:t> </a:t>
                </a:r>
                <a:r>
                  <a:rPr lang="zh-CN" altLang="en-US" dirty="0"/>
                  <a:t>是诗当且仅当存在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&lt;</m:t>
                        </m:r>
                        <m:r>
                          <a:rPr lang="en-US" altLang="zh-CN" i="1">
                            <a:latin typeface="Cambria Math" panose="02040503050406030204" pitchFamily="18" charset="0"/>
                          </a:rPr>
                          <m:t>𝑙</m:t>
                        </m:r>
                      </m:e>
                    </m:d>
                  </m:oMath>
                </a14:m>
                <a:r>
                  <a:rPr lang="en-US" altLang="zh-CN" dirty="0"/>
                  <a:t> </a:t>
                </a:r>
                <a:r>
                  <a:rPr lang="zh-CN" altLang="en-US" dirty="0"/>
                  <a:t>使</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𝑦</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𝑧</m:t>
                            </m:r>
                          </m:e>
                        </m:eqArr>
                      </m:e>
                    </m:d>
                  </m:oMath>
                </a14:m>
                <a:endParaRPr lang="en-US" altLang="zh-CN" dirty="0"/>
              </a:p>
              <a:p>
                <a:r>
                  <a:rPr lang="zh-CN" altLang="en-US" dirty="0"/>
                  <a:t>求有多少长度为 </a:t>
                </a:r>
                <a14:m>
                  <m:oMath xmlns:m="http://schemas.openxmlformats.org/officeDocument/2006/math">
                    <m:r>
                      <a:rPr lang="en-US" altLang="zh-CN" i="1">
                        <a:latin typeface="Cambria Math" panose="02040503050406030204" pitchFamily="18" charset="0"/>
                      </a:rPr>
                      <m:t>𝑛</m:t>
                    </m:r>
                  </m:oMath>
                </a14:m>
                <a:r>
                  <a:rPr lang="zh-CN" altLang="en-US" dirty="0"/>
                  <a:t>，元素范围在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1,10</m:t>
                        </m:r>
                      </m:e>
                    </m:d>
                  </m:oMath>
                </a14:m>
                <a:r>
                  <a:rPr lang="en-US" altLang="zh-CN" dirty="0"/>
                  <a:t> </a:t>
                </a:r>
                <a:r>
                  <a:rPr lang="zh-CN" altLang="en-US" dirty="0"/>
                  <a:t>的正整数序列是诗</a:t>
                </a:r>
                <a:endParaRPr lang="en-US" altLang="zh-CN" dirty="0"/>
              </a:p>
              <a:p>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≤40,  1≤</m:t>
                    </m:r>
                    <m:r>
                      <a:rPr lang="en-US" altLang="zh-CN" i="1">
                        <a:latin typeface="Cambria Math" panose="02040503050406030204" pitchFamily="18" charset="0"/>
                      </a:rPr>
                      <m:t>𝑥</m:t>
                    </m:r>
                    <m:r>
                      <a:rPr lang="en-US" altLang="zh-CN" i="1">
                        <a:latin typeface="Cambria Math" panose="02040503050406030204" pitchFamily="18" charset="0"/>
                      </a:rPr>
                      <m:t>≤5,  1≤</m:t>
                    </m:r>
                    <m:r>
                      <a:rPr lang="en-US" altLang="zh-CN" i="1">
                        <a:latin typeface="Cambria Math" panose="02040503050406030204" pitchFamily="18" charset="0"/>
                      </a:rPr>
                      <m:t>𝑦</m:t>
                    </m:r>
                    <m:r>
                      <a:rPr lang="en-US" altLang="zh-CN" i="1">
                        <a:latin typeface="Cambria Math" panose="02040503050406030204" pitchFamily="18" charset="0"/>
                      </a:rPr>
                      <m:t>≤7,  1≤</m:t>
                    </m:r>
                    <m:r>
                      <a:rPr lang="en-US" altLang="zh-CN" i="1">
                        <a:latin typeface="Cambria Math" panose="02040503050406030204" pitchFamily="18" charset="0"/>
                      </a:rPr>
                      <m:t>𝑧</m:t>
                    </m:r>
                    <m:r>
                      <a:rPr lang="en-US" altLang="zh-CN" i="1">
                        <a:latin typeface="Cambria Math" panose="02040503050406030204" pitchFamily="18" charset="0"/>
                      </a:rPr>
                      <m:t>≤5</m:t>
                    </m:r>
                  </m:oMath>
                </a14:m>
                <a:endParaRPr lang="en-US" altLang="zh-CN"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ARC058E - </a:t>
            </a:r>
            <a:r>
              <a:rPr lang="en-US" altLang="zh-CN" sz="2800" dirty="0"/>
              <a:t>Iroha and Haiku</a:t>
            </a:r>
            <a:endParaRPr lang="zh-CN" altLang="en-US" dirty="0"/>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28768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序列满足某些相等要求，有点像字符串中的匹配</a:t>
                </a:r>
                <a:endParaRPr lang="en-US" altLang="zh-CN" dirty="0"/>
              </a:p>
              <a:p>
                <a:pPr lvl="1"/>
                <a:r>
                  <a:rPr lang="zh-CN" altLang="en-US" dirty="0"/>
                  <a:t>子段和向前缀和转化：如果某两个前缀和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en-US" altLang="zh-CN" dirty="0"/>
                  <a:t> </a:t>
                </a:r>
                <a:r>
                  <a:rPr lang="zh-CN" altLang="en-US" dirty="0"/>
                  <a:t>差恰好为 </a:t>
                </a:r>
                <a14:m>
                  <m:oMath xmlns:m="http://schemas.openxmlformats.org/officeDocument/2006/math">
                    <m:r>
                      <a:rPr lang="en-US" altLang="zh-CN" i="1">
                        <a:latin typeface="Cambria Math" panose="02040503050406030204" pitchFamily="18" charset="0"/>
                      </a:rPr>
                      <m:t>𝑥</m:t>
                    </m:r>
                  </m:oMath>
                </a14:m>
                <a:r>
                  <a:rPr lang="zh-CN" altLang="en-US" dirty="0"/>
                  <a:t>，则说明子段和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endParaRPr lang="en-US" altLang="zh-CN" dirty="0"/>
              </a:p>
              <a:p>
                <a:r>
                  <a:rPr lang="zh-CN" altLang="en-US" dirty="0"/>
                  <a:t>单纯考虑对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en-US" altLang="zh-CN" dirty="0"/>
                  <a:t> </a:t>
                </a:r>
                <a:r>
                  <a:rPr lang="zh-CN" altLang="en-US" dirty="0"/>
                  <a:t>找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oMath>
                </a14:m>
                <a:r>
                  <a:rPr lang="en-US" altLang="zh-CN" dirty="0"/>
                  <a:t> </a:t>
                </a:r>
                <a:r>
                  <a:rPr lang="zh-CN" altLang="en-US" dirty="0"/>
                  <a:t>使得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a:t> </a:t>
                </a:r>
                <a:r>
                  <a:rPr lang="zh-CN" altLang="en-US" dirty="0"/>
                  <a:t>的问题，当权值范围不大时可以用 </a:t>
                </a:r>
                <a:r>
                  <a:rPr lang="en-US" altLang="zh-CN" dirty="0"/>
                  <a:t>vis </a:t>
                </a:r>
                <a:r>
                  <a:rPr lang="zh-CN" altLang="en-US" dirty="0"/>
                  <a:t>数组记录某个权值的前缀和是否出现</a:t>
                </a:r>
                <a:endParaRPr lang="en-US" altLang="zh-CN" dirty="0"/>
              </a:p>
              <a:p>
                <a:pPr lvl="1"/>
                <a:r>
                  <a:rPr lang="zh-CN" altLang="en-US" dirty="0"/>
                  <a:t>即 </a:t>
                </a:r>
                <a:r>
                  <a:rPr lang="en-US" altLang="zh-CN" dirty="0"/>
                  <a:t>vis[v]=0/1 </a:t>
                </a:r>
                <a:r>
                  <a:rPr lang="zh-CN" altLang="en-US" dirty="0"/>
                  <a:t>表示是否存在某个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使得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𝑣</m:t>
                    </m:r>
                  </m:oMath>
                </a14:m>
                <a:endParaRPr lang="en-US" altLang="zh-CN" dirty="0"/>
              </a:p>
              <a:p>
                <a:r>
                  <a:rPr lang="zh-CN" altLang="en-US" dirty="0"/>
                  <a:t>假设从前往后确定某个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oMath>
                </a14:m>
                <a:r>
                  <a:rPr lang="zh-CN" altLang="en-US" dirty="0"/>
                  <a:t>，则需相应地维护 </a:t>
                </a:r>
                <a:r>
                  <a:rPr lang="en-US" altLang="zh-CN" dirty="0"/>
                  <a:t>vis </a:t>
                </a:r>
                <a:r>
                  <a:rPr lang="zh-CN" altLang="en-US" dirty="0"/>
                  <a:t>数组</a:t>
                </a:r>
                <a:endParaRPr lang="en-US" altLang="zh-CN" dirty="0"/>
              </a:p>
              <a:p>
                <a:pPr lvl="1"/>
                <a:r>
                  <a:rPr lang="zh-CN" altLang="en-US" dirty="0"/>
                  <a:t>注意到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≤17</m:t>
                    </m:r>
                  </m:oMath>
                </a14:m>
                <a:r>
                  <a:rPr lang="zh-CN" altLang="en-US" b="0" dirty="0"/>
                  <a:t>，如果当前序列前缀和为 </a:t>
                </a:r>
                <a14:m>
                  <m:oMath xmlns:m="http://schemas.openxmlformats.org/officeDocument/2006/math">
                    <m:r>
                      <a:rPr lang="en-US" altLang="zh-CN" b="0" i="1" smtClean="0">
                        <a:latin typeface="Cambria Math" panose="02040503050406030204" pitchFamily="18" charset="0"/>
                      </a:rPr>
                      <m:t>𝑠</m:t>
                    </m:r>
                  </m:oMath>
                </a14:m>
                <a:r>
                  <a:rPr lang="zh-CN" altLang="en-US" b="0" dirty="0"/>
                  <a:t>，则 </a:t>
                </a:r>
                <a:r>
                  <a:rPr lang="en-US" altLang="zh-CN" dirty="0"/>
                  <a:t>vis </a:t>
                </a:r>
                <a:r>
                  <a:rPr lang="zh-CN" altLang="en-US" dirty="0"/>
                  <a:t>数组中下标</a:t>
                </a:r>
                <a:r>
                  <a:rPr lang="zh-CN" altLang="en-US" b="0" dirty="0"/>
                  <a:t>小于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r>
                  <a:rPr lang="en-US" altLang="zh-CN" b="0" dirty="0"/>
                  <a:t> </a:t>
                </a:r>
                <a:r>
                  <a:rPr lang="zh-CN" altLang="en-US" b="0" dirty="0"/>
                  <a:t>的部分都不需要考虑</a:t>
                </a:r>
                <a:endParaRPr lang="en-US" altLang="zh-CN" b="0" dirty="0"/>
              </a:p>
              <a:p>
                <a:pPr lvl="1"/>
                <a:r>
                  <a:rPr lang="zh-CN" altLang="en-US" dirty="0"/>
                  <a:t>把 </a:t>
                </a:r>
                <a:r>
                  <a:rPr lang="en-US" altLang="zh-CN" dirty="0"/>
                  <a:t>vis </a:t>
                </a:r>
                <a:r>
                  <a:rPr lang="zh-CN" altLang="en-US" dirty="0"/>
                  <a:t>数组最后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r>
                  <a:rPr lang="zh-CN" altLang="en-US" dirty="0"/>
                  <a:t> 位压位存成 </a:t>
                </a:r>
                <a:r>
                  <a:rPr lang="en-US" altLang="zh-CN" dirty="0"/>
                  <a:t>DP </a:t>
                </a:r>
                <a:r>
                  <a:rPr lang="zh-CN" altLang="en-US" dirty="0"/>
                  <a:t>状态</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ARC058E - </a:t>
            </a:r>
            <a:r>
              <a:rPr lang="en-US" altLang="zh-CN" sz="2800" dirty="0"/>
              <a:t>Iroha and Haiku</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122196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以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=5,</m:t>
                    </m:r>
                    <m:r>
                      <a:rPr lang="en-US" altLang="zh-CN" b="0" i="1" smtClean="0">
                        <a:latin typeface="Cambria Math" panose="02040503050406030204" pitchFamily="18" charset="0"/>
                      </a:rPr>
                      <m:t>𝑦</m:t>
                    </m:r>
                    <m:r>
                      <a:rPr lang="en-US" altLang="zh-CN" b="0" i="1" smtClean="0">
                        <a:latin typeface="Cambria Math" panose="02040503050406030204" pitchFamily="18" charset="0"/>
                      </a:rPr>
                      <m:t>=7,</m:t>
                    </m:r>
                    <m:r>
                      <a:rPr lang="en-US" altLang="zh-CN" b="0" i="1" smtClean="0">
                        <a:latin typeface="Cambria Math" panose="02040503050406030204" pitchFamily="18" charset="0"/>
                      </a:rPr>
                      <m:t>𝑧</m:t>
                    </m:r>
                    <m:r>
                      <a:rPr lang="en-US" altLang="zh-CN" b="0" i="1" smtClean="0">
                        <a:latin typeface="Cambria Math" panose="02040503050406030204" pitchFamily="18" charset="0"/>
                      </a:rPr>
                      <m:t>=5</m:t>
                    </m:r>
                  </m:oMath>
                </a14:m>
                <a:r>
                  <a:rPr lang="en-US" altLang="zh-CN" b="0" dirty="0"/>
                  <a:t> </a:t>
                </a:r>
                <a:r>
                  <a:rPr lang="zh-CN" altLang="en-US" b="0" dirty="0"/>
                  <a:t>为例：</a:t>
                </a:r>
                <a:endParaRPr lang="en-US" altLang="zh-CN" b="0" dirty="0"/>
              </a:p>
              <a:p>
                <a:pPr lvl="1"/>
                <a:r>
                  <a:rPr lang="zh-CN" altLang="en-US" dirty="0"/>
                  <a:t>假设确定了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，当前 </a:t>
                </a:r>
                <a:r>
                  <a:rPr lang="en-US" altLang="zh-CN" dirty="0"/>
                  <a:t>vis </a:t>
                </a:r>
                <a:r>
                  <a:rPr lang="zh-CN" altLang="en-US" dirty="0"/>
                  <a:t>数组最后</a:t>
                </a:r>
                <a:r>
                  <a:rPr lang="en-US" altLang="zh-CN" dirty="0"/>
                  <a:t> 17 </a:t>
                </a:r>
                <a:r>
                  <a:rPr lang="zh-CN" altLang="en-US" dirty="0"/>
                  <a:t>位为</a:t>
                </a:r>
                <a:r>
                  <a:rPr lang="en-US" altLang="zh-CN" dirty="0"/>
                  <a:t> 01101000010100101</a:t>
                </a:r>
              </a:p>
              <a:p>
                <a:pPr lvl="1"/>
                <a:r>
                  <a:rPr lang="zh-CN" altLang="en-US" dirty="0"/>
                  <a:t>加入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oMath>
                </a14:m>
                <a:r>
                  <a:rPr lang="zh-CN" altLang="en-US" b="0" dirty="0"/>
                  <a:t>，变为 </a:t>
                </a:r>
                <a:r>
                  <a:rPr lang="en-US" altLang="zh-CN" dirty="0"/>
                  <a:t>01101000010100101</a:t>
                </a:r>
                <a:r>
                  <a:rPr lang="en-US" altLang="zh-CN" b="1" u="sng" dirty="0">
                    <a:solidFill>
                      <a:srgbClr val="744791"/>
                    </a:solidFill>
                  </a:rPr>
                  <a:t>001</a:t>
                </a:r>
              </a:p>
              <a:p>
                <a:pPr lvl="1"/>
                <a:r>
                  <a:rPr lang="zh-CN" altLang="en-US" dirty="0"/>
                  <a:t>处理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时只需判断诗能否以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结尾，以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en-US" altLang="zh-CN" dirty="0"/>
                  <a:t> </a:t>
                </a:r>
                <a:r>
                  <a:rPr lang="zh-CN" altLang="en-US" dirty="0"/>
                  <a:t>结尾的情况交由子问题判断</a:t>
                </a:r>
                <a:endParaRPr lang="en-US" altLang="zh-CN" dirty="0"/>
              </a:p>
              <a:p>
                <a:pPr lvl="1"/>
                <a:r>
                  <a:rPr lang="zh-CN" altLang="en-US" dirty="0"/>
                  <a:t>充要条件：记到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为止的前缀和为 </a:t>
                </a:r>
                <a:r>
                  <a:rPr lang="en-US" altLang="zh-CN" dirty="0"/>
                  <a:t>s</a:t>
                </a:r>
                <a:r>
                  <a:rPr lang="zh-CN" altLang="en-US" dirty="0"/>
                  <a:t>，则 </a:t>
                </a:r>
                <a:r>
                  <a:rPr lang="en-US" altLang="zh-CN" dirty="0"/>
                  <a:t>vis[s] = vis[s - 5] = vis[s - 12] = vis[s - 17] = 1</a:t>
                </a:r>
                <a:r>
                  <a:rPr lang="zh-CN" altLang="en-US" dirty="0"/>
                  <a:t>，等价于数组后缀为 </a:t>
                </a:r>
                <a:r>
                  <a:rPr lang="en-US" altLang="zh-CN" dirty="0"/>
                  <a:t>1xxxx1xxxxxx1xxxx1</a:t>
                </a:r>
                <a:r>
                  <a:rPr lang="zh-CN" altLang="en-US" dirty="0"/>
                  <a:t>，</a:t>
                </a:r>
                <a:r>
                  <a:rPr lang="en-US" altLang="zh-CN" dirty="0"/>
                  <a:t>x </a:t>
                </a:r>
                <a:r>
                  <a:rPr lang="zh-CN" altLang="en-US" dirty="0"/>
                  <a:t>表示通配 </a:t>
                </a:r>
                <a:r>
                  <a:rPr lang="en-US" altLang="zh-CN" dirty="0"/>
                  <a:t>0 </a:t>
                </a:r>
                <a:r>
                  <a:rPr lang="zh-CN" altLang="en-US" dirty="0"/>
                  <a:t>和</a:t>
                </a:r>
                <a:r>
                  <a:rPr lang="en-US" altLang="zh-CN" dirty="0"/>
                  <a:t>1</a:t>
                </a:r>
              </a:p>
              <a:p>
                <a:pPr lvl="1"/>
                <a:r>
                  <a:rPr lang="zh-CN" altLang="en-US" dirty="0"/>
                  <a:t>判断 </a:t>
                </a:r>
                <a:r>
                  <a:rPr lang="en-US" altLang="zh-CN" dirty="0"/>
                  <a:t>vis </a:t>
                </a:r>
                <a:r>
                  <a:rPr lang="zh-CN" altLang="en-US" dirty="0"/>
                  <a:t>数组后缀是否为 </a:t>
                </a:r>
                <a:r>
                  <a:rPr lang="en-US" altLang="zh-CN" dirty="0"/>
                  <a:t>1xxxx1xxxxxx1xxxx1</a:t>
                </a:r>
                <a:r>
                  <a:rPr lang="zh-CN" altLang="en-US" dirty="0"/>
                  <a:t>，只需将当前状态 </a:t>
                </a:r>
                <a:r>
                  <a:rPr lang="en-US" altLang="zh-CN" dirty="0"/>
                  <a:t>01101000010100101</a:t>
                </a:r>
                <a:r>
                  <a:rPr lang="en-US" altLang="zh-CN" b="1" u="sng" dirty="0">
                    <a:solidFill>
                      <a:srgbClr val="744791"/>
                    </a:solidFill>
                  </a:rPr>
                  <a:t>001</a:t>
                </a:r>
                <a:r>
                  <a:rPr lang="en-US" altLang="zh-CN" dirty="0">
                    <a:solidFill>
                      <a:srgbClr val="744791"/>
                    </a:solidFill>
                  </a:rPr>
                  <a:t> </a:t>
                </a:r>
                <a:r>
                  <a:rPr lang="zh-CN" altLang="en-US" dirty="0"/>
                  <a:t>与 </a:t>
                </a:r>
                <a:r>
                  <a:rPr lang="en-US" altLang="zh-CN" dirty="0"/>
                  <a:t>100001000000100001 </a:t>
                </a:r>
                <a:r>
                  <a:rPr lang="zh-CN" altLang="en-US" dirty="0"/>
                  <a:t>取逻辑与，判断结果是否为 </a:t>
                </a:r>
                <a:r>
                  <a:rPr lang="en-US" altLang="zh-CN" dirty="0"/>
                  <a:t>100001000000100001</a:t>
                </a:r>
              </a:p>
              <a:p>
                <a:pPr lvl="1"/>
                <a:r>
                  <a:rPr lang="zh-CN" altLang="en-US" dirty="0"/>
                  <a:t>判断完将超出部分去掉作为新的状态，可以对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17</m:t>
                        </m:r>
                      </m:sup>
                    </m:sSup>
                  </m:oMath>
                </a14:m>
                <a:r>
                  <a:rPr lang="en-US" altLang="zh-CN" dirty="0"/>
                  <a:t> </a:t>
                </a:r>
                <a:r>
                  <a:rPr lang="zh-CN" altLang="en-US" dirty="0"/>
                  <a:t>取模，也可以与 </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17</m:t>
                            </m:r>
                          </m:sup>
                        </m:sSup>
                        <m:r>
                          <a:rPr lang="en-US" altLang="zh-CN" b="0" i="1" smtClean="0">
                            <a:latin typeface="Cambria Math" panose="02040503050406030204" pitchFamily="18" charset="0"/>
                          </a:rPr>
                          <m:t>−1</m:t>
                        </m:r>
                      </m:e>
                    </m:d>
                  </m:oMath>
                </a14:m>
                <a:r>
                  <a:rPr lang="en-US" altLang="zh-CN" dirty="0"/>
                  <a:t> </a:t>
                </a:r>
                <a:r>
                  <a:rPr lang="zh-CN" altLang="en-US" dirty="0"/>
                  <a:t>进行逻辑与</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ARC058E - </a:t>
            </a:r>
            <a:r>
              <a:rPr lang="en-US" altLang="zh-CN" sz="2800" dirty="0"/>
              <a:t>Iroha and Haiku</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618738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记合法的方案数不好做，由于初始状态是不合法的，不妨记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𝑆</m:t>
                        </m:r>
                      </m:e>
                    </m:d>
                  </m:oMath>
                </a14:m>
                <a:r>
                  <a:rPr lang="en-US" altLang="zh-CN" dirty="0"/>
                  <a:t> </a:t>
                </a:r>
                <a:r>
                  <a:rPr lang="zh-CN" altLang="en-US" dirty="0"/>
                  <a:t>表示已经确定序列前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位，</a:t>
                </a:r>
                <a:r>
                  <a:rPr lang="en-US" altLang="zh-CN" dirty="0"/>
                  <a:t>vis </a:t>
                </a:r>
                <a:r>
                  <a:rPr lang="zh-CN" altLang="en-US" dirty="0"/>
                  <a:t>数组末尾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r>
                  <a:rPr lang="en-US" altLang="zh-CN" dirty="0"/>
                  <a:t> </a:t>
                </a:r>
                <a:r>
                  <a:rPr lang="zh-CN" altLang="en-US" dirty="0"/>
                  <a:t>位的状态为 </a:t>
                </a:r>
                <a14:m>
                  <m:oMath xmlns:m="http://schemas.openxmlformats.org/officeDocument/2006/math">
                    <m:r>
                      <a:rPr lang="en-US" altLang="zh-CN" i="1">
                        <a:latin typeface="Cambria Math" panose="02040503050406030204" pitchFamily="18" charset="0"/>
                      </a:rPr>
                      <m:t>𝑆</m:t>
                    </m:r>
                  </m:oMath>
                </a14:m>
                <a:r>
                  <a:rPr lang="en-US" altLang="zh-CN" dirty="0"/>
                  <a:t> </a:t>
                </a:r>
                <a:r>
                  <a:rPr lang="zh-CN" altLang="en-US" dirty="0"/>
                  <a:t>的不是诗的序列个数</a:t>
                </a:r>
                <a:endParaRPr lang="en-US" altLang="zh-CN" dirty="0"/>
              </a:p>
              <a:p>
                <a:r>
                  <a:rPr lang="zh-CN" altLang="en-US" dirty="0"/>
                  <a:t>边界条件：</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r>
                      <a:rPr lang="en-US" altLang="zh-CN" b="0" i="1" smtClean="0">
                        <a:latin typeface="Cambria Math" panose="02040503050406030204" pitchFamily="18" charset="0"/>
                      </a:rPr>
                      <m:t>=1</m:t>
                    </m:r>
                  </m:oMath>
                </a14:m>
                <a:r>
                  <a:rPr lang="zh-CN" altLang="en-US" dirty="0"/>
                  <a:t>，即空串是一种不合法方案；其余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𝑆</m:t>
                        </m:r>
                      </m:e>
                    </m:d>
                    <m:r>
                      <a:rPr lang="en-US" altLang="zh-CN" b="0" i="1" smtClean="0">
                        <a:latin typeface="Cambria Math" panose="02040503050406030204" pitchFamily="18" charset="0"/>
                      </a:rPr>
                      <m:t>=0</m:t>
                    </m:r>
                  </m:oMath>
                </a14:m>
                <a:endParaRPr lang="en-US" altLang="zh-CN" dirty="0"/>
              </a:p>
              <a:p>
                <a:r>
                  <a:rPr lang="zh-CN" altLang="en-US" dirty="0"/>
                  <a:t>转移：对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oMath>
                </a14:m>
                <a:r>
                  <a:rPr lang="zh-CN" altLang="en-US" dirty="0"/>
                  <a:t>，枚举下一位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，并判断加入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a:t>
                </a:r>
                <a:r>
                  <a:rPr lang="zh-CN" altLang="en-US" dirty="0"/>
                  <a:t>后序列是否仍然不是诗，如果不是诗则转移给对应的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m:t>
                            </m:r>
                          </m:sup>
                        </m:sSup>
                      </m:e>
                    </m:d>
                  </m:oMath>
                </a14:m>
                <a:r>
                  <a:rPr lang="zh-CN" altLang="en-US" dirty="0"/>
                  <a:t>，其中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m:t>
                        </m:r>
                      </m:sup>
                    </m:sSup>
                  </m:oMath>
                </a14:m>
                <a:r>
                  <a:rPr lang="en-US" altLang="zh-CN" dirty="0"/>
                  <a:t> </a:t>
                </a:r>
                <a:r>
                  <a:rPr lang="zh-CN" altLang="en-US" dirty="0"/>
                  <a:t>表示加入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a:t>
                </a:r>
                <a:r>
                  <a:rPr lang="zh-CN" altLang="en-US" dirty="0"/>
                  <a:t>后 </a:t>
                </a:r>
                <a:r>
                  <a:rPr lang="en-US" altLang="zh-CN" dirty="0"/>
                  <a:t>vis </a:t>
                </a:r>
                <a:r>
                  <a:rPr lang="zh-CN" altLang="en-US" dirty="0"/>
                  <a:t>数组的状态</a:t>
                </a:r>
                <a:endParaRPr lang="en-US" altLang="zh-CN" dirty="0"/>
              </a:p>
              <a:p>
                <a:r>
                  <a:rPr lang="zh-CN" altLang="en-US" dirty="0"/>
                  <a:t>原问题的答案为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p>
                        </m:sSup>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e>
                    </m:nary>
                  </m:oMath>
                </a14:m>
                <a:endParaRPr lang="en-US" altLang="zh-CN" dirty="0"/>
              </a:p>
              <a:p>
                <a:r>
                  <a:rPr lang="zh-CN" altLang="en-US" dirty="0"/>
                  <a:t>状态数 </a:t>
                </a:r>
                <a14:m>
                  <m:oMath xmlns:m="http://schemas.openxmlformats.org/officeDocument/2006/math">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p>
                    </m:sSup>
                  </m:oMath>
                </a14:m>
                <a:r>
                  <a:rPr lang="zh-CN" altLang="en-US" dirty="0"/>
                  <a:t>；记元素范围为 </a:t>
                </a:r>
                <a14:m>
                  <m:oMath xmlns:m="http://schemas.openxmlformats.org/officeDocument/2006/math">
                    <m:r>
                      <a:rPr lang="en-US" altLang="zh-CN" b="0" i="1" smtClean="0">
                        <a:latin typeface="Cambria Math" panose="02040503050406030204" pitchFamily="18" charset="0"/>
                      </a:rPr>
                      <m:t>𝐴</m:t>
                    </m:r>
                  </m:oMath>
                </a14:m>
                <a:r>
                  <a:rPr lang="zh-CN" altLang="en-US" dirty="0"/>
                  <a:t>，则复杂度为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p>
                        </m:sSup>
                        <m:r>
                          <a:rPr lang="en-US" altLang="zh-CN" b="0" i="1" smtClean="0">
                            <a:latin typeface="Cambria Math" panose="02040503050406030204" pitchFamily="18" charset="0"/>
                          </a:rPr>
                          <m:t>𝐴</m:t>
                        </m:r>
                      </m:e>
                    </m:d>
                  </m:oMath>
                </a14:m>
                <a:endParaRPr lang="en-US" altLang="zh-CN" dirty="0"/>
              </a:p>
              <a:p>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ARC058E - </a:t>
            </a:r>
            <a:r>
              <a:rPr lang="en-US" altLang="zh-CN" sz="2800" dirty="0"/>
              <a:t>Iroha and Haiku</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41769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183D353-1317-7B65-B8B2-B53F3CD516F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7" name="文本框 6">
            <a:extLst>
              <a:ext uri="{FF2B5EF4-FFF2-40B4-BE49-F238E27FC236}">
                <a16:creationId xmlns:a16="http://schemas.microsoft.com/office/drawing/2014/main" id="{9507570D-DF7F-031B-D1E7-5ADCB8FCD1AE}"/>
              </a:ext>
            </a:extLst>
          </p:cNvPr>
          <p:cNvSpPr txBox="1"/>
          <p:nvPr>
            <p:custDataLst>
              <p:tags r:id="rId2"/>
            </p:custDataLst>
          </p:nvPr>
        </p:nvSpPr>
        <p:spPr>
          <a:xfrm>
            <a:off x="1219200" y="635000"/>
            <a:ext cx="9753600" cy="107949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对于动态规划的了解情况</a:t>
            </a:r>
          </a:p>
        </p:txBody>
      </p:sp>
      <p:sp>
        <p:nvSpPr>
          <p:cNvPr id="8" name="文本框 7">
            <a:extLst>
              <a:ext uri="{FF2B5EF4-FFF2-40B4-BE49-F238E27FC236}">
                <a16:creationId xmlns:a16="http://schemas.microsoft.com/office/drawing/2014/main" id="{9419E8E8-69E2-1430-05E0-F593D8138201}"/>
              </a:ext>
            </a:extLst>
          </p:cNvPr>
          <p:cNvSpPr txBox="1"/>
          <p:nvPr>
            <p:custDataLst>
              <p:tags r:id="rId3"/>
            </p:custDataLst>
          </p:nvPr>
        </p:nvSpPr>
        <p:spPr>
          <a:xfrm>
            <a:off x="2438400" y="197643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基本不了解，全靠队友带</a:t>
            </a:r>
          </a:p>
        </p:txBody>
      </p:sp>
      <p:sp>
        <p:nvSpPr>
          <p:cNvPr id="9" name="文本框 8">
            <a:extLst>
              <a:ext uri="{FF2B5EF4-FFF2-40B4-BE49-F238E27FC236}">
                <a16:creationId xmlns:a16="http://schemas.microsoft.com/office/drawing/2014/main" id="{D263E7DD-52E6-AF14-D885-891B17E7470C}"/>
              </a:ext>
            </a:extLst>
          </p:cNvPr>
          <p:cNvSpPr txBox="1"/>
          <p:nvPr>
            <p:custDataLst>
              <p:tags r:id="rId4"/>
            </p:custDataLst>
          </p:nvPr>
        </p:nvSpPr>
        <p:spPr>
          <a:xfrm>
            <a:off x="2438400" y="283368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只会做简单的动态规划题</a:t>
            </a:r>
          </a:p>
        </p:txBody>
      </p:sp>
      <p:sp>
        <p:nvSpPr>
          <p:cNvPr id="10" name="文本框 9">
            <a:extLst>
              <a:ext uri="{FF2B5EF4-FFF2-40B4-BE49-F238E27FC236}">
                <a16:creationId xmlns:a16="http://schemas.microsoft.com/office/drawing/2014/main" id="{1C3511E5-A5E2-DD2F-B866-DBDB250DFFD5}"/>
              </a:ext>
            </a:extLst>
          </p:cNvPr>
          <p:cNvSpPr txBox="1"/>
          <p:nvPr>
            <p:custDataLst>
              <p:tags r:id="rId5"/>
            </p:custDataLst>
          </p:nvPr>
        </p:nvSpPr>
        <p:spPr>
          <a:xfrm>
            <a:off x="2438400" y="369093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可以较熟练地过掉中档题</a:t>
            </a:r>
          </a:p>
        </p:txBody>
      </p:sp>
      <p:sp>
        <p:nvSpPr>
          <p:cNvPr id="11" name="文本框 10">
            <a:extLst>
              <a:ext uri="{FF2B5EF4-FFF2-40B4-BE49-F238E27FC236}">
                <a16:creationId xmlns:a16="http://schemas.microsoft.com/office/drawing/2014/main" id="{1D19445B-6EC1-8A62-1C8D-69C579807FE6}"/>
              </a:ext>
            </a:extLst>
          </p:cNvPr>
          <p:cNvSpPr txBox="1"/>
          <p:nvPr>
            <p:custDataLst>
              <p:tags r:id="rId6"/>
            </p:custDataLst>
          </p:nvPr>
        </p:nvSpPr>
        <p:spPr>
          <a:xfrm>
            <a:off x="2438400" y="454818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多难的动态规划都一眼秒</a:t>
            </a:r>
          </a:p>
        </p:txBody>
      </p:sp>
      <p:sp>
        <p:nvSpPr>
          <p:cNvPr id="12" name="椭圆 11">
            <a:extLst>
              <a:ext uri="{FF2B5EF4-FFF2-40B4-BE49-F238E27FC236}">
                <a16:creationId xmlns:a16="http://schemas.microsoft.com/office/drawing/2014/main" id="{DF5BD732-F666-1876-C671-C503E3787AD2}"/>
              </a:ext>
            </a:extLst>
          </p:cNvPr>
          <p:cNvSpPr>
            <a:spLocks noChangeAspect="1"/>
          </p:cNvSpPr>
          <p:nvPr>
            <p:custDataLst>
              <p:tags r:id="rId7"/>
            </p:custDataLst>
          </p:nvPr>
        </p:nvSpPr>
        <p:spPr>
          <a:xfrm>
            <a:off x="1571625" y="2040731"/>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545B05E-6E99-FD75-A769-F754053D7802}"/>
              </a:ext>
            </a:extLst>
          </p:cNvPr>
          <p:cNvSpPr>
            <a:spLocks noChangeAspect="1"/>
          </p:cNvSpPr>
          <p:nvPr>
            <p:custDataLst>
              <p:tags r:id="rId8"/>
            </p:custDataLst>
          </p:nvPr>
        </p:nvSpPr>
        <p:spPr>
          <a:xfrm>
            <a:off x="1571625" y="2897981"/>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FFDBC0A-AB87-D1BE-4E6B-5B7D2272723B}"/>
              </a:ext>
            </a:extLst>
          </p:cNvPr>
          <p:cNvSpPr>
            <a:spLocks noChangeAspect="1"/>
          </p:cNvSpPr>
          <p:nvPr>
            <p:custDataLst>
              <p:tags r:id="rId9"/>
            </p:custDataLst>
          </p:nvPr>
        </p:nvSpPr>
        <p:spPr>
          <a:xfrm>
            <a:off x="1571625" y="3755231"/>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D1C01B4C-4E42-4BBE-18CD-EB45C0776365}"/>
              </a:ext>
            </a:extLst>
          </p:cNvPr>
          <p:cNvSpPr>
            <a:spLocks noChangeAspect="1"/>
          </p:cNvSpPr>
          <p:nvPr>
            <p:custDataLst>
              <p:tags r:id="rId10"/>
            </p:custDataLst>
          </p:nvPr>
        </p:nvSpPr>
        <p:spPr>
          <a:xfrm>
            <a:off x="1571625" y="4612481"/>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256A74C4-36A7-455E-77D3-3DC8C1BC0884}"/>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E7C02297-44BD-25A4-0BCF-C362F29C150C}"/>
              </a:ext>
            </a:extLst>
          </p:cNvPr>
          <p:cNvGrpSpPr/>
          <p:nvPr>
            <p:custDataLst>
              <p:tags r:id="rId12"/>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9DBC3727-D15F-7CD5-5C49-04187DC43524}"/>
                </a:ext>
              </a:extLst>
            </p:cNvPr>
            <p:cNvSpPr/>
            <p:nvPr>
              <p:custDataLst>
                <p:tags r:id="rId14"/>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3B0DABA3-4546-EA3C-792F-CAD7009583E8}"/>
                </a:ext>
              </a:extLst>
            </p:cNvPr>
            <p:cNvSpPr/>
            <p:nvPr>
              <p:custDataLst>
                <p:tags r:id="rId15"/>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D5FC9708-6BF8-61A3-B05C-A5736C18E9E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匿名</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101071AC-CE27-0F37-96E6-3251CEDC77AA}"/>
                </a:ext>
              </a:extLst>
            </p:cNvPr>
            <p:cNvSpPr txBox="1"/>
            <p:nvPr>
              <p:custDataLst>
                <p:tags r:id="rId17"/>
              </p:custDataLst>
            </p:nvPr>
          </p:nvSpPr>
          <p:spPr>
            <a:xfrm>
              <a:off x="2075180"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6" name="图片 5">
            <a:extLst>
              <a:ext uri="{FF2B5EF4-FFF2-40B4-BE49-F238E27FC236}">
                <a16:creationId xmlns:a16="http://schemas.microsoft.com/office/drawing/2014/main" id="{1AD8B807-B288-E47F-2B21-5AD3E2C5FF44}"/>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17250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写作树型还是树形似乎都可以，看个人喜好</a:t>
                </a:r>
                <a:endParaRPr lang="en-US" altLang="zh-CN" dirty="0"/>
              </a:p>
              <a:p>
                <a:r>
                  <a:rPr lang="zh-CN" altLang="en-US" dirty="0"/>
                  <a:t>简单地说就是在给定的一棵树上进行 </a:t>
                </a:r>
                <a:r>
                  <a:rPr lang="en-US" altLang="zh-CN" dirty="0"/>
                  <a:t>DP</a:t>
                </a:r>
                <a:r>
                  <a:rPr lang="zh-CN" altLang="en-US" dirty="0"/>
                  <a:t>，则父亲的信息由儿子的信息合并得到</a:t>
                </a:r>
                <a:endParaRPr lang="en-US" altLang="zh-CN" dirty="0"/>
              </a:p>
              <a:p>
                <a:r>
                  <a:rPr lang="zh-CN" altLang="en-US" dirty="0"/>
                  <a:t>经典问题：最大子树和</a:t>
                </a:r>
                <a:endParaRPr lang="en-US" altLang="zh-CN" dirty="0"/>
              </a:p>
              <a:p>
                <a:pPr lvl="1"/>
                <a:r>
                  <a:rPr lang="zh-CN" altLang="en-US" dirty="0"/>
                  <a:t>给定一棵树 </a:t>
                </a:r>
                <a14:m>
                  <m:oMath xmlns:m="http://schemas.openxmlformats.org/officeDocument/2006/math">
                    <m:r>
                      <a:rPr lang="en-US" altLang="zh-CN" i="1">
                        <a:latin typeface="Cambria Math" panose="02040503050406030204" pitchFamily="18" charset="0"/>
                      </a:rPr>
                      <m:t>𝑇</m:t>
                    </m:r>
                  </m:oMath>
                </a14:m>
                <a:r>
                  <a:rPr lang="zh-CN" altLang="en-US" dirty="0"/>
                  <a:t>，点有点权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en-US" dirty="0"/>
                  <a:t>，求 </a:t>
                </a:r>
                <a14:m>
                  <m:oMath xmlns:m="http://schemas.openxmlformats.org/officeDocument/2006/math">
                    <m:r>
                      <a:rPr lang="en-US" altLang="zh-CN" i="1">
                        <a:latin typeface="Cambria Math" panose="02040503050406030204" pitchFamily="18" charset="0"/>
                      </a:rPr>
                      <m:t>𝑇</m:t>
                    </m:r>
                  </m:oMath>
                </a14:m>
                <a:r>
                  <a:rPr lang="zh-CN" altLang="en-US" dirty="0"/>
                  <a:t> 的一棵子树使得子树的点权和最大</a:t>
                </a:r>
                <a:endParaRPr lang="en-US" altLang="zh-CN" dirty="0"/>
              </a:p>
              <a:p>
                <a:pPr lvl="1"/>
                <a:r>
                  <a:rPr lang="zh-CN" altLang="en-US" dirty="0"/>
                  <a:t>先随便选一个根，将树转化为有根树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oMath>
                </a14:m>
                <a:r>
                  <a:rPr lang="zh-CN" altLang="en-US" dirty="0"/>
                  <a:t>，此时树边是有向的</a:t>
                </a:r>
                <a:endParaRPr lang="en-US" altLang="zh-CN" dirty="0"/>
              </a:p>
              <a:p>
                <a:pPr lvl="1"/>
                <a:r>
                  <a:rPr lang="zh-CN" altLang="en-US" dirty="0"/>
                  <a:t>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 表示在 </a:t>
                </a:r>
                <a14:m>
                  <m:oMath xmlns:m="http://schemas.openxmlformats.org/officeDocument/2006/math">
                    <m:r>
                      <a:rPr lang="en-US" altLang="zh-CN" i="1">
                        <a:latin typeface="Cambria Math" panose="02040503050406030204" pitchFamily="18" charset="0"/>
                      </a:rPr>
                      <m:t>𝑖</m:t>
                    </m:r>
                  </m:oMath>
                </a14:m>
                <a:r>
                  <a:rPr lang="zh-CN" altLang="en-US" dirty="0"/>
                  <a:t> 的子树中，包含 </a:t>
                </a:r>
                <a14:m>
                  <m:oMath xmlns:m="http://schemas.openxmlformats.org/officeDocument/2006/math">
                    <m:r>
                      <a:rPr lang="en-US" altLang="zh-CN" i="1">
                        <a:latin typeface="Cambria Math" panose="02040503050406030204" pitchFamily="18" charset="0"/>
                      </a:rPr>
                      <m:t>𝑖</m:t>
                    </m:r>
                  </m:oMath>
                </a14:m>
                <a:r>
                  <a:rPr lang="zh-CN" altLang="en-US" dirty="0"/>
                  <a:t> 的子树的最大点权和</a:t>
                </a:r>
                <a:endParaRPr lang="en-US" altLang="zh-CN" dirty="0"/>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,0</m:t>
                                </m:r>
                              </m:e>
                            </m:d>
                          </m:e>
                        </m:func>
                      </m:e>
                    </m:nary>
                  </m:oMath>
                </a14:m>
                <a:r>
                  <a:rPr lang="zh-CN" altLang="en-US" dirty="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&gt;0</m:t>
                    </m:r>
                  </m:oMath>
                </a14:m>
                <a:r>
                  <a:rPr lang="zh-CN" altLang="en-US" dirty="0"/>
                  <a:t> 则取对应子树，否则不取，对每个结点遍历其儿子，复杂度为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e>
                        </m:d>
                      </m:e>
                    </m:d>
                  </m:oMath>
                </a14:m>
                <a:endParaRPr lang="en-US" altLang="zh-CN" dirty="0"/>
              </a:p>
              <a:p>
                <a:pPr lvl="1"/>
                <a:r>
                  <a:rPr lang="zh-CN" altLang="en-US" dirty="0"/>
                  <a:t>答案即为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,0</m:t>
                            </m:r>
                          </m:e>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𝑉</m:t>
                            </m:r>
                          </m:e>
                        </m:d>
                      </m:e>
                    </m:func>
                  </m:oMath>
                </a14:m>
                <a:endParaRPr lang="zh-CN" altLang="en-US"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树型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174119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一类常见问题：从树中选若干个结点，使得目标函数最优</a:t>
                </a:r>
                <a:endParaRPr lang="en-US" altLang="zh-CN" dirty="0"/>
              </a:p>
              <a:p>
                <a:r>
                  <a:rPr lang="zh-CN" altLang="en-US" dirty="0"/>
                  <a:t>当子树中选择的点数会对 </a:t>
                </a:r>
                <a:r>
                  <a:rPr lang="en-US" altLang="zh-CN" dirty="0"/>
                  <a:t>DP </a:t>
                </a:r>
                <a:r>
                  <a:rPr lang="zh-CN" altLang="en-US" dirty="0"/>
                  <a:t>决策产生影响时，需要将选择的点数记入状态，此时称这种树型 </a:t>
                </a:r>
                <a:r>
                  <a:rPr lang="en-US" altLang="zh-CN" dirty="0"/>
                  <a:t>DP </a:t>
                </a:r>
                <a:r>
                  <a:rPr lang="zh-CN" altLang="en-US" dirty="0"/>
                  <a:t>为树型背包</a:t>
                </a:r>
                <a:endParaRPr lang="en-US" altLang="zh-CN" dirty="0"/>
              </a:p>
              <a:p>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 表示在结点 </a:t>
                </a:r>
                <a14:m>
                  <m:oMath xmlns:m="http://schemas.openxmlformats.org/officeDocument/2006/math">
                    <m:r>
                      <a:rPr lang="en-US" altLang="zh-CN" b="0" i="1" smtClean="0">
                        <a:latin typeface="Cambria Math" panose="02040503050406030204" pitchFamily="18" charset="0"/>
                      </a:rPr>
                      <m:t>𝑖</m:t>
                    </m:r>
                  </m:oMath>
                </a14:m>
                <a:r>
                  <a:rPr lang="zh-CN" altLang="en-US" dirty="0"/>
                  <a:t>，体积为 </a:t>
                </a:r>
                <a14:m>
                  <m:oMath xmlns:m="http://schemas.openxmlformats.org/officeDocument/2006/math">
                    <m:r>
                      <a:rPr lang="en-US" altLang="zh-CN" b="0" i="1" smtClean="0">
                        <a:latin typeface="Cambria Math" panose="02040503050406030204" pitchFamily="18" charset="0"/>
                      </a:rPr>
                      <m:t>𝑗</m:t>
                    </m:r>
                  </m:oMath>
                </a14:m>
                <a:r>
                  <a:rPr lang="zh-CN" altLang="en-US" dirty="0"/>
                  <a:t> 时的最优值，此时背包体积为结点数量</a:t>
                </a:r>
                <a:endParaRPr lang="en-US" altLang="zh-CN" dirty="0"/>
              </a:p>
              <a:p>
                <a:pPr lvl="1"/>
                <a:r>
                  <a:rPr lang="zh-CN" altLang="en-US" dirty="0"/>
                  <a:t>当然，对于具体问题，状态可能要记额外的信息</a:t>
                </a:r>
                <a:endParaRPr lang="en-US" altLang="zh-CN" dirty="0"/>
              </a:p>
              <a:p>
                <a:r>
                  <a:rPr lang="en-US" altLang="zh-CN" dirty="0"/>
                  <a:t>DP </a:t>
                </a:r>
                <a:r>
                  <a:rPr lang="zh-CN" altLang="en-US" dirty="0"/>
                  <a:t>时枚举儿子，加入当前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的背包信息中</a:t>
                </a:r>
                <a:endParaRPr lang="en-US" altLang="zh-CN" dirty="0"/>
              </a:p>
              <a:p>
                <a:r>
                  <a:rPr lang="zh-CN" altLang="en-US" dirty="0"/>
                  <a:t>复杂度？</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树型背包</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2584898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对于结点 </a:t>
                </a:r>
                <a14:m>
                  <m:oMath xmlns:m="http://schemas.openxmlformats.org/officeDocument/2006/math">
                    <m:r>
                      <a:rPr lang="en-US" altLang="zh-CN" b="0" i="1" smtClean="0">
                        <a:latin typeface="Cambria Math" panose="02040503050406030204" pitchFamily="18" charset="0"/>
                      </a:rPr>
                      <m:t>𝑖</m:t>
                    </m:r>
                  </m:oMath>
                </a14:m>
                <a:r>
                  <a:rPr lang="zh-CN" altLang="en-US" dirty="0"/>
                  <a:t>，复杂度为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up/>
                          <m:e>
                            <m:r>
                              <a:rPr lang="en-US" altLang="zh-CN" i="1">
                                <a:latin typeface="Cambria Math" panose="02040503050406030204" pitchFamily="18" charset="0"/>
                              </a:rPr>
                              <m:t>𝑠𝑖𝑧𝑒</m:t>
                            </m:r>
                            <m:d>
                              <m:dPr>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𝑠𝑖𝑧𝑒</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e>
                        </m:nary>
                      </m:e>
                    </m:d>
                  </m:oMath>
                </a14:m>
                <a:r>
                  <a:rPr lang="zh-CN" altLang="en-US" dirty="0"/>
                  <a:t>，其中 </a:t>
                </a:r>
                <a14:m>
                  <m:oMath xmlns:m="http://schemas.openxmlformats.org/officeDocument/2006/math">
                    <m:r>
                      <a:rPr lang="en-US" altLang="zh-CN" b="0" i="1" smtClean="0">
                        <a:latin typeface="Cambria Math" panose="02040503050406030204" pitchFamily="18" charset="0"/>
                      </a:rPr>
                      <m:t>𝑠𝑖𝑧𝑒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oMath>
                </a14:m>
                <a:r>
                  <a:rPr lang="zh-CN" altLang="en-US" dirty="0"/>
                  <a:t> 表示结点 </a:t>
                </a:r>
                <a14:m>
                  <m:oMath xmlns:m="http://schemas.openxmlformats.org/officeDocument/2006/math">
                    <m:r>
                      <a:rPr lang="en-US" altLang="zh-CN" b="0" i="1" smtClean="0">
                        <a:latin typeface="Cambria Math" panose="02040503050406030204" pitchFamily="18" charset="0"/>
                      </a:rPr>
                      <m:t>𝑗</m:t>
                    </m:r>
                  </m:oMath>
                </a14:m>
                <a:r>
                  <a:rPr lang="zh-CN" altLang="en-US" dirty="0"/>
                  <a:t> 的子树大小</a:t>
                </a:r>
                <a:endParaRPr lang="en-US" altLang="zh-CN" dirty="0"/>
              </a:p>
              <a:p>
                <a:pPr lvl="1"/>
                <a:r>
                  <a:rPr lang="zh-CN" altLang="en-US" dirty="0"/>
                  <a:t>已经做了一部分的儿子，这部分的大小为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a14:m>
                <a:endParaRPr lang="en-US" altLang="zh-CN" dirty="0"/>
              </a:p>
              <a:p>
                <a:pPr lvl="1"/>
                <a:r>
                  <a:rPr lang="zh-CN" altLang="en-US" dirty="0"/>
                  <a:t>要加入一个大小为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 的儿子，枚举 </a:t>
                </a:r>
                <a14:m>
                  <m:oMath xmlns:m="http://schemas.openxmlformats.org/officeDocument/2006/math">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 进行转移</a:t>
                </a:r>
                <a:endParaRPr lang="en-US" altLang="zh-CN" dirty="0"/>
              </a:p>
              <a:p>
                <a:pPr lvl="1"/>
                <a:r>
                  <a:rPr lang="zh-CN" altLang="en-US" dirty="0"/>
                  <a:t>加入大小为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 的儿子的复杂度是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d>
                  </m:oMath>
                </a14:m>
                <a:r>
                  <a:rPr lang="zh-CN" altLang="en-US" dirty="0"/>
                  <a:t> 的</a:t>
                </a:r>
                <a:endParaRPr lang="en-US" altLang="zh-CN" dirty="0"/>
              </a:p>
              <a:p>
                <a:pPr lvl="1"/>
                <a:r>
                  <a:rPr lang="zh-CN" altLang="en-US" dirty="0"/>
                  <a:t>考虑展开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a14:m>
                <a:r>
                  <a:rPr lang="zh-CN" altLang="en-US" dirty="0"/>
                  <a:t>，相当于每对儿子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zh-CN" altLang="en-US" dirty="0"/>
                  <a:t> 在父亲 </a:t>
                </a:r>
                <a14:m>
                  <m:oMath xmlns:m="http://schemas.openxmlformats.org/officeDocument/2006/math">
                    <m:r>
                      <a:rPr lang="en-US" altLang="zh-CN" b="0" i="1" smtClean="0">
                        <a:latin typeface="Cambria Math" panose="02040503050406030204" pitchFamily="18" charset="0"/>
                      </a:rPr>
                      <m:t>𝑖</m:t>
                    </m:r>
                  </m:oMath>
                </a14:m>
                <a:r>
                  <a:rPr lang="zh-CN" altLang="en-US" dirty="0"/>
                  <a:t> 处合并时需要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𝑠𝑖𝑧𝑒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𝑠𝑖𝑧𝑒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e>
                    </m:d>
                  </m:oMath>
                </a14:m>
                <a:r>
                  <a:rPr lang="zh-CN" altLang="en-US" dirty="0"/>
                  <a:t> 的复杂度</a:t>
                </a:r>
                <a:endParaRPr lang="en-US" altLang="zh-CN" dirty="0"/>
              </a:p>
              <a:p>
                <a:r>
                  <a:rPr lang="zh-CN" altLang="en-US" dirty="0"/>
                  <a:t>总复杂度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sub>
                          <m:sup/>
                          <m:e>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b="0" i="1" smtClean="0">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up/>
                              <m:e>
                                <m:r>
                                  <a:rPr lang="en-US" altLang="zh-CN" i="1">
                                    <a:latin typeface="Cambria Math" panose="02040503050406030204" pitchFamily="18" charset="0"/>
                                  </a:rPr>
                                  <m:t>𝑠𝑖𝑧𝑒</m:t>
                                </m:r>
                                <m:d>
                                  <m:dPr>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𝑠𝑖𝑧𝑒</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e>
                            </m:nary>
                          </m:e>
                        </m:nary>
                      </m:e>
                    </m:d>
                  </m:oMath>
                </a14:m>
                <a:r>
                  <a:rPr lang="zh-CN" altLang="en-US" dirty="0"/>
                  <a:t>，看上去是三方的，但实际是平方的</a:t>
                </a:r>
                <a:endParaRPr lang="en-US" altLang="zh-CN" dirty="0"/>
              </a:p>
              <a:p>
                <a:pPr lvl="1"/>
                <a:r>
                  <a:rPr lang="zh-CN" altLang="en-US" dirty="0"/>
                  <a:t>注意：如果去掉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的条件，则复杂度可能退化成三方！</a:t>
                </a:r>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1144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树型背包</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289966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总复杂度也可以这么算：对于每一对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，考虑什么时候需要合并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a:t> 分别所在子树</a:t>
                </a:r>
                <a:endParaRPr lang="en-US" altLang="zh-CN" dirty="0"/>
              </a:p>
              <a:p>
                <a:pPr lvl="1"/>
                <a:r>
                  <a:rPr lang="zh-CN" altLang="en-US" dirty="0"/>
                  <a:t>合并大小为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zh-CN" altLang="en-US" dirty="0"/>
                  <a:t> 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oMath>
                </a14:m>
                <a:r>
                  <a:rPr lang="zh-CN" altLang="en-US" dirty="0"/>
                  <a:t> 的子树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r>
                  <a:rPr lang="zh-CN" altLang="en-US" dirty="0"/>
                  <a:t>，复杂度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d>
                  </m:oMath>
                </a14:m>
                <a:r>
                  <a:rPr lang="zh-CN" altLang="en-US" dirty="0"/>
                  <a:t> 相当于两个子树间结点对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r>
                  <a:rPr lang="zh-CN" altLang="en-US" dirty="0"/>
                  <a:t> 的数量</a:t>
                </a:r>
                <a:endParaRPr lang="en-US" altLang="zh-CN" dirty="0"/>
              </a:p>
              <a:p>
                <a:pPr lvl="1"/>
                <a:r>
                  <a:rPr lang="zh-CN" altLang="en-US" dirty="0"/>
                  <a:t>交换和号：对合并求结点对数，等价于对结点对求合并数</a:t>
                </a:r>
                <a:endParaRPr lang="en-US" altLang="zh-CN" dirty="0"/>
              </a:p>
              <a:p>
                <a:pPr lvl="1"/>
                <a:r>
                  <a:rPr lang="zh-CN" altLang="en-US" dirty="0"/>
                  <a:t>故对每一对结点对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算出相应的合并次数即可</a:t>
                </a:r>
                <a:endParaRPr lang="en-US" altLang="zh-CN" dirty="0"/>
              </a:p>
              <a:p>
                <a:r>
                  <a:rPr lang="zh-CN" altLang="en-US" dirty="0"/>
                  <a:t>不难发现，合并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a:t> 所在子树（</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a:t> 分属于不同子树）当且仅当此时在 </a:t>
                </a:r>
                <a14:m>
                  <m:oMath xmlns:m="http://schemas.openxmlformats.org/officeDocument/2006/math">
                    <m:r>
                      <a:rPr lang="en-US" altLang="zh-CN" i="1">
                        <a:latin typeface="Cambria Math" panose="02040503050406030204" pitchFamily="18" charset="0"/>
                      </a:rPr>
                      <m:t>𝐿𝐶𝐴</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a:t> 上进行合并</a:t>
                </a:r>
                <a:endParaRPr lang="en-US" altLang="zh-CN" dirty="0"/>
              </a:p>
              <a:p>
                <a:r>
                  <a:rPr lang="zh-CN" altLang="en-US" dirty="0"/>
                  <a:t>所以每对结点对只会被合并一次，总复杂度就是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e>
                            </m:d>
                          </m:e>
                          <m:sup>
                            <m:r>
                              <a:rPr lang="en-US" altLang="zh-CN" i="1">
                                <a:latin typeface="Cambria Math" panose="02040503050406030204" pitchFamily="18" charset="0"/>
                              </a:rPr>
                              <m:t>2</m:t>
                            </m:r>
                          </m:sup>
                        </m:sSup>
                      </m:e>
                    </m:d>
                  </m:oMath>
                </a14:m>
                <a:r>
                  <a:rPr lang="zh-CN" altLang="en-US" dirty="0"/>
                  <a:t> 的</a:t>
                </a:r>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树型背包</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944766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给定一棵有 </a:t>
                </a:r>
                <a14:m>
                  <m:oMath xmlns:m="http://schemas.openxmlformats.org/officeDocument/2006/math">
                    <m:r>
                      <a:rPr lang="en-US" altLang="zh-CN" i="1">
                        <a:latin typeface="Cambria Math" panose="02040503050406030204" pitchFamily="18" charset="0"/>
                      </a:rPr>
                      <m:t>𝑛</m:t>
                    </m:r>
                  </m:oMath>
                </a14:m>
                <a:r>
                  <a:rPr lang="zh-CN" altLang="en-US" dirty="0"/>
                  <a:t> 个结点的有根树，</a:t>
                </a:r>
                <a14:m>
                  <m:oMath xmlns:m="http://schemas.openxmlformats.org/officeDocument/2006/math">
                    <m:r>
                      <a:rPr lang="en-US" altLang="zh-CN" i="1" dirty="0" smtClean="0">
                        <a:latin typeface="Cambria Math" panose="02040503050406030204" pitchFamily="18" charset="0"/>
                      </a:rPr>
                      <m:t>1</m:t>
                    </m:r>
                  </m:oMath>
                </a14:m>
                <a:r>
                  <a:rPr lang="zh-CN" altLang="en-US" dirty="0"/>
                  <a:t> 是树的根</a:t>
                </a:r>
                <a:endParaRPr lang="en-US" altLang="zh-CN" dirty="0"/>
              </a:p>
              <a:p>
                <a:r>
                  <a:rPr lang="zh-CN" altLang="en-US" dirty="0"/>
                  <a:t>求是否能给每个点分配一个非负整数的权值和颜色（黑白），使得对每个结点 </a:t>
                </a:r>
                <a14:m>
                  <m:oMath xmlns:m="http://schemas.openxmlformats.org/officeDocument/2006/math">
                    <m:r>
                      <a:rPr lang="en-US" altLang="zh-CN" i="1">
                        <a:latin typeface="Cambria Math" panose="02040503050406030204" pitchFamily="18" charset="0"/>
                      </a:rPr>
                      <m:t>𝑖</m:t>
                    </m:r>
                  </m:oMath>
                </a14:m>
                <a:r>
                  <a:rPr lang="zh-CN" altLang="en-US" dirty="0"/>
                  <a:t>，以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为根的子树中，颜色和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号点相同的权值和等于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endParaRPr lang="en-US" altLang="zh-CN" dirty="0"/>
              </a:p>
              <a:p>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≤1000,1≤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≤5000</m:t>
                    </m:r>
                  </m:oMath>
                </a14:m>
                <a:endParaRPr lang="en-US" altLang="zh-CN"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r="-2607"/>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ARC083E - Bichrome Tree</a:t>
            </a:r>
            <a:endParaRPr lang="zh-CN" altLang="en-US" dirty="0"/>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25371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题目问是否存在分配方案，不妨就记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a:latin typeface="Cambria Math" panose="02040503050406030204" pitchFamily="18" charset="0"/>
                      </a:rPr>
                      <m:t>=0/1</m:t>
                    </m:r>
                  </m:oMath>
                </a14:m>
                <a:r>
                  <a:rPr lang="en-US" altLang="zh-CN" dirty="0"/>
                  <a:t> </a:t>
                </a:r>
                <a:r>
                  <a:rPr lang="zh-CN" altLang="en-US" dirty="0"/>
                  <a:t>表示是否存在对应方案</a:t>
                </a:r>
                <a:endParaRPr lang="en-US" altLang="zh-CN" dirty="0"/>
              </a:p>
              <a:p>
                <a:r>
                  <a:rPr lang="zh-CN" altLang="en-US" dirty="0"/>
                  <a:t>状态设计：对于结点 </a:t>
                </a:r>
                <a14:m>
                  <m:oMath xmlns:m="http://schemas.openxmlformats.org/officeDocument/2006/math">
                    <m:r>
                      <a:rPr lang="en-US" altLang="zh-CN" i="1">
                        <a:latin typeface="Cambria Math" panose="02040503050406030204" pitchFamily="18" charset="0"/>
                      </a:rPr>
                      <m:t>𝑖</m:t>
                    </m:r>
                  </m:oMath>
                </a14:m>
                <a:r>
                  <a:rPr lang="zh-CN" altLang="en-US" dirty="0"/>
                  <a:t>，考虑其子树信息有哪些对其祖先有用</a:t>
                </a:r>
                <a:endParaRPr lang="en-US" altLang="zh-CN" dirty="0"/>
              </a:p>
              <a:p>
                <a:pPr lvl="1"/>
                <a:r>
                  <a:rPr lang="zh-CN" altLang="en-US" dirty="0"/>
                  <a:t>每种颜色的权值和？结点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本身的颜色？</a:t>
                </a:r>
                <a:endParaRPr lang="en-US" altLang="zh-CN" dirty="0"/>
              </a:p>
              <a:p>
                <a:pPr lvl="1"/>
                <a:r>
                  <a:rPr lang="zh-CN" altLang="en-US" dirty="0"/>
                  <a:t>结点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本身的颜色并不重要，因为可以直接使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的子树中的所有结点翻转颜色，得到一个等价的可行解</a:t>
                </a:r>
                <a:endParaRPr lang="en-US" altLang="zh-CN" dirty="0"/>
              </a:p>
              <a:p>
                <a:pPr lvl="1"/>
                <a:r>
                  <a:rPr lang="zh-CN" altLang="en-US" dirty="0"/>
                  <a:t>故只需要记每种颜色的权值和，而与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同色的权值和已知（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），从而只需记异色的权值和</a:t>
                </a:r>
                <a:endParaRPr lang="en-US" altLang="zh-CN" dirty="0"/>
              </a:p>
              <a:p>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ARC083E - Bichrome Tree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1086732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=0/1</m:t>
                    </m:r>
                  </m:oMath>
                </a14:m>
                <a:r>
                  <a:rPr lang="en-US" altLang="zh-CN" dirty="0"/>
                  <a:t> </a:t>
                </a:r>
                <a:r>
                  <a:rPr lang="zh-CN" altLang="en-US" dirty="0"/>
                  <a:t>表示是否存在一种方案使得以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为根的子树中，与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同色的结点权值和为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，异色的结点权值和为 </a:t>
                </a:r>
                <a14:m>
                  <m:oMath xmlns:m="http://schemas.openxmlformats.org/officeDocument/2006/math">
                    <m:r>
                      <a:rPr lang="en-US" altLang="zh-CN" i="1">
                        <a:latin typeface="Cambria Math" panose="02040503050406030204" pitchFamily="18" charset="0"/>
                      </a:rPr>
                      <m:t>𝑗</m:t>
                    </m:r>
                  </m:oMath>
                </a14:m>
                <a:endParaRPr lang="en-US" altLang="zh-CN" dirty="0"/>
              </a:p>
              <a:p>
                <a:r>
                  <a:rPr lang="zh-CN" altLang="en-US" dirty="0"/>
                  <a:t>转移：枚举一个儿子 </a:t>
                </a:r>
                <a14:m>
                  <m:oMath xmlns:m="http://schemas.openxmlformats.org/officeDocument/2006/math">
                    <m:r>
                      <a:rPr lang="en-US" altLang="zh-CN" i="1">
                        <a:latin typeface="Cambria Math" panose="02040503050406030204" pitchFamily="18" charset="0"/>
                      </a:rPr>
                      <m:t>𝑐</m:t>
                    </m:r>
                  </m:oMath>
                </a14:m>
                <a:r>
                  <a:rPr lang="zh-CN" altLang="en-US" dirty="0"/>
                  <a:t>，枚举 </a:t>
                </a:r>
                <a14:m>
                  <m:oMath xmlns:m="http://schemas.openxmlformats.org/officeDocument/2006/math">
                    <m:r>
                      <a:rPr lang="en-US" altLang="zh-CN" i="1">
                        <a:latin typeface="Cambria Math" panose="02040503050406030204" pitchFamily="18" charset="0"/>
                      </a:rPr>
                      <m:t>𝑐</m:t>
                    </m:r>
                  </m:oMath>
                </a14:m>
                <a:r>
                  <a:rPr lang="en-US" altLang="zh-CN" dirty="0"/>
                  <a:t> </a:t>
                </a:r>
                <a:r>
                  <a:rPr lang="zh-CN" altLang="en-US" dirty="0"/>
                  <a:t>是与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同色还是异色</a:t>
                </a:r>
                <a:endParaRPr lang="en-US" altLang="zh-CN" dirty="0"/>
              </a:p>
              <a:p>
                <a:pPr lvl="1"/>
                <a:r>
                  <a:rPr lang="zh-CN" altLang="en-US" dirty="0"/>
                  <a:t>此时要计算辅助背包：</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=0/1</m:t>
                    </m:r>
                  </m:oMath>
                </a14:m>
                <a:r>
                  <a:rPr lang="en-US" altLang="zh-CN" dirty="0"/>
                  <a:t> </a:t>
                </a:r>
                <a:r>
                  <a:rPr lang="zh-CN" altLang="en-US" dirty="0"/>
                  <a:t>表示对结点 </a:t>
                </a:r>
                <a14:m>
                  <m:oMath xmlns:m="http://schemas.openxmlformats.org/officeDocument/2006/math">
                    <m:r>
                      <a:rPr lang="en-US" altLang="zh-CN" i="1">
                        <a:latin typeface="Cambria Math" panose="02040503050406030204" pitchFamily="18" charset="0"/>
                      </a:rPr>
                      <m:t>𝑖</m:t>
                    </m:r>
                  </m:oMath>
                </a14:m>
                <a:r>
                  <a:rPr lang="zh-CN" altLang="en-US" dirty="0"/>
                  <a:t>，当前已处理的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的儿子中，是否有能让同色结点权值和为 </a:t>
                </a:r>
                <a14:m>
                  <m:oMath xmlns:m="http://schemas.openxmlformats.org/officeDocument/2006/math">
                    <m:r>
                      <a:rPr lang="en-US" altLang="zh-CN" i="1">
                        <a:latin typeface="Cambria Math" panose="02040503050406030204" pitchFamily="18" charset="0"/>
                      </a:rPr>
                      <m:t>𝑥</m:t>
                    </m:r>
                  </m:oMath>
                </a14:m>
                <a:r>
                  <a:rPr lang="zh-CN" altLang="en-US" dirty="0"/>
                  <a:t>，异色结点权值和为 </a:t>
                </a:r>
                <a14:m>
                  <m:oMath xmlns:m="http://schemas.openxmlformats.org/officeDocument/2006/math">
                    <m:r>
                      <a:rPr lang="en-US" altLang="zh-CN" i="1">
                        <a:latin typeface="Cambria Math" panose="02040503050406030204" pitchFamily="18" charset="0"/>
                      </a:rPr>
                      <m:t>𝑦</m:t>
                    </m:r>
                  </m:oMath>
                </a14:m>
                <a:r>
                  <a:rPr lang="en-US" altLang="zh-CN" dirty="0"/>
                  <a:t> </a:t>
                </a:r>
                <a:r>
                  <a:rPr lang="zh-CN" altLang="en-US" dirty="0"/>
                  <a:t>的方案</a:t>
                </a:r>
                <a:endParaRPr lang="en-US" altLang="zh-CN" dirty="0"/>
              </a:p>
              <a:p>
                <a:pPr lvl="1"/>
                <a:r>
                  <a:rPr lang="zh-CN" altLang="en-US" dirty="0"/>
                  <a:t>初始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r>
                      <a:rPr lang="en-US" altLang="zh-CN" b="0" i="1" smtClean="0">
                        <a:latin typeface="Cambria Math" panose="02040503050406030204" pitchFamily="18" charset="0"/>
                      </a:rPr>
                      <m:t>=1</m:t>
                    </m:r>
                  </m:oMath>
                </a14:m>
                <a:r>
                  <a:rPr lang="zh-CN" altLang="en-US" dirty="0"/>
                  <a:t>，其余为 </a:t>
                </a:r>
                <a:r>
                  <a:rPr lang="en-US" altLang="zh-CN" dirty="0"/>
                  <a:t>0</a:t>
                </a:r>
              </a:p>
              <a:p>
                <a:pPr lvl="1"/>
                <a:r>
                  <a:rPr lang="zh-CN" altLang="en-US" dirty="0"/>
                  <a:t>往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 中加入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zh-CN" altLang="en-US" dirty="0"/>
                  <a:t> 时，分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a:t> 同异色转移给</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zh-CN" altLang="en-US" dirty="0"/>
                  <a:t> 和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𝑐</m:t>
                            </m:r>
                          </m:sub>
                        </m:sSub>
                      </m:e>
                    </m:d>
                  </m:oMath>
                </a14:m>
                <a:r>
                  <a:rPr lang="zh-CN" altLang="en-US" dirty="0"/>
                  <a:t> </a:t>
                </a:r>
                <a:endParaRPr lang="en-US" altLang="zh-CN" dirty="0"/>
              </a:p>
              <a:p>
                <a:r>
                  <a:rPr lang="zh-CN" altLang="en-US" dirty="0"/>
                  <a:t>加入全部儿子后，注意到还要确定 </a:t>
                </a:r>
                <a14:m>
                  <m:oMath xmlns:m="http://schemas.openxmlformats.org/officeDocument/2006/math">
                    <m:r>
                      <a:rPr lang="en-US" altLang="zh-CN" i="1">
                        <a:latin typeface="Cambria Math" panose="02040503050406030204" pitchFamily="18" charset="0"/>
                      </a:rPr>
                      <m:t>𝑖</m:t>
                    </m:r>
                  </m:oMath>
                </a14:m>
                <a:r>
                  <a:rPr lang="zh-CN" altLang="en-US" dirty="0"/>
                  <a:t> 自己的权重</a:t>
                </a:r>
                <a:endParaRPr lang="en-US" altLang="zh-CN" dirty="0"/>
              </a:p>
              <a:p>
                <a:pPr lvl="1"/>
                <a:r>
                  <a:rPr lang="zh-CN" altLang="en-US" dirty="0"/>
                  <a:t>加入全部儿子后，判断 </a:t>
                </a:r>
                <a14:m>
                  <m:oMath xmlns:m="http://schemas.openxmlformats.org/officeDocument/2006/math">
                    <m:r>
                      <a:rPr lang="en-US" altLang="zh-CN" b="0" i="1" smtClean="0">
                        <a:latin typeface="Cambria Math" panose="02040503050406030204" pitchFamily="18" charset="0"/>
                      </a:rPr>
                      <m:t>𝑖</m:t>
                    </m:r>
                  </m:oMath>
                </a14:m>
                <a:r>
                  <a:rPr lang="zh-CN" altLang="en-US" dirty="0"/>
                  <a:t> 是否可以取某个非负整数点权使得同色点权和为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，故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e>
                            <m:r>
                              <a:rPr lang="en-US" altLang="zh-CN" b="0" i="1" smtClean="0">
                                <a:latin typeface="Cambria Math" panose="02040503050406030204" pitchFamily="18" charset="0"/>
                              </a:rPr>
                              <m:t>0≤</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ARC083E - Bichrome Tree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163943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答案即为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𝑘</m:t>
                            </m:r>
                          </m:lim>
                        </m:limLow>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𝑘</m:t>
                                </m:r>
                              </m:e>
                            </m:d>
                          </m:e>
                        </m:d>
                      </m:e>
                    </m:func>
                  </m:oMath>
                </a14:m>
                <a:r>
                  <a:rPr lang="zh-CN" altLang="en-US" dirty="0"/>
                  <a:t>：对根节点 </a:t>
                </a:r>
                <a14:m>
                  <m:oMath xmlns:m="http://schemas.openxmlformats.org/officeDocument/2006/math">
                    <m:r>
                      <a:rPr lang="en-US" altLang="zh-CN" i="1">
                        <a:latin typeface="Cambria Math" panose="02040503050406030204" pitchFamily="18" charset="0"/>
                      </a:rPr>
                      <m:t>1</m:t>
                    </m:r>
                  </m:oMath>
                </a14:m>
                <a:r>
                  <a:rPr lang="zh-CN" altLang="en-US" dirty="0"/>
                  <a:t>，只需满足同色结点权值和为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 </a:t>
                </a:r>
                <a:r>
                  <a:rPr lang="zh-CN" altLang="en-US" dirty="0"/>
                  <a:t>即可，异色结点权值和可任取</a:t>
                </a:r>
                <a:endParaRPr lang="en-US" altLang="zh-CN" dirty="0"/>
              </a:p>
              <a:p>
                <a:r>
                  <a:rPr lang="zh-CN" altLang="en-US" dirty="0"/>
                  <a:t>分析复杂度</a:t>
                </a:r>
                <a:endParaRPr lang="en-US" altLang="zh-CN" i="1" dirty="0">
                  <a:latin typeface="Cambria Math" panose="02040503050406030204" pitchFamily="18" charset="0"/>
                </a:endParaRPr>
              </a:p>
              <a:p>
                <a:pPr lvl="1"/>
                <a:r>
                  <a:rPr lang="zh-CN" altLang="en-US" dirty="0"/>
                  <a:t>对于 </a:t>
                </a:r>
                <a14:m>
                  <m:oMath xmlns:m="http://schemas.openxmlformats.org/officeDocument/2006/math">
                    <m:r>
                      <a:rPr lang="en-US" altLang="zh-CN" b="0" i="1" smtClean="0">
                        <a:latin typeface="Cambria Math" panose="02040503050406030204" pitchFamily="18" charset="0"/>
                      </a:rPr>
                      <m:t>𝑓</m:t>
                    </m:r>
                  </m:oMath>
                </a14:m>
                <a:r>
                  <a:rPr lang="zh-CN" altLang="en-US" dirty="0"/>
                  <a:t>，</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这一维大于 </a:t>
                </a:r>
                <a14:m>
                  <m:oMath xmlns:m="http://schemas.openxmlformats.org/officeDocument/2006/math">
                    <m:r>
                      <a:rPr lang="en-US" altLang="zh-CN" i="1">
                        <a:latin typeface="Cambria Math" panose="02040503050406030204" pitchFamily="18" charset="0"/>
                      </a:rPr>
                      <m:t>𝑎</m:t>
                    </m:r>
                  </m:oMath>
                </a14:m>
                <a:r>
                  <a:rPr lang="en-US" altLang="zh-CN" dirty="0"/>
                  <a:t> </a:t>
                </a:r>
                <a:r>
                  <a:rPr lang="zh-CN" altLang="en-US" dirty="0"/>
                  <a:t>的状态可以当做同一个</a:t>
                </a:r>
                <a:endParaRPr lang="en-US" altLang="zh-CN" dirty="0"/>
              </a:p>
              <a:p>
                <a:pPr lvl="2"/>
                <a:r>
                  <a:rPr lang="zh-CN" altLang="en-US" dirty="0"/>
                  <a:t>所有祖先必须同色，故异色和不影响决策</a:t>
                </a:r>
              </a:p>
              <a:p>
                <a:pPr lvl="2"/>
                <a:r>
                  <a:rPr lang="zh-CN" altLang="en-US" dirty="0"/>
                  <a:t>可以认为状态数是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𝑛𝑎</m:t>
                        </m:r>
                      </m:e>
                    </m:d>
                  </m:oMath>
                </a14:m>
                <a:r>
                  <a:rPr lang="en-US" altLang="zh-CN" dirty="0"/>
                  <a:t> </a:t>
                </a:r>
                <a:r>
                  <a:rPr lang="zh-CN" altLang="en-US" dirty="0"/>
                  <a:t>的</a:t>
                </a:r>
                <a:endParaRPr lang="en-US" altLang="zh-CN" dirty="0"/>
              </a:p>
              <a:p>
                <a:pPr lvl="1"/>
                <a:r>
                  <a:rPr lang="zh-CN" altLang="en-US" dirty="0"/>
                  <a:t>转移：对 </a:t>
                </a:r>
                <a14:m>
                  <m:oMath xmlns:m="http://schemas.openxmlformats.org/officeDocument/2006/math">
                    <m:r>
                      <a:rPr lang="en-US" altLang="zh-CN" b="0" i="1" smtClean="0">
                        <a:latin typeface="Cambria Math" panose="02040503050406030204" pitchFamily="18" charset="0"/>
                      </a:rPr>
                      <m:t>𝑖</m:t>
                    </m:r>
                  </m:oMath>
                </a14:m>
                <a:r>
                  <a:rPr lang="zh-CN" altLang="en-US" dirty="0"/>
                  <a:t>，将儿子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合并到当前的辅助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𝑔</m:t>
                        </m:r>
                      </m:e>
                      <m:sub>
                        <m:r>
                          <a:rPr lang="en-US" altLang="zh-CN" b="0" i="1" dirty="0" smtClean="0">
                            <a:latin typeface="Cambria Math" panose="02040503050406030204" pitchFamily="18" charset="0"/>
                          </a:rPr>
                          <m:t>𝑖</m:t>
                        </m:r>
                      </m:sub>
                    </m:sSub>
                  </m:oMath>
                </a14:m>
                <a:r>
                  <a:rPr lang="en-US" altLang="zh-CN" dirty="0"/>
                  <a:t> </a:t>
                </a:r>
                <a:r>
                  <a:rPr lang="zh-CN" altLang="en-US" dirty="0"/>
                  <a:t>中</a:t>
                </a:r>
                <a:endParaRPr lang="en-US" altLang="zh-CN" dirty="0"/>
              </a:p>
              <a:p>
                <a:pPr lvl="1"/>
                <a14:m>
                  <m:oMath xmlns:m="http://schemas.openxmlformats.org/officeDocument/2006/math">
                    <m:r>
                      <a:rPr lang="en-US" altLang="zh-CN" i="1" dirty="0" smtClean="0">
                        <a:latin typeface="Cambria Math" panose="02040503050406030204" pitchFamily="18" charset="0"/>
                      </a:rPr>
                      <m:t>𝑔</m:t>
                    </m:r>
                  </m:oMath>
                </a14:m>
                <a:r>
                  <a:rPr lang="en-US" altLang="zh-CN" dirty="0"/>
                  <a:t> </a:t>
                </a:r>
                <a:r>
                  <a:rPr lang="zh-CN" altLang="en-US" dirty="0"/>
                  <a:t>的两维的复杂度？</a:t>
                </a:r>
                <a:endParaRPr lang="en-US" altLang="zh-CN" dirty="0"/>
              </a:p>
              <a:p>
                <a:pPr lvl="1"/>
                <a:r>
                  <a:rPr lang="zh-CN" altLang="en-US" dirty="0"/>
                  <a:t>就算 </a:t>
                </a:r>
                <a14:m>
                  <m:oMath xmlns:m="http://schemas.openxmlformats.org/officeDocument/2006/math">
                    <m:r>
                      <a:rPr lang="en-US" altLang="zh-CN" b="0" i="1" smtClean="0">
                        <a:latin typeface="Cambria Math" panose="02040503050406030204" pitchFamily="18" charset="0"/>
                      </a:rPr>
                      <m:t>𝑔</m:t>
                    </m:r>
                  </m:oMath>
                </a14:m>
                <a:r>
                  <a:rPr lang="en-US" altLang="zh-CN" dirty="0"/>
                  <a:t> </a:t>
                </a:r>
                <a:r>
                  <a:rPr lang="zh-CN" altLang="en-US" dirty="0"/>
                  <a:t>两维都是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a:t> </a:t>
                </a:r>
                <a:r>
                  <a:rPr lang="zh-CN" altLang="en-US" dirty="0"/>
                  <a:t>的，总的复杂度也是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e>
                    </m:d>
                  </m:oMath>
                </a14:m>
                <a:r>
                  <a:rPr lang="zh-CN" altLang="en-US" dirty="0"/>
                  <a:t>，数据范围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≤1000,1≤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≤5000</m:t>
                    </m:r>
                  </m:oMath>
                </a14:m>
                <a:r>
                  <a:rPr lang="zh-CN" altLang="en-US" dirty="0"/>
                  <a:t>，肯定超时</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ARC083E - Bichrome Tree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2454228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贪心：异色和肯定越小越好，故只需要记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t>
                </a:r>
                <a:r>
                  <a:rPr lang="zh-CN" altLang="en-US" dirty="0"/>
                  <a:t>表示同色和为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 </a:t>
                </a:r>
                <a:r>
                  <a:rPr lang="zh-CN" altLang="en-US" dirty="0"/>
                  <a:t>时，异色和最小可以是多少</a:t>
                </a:r>
                <a:endParaRPr lang="en-US" altLang="zh-CN" dirty="0"/>
              </a:p>
              <a:p>
                <a:pPr lvl="1"/>
                <a:r>
                  <a:rPr lang="zh-CN" altLang="en-US" dirty="0"/>
                  <a:t>如果无法使同色和为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，可以令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endParaRPr lang="en-US" altLang="zh-CN" dirty="0"/>
              </a:p>
              <a:p>
                <a:pPr lvl="1"/>
                <a:r>
                  <a:rPr lang="zh-CN" altLang="en-US" dirty="0"/>
                  <a:t>初始化：叶子结点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=0</m:t>
                    </m:r>
                  </m:oMath>
                </a14:m>
                <a:endParaRPr lang="en-US" altLang="zh-CN" dirty="0"/>
              </a:p>
              <a:p>
                <a:r>
                  <a:rPr lang="zh-CN" altLang="en-US" dirty="0"/>
                  <a:t>如何由儿子信息得到父亲结点信息？</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表示已处理的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的儿子中，使同色和为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的最小异色和</a:t>
                </a:r>
                <a:endParaRPr lang="en-US" altLang="zh-CN" dirty="0"/>
              </a:p>
              <a:p>
                <a:pPr lvl="1"/>
                <a:r>
                  <a:rPr lang="zh-CN" altLang="en-US" dirty="0"/>
                  <a:t>对每个儿子，枚举与父亲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是同色还是异色，跑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a:t> </a:t>
                </a:r>
                <a:r>
                  <a:rPr lang="zh-CN" altLang="en-US" dirty="0"/>
                  <a:t>背包即可</a:t>
                </a:r>
                <a:endParaRPr lang="en-US" altLang="zh-CN" dirty="0"/>
              </a:p>
              <a:p>
                <a:pPr lvl="1"/>
                <a:r>
                  <a:rPr lang="zh-CN" altLang="en-US" dirty="0"/>
                  <a:t>处理完每个儿子之后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e>
                          <m:e>
                            <m:r>
                              <a:rPr lang="en-US" altLang="zh-CN" b="0" i="1" smtClean="0">
                                <a:latin typeface="Cambria Math" panose="02040503050406030204" pitchFamily="18" charset="0"/>
                              </a:rPr>
                              <m:t>0≤</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oMath>
                </a14:m>
                <a:endParaRPr lang="en-US" altLang="zh-CN" dirty="0"/>
              </a:p>
              <a:p>
                <a:pPr lvl="1"/>
                <a:r>
                  <a:rPr lang="zh-CN" altLang="en-US" dirty="0"/>
                  <a:t>每个儿子只跑一次背包，每个结点也只算一次上一行的 </a:t>
                </a:r>
                <a14:m>
                  <m:oMath xmlns:m="http://schemas.openxmlformats.org/officeDocument/2006/math">
                    <m:r>
                      <m:rPr>
                        <m:sty m:val="p"/>
                      </m:rPr>
                      <a:rPr lang="en-US" altLang="zh-CN" i="1" dirty="0" smtClean="0">
                        <a:latin typeface="Cambria Math" panose="02040503050406030204" pitchFamily="18" charset="0"/>
                      </a:rPr>
                      <m:t>min</m:t>
                    </m:r>
                    <m:r>
                      <a:rPr lang="zh-CN" altLang="en-US" i="1" dirty="0" smtClean="0">
                        <a:latin typeface="Cambria Math" panose="02040503050406030204" pitchFamily="18" charset="0"/>
                      </a:rPr>
                      <m:t>⁡</m:t>
                    </m:r>
                  </m:oMath>
                </a14:m>
                <a:endParaRPr lang="en-US" altLang="zh-CN" dirty="0"/>
              </a:p>
              <a:p>
                <a:r>
                  <a:rPr lang="zh-CN" altLang="en-US" dirty="0"/>
                  <a:t>故总复杂度为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𝑛𝑎</m:t>
                        </m:r>
                      </m:e>
                    </m:d>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ARC083E - Bichrome Tree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628118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一类跟数每位的取值有关的</a:t>
                </a:r>
                <a:r>
                  <a:rPr lang="en-US" altLang="zh-CN" dirty="0"/>
                  <a:t>DP</a:t>
                </a:r>
              </a:p>
              <a:p>
                <a:r>
                  <a:rPr lang="zh-CN" altLang="en-US" dirty="0"/>
                  <a:t>经典例题：求不超过 </a:t>
                </a:r>
                <a14:m>
                  <m:oMath xmlns:m="http://schemas.openxmlformats.org/officeDocument/2006/math">
                    <m:r>
                      <a:rPr lang="en-US" altLang="zh-CN" i="1">
                        <a:latin typeface="Cambria Math" panose="02040503050406030204" pitchFamily="18" charset="0"/>
                      </a:rPr>
                      <m:t>𝑁</m:t>
                    </m:r>
                  </m:oMath>
                </a14:m>
                <a:r>
                  <a:rPr lang="en-US" altLang="zh-CN" dirty="0"/>
                  <a:t> </a:t>
                </a:r>
                <a:r>
                  <a:rPr lang="zh-CN" altLang="en-US" dirty="0"/>
                  <a:t>的正整数中，十进制表示下没有连续的两个数码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的数的数量</a:t>
                </a:r>
                <a:endParaRPr lang="en-US" altLang="zh-CN" dirty="0"/>
              </a:p>
              <a:p>
                <a:pPr lvl="1"/>
                <a:r>
                  <a:rPr lang="zh-CN" altLang="en-US" dirty="0"/>
                  <a:t>从高位到低位确定：用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表示从高到低确定到第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位（</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lg</m:t>
                        </m:r>
                      </m:fName>
                      <m:e>
                        <m:r>
                          <a:rPr lang="en-US" altLang="zh-CN" i="1">
                            <a:latin typeface="Cambria Math" panose="02040503050406030204" pitchFamily="18" charset="0"/>
                          </a:rPr>
                          <m:t>𝑁</m:t>
                        </m:r>
                      </m:e>
                    </m:func>
                  </m:oMath>
                </a14:m>
                <a:r>
                  <a:rPr lang="zh-CN" altLang="en-US" dirty="0"/>
                  <a:t>）</a:t>
                </a:r>
                <a:endParaRPr lang="en-US" altLang="zh-CN" dirty="0"/>
              </a:p>
              <a:p>
                <a:pPr lvl="1"/>
                <a:r>
                  <a:rPr lang="zh-CN" altLang="en-US" dirty="0"/>
                  <a:t>匹配问题，用 </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表示匹配到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的第几位</a:t>
                </a:r>
                <a:endParaRPr lang="en-US" altLang="zh-CN" dirty="0"/>
              </a:p>
              <a:p>
                <a:pPr lvl="2"/>
                <a:r>
                  <a:rPr lang="zh-CN" altLang="en-US" dirty="0"/>
                  <a:t>在本问题中，由于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是两位的，所以只有没匹配上（</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=0</m:t>
                    </m:r>
                  </m:oMath>
                </a14:m>
                <a:r>
                  <a:rPr lang="zh-CN" altLang="en-US" dirty="0"/>
                  <a:t>）和匹配上首位（</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=1</m:t>
                    </m:r>
                  </m:oMath>
                </a14:m>
                <a:r>
                  <a:rPr lang="zh-CN" altLang="en-US" dirty="0"/>
                  <a:t>）两种情况</a:t>
                </a:r>
                <a:endParaRPr lang="en-US" altLang="zh-CN" dirty="0"/>
              </a:p>
              <a:p>
                <a:pPr lvl="1"/>
                <a:r>
                  <a:rPr lang="zh-CN" altLang="en-US" dirty="0"/>
                  <a:t>要求不能比 </a:t>
                </a:r>
                <a14:m>
                  <m:oMath xmlns:m="http://schemas.openxmlformats.org/officeDocument/2006/math">
                    <m:r>
                      <a:rPr lang="en-US" altLang="zh-CN" i="1">
                        <a:latin typeface="Cambria Math" panose="02040503050406030204" pitchFamily="18" charset="0"/>
                      </a:rPr>
                      <m:t>𝑁</m:t>
                    </m:r>
                  </m:oMath>
                </a14:m>
                <a:r>
                  <a:rPr lang="en-US" altLang="zh-CN" dirty="0"/>
                  <a:t> </a:t>
                </a:r>
                <a:r>
                  <a:rPr lang="zh-CN" altLang="en-US" dirty="0"/>
                  <a:t>大，所以要记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=0/1</m:t>
                    </m:r>
                  </m:oMath>
                </a14:m>
                <a:r>
                  <a:rPr lang="en-US" altLang="zh-CN" dirty="0"/>
                  <a:t> </a:t>
                </a:r>
                <a:r>
                  <a:rPr lang="zh-CN" altLang="en-US" dirty="0"/>
                  <a:t>表示有没有“顶上界”</a:t>
                </a:r>
                <a:endParaRPr lang="en-US" altLang="zh-CN" dirty="0"/>
              </a:p>
              <a:p>
                <a:pPr lvl="2"/>
                <a:r>
                  <a:rPr lang="zh-CN" altLang="en-US" dirty="0"/>
                  <a:t>“顶上界”表示当前确定的数前缀与 </a:t>
                </a:r>
                <a14:m>
                  <m:oMath xmlns:m="http://schemas.openxmlformats.org/officeDocument/2006/math">
                    <m:r>
                      <a:rPr lang="en-US" altLang="zh-CN" i="1">
                        <a:latin typeface="Cambria Math" panose="02040503050406030204" pitchFamily="18" charset="0"/>
                      </a:rPr>
                      <m:t>𝑁</m:t>
                    </m:r>
                  </m:oMath>
                </a14:m>
                <a:r>
                  <a:rPr lang="en-US" altLang="zh-CN" dirty="0"/>
                  <a:t> </a:t>
                </a:r>
                <a:r>
                  <a:rPr lang="zh-CN" altLang="en-US" dirty="0"/>
                  <a:t>相同</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en-US" altLang="zh-CN" dirty="0"/>
                  <a:t> </a:t>
                </a:r>
                <a:r>
                  <a:rPr lang="zh-CN" altLang="en-US" dirty="0"/>
                  <a:t>表示从高到低确定到第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位，当前前缀匹配到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的第 </a:t>
                </a:r>
                <a14:m>
                  <m:oMath xmlns:m="http://schemas.openxmlformats.org/officeDocument/2006/math">
                    <m:r>
                      <a:rPr lang="en-US" altLang="zh-CN" b="0" i="1" smtClean="0">
                        <a:latin typeface="Cambria Math" panose="02040503050406030204" pitchFamily="18" charset="0"/>
                      </a:rPr>
                      <m:t>𝑗</m:t>
                    </m:r>
                  </m:oMath>
                </a14:m>
                <a:r>
                  <a:rPr lang="zh-CN" altLang="en-US" dirty="0"/>
                  <a:t> 位，是（</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）否（</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oMath>
                </a14:m>
                <a:r>
                  <a:rPr lang="zh-CN" altLang="en-US" dirty="0"/>
                  <a:t>）</a:t>
                </a:r>
                <a14:m>
                  <m:oMath xmlns:m="http://schemas.openxmlformats.org/officeDocument/2006/math">
                    <m:r>
                      <a:rPr lang="zh-CN" altLang="en-US" i="1" smtClean="0">
                        <a:latin typeface="Cambria Math" panose="02040503050406030204" pitchFamily="18" charset="0"/>
                      </a:rPr>
                      <m:t> </m:t>
                    </m:r>
                  </m:oMath>
                </a14:m>
                <a:r>
                  <a:rPr lang="zh-CN" altLang="en-US" dirty="0"/>
                  <a:t>“顶上界”</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数位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209102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F109D5E-2953-8A89-32BA-4EA992F02290}"/>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3" name="标题 2">
            <a:extLst>
              <a:ext uri="{FF2B5EF4-FFF2-40B4-BE49-F238E27FC236}">
                <a16:creationId xmlns:a16="http://schemas.microsoft.com/office/drawing/2014/main" id="{B0C01F94-B533-16EE-ECD4-0DACDF632E91}"/>
              </a:ext>
            </a:extLst>
          </p:cNvPr>
          <p:cNvSpPr>
            <a:spLocks noGrp="1"/>
          </p:cNvSpPr>
          <p:nvPr>
            <p:ph type="title"/>
          </p:nvPr>
        </p:nvSpPr>
        <p:spPr/>
        <p:txBody>
          <a:bodyPr/>
          <a:lstStyle/>
          <a:p>
            <a:r>
              <a:rPr lang="zh-CN" altLang="en-US" dirty="0"/>
              <a:t>动态规划</a:t>
            </a:r>
          </a:p>
        </p:txBody>
      </p:sp>
      <p:sp>
        <p:nvSpPr>
          <p:cNvPr id="4" name="副标题 3">
            <a:extLst>
              <a:ext uri="{FF2B5EF4-FFF2-40B4-BE49-F238E27FC236}">
                <a16:creationId xmlns:a16="http://schemas.microsoft.com/office/drawing/2014/main" id="{B93A709B-927C-3AC6-0FFE-668B8E22BA4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64684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经典例题：求不超过 </a:t>
                </a:r>
                <a14:m>
                  <m:oMath xmlns:m="http://schemas.openxmlformats.org/officeDocument/2006/math">
                    <m:r>
                      <a:rPr lang="en-US" altLang="zh-CN" i="1">
                        <a:latin typeface="Cambria Math" panose="02040503050406030204" pitchFamily="18" charset="0"/>
                      </a:rPr>
                      <m:t>𝑁</m:t>
                    </m:r>
                  </m:oMath>
                </a14:m>
                <a:r>
                  <a:rPr lang="en-US" altLang="zh-CN" dirty="0"/>
                  <a:t> </a:t>
                </a:r>
                <a:r>
                  <a:rPr lang="zh-CN" altLang="en-US" dirty="0"/>
                  <a:t>的正整数中，十进制表示下没有连续的两个数码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的数的数量</a:t>
                </a:r>
                <a:endParaRPr lang="en-US" altLang="zh-CN" dirty="0"/>
              </a:p>
              <a:p>
                <a:pPr lvl="1"/>
                <a:r>
                  <a:rPr lang="zh-CN" altLang="en-US" dirty="0"/>
                  <a:t>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oMath>
                </a14:m>
                <a:r>
                  <a:rPr lang="en-US" altLang="zh-CN" dirty="0"/>
                  <a:t> </a:t>
                </a:r>
                <a:r>
                  <a:rPr lang="zh-CN" altLang="en-US" dirty="0"/>
                  <a:t>表示从高到低确定到第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位，当前前缀匹配到 </a:t>
                </a:r>
                <a14:m>
                  <m:oMath xmlns:m="http://schemas.openxmlformats.org/officeDocument/2006/math">
                    <m:r>
                      <a:rPr lang="en-US" altLang="zh-CN" i="1">
                        <a:latin typeface="Cambria Math" panose="02040503050406030204" pitchFamily="18" charset="0"/>
                      </a:rPr>
                      <m:t>𝑥𝑦</m:t>
                    </m:r>
                  </m:oMath>
                </a14:m>
                <a:r>
                  <a:rPr lang="en-US" altLang="zh-CN" dirty="0"/>
                  <a:t> </a:t>
                </a:r>
                <a:r>
                  <a:rPr lang="zh-CN" altLang="en-US" dirty="0"/>
                  <a:t>的第 </a:t>
                </a:r>
                <a14:m>
                  <m:oMath xmlns:m="http://schemas.openxmlformats.org/officeDocument/2006/math">
                    <m:r>
                      <a:rPr lang="en-US" altLang="zh-CN" i="1">
                        <a:latin typeface="Cambria Math" panose="02040503050406030204" pitchFamily="18" charset="0"/>
                      </a:rPr>
                      <m:t>𝑗</m:t>
                    </m:r>
                  </m:oMath>
                </a14:m>
                <a:r>
                  <a:rPr lang="zh-CN" altLang="en-US" dirty="0"/>
                  <a:t> 位，是（</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dirty="0"/>
                  <a:t>）否（</a:t>
                </a:r>
                <a14:m>
                  <m:oMath xmlns:m="http://schemas.openxmlformats.org/officeDocument/2006/math">
                    <m:r>
                      <a:rPr lang="en-US" altLang="zh-CN" i="1" dirty="0">
                        <a:latin typeface="Cambria Math" panose="02040503050406030204" pitchFamily="18" charset="0"/>
                      </a:rPr>
                      <m:t>𝑘</m:t>
                    </m:r>
                    <m:r>
                      <a:rPr lang="en-US" altLang="zh-CN" i="1" dirty="0">
                        <a:latin typeface="Cambria Math" panose="02040503050406030204" pitchFamily="18" charset="0"/>
                      </a:rPr>
                      <m:t>=0</m:t>
                    </m:r>
                  </m:oMath>
                </a14:m>
                <a:r>
                  <a:rPr lang="zh-CN" altLang="en-US" dirty="0"/>
                  <a:t>）</a:t>
                </a:r>
                <a14:m>
                  <m:oMath xmlns:m="http://schemas.openxmlformats.org/officeDocument/2006/math">
                    <m:r>
                      <a:rPr lang="zh-CN" altLang="en-US" i="1">
                        <a:latin typeface="Cambria Math" panose="02040503050406030204" pitchFamily="18" charset="0"/>
                      </a:rPr>
                      <m:t> </m:t>
                    </m:r>
                  </m:oMath>
                </a14:m>
                <a:r>
                  <a:rPr lang="zh-CN" altLang="en-US" dirty="0"/>
                  <a:t>“顶上界”</a:t>
                </a:r>
                <a:endParaRPr lang="en-US" altLang="zh-CN" dirty="0"/>
              </a:p>
              <a:p>
                <a:pPr lvl="1"/>
                <a:r>
                  <a:rPr lang="zh-CN" altLang="en-US" dirty="0"/>
                  <a:t>可以枚举下一位主动转移，复杂度大常数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lg</m:t>
                            </m:r>
                          </m:fName>
                          <m:e>
                            <m:r>
                              <a:rPr lang="en-US" altLang="zh-CN" i="1">
                                <a:latin typeface="Cambria Math" panose="02040503050406030204" pitchFamily="18" charset="0"/>
                              </a:rPr>
                              <m:t>𝑁</m:t>
                            </m:r>
                          </m:e>
                        </m:func>
                      </m:e>
                    </m:d>
                  </m:oMath>
                </a14:m>
                <a:endParaRPr lang="en-US" altLang="zh-CN" dirty="0"/>
              </a:p>
              <a:p>
                <a:pPr lvl="2"/>
                <a:r>
                  <a:rPr lang="zh-CN" altLang="en-US" dirty="0"/>
                  <a:t>“大常数”：下一位有</a:t>
                </a:r>
                <a:r>
                  <a:rPr lang="en-US" altLang="zh-CN" dirty="0"/>
                  <a:t>10</a:t>
                </a:r>
                <a:r>
                  <a:rPr lang="zh-CN" altLang="en-US" dirty="0"/>
                  <a:t>种可能性，</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oMath>
                </a14:m>
                <a:r>
                  <a:rPr lang="en-US" altLang="zh-CN" dirty="0"/>
                  <a:t> </a:t>
                </a:r>
                <a:r>
                  <a:rPr lang="zh-CN" altLang="en-US" dirty="0"/>
                  <a:t>各有 </a:t>
                </a:r>
                <a14:m>
                  <m:oMath xmlns:m="http://schemas.openxmlformats.org/officeDocument/2006/math">
                    <m:r>
                      <a:rPr lang="en-US" altLang="zh-CN" i="1" dirty="0" smtClean="0">
                        <a:latin typeface="Cambria Math" panose="02040503050406030204" pitchFamily="18" charset="0"/>
                      </a:rPr>
                      <m:t>2</m:t>
                    </m:r>
                  </m:oMath>
                </a14:m>
                <a:r>
                  <a:rPr lang="zh-CN" altLang="en-US" dirty="0"/>
                  <a:t> 种取值</a:t>
                </a:r>
                <a:endParaRPr lang="en-US" altLang="zh-CN" dirty="0"/>
              </a:p>
              <a:p>
                <a:pPr lvl="1"/>
                <a:r>
                  <a:rPr lang="zh-CN" altLang="en-US" dirty="0"/>
                  <a:t>如果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a:t>要特别小心前导 </a:t>
                </a:r>
                <a14:m>
                  <m:oMath xmlns:m="http://schemas.openxmlformats.org/officeDocument/2006/math">
                    <m:r>
                      <a:rPr lang="en-US" altLang="zh-CN" i="1" dirty="0" smtClean="0">
                        <a:latin typeface="Cambria Math" panose="02040503050406030204" pitchFamily="18" charset="0"/>
                      </a:rPr>
                      <m:t>0</m:t>
                    </m:r>
                  </m:oMath>
                </a14:m>
                <a:endParaRPr lang="en-US" altLang="zh-CN" dirty="0"/>
              </a:p>
              <a:p>
                <a:pPr lvl="2"/>
                <a:r>
                  <a:rPr lang="zh-CN" altLang="en-US" dirty="0"/>
                  <a:t>此时还可以记 </a:t>
                </a:r>
                <a14:m>
                  <m:oMath xmlns:m="http://schemas.openxmlformats.org/officeDocument/2006/math">
                    <m:r>
                      <a:rPr lang="en-US" altLang="zh-CN" i="1">
                        <a:latin typeface="Cambria Math" panose="02040503050406030204" pitchFamily="18" charset="0"/>
                      </a:rPr>
                      <m:t>𝑙</m:t>
                    </m:r>
                    <m:r>
                      <a:rPr lang="en-US" altLang="zh-CN">
                        <a:latin typeface="Cambria Math" panose="02040503050406030204" pitchFamily="18" charset="0"/>
                      </a:rPr>
                      <m:t>=0/1</m:t>
                    </m:r>
                  </m:oMath>
                </a14:m>
                <a:r>
                  <a:rPr lang="en-US" altLang="zh-CN" dirty="0"/>
                  <a:t> </a:t>
                </a:r>
                <a:r>
                  <a:rPr lang="zh-CN" altLang="en-US" dirty="0"/>
                  <a:t>表示是否“顶下界”，即前缀全是</a:t>
                </a:r>
                <a:r>
                  <a:rPr lang="en-US" altLang="zh-CN" dirty="0"/>
                  <a:t>0</a:t>
                </a:r>
              </a:p>
              <a:p>
                <a:pPr lvl="2"/>
                <a:r>
                  <a:rPr lang="zh-CN" altLang="en-US" dirty="0"/>
                  <a:t>如果“顶下界”而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zh-CN" altLang="en-US" dirty="0"/>
                  <a:t>，则 </a:t>
                </a:r>
                <a14:m>
                  <m:oMath xmlns:m="http://schemas.openxmlformats.org/officeDocument/2006/math">
                    <m:r>
                      <a:rPr lang="en-US" altLang="zh-CN" i="1">
                        <a:latin typeface="Cambria Math" panose="02040503050406030204" pitchFamily="18" charset="0"/>
                      </a:rPr>
                      <m:t>𝑗</m:t>
                    </m:r>
                  </m:oMath>
                </a14:m>
                <a:r>
                  <a:rPr lang="en-US" altLang="zh-CN" dirty="0"/>
                  <a:t> </a:t>
                </a:r>
                <a:r>
                  <a:rPr lang="zh-CN" altLang="en-US" dirty="0"/>
                  <a:t>不能变</a:t>
                </a:r>
                <a:endParaRPr lang="en-US" altLang="zh-CN" dirty="0"/>
              </a:p>
              <a:p>
                <a:r>
                  <a:rPr lang="zh-CN" altLang="en-US" dirty="0"/>
                  <a:t>更一般地，记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en-US" altLang="zh-CN" dirty="0"/>
                  <a:t> </a:t>
                </a:r>
                <a:r>
                  <a:rPr lang="zh-CN" altLang="en-US" dirty="0"/>
                  <a:t>表示从高到低确定到第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位，当前前缀的数字特征为 </a:t>
                </a:r>
                <a14:m>
                  <m:oMath xmlns:m="http://schemas.openxmlformats.org/officeDocument/2006/math">
                    <m:r>
                      <a:rPr lang="en-US" altLang="zh-CN" b="0" i="1" smtClean="0">
                        <a:latin typeface="Cambria Math" panose="02040503050406030204" pitchFamily="18" charset="0"/>
                      </a:rPr>
                      <m:t>𝑆</m:t>
                    </m:r>
                  </m:oMath>
                </a14:m>
                <a:r>
                  <a:rPr lang="zh-CN" altLang="en-US" dirty="0"/>
                  <a:t>，是（</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dirty="0"/>
                  <a:t>）否（</a:t>
                </a:r>
                <a14:m>
                  <m:oMath xmlns:m="http://schemas.openxmlformats.org/officeDocument/2006/math">
                    <m:r>
                      <a:rPr lang="en-US" altLang="zh-CN" i="1" dirty="0">
                        <a:latin typeface="Cambria Math" panose="02040503050406030204" pitchFamily="18" charset="0"/>
                      </a:rPr>
                      <m:t>𝑘</m:t>
                    </m:r>
                    <m:r>
                      <a:rPr lang="en-US" altLang="zh-CN" i="1" dirty="0">
                        <a:latin typeface="Cambria Math" panose="02040503050406030204" pitchFamily="18" charset="0"/>
                      </a:rPr>
                      <m:t>=0</m:t>
                    </m:r>
                  </m:oMath>
                </a14:m>
                <a:r>
                  <a:rPr lang="zh-CN" altLang="en-US" dirty="0"/>
                  <a:t>）</a:t>
                </a:r>
                <a14:m>
                  <m:oMath xmlns:m="http://schemas.openxmlformats.org/officeDocument/2006/math">
                    <m:r>
                      <a:rPr lang="zh-CN" altLang="en-US" i="1">
                        <a:latin typeface="Cambria Math" panose="02040503050406030204" pitchFamily="18" charset="0"/>
                      </a:rPr>
                      <m:t> </m:t>
                    </m:r>
                  </m:oMath>
                </a14:m>
                <a:r>
                  <a:rPr lang="zh-CN" altLang="en-US" dirty="0"/>
                  <a:t>“顶上界”</a:t>
                </a:r>
                <a:r>
                  <a:rPr lang="en-US" altLang="zh-CN" dirty="0"/>
                  <a:t> </a:t>
                </a:r>
                <a14:m>
                  <m:oMath xmlns:m="http://schemas.openxmlformats.org/officeDocument/2006/math">
                    <m:r>
                      <a:rPr lang="en-US" altLang="zh-CN" b="0" i="1" smtClean="0">
                        <a:latin typeface="Cambria Math" panose="02040503050406030204" pitchFamily="18" charset="0"/>
                      </a:rPr>
                      <m:t>𝑁</m:t>
                    </m:r>
                  </m:oMath>
                </a14:m>
                <a:endParaRPr lang="en-US" altLang="zh-CN" dirty="0"/>
              </a:p>
              <a:p>
                <a:pPr lvl="1"/>
                <a:r>
                  <a:rPr lang="zh-CN" altLang="en-US" dirty="0"/>
                  <a:t>枚举下一位进行转移，设每位都有 </a:t>
                </a:r>
                <a14:m>
                  <m:oMath xmlns:m="http://schemas.openxmlformats.org/officeDocument/2006/math">
                    <m:r>
                      <a:rPr lang="en-US" altLang="zh-CN" b="0" i="1" smtClean="0">
                        <a:latin typeface="Cambria Math" panose="02040503050406030204" pitchFamily="18" charset="0"/>
                      </a:rPr>
                      <m:t>𝑑</m:t>
                    </m:r>
                  </m:oMath>
                </a14:m>
                <a:r>
                  <a:rPr lang="en-US" altLang="zh-CN" dirty="0"/>
                  <a:t> </a:t>
                </a:r>
                <a:r>
                  <a:rPr lang="zh-CN" altLang="en-US" dirty="0"/>
                  <a:t>种取值，则复杂度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𝑑</m:t>
                                </m:r>
                              </m:sub>
                            </m:sSub>
                          </m:fName>
                          <m:e>
                            <m:r>
                              <a:rPr lang="en-US" altLang="zh-CN" b="0" i="1" smtClean="0">
                                <a:latin typeface="Cambria Math" panose="02040503050406030204" pitchFamily="18" charset="0"/>
                              </a:rPr>
                              <m:t>𝑁</m:t>
                            </m:r>
                          </m:e>
                        </m:func>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Ω</m:t>
                            </m:r>
                          </m:e>
                        </m:d>
                      </m:e>
                    </m:d>
                  </m:oMath>
                </a14:m>
                <a:r>
                  <a:rPr lang="zh-CN" altLang="en-US" dirty="0"/>
                  <a:t>，其中 </a:t>
                </a:r>
                <a14:m>
                  <m:oMath xmlns:m="http://schemas.openxmlformats.org/officeDocument/2006/math">
                    <m:r>
                      <m:rPr>
                        <m:sty m:val="p"/>
                      </m:rPr>
                      <a:rPr lang="en-US" altLang="zh-CN" b="0" i="0" smtClean="0">
                        <a:latin typeface="Cambria Math" panose="02040503050406030204" pitchFamily="18" charset="0"/>
                      </a:rPr>
                      <m:t>Ω</m:t>
                    </m:r>
                  </m:oMath>
                </a14:m>
                <a:r>
                  <a:rPr lang="en-US" altLang="zh-CN" dirty="0"/>
                  <a:t> </a:t>
                </a:r>
                <a:r>
                  <a:rPr lang="zh-CN" altLang="en-US" dirty="0"/>
                  <a:t>表示特征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的状态空间</a:t>
                </a:r>
                <a:endParaRPr lang="en-US" altLang="zh-CN" dirty="0"/>
              </a:p>
              <a:p>
                <a:pPr lvl="1"/>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数位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904056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1D6F7BE8-C214-4F17-9487-C0F89DC22A52}"/>
                  </a:ext>
                </a:extLst>
              </p:cNvPr>
              <p:cNvSpPr>
                <a:spLocks noGrp="1"/>
              </p:cNvSpPr>
              <p:nvPr>
                <p:ph idx="1"/>
              </p:nvPr>
            </p:nvSpPr>
            <p:spPr/>
            <p:txBody>
              <a:bodyPr/>
              <a:lstStyle/>
              <a:p>
                <a:r>
                  <a:rPr lang="zh-CN" altLang="en-US" dirty="0"/>
                  <a:t>求有多少个恰好 </a:t>
                </a:r>
                <a14:m>
                  <m:oMath xmlns:m="http://schemas.openxmlformats.org/officeDocument/2006/math">
                    <m:r>
                      <a:rPr lang="en-US" altLang="zh-CN" b="0" i="1" smtClean="0">
                        <a:latin typeface="Cambria Math" panose="02040503050406030204" pitchFamily="18" charset="0"/>
                      </a:rPr>
                      <m:t>𝑛</m:t>
                    </m:r>
                  </m:oMath>
                </a14:m>
                <a:r>
                  <a:rPr lang="zh-CN" altLang="en-US" dirty="0"/>
                  <a:t> 位数（不含前导 </a:t>
                </a:r>
                <a14:m>
                  <m:oMath xmlns:m="http://schemas.openxmlformats.org/officeDocument/2006/math">
                    <m:r>
                      <a:rPr lang="en-US" altLang="zh-CN" b="0" i="1" smtClean="0">
                        <a:latin typeface="Cambria Math" panose="02040503050406030204" pitchFamily="18" charset="0"/>
                      </a:rPr>
                      <m:t>0</m:t>
                    </m:r>
                  </m:oMath>
                </a14:m>
                <a:r>
                  <a:rPr lang="zh-CN" altLang="en-US" dirty="0"/>
                  <a:t>）的正整数，满足其十进制表示下存在一个非空后缀是 </a:t>
                </a:r>
                <a14:m>
                  <m:oMath xmlns:m="http://schemas.openxmlformats.org/officeDocument/2006/math">
                    <m:r>
                      <a:rPr lang="en-US" altLang="zh-CN" b="0" i="1" smtClean="0">
                        <a:latin typeface="Cambria Math" panose="02040503050406030204" pitchFamily="18" charset="0"/>
                      </a:rPr>
                      <m:t>𝑘</m:t>
                    </m:r>
                  </m:oMath>
                </a14:m>
                <a:r>
                  <a:rPr lang="zh-CN" altLang="en-US" dirty="0"/>
                  <a:t> 的倍数</a:t>
                </a:r>
                <a:endParaRPr lang="en-US" altLang="zh-CN" dirty="0"/>
              </a:p>
              <a:p>
                <a:pPr lvl="1"/>
                <a:r>
                  <a:rPr lang="zh-CN" altLang="en-US" dirty="0"/>
                  <a:t>答案对 </a:t>
                </a:r>
                <a14:m>
                  <m:oMath xmlns:m="http://schemas.openxmlformats.org/officeDocument/2006/math">
                    <m:r>
                      <a:rPr lang="en-US" altLang="zh-CN" b="0" i="1" smtClean="0">
                        <a:latin typeface="Cambria Math" panose="02040503050406030204" pitchFamily="18" charset="0"/>
                      </a:rPr>
                      <m:t>𝑚</m:t>
                    </m:r>
                  </m:oMath>
                </a14:m>
                <a:r>
                  <a:rPr lang="zh-CN" altLang="en-US" dirty="0"/>
                  <a:t> 取模输出</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≤1000, 1≤</m:t>
                    </m:r>
                    <m:r>
                      <a:rPr lang="en-US" altLang="zh-CN" b="0" i="1" smtClean="0">
                        <a:latin typeface="Cambria Math" panose="02040503050406030204" pitchFamily="18" charset="0"/>
                      </a:rPr>
                      <m:t>𝑘</m:t>
                    </m:r>
                    <m:r>
                      <a:rPr lang="en-US" altLang="zh-CN" b="0" i="1" smtClean="0">
                        <a:latin typeface="Cambria Math" panose="02040503050406030204" pitchFamily="18" charset="0"/>
                      </a:rPr>
                      <m:t>≤100,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15" name="内容占位符 14">
                <a:extLst>
                  <a:ext uri="{FF2B5EF4-FFF2-40B4-BE49-F238E27FC236}">
                    <a16:creationId xmlns:a16="http://schemas.microsoft.com/office/drawing/2014/main" id="{1D6F7BE8-C214-4F17-9487-C0F89DC22A52}"/>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CFAE92FB-C8CB-8C3B-E0B9-CF8CF97D0306}"/>
              </a:ext>
            </a:extLst>
          </p:cNvPr>
          <p:cNvSpPr>
            <a:spLocks noGrp="1"/>
          </p:cNvSpPr>
          <p:nvPr>
            <p:ph type="title"/>
          </p:nvPr>
        </p:nvSpPr>
        <p:spPr/>
        <p:txBody>
          <a:bodyPr/>
          <a:lstStyle/>
          <a:p>
            <a:r>
              <a:rPr lang="en-US" altLang="zh-CN" dirty="0"/>
              <a:t>CF507D - The </a:t>
            </a:r>
            <a:r>
              <a:rPr lang="en-US" altLang="zh-CN" dirty="0" err="1"/>
              <a:t>Maths</a:t>
            </a:r>
            <a:r>
              <a:rPr lang="en-US" altLang="zh-CN" dirty="0"/>
              <a:t> Lecture</a:t>
            </a:r>
            <a:endParaRPr lang="zh-CN" altLang="en-US" dirty="0"/>
          </a:p>
        </p:txBody>
      </p:sp>
      <p:sp>
        <p:nvSpPr>
          <p:cNvPr id="2" name="页脚占位符 1">
            <a:extLst>
              <a:ext uri="{FF2B5EF4-FFF2-40B4-BE49-F238E27FC236}">
                <a16:creationId xmlns:a16="http://schemas.microsoft.com/office/drawing/2014/main" id="{2759F5CE-DFB2-A91D-72C7-A317734E3425}"/>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D76D4AEA-330F-38D8-CE81-8B6DD9D28049}"/>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5F27C6C7-4D9D-582E-CC57-BAE1A152D640}"/>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3F71EECF-F79D-6B4E-34B5-2853F611FEDD}"/>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DBBCB1AD-8AE1-2227-C5C3-F8832CED453B}"/>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873C3968-7BB7-695F-E348-D0CA5D73C0FF}"/>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F4399DCE-F359-C277-8158-DF83F80CAF5F}"/>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E353F1B8-4A21-12E3-8614-D55D1093BB4A}"/>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3925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因为要求后缀，所以必须从后往前算</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表示从后往前算到第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位（从低往高数 </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𝑁</m:t>
                    </m:r>
                  </m:oMath>
                </a14:m>
                <a:r>
                  <a:rPr lang="zh-CN" altLang="en-US" dirty="0"/>
                  <a:t>），当前的后缀 </a:t>
                </a:r>
                <a14:m>
                  <m:oMath xmlns:m="http://schemas.openxmlformats.org/officeDocument/2006/math">
                    <m:r>
                      <m:rPr>
                        <m:sty m:val="p"/>
                      </m:rPr>
                      <a:rPr lang="en-US" altLang="zh-CN" b="0" i="0"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oMath>
                </a14:m>
                <a:r>
                  <a:rPr lang="en-US" altLang="zh-CN" dirty="0"/>
                  <a:t> </a:t>
                </a:r>
                <a:r>
                  <a:rPr lang="zh-CN" altLang="en-US" dirty="0"/>
                  <a:t>的余数为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时对应的数的个数</a:t>
                </a:r>
                <a:endParaRPr lang="en-US" altLang="zh-CN" dirty="0"/>
              </a:p>
              <a:p>
                <a:pPr lvl="1"/>
                <a:r>
                  <a:rPr lang="zh-CN" altLang="en-US" dirty="0"/>
                  <a:t>转移：枚举第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oMath>
                </a14:m>
                <a:r>
                  <a:rPr lang="en-US" altLang="zh-CN" dirty="0"/>
                  <a:t> </a:t>
                </a:r>
                <a:r>
                  <a:rPr lang="zh-CN" altLang="en-US" dirty="0"/>
                  <a:t>位为 </a:t>
                </a:r>
                <a14:m>
                  <m:oMath xmlns:m="http://schemas.openxmlformats.org/officeDocument/2006/math">
                    <m:r>
                      <a:rPr lang="en-US" altLang="zh-CN" b="0" i="1" smtClean="0">
                        <a:latin typeface="Cambria Math" panose="02040503050406030204" pitchFamily="18" charset="0"/>
                      </a:rPr>
                      <m:t>𝑑</m:t>
                    </m:r>
                  </m:oMath>
                </a14:m>
                <a:r>
                  <a:rPr lang="zh-CN" altLang="en-US" dirty="0"/>
                  <a:t>，主动转移给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e>
                    </m:d>
                  </m:oMath>
                </a14:m>
                <a:endParaRPr lang="en-US" altLang="zh-CN" dirty="0"/>
              </a:p>
              <a:p>
                <a:pPr lvl="1"/>
                <a:r>
                  <a:rPr lang="zh-CN" altLang="en-US" dirty="0"/>
                  <a:t>怎么统计答案？</a:t>
                </a:r>
                <a:endParaRPr lang="en-US" altLang="zh-CN" dirty="0"/>
              </a:p>
              <a:p>
                <a:pPr lvl="1"/>
                <a:r>
                  <a:rPr lang="zh-CN" altLang="en-US" dirty="0"/>
                  <a:t>可以让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d>
                  </m:oMath>
                </a14:m>
                <a:r>
                  <a:rPr lang="en-US" altLang="zh-CN" dirty="0"/>
                  <a:t> </a:t>
                </a:r>
                <a:r>
                  <a:rPr lang="zh-CN" altLang="en-US" dirty="0"/>
                  <a:t>直接计入答案，不再参与后续转移，这样也能防止重复统计</a:t>
                </a:r>
                <a:endParaRPr lang="en-US" altLang="zh-CN" dirty="0"/>
              </a:p>
              <a:p>
                <a:pPr lvl="2"/>
                <a:r>
                  <a:rPr lang="zh-CN" altLang="en-US" b="0" dirty="0"/>
                  <a:t>注意不能有前导 </a:t>
                </a:r>
                <a14:m>
                  <m:oMath xmlns:m="http://schemas.openxmlformats.org/officeDocument/2006/math">
                    <m:r>
                      <a:rPr lang="en-US" altLang="zh-CN" b="0" i="1" smtClean="0">
                        <a:latin typeface="Cambria Math" panose="02040503050406030204" pitchFamily="18" charset="0"/>
                      </a:rPr>
                      <m:t>0</m:t>
                    </m:r>
                  </m:oMath>
                </a14:m>
                <a:r>
                  <a:rPr lang="zh-CN" altLang="en-US" b="0" dirty="0"/>
                  <a:t>： </a:t>
                </a:r>
                <a14:m>
                  <m:oMath xmlns:m="http://schemas.openxmlformats.org/officeDocument/2006/math">
                    <m:r>
                      <a:rPr lang="en-US" altLang="zh-CN" b="0" i="1" smtClean="0">
                        <a:latin typeface="Cambria Math" panose="02040503050406030204" pitchFamily="18" charset="0"/>
                      </a:rPr>
                      <m:t>𝐴𝑛𝑠</m:t>
                    </m:r>
                    <m:r>
                      <a:rPr lang="en-US" altLang="zh-CN" b="0" i="1" smtClean="0">
                        <a:latin typeface="Cambria Math" panose="02040503050406030204" pitchFamily="18" charset="0"/>
                      </a:rPr>
                      <m:t>←</m:t>
                    </m:r>
                    <m:r>
                      <a:rPr lang="en-US" altLang="zh-CN" b="0" i="1" smtClean="0">
                        <a:latin typeface="Cambria Math" panose="02040503050406030204" pitchFamily="18" charset="0"/>
                      </a:rPr>
                      <m:t>𝐴𝑛𝑠</m:t>
                    </m:r>
                    <m:r>
                      <a:rPr lang="en-US" altLang="zh-CN" b="0" i="1" smtClean="0">
                        <a:latin typeface="Cambria Math" panose="02040503050406030204" pitchFamily="18" charset="0"/>
                      </a:rPr>
                      <m:t>+9⋅</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m:t>
                        </m:r>
                      </m:e>
                    </m:d>
                  </m:oMath>
                </a14:m>
                <a:endParaRPr lang="en-US" altLang="zh-CN" dirty="0"/>
              </a:p>
              <a:p>
                <a:pPr lvl="2"/>
                <a:r>
                  <a:rPr lang="zh-CN" altLang="en-US" dirty="0"/>
                  <a:t>额外计算末尾全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的数的个数</a:t>
                </a:r>
                <a:endParaRPr lang="en-US" altLang="zh-CN" dirty="0"/>
              </a:p>
              <a:p>
                <a:r>
                  <a:rPr lang="zh-CN" altLang="en-US" dirty="0"/>
                  <a:t>总复杂度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𝑛𝑘</m:t>
                        </m:r>
                      </m:e>
                    </m:d>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CF507D - The </a:t>
            </a:r>
            <a:r>
              <a:rPr lang="en-US" altLang="zh-CN" dirty="0" err="1"/>
              <a:t>Maths</a:t>
            </a:r>
            <a:r>
              <a:rPr lang="en-US" altLang="zh-CN" dirty="0"/>
              <a:t> Lecture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3949409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F109D5E-2953-8A89-32BA-4EA992F02290}"/>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3" name="标题 2">
            <a:extLst>
              <a:ext uri="{FF2B5EF4-FFF2-40B4-BE49-F238E27FC236}">
                <a16:creationId xmlns:a16="http://schemas.microsoft.com/office/drawing/2014/main" id="{B0C01F94-B533-16EE-ECD4-0DACDF632E91}"/>
              </a:ext>
            </a:extLst>
          </p:cNvPr>
          <p:cNvSpPr>
            <a:spLocks noGrp="1"/>
          </p:cNvSpPr>
          <p:nvPr>
            <p:ph type="title"/>
          </p:nvPr>
        </p:nvSpPr>
        <p:spPr/>
        <p:txBody>
          <a:bodyPr/>
          <a:lstStyle/>
          <a:p>
            <a:r>
              <a:rPr lang="zh-CN" altLang="en-US" dirty="0"/>
              <a:t>动态规划优化选讲</a:t>
            </a:r>
          </a:p>
        </p:txBody>
      </p:sp>
      <p:sp>
        <p:nvSpPr>
          <p:cNvPr id="4" name="副标题 3">
            <a:extLst>
              <a:ext uri="{FF2B5EF4-FFF2-40B4-BE49-F238E27FC236}">
                <a16:creationId xmlns:a16="http://schemas.microsoft.com/office/drawing/2014/main" id="{B93A709B-927C-3AC6-0FFE-668B8E22BA4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65172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动态规划中常常要枚举一维进行转移</a:t>
                </a:r>
                <a:endParaRPr lang="en-US" altLang="zh-CN" dirty="0"/>
              </a:p>
              <a:p>
                <a:r>
                  <a:rPr lang="zh-CN" altLang="en-US" dirty="0"/>
                  <a:t>如果在转移的时候满足某些要求，就可以用单调栈或是单调队列优化枚举转移的复杂度</a:t>
                </a:r>
                <a:endParaRPr lang="en-US" altLang="zh-CN" dirty="0"/>
              </a:p>
              <a:p>
                <a:r>
                  <a:rPr lang="zh-CN" altLang="en-US" dirty="0"/>
                  <a:t>例如：</a:t>
                </a:r>
                <a:endParaRPr lang="en-US" altLang="zh-CN" dirty="0"/>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 由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𝑖</m:t>
                        </m:r>
                      </m:e>
                    </m:d>
                  </m:oMath>
                </a14:m>
                <a:r>
                  <a:rPr lang="zh-CN" altLang="en-US" dirty="0"/>
                  <a:t> 转移得到，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oMath>
                </a14:m>
                <a:r>
                  <a:rPr lang="zh-CN" altLang="en-US" dirty="0"/>
                  <a:t> 单调递增</a:t>
                </a:r>
                <a:endParaRPr lang="en-US" altLang="zh-CN" dirty="0"/>
              </a:p>
              <a:p>
                <a:pPr lvl="1"/>
                <a:r>
                  <a:rPr lang="zh-CN" altLang="en-US" dirty="0"/>
                  <a:t>以求最大值为例，可以把 </a:t>
                </a:r>
                <a14:m>
                  <m:oMath xmlns:m="http://schemas.openxmlformats.org/officeDocument/2006/math">
                    <m:r>
                      <a:rPr lang="en-US" altLang="zh-CN" i="1">
                        <a:latin typeface="Cambria Math" panose="02040503050406030204" pitchFamily="18" charset="0"/>
                      </a:rPr>
                      <m:t>𝑗</m:t>
                    </m:r>
                  </m:oMath>
                </a14:m>
                <a:r>
                  <a:rPr lang="zh-CN" altLang="en-US" dirty="0"/>
                  <a:t> 对应的计算值存到严格不升的单调队列里</a:t>
                </a:r>
                <a:endParaRPr lang="en-US" altLang="zh-CN" dirty="0"/>
              </a:p>
              <a:p>
                <a:pPr lvl="1"/>
                <a:r>
                  <a:rPr lang="zh-CN" altLang="en-US" dirty="0"/>
                  <a:t>查询时从队首查询，但注意先弹出小于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oMath>
                </a14:m>
                <a:r>
                  <a:rPr lang="zh-CN" altLang="en-US" dirty="0"/>
                  <a:t> 的 </a:t>
                </a:r>
                <a14:m>
                  <m:oMath xmlns:m="http://schemas.openxmlformats.org/officeDocument/2006/math">
                    <m:r>
                      <a:rPr lang="en-US" altLang="zh-CN" i="1">
                        <a:latin typeface="Cambria Math" panose="02040503050406030204" pitchFamily="18" charset="0"/>
                      </a:rPr>
                      <m:t>𝑗</m:t>
                    </m:r>
                  </m:oMath>
                </a14:m>
                <a:endParaRPr lang="en-US" altLang="zh-CN" dirty="0"/>
              </a:p>
              <a:p>
                <a:pPr lvl="1"/>
                <a:r>
                  <a:rPr lang="zh-CN" altLang="en-US" dirty="0"/>
                  <a:t>插入时插入到队尾</a:t>
                </a:r>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用单调栈 </a:t>
            </a:r>
            <a:r>
              <a:rPr lang="en-US" altLang="zh-CN" dirty="0"/>
              <a:t>/ </a:t>
            </a:r>
            <a:r>
              <a:rPr lang="zh-CN" altLang="en-US" dirty="0"/>
              <a:t>单调队列优化 </a:t>
            </a:r>
            <a:r>
              <a:rPr lang="en-US" altLang="zh-CN" dirty="0"/>
              <a:t>DP</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805063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用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𝑀</m:t>
                    </m:r>
                  </m:oMath>
                </a14:m>
                <a:r>
                  <a:rPr lang="zh-CN" altLang="en-US" dirty="0"/>
                  <a:t> 的网格刻画甲板，部分格子上有障碍物</a:t>
                </a:r>
                <a:endParaRPr lang="en-US" altLang="zh-CN" dirty="0"/>
              </a:p>
              <a:p>
                <a:r>
                  <a:rPr lang="zh-CN" altLang="en-US" dirty="0"/>
                  <a:t>初始时钢琴位于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endParaRPr lang="en-US" altLang="zh-CN" dirty="0"/>
              </a:p>
              <a:p>
                <a:r>
                  <a:rPr lang="zh-CN" altLang="en-US" dirty="0"/>
                  <a:t>在接下来的 </a:t>
                </a:r>
                <a14:m>
                  <m:oMath xmlns:m="http://schemas.openxmlformats.org/officeDocument/2006/math">
                    <m:r>
                      <a:rPr lang="en-US" altLang="zh-CN" i="1">
                        <a:latin typeface="Cambria Math" panose="02040503050406030204" pitchFamily="18" charset="0"/>
                      </a:rPr>
                      <m:t>𝐾</m:t>
                    </m:r>
                  </m:oMath>
                </a14:m>
                <a:r>
                  <a:rPr lang="zh-CN" altLang="en-US" dirty="0"/>
                  <a:t> 个时间段内，船会往某个方向倾斜，在第 </a:t>
                </a:r>
                <a14:m>
                  <m:oMath xmlns:m="http://schemas.openxmlformats.org/officeDocument/2006/math">
                    <m:r>
                      <a:rPr lang="en-US" altLang="zh-CN" i="1">
                        <a:latin typeface="Cambria Math" panose="02040503050406030204" pitchFamily="18" charset="0"/>
                      </a:rPr>
                      <m:t>𝑖</m:t>
                    </m:r>
                  </m:oMath>
                </a14:m>
                <a:r>
                  <a:rPr lang="zh-CN" altLang="en-US" dirty="0"/>
                  <a:t> 个时间段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e>
                    </m:d>
                  </m:oMath>
                </a14:m>
                <a:r>
                  <a:rPr lang="zh-CN" altLang="en-US" dirty="0"/>
                  <a:t> 中，船固定向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en-US" dirty="0"/>
                  <a:t> 倾斜（可以认为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en-US" dirty="0"/>
                  <a:t> 是上下左右中的某一种）</a:t>
                </a:r>
                <a:endParaRPr lang="en-US" altLang="zh-CN" dirty="0"/>
              </a:p>
              <a:p>
                <a:r>
                  <a:rPr lang="zh-CN" altLang="en-US" dirty="0"/>
                  <a:t>可以在任意时间段选择使钢琴停留在原地，否则钢琴将会每单位时间沿当前倾斜方向前进一格</a:t>
                </a:r>
                <a:endParaRPr lang="en-US" altLang="zh-CN" dirty="0"/>
              </a:p>
              <a:p>
                <a:r>
                  <a:rPr lang="zh-CN" altLang="en-US" dirty="0"/>
                  <a:t>在不撞到障碍物或滑出甲板的前提下，求钢琴最长滑动距离</a:t>
                </a:r>
                <a:endParaRPr lang="en-US" altLang="zh-CN" dirty="0"/>
              </a:p>
              <a:p>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𝑀</m:t>
                    </m:r>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≤200,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𝐾</m:t>
                        </m:r>
                      </m:sub>
                    </m:sSub>
                    <m:r>
                      <a:rPr lang="en-US" altLang="zh-CN" i="1">
                        <a:latin typeface="Cambria Math" panose="02040503050406030204" pitchFamily="18" charset="0"/>
                      </a:rPr>
                      <m:t>≤40000</m:t>
                    </m:r>
                  </m:oMath>
                </a14:m>
                <a:endParaRPr lang="zh-CN" altLang="en-US"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r="-232"/>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NOI2005 </a:t>
            </a:r>
            <a:r>
              <a:rPr lang="zh-CN" altLang="en-US" dirty="0"/>
              <a:t>瑰丽华尔兹</a:t>
            </a:r>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457485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 表示在第 </a:t>
                </a:r>
                <a14:m>
                  <m:oMath xmlns:m="http://schemas.openxmlformats.org/officeDocument/2006/math">
                    <m:r>
                      <a:rPr lang="en-US" altLang="zh-CN" b="0" i="1" smtClean="0">
                        <a:latin typeface="Cambria Math" panose="02040503050406030204" pitchFamily="18" charset="0"/>
                      </a:rPr>
                      <m:t>𝑖</m:t>
                    </m:r>
                  </m:oMath>
                </a14:m>
                <a:r>
                  <a:rPr lang="zh-CN" altLang="en-US" dirty="0"/>
                  <a:t> 个单位时间，钢琴停留在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，已滑行最长距离是多少</a:t>
                </a:r>
                <a:endParaRPr lang="en-US" altLang="zh-CN" dirty="0"/>
              </a:p>
              <a:p>
                <a:pPr lvl="1"/>
                <a:r>
                  <a:rPr lang="zh-CN" altLang="en-US" dirty="0"/>
                  <a:t>算一下状态数，发现不能过</a:t>
                </a:r>
                <a:endParaRPr lang="en-US" altLang="zh-CN" dirty="0"/>
              </a:p>
              <a:p>
                <a:r>
                  <a:rPr lang="zh-CN" altLang="en-US" dirty="0"/>
                  <a:t>只能把时间转换为相近表述：记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r>
                  <a:rPr lang="zh-CN" altLang="en-US" dirty="0"/>
                  <a:t> 表示在第 </a:t>
                </a:r>
                <a14:m>
                  <m:oMath xmlns:m="http://schemas.openxmlformats.org/officeDocument/2006/math">
                    <m:r>
                      <a:rPr lang="en-US" altLang="zh-CN" i="1">
                        <a:latin typeface="Cambria Math" panose="02040503050406030204" pitchFamily="18" charset="0"/>
                      </a:rPr>
                      <m:t>𝑖</m:t>
                    </m:r>
                  </m:oMath>
                </a14:m>
                <a:r>
                  <a:rPr lang="zh-CN" altLang="en-US" dirty="0"/>
                  <a:t> 个时间段结束后，钢琴停留在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r>
                  <a:rPr lang="zh-CN" altLang="en-US" dirty="0"/>
                  <a:t>，已滑行最长距离是多少</a:t>
                </a:r>
                <a:endParaRPr lang="en-US" altLang="zh-CN" dirty="0"/>
              </a:p>
              <a:p>
                <a:pPr lvl="1"/>
                <a:r>
                  <a:rPr lang="zh-CN" altLang="en-US" dirty="0"/>
                  <a:t>以向 </a:t>
                </a:r>
                <a14:m>
                  <m:oMath xmlns:m="http://schemas.openxmlformats.org/officeDocument/2006/math">
                    <m:r>
                      <a:rPr lang="en-US" altLang="zh-CN" b="0" i="1" smtClean="0">
                        <a:latin typeface="Cambria Math" panose="02040503050406030204" pitchFamily="18" charset="0"/>
                      </a:rPr>
                      <m:t>𝑦</m:t>
                    </m:r>
                  </m:oMath>
                </a14:m>
                <a:r>
                  <a:rPr lang="zh-CN" altLang="en-US" dirty="0"/>
                  <a:t> 轴正方向滑行为例，其它</a:t>
                </a:r>
                <a:r>
                  <a:rPr lang="zh-CN" altLang="en-US" b="0" i="0" dirty="0">
                    <a:latin typeface="+mj-lt"/>
                  </a:rPr>
                  <a:t>方向</a:t>
                </a:r>
                <a:r>
                  <a:rPr lang="zh-CN" altLang="en-US" i="0" dirty="0">
                    <a:latin typeface="+mj-lt"/>
                  </a:rPr>
                  <a:t>同理：</a:t>
                </a:r>
                <a:endParaRPr lang="en-US" altLang="zh-CN" i="0" dirty="0">
                  <a:latin typeface="+mj-lt"/>
                </a:endParaRPr>
              </a:p>
              <a:p>
                <a:pPr marL="0" indent="0">
                  <a:buNone/>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𝑢</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𝑣</m:t>
                          </m:r>
                        </m:e>
                      </m:d>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max</m:t>
                          </m:r>
                        </m:fName>
                        <m:e>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𝑢</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𝑣</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e>
                            <m:e>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+1</m:t>
                              </m:r>
                            </m:e>
                          </m:d>
                        </m:e>
                      </m:func>
                    </m:oMath>
                  </m:oMathPara>
                </a14:m>
                <a:endParaRPr lang="en-US" altLang="zh-CN" dirty="0"/>
              </a:p>
              <a:p>
                <a:pPr lvl="1"/>
                <a:r>
                  <a:rPr lang="zh-CN" altLang="en-US" dirty="0"/>
                  <a:t>直接做是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𝑀𝐾</m:t>
                        </m:r>
                      </m:e>
                    </m:d>
                  </m:oMath>
                </a14:m>
                <a:r>
                  <a:rPr lang="zh-CN" altLang="en-US" dirty="0"/>
                  <a:t> 的，还是会超时</a:t>
                </a:r>
              </a:p>
              <a:p>
                <a:r>
                  <a:rPr lang="zh-CN" altLang="en-US" dirty="0"/>
                  <a:t>注意到枚举过程是对连续一段范围求最值，尝试转化</a:t>
                </a:r>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r="-40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NOI2005 </a:t>
            </a:r>
            <a:r>
              <a:rPr lang="zh-CN" altLang="en-US" dirty="0"/>
              <a:t>瑰丽华尔兹</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261879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注意到枚举过程是对连续一段范围求最值，尝试转化</a:t>
                </a:r>
                <a:endParaRPr lang="en-US" altLang="zh-CN" dirty="0"/>
              </a:p>
              <a:p>
                <a:pPr lvl="1"/>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𝑗</m:t>
                            </m:r>
                          </m:e>
                          <m:e>
                            <m:r>
                              <a:rPr lang="en-US" altLang="zh-CN" i="1">
                                <a:latin typeface="Cambria Math" panose="02040503050406030204" pitchFamily="18" charset="0"/>
                              </a:rPr>
                              <m:t>0≤</m:t>
                            </m:r>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d>
                      </m:e>
                    </m:func>
                  </m:oMath>
                </a14:m>
                <a:endParaRPr lang="en-US" altLang="zh-CN" dirty="0"/>
              </a:p>
              <a:p>
                <a:pPr lvl="1"/>
                <a14:m>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𝑣</m:t>
                            </m:r>
                          </m:e>
                          <m:e>
                            <m:r>
                              <a:rPr lang="en-US" altLang="zh-CN" i="1">
                                <a:latin typeface="Cambria Math" panose="02040503050406030204" pitchFamily="18" charset="0"/>
                              </a:rPr>
                              <m:t>𝑣</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𝑣</m:t>
                            </m:r>
                          </m:e>
                        </m:d>
                      </m:e>
                    </m:func>
                  </m:oMath>
                </a14:m>
                <a:endParaRPr lang="en-US" altLang="zh-CN" dirty="0"/>
              </a:p>
              <a:p>
                <a:pPr lvl="1"/>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1" i="1" smtClean="0">
                                    <a:solidFill>
                                      <a:srgbClr val="00D29E"/>
                                    </a:solidFill>
                                    <a:latin typeface="Cambria Math" panose="02040503050406030204" pitchFamily="18" charset="0"/>
                                  </a:rPr>
                                  <m:t>𝒗</m:t>
                                </m:r>
                                <m:r>
                                  <a:rPr lang="en-US" altLang="zh-CN" b="1" i="1" smtClean="0">
                                    <a:solidFill>
                                      <a:srgbClr val="00D29E"/>
                                    </a:solidFill>
                                    <a:latin typeface="Cambria Math" panose="02040503050406030204" pitchFamily="18" charset="0"/>
                                  </a:rPr>
                                  <m:t>−</m:t>
                                </m:r>
                                <m:r>
                                  <a:rPr lang="en-US" altLang="zh-CN" b="1" i="1" smtClean="0">
                                    <a:solidFill>
                                      <a:srgbClr val="00D29E"/>
                                    </a:solidFill>
                                    <a:latin typeface="Cambria Math" panose="02040503050406030204" pitchFamily="18" charset="0"/>
                                  </a:rPr>
                                  <m:t>𝒋</m:t>
                                </m:r>
                              </m:e>
                            </m:d>
                            <m:r>
                              <a:rPr lang="en-US" altLang="zh-CN" i="1">
                                <a:latin typeface="Cambria Math" panose="02040503050406030204" pitchFamily="18" charset="0"/>
                              </a:rPr>
                              <m:t>−</m:t>
                            </m:r>
                            <m:d>
                              <m:dPr>
                                <m:ctrlPr>
                                  <a:rPr lang="en-US" altLang="zh-CN" b="1" i="1" smtClean="0">
                                    <a:solidFill>
                                      <a:srgbClr val="00D29E"/>
                                    </a:solidFill>
                                    <a:latin typeface="Cambria Math" panose="02040503050406030204" pitchFamily="18" charset="0"/>
                                  </a:rPr>
                                </m:ctrlPr>
                              </m:dPr>
                              <m:e>
                                <m:r>
                                  <a:rPr lang="en-US" altLang="zh-CN" b="1" i="1">
                                    <a:solidFill>
                                      <a:srgbClr val="00D29E"/>
                                    </a:solidFill>
                                    <a:latin typeface="Cambria Math" panose="02040503050406030204" pitchFamily="18" charset="0"/>
                                  </a:rPr>
                                  <m:t>𝒗</m:t>
                                </m:r>
                                <m:r>
                                  <a:rPr lang="en-US" altLang="zh-CN" b="1" i="1">
                                    <a:solidFill>
                                      <a:srgbClr val="00D29E"/>
                                    </a:solidFill>
                                    <a:latin typeface="Cambria Math" panose="02040503050406030204" pitchFamily="18" charset="0"/>
                                  </a:rPr>
                                  <m:t>−</m:t>
                                </m:r>
                                <m:r>
                                  <a:rPr lang="en-US" altLang="zh-CN" b="1" i="1">
                                    <a:solidFill>
                                      <a:srgbClr val="00D29E"/>
                                    </a:solidFill>
                                    <a:latin typeface="Cambria Math" panose="02040503050406030204" pitchFamily="18" charset="0"/>
                                  </a:rPr>
                                  <m:t>𝒋</m:t>
                                </m:r>
                              </m:e>
                            </m:d>
                          </m:e>
                          <m:e>
                            <m:r>
                              <a:rPr lang="en-US" altLang="zh-CN" i="1">
                                <a:latin typeface="Cambria Math" panose="02040503050406030204" pitchFamily="18" charset="0"/>
                              </a:rPr>
                              <m:t>𝑣</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b="1" i="1" smtClean="0">
                                <a:solidFill>
                                  <a:srgbClr val="00D29E"/>
                                </a:solidFill>
                                <a:latin typeface="Cambria Math" panose="02040503050406030204" pitchFamily="18" charset="0"/>
                              </a:rPr>
                              <m:t>𝒗</m:t>
                            </m:r>
                            <m:r>
                              <a:rPr lang="en-US" altLang="zh-CN" b="1" i="1" smtClean="0">
                                <a:solidFill>
                                  <a:srgbClr val="00D29E"/>
                                </a:solidFill>
                                <a:latin typeface="Cambria Math" panose="02040503050406030204" pitchFamily="18" charset="0"/>
                              </a:rPr>
                              <m:t>−</m:t>
                            </m:r>
                            <m:r>
                              <a:rPr lang="en-US" altLang="zh-CN" b="1" i="1" smtClean="0">
                                <a:solidFill>
                                  <a:srgbClr val="00D29E"/>
                                </a:solidFill>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𝑣</m:t>
                            </m:r>
                          </m:e>
                        </m:d>
                      </m:e>
                    </m:func>
                  </m:oMath>
                </a14:m>
                <a:endParaRPr lang="en-US" altLang="zh-CN" dirty="0"/>
              </a:p>
              <a:p>
                <a:pPr lvl="1"/>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1" i="1" smtClean="0">
                                    <a:solidFill>
                                      <a:srgbClr val="00D29E"/>
                                    </a:solidFill>
                                    <a:latin typeface="Cambria Math" panose="02040503050406030204" pitchFamily="18" charset="0"/>
                                  </a:rPr>
                                  <m:t>𝒋</m:t>
                                </m:r>
                              </m:e>
                            </m:d>
                            <m:r>
                              <a:rPr lang="en-US" altLang="zh-CN" i="1">
                                <a:latin typeface="Cambria Math" panose="02040503050406030204" pitchFamily="18" charset="0"/>
                              </a:rPr>
                              <m:t>−</m:t>
                            </m:r>
                            <m:r>
                              <a:rPr lang="en-US" altLang="zh-CN" b="1" i="1" smtClean="0">
                                <a:solidFill>
                                  <a:srgbClr val="00D29E"/>
                                </a:solidFill>
                                <a:latin typeface="Cambria Math" panose="02040503050406030204" pitchFamily="18" charset="0"/>
                              </a:rPr>
                              <m:t>𝒋</m:t>
                            </m:r>
                          </m:e>
                          <m:e>
                            <m:r>
                              <a:rPr lang="en-US" altLang="zh-CN" i="1">
                                <a:latin typeface="Cambria Math" panose="02040503050406030204" pitchFamily="18" charset="0"/>
                              </a:rPr>
                              <m:t>𝑣</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b="1" i="1" smtClean="0">
                                <a:solidFill>
                                  <a:srgbClr val="00D29E"/>
                                </a:solidFill>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𝑣</m:t>
                            </m:r>
                          </m:e>
                        </m:d>
                      </m:e>
                    </m:func>
                  </m:oMath>
                </a14:m>
                <a:endParaRPr lang="en-US" altLang="zh-CN" dirty="0"/>
              </a:p>
              <a:p>
                <a:r>
                  <a:rPr lang="zh-CN" altLang="en-US" dirty="0"/>
                  <a:t>通过转化，可以得到一个 </a:t>
                </a:r>
                <a:r>
                  <a:rPr lang="en-US" altLang="zh-CN" dirty="0"/>
                  <a:t>DP </a:t>
                </a:r>
                <a:r>
                  <a:rPr lang="zh-CN" altLang="en-US" dirty="0"/>
                  <a:t>式子，其中 </a:t>
                </a:r>
                <a:r>
                  <a:rPr lang="en-US" altLang="zh-CN" dirty="0"/>
                  <a:t>max </a:t>
                </a:r>
                <a:r>
                  <a:rPr lang="zh-CN" altLang="en-US" dirty="0"/>
                  <a:t>里面的部分只有求和范围与当前这一维（</a:t>
                </a:r>
                <a14:m>
                  <m:oMath xmlns:m="http://schemas.openxmlformats.org/officeDocument/2006/math">
                    <m:r>
                      <a:rPr lang="en-US" altLang="zh-CN" i="1">
                        <a:latin typeface="Cambria Math" panose="02040503050406030204" pitchFamily="18" charset="0"/>
                      </a:rPr>
                      <m:t>𝑣</m:t>
                    </m:r>
                  </m:oMath>
                </a14:m>
                <a:r>
                  <a:rPr lang="zh-CN" altLang="en-US" dirty="0"/>
                  <a:t>）有关</a:t>
                </a:r>
                <a:endParaRPr lang="en-US" altLang="zh-CN" dirty="0"/>
              </a:p>
              <a:p>
                <a:r>
                  <a:rPr lang="zh-CN" altLang="en-US" dirty="0"/>
                  <a:t>因此可以把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a:t> 装到单调队列里维护，这样就可以均摊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1</m:t>
                        </m:r>
                      </m:e>
                    </m:d>
                  </m:oMath>
                </a14:m>
                <a:r>
                  <a:rPr lang="zh-CN" altLang="en-US" dirty="0"/>
                  <a:t> 地得到每个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e>
                    </m:d>
                  </m:oMath>
                </a14:m>
                <a:r>
                  <a:rPr lang="zh-CN" altLang="en-US" dirty="0"/>
                  <a:t>，总复杂度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𝑁𝑀𝐾</m:t>
                        </m:r>
                      </m:e>
                    </m:d>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NOI2005 </a:t>
            </a:r>
            <a:r>
              <a:rPr lang="zh-CN" altLang="en-US" dirty="0"/>
              <a:t>瑰丽华尔兹</a:t>
            </a:r>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3462462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B5A54C85-EB07-AF6F-8C5F-7F8C823F26AB}"/>
                  </a:ext>
                </a:extLst>
              </p:cNvPr>
              <p:cNvSpPr>
                <a:spLocks noGrp="1"/>
              </p:cNvSpPr>
              <p:nvPr>
                <p:ph idx="1"/>
              </p:nvPr>
            </p:nvSpPr>
            <p:spPr/>
            <p:txBody>
              <a:bodyPr/>
              <a:lstStyle/>
              <a:p>
                <a:r>
                  <a:rPr lang="zh-CN" altLang="en-US" dirty="0"/>
                  <a:t>给定 </a:t>
                </a:r>
                <a14:m>
                  <m:oMath xmlns:m="http://schemas.openxmlformats.org/officeDocument/2006/math">
                    <m:r>
                      <a:rPr lang="en-US" altLang="zh-CN" i="1">
                        <a:latin typeface="Cambria Math" panose="02040503050406030204" pitchFamily="18" charset="0"/>
                      </a:rPr>
                      <m:t>𝑁</m:t>
                    </m:r>
                  </m:oMath>
                </a14:m>
                <a:r>
                  <a:rPr lang="zh-CN" altLang="en-US" dirty="0"/>
                  <a:t> 块长方形的土地，每块土地的长宽都不超过 </a:t>
                </a:r>
                <a14:m>
                  <m:oMath xmlns:m="http://schemas.openxmlformats.org/officeDocument/2006/math">
                    <m:r>
                      <a:rPr lang="en-US" altLang="zh-CN" i="1">
                        <a:latin typeface="Cambria Math" panose="02040503050406030204" pitchFamily="18" charset="0"/>
                      </a:rPr>
                      <m:t>1,000,000</m:t>
                    </m:r>
                  </m:oMath>
                </a14:m>
                <a:endParaRPr lang="en-US" altLang="zh-CN" dirty="0"/>
              </a:p>
              <a:p>
                <a:r>
                  <a:rPr lang="zh-CN" altLang="en-US" dirty="0"/>
                  <a:t>同时买下多块土地，所需费用为土地最大的长乘上土地最大的宽</a:t>
                </a:r>
                <a:endParaRPr lang="en-US" altLang="zh-CN" dirty="0"/>
              </a:p>
              <a:p>
                <a:r>
                  <a:rPr lang="zh-CN" altLang="en-US" dirty="0"/>
                  <a:t>求最终买下所有土地所需费用最小值</a:t>
                </a:r>
                <a:endParaRPr lang="en-US" altLang="zh-CN" dirty="0"/>
              </a:p>
              <a:p>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𝑁</m:t>
                    </m:r>
                    <m:r>
                      <a:rPr lang="en-US" altLang="zh-CN" i="1">
                        <a:latin typeface="Cambria Math" panose="02040503050406030204" pitchFamily="18" charset="0"/>
                      </a:rPr>
                      <m:t>≤50,000</m:t>
                    </m:r>
                  </m:oMath>
                </a14:m>
                <a:r>
                  <a:rPr lang="zh-CN" altLang="en-US" dirty="0"/>
                  <a:t>，但是可以做 </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𝑁</m:t>
                    </m:r>
                    <m:r>
                      <a:rPr lang="en-US" altLang="zh-CN" i="1">
                        <a:latin typeface="Cambria Math" panose="02040503050406030204" pitchFamily="18" charset="0"/>
                      </a:rPr>
                      <m:t>≤1,000,000</m:t>
                    </m:r>
                  </m:oMath>
                </a14:m>
                <a:endParaRPr lang="zh-CN" altLang="en-US" dirty="0"/>
              </a:p>
            </p:txBody>
          </p:sp>
        </mc:Choice>
        <mc:Fallback xmlns="">
          <p:sp>
            <p:nvSpPr>
              <p:cNvPr id="15" name="内容占位符 14">
                <a:extLst>
                  <a:ext uri="{FF2B5EF4-FFF2-40B4-BE49-F238E27FC236}">
                    <a16:creationId xmlns:a16="http://schemas.microsoft.com/office/drawing/2014/main" id="{B5A54C85-EB07-AF6F-8C5F-7F8C823F26AB}"/>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87A0BCF2-95D9-6638-6C1B-0926AC75157B}"/>
              </a:ext>
            </a:extLst>
          </p:cNvPr>
          <p:cNvSpPr>
            <a:spLocks noGrp="1"/>
          </p:cNvSpPr>
          <p:nvPr>
            <p:ph type="title"/>
          </p:nvPr>
        </p:nvSpPr>
        <p:spPr/>
        <p:txBody>
          <a:bodyPr/>
          <a:lstStyle/>
          <a:p>
            <a:r>
              <a:rPr lang="en-US" altLang="zh-CN" dirty="0"/>
              <a:t>USCAO2008Mar - </a:t>
            </a:r>
            <a:r>
              <a:rPr lang="zh-CN" altLang="en-US" dirty="0"/>
              <a:t>土地购买 </a:t>
            </a:r>
            <a:r>
              <a:rPr lang="en-US" altLang="zh-CN" dirty="0"/>
              <a:t>Land Acquisition</a:t>
            </a:r>
            <a:endParaRPr lang="zh-CN" altLang="en-US" dirty="0"/>
          </a:p>
        </p:txBody>
      </p:sp>
      <p:sp>
        <p:nvSpPr>
          <p:cNvPr id="4" name="页脚占位符 3">
            <a:extLst>
              <a:ext uri="{FF2B5EF4-FFF2-40B4-BE49-F238E27FC236}">
                <a16:creationId xmlns:a16="http://schemas.microsoft.com/office/drawing/2014/main" id="{E95A0A7B-2E7B-A3DC-0F26-B7BA5728B0DA}"/>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6A1B152E-DB52-AF4E-8F9E-1B53A31BAD55}"/>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4FFA0835-DE05-9E50-AEE4-BD67AD5B7253}"/>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5A24372D-FCB0-3045-E2DE-EA962260928F}"/>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E4415C09-057D-BAC7-5B4C-F279F7279BEA}"/>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61FF2C32-8E9F-4EFD-1D48-C14BDEF05487}"/>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D98D99C9-F4A2-7A56-48D9-3941916C6E5A}"/>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49885EC-7F09-F360-4C87-8955D3A01F74}"/>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271808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结论：如果一块土地被另一块土地完全包含，那么这两块土地可以同时购买</a:t>
                </a:r>
                <a:endParaRPr lang="en-US" altLang="zh-CN" dirty="0"/>
              </a:p>
              <a:p>
                <a:r>
                  <a:rPr lang="zh-CN" altLang="en-US" dirty="0"/>
                  <a:t>去掉那些被完全包含的土地，剩下的土地如果按宽度从小到大排序，那么长度一定是从大到小的</a:t>
                </a:r>
                <a:endParaRPr lang="en-US" altLang="zh-CN" dirty="0"/>
              </a:p>
              <a:p>
                <a:pPr lvl="1"/>
                <a:r>
                  <a:rPr lang="zh-CN" altLang="en-US" dirty="0"/>
                  <a:t>如果两维都小那一定被完全包含</a:t>
                </a:r>
                <a:endParaRPr lang="en-US" altLang="zh-CN" dirty="0"/>
              </a:p>
              <a:p>
                <a:r>
                  <a:rPr lang="zh-CN" altLang="en-US" dirty="0"/>
                  <a:t>一次买一些土地，假设宽度是排序后第 </a:t>
                </a:r>
                <a14:m>
                  <m:oMath xmlns:m="http://schemas.openxmlformats.org/officeDocument/2006/math">
                    <m:r>
                      <a:rPr lang="en-US" altLang="zh-CN" b="0" i="1" smtClean="0">
                        <a:latin typeface="Cambria Math" panose="02040503050406030204" pitchFamily="18" charset="0"/>
                      </a:rPr>
                      <m:t>𝑖</m:t>
                    </m:r>
                  </m:oMath>
                </a14:m>
                <a:r>
                  <a:rPr lang="zh-CN" altLang="en-US" dirty="0"/>
                  <a:t> 个矩形的宽度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，长度是第 </a:t>
                </a:r>
                <a14:m>
                  <m:oMath xmlns:m="http://schemas.openxmlformats.org/officeDocument/2006/math">
                    <m:r>
                      <a:rPr lang="en-US" altLang="zh-CN" b="0" i="1" smtClean="0">
                        <a:latin typeface="Cambria Math" panose="02040503050406030204" pitchFamily="18" charset="0"/>
                      </a:rPr>
                      <m:t>𝑗</m:t>
                    </m:r>
                  </m:oMath>
                </a14:m>
                <a:r>
                  <a:rPr lang="zh-CN" altLang="en-US" dirty="0"/>
                  <a:t> 个矩形的长度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oMath>
                </a14:m>
                <a:r>
                  <a:rPr lang="zh-CN" altLang="en-US" dirty="0"/>
                  <a:t>（显然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a14:m>
                <a:r>
                  <a:rPr lang="zh-CN" altLang="en-US" dirty="0"/>
                  <a:t>），那么所有在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oMath>
                </a14:m>
                <a:r>
                  <a:rPr lang="en-US" altLang="zh-CN" dirty="0"/>
                  <a:t> </a:t>
                </a:r>
                <a:r>
                  <a:rPr lang="zh-CN" altLang="en-US" dirty="0"/>
                  <a:t>之间的矩形土地都可以被买下</a:t>
                </a:r>
                <a:endParaRPr lang="en-US" altLang="zh-CN" dirty="0"/>
              </a:p>
              <a:p>
                <a:r>
                  <a:rPr lang="zh-CN" altLang="en-US" dirty="0"/>
                  <a:t>考虑序列 </a:t>
                </a:r>
                <a:r>
                  <a:rPr lang="en-US" altLang="zh-CN" dirty="0"/>
                  <a:t>DP</a:t>
                </a:r>
              </a:p>
              <a:p>
                <a:endParaRPr lang="zh-CN" altLang="en-US"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USCAO2008Mar - </a:t>
            </a:r>
            <a:r>
              <a:rPr lang="zh-CN" altLang="en-US" dirty="0"/>
              <a:t>土地购买 </a:t>
            </a:r>
            <a:r>
              <a:rPr lang="en-US" altLang="zh-CN" dirty="0"/>
              <a:t>Land Acquisition</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263806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定义一个序列是上升的，当且仅当这个序列中的每个元素都大于排在其之前的元素（即严格递增）</a:t>
                </a:r>
                <a:endParaRPr lang="en-US" altLang="zh-CN" dirty="0"/>
              </a:p>
              <a:p>
                <a:pPr lvl="1"/>
                <a:r>
                  <a:rPr lang="zh-CN" altLang="en-US" dirty="0"/>
                  <a:t>可以类似定义下降</a:t>
                </a:r>
                <a:r>
                  <a:rPr lang="en-US" altLang="zh-CN" dirty="0"/>
                  <a:t>/</a:t>
                </a:r>
                <a:r>
                  <a:rPr lang="zh-CN" altLang="en-US" dirty="0"/>
                  <a:t>不升</a:t>
                </a:r>
                <a:r>
                  <a:rPr lang="en-US" altLang="zh-CN" dirty="0"/>
                  <a:t>/</a:t>
                </a:r>
                <a:r>
                  <a:rPr lang="zh-CN" altLang="en-US" dirty="0"/>
                  <a:t>不降</a:t>
                </a:r>
                <a:endParaRPr lang="en-US" altLang="zh-CN" dirty="0"/>
              </a:p>
              <a:p>
                <a:r>
                  <a:rPr lang="zh-CN" altLang="en-US" dirty="0"/>
                  <a:t>给定一个序列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dirty="0"/>
                  <a:t>，求出其所有子序列中，最长的上升序列</a:t>
                </a:r>
                <a:endParaRPr lang="en-US" altLang="zh-CN" dirty="0"/>
              </a:p>
              <a:p>
                <a:endParaRPr lang="en-US" altLang="zh-CN" dirty="0"/>
              </a:p>
              <a:p>
                <a:r>
                  <a:rPr lang="zh-CN" altLang="en-US" dirty="0"/>
                  <a:t>相信大家在昨天的课程之后都学会了搜索</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最长上升子序列问题 </a:t>
            </a:r>
            <a:r>
              <a:rPr lang="en-US" altLang="zh-CN" dirty="0"/>
              <a:t>Longest Increasing Subsequence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6" name="矩形 5">
            <a:extLst>
              <a:ext uri="{FF2B5EF4-FFF2-40B4-BE49-F238E27FC236}">
                <a16:creationId xmlns:a16="http://schemas.microsoft.com/office/drawing/2014/main" id="{158E2A96-5CC1-E4AB-0404-954AED7E4643}"/>
              </a:ext>
            </a:extLst>
          </p:cNvPr>
          <p:cNvSpPr/>
          <p:nvPr/>
        </p:nvSpPr>
        <p:spPr>
          <a:xfrm>
            <a:off x="3486000" y="5235559"/>
            <a:ext cx="360000" cy="54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7" name="矩形 6">
            <a:extLst>
              <a:ext uri="{FF2B5EF4-FFF2-40B4-BE49-F238E27FC236}">
                <a16:creationId xmlns:a16="http://schemas.microsoft.com/office/drawing/2014/main" id="{645E5065-0E1B-2425-C82B-A59105878F6B}"/>
              </a:ext>
            </a:extLst>
          </p:cNvPr>
          <p:cNvSpPr/>
          <p:nvPr/>
        </p:nvSpPr>
        <p:spPr>
          <a:xfrm>
            <a:off x="4026000" y="5415559"/>
            <a:ext cx="360000" cy="3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8" name="矩形 7">
            <a:extLst>
              <a:ext uri="{FF2B5EF4-FFF2-40B4-BE49-F238E27FC236}">
                <a16:creationId xmlns:a16="http://schemas.microsoft.com/office/drawing/2014/main" id="{4CD57D76-E7DE-9052-651E-0005789C5618}"/>
              </a:ext>
            </a:extLst>
          </p:cNvPr>
          <p:cNvSpPr/>
          <p:nvPr/>
        </p:nvSpPr>
        <p:spPr>
          <a:xfrm>
            <a:off x="4566000" y="4875559"/>
            <a:ext cx="360000" cy="90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9" name="矩形 8">
            <a:extLst>
              <a:ext uri="{FF2B5EF4-FFF2-40B4-BE49-F238E27FC236}">
                <a16:creationId xmlns:a16="http://schemas.microsoft.com/office/drawing/2014/main" id="{1C66AE66-75F4-95A5-AD00-B1950FF50791}"/>
              </a:ext>
            </a:extLst>
          </p:cNvPr>
          <p:cNvSpPr/>
          <p:nvPr/>
        </p:nvSpPr>
        <p:spPr>
          <a:xfrm>
            <a:off x="5106000" y="4335559"/>
            <a:ext cx="360000" cy="144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10" name="矩形 9">
            <a:extLst>
              <a:ext uri="{FF2B5EF4-FFF2-40B4-BE49-F238E27FC236}">
                <a16:creationId xmlns:a16="http://schemas.microsoft.com/office/drawing/2014/main" id="{A2299A38-85E8-58E2-DEC1-204FEA463416}"/>
              </a:ext>
            </a:extLst>
          </p:cNvPr>
          <p:cNvSpPr/>
          <p:nvPr/>
        </p:nvSpPr>
        <p:spPr>
          <a:xfrm>
            <a:off x="5646000" y="4875559"/>
            <a:ext cx="360000" cy="90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11" name="矩形 10">
            <a:extLst>
              <a:ext uri="{FF2B5EF4-FFF2-40B4-BE49-F238E27FC236}">
                <a16:creationId xmlns:a16="http://schemas.microsoft.com/office/drawing/2014/main" id="{8AB4CA75-BDF0-1BEA-9698-75F04F468DB9}"/>
              </a:ext>
            </a:extLst>
          </p:cNvPr>
          <p:cNvSpPr/>
          <p:nvPr/>
        </p:nvSpPr>
        <p:spPr>
          <a:xfrm>
            <a:off x="6186000" y="4155559"/>
            <a:ext cx="360000" cy="16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
        <p:nvSpPr>
          <p:cNvPr id="12" name="矩形 11">
            <a:extLst>
              <a:ext uri="{FF2B5EF4-FFF2-40B4-BE49-F238E27FC236}">
                <a16:creationId xmlns:a16="http://schemas.microsoft.com/office/drawing/2014/main" id="{5CA3AEF8-0E21-EC73-48DE-1E393E4B335C}"/>
              </a:ext>
            </a:extLst>
          </p:cNvPr>
          <p:cNvSpPr/>
          <p:nvPr/>
        </p:nvSpPr>
        <p:spPr>
          <a:xfrm>
            <a:off x="6726000" y="5055559"/>
            <a:ext cx="360000" cy="7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3" name="矩形 12">
            <a:extLst>
              <a:ext uri="{FF2B5EF4-FFF2-40B4-BE49-F238E27FC236}">
                <a16:creationId xmlns:a16="http://schemas.microsoft.com/office/drawing/2014/main" id="{4A815C64-BC2C-F466-9FA6-6908A7474828}"/>
              </a:ext>
            </a:extLst>
          </p:cNvPr>
          <p:cNvSpPr/>
          <p:nvPr/>
        </p:nvSpPr>
        <p:spPr>
          <a:xfrm>
            <a:off x="7266000" y="4515559"/>
            <a:ext cx="360000" cy="126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14" name="矩形 13">
            <a:extLst>
              <a:ext uri="{FF2B5EF4-FFF2-40B4-BE49-F238E27FC236}">
                <a16:creationId xmlns:a16="http://schemas.microsoft.com/office/drawing/2014/main" id="{6ACB42B4-4AB4-3665-5705-47CB43A6273B}"/>
              </a:ext>
            </a:extLst>
          </p:cNvPr>
          <p:cNvSpPr/>
          <p:nvPr/>
        </p:nvSpPr>
        <p:spPr>
          <a:xfrm>
            <a:off x="7806000" y="4875559"/>
            <a:ext cx="360000" cy="90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15" name="矩形 14">
            <a:extLst>
              <a:ext uri="{FF2B5EF4-FFF2-40B4-BE49-F238E27FC236}">
                <a16:creationId xmlns:a16="http://schemas.microsoft.com/office/drawing/2014/main" id="{C8F9563B-C09C-26E7-5D48-C7C764CFA481}"/>
              </a:ext>
            </a:extLst>
          </p:cNvPr>
          <p:cNvSpPr/>
          <p:nvPr/>
        </p:nvSpPr>
        <p:spPr>
          <a:xfrm>
            <a:off x="8346000" y="4335559"/>
            <a:ext cx="360000" cy="144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Tree>
    <p:extLst>
      <p:ext uri="{BB962C8B-B14F-4D97-AF65-F5344CB8AC3E}">
        <p14:creationId xmlns:p14="http://schemas.microsoft.com/office/powerpoint/2010/main" val="303959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FF99"/>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par>
                                <p:cTn id="9" presetID="1" presetClass="emph" presetSubtype="2" fill="hold" nodeType="withEffect">
                                  <p:stCondLst>
                                    <p:cond delay="250"/>
                                  </p:stCondLst>
                                  <p:childTnLst>
                                    <p:animClr clrSpc="rgb" dir="cw">
                                      <p:cBhvr>
                                        <p:cTn id="10" dur="500" fill="hold"/>
                                        <p:tgtEl>
                                          <p:spTgt spid="10"/>
                                        </p:tgtEl>
                                        <p:attrNameLst>
                                          <p:attrName>fillcolor</p:attrName>
                                        </p:attrNameLst>
                                      </p:cBhvr>
                                      <p:to>
                                        <a:srgbClr val="00FF99"/>
                                      </p:to>
                                    </p:animClr>
                                    <p:set>
                                      <p:cBhvr>
                                        <p:cTn id="11" dur="500" fill="hold"/>
                                        <p:tgtEl>
                                          <p:spTgt spid="10"/>
                                        </p:tgtEl>
                                        <p:attrNameLst>
                                          <p:attrName>fill.type</p:attrName>
                                        </p:attrNameLst>
                                      </p:cBhvr>
                                      <p:to>
                                        <p:strVal val="solid"/>
                                      </p:to>
                                    </p:set>
                                    <p:set>
                                      <p:cBhvr>
                                        <p:cTn id="12" dur="500" fill="hold"/>
                                        <p:tgtEl>
                                          <p:spTgt spid="10"/>
                                        </p:tgtEl>
                                        <p:attrNameLst>
                                          <p:attrName>fill.on</p:attrName>
                                        </p:attrNameLst>
                                      </p:cBhvr>
                                      <p:to>
                                        <p:strVal val="true"/>
                                      </p:to>
                                    </p:set>
                                  </p:childTnLst>
                                </p:cTn>
                              </p:par>
                              <p:par>
                                <p:cTn id="13" presetID="1" presetClass="emph" presetSubtype="2" fill="hold" nodeType="withEffect">
                                  <p:stCondLst>
                                    <p:cond delay="500"/>
                                  </p:stCondLst>
                                  <p:childTnLst>
                                    <p:animClr clrSpc="rgb" dir="cw">
                                      <p:cBhvr>
                                        <p:cTn id="14" dur="500" fill="hold"/>
                                        <p:tgtEl>
                                          <p:spTgt spid="13"/>
                                        </p:tgtEl>
                                        <p:attrNameLst>
                                          <p:attrName>fillcolor</p:attrName>
                                        </p:attrNameLst>
                                      </p:cBhvr>
                                      <p:to>
                                        <a:srgbClr val="00FF99"/>
                                      </p:to>
                                    </p:animClr>
                                    <p:set>
                                      <p:cBhvr>
                                        <p:cTn id="15" dur="500" fill="hold"/>
                                        <p:tgtEl>
                                          <p:spTgt spid="13"/>
                                        </p:tgtEl>
                                        <p:attrNameLst>
                                          <p:attrName>fill.type</p:attrName>
                                        </p:attrNameLst>
                                      </p:cBhvr>
                                      <p:to>
                                        <p:strVal val="solid"/>
                                      </p:to>
                                    </p:set>
                                    <p:set>
                                      <p:cBhvr>
                                        <p:cTn id="16" dur="500" fill="hold"/>
                                        <p:tgtEl>
                                          <p:spTgt spid="13"/>
                                        </p:tgtEl>
                                        <p:attrNameLst>
                                          <p:attrName>fill.on</p:attrName>
                                        </p:attrNameLst>
                                      </p:cBhvr>
                                      <p:to>
                                        <p:strVal val="true"/>
                                      </p:to>
                                    </p:set>
                                  </p:childTnLst>
                                </p:cTn>
                              </p:par>
                              <p:par>
                                <p:cTn id="17" presetID="1" presetClass="emph" presetSubtype="2" fill="hold" nodeType="withEffect">
                                  <p:stCondLst>
                                    <p:cond delay="750"/>
                                  </p:stCondLst>
                                  <p:childTnLst>
                                    <p:animClr clrSpc="rgb" dir="cw">
                                      <p:cBhvr>
                                        <p:cTn id="18" dur="500" fill="hold"/>
                                        <p:tgtEl>
                                          <p:spTgt spid="15"/>
                                        </p:tgtEl>
                                        <p:attrNameLst>
                                          <p:attrName>fillcolor</p:attrName>
                                        </p:attrNameLst>
                                      </p:cBhvr>
                                      <p:to>
                                        <a:srgbClr val="00FF99"/>
                                      </p:to>
                                    </p:animClr>
                                    <p:set>
                                      <p:cBhvr>
                                        <p:cTn id="19" dur="500" fill="hold"/>
                                        <p:tgtEl>
                                          <p:spTgt spid="15"/>
                                        </p:tgtEl>
                                        <p:attrNameLst>
                                          <p:attrName>fill.type</p:attrName>
                                        </p:attrNameLst>
                                      </p:cBhvr>
                                      <p:to>
                                        <p:strVal val="solid"/>
                                      </p:to>
                                    </p:set>
                                    <p:set>
                                      <p:cBhvr>
                                        <p:cTn id="20" dur="500" fill="hold"/>
                                        <p:tgtEl>
                                          <p:spTgt spid="15"/>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7"/>
                                        </p:tgtEl>
                                        <p:attrNameLst>
                                          <p:attrName>fillcolor</p:attrName>
                                        </p:attrNameLst>
                                      </p:cBhvr>
                                      <p:to>
                                        <a:schemeClr val="accent2"/>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10"/>
                                        </p:tgtEl>
                                        <p:attrNameLst>
                                          <p:attrName>fillcolor</p:attrName>
                                        </p:attrNameLst>
                                      </p:cBhvr>
                                      <p:to>
                                        <a:schemeClr val="accent2"/>
                                      </p:to>
                                    </p:animClr>
                                    <p:set>
                                      <p:cBhvr>
                                        <p:cTn id="29" dur="500" fill="hold"/>
                                        <p:tgtEl>
                                          <p:spTgt spid="10"/>
                                        </p:tgtEl>
                                        <p:attrNameLst>
                                          <p:attrName>fill.type</p:attrName>
                                        </p:attrNameLst>
                                      </p:cBhvr>
                                      <p:to>
                                        <p:strVal val="solid"/>
                                      </p:to>
                                    </p:set>
                                    <p:set>
                                      <p:cBhvr>
                                        <p:cTn id="30" dur="500" fill="hold"/>
                                        <p:tgtEl>
                                          <p:spTgt spid="10"/>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3"/>
                                        </p:tgtEl>
                                        <p:attrNameLst>
                                          <p:attrName>fillcolor</p:attrName>
                                        </p:attrNameLst>
                                      </p:cBhvr>
                                      <p:to>
                                        <a:schemeClr val="accent2"/>
                                      </p:to>
                                    </p:animClr>
                                    <p:set>
                                      <p:cBhvr>
                                        <p:cTn id="33" dur="500" fill="hold"/>
                                        <p:tgtEl>
                                          <p:spTgt spid="13"/>
                                        </p:tgtEl>
                                        <p:attrNameLst>
                                          <p:attrName>fill.type</p:attrName>
                                        </p:attrNameLst>
                                      </p:cBhvr>
                                      <p:to>
                                        <p:strVal val="solid"/>
                                      </p:to>
                                    </p:set>
                                    <p:set>
                                      <p:cBhvr>
                                        <p:cTn id="34" dur="500" fill="hold"/>
                                        <p:tgtEl>
                                          <p:spTgt spid="13"/>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5"/>
                                        </p:tgtEl>
                                        <p:attrNameLst>
                                          <p:attrName>fillcolor</p:attrName>
                                        </p:attrNameLst>
                                      </p:cBhvr>
                                      <p:to>
                                        <a:schemeClr val="accent2"/>
                                      </p:to>
                                    </p:animClr>
                                    <p:set>
                                      <p:cBhvr>
                                        <p:cTn id="37" dur="500" fill="hold"/>
                                        <p:tgtEl>
                                          <p:spTgt spid="15"/>
                                        </p:tgtEl>
                                        <p:attrNameLst>
                                          <p:attrName>fill.type</p:attrName>
                                        </p:attrNameLst>
                                      </p:cBhvr>
                                      <p:to>
                                        <p:strVal val="solid"/>
                                      </p:to>
                                    </p:set>
                                    <p:set>
                                      <p:cBhvr>
                                        <p:cTn id="38" dur="500" fill="hold"/>
                                        <p:tgtEl>
                                          <p:spTgt spid="15"/>
                                        </p:tgtEl>
                                        <p:attrNameLst>
                                          <p:attrName>fill.on</p:attrName>
                                        </p:attrNameLst>
                                      </p:cBhvr>
                                      <p:to>
                                        <p:strVal val="true"/>
                                      </p:to>
                                    </p:set>
                                  </p:childTnLst>
                                </p:cTn>
                              </p:par>
                            </p:childTnLst>
                          </p:cTn>
                        </p:par>
                        <p:par>
                          <p:cTn id="39" fill="hold">
                            <p:stCondLst>
                              <p:cond delay="500"/>
                            </p:stCondLst>
                            <p:childTnLst>
                              <p:par>
                                <p:cTn id="40" presetID="1" presetClass="emph" presetSubtype="2" fill="hold" grpId="0" nodeType="afterEffect">
                                  <p:stCondLst>
                                    <p:cond delay="0"/>
                                  </p:stCondLst>
                                  <p:childTnLst>
                                    <p:animClr clrSpc="rgb" dir="cw">
                                      <p:cBhvr>
                                        <p:cTn id="41" dur="500" fill="hold"/>
                                        <p:tgtEl>
                                          <p:spTgt spid="7"/>
                                        </p:tgtEl>
                                        <p:attrNameLst>
                                          <p:attrName>fillcolor</p:attrName>
                                        </p:attrNameLst>
                                      </p:cBhvr>
                                      <p:to>
                                        <a:srgbClr val="00FF99"/>
                                      </p:to>
                                    </p:animClr>
                                    <p:set>
                                      <p:cBhvr>
                                        <p:cTn id="42" dur="500" fill="hold"/>
                                        <p:tgtEl>
                                          <p:spTgt spid="7"/>
                                        </p:tgtEl>
                                        <p:attrNameLst>
                                          <p:attrName>fill.type</p:attrName>
                                        </p:attrNameLst>
                                      </p:cBhvr>
                                      <p:to>
                                        <p:strVal val="solid"/>
                                      </p:to>
                                    </p:set>
                                    <p:set>
                                      <p:cBhvr>
                                        <p:cTn id="43" dur="500" fill="hold"/>
                                        <p:tgtEl>
                                          <p:spTgt spid="7"/>
                                        </p:tgtEl>
                                        <p:attrNameLst>
                                          <p:attrName>fill.on</p:attrName>
                                        </p:attrNameLst>
                                      </p:cBhvr>
                                      <p:to>
                                        <p:strVal val="true"/>
                                      </p:to>
                                    </p:set>
                                  </p:childTnLst>
                                </p:cTn>
                              </p:par>
                              <p:par>
                                <p:cTn id="44" presetID="1" presetClass="emph" presetSubtype="2" fill="hold" grpId="0" nodeType="withEffect">
                                  <p:stCondLst>
                                    <p:cond delay="250"/>
                                  </p:stCondLst>
                                  <p:childTnLst>
                                    <p:animClr clrSpc="rgb" dir="cw">
                                      <p:cBhvr>
                                        <p:cTn id="45" dur="500" fill="hold"/>
                                        <p:tgtEl>
                                          <p:spTgt spid="8"/>
                                        </p:tgtEl>
                                        <p:attrNameLst>
                                          <p:attrName>fillcolor</p:attrName>
                                        </p:attrNameLst>
                                      </p:cBhvr>
                                      <p:to>
                                        <a:srgbClr val="00FF99"/>
                                      </p:to>
                                    </p:animClr>
                                    <p:set>
                                      <p:cBhvr>
                                        <p:cTn id="46" dur="500" fill="hold"/>
                                        <p:tgtEl>
                                          <p:spTgt spid="8"/>
                                        </p:tgtEl>
                                        <p:attrNameLst>
                                          <p:attrName>fill.type</p:attrName>
                                        </p:attrNameLst>
                                      </p:cBhvr>
                                      <p:to>
                                        <p:strVal val="solid"/>
                                      </p:to>
                                    </p:set>
                                    <p:set>
                                      <p:cBhvr>
                                        <p:cTn id="47" dur="500" fill="hold"/>
                                        <p:tgtEl>
                                          <p:spTgt spid="8"/>
                                        </p:tgtEl>
                                        <p:attrNameLst>
                                          <p:attrName>fill.on</p:attrName>
                                        </p:attrNameLst>
                                      </p:cBhvr>
                                      <p:to>
                                        <p:strVal val="true"/>
                                      </p:to>
                                    </p:set>
                                  </p:childTnLst>
                                </p:cTn>
                              </p:par>
                              <p:par>
                                <p:cTn id="48" presetID="1" presetClass="emph" presetSubtype="2" fill="hold" grpId="0" nodeType="withEffect">
                                  <p:stCondLst>
                                    <p:cond delay="500"/>
                                  </p:stCondLst>
                                  <p:childTnLst>
                                    <p:animClr clrSpc="rgb" dir="cw">
                                      <p:cBhvr>
                                        <p:cTn id="49" dur="500" fill="hold"/>
                                        <p:tgtEl>
                                          <p:spTgt spid="9"/>
                                        </p:tgtEl>
                                        <p:attrNameLst>
                                          <p:attrName>fillcolor</p:attrName>
                                        </p:attrNameLst>
                                      </p:cBhvr>
                                      <p:to>
                                        <a:srgbClr val="00FF99"/>
                                      </p:to>
                                    </p:animClr>
                                    <p:set>
                                      <p:cBhvr>
                                        <p:cTn id="50" dur="500" fill="hold"/>
                                        <p:tgtEl>
                                          <p:spTgt spid="9"/>
                                        </p:tgtEl>
                                        <p:attrNameLst>
                                          <p:attrName>fill.type</p:attrName>
                                        </p:attrNameLst>
                                      </p:cBhvr>
                                      <p:to>
                                        <p:strVal val="solid"/>
                                      </p:to>
                                    </p:set>
                                    <p:set>
                                      <p:cBhvr>
                                        <p:cTn id="51" dur="500" fill="hold"/>
                                        <p:tgtEl>
                                          <p:spTgt spid="9"/>
                                        </p:tgtEl>
                                        <p:attrNameLst>
                                          <p:attrName>fill.on</p:attrName>
                                        </p:attrNameLst>
                                      </p:cBhvr>
                                      <p:to>
                                        <p:strVal val="true"/>
                                      </p:to>
                                    </p:set>
                                  </p:childTnLst>
                                </p:cTn>
                              </p:par>
                              <p:par>
                                <p:cTn id="52" presetID="1" presetClass="emph" presetSubtype="2" fill="hold" grpId="0" nodeType="withEffect">
                                  <p:stCondLst>
                                    <p:cond delay="750"/>
                                  </p:stCondLst>
                                  <p:childTnLst>
                                    <p:animClr clrSpc="rgb" dir="cw">
                                      <p:cBhvr>
                                        <p:cTn id="53" dur="500" fill="hold"/>
                                        <p:tgtEl>
                                          <p:spTgt spid="11"/>
                                        </p:tgtEl>
                                        <p:attrNameLst>
                                          <p:attrName>fillcolor</p:attrName>
                                        </p:attrNameLst>
                                      </p:cBhvr>
                                      <p:to>
                                        <a:srgbClr val="00FF99"/>
                                      </p:to>
                                    </p:animClr>
                                    <p:set>
                                      <p:cBhvr>
                                        <p:cTn id="54" dur="500" fill="hold"/>
                                        <p:tgtEl>
                                          <p:spTgt spid="11"/>
                                        </p:tgtEl>
                                        <p:attrNameLst>
                                          <p:attrName>fill.type</p:attrName>
                                        </p:attrNameLst>
                                      </p:cBhvr>
                                      <p:to>
                                        <p:strVal val="solid"/>
                                      </p:to>
                                    </p:set>
                                    <p:set>
                                      <p:cBhvr>
                                        <p:cTn id="55" dur="500" fill="hold"/>
                                        <p:tgtEl>
                                          <p:spTgt spid="11"/>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500" fill="hold"/>
                                        <p:tgtEl>
                                          <p:spTgt spid="6"/>
                                        </p:tgtEl>
                                        <p:attrNameLst>
                                          <p:attrName>fillcolor</p:attrName>
                                        </p:attrNameLst>
                                      </p:cBhvr>
                                      <p:to>
                                        <a:srgbClr val="C00000"/>
                                      </p:to>
                                    </p:animClr>
                                    <p:set>
                                      <p:cBhvr>
                                        <p:cTn id="60" dur="500" fill="hold"/>
                                        <p:tgtEl>
                                          <p:spTgt spid="6"/>
                                        </p:tgtEl>
                                        <p:attrNameLst>
                                          <p:attrName>fill.type</p:attrName>
                                        </p:attrNameLst>
                                      </p:cBhvr>
                                      <p:to>
                                        <p:strVal val="solid"/>
                                      </p:to>
                                    </p:set>
                                    <p:set>
                                      <p:cBhvr>
                                        <p:cTn id="61" dur="500" fill="hold"/>
                                        <p:tgtEl>
                                          <p:spTgt spid="6"/>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mph" presetSubtype="2" fill="hold" nodeType="clickEffect">
                                  <p:stCondLst>
                                    <p:cond delay="0"/>
                                  </p:stCondLst>
                                  <p:childTnLst>
                                    <p:animClr clrSpc="rgb" dir="cw">
                                      <p:cBhvr>
                                        <p:cTn id="65" dur="500" fill="hold"/>
                                        <p:tgtEl>
                                          <p:spTgt spid="6"/>
                                        </p:tgtEl>
                                        <p:attrNameLst>
                                          <p:attrName>fillcolor</p:attrName>
                                        </p:attrNameLst>
                                      </p:cBhvr>
                                      <p:to>
                                        <a:schemeClr val="accent2"/>
                                      </p:to>
                                    </p:animClr>
                                    <p:set>
                                      <p:cBhvr>
                                        <p:cTn id="66" dur="500" fill="hold"/>
                                        <p:tgtEl>
                                          <p:spTgt spid="6"/>
                                        </p:tgtEl>
                                        <p:attrNameLst>
                                          <p:attrName>fill.type</p:attrName>
                                        </p:attrNameLst>
                                      </p:cBhvr>
                                      <p:to>
                                        <p:strVal val="solid"/>
                                      </p:to>
                                    </p:set>
                                    <p:set>
                                      <p:cBhvr>
                                        <p:cTn id="67" dur="500" fill="hold"/>
                                        <p:tgtEl>
                                          <p:spTgt spid="6"/>
                                        </p:tgtEl>
                                        <p:attrNameLst>
                                          <p:attrName>fill.on</p:attrName>
                                        </p:attrNameLst>
                                      </p:cBhvr>
                                      <p:to>
                                        <p:strVal val="true"/>
                                      </p:to>
                                    </p:set>
                                  </p:childTnLst>
                                </p:cTn>
                              </p:par>
                            </p:childTnLst>
                          </p:cTn>
                        </p:par>
                        <p:par>
                          <p:cTn id="68" fill="hold">
                            <p:stCondLst>
                              <p:cond delay="500"/>
                            </p:stCondLst>
                            <p:childTnLst>
                              <p:par>
                                <p:cTn id="69" presetID="1" presetClass="emph" presetSubtype="2" fill="hold" nodeType="afterEffect">
                                  <p:stCondLst>
                                    <p:cond delay="0"/>
                                  </p:stCondLst>
                                  <p:childTnLst>
                                    <p:animClr clrSpc="rgb" dir="cw">
                                      <p:cBhvr>
                                        <p:cTn id="70" dur="500" fill="hold"/>
                                        <p:tgtEl>
                                          <p:spTgt spid="10"/>
                                        </p:tgtEl>
                                        <p:attrNameLst>
                                          <p:attrName>fillcolor</p:attrName>
                                        </p:attrNameLst>
                                      </p:cBhvr>
                                      <p:to>
                                        <a:srgbClr val="C00000"/>
                                      </p:to>
                                    </p:animClr>
                                    <p:set>
                                      <p:cBhvr>
                                        <p:cTn id="71" dur="500" fill="hold"/>
                                        <p:tgtEl>
                                          <p:spTgt spid="10"/>
                                        </p:tgtEl>
                                        <p:attrNameLst>
                                          <p:attrName>fill.type</p:attrName>
                                        </p:attrNameLst>
                                      </p:cBhvr>
                                      <p:to>
                                        <p:strVal val="solid"/>
                                      </p:to>
                                    </p:set>
                                    <p:set>
                                      <p:cBhvr>
                                        <p:cTn id="72"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r>
                  <a:rPr lang="zh-CN" altLang="en-US" dirty="0"/>
                  <a:t>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t>
                </a:r>
                <a:r>
                  <a:rPr lang="zh-CN" altLang="en-US" dirty="0"/>
                  <a:t>表示买了（排序后）前 </a:t>
                </a:r>
                <a14:m>
                  <m:oMath xmlns:m="http://schemas.openxmlformats.org/officeDocument/2006/math">
                    <m:r>
                      <a:rPr lang="en-US" altLang="zh-CN" i="1">
                        <a:latin typeface="Cambria Math" panose="02040503050406030204" pitchFamily="18" charset="0"/>
                      </a:rPr>
                      <m:t>𝑖</m:t>
                    </m:r>
                  </m:oMath>
                </a14:m>
                <a:r>
                  <a:rPr lang="en-US" altLang="zh-CN" dirty="0"/>
                  <a:t> </a:t>
                </a:r>
                <a:r>
                  <a:rPr lang="zh-CN" altLang="en-US" dirty="0"/>
                  <a:t>块矩形土地的最小花费</a:t>
                </a:r>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solidFill>
                                      <a:srgbClr val="00D29E"/>
                                    </a:solidFill>
                                    <a:latin typeface="Cambria Math" panose="02040503050406030204" pitchFamily="18" charset="0"/>
                                  </a:rPr>
                                </m:ctrlPr>
                              </m:sSubPr>
                              <m:e>
                                <m:r>
                                  <a:rPr lang="en-US" altLang="zh-CN" b="0" i="1" smtClean="0">
                                    <a:solidFill>
                                      <a:srgbClr val="00D29E"/>
                                    </a:solidFill>
                                    <a:latin typeface="Cambria Math" panose="02040503050406030204" pitchFamily="18" charset="0"/>
                                  </a:rPr>
                                  <m:t>𝑤</m:t>
                                </m:r>
                              </m:e>
                              <m:sub>
                                <m:r>
                                  <a:rPr lang="en-US" altLang="zh-CN" b="0" i="1" smtClean="0">
                                    <a:solidFill>
                                      <a:srgbClr val="00D29E"/>
                                    </a:solidFill>
                                    <a:latin typeface="Cambria Math" panose="02040503050406030204" pitchFamily="18" charset="0"/>
                                  </a:rPr>
                                  <m:t>𝑖</m:t>
                                </m:r>
                              </m:sub>
                            </m:sSub>
                          </m:e>
                          <m:e>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e>
                        </m:d>
                      </m:e>
                    </m:func>
                  </m:oMath>
                </a14:m>
                <a:endParaRPr lang="en-US" altLang="zh-CN" dirty="0"/>
              </a:p>
              <a:p>
                <a:pPr lvl="1"/>
                <a:r>
                  <a:rPr lang="zh-CN" altLang="en-US" dirty="0"/>
                  <a:t>在前一道例题中，我们将 </a:t>
                </a:r>
                <a:r>
                  <a:rPr lang="en-US" altLang="zh-CN" dirty="0"/>
                  <a:t>min/max </a:t>
                </a:r>
                <a:r>
                  <a:rPr lang="zh-CN" altLang="en-US" dirty="0"/>
                  <a:t>内的部分拆分开了，</a:t>
                </a:r>
                <a:r>
                  <a:rPr lang="en-US" altLang="zh-CN" dirty="0"/>
                  <a:t>min/max </a:t>
                </a:r>
                <a:r>
                  <a:rPr lang="zh-CN" altLang="en-US" dirty="0"/>
                  <a:t>内除了范围不含当前维度</a:t>
                </a:r>
                <a:endParaRPr lang="en-US" altLang="zh-CN" dirty="0"/>
              </a:p>
              <a:p>
                <a:pPr lvl="1"/>
                <a:r>
                  <a:rPr lang="zh-CN" altLang="en-US" dirty="0"/>
                  <a:t>现在包含一项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，与当前阶段 </a:t>
                </a:r>
                <a14:m>
                  <m:oMath xmlns:m="http://schemas.openxmlformats.org/officeDocument/2006/math">
                    <m:r>
                      <a:rPr lang="en-US" altLang="zh-CN" b="0" i="1" smtClean="0">
                        <a:latin typeface="Cambria Math" panose="02040503050406030204" pitchFamily="18" charset="0"/>
                      </a:rPr>
                      <m:t>𝑖</m:t>
                    </m:r>
                  </m:oMath>
                </a14:m>
                <a:r>
                  <a:rPr lang="zh-CN" altLang="en-US" dirty="0"/>
                  <a:t> 有关，怎么处理？</a:t>
                </a:r>
                <a:endParaRPr lang="en-US" altLang="zh-CN" dirty="0"/>
              </a:p>
              <a:p>
                <a:r>
                  <a:rPr lang="zh-CN" altLang="en-US" dirty="0"/>
                  <a:t>考虑比大小</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 且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，则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，左边是斜率的形式（</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的情况可以推出斜率大等于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a:t>
                </a:r>
                <a:endParaRPr lang="en-US" altLang="zh-CN" dirty="0"/>
              </a:p>
              <a:p>
                <a:pPr lvl="1"/>
                <a:r>
                  <a:rPr lang="zh-CN" altLang="en-US" dirty="0"/>
                  <a:t>斜率优化！</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USCAO2008Mar - </a:t>
            </a:r>
            <a:r>
              <a:rPr lang="zh-CN" altLang="en-US" dirty="0"/>
              <a:t>土地购买 </a:t>
            </a:r>
            <a:r>
              <a:rPr lang="en-US" altLang="zh-CN" dirty="0"/>
              <a:t>Land Acquisition</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spTree>
    <p:extLst>
      <p:ext uri="{BB962C8B-B14F-4D97-AF65-F5344CB8AC3E}">
        <p14:creationId xmlns:p14="http://schemas.microsoft.com/office/powerpoint/2010/main" val="2107872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Autofit/>
              </a:bodyPr>
              <a:lstStyle/>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solidFill>
                                      <a:srgbClr val="00D29E"/>
                                    </a:solidFill>
                                    <a:latin typeface="Cambria Math" panose="02040503050406030204" pitchFamily="18" charset="0"/>
                                  </a:rPr>
                                </m:ctrlPr>
                              </m:sSubPr>
                              <m:e>
                                <m:r>
                                  <a:rPr lang="en-US" altLang="zh-CN" b="0" i="1" smtClean="0">
                                    <a:solidFill>
                                      <a:srgbClr val="00D29E"/>
                                    </a:solidFill>
                                    <a:latin typeface="Cambria Math" panose="02040503050406030204" pitchFamily="18" charset="0"/>
                                  </a:rPr>
                                  <m:t>𝑤</m:t>
                                </m:r>
                              </m:e>
                              <m:sub>
                                <m:r>
                                  <a:rPr lang="en-US" altLang="zh-CN" b="0" i="1" smtClean="0">
                                    <a:solidFill>
                                      <a:srgbClr val="00D29E"/>
                                    </a:solidFill>
                                    <a:latin typeface="Cambria Math" panose="02040503050406030204" pitchFamily="18" charset="0"/>
                                  </a:rPr>
                                  <m:t>𝑖</m:t>
                                </m:r>
                              </m:sub>
                            </m:sSub>
                          </m:e>
                          <m:e>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e>
                        </m:d>
                      </m:e>
                    </m:func>
                  </m:oMath>
                </a14:m>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a14:m>
                <a:r>
                  <a:rPr lang="zh-CN" altLang="en-US" dirty="0"/>
                  <a:t>，则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b="0" dirty="0"/>
              </a:p>
              <a:p>
                <a:pPr lvl="1"/>
                <a:r>
                  <a:rPr lang="zh-CN" altLang="en-US" dirty="0"/>
                  <a:t>假设有一些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e>
                    </m:d>
                  </m:oMath>
                </a14:m>
                <a:r>
                  <a:rPr lang="en-US" altLang="zh-CN" dirty="0"/>
                  <a:t> </a:t>
                </a:r>
                <a:r>
                  <a:rPr lang="zh-CN" altLang="en-US" dirty="0"/>
                  <a:t>的点，如果新加入的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d>
                  </m:oMath>
                </a14:m>
                <a:r>
                  <a:rPr lang="en-US" altLang="zh-CN" dirty="0"/>
                  <a:t> </a:t>
                </a:r>
                <a:r>
                  <a:rPr lang="zh-CN" altLang="en-US" dirty="0"/>
                  <a:t>与这些点的连线斜率不超过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，那说明从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oMath>
                </a14:m>
                <a:r>
                  <a:rPr lang="en-US" altLang="zh-CN" dirty="0"/>
                  <a:t> </a:t>
                </a:r>
                <a:r>
                  <a:rPr lang="zh-CN" altLang="en-US" dirty="0"/>
                  <a:t>转移给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不如从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a:t>
                </a:r>
                <a:r>
                  <a:rPr lang="zh-CN" altLang="en-US" dirty="0"/>
                  <a:t>转移给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优秀</a:t>
                </a:r>
                <a:endParaRPr lang="en-US" altLang="zh-CN" dirty="0"/>
              </a:p>
              <a:p>
                <a:pPr lvl="1"/>
                <a:r>
                  <a:rPr lang="zh-CN" altLang="en-US" dirty="0"/>
                  <a:t>等价于维护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d>
                  </m:oMath>
                </a14:m>
                <a:r>
                  <a:rPr lang="en-US" altLang="zh-CN" dirty="0"/>
                  <a:t> </a:t>
                </a:r>
                <a:r>
                  <a:rPr lang="zh-CN" altLang="en-US" dirty="0"/>
                  <a:t>的下凸壳，然后在上面求相邻斜率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en-US" altLang="zh-CN" dirty="0"/>
                  <a:t> </a:t>
                </a:r>
                <a:r>
                  <a:rPr lang="zh-CN" altLang="en-US" dirty="0"/>
                  <a:t>的靠右的点</a:t>
                </a:r>
                <a:endParaRPr lang="en-US" altLang="zh-CN" dirty="0"/>
              </a:p>
              <a:p>
                <a:pPr lvl="1"/>
                <a:r>
                  <a:rPr lang="zh-CN" altLang="en-US" dirty="0"/>
                  <a:t>本题性质：排序后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en-US" altLang="zh-CN" dirty="0"/>
                  <a:t> </a:t>
                </a:r>
                <a:r>
                  <a:rPr lang="zh-CN" altLang="en-US" dirty="0"/>
                  <a:t>从小到大，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en-US" altLang="zh-CN" dirty="0"/>
                  <a:t> </a:t>
                </a:r>
                <a:r>
                  <a:rPr lang="zh-CN" altLang="en-US" dirty="0"/>
                  <a:t>从大到小，故加入和删除都是单调的，可以用单调队列维护，不算排序复杂度线性</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en-US" altLang="zh-CN" dirty="0"/>
                  <a:t> </a:t>
                </a:r>
                <a:r>
                  <a:rPr lang="zh-CN" altLang="en-US" dirty="0"/>
                  <a:t>从大到小说明插入的点从左到右，在队尾加</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en-US" altLang="zh-CN" dirty="0"/>
                  <a:t> </a:t>
                </a:r>
                <a:r>
                  <a:rPr lang="zh-CN" altLang="en-US" dirty="0"/>
                  <a:t>从小到大，不满足斜率的从队首弹出</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USCAO2008Mar - </a:t>
            </a:r>
            <a:r>
              <a:rPr lang="zh-CN" altLang="en-US" dirty="0"/>
              <a:t>土地购买 </a:t>
            </a:r>
            <a:r>
              <a:rPr lang="en-US" altLang="zh-CN" dirty="0"/>
              <a:t>Land Acquisition</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dirty="0"/>
              <a:t>清华大学学生算法协会</a:t>
            </a:r>
          </a:p>
        </p:txBody>
      </p:sp>
      <p:cxnSp>
        <p:nvCxnSpPr>
          <p:cNvPr id="6" name="直接箭头连接符 5">
            <a:extLst>
              <a:ext uri="{FF2B5EF4-FFF2-40B4-BE49-F238E27FC236}">
                <a16:creationId xmlns:a16="http://schemas.microsoft.com/office/drawing/2014/main" id="{9D79BD59-638E-1C42-F396-3486C3BA5D8B}"/>
              </a:ext>
            </a:extLst>
          </p:cNvPr>
          <p:cNvCxnSpPr/>
          <p:nvPr/>
        </p:nvCxnSpPr>
        <p:spPr>
          <a:xfrm>
            <a:off x="8640000" y="2736000"/>
            <a:ext cx="2880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DBDA76BB-ED45-EA01-2F47-A5D0BE8509A2}"/>
              </a:ext>
            </a:extLst>
          </p:cNvPr>
          <p:cNvCxnSpPr>
            <a:cxnSpLocks/>
          </p:cNvCxnSpPr>
          <p:nvPr/>
        </p:nvCxnSpPr>
        <p:spPr>
          <a:xfrm flipV="1">
            <a:off x="11160000" y="768151"/>
            <a:ext cx="0" cy="2160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BF7A02DF-6B3D-6C1E-472A-D18FAF88326B}"/>
              </a:ext>
            </a:extLst>
          </p:cNvPr>
          <p:cNvSpPr/>
          <p:nvPr/>
        </p:nvSpPr>
        <p:spPr>
          <a:xfrm>
            <a:off x="8998607" y="126654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D9FEAAB-22CD-4E66-0B2D-E43B1CE83609}"/>
              </a:ext>
            </a:extLst>
          </p:cNvPr>
          <p:cNvSpPr/>
          <p:nvPr/>
        </p:nvSpPr>
        <p:spPr>
          <a:xfrm>
            <a:off x="9086931" y="172172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882B03C-D37C-8435-92E3-781AB0D6CCDA}"/>
              </a:ext>
            </a:extLst>
          </p:cNvPr>
          <p:cNvSpPr/>
          <p:nvPr/>
        </p:nvSpPr>
        <p:spPr>
          <a:xfrm>
            <a:off x="9791614" y="141070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B24AA38-2572-99AA-9C80-959E8CA347D0}"/>
              </a:ext>
            </a:extLst>
          </p:cNvPr>
          <p:cNvSpPr/>
          <p:nvPr/>
        </p:nvSpPr>
        <p:spPr>
          <a:xfrm>
            <a:off x="9455807" y="172374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47796B7-DE0A-517E-DFA5-F9BD46CB6D84}"/>
              </a:ext>
            </a:extLst>
          </p:cNvPr>
          <p:cNvSpPr/>
          <p:nvPr/>
        </p:nvSpPr>
        <p:spPr>
          <a:xfrm>
            <a:off x="9272307" y="201610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5FA7FFA-89BF-5EC9-8CE7-9AA8C22935F8}"/>
              </a:ext>
            </a:extLst>
          </p:cNvPr>
          <p:cNvSpPr/>
          <p:nvPr/>
        </p:nvSpPr>
        <p:spPr>
          <a:xfrm>
            <a:off x="10112060" y="1848151"/>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317372C-9232-3B2F-D2AF-B85D1BAB25F6}"/>
              </a:ext>
            </a:extLst>
          </p:cNvPr>
          <p:cNvSpPr/>
          <p:nvPr/>
        </p:nvSpPr>
        <p:spPr>
          <a:xfrm>
            <a:off x="10317334" y="131226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8050C26-C6A4-8592-E58C-E36E6D47CC7C}"/>
              </a:ext>
            </a:extLst>
          </p:cNvPr>
          <p:cNvSpPr/>
          <p:nvPr/>
        </p:nvSpPr>
        <p:spPr>
          <a:xfrm>
            <a:off x="9635013" y="1969449"/>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582C472-8E4B-817B-2C2A-FA9833C44FBA}"/>
              </a:ext>
            </a:extLst>
          </p:cNvPr>
          <p:cNvSpPr/>
          <p:nvPr/>
        </p:nvSpPr>
        <p:spPr>
          <a:xfrm>
            <a:off x="10551422" y="176946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7F94914-4F66-475E-DADF-B63EA82C3D33}"/>
              </a:ext>
            </a:extLst>
          </p:cNvPr>
          <p:cNvSpPr/>
          <p:nvPr/>
        </p:nvSpPr>
        <p:spPr>
          <a:xfrm>
            <a:off x="9612153" y="2191118"/>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1F2171D-9048-7260-30D1-DA40BE6CEED4}"/>
              </a:ext>
            </a:extLst>
          </p:cNvPr>
          <p:cNvSpPr/>
          <p:nvPr/>
        </p:nvSpPr>
        <p:spPr>
          <a:xfrm>
            <a:off x="10134919" y="2207756"/>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B0D7F1C-F3E0-064F-5BC5-715D406312B8}"/>
              </a:ext>
            </a:extLst>
          </p:cNvPr>
          <p:cNvSpPr/>
          <p:nvPr/>
        </p:nvSpPr>
        <p:spPr>
          <a:xfrm>
            <a:off x="10718550" y="124368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18CB97DD-D9D5-1313-B11D-BF1F943400EB}"/>
              </a:ext>
            </a:extLst>
          </p:cNvPr>
          <p:cNvCxnSpPr/>
          <p:nvPr/>
        </p:nvCxnSpPr>
        <p:spPr>
          <a:xfrm flipV="1">
            <a:off x="8990937" y="720000"/>
            <a:ext cx="2160000" cy="1440000"/>
          </a:xfrm>
          <a:prstGeom prst="line">
            <a:avLst/>
          </a:prstGeom>
          <a:ln w="28575">
            <a:solidFill>
              <a:srgbClr val="00D29E"/>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6AB88A0-95A8-A198-A2FA-5A8EED3C1355}"/>
              </a:ext>
            </a:extLst>
          </p:cNvPr>
          <p:cNvCxnSpPr/>
          <p:nvPr/>
        </p:nvCxnSpPr>
        <p:spPr>
          <a:xfrm flipV="1">
            <a:off x="8991998" y="1152000"/>
            <a:ext cx="2160000" cy="1440000"/>
          </a:xfrm>
          <a:prstGeom prst="line">
            <a:avLst/>
          </a:prstGeom>
          <a:ln w="28575">
            <a:solidFill>
              <a:srgbClr val="00D29E"/>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44D000A-1FFE-B718-5208-ED689FEF7412}"/>
              </a:ext>
            </a:extLst>
          </p:cNvPr>
          <p:cNvCxnSpPr/>
          <p:nvPr/>
        </p:nvCxnSpPr>
        <p:spPr>
          <a:xfrm flipV="1">
            <a:off x="8991998" y="1584000"/>
            <a:ext cx="2160000" cy="1440000"/>
          </a:xfrm>
          <a:prstGeom prst="line">
            <a:avLst/>
          </a:prstGeom>
          <a:ln w="28575">
            <a:solidFill>
              <a:srgbClr val="00D29E"/>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D714BDD-4C4E-FB27-CFE6-F99C4DC071E4}"/>
              </a:ext>
            </a:extLst>
          </p:cNvPr>
          <p:cNvCxnSpPr>
            <a:cxnSpLocks/>
            <a:stCxn id="9" idx="4"/>
            <a:endCxn id="10" idx="1"/>
          </p:cNvCxnSpPr>
          <p:nvPr/>
        </p:nvCxnSpPr>
        <p:spPr>
          <a:xfrm>
            <a:off x="9021467" y="1312262"/>
            <a:ext cx="72159" cy="4161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7F60FF8-F4E7-F3D3-DBA5-7146490CD4DA}"/>
              </a:ext>
            </a:extLst>
          </p:cNvPr>
          <p:cNvCxnSpPr>
            <a:cxnSpLocks/>
            <a:stCxn id="10" idx="5"/>
            <a:endCxn id="13" idx="1"/>
          </p:cNvCxnSpPr>
          <p:nvPr/>
        </p:nvCxnSpPr>
        <p:spPr>
          <a:xfrm>
            <a:off x="9125955" y="1760744"/>
            <a:ext cx="153047" cy="2620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B3BCA05-F89C-8BE9-5C18-2F788193737F}"/>
              </a:ext>
            </a:extLst>
          </p:cNvPr>
          <p:cNvCxnSpPr>
            <a:cxnSpLocks/>
            <a:stCxn id="13" idx="5"/>
            <a:endCxn id="18" idx="1"/>
          </p:cNvCxnSpPr>
          <p:nvPr/>
        </p:nvCxnSpPr>
        <p:spPr>
          <a:xfrm>
            <a:off x="9311331" y="2055127"/>
            <a:ext cx="307517" cy="14268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E009B15-1666-2E8E-FCDE-A0150E955ED1}"/>
              </a:ext>
            </a:extLst>
          </p:cNvPr>
          <p:cNvCxnSpPr>
            <a:cxnSpLocks/>
            <a:stCxn id="18" idx="6"/>
            <a:endCxn id="19" idx="2"/>
          </p:cNvCxnSpPr>
          <p:nvPr/>
        </p:nvCxnSpPr>
        <p:spPr>
          <a:xfrm>
            <a:off x="9657872" y="2213978"/>
            <a:ext cx="477047" cy="166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D53BB7C-EF3E-B271-3952-4C4DEF333584}"/>
              </a:ext>
            </a:extLst>
          </p:cNvPr>
          <p:cNvCxnSpPr>
            <a:cxnSpLocks/>
            <a:stCxn id="19" idx="0"/>
            <a:endCxn id="17" idx="3"/>
          </p:cNvCxnSpPr>
          <p:nvPr/>
        </p:nvCxnSpPr>
        <p:spPr>
          <a:xfrm flipV="1">
            <a:off x="10157779" y="1808486"/>
            <a:ext cx="400338" cy="3992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84F4344-8792-C973-B874-31CAB458E9A9}"/>
              </a:ext>
            </a:extLst>
          </p:cNvPr>
          <p:cNvCxnSpPr>
            <a:cxnSpLocks/>
            <a:stCxn id="17" idx="7"/>
            <a:endCxn id="20" idx="4"/>
          </p:cNvCxnSpPr>
          <p:nvPr/>
        </p:nvCxnSpPr>
        <p:spPr>
          <a:xfrm flipV="1">
            <a:off x="10590446" y="1289402"/>
            <a:ext cx="150964" cy="48675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833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内容占位符 14">
                <a:extLst>
                  <a:ext uri="{FF2B5EF4-FFF2-40B4-BE49-F238E27FC236}">
                    <a16:creationId xmlns:a16="http://schemas.microsoft.com/office/drawing/2014/main" id="{1D6F7BE8-C214-4F17-9487-C0F89DC22A52}"/>
                  </a:ext>
                </a:extLst>
              </p:cNvPr>
              <p:cNvSpPr>
                <a:spLocks noGrp="1"/>
              </p:cNvSpPr>
              <p:nvPr>
                <p:ph idx="1"/>
              </p:nvPr>
            </p:nvSpPr>
            <p:spPr/>
            <p:txBody>
              <a:bodyPr/>
              <a:lstStyle/>
              <a:p>
                <a:r>
                  <a:rPr lang="zh-CN" altLang="en-US" dirty="0"/>
                  <a:t>给出一个有 </a:t>
                </a:r>
                <a14:m>
                  <m:oMath xmlns:m="http://schemas.openxmlformats.org/officeDocument/2006/math">
                    <m:r>
                      <a:rPr lang="en-US" altLang="zh-CN" b="0" i="1" smtClean="0">
                        <a:latin typeface="Cambria Math" panose="02040503050406030204" pitchFamily="18" charset="0"/>
                      </a:rPr>
                      <m:t>𝑁</m:t>
                    </m:r>
                  </m:oMath>
                </a14:m>
                <a:r>
                  <a:rPr lang="zh-CN" altLang="en-US" dirty="0"/>
                  <a:t> 格的棋盘，依次编号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endParaRPr lang="en-US" altLang="zh-CN" dirty="0"/>
              </a:p>
              <a:p>
                <a:r>
                  <a:rPr lang="zh-CN" altLang="en-US" dirty="0"/>
                  <a:t>给定两个棋子，一开始分别位于 </a:t>
                </a:r>
                <a14:m>
                  <m:oMath xmlns:m="http://schemas.openxmlformats.org/officeDocument/2006/math">
                    <m:r>
                      <a:rPr lang="en-US" altLang="zh-CN" b="0" i="1" smtClean="0">
                        <a:latin typeface="Cambria Math" panose="02040503050406030204" pitchFamily="18" charset="0"/>
                      </a:rPr>
                      <m:t>𝐴</m:t>
                    </m:r>
                  </m:oMath>
                </a14:m>
                <a:r>
                  <a:rPr lang="zh-CN" altLang="en-US" dirty="0"/>
                  <a:t> 和 </a:t>
                </a:r>
                <a14:m>
                  <m:oMath xmlns:m="http://schemas.openxmlformats.org/officeDocument/2006/math">
                    <m:r>
                      <a:rPr lang="en-US" altLang="zh-CN" b="0" i="1" smtClean="0">
                        <a:latin typeface="Cambria Math" panose="02040503050406030204" pitchFamily="18" charset="0"/>
                      </a:rPr>
                      <m:t>𝐵</m:t>
                    </m:r>
                  </m:oMath>
                </a14:m>
                <a:endParaRPr lang="en-US" altLang="zh-CN" dirty="0"/>
              </a:p>
              <a:p>
                <a:r>
                  <a:rPr lang="zh-CN" altLang="en-US" dirty="0"/>
                  <a:t>按顺序完成 </a:t>
                </a:r>
                <a14:m>
                  <m:oMath xmlns:m="http://schemas.openxmlformats.org/officeDocument/2006/math">
                    <m:r>
                      <a:rPr lang="en-US" altLang="zh-CN" b="0" i="1" smtClean="0">
                        <a:latin typeface="Cambria Math" panose="02040503050406030204" pitchFamily="18" charset="0"/>
                      </a:rPr>
                      <m:t>𝑄</m:t>
                    </m:r>
                  </m:oMath>
                </a14:m>
                <a:r>
                  <a:rPr lang="zh-CN" altLang="en-US" dirty="0"/>
                  <a:t> 次移动，每次给出一个数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，需要将两个棋子中任意一个移动至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，每移动 </a:t>
                </a:r>
                <a14:m>
                  <m:oMath xmlns:m="http://schemas.openxmlformats.org/officeDocument/2006/math">
                    <m:r>
                      <a:rPr lang="en-US" altLang="zh-CN" b="0" i="1" smtClean="0">
                        <a:latin typeface="Cambria Math" panose="02040503050406030204" pitchFamily="18" charset="0"/>
                      </a:rPr>
                      <m:t>1</m:t>
                    </m:r>
                  </m:oMath>
                </a14:m>
                <a:r>
                  <a:rPr lang="zh-CN" altLang="en-US" dirty="0"/>
                  <a:t> 格需要花 </a:t>
                </a:r>
                <a14:m>
                  <m:oMath xmlns:m="http://schemas.openxmlformats.org/officeDocument/2006/math">
                    <m:r>
                      <a:rPr lang="en-US" altLang="zh-CN" b="0" i="1" smtClean="0">
                        <a:latin typeface="Cambria Math" panose="02040503050406030204" pitchFamily="18" charset="0"/>
                      </a:rPr>
                      <m:t>1</m:t>
                    </m:r>
                  </m:oMath>
                </a14:m>
                <a:r>
                  <a:rPr lang="zh-CN" altLang="en-US" dirty="0"/>
                  <a:t> 秒的时间</a:t>
                </a:r>
                <a:endParaRPr lang="en-US" altLang="zh-CN" dirty="0"/>
              </a:p>
              <a:p>
                <a:r>
                  <a:rPr lang="zh-CN" altLang="en-US" dirty="0"/>
                  <a:t>最小化完成所有移动的总时间</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zh-CN" altLang="en-US" dirty="0"/>
              </a:p>
            </p:txBody>
          </p:sp>
        </mc:Choice>
        <mc:Fallback xmlns="">
          <p:sp>
            <p:nvSpPr>
              <p:cNvPr id="15" name="内容占位符 14">
                <a:extLst>
                  <a:ext uri="{FF2B5EF4-FFF2-40B4-BE49-F238E27FC236}">
                    <a16:creationId xmlns:a16="http://schemas.microsoft.com/office/drawing/2014/main" id="{1D6F7BE8-C214-4F17-9487-C0F89DC22A52}"/>
                  </a:ext>
                </a:extLst>
              </p:cNvPr>
              <p:cNvSpPr>
                <a:spLocks noGrp="1" noRot="1" noChangeAspect="1" noMove="1" noResize="1" noEditPoints="1" noAdjustHandles="1" noChangeArrowheads="1" noChangeShapeType="1" noTextEdit="1"/>
              </p:cNvSpPr>
              <p:nvPr>
                <p:ph idx="1"/>
              </p:nvPr>
            </p:nvSpPr>
            <p:spPr>
              <a:blipFill>
                <a:blip r:embed="rId10"/>
                <a:stretch>
                  <a:fillRect l="-232" t="-995"/>
                </a:stretch>
              </a:blipFill>
            </p:spPr>
            <p:txBody>
              <a:bodyPr/>
              <a:lstStyle/>
              <a:p>
                <a:r>
                  <a:rPr lang="zh-CN" altLang="en-US">
                    <a:noFill/>
                  </a:rPr>
                  <a:t> </a:t>
                </a:r>
              </a:p>
            </p:txBody>
          </p:sp>
        </mc:Fallback>
      </mc:AlternateContent>
      <p:sp>
        <p:nvSpPr>
          <p:cNvPr id="14" name="标题 13">
            <a:extLst>
              <a:ext uri="{FF2B5EF4-FFF2-40B4-BE49-F238E27FC236}">
                <a16:creationId xmlns:a16="http://schemas.microsoft.com/office/drawing/2014/main" id="{CFAE92FB-C8CB-8C3B-E0B9-CF8CF97D0306}"/>
              </a:ext>
            </a:extLst>
          </p:cNvPr>
          <p:cNvSpPr>
            <a:spLocks noGrp="1"/>
          </p:cNvSpPr>
          <p:nvPr>
            <p:ph type="title"/>
          </p:nvPr>
        </p:nvSpPr>
        <p:spPr/>
        <p:txBody>
          <a:bodyPr/>
          <a:lstStyle/>
          <a:p>
            <a:r>
              <a:rPr lang="en-US" altLang="zh-CN" dirty="0"/>
              <a:t>ARC073F - Many Moves</a:t>
            </a:r>
            <a:endParaRPr lang="zh-CN" altLang="en-US" dirty="0"/>
          </a:p>
        </p:txBody>
      </p:sp>
      <p:sp>
        <p:nvSpPr>
          <p:cNvPr id="2" name="页脚占位符 1">
            <a:extLst>
              <a:ext uri="{FF2B5EF4-FFF2-40B4-BE49-F238E27FC236}">
                <a16:creationId xmlns:a16="http://schemas.microsoft.com/office/drawing/2014/main" id="{2759F5CE-DFB2-A91D-72C7-A317734E3425}"/>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8" name="矩形: 圆角 7">
            <a:extLst>
              <a:ext uri="{FF2B5EF4-FFF2-40B4-BE49-F238E27FC236}">
                <a16:creationId xmlns:a16="http://schemas.microsoft.com/office/drawing/2014/main" id="{D76D4AEA-330F-38D8-CE81-8B6DD9D28049}"/>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5F27C6C7-4D9D-582E-CC57-BAE1A152D640}"/>
              </a:ext>
            </a:extLst>
          </p:cNvPr>
          <p:cNvGrpSpPr/>
          <p:nvPr>
            <p:custDataLst>
              <p:tags r:id="rId3"/>
            </p:custDataLst>
          </p:nvPr>
        </p:nvGrpSpPr>
        <p:grpSpPr>
          <a:xfrm>
            <a:off x="0" y="0"/>
            <a:ext cx="12192000" cy="635000"/>
            <a:chOff x="0" y="0"/>
            <a:chExt cx="12192000" cy="635000"/>
          </a:xfrm>
        </p:grpSpPr>
        <p:sp>
          <p:nvSpPr>
            <p:cNvPr id="9" name="TitleBackground">
              <a:extLst>
                <a:ext uri="{FF2B5EF4-FFF2-40B4-BE49-F238E27FC236}">
                  <a16:creationId xmlns:a16="http://schemas.microsoft.com/office/drawing/2014/main" id="{3F71EECF-F79D-6B4E-34B5-2853F611FEDD}"/>
                </a:ext>
              </a:extLst>
            </p:cNvPr>
            <p:cNvSpPr/>
            <p:nvPr>
              <p:custDataLst>
                <p:tags r:id="rId5"/>
              </p:custDataLst>
            </p:nvPr>
          </p:nvSpPr>
          <p:spPr>
            <a:xfrm>
              <a:off x="0" y="0"/>
              <a:ext cx="12192000" cy="635000"/>
            </a:xfrm>
            <a:prstGeom prst="rect">
              <a:avLst/>
            </a:prstGeom>
            <a:solidFill>
              <a:srgbClr val="F6F7F8"/>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DBBCB1AD-8AE1-2227-C5C3-F8832CED453B}"/>
                </a:ext>
              </a:extLst>
            </p:cNvPr>
            <p:cNvSpPr/>
            <p:nvPr>
              <p:custDataLst>
                <p:tags r:id="rId6"/>
              </p:custDataLst>
            </p:nvPr>
          </p:nvSpPr>
          <p:spPr>
            <a:xfrm>
              <a:off x="0" y="0"/>
              <a:ext cx="190500" cy="635000"/>
            </a:xfrm>
            <a:prstGeom prst="rect">
              <a:avLst/>
            </a:prstGeom>
            <a:solidFill>
              <a:srgbClr val="639EF4"/>
            </a:solidFill>
            <a:ln w="22225" cap="rnd" cmpd="sng" algn="ctr">
              <a:noFill/>
              <a:prstDash val="solid"/>
            </a:ln>
            <a:effectLst/>
            <a:extLst>
              <a:ext uri="{91240B29-F687-4F45-9708-019B960494DF}">
                <a14:hiddenLine xmlns:a14="http://schemas.microsoft.com/office/drawing/2010/main" w="22225"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873C3968-7BB7-695F-E348-D0CA5D73C0FF}"/>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F4399DCE-F359-C277-8158-DF83F80CAF5F}"/>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E353F1B8-4A21-12E3-8614-D55D1093BB4A}"/>
              </a:ext>
            </a:extLst>
          </p:cNvPr>
          <p:cNvPicPr>
            <a:picLocks/>
          </p:cNvPicPr>
          <p:nvPr>
            <p:custDataLst>
              <p:tags r:id="rId4"/>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514689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考虑先写一个暴力的 </a:t>
                </a:r>
                <a:r>
                  <a:rPr lang="en-US" altLang="zh-CN" dirty="0"/>
                  <a:t>DP </a:t>
                </a:r>
                <a:r>
                  <a:rPr lang="zh-CN" altLang="en-US" dirty="0"/>
                  <a:t>式子，然后再优化</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a:t> </a:t>
                </a:r>
                <a:r>
                  <a:rPr lang="zh-CN" altLang="en-US" dirty="0"/>
                  <a:t>表示处理完前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次移动后，两个棋子分别在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𝑏</m:t>
                    </m:r>
                  </m:oMath>
                </a14:m>
                <a:r>
                  <a:rPr lang="zh-CN" altLang="en-US" dirty="0"/>
                  <a:t>，所需最短移动时间</a:t>
                </a:r>
                <a:endParaRPr lang="en-US" altLang="zh-CN" dirty="0"/>
              </a:p>
              <a:p>
                <a:r>
                  <a:rPr lang="zh-CN" altLang="en-US" dirty="0"/>
                  <a:t>注意到完成第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次移动后，至少有一个棋子位于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，因此上述式子可以简化</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a14:m>
                <a:r>
                  <a:rPr lang="en-US" altLang="zh-CN" dirty="0"/>
                  <a:t> </a:t>
                </a:r>
                <a:r>
                  <a:rPr lang="zh-CN" altLang="en-US" dirty="0"/>
                  <a:t>表示处理完前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次移动后，不参加本次移动的棋子位于 </a:t>
                </a:r>
                <a14:m>
                  <m:oMath xmlns:m="http://schemas.openxmlformats.org/officeDocument/2006/math">
                    <m:r>
                      <a:rPr lang="en-US" altLang="zh-CN" b="0" i="1" smtClean="0">
                        <a:latin typeface="Cambria Math" panose="02040503050406030204" pitchFamily="18" charset="0"/>
                      </a:rPr>
                      <m:t>𝑎</m:t>
                    </m:r>
                  </m:oMath>
                </a14:m>
                <a:r>
                  <a:rPr lang="zh-CN" altLang="en-US" dirty="0"/>
                  <a:t>（显然另一个位于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），所需最短移动时间</a:t>
                </a:r>
                <a:endParaRPr lang="en-US" altLang="zh-CN" dirty="0"/>
              </a:p>
              <a:p>
                <a:pPr lvl="1"/>
                <a:r>
                  <a:rPr lang="zh-CN" altLang="en-US" dirty="0"/>
                  <a:t>不妨令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，则边界条件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=0,</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oMath>
                </a14:m>
                <a:endParaRPr lang="en-US" altLang="zh-CN" dirty="0"/>
              </a:p>
              <a:p>
                <a:pPr lvl="1"/>
                <a:r>
                  <a:rPr lang="zh-CN" altLang="en-US" dirty="0"/>
                  <a:t>最终答案为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func>
                  </m:oMath>
                </a14:m>
                <a:endParaRPr lang="en-US" altLang="zh-CN" dirty="0"/>
              </a:p>
              <a:p>
                <a:r>
                  <a:rPr lang="zh-CN" altLang="en-US" dirty="0"/>
                  <a:t>考虑转移</a:t>
                </a:r>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ARC073F - Many Moves</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244705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a14:m>
                <a:r>
                  <a:rPr lang="en-US" altLang="zh-CN" dirty="0"/>
                  <a:t> </a:t>
                </a:r>
                <a:r>
                  <a:rPr lang="zh-CN" altLang="en-US" dirty="0"/>
                  <a:t>表示处理完前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次移动后，不参加本次移动的棋子位于 </a:t>
                </a:r>
                <a14:m>
                  <m:oMath xmlns:m="http://schemas.openxmlformats.org/officeDocument/2006/math">
                    <m:r>
                      <a:rPr lang="en-US" altLang="zh-CN" b="0" i="1" smtClean="0">
                        <a:latin typeface="Cambria Math" panose="02040503050406030204" pitchFamily="18" charset="0"/>
                      </a:rPr>
                      <m:t>𝑎</m:t>
                    </m:r>
                  </m:oMath>
                </a14:m>
                <a:r>
                  <a:rPr lang="zh-CN" altLang="en-US" dirty="0"/>
                  <a:t>，所需最短移动时间，考虑转移</a:t>
                </a:r>
                <a:endParaRPr lang="en-US" altLang="zh-CN" dirty="0"/>
              </a:p>
              <a:p>
                <a:pPr lvl="1"/>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不动：</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endParaRPr lang="en-US" altLang="zh-CN" dirty="0"/>
              </a:p>
              <a:p>
                <a:pPr lvl="1"/>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动：</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oMath>
                </a14:m>
                <a:r>
                  <a:rPr lang="en-US" altLang="zh-CN" dirty="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func>
                  </m:oMath>
                </a14:m>
                <a:endParaRPr lang="en-US" altLang="zh-CN" dirty="0"/>
              </a:p>
              <a:p>
                <a:pPr lvl="1"/>
                <a:r>
                  <a:rPr lang="zh-CN" altLang="en-US" dirty="0"/>
                  <a:t>注意这里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r>
                  <a:rPr lang="en-US" altLang="zh-CN" dirty="0"/>
                  <a:t> </a:t>
                </a:r>
                <a:r>
                  <a:rPr lang="zh-CN" altLang="en-US" dirty="0"/>
                  <a:t>同时满足两种转移，所以应该是两种取 </a:t>
                </a:r>
                <a14:m>
                  <m:oMath xmlns:m="http://schemas.openxmlformats.org/officeDocument/2006/math">
                    <m:r>
                      <m:rPr>
                        <m:sty m:val="p"/>
                      </m:rPr>
                      <a:rPr lang="en-US" altLang="zh-CN" b="0" i="0" smtClean="0">
                        <a:latin typeface="Cambria Math" panose="02040503050406030204" pitchFamily="18" charset="0"/>
                      </a:rPr>
                      <m:t>min</m:t>
                    </m:r>
                  </m:oMath>
                </a14:m>
                <a:endParaRPr lang="en-US" altLang="zh-CN" dirty="0"/>
              </a:p>
              <a:p>
                <a:r>
                  <a:rPr lang="zh-CN" altLang="en-US" dirty="0"/>
                  <a:t>直接算是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𝑁𝑄</m:t>
                        </m:r>
                      </m:e>
                    </m:d>
                  </m:oMath>
                </a14:m>
                <a:r>
                  <a:rPr lang="en-US" altLang="zh-CN" dirty="0"/>
                  <a:t> </a:t>
                </a:r>
                <a:r>
                  <a:rPr lang="zh-CN" altLang="en-US" dirty="0"/>
                  <a:t>的，需要加速转移</a:t>
                </a:r>
                <a:endParaRPr lang="en-US" altLang="zh-CN" dirty="0"/>
              </a:p>
              <a:p>
                <a:pPr lvl="1"/>
                <a:r>
                  <a:rPr lang="zh-CN" altLang="en-US" dirty="0"/>
                  <a:t>注意到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不动其实是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整体加一个常数，比较简单</a:t>
                </a:r>
                <a:endParaRPr lang="en-US" altLang="zh-CN" dirty="0"/>
              </a:p>
              <a:p>
                <a:pPr lvl="1"/>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动有绝对值不好处理，但是绝对值可以拆，拆完整理写成</a:t>
                </a:r>
                <a:r>
                  <a:rPr lang="zh-CN" altLang="en-US" dirty="0">
                    <a:solidFill>
                      <a:srgbClr val="00D29E"/>
                    </a:solidFill>
                  </a:rPr>
                  <a:t>与 </a:t>
                </a:r>
                <a14:m>
                  <m:oMath xmlns:m="http://schemas.openxmlformats.org/officeDocument/2006/math">
                    <m:r>
                      <a:rPr lang="en-US" altLang="zh-CN" b="0" i="1" smtClean="0">
                        <a:solidFill>
                          <a:srgbClr val="00D29E"/>
                        </a:solidFill>
                        <a:latin typeface="Cambria Math" panose="02040503050406030204" pitchFamily="18" charset="0"/>
                      </a:rPr>
                      <m:t>𝑗</m:t>
                    </m:r>
                  </m:oMath>
                </a14:m>
                <a:r>
                  <a:rPr lang="en-US" altLang="zh-CN" dirty="0">
                    <a:solidFill>
                      <a:srgbClr val="00D29E"/>
                    </a:solidFill>
                  </a:rPr>
                  <a:t> </a:t>
                </a:r>
                <a:r>
                  <a:rPr lang="zh-CN" altLang="en-US" dirty="0">
                    <a:solidFill>
                      <a:srgbClr val="00D29E"/>
                    </a:solidFill>
                  </a:rPr>
                  <a:t>有关的项</a:t>
                </a:r>
                <a:r>
                  <a:rPr lang="zh-CN" altLang="en-US" dirty="0"/>
                  <a:t>和</a:t>
                </a:r>
                <a:r>
                  <a:rPr lang="zh-CN" altLang="en-US" dirty="0">
                    <a:solidFill>
                      <a:schemeClr val="accent1"/>
                    </a:solidFill>
                  </a:rPr>
                  <a:t>与 </a:t>
                </a:r>
                <a14:m>
                  <m:oMath xmlns:m="http://schemas.openxmlformats.org/officeDocument/2006/math">
                    <m:r>
                      <a:rPr lang="en-US" altLang="zh-CN" b="0" i="1" smtClean="0">
                        <a:solidFill>
                          <a:schemeClr val="accent1"/>
                        </a:solidFill>
                        <a:latin typeface="Cambria Math" panose="02040503050406030204" pitchFamily="18" charset="0"/>
                      </a:rPr>
                      <m:t>𝑗</m:t>
                    </m:r>
                  </m:oMath>
                </a14:m>
                <a:r>
                  <a:rPr lang="en-US" altLang="zh-CN" dirty="0">
                    <a:solidFill>
                      <a:schemeClr val="accent1"/>
                    </a:solidFill>
                  </a:rPr>
                  <a:t> </a:t>
                </a:r>
                <a:r>
                  <a:rPr lang="zh-CN" altLang="en-US" dirty="0">
                    <a:solidFill>
                      <a:schemeClr val="accent1"/>
                    </a:solidFill>
                  </a:rPr>
                  <a:t>无关的常数项</a:t>
                </a:r>
                <a:endParaRPr lang="en-US" altLang="zh-CN" dirty="0"/>
              </a:p>
              <a:p>
                <a:pPr lvl="2"/>
                <a:r>
                  <a:rPr lang="zh-CN" altLang="en-US" dirty="0"/>
                  <a:t>当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时，</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solidFill>
                              <a:srgbClr val="00D29E"/>
                            </a:solidFill>
                            <a:latin typeface="Cambria Math" panose="02040503050406030204" pitchFamily="18" charset="0"/>
                          </a:rPr>
                        </m:ctrlPr>
                      </m:dPr>
                      <m:e>
                        <m:r>
                          <a:rPr lang="en-US" altLang="zh-CN" b="0" i="1" smtClean="0">
                            <a:solidFill>
                              <a:srgbClr val="00D29E"/>
                            </a:solidFill>
                            <a:latin typeface="Cambria Math" panose="02040503050406030204" pitchFamily="18" charset="0"/>
                          </a:rPr>
                          <m:t>𝑓</m:t>
                        </m:r>
                        <m:d>
                          <m:dPr>
                            <m:ctrlPr>
                              <a:rPr lang="en-US" altLang="zh-CN" b="0" i="1" smtClean="0">
                                <a:solidFill>
                                  <a:srgbClr val="00D29E"/>
                                </a:solidFill>
                                <a:latin typeface="Cambria Math" panose="02040503050406030204" pitchFamily="18" charset="0"/>
                              </a:rPr>
                            </m:ctrlPr>
                          </m:dPr>
                          <m:e>
                            <m:r>
                              <a:rPr lang="en-US" altLang="zh-CN" b="0" i="1" smtClean="0">
                                <a:solidFill>
                                  <a:srgbClr val="00D29E"/>
                                </a:solidFill>
                                <a:latin typeface="Cambria Math" panose="02040503050406030204" pitchFamily="18" charset="0"/>
                              </a:rPr>
                              <m:t>𝑖</m:t>
                            </m:r>
                            <m:r>
                              <a:rPr lang="en-US" altLang="zh-CN" b="0" i="1" smtClean="0">
                                <a:solidFill>
                                  <a:srgbClr val="00D29E"/>
                                </a:solidFill>
                                <a:latin typeface="Cambria Math" panose="02040503050406030204" pitchFamily="18" charset="0"/>
                              </a:rPr>
                              <m:t>−1, </m:t>
                            </m:r>
                            <m:r>
                              <a:rPr lang="en-US" altLang="zh-CN" b="0" i="1" smtClean="0">
                                <a:solidFill>
                                  <a:srgbClr val="00D29E"/>
                                </a:solidFill>
                                <a:latin typeface="Cambria Math" panose="02040503050406030204" pitchFamily="18" charset="0"/>
                              </a:rPr>
                              <m:t>𝑗</m:t>
                            </m:r>
                          </m:e>
                        </m:d>
                        <m:r>
                          <a:rPr lang="en-US" altLang="zh-CN" b="0" i="1" smtClean="0">
                            <a:solidFill>
                              <a:srgbClr val="00D29E"/>
                            </a:solidFill>
                            <a:latin typeface="Cambria Math" panose="02040503050406030204" pitchFamily="18" charset="0"/>
                          </a:rPr>
                          <m:t>−</m:t>
                        </m:r>
                        <m:r>
                          <a:rPr lang="en-US" altLang="zh-CN" b="0" i="1" smtClean="0">
                            <a:solidFill>
                              <a:srgbClr val="00D29E"/>
                            </a:solidFill>
                            <a:latin typeface="Cambria Math" panose="02040503050406030204" pitchFamily="18" charset="0"/>
                          </a:rPr>
                          <m:t>𝑗</m:t>
                        </m:r>
                      </m:e>
                    </m:d>
                    <m:r>
                      <a:rPr lang="en-US" altLang="zh-CN" b="0" i="1" smtClean="0">
                        <a:solidFill>
                          <a:schemeClr val="accent1"/>
                        </a:solidFill>
                        <a:latin typeface="Cambria Math" panose="02040503050406030204" pitchFamily="18" charset="0"/>
                      </a:rPr>
                      <m:t>+</m:t>
                    </m:r>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𝑥</m:t>
                        </m:r>
                      </m:e>
                      <m:sub>
                        <m:r>
                          <a:rPr lang="en-US" altLang="zh-CN" b="0" i="1" smtClean="0">
                            <a:solidFill>
                              <a:schemeClr val="accent1"/>
                            </a:solidFill>
                            <a:latin typeface="Cambria Math" panose="02040503050406030204" pitchFamily="18" charset="0"/>
                          </a:rPr>
                          <m:t>𝑖</m:t>
                        </m:r>
                      </m:sub>
                    </m:sSub>
                  </m:oMath>
                </a14:m>
                <a:endParaRPr lang="en-US" altLang="zh-CN" dirty="0"/>
              </a:p>
              <a:p>
                <a:pPr lvl="2"/>
                <a:r>
                  <a:rPr lang="zh-CN" altLang="en-US" dirty="0"/>
                  <a:t>当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时，</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solidFill>
                              <a:srgbClr val="00D29E"/>
                            </a:solidFill>
                            <a:latin typeface="Cambria Math" panose="02040503050406030204" pitchFamily="18" charset="0"/>
                          </a:rPr>
                        </m:ctrlPr>
                      </m:dPr>
                      <m:e>
                        <m:r>
                          <a:rPr lang="en-US" altLang="zh-CN" b="0" i="1" smtClean="0">
                            <a:solidFill>
                              <a:srgbClr val="00D29E"/>
                            </a:solidFill>
                            <a:latin typeface="Cambria Math" panose="02040503050406030204" pitchFamily="18" charset="0"/>
                          </a:rPr>
                          <m:t>𝑓</m:t>
                        </m:r>
                        <m:d>
                          <m:dPr>
                            <m:ctrlPr>
                              <a:rPr lang="en-US" altLang="zh-CN" b="0" i="1" smtClean="0">
                                <a:solidFill>
                                  <a:srgbClr val="00D29E"/>
                                </a:solidFill>
                                <a:latin typeface="Cambria Math" panose="02040503050406030204" pitchFamily="18" charset="0"/>
                              </a:rPr>
                            </m:ctrlPr>
                          </m:dPr>
                          <m:e>
                            <m:r>
                              <a:rPr lang="en-US" altLang="zh-CN" b="0" i="1" smtClean="0">
                                <a:solidFill>
                                  <a:srgbClr val="00D29E"/>
                                </a:solidFill>
                                <a:latin typeface="Cambria Math" panose="02040503050406030204" pitchFamily="18" charset="0"/>
                              </a:rPr>
                              <m:t>𝑖</m:t>
                            </m:r>
                            <m:r>
                              <a:rPr lang="en-US" altLang="zh-CN" b="0" i="1" smtClean="0">
                                <a:solidFill>
                                  <a:srgbClr val="00D29E"/>
                                </a:solidFill>
                                <a:latin typeface="Cambria Math" panose="02040503050406030204" pitchFamily="18" charset="0"/>
                              </a:rPr>
                              <m:t>−1,</m:t>
                            </m:r>
                            <m:r>
                              <a:rPr lang="en-US" altLang="zh-CN" b="0" i="1" smtClean="0">
                                <a:solidFill>
                                  <a:srgbClr val="00D29E"/>
                                </a:solidFill>
                                <a:latin typeface="Cambria Math" panose="02040503050406030204" pitchFamily="18" charset="0"/>
                              </a:rPr>
                              <m:t>𝑗</m:t>
                            </m:r>
                          </m:e>
                        </m:d>
                        <m:r>
                          <a:rPr lang="en-US" altLang="zh-CN" b="0" i="1" smtClean="0">
                            <a:solidFill>
                              <a:srgbClr val="00D29E"/>
                            </a:solidFill>
                            <a:latin typeface="Cambria Math" panose="02040503050406030204" pitchFamily="18" charset="0"/>
                          </a:rPr>
                          <m:t>+</m:t>
                        </m:r>
                        <m:r>
                          <a:rPr lang="en-US" altLang="zh-CN" b="0" i="1" smtClean="0">
                            <a:solidFill>
                              <a:srgbClr val="00D29E"/>
                            </a:solidFill>
                            <a:latin typeface="Cambria Math" panose="02040503050406030204" pitchFamily="18" charset="0"/>
                          </a:rPr>
                          <m:t>𝑗</m:t>
                        </m:r>
                      </m:e>
                    </m:d>
                    <m:r>
                      <a:rPr lang="en-US" altLang="zh-CN" b="0" i="1" smtClean="0">
                        <a:solidFill>
                          <a:schemeClr val="accent1"/>
                        </a:solidFill>
                        <a:latin typeface="Cambria Math" panose="02040503050406030204" pitchFamily="18" charset="0"/>
                      </a:rPr>
                      <m:t>−</m:t>
                    </m:r>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𝑥</m:t>
                        </m:r>
                      </m:e>
                      <m:sub>
                        <m:r>
                          <a:rPr lang="en-US" altLang="zh-CN" b="0" i="1" smtClean="0">
                            <a:solidFill>
                              <a:schemeClr val="accent1"/>
                            </a:solidFill>
                            <a:latin typeface="Cambria Math" panose="02040503050406030204" pitchFamily="18" charset="0"/>
                          </a:rPr>
                          <m:t>𝑖</m:t>
                        </m:r>
                      </m:sub>
                    </m:sSub>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ARC073F - Many Moves</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89836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BC14CCE-45FF-D4FE-8FEC-EC10416C3410}"/>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动：</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oMath>
                </a14:m>
                <a:r>
                  <a:rPr lang="en-US" altLang="zh-CN" dirty="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func>
                  </m:oMath>
                </a14:m>
                <a:r>
                  <a:rPr lang="zh-CN" altLang="en-US" dirty="0"/>
                  <a:t>，拆绝对值写成</a:t>
                </a:r>
                <a:r>
                  <a:rPr lang="zh-CN" altLang="en-US" dirty="0">
                    <a:solidFill>
                      <a:srgbClr val="00D29E"/>
                    </a:solidFill>
                  </a:rPr>
                  <a:t>与 </a:t>
                </a:r>
                <a14:m>
                  <m:oMath xmlns:m="http://schemas.openxmlformats.org/officeDocument/2006/math">
                    <m:r>
                      <a:rPr lang="en-US" altLang="zh-CN" b="0" i="1" smtClean="0">
                        <a:solidFill>
                          <a:srgbClr val="00D29E"/>
                        </a:solidFill>
                        <a:latin typeface="Cambria Math" panose="02040503050406030204" pitchFamily="18" charset="0"/>
                      </a:rPr>
                      <m:t>𝑗</m:t>
                    </m:r>
                  </m:oMath>
                </a14:m>
                <a:r>
                  <a:rPr lang="en-US" altLang="zh-CN" dirty="0">
                    <a:solidFill>
                      <a:srgbClr val="00D29E"/>
                    </a:solidFill>
                  </a:rPr>
                  <a:t> </a:t>
                </a:r>
                <a:r>
                  <a:rPr lang="zh-CN" altLang="en-US" dirty="0">
                    <a:solidFill>
                      <a:srgbClr val="00D29E"/>
                    </a:solidFill>
                  </a:rPr>
                  <a:t>有关的项</a:t>
                </a:r>
                <a:r>
                  <a:rPr lang="zh-CN" altLang="en-US" dirty="0"/>
                  <a:t>和</a:t>
                </a:r>
                <a:r>
                  <a:rPr lang="zh-CN" altLang="en-US" dirty="0">
                    <a:solidFill>
                      <a:srgbClr val="A530E0"/>
                    </a:solidFill>
                  </a:rPr>
                  <a:t>与 </a:t>
                </a:r>
                <a14:m>
                  <m:oMath xmlns:m="http://schemas.openxmlformats.org/officeDocument/2006/math">
                    <m:r>
                      <a:rPr lang="en-US" altLang="zh-CN" b="0" i="1" smtClean="0">
                        <a:solidFill>
                          <a:srgbClr val="A530E0"/>
                        </a:solidFill>
                        <a:latin typeface="Cambria Math" panose="02040503050406030204" pitchFamily="18" charset="0"/>
                      </a:rPr>
                      <m:t>𝑗</m:t>
                    </m:r>
                  </m:oMath>
                </a14:m>
                <a:r>
                  <a:rPr lang="en-US" altLang="zh-CN" dirty="0">
                    <a:solidFill>
                      <a:srgbClr val="A530E0"/>
                    </a:solidFill>
                  </a:rPr>
                  <a:t> </a:t>
                </a:r>
                <a:r>
                  <a:rPr lang="zh-CN" altLang="en-US" dirty="0">
                    <a:solidFill>
                      <a:srgbClr val="A530E0"/>
                    </a:solidFill>
                  </a:rPr>
                  <a:t>无关的常数项</a:t>
                </a:r>
                <a:endParaRPr lang="en-US" altLang="zh-CN" dirty="0">
                  <a:solidFill>
                    <a:srgbClr val="A530E0"/>
                  </a:solidFill>
                </a:endParaRPr>
              </a:p>
              <a:p>
                <a:pPr marL="323992" lvl="1"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lim>
                          </m:limLow>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lim>
                                  </m:limLow>
                                </m:fName>
                                <m:e>
                                  <m:d>
                                    <m:dPr>
                                      <m:begChr m:val="{"/>
                                      <m:endChr m:val="}"/>
                                      <m:ctrlPr>
                                        <a:rPr lang="en-US" altLang="zh-CN" i="1">
                                          <a:latin typeface="Cambria Math" panose="02040503050406030204" pitchFamily="18" charset="0"/>
                                        </a:rPr>
                                      </m:ctrlPr>
                                    </m:dPr>
                                    <m:e>
                                      <m:r>
                                        <a:rPr lang="en-US" altLang="zh-CN" i="1" smtClean="0">
                                          <a:solidFill>
                                            <a:srgbClr val="00D29E"/>
                                          </a:solidFill>
                                          <a:latin typeface="Cambria Math" panose="02040503050406030204" pitchFamily="18" charset="0"/>
                                        </a:rPr>
                                        <m:t>𝑓</m:t>
                                      </m:r>
                                      <m:d>
                                        <m:dPr>
                                          <m:ctrlPr>
                                            <a:rPr lang="en-US" altLang="zh-CN" i="1">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𝑖</m:t>
                                          </m:r>
                                          <m:r>
                                            <a:rPr lang="en-US" altLang="zh-CN" i="1">
                                              <a:solidFill>
                                                <a:srgbClr val="00D29E"/>
                                              </a:solidFill>
                                              <a:latin typeface="Cambria Math" panose="02040503050406030204" pitchFamily="18" charset="0"/>
                                            </a:rPr>
                                            <m:t>−1, </m:t>
                                          </m:r>
                                          <m:r>
                                            <a:rPr lang="en-US" altLang="zh-CN" i="1">
                                              <a:solidFill>
                                                <a:srgbClr val="00D29E"/>
                                              </a:solidFill>
                                              <a:latin typeface="Cambria Math" panose="02040503050406030204" pitchFamily="18" charset="0"/>
                                            </a:rPr>
                                            <m:t>𝑗</m:t>
                                          </m:r>
                                        </m:e>
                                      </m:d>
                                      <m:r>
                                        <a:rPr lang="en-US" altLang="zh-CN" i="1">
                                          <a:solidFill>
                                            <a:srgbClr val="00D29E"/>
                                          </a:solidFill>
                                          <a:latin typeface="Cambria Math" panose="02040503050406030204" pitchFamily="18" charset="0"/>
                                        </a:rPr>
                                        <m:t>−</m:t>
                                      </m:r>
                                      <m:r>
                                        <a:rPr lang="en-US" altLang="zh-CN" i="1">
                                          <a:solidFill>
                                            <a:srgbClr val="00D29E"/>
                                          </a:solidFill>
                                          <a:latin typeface="Cambria Math" panose="02040503050406030204" pitchFamily="18" charset="0"/>
                                        </a:rPr>
                                        <m:t>𝑗</m:t>
                                      </m:r>
                                    </m:e>
                                  </m:d>
                                </m:e>
                              </m:func>
                              <m:r>
                                <a:rPr lang="en-US" altLang="zh-CN" i="1" smtClean="0">
                                  <a:solidFill>
                                    <a:srgbClr val="A530E0"/>
                                  </a:solidFill>
                                  <a:latin typeface="Cambria Math" panose="02040503050406030204" pitchFamily="18" charset="0"/>
                                </a:rPr>
                                <m:t>+</m:t>
                              </m:r>
                              <m:sSub>
                                <m:sSubPr>
                                  <m:ctrlPr>
                                    <a:rPr lang="en-US" altLang="zh-CN" i="1">
                                      <a:solidFill>
                                        <a:srgbClr val="A530E0"/>
                                      </a:solidFill>
                                      <a:latin typeface="Cambria Math" panose="02040503050406030204" pitchFamily="18" charset="0"/>
                                    </a:rPr>
                                  </m:ctrlPr>
                                </m:sSubPr>
                                <m:e>
                                  <m:r>
                                    <a:rPr lang="en-US" altLang="zh-CN" i="1">
                                      <a:solidFill>
                                        <a:srgbClr val="A530E0"/>
                                      </a:solidFill>
                                      <a:latin typeface="Cambria Math" panose="02040503050406030204" pitchFamily="18" charset="0"/>
                                    </a:rPr>
                                    <m:t>𝑥</m:t>
                                  </m:r>
                                </m:e>
                                <m:sub>
                                  <m:r>
                                    <a:rPr lang="en-US" altLang="zh-CN" i="1">
                                      <a:solidFill>
                                        <a:srgbClr val="A530E0"/>
                                      </a:solidFill>
                                      <a:latin typeface="Cambria Math" panose="02040503050406030204" pitchFamily="18" charset="0"/>
                                    </a:rPr>
                                    <m:t>𝑖</m:t>
                                  </m:r>
                                </m:sub>
                              </m:sSub>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lim>
                                  </m:limLow>
                                </m:fName>
                                <m:e>
                                  <m:d>
                                    <m:dPr>
                                      <m:begChr m:val="{"/>
                                      <m:endChr m:val="}"/>
                                      <m:ctrlPr>
                                        <a:rPr lang="en-US" altLang="zh-CN" i="1">
                                          <a:latin typeface="Cambria Math" panose="02040503050406030204" pitchFamily="18" charset="0"/>
                                        </a:rPr>
                                      </m:ctrlPr>
                                    </m:dPr>
                                    <m:e>
                                      <m:r>
                                        <a:rPr lang="en-US" altLang="zh-CN" i="1" smtClean="0">
                                          <a:solidFill>
                                            <a:srgbClr val="00D29E"/>
                                          </a:solidFill>
                                          <a:latin typeface="Cambria Math" panose="02040503050406030204" pitchFamily="18" charset="0"/>
                                        </a:rPr>
                                        <m:t>𝑓</m:t>
                                      </m:r>
                                      <m:d>
                                        <m:dPr>
                                          <m:ctrlPr>
                                            <a:rPr lang="en-US" altLang="zh-CN" i="1">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𝑖</m:t>
                                          </m:r>
                                          <m:r>
                                            <a:rPr lang="en-US" altLang="zh-CN" i="1">
                                              <a:solidFill>
                                                <a:srgbClr val="00D29E"/>
                                              </a:solidFill>
                                              <a:latin typeface="Cambria Math" panose="02040503050406030204" pitchFamily="18" charset="0"/>
                                            </a:rPr>
                                            <m:t>−1, </m:t>
                                          </m:r>
                                          <m:r>
                                            <a:rPr lang="en-US" altLang="zh-CN" i="1">
                                              <a:solidFill>
                                                <a:srgbClr val="00D29E"/>
                                              </a:solidFill>
                                              <a:latin typeface="Cambria Math" panose="02040503050406030204" pitchFamily="18" charset="0"/>
                                            </a:rPr>
                                            <m:t>𝑗</m:t>
                                          </m:r>
                                        </m:e>
                                      </m:d>
                                      <m:r>
                                        <a:rPr lang="en-US" altLang="zh-CN" b="0" i="1" smtClean="0">
                                          <a:solidFill>
                                            <a:srgbClr val="00D29E"/>
                                          </a:solidFill>
                                          <a:latin typeface="Cambria Math" panose="02040503050406030204" pitchFamily="18" charset="0"/>
                                        </a:rPr>
                                        <m:t>+</m:t>
                                      </m:r>
                                      <m:r>
                                        <a:rPr lang="en-US" altLang="zh-CN" i="1">
                                          <a:solidFill>
                                            <a:srgbClr val="00D29E"/>
                                          </a:solidFill>
                                          <a:latin typeface="Cambria Math" panose="02040503050406030204" pitchFamily="18" charset="0"/>
                                        </a:rPr>
                                        <m:t>𝑗</m:t>
                                      </m:r>
                                    </m:e>
                                  </m:d>
                                </m:e>
                              </m:func>
                              <m:r>
                                <a:rPr lang="en-US" altLang="zh-CN" b="0" i="1" smtClean="0">
                                  <a:solidFill>
                                    <a:srgbClr val="A530E0"/>
                                  </a:solidFill>
                                  <a:latin typeface="Cambria Math" panose="02040503050406030204" pitchFamily="18" charset="0"/>
                                </a:rPr>
                                <m:t>−</m:t>
                              </m:r>
                              <m:sSub>
                                <m:sSubPr>
                                  <m:ctrlPr>
                                    <a:rPr lang="en-US" altLang="zh-CN" i="1">
                                      <a:solidFill>
                                        <a:srgbClr val="A530E0"/>
                                      </a:solidFill>
                                      <a:latin typeface="Cambria Math" panose="02040503050406030204" pitchFamily="18" charset="0"/>
                                    </a:rPr>
                                  </m:ctrlPr>
                                </m:sSubPr>
                                <m:e>
                                  <m:r>
                                    <a:rPr lang="en-US" altLang="zh-CN" i="1">
                                      <a:solidFill>
                                        <a:srgbClr val="A530E0"/>
                                      </a:solidFill>
                                      <a:latin typeface="Cambria Math" panose="02040503050406030204" pitchFamily="18" charset="0"/>
                                    </a:rPr>
                                    <m:t>𝑥</m:t>
                                  </m:r>
                                </m:e>
                                <m:sub>
                                  <m:r>
                                    <a:rPr lang="en-US" altLang="zh-CN" i="1">
                                      <a:solidFill>
                                        <a:srgbClr val="A530E0"/>
                                      </a:solidFill>
                                      <a:latin typeface="Cambria Math" panose="02040503050406030204" pitchFamily="18" charset="0"/>
                                    </a:rPr>
                                    <m:t>𝑖</m:t>
                                  </m:r>
                                </m:sub>
                              </m:sSub>
                            </m:e>
                          </m:d>
                        </m:e>
                      </m:func>
                    </m:oMath>
                  </m:oMathPara>
                </a14:m>
                <a:endParaRPr lang="en-US" altLang="zh-CN" b="0" dirty="0"/>
              </a:p>
              <a:p>
                <a:r>
                  <a:rPr lang="zh-CN" altLang="en-US" dirty="0"/>
                  <a:t>有一些区间求</a:t>
                </a:r>
                <a:r>
                  <a:rPr lang="en-US" altLang="zh-CN" dirty="0"/>
                  <a:t> min </a:t>
                </a:r>
                <a:r>
                  <a:rPr lang="zh-CN" altLang="en-US" dirty="0"/>
                  <a:t>的操作，考虑用线段树维护</a:t>
                </a:r>
                <a:endParaRPr lang="en-US" altLang="zh-CN" dirty="0"/>
              </a:p>
              <a:p>
                <a:pPr lvl="1"/>
                <a:r>
                  <a:rPr lang="zh-CN" altLang="en-US" dirty="0"/>
                  <a:t>小技巧：直接维护 </a:t>
                </a:r>
                <a14:m>
                  <m:oMath xmlns:m="http://schemas.openxmlformats.org/officeDocument/2006/math">
                    <m:d>
                      <m:dPr>
                        <m:ctrlPr>
                          <a:rPr lang="en-US" altLang="zh-CN" b="0" i="1" smtClean="0">
                            <a:solidFill>
                              <a:srgbClr val="00D29E"/>
                            </a:solidFill>
                            <a:latin typeface="Cambria Math" panose="02040503050406030204" pitchFamily="18" charset="0"/>
                          </a:rPr>
                        </m:ctrlPr>
                      </m:dPr>
                      <m:e>
                        <m:r>
                          <a:rPr lang="en-US" altLang="zh-CN" i="1" smtClean="0">
                            <a:solidFill>
                              <a:srgbClr val="00D29E"/>
                            </a:solidFill>
                            <a:latin typeface="Cambria Math" panose="02040503050406030204" pitchFamily="18" charset="0"/>
                          </a:rPr>
                          <m:t>𝑓</m:t>
                        </m:r>
                        <m:d>
                          <m:dPr>
                            <m:ctrlPr>
                              <a:rPr lang="en-US" altLang="zh-CN" i="1">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𝑖</m:t>
                            </m:r>
                            <m:r>
                              <a:rPr lang="en-US" altLang="zh-CN" i="1">
                                <a:solidFill>
                                  <a:srgbClr val="00D29E"/>
                                </a:solidFill>
                                <a:latin typeface="Cambria Math" panose="02040503050406030204" pitchFamily="18" charset="0"/>
                              </a:rPr>
                              <m:t>−1, </m:t>
                            </m:r>
                            <m:r>
                              <a:rPr lang="en-US" altLang="zh-CN" i="1">
                                <a:solidFill>
                                  <a:srgbClr val="00D29E"/>
                                </a:solidFill>
                                <a:latin typeface="Cambria Math" panose="02040503050406030204" pitchFamily="18" charset="0"/>
                              </a:rPr>
                              <m:t>𝑗</m:t>
                            </m:r>
                          </m:e>
                        </m:d>
                        <m:r>
                          <a:rPr lang="en-US" altLang="zh-CN" i="1">
                            <a:solidFill>
                              <a:srgbClr val="00D29E"/>
                            </a:solidFill>
                            <a:latin typeface="Cambria Math" panose="02040503050406030204" pitchFamily="18" charset="0"/>
                          </a:rPr>
                          <m:t>−</m:t>
                        </m:r>
                        <m:r>
                          <a:rPr lang="en-US" altLang="zh-CN" i="1">
                            <a:solidFill>
                              <a:srgbClr val="00D29E"/>
                            </a:solidFill>
                            <a:latin typeface="Cambria Math" panose="02040503050406030204" pitchFamily="18" charset="0"/>
                          </a:rPr>
                          <m:t>𝑗</m:t>
                        </m:r>
                      </m:e>
                    </m:d>
                  </m:oMath>
                </a14:m>
                <a:r>
                  <a:rPr lang="en-US" altLang="zh-CN" dirty="0"/>
                  <a:t> </a:t>
                </a:r>
                <a:r>
                  <a:rPr lang="zh-CN" altLang="en-US" dirty="0"/>
                  <a:t>和 </a:t>
                </a:r>
                <a14:m>
                  <m:oMath xmlns:m="http://schemas.openxmlformats.org/officeDocument/2006/math">
                    <m:d>
                      <m:dPr>
                        <m:ctrlPr>
                          <a:rPr lang="en-US" altLang="zh-CN" i="1" smtClean="0">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𝑓</m:t>
                        </m:r>
                        <m:d>
                          <m:dPr>
                            <m:ctrlPr>
                              <a:rPr lang="en-US" altLang="zh-CN" i="1">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𝑖</m:t>
                            </m:r>
                            <m:r>
                              <a:rPr lang="en-US" altLang="zh-CN" i="1">
                                <a:solidFill>
                                  <a:srgbClr val="00D29E"/>
                                </a:solidFill>
                                <a:latin typeface="Cambria Math" panose="02040503050406030204" pitchFamily="18" charset="0"/>
                              </a:rPr>
                              <m:t>−1, </m:t>
                            </m:r>
                            <m:r>
                              <a:rPr lang="en-US" altLang="zh-CN" i="1">
                                <a:solidFill>
                                  <a:srgbClr val="00D29E"/>
                                </a:solidFill>
                                <a:latin typeface="Cambria Math" panose="02040503050406030204" pitchFamily="18" charset="0"/>
                              </a:rPr>
                              <m:t>𝑗</m:t>
                            </m:r>
                          </m:e>
                        </m:d>
                        <m:r>
                          <a:rPr lang="en-US" altLang="zh-CN" b="0" i="1" smtClean="0">
                            <a:solidFill>
                              <a:srgbClr val="00D29E"/>
                            </a:solidFill>
                            <a:latin typeface="Cambria Math" panose="02040503050406030204" pitchFamily="18" charset="0"/>
                          </a:rPr>
                          <m:t>+</m:t>
                        </m:r>
                        <m:r>
                          <a:rPr lang="en-US" altLang="zh-CN" i="1">
                            <a:solidFill>
                              <a:srgbClr val="00D29E"/>
                            </a:solidFill>
                            <a:latin typeface="Cambria Math" panose="02040503050406030204" pitchFamily="18" charset="0"/>
                          </a:rPr>
                          <m:t>𝑗</m:t>
                        </m:r>
                      </m:e>
                    </m:d>
                  </m:oMath>
                </a14:m>
                <a:endParaRPr lang="en-US" altLang="zh-CN" dirty="0"/>
              </a:p>
              <a:p>
                <a:pPr lvl="1"/>
                <a:r>
                  <a:rPr lang="zh-CN" altLang="en-US" strike="sngStrike" dirty="0"/>
                  <a:t>区间求 </a:t>
                </a:r>
                <a:r>
                  <a:rPr lang="en-US" altLang="zh-CN" strike="sngStrike" dirty="0"/>
                  <a:t>min </a:t>
                </a:r>
                <a:r>
                  <a:rPr lang="zh-CN" altLang="en-US" strike="sngStrike" dirty="0"/>
                  <a:t>如果不会可以去找暑培第二讲的主讲人</a:t>
                </a:r>
                <a:endParaRPr lang="en-US" altLang="zh-CN" strike="sngStrike" dirty="0"/>
              </a:p>
              <a:p>
                <a:pPr lvl="1"/>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不动：</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，因为只是加常数所以也可以对 </a:t>
                </a:r>
                <a14:m>
                  <m:oMath xmlns:m="http://schemas.openxmlformats.org/officeDocument/2006/math">
                    <m:d>
                      <m:dPr>
                        <m:ctrlPr>
                          <a:rPr lang="en-US" altLang="zh-CN" i="1" smtClean="0">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𝑓</m:t>
                        </m:r>
                        <m:d>
                          <m:dPr>
                            <m:ctrlPr>
                              <a:rPr lang="en-US" altLang="zh-CN" i="1">
                                <a:solidFill>
                                  <a:srgbClr val="00D29E"/>
                                </a:solidFill>
                                <a:latin typeface="Cambria Math" panose="02040503050406030204" pitchFamily="18" charset="0"/>
                              </a:rPr>
                            </m:ctrlPr>
                          </m:dPr>
                          <m:e>
                            <m:r>
                              <a:rPr lang="en-US" altLang="zh-CN" i="1">
                                <a:solidFill>
                                  <a:srgbClr val="00D29E"/>
                                </a:solidFill>
                                <a:latin typeface="Cambria Math" panose="02040503050406030204" pitchFamily="18" charset="0"/>
                              </a:rPr>
                              <m:t>𝑖</m:t>
                            </m:r>
                            <m:r>
                              <a:rPr lang="en-US" altLang="zh-CN" i="1">
                                <a:solidFill>
                                  <a:srgbClr val="00D29E"/>
                                </a:solidFill>
                                <a:latin typeface="Cambria Math" panose="02040503050406030204" pitchFamily="18" charset="0"/>
                              </a:rPr>
                              <m:t>−1, </m:t>
                            </m:r>
                            <m:r>
                              <a:rPr lang="en-US" altLang="zh-CN" i="1">
                                <a:solidFill>
                                  <a:srgbClr val="00D29E"/>
                                </a:solidFill>
                                <a:latin typeface="Cambria Math" panose="02040503050406030204" pitchFamily="18" charset="0"/>
                              </a:rPr>
                              <m:t>𝑗</m:t>
                            </m:r>
                          </m:e>
                        </m:d>
                        <m:r>
                          <a:rPr lang="en-US" altLang="zh-CN" b="0" i="1" smtClean="0">
                            <a:solidFill>
                              <a:srgbClr val="00D29E"/>
                            </a:solidFill>
                            <a:latin typeface="Cambria Math" panose="02040503050406030204" pitchFamily="18" charset="0"/>
                          </a:rPr>
                          <m:t>±</m:t>
                        </m:r>
                        <m:r>
                          <a:rPr lang="en-US" altLang="zh-CN" i="1">
                            <a:solidFill>
                              <a:srgbClr val="00D29E"/>
                            </a:solidFill>
                            <a:latin typeface="Cambria Math" panose="02040503050406030204" pitchFamily="18" charset="0"/>
                          </a:rPr>
                          <m:t>𝑗</m:t>
                        </m:r>
                      </m:e>
                    </m:d>
                  </m:oMath>
                </a14:m>
                <a:r>
                  <a:rPr lang="zh-CN" altLang="en-US" dirty="0"/>
                  <a:t> 区间加（共用标记）</a:t>
                </a:r>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r>
                  <a:rPr lang="en-US" altLang="zh-CN" dirty="0"/>
                  <a:t> </a:t>
                </a:r>
                <a:r>
                  <a:rPr lang="zh-CN" altLang="en-US" dirty="0"/>
                  <a:t>单点修改，也不难，把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a:t>
                </a:r>
                <a:r>
                  <a:rPr lang="zh-CN" altLang="en-US" dirty="0"/>
                  <a:t>的叶子上维护的值改成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r>
                  <a:rPr lang="en-US" altLang="zh-CN" dirty="0"/>
                  <a:t> </a:t>
                </a:r>
                <a:r>
                  <a:rPr lang="zh-CN" altLang="en-US" dirty="0"/>
                  <a:t>即可</a:t>
                </a:r>
                <a:endParaRPr lang="en-US" altLang="zh-CN" dirty="0"/>
              </a:p>
              <a:p>
                <a:pPr lvl="1"/>
                <a:r>
                  <a:rPr lang="zh-CN" altLang="en-US" dirty="0"/>
                  <a:t>注意转移顺序：先求两侧区间 </a:t>
                </a:r>
                <a:r>
                  <a:rPr lang="en-US" altLang="zh-CN" dirty="0"/>
                  <a:t>min</a:t>
                </a:r>
                <a:r>
                  <a:rPr lang="zh-CN" altLang="en-US" dirty="0"/>
                  <a:t>，再整体加，最后单点修改</a:t>
                </a:r>
                <a:endParaRPr lang="en-US" altLang="zh-CN" dirty="0"/>
              </a:p>
              <a:p>
                <a:r>
                  <a:rPr lang="zh-CN" altLang="en-US" dirty="0"/>
                  <a:t>总复杂度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𝑁</m:t>
                            </m:r>
                          </m:e>
                        </m:func>
                      </m:e>
                    </m:d>
                  </m:oMath>
                </a14:m>
                <a:endParaRPr lang="en-US" altLang="zh-CN" dirty="0"/>
              </a:p>
            </p:txBody>
          </p:sp>
        </mc:Choice>
        <mc:Fallback xmlns="">
          <p:sp>
            <p:nvSpPr>
              <p:cNvPr id="2" name="内容占位符 1">
                <a:extLst>
                  <a:ext uri="{FF2B5EF4-FFF2-40B4-BE49-F238E27FC236}">
                    <a16:creationId xmlns:a16="http://schemas.microsoft.com/office/drawing/2014/main" id="{ABC14CCE-45FF-D4FE-8FEC-EC10416C3410}"/>
                  </a:ext>
                </a:extLst>
              </p:cNvPr>
              <p:cNvSpPr>
                <a:spLocks noGrp="1" noRot="1" noChangeAspect="1" noMove="1" noResize="1" noEditPoints="1" noAdjustHandles="1" noChangeArrowheads="1" noChangeShapeType="1" noTextEdit="1"/>
              </p:cNvSpPr>
              <p:nvPr>
                <p:ph idx="1"/>
              </p:nvPr>
            </p:nvSpPr>
            <p:spPr>
              <a:blipFill>
                <a:blip r:embed="rId2"/>
                <a:stretch>
                  <a:fillRect l="-232" t="-995" r="-226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en-US" altLang="zh-CN" dirty="0"/>
              <a:t>ARC073F - Many Moves</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104204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title"/>
          </p:nvPr>
        </p:nvSpPr>
        <p:spPr>
          <a:xfrm>
            <a:off x="1221831" y="2028083"/>
            <a:ext cx="9748800" cy="1317600"/>
          </a:xfrm>
        </p:spPr>
        <p:txBody>
          <a:bodyPr/>
          <a:lstStyle/>
          <a:p>
            <a:r>
              <a:rPr lang="zh-CN" altLang="en-US" dirty="0"/>
              <a:t>祝大家暑培顺利</a:t>
            </a:r>
            <a:r>
              <a:rPr lang="en-US" altLang="zh-CN" dirty="0"/>
              <a:t>!</a:t>
            </a:r>
            <a:endParaRPr lang="zh-CN" altLang="en-US" dirty="0"/>
          </a:p>
        </p:txBody>
      </p:sp>
      <p:sp>
        <p:nvSpPr>
          <p:cNvPr id="4" name="页脚占位符 3">
            <a:extLst>
              <a:ext uri="{FF2B5EF4-FFF2-40B4-BE49-F238E27FC236}">
                <a16:creationId xmlns:a16="http://schemas.microsoft.com/office/drawing/2014/main" id="{E44E74C2-9871-4C28-BC07-41C2B61AEB39}"/>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Tree>
    <p:extLst>
      <p:ext uri="{BB962C8B-B14F-4D97-AF65-F5344CB8AC3E}">
        <p14:creationId xmlns:p14="http://schemas.microsoft.com/office/powerpoint/2010/main" val="143330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最长上升子序列问题 </a:t>
            </a:r>
            <a:r>
              <a:rPr lang="en-US" altLang="zh-CN" dirty="0"/>
              <a:t>Longest Increasing Subsequence</a:t>
            </a:r>
            <a:endParaRPr lang="zh-CN" altLang="en-US" dirty="0"/>
          </a:p>
        </p:txBody>
      </p:sp>
      <p:sp>
        <p:nvSpPr>
          <p:cNvPr id="17" name="矩形 16">
            <a:extLst>
              <a:ext uri="{FF2B5EF4-FFF2-40B4-BE49-F238E27FC236}">
                <a16:creationId xmlns:a16="http://schemas.microsoft.com/office/drawing/2014/main" id="{B86F8F41-4F15-3761-CC46-2889C8433D1C}"/>
              </a:ext>
            </a:extLst>
          </p:cNvPr>
          <p:cNvSpPr/>
          <p:nvPr/>
        </p:nvSpPr>
        <p:spPr>
          <a:xfrm>
            <a:off x="3486000" y="2520000"/>
            <a:ext cx="360000" cy="5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2</a:t>
            </a:r>
            <a:endParaRPr lang="zh-CN" altLang="en-US" sz="2000" dirty="0">
              <a:solidFill>
                <a:schemeClr val="bg1"/>
              </a:solidFill>
            </a:endParaRPr>
          </a:p>
        </p:txBody>
      </p:sp>
      <p:sp>
        <p:nvSpPr>
          <p:cNvPr id="18" name="矩形 17">
            <a:extLst>
              <a:ext uri="{FF2B5EF4-FFF2-40B4-BE49-F238E27FC236}">
                <a16:creationId xmlns:a16="http://schemas.microsoft.com/office/drawing/2014/main" id="{989C38E9-AC05-723C-550B-93EAE72D2D91}"/>
              </a:ext>
            </a:extLst>
          </p:cNvPr>
          <p:cNvSpPr/>
          <p:nvPr/>
        </p:nvSpPr>
        <p:spPr>
          <a:xfrm>
            <a:off x="4026000" y="2700000"/>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1</a:t>
            </a:r>
            <a:endParaRPr lang="zh-CN" altLang="en-US" sz="2000" dirty="0">
              <a:solidFill>
                <a:schemeClr val="accent4"/>
              </a:solidFill>
            </a:endParaRPr>
          </a:p>
        </p:txBody>
      </p:sp>
      <p:sp>
        <p:nvSpPr>
          <p:cNvPr id="19" name="矩形 18">
            <a:extLst>
              <a:ext uri="{FF2B5EF4-FFF2-40B4-BE49-F238E27FC236}">
                <a16:creationId xmlns:a16="http://schemas.microsoft.com/office/drawing/2014/main" id="{4890CEA8-161B-DAB2-41D2-1B66CCB8E9EA}"/>
              </a:ext>
            </a:extLst>
          </p:cNvPr>
          <p:cNvSpPr/>
          <p:nvPr/>
        </p:nvSpPr>
        <p:spPr>
          <a:xfrm>
            <a:off x="4566000" y="2160000"/>
            <a:ext cx="360000" cy="90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20" name="矩形 19">
            <a:extLst>
              <a:ext uri="{FF2B5EF4-FFF2-40B4-BE49-F238E27FC236}">
                <a16:creationId xmlns:a16="http://schemas.microsoft.com/office/drawing/2014/main" id="{3E59265C-209B-A632-DBC3-978AB80C76F9}"/>
              </a:ext>
            </a:extLst>
          </p:cNvPr>
          <p:cNvSpPr/>
          <p:nvPr/>
        </p:nvSpPr>
        <p:spPr>
          <a:xfrm>
            <a:off x="5106000" y="1620000"/>
            <a:ext cx="360000" cy="14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7</a:t>
            </a:r>
            <a:endParaRPr lang="zh-CN" altLang="en-US" sz="2000" dirty="0">
              <a:solidFill>
                <a:schemeClr val="bg1"/>
              </a:solidFill>
            </a:endParaRPr>
          </a:p>
        </p:txBody>
      </p:sp>
      <p:sp>
        <p:nvSpPr>
          <p:cNvPr id="21" name="矩形 20">
            <a:extLst>
              <a:ext uri="{FF2B5EF4-FFF2-40B4-BE49-F238E27FC236}">
                <a16:creationId xmlns:a16="http://schemas.microsoft.com/office/drawing/2014/main" id="{9753A5A6-9FBC-8C1C-A1D5-75FFB92774F3}"/>
              </a:ext>
            </a:extLst>
          </p:cNvPr>
          <p:cNvSpPr/>
          <p:nvPr/>
        </p:nvSpPr>
        <p:spPr>
          <a:xfrm>
            <a:off x="5646000" y="2160000"/>
            <a:ext cx="360000" cy="900000"/>
          </a:xfrm>
          <a:prstGeom prst="rect">
            <a:avLst/>
          </a:prstGeom>
          <a:solidFill>
            <a:schemeClr val="accent1"/>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22" name="矩形 21">
            <a:extLst>
              <a:ext uri="{FF2B5EF4-FFF2-40B4-BE49-F238E27FC236}">
                <a16:creationId xmlns:a16="http://schemas.microsoft.com/office/drawing/2014/main" id="{864862B1-8C11-12B7-4FCE-015055CFA201}"/>
              </a:ext>
            </a:extLst>
          </p:cNvPr>
          <p:cNvSpPr/>
          <p:nvPr/>
        </p:nvSpPr>
        <p:spPr>
          <a:xfrm>
            <a:off x="6186000" y="1440000"/>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23" name="矩形 22">
            <a:extLst>
              <a:ext uri="{FF2B5EF4-FFF2-40B4-BE49-F238E27FC236}">
                <a16:creationId xmlns:a16="http://schemas.microsoft.com/office/drawing/2014/main" id="{AD0641B2-8BD0-91B2-6B8D-8EC89D04BF4F}"/>
              </a:ext>
            </a:extLst>
          </p:cNvPr>
          <p:cNvSpPr/>
          <p:nvPr/>
        </p:nvSpPr>
        <p:spPr>
          <a:xfrm>
            <a:off x="6726000" y="2340000"/>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24" name="矩形 23">
            <a:extLst>
              <a:ext uri="{FF2B5EF4-FFF2-40B4-BE49-F238E27FC236}">
                <a16:creationId xmlns:a16="http://schemas.microsoft.com/office/drawing/2014/main" id="{83B6514D-E1B8-0F56-3EA0-501571320260}"/>
              </a:ext>
            </a:extLst>
          </p:cNvPr>
          <p:cNvSpPr/>
          <p:nvPr/>
        </p:nvSpPr>
        <p:spPr>
          <a:xfrm>
            <a:off x="7266000" y="1800000"/>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25" name="矩形 24">
            <a:extLst>
              <a:ext uri="{FF2B5EF4-FFF2-40B4-BE49-F238E27FC236}">
                <a16:creationId xmlns:a16="http://schemas.microsoft.com/office/drawing/2014/main" id="{DDE4AED0-B1E0-7919-0951-15A1710363BA}"/>
              </a:ext>
            </a:extLst>
          </p:cNvPr>
          <p:cNvSpPr/>
          <p:nvPr/>
        </p:nvSpPr>
        <p:spPr>
          <a:xfrm>
            <a:off x="7806000" y="2160000"/>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26" name="矩形 25">
            <a:extLst>
              <a:ext uri="{FF2B5EF4-FFF2-40B4-BE49-F238E27FC236}">
                <a16:creationId xmlns:a16="http://schemas.microsoft.com/office/drawing/2014/main" id="{751642C9-D064-48B8-8AD2-2D3FE58F25C5}"/>
              </a:ext>
            </a:extLst>
          </p:cNvPr>
          <p:cNvSpPr/>
          <p:nvPr/>
        </p:nvSpPr>
        <p:spPr>
          <a:xfrm>
            <a:off x="8346000" y="1620000"/>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39" name="矩形 38">
            <a:extLst>
              <a:ext uri="{FF2B5EF4-FFF2-40B4-BE49-F238E27FC236}">
                <a16:creationId xmlns:a16="http://schemas.microsoft.com/office/drawing/2014/main" id="{9DAE078A-B07F-F6D4-BC36-208E5A69A84E}"/>
              </a:ext>
            </a:extLst>
          </p:cNvPr>
          <p:cNvSpPr/>
          <p:nvPr/>
        </p:nvSpPr>
        <p:spPr>
          <a:xfrm>
            <a:off x="3486000" y="4320000"/>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40" name="矩形 39">
            <a:extLst>
              <a:ext uri="{FF2B5EF4-FFF2-40B4-BE49-F238E27FC236}">
                <a16:creationId xmlns:a16="http://schemas.microsoft.com/office/drawing/2014/main" id="{58F68878-6846-73EC-6C99-69745C783CA1}"/>
              </a:ext>
            </a:extLst>
          </p:cNvPr>
          <p:cNvSpPr/>
          <p:nvPr/>
        </p:nvSpPr>
        <p:spPr>
          <a:xfrm>
            <a:off x="4026000" y="450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41" name="矩形 40">
            <a:extLst>
              <a:ext uri="{FF2B5EF4-FFF2-40B4-BE49-F238E27FC236}">
                <a16:creationId xmlns:a16="http://schemas.microsoft.com/office/drawing/2014/main" id="{88E9E561-B25B-3972-1C16-714F77365B48}"/>
              </a:ext>
            </a:extLst>
          </p:cNvPr>
          <p:cNvSpPr/>
          <p:nvPr/>
        </p:nvSpPr>
        <p:spPr>
          <a:xfrm>
            <a:off x="4566000" y="3960000"/>
            <a:ext cx="360000" cy="90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42" name="矩形 41">
            <a:extLst>
              <a:ext uri="{FF2B5EF4-FFF2-40B4-BE49-F238E27FC236}">
                <a16:creationId xmlns:a16="http://schemas.microsoft.com/office/drawing/2014/main" id="{6E5A4B01-6812-DE2B-423E-88BC11DF5B16}"/>
              </a:ext>
            </a:extLst>
          </p:cNvPr>
          <p:cNvSpPr/>
          <p:nvPr/>
        </p:nvSpPr>
        <p:spPr>
          <a:xfrm>
            <a:off x="5106000" y="3420000"/>
            <a:ext cx="360000" cy="14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7</a:t>
            </a:r>
            <a:endParaRPr lang="zh-CN" altLang="en-US" sz="2000" dirty="0">
              <a:solidFill>
                <a:schemeClr val="accent4"/>
              </a:solidFill>
            </a:endParaRPr>
          </a:p>
        </p:txBody>
      </p:sp>
      <p:sp>
        <p:nvSpPr>
          <p:cNvPr id="43" name="矩形 42">
            <a:extLst>
              <a:ext uri="{FF2B5EF4-FFF2-40B4-BE49-F238E27FC236}">
                <a16:creationId xmlns:a16="http://schemas.microsoft.com/office/drawing/2014/main" id="{DDCF40C3-E79B-59E9-9E84-B0D7BD1FF34E}"/>
              </a:ext>
            </a:extLst>
          </p:cNvPr>
          <p:cNvSpPr/>
          <p:nvPr/>
        </p:nvSpPr>
        <p:spPr>
          <a:xfrm>
            <a:off x="5646000" y="3960000"/>
            <a:ext cx="360000" cy="900000"/>
          </a:xfrm>
          <a:prstGeom prst="rect">
            <a:avLst/>
          </a:prstGeom>
          <a:solidFill>
            <a:schemeClr val="accent1"/>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44" name="矩形 43">
            <a:extLst>
              <a:ext uri="{FF2B5EF4-FFF2-40B4-BE49-F238E27FC236}">
                <a16:creationId xmlns:a16="http://schemas.microsoft.com/office/drawing/2014/main" id="{46D889A6-0221-EE78-43F3-9CE9E133CCA2}"/>
              </a:ext>
            </a:extLst>
          </p:cNvPr>
          <p:cNvSpPr/>
          <p:nvPr/>
        </p:nvSpPr>
        <p:spPr>
          <a:xfrm>
            <a:off x="6186000" y="3240000"/>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45" name="矩形 44">
            <a:extLst>
              <a:ext uri="{FF2B5EF4-FFF2-40B4-BE49-F238E27FC236}">
                <a16:creationId xmlns:a16="http://schemas.microsoft.com/office/drawing/2014/main" id="{ADDF697B-100D-05B6-EC6C-1498B4366947}"/>
              </a:ext>
            </a:extLst>
          </p:cNvPr>
          <p:cNvSpPr/>
          <p:nvPr/>
        </p:nvSpPr>
        <p:spPr>
          <a:xfrm>
            <a:off x="6726000" y="4140000"/>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46" name="矩形 45">
            <a:extLst>
              <a:ext uri="{FF2B5EF4-FFF2-40B4-BE49-F238E27FC236}">
                <a16:creationId xmlns:a16="http://schemas.microsoft.com/office/drawing/2014/main" id="{F0AEB0C1-6EF1-57C2-FDB5-F3BBDB9A9F6E}"/>
              </a:ext>
            </a:extLst>
          </p:cNvPr>
          <p:cNvSpPr/>
          <p:nvPr/>
        </p:nvSpPr>
        <p:spPr>
          <a:xfrm>
            <a:off x="7266000" y="3600000"/>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47" name="矩形 46">
            <a:extLst>
              <a:ext uri="{FF2B5EF4-FFF2-40B4-BE49-F238E27FC236}">
                <a16:creationId xmlns:a16="http://schemas.microsoft.com/office/drawing/2014/main" id="{B51341C1-BB08-2306-18EE-869686EAB9D6}"/>
              </a:ext>
            </a:extLst>
          </p:cNvPr>
          <p:cNvSpPr/>
          <p:nvPr/>
        </p:nvSpPr>
        <p:spPr>
          <a:xfrm>
            <a:off x="7806000" y="3960000"/>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48" name="矩形 47">
            <a:extLst>
              <a:ext uri="{FF2B5EF4-FFF2-40B4-BE49-F238E27FC236}">
                <a16:creationId xmlns:a16="http://schemas.microsoft.com/office/drawing/2014/main" id="{7319E1F5-6EED-0C39-026C-20D226C380EC}"/>
              </a:ext>
            </a:extLst>
          </p:cNvPr>
          <p:cNvSpPr/>
          <p:nvPr/>
        </p:nvSpPr>
        <p:spPr>
          <a:xfrm>
            <a:off x="8346000" y="3420000"/>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50" name="矩形 49">
            <a:extLst>
              <a:ext uri="{FF2B5EF4-FFF2-40B4-BE49-F238E27FC236}">
                <a16:creationId xmlns:a16="http://schemas.microsoft.com/office/drawing/2014/main" id="{669481AF-BF98-8733-3AED-E59FCF7104DC}"/>
              </a:ext>
            </a:extLst>
          </p:cNvPr>
          <p:cNvSpPr/>
          <p:nvPr/>
        </p:nvSpPr>
        <p:spPr>
          <a:xfrm>
            <a:off x="3486000" y="6120000"/>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51" name="矩形 50">
            <a:extLst>
              <a:ext uri="{FF2B5EF4-FFF2-40B4-BE49-F238E27FC236}">
                <a16:creationId xmlns:a16="http://schemas.microsoft.com/office/drawing/2014/main" id="{ADC0AF43-5EA7-3D6F-4A4A-43225FF204E9}"/>
              </a:ext>
            </a:extLst>
          </p:cNvPr>
          <p:cNvSpPr/>
          <p:nvPr/>
        </p:nvSpPr>
        <p:spPr>
          <a:xfrm>
            <a:off x="4026000" y="6300000"/>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52" name="矩形 51">
            <a:extLst>
              <a:ext uri="{FF2B5EF4-FFF2-40B4-BE49-F238E27FC236}">
                <a16:creationId xmlns:a16="http://schemas.microsoft.com/office/drawing/2014/main" id="{34B75C2D-FA9E-CA68-6D30-859625F13E84}"/>
              </a:ext>
            </a:extLst>
          </p:cNvPr>
          <p:cNvSpPr/>
          <p:nvPr/>
        </p:nvSpPr>
        <p:spPr>
          <a:xfrm>
            <a:off x="4566000" y="5760000"/>
            <a:ext cx="360000" cy="90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3" name="矩形 52">
            <a:extLst>
              <a:ext uri="{FF2B5EF4-FFF2-40B4-BE49-F238E27FC236}">
                <a16:creationId xmlns:a16="http://schemas.microsoft.com/office/drawing/2014/main" id="{84647FD0-DCC3-C2D9-8346-70E6EE29CEDA}"/>
              </a:ext>
            </a:extLst>
          </p:cNvPr>
          <p:cNvSpPr/>
          <p:nvPr/>
        </p:nvSpPr>
        <p:spPr>
          <a:xfrm>
            <a:off x="5106000" y="5220000"/>
            <a:ext cx="360000" cy="14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7</a:t>
            </a:r>
            <a:endParaRPr lang="zh-CN" altLang="en-US" sz="2000" dirty="0">
              <a:solidFill>
                <a:schemeClr val="bg1"/>
              </a:solidFill>
            </a:endParaRPr>
          </a:p>
        </p:txBody>
      </p:sp>
      <p:sp>
        <p:nvSpPr>
          <p:cNvPr id="54" name="矩形 53">
            <a:extLst>
              <a:ext uri="{FF2B5EF4-FFF2-40B4-BE49-F238E27FC236}">
                <a16:creationId xmlns:a16="http://schemas.microsoft.com/office/drawing/2014/main" id="{F6E9BE3B-4CBC-63A4-DAA7-9D405F357E66}"/>
              </a:ext>
            </a:extLst>
          </p:cNvPr>
          <p:cNvSpPr/>
          <p:nvPr/>
        </p:nvSpPr>
        <p:spPr>
          <a:xfrm>
            <a:off x="5646000" y="5760000"/>
            <a:ext cx="360000" cy="900000"/>
          </a:xfrm>
          <a:prstGeom prst="rect">
            <a:avLst/>
          </a:prstGeom>
          <a:solidFill>
            <a:schemeClr val="accent1"/>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5" name="矩形 54">
            <a:extLst>
              <a:ext uri="{FF2B5EF4-FFF2-40B4-BE49-F238E27FC236}">
                <a16:creationId xmlns:a16="http://schemas.microsoft.com/office/drawing/2014/main" id="{CACA01C4-3CE5-1CF3-2E85-F22C69AEE6BB}"/>
              </a:ext>
            </a:extLst>
          </p:cNvPr>
          <p:cNvSpPr/>
          <p:nvPr/>
        </p:nvSpPr>
        <p:spPr>
          <a:xfrm>
            <a:off x="6186000" y="5040000"/>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56" name="矩形 55">
            <a:extLst>
              <a:ext uri="{FF2B5EF4-FFF2-40B4-BE49-F238E27FC236}">
                <a16:creationId xmlns:a16="http://schemas.microsoft.com/office/drawing/2014/main" id="{435EF2C3-134D-9111-B217-D95627642630}"/>
              </a:ext>
            </a:extLst>
          </p:cNvPr>
          <p:cNvSpPr/>
          <p:nvPr/>
        </p:nvSpPr>
        <p:spPr>
          <a:xfrm>
            <a:off x="6726000" y="5940000"/>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57" name="矩形 56">
            <a:extLst>
              <a:ext uri="{FF2B5EF4-FFF2-40B4-BE49-F238E27FC236}">
                <a16:creationId xmlns:a16="http://schemas.microsoft.com/office/drawing/2014/main" id="{9749C713-29B7-481B-C540-768F23F3394C}"/>
              </a:ext>
            </a:extLst>
          </p:cNvPr>
          <p:cNvSpPr/>
          <p:nvPr/>
        </p:nvSpPr>
        <p:spPr>
          <a:xfrm>
            <a:off x="7266000" y="5400000"/>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58" name="矩形 57">
            <a:extLst>
              <a:ext uri="{FF2B5EF4-FFF2-40B4-BE49-F238E27FC236}">
                <a16:creationId xmlns:a16="http://schemas.microsoft.com/office/drawing/2014/main" id="{346BC101-E069-640D-B6EC-91B29E8336E1}"/>
              </a:ext>
            </a:extLst>
          </p:cNvPr>
          <p:cNvSpPr/>
          <p:nvPr/>
        </p:nvSpPr>
        <p:spPr>
          <a:xfrm>
            <a:off x="7806000" y="5760000"/>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59" name="矩形 58">
            <a:extLst>
              <a:ext uri="{FF2B5EF4-FFF2-40B4-BE49-F238E27FC236}">
                <a16:creationId xmlns:a16="http://schemas.microsoft.com/office/drawing/2014/main" id="{BC216E91-0CBB-F313-309C-9B16251E77D6}"/>
              </a:ext>
            </a:extLst>
          </p:cNvPr>
          <p:cNvSpPr/>
          <p:nvPr/>
        </p:nvSpPr>
        <p:spPr>
          <a:xfrm>
            <a:off x="8346000" y="5220000"/>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64" name="矩形 63">
            <a:extLst>
              <a:ext uri="{FF2B5EF4-FFF2-40B4-BE49-F238E27FC236}">
                <a16:creationId xmlns:a16="http://schemas.microsoft.com/office/drawing/2014/main" id="{ADFF73A6-E5E1-566A-75E7-C6BC0B17DA2D}"/>
              </a:ext>
            </a:extLst>
          </p:cNvPr>
          <p:cNvSpPr/>
          <p:nvPr/>
        </p:nvSpPr>
        <p:spPr>
          <a:xfrm>
            <a:off x="6184800" y="3240000"/>
            <a:ext cx="360000" cy="16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
        <p:nvSpPr>
          <p:cNvPr id="65" name="矩形 64">
            <a:extLst>
              <a:ext uri="{FF2B5EF4-FFF2-40B4-BE49-F238E27FC236}">
                <a16:creationId xmlns:a16="http://schemas.microsoft.com/office/drawing/2014/main" id="{BCF94B62-931D-14BD-D582-7CFD8F074328}"/>
              </a:ext>
            </a:extLst>
          </p:cNvPr>
          <p:cNvSpPr/>
          <p:nvPr/>
        </p:nvSpPr>
        <p:spPr>
          <a:xfrm>
            <a:off x="6184800" y="1440000"/>
            <a:ext cx="360000" cy="16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
        <p:nvSpPr>
          <p:cNvPr id="66" name="矩形 65">
            <a:extLst>
              <a:ext uri="{FF2B5EF4-FFF2-40B4-BE49-F238E27FC236}">
                <a16:creationId xmlns:a16="http://schemas.microsoft.com/office/drawing/2014/main" id="{B8BB79ED-998E-7670-8771-C6420A08A1DE}"/>
              </a:ext>
            </a:extLst>
          </p:cNvPr>
          <p:cNvSpPr/>
          <p:nvPr/>
        </p:nvSpPr>
        <p:spPr>
          <a:xfrm>
            <a:off x="6183600" y="5040000"/>
            <a:ext cx="360000" cy="1620000"/>
          </a:xfrm>
          <a:prstGeom prst="rect">
            <a:avLst/>
          </a:prstGeom>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8</a:t>
            </a:r>
            <a:endParaRPr lang="zh-CN" altLang="en-US" sz="2000" dirty="0"/>
          </a:p>
        </p:txBody>
      </p:sp>
    </p:spTree>
    <p:extLst>
      <p:ext uri="{BB962C8B-B14F-4D97-AF65-F5344CB8AC3E}">
        <p14:creationId xmlns:p14="http://schemas.microsoft.com/office/powerpoint/2010/main" val="234893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3"/>
                                        </p:tgtEl>
                                        <p:attrNameLst>
                                          <p:attrName>fillcolor</p:attrName>
                                        </p:attrNameLst>
                                      </p:cBhvr>
                                      <p:to>
                                        <a:srgbClr val="00FF99"/>
                                      </p:to>
                                    </p:animClr>
                                    <p:set>
                                      <p:cBhvr>
                                        <p:cTn id="7" dur="500" fill="hold"/>
                                        <p:tgtEl>
                                          <p:spTgt spid="43"/>
                                        </p:tgtEl>
                                        <p:attrNameLst>
                                          <p:attrName>fill.type</p:attrName>
                                        </p:attrNameLst>
                                      </p:cBhvr>
                                      <p:to>
                                        <p:strVal val="solid"/>
                                      </p:to>
                                    </p:set>
                                    <p:set>
                                      <p:cBhvr>
                                        <p:cTn id="8" dur="500" fill="hold"/>
                                        <p:tgtEl>
                                          <p:spTgt spid="43"/>
                                        </p:tgtEl>
                                        <p:attrNameLst>
                                          <p:attrName>fill.on</p:attrName>
                                        </p:attrNameLst>
                                      </p:cBhvr>
                                      <p:to>
                                        <p:strVal val="true"/>
                                      </p:to>
                                    </p:set>
                                  </p:childTnLst>
                                </p:cTn>
                              </p:par>
                              <p:par>
                                <p:cTn id="9" presetID="22" presetClass="entr" presetSubtype="8" fill="hold" grpId="0" nodeType="withEffect">
                                  <p:stCondLst>
                                    <p:cond delay="50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500" fill="hold"/>
                                        <p:tgtEl>
                                          <p:spTgt spid="21"/>
                                        </p:tgtEl>
                                        <p:attrNameLst>
                                          <p:attrName>fillcolor</p:attrName>
                                        </p:attrNameLst>
                                      </p:cBhvr>
                                      <p:to>
                                        <a:srgbClr val="C00000"/>
                                      </p:to>
                                    </p:animClr>
                                    <p:set>
                                      <p:cBhvr>
                                        <p:cTn id="16" dur="500" fill="hold"/>
                                        <p:tgtEl>
                                          <p:spTgt spid="21"/>
                                        </p:tgtEl>
                                        <p:attrNameLst>
                                          <p:attrName>fill.type</p:attrName>
                                        </p:attrNameLst>
                                      </p:cBhvr>
                                      <p:to>
                                        <p:strVal val="solid"/>
                                      </p:to>
                                    </p:set>
                                    <p:set>
                                      <p:cBhvr>
                                        <p:cTn id="17" dur="500" fill="hold"/>
                                        <p:tgtEl>
                                          <p:spTgt spid="21"/>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500" fill="hold"/>
                                        <p:tgtEl>
                                          <p:spTgt spid="54"/>
                                        </p:tgtEl>
                                        <p:attrNameLst>
                                          <p:attrName>fillcolor</p:attrName>
                                        </p:attrNameLst>
                                      </p:cBhvr>
                                      <p:to>
                                        <a:srgbClr val="C00000"/>
                                      </p:to>
                                    </p:animClr>
                                    <p:set>
                                      <p:cBhvr>
                                        <p:cTn id="20" dur="500" fill="hold"/>
                                        <p:tgtEl>
                                          <p:spTgt spid="54"/>
                                        </p:tgtEl>
                                        <p:attrNameLst>
                                          <p:attrName>fill.type</p:attrName>
                                        </p:attrNameLst>
                                      </p:cBhvr>
                                      <p:to>
                                        <p:strVal val="solid"/>
                                      </p:to>
                                    </p:set>
                                    <p:set>
                                      <p:cBhvr>
                                        <p:cTn id="21" dur="500" fill="hold"/>
                                        <p:tgtEl>
                                          <p:spTgt spid="54"/>
                                        </p:tgtEl>
                                        <p:attrNameLst>
                                          <p:attrName>fill.on</p:attrName>
                                        </p:attrNameLst>
                                      </p:cBhvr>
                                      <p:to>
                                        <p:strVal val="true"/>
                                      </p:to>
                                    </p:set>
                                  </p:childTnLst>
                                </p:cTn>
                              </p:par>
                              <p:par>
                                <p:cTn id="22" presetID="22" presetClass="entr" presetSubtype="8" fill="hold" grpId="0" nodeType="withEffect">
                                  <p:stCondLst>
                                    <p:cond delay="50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F70CA6F4-A293-AF07-676B-9640E9BD9ED6}"/>
                  </a:ext>
                </a:extLst>
              </p:cNvPr>
              <p:cNvSpPr>
                <a:spLocks noGrp="1"/>
              </p:cNvSpPr>
              <p:nvPr>
                <p:ph idx="1"/>
              </p:nvPr>
            </p:nvSpPr>
            <p:spPr/>
            <p:txBody>
              <a:bodyPr/>
              <a:lstStyle/>
              <a:p>
                <a:r>
                  <a:rPr lang="zh-CN" altLang="en-US" dirty="0"/>
                  <a:t>每次能否添加新元素，仅取决于子序列最后一个元素</a:t>
                </a:r>
                <a:endParaRPr lang="en-US" altLang="zh-CN" dirty="0"/>
              </a:p>
              <a:p>
                <a:r>
                  <a:rPr lang="zh-CN" altLang="en-US" dirty="0"/>
                  <a:t>只需要记录子序列最后一个元素</a:t>
                </a:r>
                <a:endParaRPr lang="en-US" altLang="zh-CN" dirty="0"/>
              </a:p>
              <a:p>
                <a:r>
                  <a:rPr lang="zh-CN" altLang="en-US" dirty="0"/>
                  <a:t>合并同类项</a:t>
                </a:r>
                <a:endParaRPr lang="en-US" altLang="zh-CN" dirty="0"/>
              </a:p>
              <a:p>
                <a:pPr lvl="1"/>
                <a:r>
                  <a:rPr lang="zh-CN" altLang="en-US" dirty="0"/>
                  <a:t>对于以同一个元素为结尾的子序列，只需记录最优秀的那个，</a:t>
                </a:r>
                <a:endParaRPr lang="en-US" altLang="zh-CN" dirty="0"/>
              </a:p>
              <a:p>
                <a:pPr marL="323992" lvl="1" indent="0">
                  <a:buNone/>
                </a:pPr>
                <a:r>
                  <a:rPr lang="zh-CN" altLang="en-US" dirty="0"/>
                  <a:t>即已选部分的子序列最长的那个</a:t>
                </a:r>
                <a:endParaRPr lang="en-US" altLang="zh-CN" dirty="0"/>
              </a:p>
              <a:p>
                <a:pPr lvl="1"/>
                <a:r>
                  <a:rPr lang="zh-CN" altLang="en-US" dirty="0"/>
                  <a:t>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表示最长的以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结尾的上升子序列长度为 </a:t>
                </a:r>
                <a14:m>
                  <m:oMath xmlns:m="http://schemas.openxmlformats.org/officeDocument/2006/math">
                    <m:r>
                      <a:rPr lang="en-US" altLang="zh-CN" b="0" i="1" smtClean="0">
                        <a:latin typeface="Cambria Math" panose="02040503050406030204" pitchFamily="18" charset="0"/>
                      </a:rPr>
                      <m:t>𝑥</m:t>
                    </m:r>
                  </m:oMath>
                </a14:m>
                <a:endParaRPr lang="en-US" altLang="zh-CN" b="0" dirty="0"/>
              </a:p>
              <a:p>
                <a:r>
                  <a:rPr lang="zh-CN" altLang="en-US" dirty="0"/>
                  <a:t>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en-US" altLang="zh-CN" dirty="0"/>
                  <a:t> </a:t>
                </a:r>
                <a:r>
                  <a:rPr lang="zh-CN" altLang="en-US" dirty="0"/>
                  <a:t>结尾的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a:t>
                </a:r>
                <a:r>
                  <a:rPr lang="zh-CN" altLang="en-US" dirty="0"/>
                  <a:t>可以通过前面的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r>
                  <a:rPr lang="en-US" altLang="zh-CN" dirty="0"/>
                  <a:t> </a:t>
                </a:r>
                <a:r>
                  <a:rPr lang="zh-CN" altLang="en-US" dirty="0"/>
                  <a:t>计算得到</a:t>
                </a:r>
                <a:endParaRPr lang="en-US" altLang="zh-CN" dirty="0"/>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+1</m:t>
                            </m:r>
                          </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e>
                        </m:d>
                      </m:e>
                    </m:func>
                  </m:oMath>
                </a14:m>
                <a:endParaRPr lang="en-US" altLang="zh-CN" dirty="0"/>
              </a:p>
              <a:p>
                <a:r>
                  <a:rPr lang="zh-CN" altLang="en-US" b="0" dirty="0"/>
                  <a:t>通过动态规划，总复杂度降至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en-US" altLang="zh-CN" dirty="0"/>
              </a:p>
            </p:txBody>
          </p:sp>
        </mc:Choice>
        <mc:Fallback xmlns="">
          <p:sp>
            <p:nvSpPr>
              <p:cNvPr id="2" name="内容占位符 1">
                <a:extLst>
                  <a:ext uri="{FF2B5EF4-FFF2-40B4-BE49-F238E27FC236}">
                    <a16:creationId xmlns:a16="http://schemas.microsoft.com/office/drawing/2014/main" id="{F70CA6F4-A293-AF07-676B-9640E9BD9ED6}"/>
                  </a:ext>
                </a:extLst>
              </p:cNvPr>
              <p:cNvSpPr>
                <a:spLocks noGrp="1" noRot="1" noChangeAspect="1" noMove="1" noResize="1" noEditPoints="1" noAdjustHandles="1" noChangeArrowheads="1" noChangeShapeType="1" noTextEdit="1"/>
              </p:cNvSpPr>
              <p:nvPr>
                <p:ph idx="1"/>
              </p:nvPr>
            </p:nvSpPr>
            <p:spPr>
              <a:blipFill>
                <a:blip r:embed="rId2"/>
                <a:stretch>
                  <a:fillRect l="-232" t="-99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4686183-0728-EA7D-6CED-83A20BF0650D}"/>
              </a:ext>
            </a:extLst>
          </p:cNvPr>
          <p:cNvSpPr>
            <a:spLocks noGrp="1"/>
          </p:cNvSpPr>
          <p:nvPr>
            <p:ph type="title"/>
          </p:nvPr>
        </p:nvSpPr>
        <p:spPr/>
        <p:txBody>
          <a:bodyPr/>
          <a:lstStyle/>
          <a:p>
            <a:r>
              <a:rPr lang="zh-CN" altLang="en-US" dirty="0"/>
              <a:t>最长上升子序列问题 </a:t>
            </a:r>
            <a:r>
              <a:rPr lang="en-US" altLang="zh-CN" dirty="0"/>
              <a:t>Longest Increasing Subsequence</a:t>
            </a:r>
            <a:endParaRPr lang="zh-CN" altLang="en-US" dirty="0"/>
          </a:p>
        </p:txBody>
      </p:sp>
      <p:sp>
        <p:nvSpPr>
          <p:cNvPr id="4" name="页脚占位符 3">
            <a:extLst>
              <a:ext uri="{FF2B5EF4-FFF2-40B4-BE49-F238E27FC236}">
                <a16:creationId xmlns:a16="http://schemas.microsoft.com/office/drawing/2014/main" id="{31F1AA6E-D237-29B3-85FA-F8A3B876F19D}"/>
              </a:ext>
            </a:extLst>
          </p:cNvPr>
          <p:cNvSpPr>
            <a:spLocks noGrp="1"/>
          </p:cNvSpPr>
          <p:nvPr>
            <p:ph type="ftr" sz="quarter" idx="11"/>
          </p:nvPr>
        </p:nvSpPr>
        <p:spPr/>
        <p:txBody>
          <a:bodyPr/>
          <a:lstStyle/>
          <a:p>
            <a:r>
              <a:rPr kumimoji="1" lang="zh-CN" altLang="en-US"/>
              <a:t>清华大学学生算法协会</a:t>
            </a:r>
            <a:endParaRPr kumimoji="1" lang="zh-CN" altLang="en-US" dirty="0"/>
          </a:p>
        </p:txBody>
      </p:sp>
      <p:sp>
        <p:nvSpPr>
          <p:cNvPr id="17" name="矩形 16">
            <a:extLst>
              <a:ext uri="{FF2B5EF4-FFF2-40B4-BE49-F238E27FC236}">
                <a16:creationId xmlns:a16="http://schemas.microsoft.com/office/drawing/2014/main" id="{B86F8F41-4F15-3761-CC46-2889C8433D1C}"/>
              </a:ext>
            </a:extLst>
          </p:cNvPr>
          <p:cNvSpPr/>
          <p:nvPr/>
        </p:nvSpPr>
        <p:spPr>
          <a:xfrm>
            <a:off x="6776457" y="2425178"/>
            <a:ext cx="360000" cy="5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2</a:t>
            </a:r>
            <a:endParaRPr lang="zh-CN" altLang="en-US" sz="2000" dirty="0">
              <a:solidFill>
                <a:schemeClr val="bg1"/>
              </a:solidFill>
            </a:endParaRPr>
          </a:p>
        </p:txBody>
      </p:sp>
      <p:sp>
        <p:nvSpPr>
          <p:cNvPr id="18" name="矩形 17">
            <a:extLst>
              <a:ext uri="{FF2B5EF4-FFF2-40B4-BE49-F238E27FC236}">
                <a16:creationId xmlns:a16="http://schemas.microsoft.com/office/drawing/2014/main" id="{989C38E9-AC05-723C-550B-93EAE72D2D91}"/>
              </a:ext>
            </a:extLst>
          </p:cNvPr>
          <p:cNvSpPr/>
          <p:nvPr/>
        </p:nvSpPr>
        <p:spPr>
          <a:xfrm>
            <a:off x="7316457" y="2605178"/>
            <a:ext cx="360000" cy="36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1</a:t>
            </a:r>
            <a:endParaRPr lang="zh-CN" altLang="en-US" sz="2000" dirty="0">
              <a:solidFill>
                <a:schemeClr val="accent4"/>
              </a:solidFill>
            </a:endParaRPr>
          </a:p>
        </p:txBody>
      </p:sp>
      <p:sp>
        <p:nvSpPr>
          <p:cNvPr id="19" name="矩形 18">
            <a:extLst>
              <a:ext uri="{FF2B5EF4-FFF2-40B4-BE49-F238E27FC236}">
                <a16:creationId xmlns:a16="http://schemas.microsoft.com/office/drawing/2014/main" id="{4890CEA8-161B-DAB2-41D2-1B66CCB8E9EA}"/>
              </a:ext>
            </a:extLst>
          </p:cNvPr>
          <p:cNvSpPr/>
          <p:nvPr/>
        </p:nvSpPr>
        <p:spPr>
          <a:xfrm>
            <a:off x="7856457" y="2065178"/>
            <a:ext cx="360000" cy="90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20" name="矩形 19">
            <a:extLst>
              <a:ext uri="{FF2B5EF4-FFF2-40B4-BE49-F238E27FC236}">
                <a16:creationId xmlns:a16="http://schemas.microsoft.com/office/drawing/2014/main" id="{3E59265C-209B-A632-DBC3-978AB80C76F9}"/>
              </a:ext>
            </a:extLst>
          </p:cNvPr>
          <p:cNvSpPr/>
          <p:nvPr/>
        </p:nvSpPr>
        <p:spPr>
          <a:xfrm>
            <a:off x="8396457" y="1525178"/>
            <a:ext cx="360000" cy="14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7</a:t>
            </a:r>
            <a:endParaRPr lang="zh-CN" altLang="en-US" sz="2000" dirty="0">
              <a:solidFill>
                <a:schemeClr val="bg1"/>
              </a:solidFill>
            </a:endParaRPr>
          </a:p>
        </p:txBody>
      </p:sp>
      <p:sp>
        <p:nvSpPr>
          <p:cNvPr id="21" name="矩形 20">
            <a:extLst>
              <a:ext uri="{FF2B5EF4-FFF2-40B4-BE49-F238E27FC236}">
                <a16:creationId xmlns:a16="http://schemas.microsoft.com/office/drawing/2014/main" id="{9753A5A6-9FBC-8C1C-A1D5-75FFB92774F3}"/>
              </a:ext>
            </a:extLst>
          </p:cNvPr>
          <p:cNvSpPr/>
          <p:nvPr/>
        </p:nvSpPr>
        <p:spPr>
          <a:xfrm>
            <a:off x="8936457" y="2065178"/>
            <a:ext cx="360000" cy="900000"/>
          </a:xfrm>
          <a:prstGeom prst="rect">
            <a:avLst/>
          </a:prstGeom>
          <a:solidFill>
            <a:srgbClr val="C00000"/>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22" name="矩形 21">
            <a:extLst>
              <a:ext uri="{FF2B5EF4-FFF2-40B4-BE49-F238E27FC236}">
                <a16:creationId xmlns:a16="http://schemas.microsoft.com/office/drawing/2014/main" id="{864862B1-8C11-12B7-4FCE-015055CFA201}"/>
              </a:ext>
            </a:extLst>
          </p:cNvPr>
          <p:cNvSpPr/>
          <p:nvPr/>
        </p:nvSpPr>
        <p:spPr>
          <a:xfrm>
            <a:off x="9476457" y="1345178"/>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23" name="矩形 22">
            <a:extLst>
              <a:ext uri="{FF2B5EF4-FFF2-40B4-BE49-F238E27FC236}">
                <a16:creationId xmlns:a16="http://schemas.microsoft.com/office/drawing/2014/main" id="{AD0641B2-8BD0-91B2-6B8D-8EC89D04BF4F}"/>
              </a:ext>
            </a:extLst>
          </p:cNvPr>
          <p:cNvSpPr/>
          <p:nvPr/>
        </p:nvSpPr>
        <p:spPr>
          <a:xfrm>
            <a:off x="10016457" y="2245178"/>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24" name="矩形 23">
            <a:extLst>
              <a:ext uri="{FF2B5EF4-FFF2-40B4-BE49-F238E27FC236}">
                <a16:creationId xmlns:a16="http://schemas.microsoft.com/office/drawing/2014/main" id="{83B6514D-E1B8-0F56-3EA0-501571320260}"/>
              </a:ext>
            </a:extLst>
          </p:cNvPr>
          <p:cNvSpPr/>
          <p:nvPr/>
        </p:nvSpPr>
        <p:spPr>
          <a:xfrm>
            <a:off x="10556457" y="1705178"/>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25" name="矩形 24">
            <a:extLst>
              <a:ext uri="{FF2B5EF4-FFF2-40B4-BE49-F238E27FC236}">
                <a16:creationId xmlns:a16="http://schemas.microsoft.com/office/drawing/2014/main" id="{DDE4AED0-B1E0-7919-0951-15A1710363BA}"/>
              </a:ext>
            </a:extLst>
          </p:cNvPr>
          <p:cNvSpPr/>
          <p:nvPr/>
        </p:nvSpPr>
        <p:spPr>
          <a:xfrm>
            <a:off x="11096457" y="2065178"/>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26" name="矩形 25">
            <a:extLst>
              <a:ext uri="{FF2B5EF4-FFF2-40B4-BE49-F238E27FC236}">
                <a16:creationId xmlns:a16="http://schemas.microsoft.com/office/drawing/2014/main" id="{751642C9-D064-48B8-8AD2-2D3FE58F25C5}"/>
              </a:ext>
            </a:extLst>
          </p:cNvPr>
          <p:cNvSpPr/>
          <p:nvPr/>
        </p:nvSpPr>
        <p:spPr>
          <a:xfrm>
            <a:off x="11636457" y="1525178"/>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39" name="矩形 38">
            <a:extLst>
              <a:ext uri="{FF2B5EF4-FFF2-40B4-BE49-F238E27FC236}">
                <a16:creationId xmlns:a16="http://schemas.microsoft.com/office/drawing/2014/main" id="{9DAE078A-B07F-F6D4-BC36-208E5A69A84E}"/>
              </a:ext>
            </a:extLst>
          </p:cNvPr>
          <p:cNvSpPr/>
          <p:nvPr/>
        </p:nvSpPr>
        <p:spPr>
          <a:xfrm>
            <a:off x="6776457" y="4225178"/>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40" name="矩形 39">
            <a:extLst>
              <a:ext uri="{FF2B5EF4-FFF2-40B4-BE49-F238E27FC236}">
                <a16:creationId xmlns:a16="http://schemas.microsoft.com/office/drawing/2014/main" id="{58F68878-6846-73EC-6C99-69745C783CA1}"/>
              </a:ext>
            </a:extLst>
          </p:cNvPr>
          <p:cNvSpPr/>
          <p:nvPr/>
        </p:nvSpPr>
        <p:spPr>
          <a:xfrm>
            <a:off x="7316457" y="4405178"/>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41" name="矩形 40">
            <a:extLst>
              <a:ext uri="{FF2B5EF4-FFF2-40B4-BE49-F238E27FC236}">
                <a16:creationId xmlns:a16="http://schemas.microsoft.com/office/drawing/2014/main" id="{88E9E561-B25B-3972-1C16-714F77365B48}"/>
              </a:ext>
            </a:extLst>
          </p:cNvPr>
          <p:cNvSpPr/>
          <p:nvPr/>
        </p:nvSpPr>
        <p:spPr>
          <a:xfrm>
            <a:off x="7856457" y="3865178"/>
            <a:ext cx="360000" cy="90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4</a:t>
            </a:r>
            <a:endParaRPr lang="zh-CN" altLang="en-US" sz="2000" dirty="0">
              <a:solidFill>
                <a:schemeClr val="accent4"/>
              </a:solidFill>
            </a:endParaRPr>
          </a:p>
        </p:txBody>
      </p:sp>
      <p:sp>
        <p:nvSpPr>
          <p:cNvPr id="42" name="矩形 41">
            <a:extLst>
              <a:ext uri="{FF2B5EF4-FFF2-40B4-BE49-F238E27FC236}">
                <a16:creationId xmlns:a16="http://schemas.microsoft.com/office/drawing/2014/main" id="{6E5A4B01-6812-DE2B-423E-88BC11DF5B16}"/>
              </a:ext>
            </a:extLst>
          </p:cNvPr>
          <p:cNvSpPr/>
          <p:nvPr/>
        </p:nvSpPr>
        <p:spPr>
          <a:xfrm>
            <a:off x="8396457" y="3325178"/>
            <a:ext cx="360000" cy="14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7</a:t>
            </a:r>
            <a:endParaRPr lang="zh-CN" altLang="en-US" sz="2000" dirty="0">
              <a:solidFill>
                <a:schemeClr val="accent4"/>
              </a:solidFill>
            </a:endParaRPr>
          </a:p>
        </p:txBody>
      </p:sp>
      <p:sp>
        <p:nvSpPr>
          <p:cNvPr id="43" name="矩形 42">
            <a:extLst>
              <a:ext uri="{FF2B5EF4-FFF2-40B4-BE49-F238E27FC236}">
                <a16:creationId xmlns:a16="http://schemas.microsoft.com/office/drawing/2014/main" id="{DDCF40C3-E79B-59E9-9E84-B0D7BD1FF34E}"/>
              </a:ext>
            </a:extLst>
          </p:cNvPr>
          <p:cNvSpPr/>
          <p:nvPr/>
        </p:nvSpPr>
        <p:spPr>
          <a:xfrm>
            <a:off x="8936457" y="3865178"/>
            <a:ext cx="360000" cy="90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44" name="矩形 43">
            <a:extLst>
              <a:ext uri="{FF2B5EF4-FFF2-40B4-BE49-F238E27FC236}">
                <a16:creationId xmlns:a16="http://schemas.microsoft.com/office/drawing/2014/main" id="{46D889A6-0221-EE78-43F3-9CE9E133CCA2}"/>
              </a:ext>
            </a:extLst>
          </p:cNvPr>
          <p:cNvSpPr/>
          <p:nvPr/>
        </p:nvSpPr>
        <p:spPr>
          <a:xfrm>
            <a:off x="9476457" y="3145178"/>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45" name="矩形 44">
            <a:extLst>
              <a:ext uri="{FF2B5EF4-FFF2-40B4-BE49-F238E27FC236}">
                <a16:creationId xmlns:a16="http://schemas.microsoft.com/office/drawing/2014/main" id="{ADDF697B-100D-05B6-EC6C-1498B4366947}"/>
              </a:ext>
            </a:extLst>
          </p:cNvPr>
          <p:cNvSpPr/>
          <p:nvPr/>
        </p:nvSpPr>
        <p:spPr>
          <a:xfrm>
            <a:off x="10016457" y="4045178"/>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46" name="矩形 45">
            <a:extLst>
              <a:ext uri="{FF2B5EF4-FFF2-40B4-BE49-F238E27FC236}">
                <a16:creationId xmlns:a16="http://schemas.microsoft.com/office/drawing/2014/main" id="{F0AEB0C1-6EF1-57C2-FDB5-F3BBDB9A9F6E}"/>
              </a:ext>
            </a:extLst>
          </p:cNvPr>
          <p:cNvSpPr/>
          <p:nvPr/>
        </p:nvSpPr>
        <p:spPr>
          <a:xfrm>
            <a:off x="10556457" y="3505178"/>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47" name="矩形 46">
            <a:extLst>
              <a:ext uri="{FF2B5EF4-FFF2-40B4-BE49-F238E27FC236}">
                <a16:creationId xmlns:a16="http://schemas.microsoft.com/office/drawing/2014/main" id="{B51341C1-BB08-2306-18EE-869686EAB9D6}"/>
              </a:ext>
            </a:extLst>
          </p:cNvPr>
          <p:cNvSpPr/>
          <p:nvPr/>
        </p:nvSpPr>
        <p:spPr>
          <a:xfrm>
            <a:off x="11096457" y="3865178"/>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48" name="矩形 47">
            <a:extLst>
              <a:ext uri="{FF2B5EF4-FFF2-40B4-BE49-F238E27FC236}">
                <a16:creationId xmlns:a16="http://schemas.microsoft.com/office/drawing/2014/main" id="{7319E1F5-6EED-0C39-026C-20D226C380EC}"/>
              </a:ext>
            </a:extLst>
          </p:cNvPr>
          <p:cNvSpPr/>
          <p:nvPr/>
        </p:nvSpPr>
        <p:spPr>
          <a:xfrm>
            <a:off x="11636457" y="3325178"/>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50" name="矩形 49">
            <a:extLst>
              <a:ext uri="{FF2B5EF4-FFF2-40B4-BE49-F238E27FC236}">
                <a16:creationId xmlns:a16="http://schemas.microsoft.com/office/drawing/2014/main" id="{669481AF-BF98-8733-3AED-E59FCF7104DC}"/>
              </a:ext>
            </a:extLst>
          </p:cNvPr>
          <p:cNvSpPr/>
          <p:nvPr/>
        </p:nvSpPr>
        <p:spPr>
          <a:xfrm>
            <a:off x="6776457" y="6025178"/>
            <a:ext cx="360000" cy="540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rPr>
              <a:t>2</a:t>
            </a:r>
            <a:endParaRPr lang="zh-CN" altLang="en-US" sz="2000" dirty="0">
              <a:solidFill>
                <a:schemeClr val="accent4"/>
              </a:solidFill>
            </a:endParaRPr>
          </a:p>
        </p:txBody>
      </p:sp>
      <p:sp>
        <p:nvSpPr>
          <p:cNvPr id="51" name="矩形 50">
            <a:extLst>
              <a:ext uri="{FF2B5EF4-FFF2-40B4-BE49-F238E27FC236}">
                <a16:creationId xmlns:a16="http://schemas.microsoft.com/office/drawing/2014/main" id="{ADC0AF43-5EA7-3D6F-4A4A-43225FF204E9}"/>
              </a:ext>
            </a:extLst>
          </p:cNvPr>
          <p:cNvSpPr/>
          <p:nvPr/>
        </p:nvSpPr>
        <p:spPr>
          <a:xfrm>
            <a:off x="7316457" y="6205178"/>
            <a:ext cx="360000" cy="36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sp>
        <p:nvSpPr>
          <p:cNvPr id="52" name="矩形 51">
            <a:extLst>
              <a:ext uri="{FF2B5EF4-FFF2-40B4-BE49-F238E27FC236}">
                <a16:creationId xmlns:a16="http://schemas.microsoft.com/office/drawing/2014/main" id="{34B75C2D-FA9E-CA68-6D30-859625F13E84}"/>
              </a:ext>
            </a:extLst>
          </p:cNvPr>
          <p:cNvSpPr/>
          <p:nvPr/>
        </p:nvSpPr>
        <p:spPr>
          <a:xfrm>
            <a:off x="7856457" y="5665178"/>
            <a:ext cx="360000" cy="90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3" name="矩形 52">
            <a:extLst>
              <a:ext uri="{FF2B5EF4-FFF2-40B4-BE49-F238E27FC236}">
                <a16:creationId xmlns:a16="http://schemas.microsoft.com/office/drawing/2014/main" id="{84647FD0-DCC3-C2D9-8346-70E6EE29CEDA}"/>
              </a:ext>
            </a:extLst>
          </p:cNvPr>
          <p:cNvSpPr/>
          <p:nvPr/>
        </p:nvSpPr>
        <p:spPr>
          <a:xfrm>
            <a:off x="8396457" y="5125178"/>
            <a:ext cx="360000" cy="1440000"/>
          </a:xfrm>
          <a:prstGeom prst="rect">
            <a:avLst/>
          </a:prstGeom>
          <a:solidFill>
            <a:srgbClr val="00FF99"/>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7</a:t>
            </a:r>
            <a:endParaRPr lang="zh-CN" altLang="en-US" sz="2000" dirty="0">
              <a:solidFill>
                <a:schemeClr val="bg1"/>
              </a:solidFill>
            </a:endParaRPr>
          </a:p>
        </p:txBody>
      </p:sp>
      <p:sp>
        <p:nvSpPr>
          <p:cNvPr id="54" name="矩形 53">
            <a:extLst>
              <a:ext uri="{FF2B5EF4-FFF2-40B4-BE49-F238E27FC236}">
                <a16:creationId xmlns:a16="http://schemas.microsoft.com/office/drawing/2014/main" id="{F6E9BE3B-4CBC-63A4-DAA7-9D405F357E66}"/>
              </a:ext>
            </a:extLst>
          </p:cNvPr>
          <p:cNvSpPr/>
          <p:nvPr/>
        </p:nvSpPr>
        <p:spPr>
          <a:xfrm>
            <a:off x="8936457" y="5665178"/>
            <a:ext cx="360000" cy="900000"/>
          </a:xfrm>
          <a:prstGeom prst="rect">
            <a:avLst/>
          </a:prstGeom>
          <a:solidFill>
            <a:srgbClr val="C00000"/>
          </a:solidFill>
          <a:ln>
            <a:solidFill>
              <a:srgbClr val="4904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55" name="矩形 54">
            <a:extLst>
              <a:ext uri="{FF2B5EF4-FFF2-40B4-BE49-F238E27FC236}">
                <a16:creationId xmlns:a16="http://schemas.microsoft.com/office/drawing/2014/main" id="{CACA01C4-3CE5-1CF3-2E85-F22C69AEE6BB}"/>
              </a:ext>
            </a:extLst>
          </p:cNvPr>
          <p:cNvSpPr/>
          <p:nvPr/>
        </p:nvSpPr>
        <p:spPr>
          <a:xfrm>
            <a:off x="9476457" y="4945178"/>
            <a:ext cx="360000" cy="16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56" name="矩形 55">
            <a:extLst>
              <a:ext uri="{FF2B5EF4-FFF2-40B4-BE49-F238E27FC236}">
                <a16:creationId xmlns:a16="http://schemas.microsoft.com/office/drawing/2014/main" id="{435EF2C3-134D-9111-B217-D95627642630}"/>
              </a:ext>
            </a:extLst>
          </p:cNvPr>
          <p:cNvSpPr/>
          <p:nvPr/>
        </p:nvSpPr>
        <p:spPr>
          <a:xfrm>
            <a:off x="10016457" y="5845178"/>
            <a:ext cx="360000" cy="72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sp>
        <p:nvSpPr>
          <p:cNvPr id="57" name="矩形 56">
            <a:extLst>
              <a:ext uri="{FF2B5EF4-FFF2-40B4-BE49-F238E27FC236}">
                <a16:creationId xmlns:a16="http://schemas.microsoft.com/office/drawing/2014/main" id="{9749C713-29B7-481B-C540-768F23F3394C}"/>
              </a:ext>
            </a:extLst>
          </p:cNvPr>
          <p:cNvSpPr/>
          <p:nvPr/>
        </p:nvSpPr>
        <p:spPr>
          <a:xfrm>
            <a:off x="10556457" y="5305178"/>
            <a:ext cx="360000" cy="126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6</a:t>
            </a:r>
            <a:endParaRPr lang="zh-CN" altLang="en-US" sz="2000" dirty="0">
              <a:solidFill>
                <a:schemeClr val="accent1"/>
              </a:solidFill>
            </a:endParaRPr>
          </a:p>
        </p:txBody>
      </p:sp>
      <p:sp>
        <p:nvSpPr>
          <p:cNvPr id="58" name="矩形 57">
            <a:extLst>
              <a:ext uri="{FF2B5EF4-FFF2-40B4-BE49-F238E27FC236}">
                <a16:creationId xmlns:a16="http://schemas.microsoft.com/office/drawing/2014/main" id="{346BC101-E069-640D-B6EC-91B29E8336E1}"/>
              </a:ext>
            </a:extLst>
          </p:cNvPr>
          <p:cNvSpPr/>
          <p:nvPr/>
        </p:nvSpPr>
        <p:spPr>
          <a:xfrm>
            <a:off x="11096457" y="5665178"/>
            <a:ext cx="360000" cy="90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4</a:t>
            </a:r>
            <a:endParaRPr lang="zh-CN" altLang="en-US" sz="2000" dirty="0">
              <a:solidFill>
                <a:schemeClr val="accent1"/>
              </a:solidFill>
            </a:endParaRPr>
          </a:p>
        </p:txBody>
      </p:sp>
      <p:sp>
        <p:nvSpPr>
          <p:cNvPr id="59" name="矩形 58">
            <a:extLst>
              <a:ext uri="{FF2B5EF4-FFF2-40B4-BE49-F238E27FC236}">
                <a16:creationId xmlns:a16="http://schemas.microsoft.com/office/drawing/2014/main" id="{BC216E91-0CBB-F313-309C-9B16251E77D6}"/>
              </a:ext>
            </a:extLst>
          </p:cNvPr>
          <p:cNvSpPr/>
          <p:nvPr/>
        </p:nvSpPr>
        <p:spPr>
          <a:xfrm>
            <a:off x="11636457" y="5125178"/>
            <a:ext cx="360000" cy="1440000"/>
          </a:xfrm>
          <a:prstGeom prst="rect">
            <a:avLst/>
          </a:prstGeom>
          <a:noFill/>
          <a:ln>
            <a:solidFill>
              <a:srgbClr val="49045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6" name="矩形 5">
            <a:extLst>
              <a:ext uri="{FF2B5EF4-FFF2-40B4-BE49-F238E27FC236}">
                <a16:creationId xmlns:a16="http://schemas.microsoft.com/office/drawing/2014/main" id="{DE6DE257-69C0-16EA-7947-59F9376D617C}"/>
              </a:ext>
            </a:extLst>
          </p:cNvPr>
          <p:cNvSpPr/>
          <p:nvPr/>
        </p:nvSpPr>
        <p:spPr>
          <a:xfrm>
            <a:off x="6685200" y="1975178"/>
            <a:ext cx="1620000" cy="108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C24D96E-41C9-5B13-35E0-AC5769B81B19}"/>
              </a:ext>
            </a:extLst>
          </p:cNvPr>
          <p:cNvSpPr/>
          <p:nvPr/>
        </p:nvSpPr>
        <p:spPr>
          <a:xfrm>
            <a:off x="6685200" y="5575178"/>
            <a:ext cx="1620000" cy="108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B5AF8A6-5CEA-FA4C-6915-8D4F4A52BFEB}"/>
              </a:ext>
            </a:extLst>
          </p:cNvPr>
          <p:cNvSpPr/>
          <p:nvPr/>
        </p:nvSpPr>
        <p:spPr>
          <a:xfrm>
            <a:off x="6685200" y="3775178"/>
            <a:ext cx="540000" cy="10800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8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6.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47.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heme/theme1.xml><?xml version="1.0" encoding="utf-8"?>
<a:theme xmlns:a="http://schemas.openxmlformats.org/drawingml/2006/main" name="清华简约主题-扁平-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51159</TotalTime>
  <Words>8617</Words>
  <Application>Microsoft Office PowerPoint</Application>
  <PresentationFormat>宽屏</PresentationFormat>
  <Paragraphs>1021</Paragraphs>
  <Slides>76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等线</vt:lpstr>
      <vt:lpstr>Microsoft Yahei</vt:lpstr>
      <vt:lpstr>Cambria Math</vt:lpstr>
      <vt:lpstr>Courier New</vt:lpstr>
      <vt:lpstr>Gill Sans MT</vt:lpstr>
      <vt:lpstr>Wingdings 2</vt:lpstr>
      <vt:lpstr>清华简约主题-扁平-16:9</vt:lpstr>
      <vt:lpstr>清华算协暑期培训 2024 动态规划</vt:lpstr>
      <vt:lpstr>本次课程的安排</vt:lpstr>
      <vt:lpstr>PowerPoint 演示文稿</vt:lpstr>
      <vt:lpstr>PowerPoint 演示文稿</vt:lpstr>
      <vt:lpstr>PowerPoint 演示文稿</vt:lpstr>
      <vt:lpstr>动态规划</vt:lpstr>
      <vt:lpstr>最长上升子序列问题 Longest Increasing Subsequence</vt:lpstr>
      <vt:lpstr>最长上升子序列问题 Longest Increasing Subsequence</vt:lpstr>
      <vt:lpstr>最长上升子序列问题 Longest Increasing Subsequence</vt:lpstr>
      <vt:lpstr>最长上升子序列问题 Longest Increasing Subsequence</vt:lpstr>
      <vt:lpstr>动态规划</vt:lpstr>
      <vt:lpstr>动态规划的适用场景</vt:lpstr>
      <vt:lpstr>状态设计</vt:lpstr>
      <vt:lpstr>从一维到多维</vt:lpstr>
      <vt:lpstr>从一维到多维</vt:lpstr>
      <vt:lpstr>动态规划的设计</vt:lpstr>
      <vt:lpstr>动态规划的转移</vt:lpstr>
      <vt:lpstr>记忆化搜索 Memoization</vt:lpstr>
      <vt:lpstr>记忆化搜索 Memoization</vt:lpstr>
      <vt:lpstr>不同类型的动态规划</vt:lpstr>
      <vt:lpstr>序列 DP</vt:lpstr>
      <vt:lpstr>NOIP2015 子串</vt:lpstr>
      <vt:lpstr>NOIP2015 子串</vt:lpstr>
      <vt:lpstr>NOIP2015 子串</vt:lpstr>
      <vt:lpstr>背包问题</vt:lpstr>
      <vt:lpstr>背包问题</vt:lpstr>
      <vt:lpstr>背包问题</vt:lpstr>
      <vt:lpstr>THUPC2021 G 赌徒问题</vt:lpstr>
      <vt:lpstr>THUPC2021 G 赌徒问题</vt:lpstr>
      <vt:lpstr>THUPC2021 G 赌徒问题</vt:lpstr>
      <vt:lpstr>正整数的线性组合</vt:lpstr>
      <vt:lpstr>正整数的线性组合</vt:lpstr>
      <vt:lpstr>区间 DP</vt:lpstr>
      <vt:lpstr>区间 DP</vt:lpstr>
      <vt:lpstr>恐狼后卫</vt:lpstr>
      <vt:lpstr>恐狼后卫</vt:lpstr>
      <vt:lpstr>状态压缩 DP</vt:lpstr>
      <vt:lpstr>NOIP2016 愤怒的小鸟</vt:lpstr>
      <vt:lpstr>NOIP2016 愤怒的小鸟</vt:lpstr>
      <vt:lpstr>最小斯坦纳树</vt:lpstr>
      <vt:lpstr>最小斯坦纳树</vt:lpstr>
      <vt:lpstr>最小斯坦纳树</vt:lpstr>
      <vt:lpstr>最小斯坦纳树</vt:lpstr>
      <vt:lpstr>最小斯坦纳树</vt:lpstr>
      <vt:lpstr>最小斯坦纳树</vt:lpstr>
      <vt:lpstr>ARC058E - Iroha and Haiku</vt:lpstr>
      <vt:lpstr>ARC058E - Iroha and Haiku</vt:lpstr>
      <vt:lpstr>ARC058E - Iroha and Haiku</vt:lpstr>
      <vt:lpstr>ARC058E - Iroha and Haiku</vt:lpstr>
      <vt:lpstr>树型 DP</vt:lpstr>
      <vt:lpstr>树型背包</vt:lpstr>
      <vt:lpstr>树型背包</vt:lpstr>
      <vt:lpstr>树型背包</vt:lpstr>
      <vt:lpstr>ARC083E - Bichrome Tree</vt:lpstr>
      <vt:lpstr>ARC083E - Bichrome Tree</vt:lpstr>
      <vt:lpstr>ARC083E - Bichrome Tree</vt:lpstr>
      <vt:lpstr>ARC083E - Bichrome Tree</vt:lpstr>
      <vt:lpstr>ARC083E - Bichrome Tree</vt:lpstr>
      <vt:lpstr>数位 DP</vt:lpstr>
      <vt:lpstr>数位 DP</vt:lpstr>
      <vt:lpstr>CF507D - The Maths Lecture</vt:lpstr>
      <vt:lpstr>CF507D - The Maths Lecture</vt:lpstr>
      <vt:lpstr>动态规划优化选讲</vt:lpstr>
      <vt:lpstr>用单调栈 / 单调队列优化 DP</vt:lpstr>
      <vt:lpstr>NOI2005 瑰丽华尔兹</vt:lpstr>
      <vt:lpstr>NOI2005 瑰丽华尔兹</vt:lpstr>
      <vt:lpstr>NOI2005 瑰丽华尔兹</vt:lpstr>
      <vt:lpstr>USCAO2008Mar - 土地购买 Land Acquisition</vt:lpstr>
      <vt:lpstr>USCAO2008Mar - 土地购买 Land Acquisition</vt:lpstr>
      <vt:lpstr>USCAO2008Mar - 土地购买 Land Acquisition</vt:lpstr>
      <vt:lpstr>USCAO2008Mar - 土地购买 Land Acquisition</vt:lpstr>
      <vt:lpstr>ARC073F - Many Moves</vt:lpstr>
      <vt:lpstr>ARC073F - Many Moves</vt:lpstr>
      <vt:lpstr>ARC073F - Many Moves</vt:lpstr>
      <vt:lpstr>ARC073F - Many Moves</vt:lpstr>
      <vt:lpstr>祝大家暑培顺利!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鸿基 陈</cp:lastModifiedBy>
  <cp:revision>1671</cp:revision>
  <cp:lastPrinted>2020-04-04T02:50:47Z</cp:lastPrinted>
  <dcterms:created xsi:type="dcterms:W3CDTF">2020-01-04T07:43:38Z</dcterms:created>
  <dcterms:modified xsi:type="dcterms:W3CDTF">2024-08-15T22:34:38Z</dcterms:modified>
</cp:coreProperties>
</file>