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7" r:id="rId4"/>
    <p:sldId id="273" r:id="rId6"/>
    <p:sldId id="272" r:id="rId7"/>
    <p:sldId id="274" r:id="rId8"/>
    <p:sldId id="258" r:id="rId9"/>
    <p:sldId id="260" r:id="rId10"/>
    <p:sldId id="261" r:id="rId11"/>
    <p:sldId id="262" r:id="rId12"/>
    <p:sldId id="264" r:id="rId13"/>
    <p:sldId id="263" r:id="rId14"/>
    <p:sldId id="275" r:id="rId15"/>
    <p:sldId id="265" r:id="rId16"/>
    <p:sldId id="266" r:id="rId17"/>
    <p:sldId id="267" r:id="rId18"/>
    <p:sldId id="276" r:id="rId19"/>
    <p:sldId id="268" r:id="rId20"/>
    <p:sldId id="269" r:id="rId21"/>
    <p:sldId id="270" r:id="rId22"/>
    <p:sldId id="278" r:id="rId23"/>
    <p:sldId id="271" r:id="rId24"/>
    <p:sldId id="279" r:id="rId25"/>
    <p:sldId id="280" r:id="rId26"/>
    <p:sldId id="281" r:id="rId27"/>
    <p:sldId id="282"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gs" Target="tags/tag268.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6" Type="http://schemas.openxmlformats.org/officeDocument/2006/relationships/notesSlide" Target="../notesSlides/notesSlide9.xml"/><Relationship Id="rId15" Type="http://schemas.openxmlformats.org/officeDocument/2006/relationships/slideLayout" Target="../slideLayouts/slideLayout7.xml"/><Relationship Id="rId14" Type="http://schemas.openxmlformats.org/officeDocument/2006/relationships/tags" Target="../tags/tag101.xml"/><Relationship Id="rId13" Type="http://schemas.openxmlformats.org/officeDocument/2006/relationships/image" Target="../media/image11.png"/><Relationship Id="rId12" Type="http://schemas.openxmlformats.org/officeDocument/2006/relationships/tags" Target="../tags/tag100.xml"/><Relationship Id="rId11" Type="http://schemas.openxmlformats.org/officeDocument/2006/relationships/image" Target="../media/image10.png"/><Relationship Id="rId10" Type="http://schemas.openxmlformats.org/officeDocument/2006/relationships/tags" Target="../tags/tag99.xml"/><Relationship Id="rId1" Type="http://schemas.openxmlformats.org/officeDocument/2006/relationships/tags" Target="../tags/tag90.xml"/></Relationships>
</file>

<file path=ppt/slides/_rels/slide11.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tags" Target="../tags/tag111.xml"/><Relationship Id="rId1" Type="http://schemas.openxmlformats.org/officeDocument/2006/relationships/tags" Target="../tags/tag102.xml"/></Relationships>
</file>

<file path=ppt/slides/_rels/slide12.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8" Type="http://schemas.openxmlformats.org/officeDocument/2006/relationships/notesSlide" Target="../notesSlides/notesSlide11.xml"/><Relationship Id="rId17" Type="http://schemas.openxmlformats.org/officeDocument/2006/relationships/slideLayout" Target="../slideLayouts/slideLayout7.xml"/><Relationship Id="rId16" Type="http://schemas.openxmlformats.org/officeDocument/2006/relationships/tags" Target="../tags/tag124.xml"/><Relationship Id="rId15" Type="http://schemas.openxmlformats.org/officeDocument/2006/relationships/image" Target="../media/image14.png"/><Relationship Id="rId14" Type="http://schemas.openxmlformats.org/officeDocument/2006/relationships/tags" Target="../tags/tag123.xml"/><Relationship Id="rId13" Type="http://schemas.openxmlformats.org/officeDocument/2006/relationships/image" Target="../media/image13.png"/><Relationship Id="rId12" Type="http://schemas.openxmlformats.org/officeDocument/2006/relationships/tags" Target="../tags/tag122.xml"/><Relationship Id="rId11" Type="http://schemas.openxmlformats.org/officeDocument/2006/relationships/image" Target="../media/image12.png"/><Relationship Id="rId10" Type="http://schemas.openxmlformats.org/officeDocument/2006/relationships/tags" Target="../tags/tag121.xml"/><Relationship Id="rId1" Type="http://schemas.openxmlformats.org/officeDocument/2006/relationships/tags" Target="../tags/tag112.xml"/></Relationships>
</file>

<file path=ppt/slides/_rels/slide13.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4" Type="http://schemas.openxmlformats.org/officeDocument/2006/relationships/notesSlide" Target="../notesSlides/notesSlide12.xml"/><Relationship Id="rId13" Type="http://schemas.openxmlformats.org/officeDocument/2006/relationships/slideLayout" Target="../slideLayouts/slideLayout7.xml"/><Relationship Id="rId12" Type="http://schemas.openxmlformats.org/officeDocument/2006/relationships/tags" Target="../tags/tag135.xml"/><Relationship Id="rId11" Type="http://schemas.openxmlformats.org/officeDocument/2006/relationships/image" Target="../media/image15.png"/><Relationship Id="rId10" Type="http://schemas.openxmlformats.org/officeDocument/2006/relationships/tags" Target="../tags/tag134.xml"/><Relationship Id="rId1" Type="http://schemas.openxmlformats.org/officeDocument/2006/relationships/tags" Target="../tags/tag125.xml"/></Relationships>
</file>

<file path=ppt/slides/_rels/slide14.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8" Type="http://schemas.openxmlformats.org/officeDocument/2006/relationships/notesSlide" Target="../notesSlides/notesSlide13.xml"/><Relationship Id="rId17" Type="http://schemas.openxmlformats.org/officeDocument/2006/relationships/slideLayout" Target="../slideLayouts/slideLayout7.xml"/><Relationship Id="rId16" Type="http://schemas.openxmlformats.org/officeDocument/2006/relationships/tags" Target="../tags/tag148.xml"/><Relationship Id="rId15" Type="http://schemas.openxmlformats.org/officeDocument/2006/relationships/image" Target="../media/image18.png"/><Relationship Id="rId14" Type="http://schemas.openxmlformats.org/officeDocument/2006/relationships/tags" Target="../tags/tag147.xml"/><Relationship Id="rId13" Type="http://schemas.openxmlformats.org/officeDocument/2006/relationships/image" Target="../media/image17.png"/><Relationship Id="rId12" Type="http://schemas.openxmlformats.org/officeDocument/2006/relationships/tags" Target="../tags/tag146.xml"/><Relationship Id="rId11" Type="http://schemas.openxmlformats.org/officeDocument/2006/relationships/image" Target="../media/image16.png"/><Relationship Id="rId10" Type="http://schemas.openxmlformats.org/officeDocument/2006/relationships/tags" Target="../tags/tag145.xml"/><Relationship Id="rId1" Type="http://schemas.openxmlformats.org/officeDocument/2006/relationships/tags" Target="../tags/tag136.xml"/></Relationships>
</file>

<file path=ppt/slides/_rels/slide15.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4" Type="http://schemas.openxmlformats.org/officeDocument/2006/relationships/notesSlide" Target="../notesSlides/notesSlide14.xml"/><Relationship Id="rId13" Type="http://schemas.openxmlformats.org/officeDocument/2006/relationships/slideLayout" Target="../slideLayouts/slideLayout7.xml"/><Relationship Id="rId12" Type="http://schemas.openxmlformats.org/officeDocument/2006/relationships/tags" Target="../tags/tag159.xml"/><Relationship Id="rId11" Type="http://schemas.openxmlformats.org/officeDocument/2006/relationships/image" Target="../media/image19.png"/><Relationship Id="rId10" Type="http://schemas.openxmlformats.org/officeDocument/2006/relationships/tags" Target="../tags/tag158.xml"/><Relationship Id="rId1" Type="http://schemas.openxmlformats.org/officeDocument/2006/relationships/tags" Target="../tags/tag149.xml"/></Relationships>
</file>

<file path=ppt/slides/_rels/slide16.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notesSlide" Target="../notesSlides/notesSlide15.xml"/><Relationship Id="rId13" Type="http://schemas.openxmlformats.org/officeDocument/2006/relationships/slideLayout" Target="../slideLayouts/slideLayout7.xml"/><Relationship Id="rId12" Type="http://schemas.openxmlformats.org/officeDocument/2006/relationships/tags" Target="../tags/tag170.xml"/><Relationship Id="rId11" Type="http://schemas.openxmlformats.org/officeDocument/2006/relationships/image" Target="../media/image20.png"/><Relationship Id="rId10" Type="http://schemas.openxmlformats.org/officeDocument/2006/relationships/tags" Target="../tags/tag169.xml"/><Relationship Id="rId1" Type="http://schemas.openxmlformats.org/officeDocument/2006/relationships/tags" Target="../tags/tag160.xml"/></Relationships>
</file>

<file path=ppt/slides/_rels/slide17.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4" Type="http://schemas.openxmlformats.org/officeDocument/2006/relationships/notesSlide" Target="../notesSlides/notesSlide16.xml"/><Relationship Id="rId13" Type="http://schemas.openxmlformats.org/officeDocument/2006/relationships/slideLayout" Target="../slideLayouts/slideLayout7.xml"/><Relationship Id="rId12" Type="http://schemas.openxmlformats.org/officeDocument/2006/relationships/tags" Target="../tags/tag181.xml"/><Relationship Id="rId11" Type="http://schemas.openxmlformats.org/officeDocument/2006/relationships/image" Target="../media/image21.png"/><Relationship Id="rId10" Type="http://schemas.openxmlformats.org/officeDocument/2006/relationships/tags" Target="../tags/tag180.xml"/><Relationship Id="rId1" Type="http://schemas.openxmlformats.org/officeDocument/2006/relationships/tags" Target="../tags/tag171.xml"/></Relationships>
</file>

<file path=ppt/slides/_rels/slide18.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4" Type="http://schemas.openxmlformats.org/officeDocument/2006/relationships/notesSlide" Target="../notesSlides/notesSlide17.xml"/><Relationship Id="rId13" Type="http://schemas.openxmlformats.org/officeDocument/2006/relationships/slideLayout" Target="../slideLayouts/slideLayout7.xml"/><Relationship Id="rId12" Type="http://schemas.openxmlformats.org/officeDocument/2006/relationships/tags" Target="../tags/tag192.xml"/><Relationship Id="rId11" Type="http://schemas.openxmlformats.org/officeDocument/2006/relationships/image" Target="../media/image22.png"/><Relationship Id="rId10" Type="http://schemas.openxmlformats.org/officeDocument/2006/relationships/tags" Target="../tags/tag191.xml"/><Relationship Id="rId1" Type="http://schemas.openxmlformats.org/officeDocument/2006/relationships/tags" Target="../tags/tag182.xml"/></Relationships>
</file>

<file path=ppt/slides/_rels/slide19.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4" Type="http://schemas.openxmlformats.org/officeDocument/2006/relationships/notesSlide" Target="../notesSlides/notesSlide18.xml"/><Relationship Id="rId13" Type="http://schemas.openxmlformats.org/officeDocument/2006/relationships/slideLayout" Target="../slideLayouts/slideLayout7.xml"/><Relationship Id="rId12" Type="http://schemas.openxmlformats.org/officeDocument/2006/relationships/tags" Target="../tags/tag203.xml"/><Relationship Id="rId11" Type="http://schemas.openxmlformats.org/officeDocument/2006/relationships/image" Target="../media/image23.png"/><Relationship Id="rId10" Type="http://schemas.openxmlformats.org/officeDocument/2006/relationships/tags" Target="../tags/tag202.xml"/><Relationship Id="rId1" Type="http://schemas.openxmlformats.org/officeDocument/2006/relationships/tags" Target="../tags/tag193.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1.xml"/><Relationship Id="rId11" Type="http://schemas.openxmlformats.org/officeDocument/2006/relationships/slideLayout" Target="../slideLayouts/slideLayout7.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4" Type="http://schemas.openxmlformats.org/officeDocument/2006/relationships/notesSlide" Target="../notesSlides/notesSlide19.xml"/><Relationship Id="rId13" Type="http://schemas.openxmlformats.org/officeDocument/2006/relationships/slideLayout" Target="../slideLayouts/slideLayout7.xml"/><Relationship Id="rId12" Type="http://schemas.openxmlformats.org/officeDocument/2006/relationships/tags" Target="../tags/tag214.xml"/><Relationship Id="rId11" Type="http://schemas.openxmlformats.org/officeDocument/2006/relationships/image" Target="../media/image24.png"/><Relationship Id="rId10" Type="http://schemas.openxmlformats.org/officeDocument/2006/relationships/tags" Target="../tags/tag213.xml"/><Relationship Id="rId1" Type="http://schemas.openxmlformats.org/officeDocument/2006/relationships/tags" Target="../tags/tag204.xml"/></Relationships>
</file>

<file path=ppt/slides/_rels/slide21.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2" Type="http://schemas.openxmlformats.org/officeDocument/2006/relationships/notesSlide" Target="../notesSlides/notesSlide20.xml"/><Relationship Id="rId11" Type="http://schemas.openxmlformats.org/officeDocument/2006/relationships/slideLayout" Target="../slideLayouts/slideLayout7.xml"/><Relationship Id="rId10" Type="http://schemas.openxmlformats.org/officeDocument/2006/relationships/tags" Target="../tags/tag224.xml"/><Relationship Id="rId1" Type="http://schemas.openxmlformats.org/officeDocument/2006/relationships/tags" Target="../tags/tag215.xml"/></Relationships>
</file>

<file path=ppt/slides/_rels/slide22.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4" Type="http://schemas.openxmlformats.org/officeDocument/2006/relationships/notesSlide" Target="../notesSlides/notesSlide21.xml"/><Relationship Id="rId13" Type="http://schemas.openxmlformats.org/officeDocument/2006/relationships/slideLayout" Target="../slideLayouts/slideLayout7.xml"/><Relationship Id="rId12" Type="http://schemas.openxmlformats.org/officeDocument/2006/relationships/tags" Target="../tags/tag235.xml"/><Relationship Id="rId11" Type="http://schemas.openxmlformats.org/officeDocument/2006/relationships/image" Target="../media/image25.png"/><Relationship Id="rId10" Type="http://schemas.openxmlformats.org/officeDocument/2006/relationships/tags" Target="../tags/tag234.xml"/><Relationship Id="rId1" Type="http://schemas.openxmlformats.org/officeDocument/2006/relationships/tags" Target="../tags/tag225.xml"/></Relationships>
</file>

<file path=ppt/slides/_rels/slide23.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4" Type="http://schemas.openxmlformats.org/officeDocument/2006/relationships/notesSlide" Target="../notesSlides/notesSlide22.xml"/><Relationship Id="rId13" Type="http://schemas.openxmlformats.org/officeDocument/2006/relationships/slideLayout" Target="../slideLayouts/slideLayout7.xml"/><Relationship Id="rId12" Type="http://schemas.openxmlformats.org/officeDocument/2006/relationships/tags" Target="../tags/tag246.xml"/><Relationship Id="rId11" Type="http://schemas.openxmlformats.org/officeDocument/2006/relationships/image" Target="../media/image26.png"/><Relationship Id="rId10" Type="http://schemas.openxmlformats.org/officeDocument/2006/relationships/tags" Target="../tags/tag245.xml"/><Relationship Id="rId1" Type="http://schemas.openxmlformats.org/officeDocument/2006/relationships/tags" Target="../tags/tag236.xml"/></Relationships>
</file>

<file path=ppt/slides/_rels/slide24.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2" Type="http://schemas.openxmlformats.org/officeDocument/2006/relationships/notesSlide" Target="../notesSlides/notesSlide23.xml"/><Relationship Id="rId11" Type="http://schemas.openxmlformats.org/officeDocument/2006/relationships/slideLayout" Target="../slideLayouts/slideLayout7.xml"/><Relationship Id="rId10" Type="http://schemas.openxmlformats.org/officeDocument/2006/relationships/tags" Target="../tags/tag256.xml"/><Relationship Id="rId1" Type="http://schemas.openxmlformats.org/officeDocument/2006/relationships/tags" Target="../tags/tag247.xml"/></Relationships>
</file>

<file path=ppt/slides/_rels/slide25.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4" Type="http://schemas.openxmlformats.org/officeDocument/2006/relationships/notesSlide" Target="../notesSlides/notesSlide24.xml"/><Relationship Id="rId13" Type="http://schemas.openxmlformats.org/officeDocument/2006/relationships/slideLayout" Target="../slideLayouts/slideLayout7.xml"/><Relationship Id="rId12" Type="http://schemas.openxmlformats.org/officeDocument/2006/relationships/tags" Target="../tags/tag267.xml"/><Relationship Id="rId11" Type="http://schemas.openxmlformats.org/officeDocument/2006/relationships/image" Target="../media/image27.png"/><Relationship Id="rId10" Type="http://schemas.openxmlformats.org/officeDocument/2006/relationships/tags" Target="../tags/tag266.xml"/><Relationship Id="rId1" Type="http://schemas.openxmlformats.org/officeDocument/2006/relationships/tags" Target="../tags/tag257.xml"/></Relationships>
</file>

<file path=ppt/slides/_rels/slide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4" Type="http://schemas.openxmlformats.org/officeDocument/2006/relationships/notesSlide" Target="../notesSlides/notesSlide2.xml"/><Relationship Id="rId13" Type="http://schemas.openxmlformats.org/officeDocument/2006/relationships/slideLayout" Target="../slideLayouts/slideLayout7.xml"/><Relationship Id="rId12" Type="http://schemas.openxmlformats.org/officeDocument/2006/relationships/tags" Target="../tags/tag21.xml"/><Relationship Id="rId11" Type="http://schemas.openxmlformats.org/officeDocument/2006/relationships/image" Target="../media/image1.png"/><Relationship Id="rId10" Type="http://schemas.openxmlformats.org/officeDocument/2006/relationships/tags" Target="../tags/tag20.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notesSlide" Target="../notesSlides/notesSlide3.xml"/><Relationship Id="rId13" Type="http://schemas.openxmlformats.org/officeDocument/2006/relationships/slideLayout" Target="../slideLayouts/slideLayout7.xml"/><Relationship Id="rId12" Type="http://schemas.openxmlformats.org/officeDocument/2006/relationships/tags" Target="../tags/tag32.xml"/><Relationship Id="rId11" Type="http://schemas.openxmlformats.org/officeDocument/2006/relationships/image" Target="../media/image2.png"/><Relationship Id="rId10" Type="http://schemas.openxmlformats.org/officeDocument/2006/relationships/tags" Target="../tags/tag31.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4" Type="http://schemas.openxmlformats.org/officeDocument/2006/relationships/notesSlide" Target="../notesSlides/notesSlide4.xml"/><Relationship Id="rId13" Type="http://schemas.openxmlformats.org/officeDocument/2006/relationships/slideLayout" Target="../slideLayouts/slideLayout7.xml"/><Relationship Id="rId12" Type="http://schemas.openxmlformats.org/officeDocument/2006/relationships/tags" Target="../tags/tag43.xml"/><Relationship Id="rId11" Type="http://schemas.openxmlformats.org/officeDocument/2006/relationships/image" Target="../media/image3.png"/><Relationship Id="rId10" Type="http://schemas.openxmlformats.org/officeDocument/2006/relationships/tags" Target="../tags/tag42.xml"/><Relationship Id="rId1" Type="http://schemas.openxmlformats.org/officeDocument/2006/relationships/tags" Target="../tags/tag33.xml"/></Relationships>
</file>

<file path=ppt/slides/_rels/slide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4" Type="http://schemas.openxmlformats.org/officeDocument/2006/relationships/notesSlide" Target="../notesSlides/notesSlide5.xml"/><Relationship Id="rId13" Type="http://schemas.openxmlformats.org/officeDocument/2006/relationships/slideLayout" Target="../slideLayouts/slideLayout7.xml"/><Relationship Id="rId12" Type="http://schemas.openxmlformats.org/officeDocument/2006/relationships/tags" Target="../tags/tag54.xml"/><Relationship Id="rId11" Type="http://schemas.openxmlformats.org/officeDocument/2006/relationships/image" Target="../media/image4.png"/><Relationship Id="rId10" Type="http://schemas.openxmlformats.org/officeDocument/2006/relationships/tags" Target="../tags/tag53.xml"/><Relationship Id="rId1" Type="http://schemas.openxmlformats.org/officeDocument/2006/relationships/tags" Target="../tags/tag44.xml"/></Relationships>
</file>

<file path=ppt/slides/_rels/slide7.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4" Type="http://schemas.openxmlformats.org/officeDocument/2006/relationships/notesSlide" Target="../notesSlides/notesSlide6.xml"/><Relationship Id="rId13" Type="http://schemas.openxmlformats.org/officeDocument/2006/relationships/slideLayout" Target="../slideLayouts/slideLayout7.xml"/><Relationship Id="rId12" Type="http://schemas.openxmlformats.org/officeDocument/2006/relationships/tags" Target="../tags/tag65.xml"/><Relationship Id="rId11" Type="http://schemas.openxmlformats.org/officeDocument/2006/relationships/image" Target="../media/image5.png"/><Relationship Id="rId10" Type="http://schemas.openxmlformats.org/officeDocument/2006/relationships/tags" Target="../tags/tag64.xml"/><Relationship Id="rId1" Type="http://schemas.openxmlformats.org/officeDocument/2006/relationships/tags" Target="../tags/tag55.xml"/></Relationships>
</file>

<file path=ppt/slides/_rels/slide8.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6" Type="http://schemas.openxmlformats.org/officeDocument/2006/relationships/notesSlide" Target="../notesSlides/notesSlide7.xml"/><Relationship Id="rId15" Type="http://schemas.openxmlformats.org/officeDocument/2006/relationships/slideLayout" Target="../slideLayouts/slideLayout7.xml"/><Relationship Id="rId14" Type="http://schemas.openxmlformats.org/officeDocument/2006/relationships/tags" Target="../tags/tag77.xml"/><Relationship Id="rId13" Type="http://schemas.openxmlformats.org/officeDocument/2006/relationships/image" Target="../media/image7.png"/><Relationship Id="rId12" Type="http://schemas.openxmlformats.org/officeDocument/2006/relationships/tags" Target="../tags/tag76.xml"/><Relationship Id="rId11" Type="http://schemas.openxmlformats.org/officeDocument/2006/relationships/image" Target="../media/image6.png"/><Relationship Id="rId10" Type="http://schemas.openxmlformats.org/officeDocument/2006/relationships/tags" Target="../tags/tag75.xml"/><Relationship Id="rId1" Type="http://schemas.openxmlformats.org/officeDocument/2006/relationships/tags" Target="../tags/tag66.xml"/></Relationships>
</file>

<file path=ppt/slides/_rels/slide9.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6" Type="http://schemas.openxmlformats.org/officeDocument/2006/relationships/notesSlide" Target="../notesSlides/notesSlide8.xml"/><Relationship Id="rId15" Type="http://schemas.openxmlformats.org/officeDocument/2006/relationships/slideLayout" Target="../slideLayouts/slideLayout7.xml"/><Relationship Id="rId14" Type="http://schemas.openxmlformats.org/officeDocument/2006/relationships/tags" Target="../tags/tag89.xml"/><Relationship Id="rId13" Type="http://schemas.openxmlformats.org/officeDocument/2006/relationships/image" Target="../media/image9.png"/><Relationship Id="rId12" Type="http://schemas.openxmlformats.org/officeDocument/2006/relationships/tags" Target="../tags/tag88.xml"/><Relationship Id="rId11" Type="http://schemas.openxmlformats.org/officeDocument/2006/relationships/image" Target="../media/image8.png"/><Relationship Id="rId10" Type="http://schemas.openxmlformats.org/officeDocument/2006/relationships/tags" Target="../tags/tag87.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latin typeface="华文中宋" panose="02010600040101010101" charset="-122"/>
                <a:ea typeface="华文中宋" panose="02010600040101010101" charset="-122"/>
              </a:rPr>
              <a:t>矩阵选讲</a:t>
            </a:r>
            <a:endParaRPr lang="zh-CN" altLang="en-US">
              <a:latin typeface="华文中宋" panose="02010600040101010101" charset="-122"/>
              <a:ea typeface="华文中宋" panose="02010600040101010101" charset="-122"/>
            </a:endParaRPr>
          </a:p>
        </p:txBody>
      </p:sp>
      <p:sp>
        <p:nvSpPr>
          <p:cNvPr id="3" name="副标题 2"/>
          <p:cNvSpPr>
            <a:spLocks noGrp="1"/>
          </p:cNvSpPr>
          <p:nvPr>
            <p:ph type="subTitle" idx="1"/>
          </p:nvPr>
        </p:nvSpPr>
        <p:spPr/>
        <p:txBody>
          <a:bodyPr/>
          <a:p>
            <a:r>
              <a:rPr lang="en-US" altLang="zh-CN">
                <a:latin typeface="Times New Roman" panose="02020603050405020304" charset="0"/>
                <a:cs typeface="Times New Roman" panose="02020603050405020304" charset="0"/>
              </a:rPr>
              <a:t>Adove</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2024.8.15</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简单的矩阵</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变换</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改变矩阵的行数和列数：</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更一般地，如果将</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的矩阵改为</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的矩阵，且</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。对于这种情况，只要改变行数和</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列数的</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数值就可以了。</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p:pic>
        <p:nvPicPr>
          <p:cNvPr id="3" name="图片 2"/>
          <p:cNvPicPr>
            <a:picLocks noChangeAspect="1"/>
          </p:cNvPicPr>
          <p:nvPr>
            <p:custDataLst>
              <p:tags r:id="rId10"/>
            </p:custDataLst>
          </p:nvPr>
        </p:nvPicPr>
        <p:blipFill>
          <a:blip r:embed="rId11"/>
          <a:stretch>
            <a:fillRect/>
          </a:stretch>
        </p:blipFill>
        <p:spPr>
          <a:xfrm>
            <a:off x="7329170" y="3783965"/>
            <a:ext cx="3902710" cy="1840865"/>
          </a:xfrm>
          <a:prstGeom prst="rect">
            <a:avLst/>
          </a:prstGeom>
        </p:spPr>
      </p:pic>
      <p:pic>
        <p:nvPicPr>
          <p:cNvPr id="5" name="图片 4"/>
          <p:cNvPicPr>
            <a:picLocks noChangeAspect="1"/>
          </p:cNvPicPr>
          <p:nvPr>
            <p:custDataLst>
              <p:tags r:id="rId12"/>
            </p:custDataLst>
          </p:nvPr>
        </p:nvPicPr>
        <p:blipFill>
          <a:blip r:embed="rId13"/>
          <a:stretch>
            <a:fillRect/>
          </a:stretch>
        </p:blipFill>
        <p:spPr>
          <a:xfrm>
            <a:off x="997585" y="3543300"/>
            <a:ext cx="4582795" cy="2705100"/>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简单的矩阵</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变换</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矩阵转置：考虑</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简单的练习</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中的（</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1</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4</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）或是（</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2</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3</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），这种变换改变了映射的有序集合，交换了行数和列数。</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简单的矩阵</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变换</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矩阵转置：考虑</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简单的练习</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中的（</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1</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4</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）或是（</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2</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3</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），这种变换改变了映射的有序集合，交换了行数和列数。实际上，新矩阵的第</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i</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行第</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j</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列的元素一一对应了旧矩阵的第</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i</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列第</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j</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行的元素。对于这种情况，我们只需要重新进行映射：</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𝐵</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𝑚</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。我们将矩阵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的转置记作</a:t>
                </a:r>
                <a14:m>
                  <m:oMath xmlns:m="http://schemas.openxmlformats.org/officeDocument/2006/math">
                    <m:sSup>
                      <m:sSup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p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𝑇</m:t>
                        </m:r>
                      </m:sup>
                    </m:sSup>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pic>
        <p:nvPicPr>
          <p:cNvPr id="3" name="图片 2"/>
          <p:cNvPicPr>
            <a:picLocks noChangeAspect="1"/>
          </p:cNvPicPr>
          <p:nvPr>
            <p:custDataLst>
              <p:tags r:id="rId12"/>
            </p:custDataLst>
          </p:nvPr>
        </p:nvPicPr>
        <p:blipFill>
          <a:blip r:embed="rId13"/>
          <a:stretch>
            <a:fillRect/>
          </a:stretch>
        </p:blipFill>
        <p:spPr>
          <a:xfrm>
            <a:off x="6897370" y="4080510"/>
            <a:ext cx="3881120" cy="1303655"/>
          </a:xfrm>
          <a:prstGeom prst="rect">
            <a:avLst/>
          </a:prstGeom>
        </p:spPr>
      </p:pic>
      <p:pic>
        <p:nvPicPr>
          <p:cNvPr id="5" name="图片 4"/>
          <p:cNvPicPr>
            <a:picLocks noChangeAspect="1"/>
          </p:cNvPicPr>
          <p:nvPr>
            <p:custDataLst>
              <p:tags r:id="rId14"/>
            </p:custDataLst>
          </p:nvPr>
        </p:nvPicPr>
        <p:blipFill>
          <a:blip r:embed="rId15"/>
          <a:stretch>
            <a:fillRect/>
          </a:stretch>
        </p:blipFill>
        <p:spPr>
          <a:xfrm>
            <a:off x="1267460" y="3429000"/>
            <a:ext cx="3338830" cy="2780665"/>
          </a:xfrm>
          <a:prstGeom prst="rect">
            <a:avLst/>
          </a:prstGeom>
        </p:spPr>
      </p:pic>
    </p:spTree>
    <p:custDataLst>
      <p:tags r:id="rId1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简单的矩阵运算：</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矩阵加法</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矩阵加法：两个行数列数对应相等的矩阵相加，得到的矩阵行数和列数对应相等，各元素为对应元素的和。</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例如：</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14:m>
                  <m:oMath xmlns:m="http://schemas.openxmlformats.org/officeDocument/2006/math">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2"/>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4</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6</m:t>
                              </m:r>
                            </m:e>
                          </m:mr>
                        </m:m>
                      </m:e>
                    </m:d>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2"/>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4</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6</m:t>
                              </m:r>
                            </m:e>
                          </m:mr>
                        </m:m>
                      </m:e>
                    </m:d>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2"/>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6</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9</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8</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12</m:t>
                              </m:r>
                            </m:e>
                          </m:mr>
                        </m:m>
                      </m:e>
                    </m:d>
                  </m:oMath>
                </a14:m>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简单的矩阵运算：</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矩阵乘法</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矩阵乘法：</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乘以</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，得到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的新矩阵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，其中</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例如：</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14:m>
                  <m:oMath xmlns:m="http://schemas.openxmlformats.org/officeDocument/2006/math">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3"/>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4</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6</m:t>
                              </m:r>
                            </m:e>
                          </m:mr>
                        </m:m>
                      </m:e>
                    </m:d>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1"/>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mr>
                        </m:m>
                      </m:e>
                    </m:d>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1"/>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7</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17</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mr>
                        </m:m>
                      </m:e>
                    </m:d>
                  </m:oMath>
                </a14:m>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pic>
        <p:nvPicPr>
          <p:cNvPr id="2" name="图片 1"/>
          <p:cNvPicPr>
            <a:picLocks noChangeAspect="1"/>
          </p:cNvPicPr>
          <p:nvPr>
            <p:custDataLst>
              <p:tags r:id="rId12"/>
            </p:custDataLst>
          </p:nvPr>
        </p:nvPicPr>
        <p:blipFill>
          <a:blip r:embed="rId13"/>
          <a:stretch>
            <a:fillRect/>
          </a:stretch>
        </p:blipFill>
        <p:spPr>
          <a:xfrm>
            <a:off x="4171315" y="2936875"/>
            <a:ext cx="3848735" cy="3302635"/>
          </a:xfrm>
          <a:prstGeom prst="rect">
            <a:avLst/>
          </a:prstGeom>
        </p:spPr>
      </p:pic>
      <p:pic>
        <p:nvPicPr>
          <p:cNvPr id="3" name="图片 2"/>
          <p:cNvPicPr>
            <a:picLocks noChangeAspect="1"/>
          </p:cNvPicPr>
          <p:nvPr>
            <p:custDataLst>
              <p:tags r:id="rId14"/>
            </p:custDataLst>
          </p:nvPr>
        </p:nvPicPr>
        <p:blipFill>
          <a:blip r:embed="rId15"/>
          <a:stretch>
            <a:fillRect/>
          </a:stretch>
        </p:blipFill>
        <p:spPr>
          <a:xfrm>
            <a:off x="8241665" y="3206115"/>
            <a:ext cx="3232785" cy="1794510"/>
          </a:xfrm>
          <a:prstGeom prst="rect">
            <a:avLst/>
          </a:prstGeom>
        </p:spPr>
      </p:pic>
    </p:spTree>
    <p:custDataLst>
      <p:tags r:id="rId1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矩阵乘法的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性质</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矩阵乘法：</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乘以</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，得到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的新矩阵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，其中</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容易发现，由于</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可以不相等，矩阵乘法不</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满足交换律。</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矩阵乘法是否满足结合律？（注：即</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(AB)C=A(BC)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矩阵乘法的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性质</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矩阵乘法：</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乘以</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，得到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的新矩阵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，其中</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容易发现，由于</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可以不相等，矩阵乘法不</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满足交换律。</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矩阵乘法是否满足结合律？（注：即</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(AB)C=A(BC)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证明方法：假定</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A,B,C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分别是</a:t>
                </a:r>
                <a14:m>
                  <m:oMath xmlns:m="http://schemas.openxmlformats.org/officeDocument/2006/math">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𝑚</m:t>
                    </m:r>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的矩阵，证明两种计算顺序最终得到的</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的矩阵中对应位置的元素相等，即</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𝑑</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𝑑</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的幂</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矩阵乘法：</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乘以</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，得到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的新矩阵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，其中</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容易发现，对于特定的矩阵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，可以允许</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AAA...A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w</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个</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连乘）这样的运算，其中矩阵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满足行数和列数</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相等</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与实数的情形</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类似，我们将</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AAA...A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w</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个</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连乘）称为矩阵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w</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次幂，记作</a:t>
                </a:r>
                <a14:m>
                  <m:oMath xmlns:m="http://schemas.openxmlformats.org/officeDocument/2006/math">
                    <m:sSup>
                      <m:sSup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p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𝑤</m:t>
                        </m:r>
                      </m:sup>
                    </m:sSup>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与实数的情形类似，矩阵的幂的计算可以进行二进制优化，通常称为</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矩阵快速幂。</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单位矩阵</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矩阵乘法：</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乘以</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，得到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的新矩阵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，其中</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容易发现，有这样一种矩阵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I</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的矩阵），满足对于任意的矩阵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，使得</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AI=A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；对于任意的矩阵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，使得</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IB=B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。我们将这样的矩阵称作</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阶单位矩阵，记作</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𝐼</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例如，</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𝐼</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3"/>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mr>
                        </m:m>
                      </m:e>
                    </m:d>
                  </m:oMath>
                </a14:m>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逆</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矩阵乘法：</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乘以</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，得到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的新矩阵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，其中</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单位矩阵：有这样一种矩阵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I</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的矩阵），满足对于任意的矩阵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，使得</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AI=A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；对于任意的矩阵</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，使得</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IB=B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。我们将这样的矩阵称作</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阶单位矩阵，记作</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𝐼</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如果</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m=k=n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，且</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是单位矩阵，我们就称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与</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互逆。如果</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B</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是</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的逆矩阵，我们就可以把它记作</a:t>
                </a:r>
                <a14:m>
                  <m:oMath xmlns:m="http://schemas.openxmlformats.org/officeDocument/2006/math">
                    <m:sSup>
                      <m:sSup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p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sSup>
                  </m:oMath>
                </a14:m>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课件内容的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预告</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670050"/>
            <a:ext cx="10826115" cy="4866005"/>
          </a:xfrm>
          <a:prstGeom prst="rect">
            <a:avLst/>
          </a:prstGeom>
        </p:spPr>
        <p:txBody>
          <a:bodyPr anchor="ctr">
            <a:normAutofit lnSpcReduction="10000"/>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面向完全没有这方面基础的听众，不会有</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什么抽象的</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概念。</a:t>
            </a:r>
            <a:endPar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可能会有一些比较抽象的式子，但这些式子看不明白也没有关系，不影响整体的</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理解。</a:t>
            </a:r>
            <a:endPar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广义矩阵运算（</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广义矩阵乘法）</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广义矩阵乘法</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这个说法是一种类比，实际上是将矩阵乘法中的乘法和加法两种运算方式替换为其他运算后，仍然使得矩阵之间的运算满足结合律的</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运算。</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考虑我们之前提到的矩阵乘法满足结合律的证明。</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假定</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A,B,C</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分别是</a:t>
                </a:r>
                <a14:m>
                  <m:oMath xmlns:m="http://schemas.openxmlformats.org/officeDocument/2006/math">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𝑚</m:t>
                    </m:r>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的矩阵</m:t>
                    </m:r>
                    <m: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oMath>
                </a14:m>
                <a:endPar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14:m>
                  <m:oMath xmlns:m="http://schemas.openxmlformats.org/officeDocument/2006/math">
                    <m: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证明两种计算顺序最终得到的</m:t>
                    </m:r>
                    <m: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m:t>
                    </m:r>
                    <m: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n</m:t>
                    </m:r>
                    <m: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的矩阵中对应位置的元素相等</m:t>
                    </m:r>
                    <m: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zh-CN" altLang="en-US"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即</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𝑑</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sub>
                        </m:sSub>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𝑢</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sub>
                            </m:s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𝑑</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这里的加法运算替换为最大值运算，乘法运算替换为加法运算，仍然可以使得等式成立（</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尝试证明）。</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更一般地，将乘法位置的运算标记为</a:t>
                </a:r>
                <a14:m>
                  <m:oMath xmlns:m="http://schemas.openxmlformats.org/officeDocument/2006/math">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，将加法位置的运算标记为</a:t>
                </a:r>
                <a14:m>
                  <m:oMath xmlns:m="http://schemas.openxmlformats.org/officeDocument/2006/math">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，只要前者满足交换律和结合律，后者满足交换律，同时前者对后者满足分配律，对应的广义矩阵运算就满足结合律（</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尝试证明）。</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矩阵能用来</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干啥？</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这里不涉及在某些专业领域的应用，只是就矩阵的性质来</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谈一般应用的</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可能性</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我们首先可以看到广义</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矩阵运算有个很好的性质：满足</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结合律。</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这至少意味着两种可能的</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应用场景：</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1. </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被线段树、平衡树、</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分块这样的数据结构</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维护</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2. </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加速已知递推公式的数列第</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项的</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求解</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然后是图论方面的应用，比如邻接矩阵及其推广形式：</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转移概率</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矩阵。</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会有其他的应用方式，这里</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暂不做讨论。</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应用题</a:t>
            </a:r>
            <a:r>
              <a:rPr lang="en-US" altLang="zh-CN"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1</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：斐波那契数列第</a:t>
            </a:r>
            <a:r>
              <a:rPr lang="en-US" altLang="zh-CN"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k</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项</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求解</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输出一个自然</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数，结果对</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998244353</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取模。</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数据范围：</a:t>
                </a:r>
                <a14:m>
                  <m:oMath xmlns:m="http://schemas.openxmlformats.org/officeDocument/2006/math">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p>
                      <m:sSup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p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10</m:t>
                        </m:r>
                      </m:e>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50000</m:t>
                        </m:r>
                      </m:sup>
                    </m:sSup>
                  </m:oMath>
                </a14:m>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应用题</a:t>
            </a:r>
            <a:r>
              <a:rPr lang="en-US" altLang="zh-CN"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2</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：求解如下递推数列第</a:t>
            </a:r>
            <a:r>
              <a:rPr lang="en-US" altLang="zh-CN"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k</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项</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3</m:t>
                        </m:r>
                      </m:sub>
                    </m:sSub>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2</m:t>
                        </m:r>
                      </m:sub>
                    </m:sSub>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sub>
                    </m:sSub>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𝑑</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 </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ℕ</m:t>
                    </m:r>
                    <m:r>
                      <a:rPr lang="en-US" altLang="zh-CN"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oMath>
                </a14:m>
                <a:endParaRPr lang="en-US" altLang="zh-CN"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a:t>结果对</a:t>
                </a:r>
                <a:r>
                  <a:rPr lang="en-US" altLang="zh-CN"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a:t>998244353</a:t>
                </a:r>
                <a:r>
                  <a:rPr lang="zh-CN" altLang="en-US"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a:t>取模</a:t>
                </a:r>
                <a:endParaRPr lang="en-US" altLang="zh-CN" sz="1600" spc="150">
                  <a:solidFill>
                    <a:srgbClr val="000000">
                      <a:lumMod val="75000"/>
                      <a:lumOff val="25000"/>
                    </a:srgbClr>
                  </a:solidFill>
                  <a:latin typeface="华文中宋" panose="02010600040101010101" charset="-122"/>
                  <a:ea typeface="华文中宋" panose="02010600040101010101" charset="-122"/>
                  <a:cs typeface="华文中宋" panose="02010600040101010101"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华文中宋" panose="02010600040101010101" charset="-122"/>
                    <a:ea typeface="华文中宋" panose="02010600040101010101" charset="-122"/>
                    <a:cs typeface="华文中宋" panose="02010600040101010101" charset="-122"/>
                    <a:sym typeface="Arial" panose="020B0604020202020204" pitchFamily="34" charset="0"/>
                  </a:rPr>
                  <a:t>数据范围：给定</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0</m:t>
                        </m:r>
                      </m:sub>
                    </m:sSub>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 </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𝑏</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 </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𝑐</m:t>
                    </m:r>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 </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𝑑</m:t>
                    </m:r>
                    <m:r>
                      <a:rPr lang="en-US" altLang="zh-CN"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r>
                      <a:rPr lang="zh-CN" altLang="en-US"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均为不大于</m:t>
                    </m:r>
                    <m:sSup>
                      <m:sSupPr>
                        <m:ctrlP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pPr>
                      <m:e>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10</m:t>
                        </m:r>
                      </m:e>
                      <m:sup>
                        <m:r>
                          <a:rPr lang="en-US" altLang="zh-CN" sz="1600" i="1"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9</m:t>
                        </m:r>
                      </m:sup>
                    </m:sSup>
                    <m: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的正整数</m:t>
                    </m:r>
                    <m:r>
                      <a:rPr lang="en-US" altLang="zh-CN" sz="1600" spc="150">
                        <a:solidFill>
                          <a:srgbClr val="000000">
                            <a:lumMod val="75000"/>
                            <a:lumOff val="25000"/>
                          </a:srgbClr>
                        </a:solidFill>
                        <a:latin typeface="Cambria Math" panose="02040503050406030204" charset="0"/>
                        <a:ea typeface="MS Mincho" charset="0"/>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p>
                      <m:sSup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p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10</m:t>
                        </m:r>
                      </m:e>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50000</m:t>
                        </m:r>
                      </m:sup>
                    </m:sSup>
                  </m:oMath>
                </a14:m>
                <a:endParaRPr lang="zh-CN" altLang="en-US" sz="1600" i="1" spc="150">
                  <a:solidFill>
                    <a:srgbClr val="000000">
                      <a:lumMod val="75000"/>
                      <a:lumOff val="25000"/>
                    </a:srgbClr>
                  </a:solidFill>
                  <a:latin typeface="华文中宋" panose="02010600040101010101" charset="-122"/>
                  <a:ea typeface="华文中宋" panose="02010600040101010101" charset="-122"/>
                  <a:cs typeface="华文中宋" panose="02010600040101010101" charset="-122"/>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应用题</a:t>
            </a:r>
            <a:r>
              <a:rPr lang="en-US" altLang="zh-CN"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3</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区间加，维护区间</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最大值</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数据范围：和一般线段树题目数据范围</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相当。</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应用题</a:t>
            </a:r>
            <a:r>
              <a:rPr lang="en-US" altLang="zh-CN"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4</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图上游走</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给定一</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个点的有向图（</a:t>
                </a:r>
                <a14:m>
                  <m:oMath xmlns:m="http://schemas.openxmlformats.org/officeDocument/2006/math">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50</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），每个点上有</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&lt;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𝑣</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500</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个人，每个人在点</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i</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上都有</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𝑝</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的概率在下回合走到点</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j</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，保证对于每个点</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i</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14:m>
                  <m:oMath xmlns:m="http://schemas.openxmlformats.org/officeDocument/2006/math">
                    <m:nary>
                      <m:naryPr>
                        <m:chr m:val="∑"/>
                        <m:limLoc m:val="undOv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𝑝</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问</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k</a:t>
                </a:r>
                <a14:m>
                  <m:oMath xmlns:m="http://schemas.openxmlformats.org/officeDocument/2006/math">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p>
                      <m:sSup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p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10</m:t>
                        </m:r>
                      </m:e>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18</m:t>
                        </m:r>
                      </m:sup>
                    </m:s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回合后每个点上人数的期望，结果保留</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两位小数。</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基本概念</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lnSpcReduction="10000"/>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对于一般矩阵而言，如果矩阵有</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k</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个维度，确定一个矩阵就需要</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k</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个维度各自的元素数量</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&lt;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ℕ</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，以及一个大小为</a:t>
                </a:r>
                <a14:m>
                  <m:oMath xmlns:m="http://schemas.openxmlformats.org/officeDocument/2006/math">
                    <m:nary>
                      <m:naryPr>
                        <m:chr m:val="∏"/>
                        <m:limLoc m:val="undOv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的有序集合，矩阵的元素</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唯一地对应集合中的元素</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Sub>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基本概念</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lnSpcReduction="10000"/>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对于一般矩阵而言，如果矩阵有</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k</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个维度，确定一个矩阵就需要</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k</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个维度各自的元素数量</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&lt;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ℕ</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，以及一个大小为</a:t>
                </a:r>
                <a14:m>
                  <m:oMath xmlns:m="http://schemas.openxmlformats.org/officeDocument/2006/math">
                    <m:nary>
                      <m:naryPr>
                        <m:chr m:val="∏"/>
                        <m:limLoc m:val="undOv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的有序集合，矩阵的元素</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唯一地对应集合中的元素</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Sub>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我们在这里主要讨论二维的实数矩阵。为了确定这样一个矩阵，我们需要列数</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n</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，行数</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m</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，以及一个大小为</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m</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n</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的有序集合；其中，</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n</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和</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m</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都是正整数，矩阵的元素</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唯一地对应集合中的元素</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𝑖𝑛</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集合中的元素是</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实数。</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矩阵的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基本概念</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lnSpcReduction="10000"/>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对于一般矩阵而言，如果矩阵有</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k</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个维度，确定一个矩阵就需要</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k</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个维度各自的元素数量</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&lt;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ℕ</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，以及一个大小为</a:t>
                </a:r>
                <a14:m>
                  <m:oMath xmlns:m="http://schemas.openxmlformats.org/officeDocument/2006/math">
                    <m:nary>
                      <m:naryPr>
                        <m:chr m:val="∏"/>
                        <m:limLoc m:val="undOv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的有序集合，矩阵的元素</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唯一地对应集合中的元素</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b>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0</m:t>
                            </m:r>
                          </m:sub>
                        </m:sSub>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nary>
                          <m:naryPr>
                            <m:chr m:val="∏"/>
                            <m:limLoc m:val="subSup"/>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naryPr>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sub>
                          <m:sup>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p>
                          <m:e>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𝑛</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sub>
                            </m:sSub>
                          </m:e>
                        </m:nary>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𝑘</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sub>
                        </m:sSub>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endPar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我们在这里主要讨论二维的实数矩阵。为了确定这样一个矩阵，我们需要列数</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n</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，行数</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m</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，以及一个大小为</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m</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n</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的有序集合；其中，</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n</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和</a:t>
                </a:r>
                <a:r>
                  <a:rPr lang="en-US" altLang="zh-CN"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m</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都是正整数，矩阵的元素</a:t>
                </a:r>
                <a14:m>
                  <m:oMath xmlns:m="http://schemas.openxmlformats.org/officeDocument/2006/math">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𝑎</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r>
                      <a:rPr lang="zh-CN" altLang="en-US"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唯一地对应集合中的元素</m:t>
                    </m:r>
                    <m:sSub>
                      <m:sSubPr>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sSubP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𝐴</m:t>
                        </m:r>
                      </m:e>
                      <m:sub>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𝑖𝑛</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𝑗</m:t>
                        </m:r>
                      </m:sub>
                    </m:sSub>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集合中的元素是</a:t>
                </a:r>
                <a:r>
                  <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rPr>
                  <a:t>实数。</a:t>
                </a:r>
                <a:endParaRPr lang="zh-CN" altLang="en-US" sz="1600" spc="150">
                  <a:solidFill>
                    <a:srgbClr val="000000">
                      <a:lumMod val="75000"/>
                      <a:lumOff val="25000"/>
                    </a:srgbClr>
                  </a:solidFill>
                  <a:latin typeface="华文中宋" panose="02010600040101010101" charset="-122"/>
                  <a:ea typeface="华文中宋" panose="02010600040101010101"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14:m>
                  <m:oMath xmlns:m="http://schemas.openxmlformats.org/officeDocument/2006/math">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2"/>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m:t>
                              </m:r>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e>
                              <m:r>
                                <a:rPr lang="en-US" sz="1600" i="1">
                                  <a:latin typeface="Cambria Math" panose="02040503050406030204" charset="0"/>
                                </a:rPr>
                                <m:t>2</m:t>
                              </m:r>
                            </m:e>
                          </m:mr>
                          <m:mr>
                            <m:e>
                              <m:r>
                                <a:rPr lang="en-US" sz="1600" i="1">
                                  <a:latin typeface="Cambria Math" panose="02040503050406030204" charset="0"/>
                                </a:rPr>
                                <m:t>0</m:t>
                              </m:r>
                            </m:e>
                            <m:e>
                              <m:r>
                                <a:rPr lang="en-US" sz="1600" i="1">
                                  <a:latin typeface="Cambria Math" panose="02040503050406030204" charset="0"/>
                                </a:rPr>
                                <m:t>−</m:t>
                              </m:r>
                              <m:r>
                                <a:rPr lang="en-US" sz="1600" i="1">
                                  <a:latin typeface="Cambria Math" panose="02040503050406030204" charset="0"/>
                                </a:rPr>
                                <m:t>4</m:t>
                              </m:r>
                            </m:e>
                          </m:mr>
                          <m:mr>
                            <m:e>
                              <m:r>
                                <a:rPr lang="en-US" sz="1600" i="1">
                                  <a:latin typeface="Cambria Math" panose="02040503050406030204" charset="0"/>
                                  <a:cs typeface="Cambria Math" panose="02040503050406030204" charset="0"/>
                                </a:rPr>
                                <m:t>𝑒</m:t>
                              </m:r>
                            </m:e>
                            <m:e>
                              <m:rad>
                                <m:radPr>
                                  <m:degHide m:val="on"/>
                                  <m:ctrlPr>
                                    <a:rPr sz="1600" i="1">
                                      <a:latin typeface="Cambria Math" panose="02040503050406030204" charset="0"/>
                                      <a:cs typeface="Cambria Math" panose="02040503050406030204" charset="0"/>
                                    </a:rPr>
                                  </m:ctrlPr>
                                </m:radPr>
                                <m:deg/>
                                <m:e>
                                  <m:r>
                                    <a:rPr lang="en-US" sz="1600" i="1">
                                      <a:latin typeface="Cambria Math" panose="02040503050406030204" charset="0"/>
                                      <a:cs typeface="Cambria Math" panose="02040503050406030204" charset="0"/>
                                    </a:rPr>
                                    <m:t>3</m:t>
                                  </m:r>
                                </m:e>
                              </m:rad>
                            </m:e>
                          </m:mr>
                        </m:m>
                      </m:e>
                    </m:d>
                  </m:oMath>
                </a14:m>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就是一个典型的</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3</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行</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2</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列的二维</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实数矩阵。</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两个矩阵相等，是说它们的行数、列数相等，映射的有序集合</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相同。</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简单的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练习</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2" name="矩形 11"/>
              <p:cNvSpPr/>
              <p:nvPr>
                <p:custDataLst>
                  <p:tags r:id="rId9"/>
                </p:custDataLst>
              </p:nvPr>
            </p:nvSpPr>
            <p:spPr>
              <a:xfrm>
                <a:off x="682625" y="1670050"/>
                <a:ext cx="10826115" cy="4866005"/>
              </a:xfrm>
              <a:prstGeom prst="rect">
                <a:avLst/>
              </a:prstGeom>
            </p:spPr>
            <p:txBody>
              <a:bodyPr anchor="ctr">
                <a:normAutofit lnSpcReduction="10000"/>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给出以下矩阵的行数和列数，它们映射的有序集合；并比较这些有序集合之间</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的关系</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(1) </a:t>
                </a:r>
                <a14:m>
                  <m:oMath xmlns:m="http://schemas.openxmlformats.org/officeDocument/2006/math">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2"/>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4</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6</m:t>
                              </m:r>
                            </m:e>
                          </m:mr>
                        </m:m>
                      </m:e>
                    </m:d>
                  </m:oMath>
                </a14:m>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	(2)</a:t>
                </a:r>
                <a14:m>
                  <m:oMath xmlns:m="http://schemas.openxmlformats.org/officeDocument/2006/math">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3"/>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4</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6</m:t>
                              </m:r>
                            </m:e>
                          </m:mr>
                        </m:m>
                      </m:e>
                    </m:d>
                  </m:oMath>
                </a14:m>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	(3)</a:t>
                </a:r>
                <a14:m>
                  <m:oMath xmlns:m="http://schemas.openxmlformats.org/officeDocument/2006/math">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2"/>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4</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6</m:t>
                              </m:r>
                            </m:e>
                          </m:mr>
                        </m:m>
                      </m:e>
                    </m:d>
                  </m:oMath>
                </a14:m>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	(4)</a:t>
                </a:r>
                <a14:m>
                  <m:oMath xmlns:m="http://schemas.openxmlformats.org/officeDocument/2006/math">
                    <m:d>
                      <m:dPr>
                        <m:begChr m:val="["/>
                        <m:endChr m:val="]"/>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dPr>
                      <m:e>
                        <m:m>
                          <m:mPr>
                            <m:mcs>
                              <m:mc>
                                <m:mcPr>
                                  <m:count m:val="3"/>
                                  <m:mcJc m:val="center"/>
                                </m:mcPr>
                              </m:mc>
                            </m:mcs>
                            <m:ctrlP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ctrlPr>
                          </m:mP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1</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3</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5</m:t>
                              </m:r>
                            </m:e>
                          </m:mr>
                          <m:mr>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2</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4</m:t>
                              </m:r>
                            </m:e>
                            <m:e>
                              <m:r>
                                <a:rPr lang="en-US" altLang="zh-CN" sz="1600" i="1"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m:t>6</m:t>
                              </m:r>
                            </m:e>
                          </m:mr>
                        </m:m>
                      </m:e>
                    </m:d>
                  </m:oMath>
                </a14:m>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mc:Choice>
        <mc:Fallback>
          <p:sp>
            <p:nvSpPr>
              <p:cNvPr id="12" name="矩形 11"/>
              <p:cNvSpPr>
                <a:spLocks noRot="1" noChangeAspect="1" noMove="1" noResize="1" noEditPoints="1" noAdjustHandles="1" noChangeArrowheads="1" noChangeShapeType="1" noTextEdit="1"/>
              </p:cNvSpPr>
              <p:nvPr>
                <p:custDataLst>
                  <p:tags r:id="rId10"/>
                </p:custDataLst>
              </p:nvPr>
            </p:nvSpPr>
            <p:spPr>
              <a:xfrm>
                <a:off x="682625" y="1670050"/>
                <a:ext cx="10826115" cy="4866005"/>
              </a:xfrm>
              <a:prstGeom prst="rect">
                <a:avLst/>
              </a:prstGeom>
              <a:blipFill rotWithShape="1">
                <a:blip r:embed="rId11"/>
                <a:stretch>
                  <a:fillRect/>
                </a:stretch>
              </a:blipFill>
            </p:spPr>
            <p:txBody>
              <a:bodyPr/>
              <a:lstStyle/>
              <a:p>
                <a:r>
                  <a:rPr lang="zh-CN" altLang="en-US">
                    <a:noFill/>
                  </a:rPr>
                  <a:t> </a:t>
                </a:r>
              </a:p>
            </p:txBody>
          </p:sp>
        </mc:Fallback>
      </mc:AlternateContent>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如何</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用程序实现矩阵的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存储</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一个大小为</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的数组，行数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和列数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，就可以了</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p:pic>
        <p:nvPicPr>
          <p:cNvPr id="3" name="图片 2"/>
          <p:cNvPicPr>
            <a:picLocks noChangeAspect="1"/>
          </p:cNvPicPr>
          <p:nvPr>
            <p:custDataLst>
              <p:tags r:id="rId10"/>
            </p:custDataLst>
          </p:nvPr>
        </p:nvPicPr>
        <p:blipFill>
          <a:blip r:embed="rId11"/>
          <a:stretch>
            <a:fillRect/>
          </a:stretch>
        </p:blipFill>
        <p:spPr>
          <a:xfrm>
            <a:off x="1094105" y="3194050"/>
            <a:ext cx="4743450" cy="1818640"/>
          </a:xfrm>
          <a:prstGeom prst="rect">
            <a:avLst/>
          </a:prstGeom>
        </p:spPr>
      </p:pic>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如何用程序实现矩阵的</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输出</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注意矩阵的</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换行</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p:pic>
        <p:nvPicPr>
          <p:cNvPr id="2" name="图片 1"/>
          <p:cNvPicPr>
            <a:picLocks noChangeAspect="1"/>
          </p:cNvPicPr>
          <p:nvPr>
            <p:custDataLst>
              <p:tags r:id="rId10"/>
            </p:custDataLst>
          </p:nvPr>
        </p:nvPicPr>
        <p:blipFill>
          <a:blip r:embed="rId11"/>
          <a:stretch>
            <a:fillRect/>
          </a:stretch>
        </p:blipFill>
        <p:spPr>
          <a:xfrm>
            <a:off x="894080" y="3429000"/>
            <a:ext cx="5201920" cy="1295400"/>
          </a:xfrm>
          <a:prstGeom prst="rect">
            <a:avLst/>
          </a:prstGeom>
        </p:spPr>
      </p:pic>
      <p:pic>
        <p:nvPicPr>
          <p:cNvPr id="4" name="图片 3"/>
          <p:cNvPicPr>
            <a:picLocks noChangeAspect="1"/>
          </p:cNvPicPr>
          <p:nvPr>
            <p:custDataLst>
              <p:tags r:id="rId12"/>
            </p:custDataLst>
          </p:nvPr>
        </p:nvPicPr>
        <p:blipFill>
          <a:blip r:embed="rId13"/>
          <a:stretch>
            <a:fillRect/>
          </a:stretch>
        </p:blipFill>
        <p:spPr>
          <a:xfrm>
            <a:off x="7443470" y="2725420"/>
            <a:ext cx="3635375" cy="1568450"/>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形状 26"/>
          <p:cNvSpPr/>
          <p:nvPr>
            <p:custDataLst>
              <p:tags r:id="rId1"/>
            </p:custDataLst>
          </p:nvPr>
        </p:nvSpPr>
        <p:spPr>
          <a:xfrm>
            <a:off x="11736343" y="5826857"/>
            <a:ext cx="455657" cy="911313"/>
          </a:xfrm>
          <a:custGeom>
            <a:avLst/>
            <a:gdLst>
              <a:gd name="connsiteX0" fmla="*/ 455657 w 455657"/>
              <a:gd name="connsiteY0" fmla="*/ 0 h 911313"/>
              <a:gd name="connsiteX1" fmla="*/ 455657 w 455657"/>
              <a:gd name="connsiteY1" fmla="*/ 911313 h 911313"/>
              <a:gd name="connsiteX2" fmla="*/ 124404 w 455657"/>
              <a:gd name="connsiteY2" fmla="*/ 580060 h 911313"/>
              <a:gd name="connsiteX3" fmla="*/ 112496 w 455657"/>
              <a:gd name="connsiteY3" fmla="*/ 580060 h 911313"/>
              <a:gd name="connsiteX4" fmla="*/ 112496 w 455657"/>
              <a:gd name="connsiteY4" fmla="*/ 568152 h 911313"/>
              <a:gd name="connsiteX5" fmla="*/ 0 w 455657"/>
              <a:gd name="connsiteY5" fmla="*/ 455657 h 91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57" h="911313">
                <a:moveTo>
                  <a:pt x="455657" y="0"/>
                </a:moveTo>
                <a:lnTo>
                  <a:pt x="455657" y="911313"/>
                </a:lnTo>
                <a:lnTo>
                  <a:pt x="124404" y="580060"/>
                </a:lnTo>
                <a:lnTo>
                  <a:pt x="112496" y="580060"/>
                </a:lnTo>
                <a:lnTo>
                  <a:pt x="112496" y="568152"/>
                </a:lnTo>
                <a:lnTo>
                  <a:pt x="0" y="455657"/>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形状 14"/>
          <p:cNvSpPr/>
          <p:nvPr>
            <p:custDataLst>
              <p:tags r:id="rId2"/>
            </p:custDataLst>
          </p:nvPr>
        </p:nvSpPr>
        <p:spPr>
          <a:xfrm>
            <a:off x="3225" y="137173"/>
            <a:ext cx="632407" cy="1258493"/>
          </a:xfrm>
          <a:custGeom>
            <a:avLst/>
            <a:gdLst>
              <a:gd name="connsiteX0" fmla="*/ 0 w 2359678"/>
              <a:gd name="connsiteY0" fmla="*/ 0 h 4719355"/>
              <a:gd name="connsiteX1" fmla="*/ 2359678 w 2359678"/>
              <a:gd name="connsiteY1" fmla="*/ 2359677 h 4719355"/>
              <a:gd name="connsiteX2" fmla="*/ 0 w 2359678"/>
              <a:gd name="connsiteY2" fmla="*/ 4719355 h 4719355"/>
            </a:gdLst>
            <a:ahLst/>
            <a:cxnLst>
              <a:cxn ang="0">
                <a:pos x="connsiteX0" y="connsiteY0"/>
              </a:cxn>
              <a:cxn ang="0">
                <a:pos x="connsiteX1" y="connsiteY1"/>
              </a:cxn>
              <a:cxn ang="0">
                <a:pos x="connsiteX2" y="connsiteY2"/>
              </a:cxn>
            </a:cxnLst>
            <a:rect l="l" t="t" r="r" b="b"/>
            <a:pathLst>
              <a:path w="2359678" h="4719355">
                <a:moveTo>
                  <a:pt x="0" y="0"/>
                </a:moveTo>
                <a:lnTo>
                  <a:pt x="2359678" y="2359677"/>
                </a:lnTo>
                <a:lnTo>
                  <a:pt x="0" y="4719355"/>
                </a:lnTo>
                <a:close/>
              </a:path>
            </a:pathLst>
          </a:custGeom>
          <a:solidFill>
            <a:srgbClr val="D6DCE4"/>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任意多边形: 形状 13"/>
          <p:cNvSpPr/>
          <p:nvPr>
            <p:custDataLst>
              <p:tags r:id="rId3"/>
            </p:custDataLst>
          </p:nvPr>
        </p:nvSpPr>
        <p:spPr>
          <a:xfrm>
            <a:off x="2" y="265206"/>
            <a:ext cx="633424" cy="1260516"/>
          </a:xfrm>
          <a:custGeom>
            <a:avLst/>
            <a:gdLst>
              <a:gd name="connsiteX0" fmla="*/ 0 w 2576331"/>
              <a:gd name="connsiteY0" fmla="*/ 0 h 5152662"/>
              <a:gd name="connsiteX1" fmla="*/ 2576331 w 2576331"/>
              <a:gd name="connsiteY1" fmla="*/ 2576331 h 5152662"/>
              <a:gd name="connsiteX2" fmla="*/ 0 w 2576331"/>
              <a:gd name="connsiteY2" fmla="*/ 5152662 h 5152662"/>
            </a:gdLst>
            <a:ahLst/>
            <a:cxnLst>
              <a:cxn ang="0">
                <a:pos x="connsiteX0" y="connsiteY0"/>
              </a:cxn>
              <a:cxn ang="0">
                <a:pos x="connsiteX1" y="connsiteY1"/>
              </a:cxn>
              <a:cxn ang="0">
                <a:pos x="connsiteX2" y="connsiteY2"/>
              </a:cxn>
            </a:cxnLst>
            <a:rect l="l" t="t" r="r" b="b"/>
            <a:pathLst>
              <a:path w="2576331" h="5152662">
                <a:moveTo>
                  <a:pt x="0" y="0"/>
                </a:moveTo>
                <a:lnTo>
                  <a:pt x="2576331" y="2576331"/>
                </a:lnTo>
                <a:lnTo>
                  <a:pt x="0" y="5152662"/>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4"/>
            </p:custDataLst>
          </p:nvPr>
        </p:nvGrpSpPr>
        <p:grpSpPr>
          <a:xfrm rot="10800000">
            <a:off x="11127399" y="398500"/>
            <a:ext cx="608712" cy="531163"/>
            <a:chOff x="1168400" y="1347856"/>
            <a:chExt cx="723913" cy="631688"/>
          </a:xfrm>
          <a:solidFill>
            <a:srgbClr val="D6DCE4">
              <a:lumMod val="90000"/>
            </a:srgbClr>
          </a:solidFill>
        </p:grpSpPr>
        <p:sp>
          <p:nvSpPr>
            <p:cNvPr id="18" name="任意多边形: 形状 17"/>
            <p:cNvSpPr>
              <a:spLocks noChangeAspect="1"/>
            </p:cNvSpPr>
            <p:nvPr>
              <p:custDataLst>
                <p:tags r:id="rId5"/>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任意多边形: 形状 18"/>
            <p:cNvSpPr>
              <a:spLocks noChangeAspect="1"/>
            </p:cNvSpPr>
            <p:nvPr>
              <p:custDataLst>
                <p:tags r:id="rId6"/>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D6DCE4">
                <a:lumMod val="90000"/>
              </a:srgbClr>
            </a:solidFill>
            <a:ln w="31750" cap="rnd">
              <a:noFill/>
              <a:round/>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23" name="文本框 22"/>
          <p:cNvSpPr txBox="1"/>
          <p:nvPr>
            <p:custDataLst>
              <p:tags r:id="rId7"/>
            </p:custDataLst>
          </p:nvPr>
        </p:nvSpPr>
        <p:spPr>
          <a:xfrm>
            <a:off x="747448" y="594477"/>
            <a:ext cx="10031042" cy="646331"/>
          </a:xfrm>
          <a:prstGeom prst="rect">
            <a:avLst/>
          </a:prstGeom>
          <a:noFill/>
        </p:spPr>
        <p:txBody>
          <a:bodyPr wrap="square" lIns="91440" tIns="45720" rIns="91440" bIns="45720" rtlCol="0">
            <a:normAutofit/>
          </a:bodyPr>
          <a:lstStyle/>
          <a:p>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简单的矩阵</a:t>
            </a:r>
            <a:r>
              <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rPr>
              <a:t>变换</a:t>
            </a:r>
            <a:endParaRPr lang="zh-CN" altLang="en-US" sz="3600" b="1" spc="300">
              <a:solidFill>
                <a:srgbClr val="000000">
                  <a:lumMod val="75000"/>
                  <a:lumOff val="25000"/>
                </a:srgbClr>
              </a:solidFill>
              <a:uFillTx/>
              <a:latin typeface="华文中宋" panose="02010600040101010101" charset="-122"/>
              <a:ea typeface="华文中宋" panose="02010600040101010101" charset="-122"/>
              <a:sym typeface="Arial" panose="020B0604020202020204" pitchFamily="34" charset="0"/>
            </a:endParaRPr>
          </a:p>
        </p:txBody>
      </p:sp>
      <p:sp>
        <p:nvSpPr>
          <p:cNvPr id="25" name="任意多边形: 形状 24"/>
          <p:cNvSpPr/>
          <p:nvPr>
            <p:custDataLst>
              <p:tags r:id="rId8"/>
            </p:custDataLst>
          </p:nvPr>
        </p:nvSpPr>
        <p:spPr>
          <a:xfrm>
            <a:off x="11736341" y="5624704"/>
            <a:ext cx="455656" cy="911313"/>
          </a:xfrm>
          <a:custGeom>
            <a:avLst/>
            <a:gdLst>
              <a:gd name="connsiteX0" fmla="*/ 455656 w 455656"/>
              <a:gd name="connsiteY0" fmla="*/ 0 h 911313"/>
              <a:gd name="connsiteX1" fmla="*/ 455656 w 455656"/>
              <a:gd name="connsiteY1" fmla="*/ 911313 h 911313"/>
              <a:gd name="connsiteX2" fmla="*/ 0 w 455656"/>
              <a:gd name="connsiteY2" fmla="*/ 455657 h 911313"/>
            </a:gdLst>
            <a:ahLst/>
            <a:cxnLst>
              <a:cxn ang="0">
                <a:pos x="connsiteX0" y="connsiteY0"/>
              </a:cxn>
              <a:cxn ang="0">
                <a:pos x="connsiteX1" y="connsiteY1"/>
              </a:cxn>
              <a:cxn ang="0">
                <a:pos x="connsiteX2" y="connsiteY2"/>
              </a:cxn>
            </a:cxnLst>
            <a:rect l="l" t="t" r="r" b="b"/>
            <a:pathLst>
              <a:path w="455656" h="911313">
                <a:moveTo>
                  <a:pt x="455656" y="0"/>
                </a:moveTo>
                <a:lnTo>
                  <a:pt x="455656" y="911313"/>
                </a:lnTo>
                <a:lnTo>
                  <a:pt x="0" y="455657"/>
                </a:lnTo>
                <a:close/>
              </a:path>
            </a:pathLst>
          </a:custGeom>
          <a:solidFill>
            <a:srgbClr val="D6DCE4">
              <a:lumMod val="7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682625" y="1670050"/>
            <a:ext cx="10826115" cy="486600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Char char="u"/>
            </a:pP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交换矩阵的行数和列数：考虑</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简单的练习</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中的（</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1</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2</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），这种变换只是交换了矩阵的行数和列</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数，映射的有序集合并没有改变。对于这种情况，只要交换行数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m</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和列数</a:t>
            </a:r>
            <a:r>
              <a:rPr lang="en-US" altLang="zh-CN"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n</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的</a:t>
            </a:r>
            <a:r>
              <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rPr>
              <a:t>数值就可以了。</a:t>
            </a: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600" spc="150">
              <a:solidFill>
                <a:srgbClr val="000000">
                  <a:lumMod val="75000"/>
                  <a:lumOff val="25000"/>
                </a:srgbClr>
              </a:solidFill>
              <a:latin typeface="Cambria Math" panose="02040503050406030204" charset="0"/>
              <a:ea typeface="华文中宋" panose="02010600040101010101" charset="-122"/>
              <a:cs typeface="Cambria Math" panose="02040503050406030204" charset="0"/>
              <a:sym typeface="Arial" panose="020B0604020202020204" pitchFamily="34" charset="0"/>
            </a:endParaRPr>
          </a:p>
        </p:txBody>
      </p:sp>
      <p:pic>
        <p:nvPicPr>
          <p:cNvPr id="2" name="图片 1"/>
          <p:cNvPicPr>
            <a:picLocks noChangeAspect="1"/>
          </p:cNvPicPr>
          <p:nvPr>
            <p:custDataLst>
              <p:tags r:id="rId10"/>
            </p:custDataLst>
          </p:nvPr>
        </p:nvPicPr>
        <p:blipFill>
          <a:blip r:embed="rId11"/>
          <a:stretch>
            <a:fillRect/>
          </a:stretch>
        </p:blipFill>
        <p:spPr>
          <a:xfrm>
            <a:off x="6955790" y="3903980"/>
            <a:ext cx="3919220" cy="1485900"/>
          </a:xfrm>
          <a:prstGeom prst="rect">
            <a:avLst/>
          </a:prstGeom>
        </p:spPr>
      </p:pic>
      <p:pic>
        <p:nvPicPr>
          <p:cNvPr id="4" name="图片 3"/>
          <p:cNvPicPr>
            <a:picLocks noChangeAspect="1"/>
          </p:cNvPicPr>
          <p:nvPr>
            <p:custDataLst>
              <p:tags r:id="rId12"/>
            </p:custDataLst>
          </p:nvPr>
        </p:nvPicPr>
        <p:blipFill>
          <a:blip r:embed="rId13"/>
          <a:stretch>
            <a:fillRect/>
          </a:stretch>
        </p:blipFill>
        <p:spPr>
          <a:xfrm>
            <a:off x="1165225" y="3903980"/>
            <a:ext cx="4185920" cy="1326515"/>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0.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08.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10.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11.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18.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20.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21.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31.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33.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34.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35.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42.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44.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45.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55.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57.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58.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59.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66.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68.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69.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7.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70.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77.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79.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80.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81.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88.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19.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90.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91.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92.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199.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20.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201.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02.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03.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21.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210.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212.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13.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14.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221.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223.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24.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231.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233.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34.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35.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242.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244.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45.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46.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253.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255.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56.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263.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265.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66.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267.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268.xml><?xml version="1.0" encoding="utf-8"?>
<p:tagLst xmlns:p="http://schemas.openxmlformats.org/presentationml/2006/main">
  <p:tag name="commondata" val="eyJoZGlkIjoiZGYyZjdhMWY5OTU3YzlhYTBlNThhODUxZDdlN2VmNWUifQ=="/>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28.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30.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31.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32.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39.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41.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42.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43.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50.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52.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53.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54.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61.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63.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7.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72.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74.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84.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86.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SLIDE_ID" val="diagram2020257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19"/>
  <p:tag name="KSO_WM_SLIDE_POSITION" val="0*10"/>
  <p:tag name="KSO_WM_TAG_VERSION" val="1.0"/>
  <p:tag name="KSO_WM_BEAUTIFY_FLAG" val="#wm#"/>
  <p:tag name="KSO_WM_TEMPLATE_CATEGORY" val="diagram"/>
  <p:tag name="KSO_WM_TEMPLATE_INDEX" val="20202575"/>
  <p:tag name="KSO_WM_SLIDE_LAYOUT" val="a_f"/>
  <p:tag name="KSO_WM_SLIDE_LAYOUT_CNT" val="1_2"/>
</p:tagLst>
</file>

<file path=ppt/tags/tag9.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5_1*i*1"/>
  <p:tag name="KSO_WM_TEMPLATE_CATEGORY" val="diagram"/>
  <p:tag name="KSO_WM_TEMPLATE_INDEX" val="2020257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5_1*i*2"/>
  <p:tag name="KSO_WM_TEMPLATE_CATEGORY" val="diagram"/>
  <p:tag name="KSO_WM_TEMPLATE_INDEX" val="2020257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575_1*i*3"/>
  <p:tag name="KSO_WM_TEMPLATE_CATEGORY" val="diagram"/>
  <p:tag name="KSO_WM_TEMPLATE_INDEX" val="2020257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575_1*i*4"/>
  <p:tag name="KSO_WM_TEMPLATE_CATEGORY" val="diagram"/>
  <p:tag name="KSO_WM_TEMPLATE_INDEX" val="2020257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575_1*i*5"/>
  <p:tag name="KSO_WM_TEMPLATE_CATEGORY" val="diagram"/>
  <p:tag name="KSO_WM_TEMPLATE_INDEX" val="2020257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575_1*i*6"/>
  <p:tag name="KSO_WM_TEMPLATE_CATEGORY" val="diagram"/>
  <p:tag name="KSO_WM_TEMPLATE_INDEX" val="20202575"/>
  <p:tag name="KSO_WM_UNIT_LAYERLEVEL" val="1"/>
  <p:tag name="KSO_WM_TAG_VERSION" val="1.0"/>
  <p:tag name="KSO_WM_BEAUTIFY_FLAG" val="#wm#"/>
</p:tagLst>
</file>

<file path=ppt/tags/tag96.xml><?xml version="1.0" encoding="utf-8"?>
<p:tagLst xmlns:p="http://schemas.openxmlformats.org/presentationml/2006/main">
  <p:tag name="KSO_WM_UNIT_TEXT_PART_ID_V2" val="a-1-1"/>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2575_1*a*1"/>
  <p:tag name="KSO_WM_TEMPLATE_CATEGORY" val="diagram"/>
  <p:tag name="KSO_WM_TEMPLATE_INDEX" val="20202575"/>
  <p:tag name="KSO_WM_UNIT_LAYERLEVEL" val="1"/>
  <p:tag name="KSO_WM_TAG_VERSION" val="1.0"/>
  <p:tag name="KSO_WM_BEAUTIFY_FLAG" val="#wm#"/>
  <p:tag name="KSO_WM_UNIT_PRESET_TEXT" val="单击此处添加大标题"/>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575_1*i*7"/>
  <p:tag name="KSO_WM_TEMPLATE_CATEGORY" val="diagram"/>
  <p:tag name="KSO_WM_TEMPLATE_INDEX" val="20202575"/>
  <p:tag name="KSO_WM_UNIT_LAYERLEVEL" val="1"/>
  <p:tag name="KSO_WM_TAG_VERSION" val="1.0"/>
  <p:tag name="KSO_WM_BEAUTIFY_FLAG" val="#wm#"/>
</p:tagLst>
</file>

<file path=ppt/tags/tag98.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4077</Words>
  <Application>WPS 演示</Application>
  <PresentationFormat>宽屏</PresentationFormat>
  <Paragraphs>192</Paragraphs>
  <Slides>25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25</vt:i4>
      </vt:variant>
    </vt:vector>
  </HeadingPairs>
  <TitlesOfParts>
    <vt:vector size="45" baseType="lpstr">
      <vt:lpstr>Arial</vt:lpstr>
      <vt:lpstr>宋体</vt:lpstr>
      <vt:lpstr>Wingdings</vt:lpstr>
      <vt:lpstr>Arial Unicode MS</vt:lpstr>
      <vt:lpstr>Calibri</vt:lpstr>
      <vt:lpstr>微软雅黑</vt:lpstr>
      <vt:lpstr>华文新魏</vt:lpstr>
      <vt:lpstr>方正姚体</vt:lpstr>
      <vt:lpstr>方正舒体</vt:lpstr>
      <vt:lpstr>新宋体</vt:lpstr>
      <vt:lpstr>隶书</vt:lpstr>
      <vt:lpstr>华文中宋</vt:lpstr>
      <vt:lpstr>Times New Roman</vt:lpstr>
      <vt:lpstr>Cambria Math</vt:lpstr>
      <vt:lpstr>MS Mincho</vt:lpstr>
      <vt:lpstr>Segoe Print</vt:lpstr>
      <vt:lpstr>Candara Light</vt:lpstr>
      <vt:lpstr>Berlin Sans FB Demi</vt:lpstr>
      <vt:lpstr>Bahnschrift SemiBold</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马浩然</dc:creator>
  <cp:lastModifiedBy>Adove</cp:lastModifiedBy>
  <cp:revision>7</cp:revision>
  <dcterms:created xsi:type="dcterms:W3CDTF">2023-08-09T12:44:00Z</dcterms:created>
  <dcterms:modified xsi:type="dcterms:W3CDTF">2024-08-15T08:20:17Z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2052-12.1.0.16364</vt:lpwstr>
  </property>
</Properties>
</file>