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35ac6b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35ac6b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CE was to take a previous model that split NBA players on the MN Timberwolves into archetypes describing their playstyle, offensively, defensively and in a miscellaneous category.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took this archetyping and extended it to the Denver Nuggets using predictive machine learning techniques. I could have done this by simply taking the clusters for the timberwolves and </a:t>
            </a:r>
            <a:r>
              <a:rPr lang="en"/>
              <a:t>applying</a:t>
            </a:r>
            <a:r>
              <a:rPr lang="en"/>
              <a:t> them to nuggets players but using these predictive techniques gave some needed explainability.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then looked in depth at how effective these extension methods were, both on individual and team levels.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635ac6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635ac6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used 2 predictive methods. Random Forest and SVM.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was originally going to also train  a Neural Network, but I realized while working on it that this was a poor task for NN’s.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forest is an ensemble technique that makes lots of decision trees like the one pictured above, and does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make an overall better decision model than any individual tree. Here is a decision tree from my random forest model for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offensive clustering and we can see how it uses aligns with the intuition developed for these clusters at every step in classifying them. This visualibility is exactly why I chose to use Random Forest in this project.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is a technique that geometrically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in order to classify them, for higher than 3 dimensional data like the data used in this project, this is often not visualizable. I included it as a backup to the random forest, to see if its results proved as effective. Which they did.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d24178b3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d24178b3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brief titles of the 5 offensive archetypes we ended up with.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Importantly we can see both scoring style of players as well as their effectiveness on the court. In particular we expect players in archetypes 1 and 2 to be carrying their teams offensively.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5f389c6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5f389c6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5f389c6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5f389c6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percentage refers to how many possessions a player will use on the court. This can help measure a player's playmaking abilities as well as the ball usage.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at the percentages across the clusters, it makes sense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primary playmakers in cluster 1, the playmaking centers and forwards in cluster 6, as well as the secondary playmakers in cluster 2 have the highest usage percentage. This not only helps us look at the clusters performances, but helps solidify the characteristics of the clusters.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c3d21b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c3d21b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 have the predicted clusters of Nikola Jokic one of the key members of the Denver Nuggets. We can see that both models were very effective at describing him as a player except in 2 key spots.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RF model described him as only an average </a:t>
            </a:r>
            <a:r>
              <a:rPr lang="en"/>
              <a:t>scorer</a:t>
            </a:r>
            <a:r>
              <a:rPr lang="en"/>
              <a:t> in 2022 and the SVM model </a:t>
            </a:r>
            <a:r>
              <a:rPr lang="en"/>
              <a:t>incorrectly</a:t>
            </a:r>
            <a:r>
              <a:rPr lang="en"/>
              <a:t> did not </a:t>
            </a:r>
            <a:r>
              <a:rPr lang="en"/>
              <a:t>describe</a:t>
            </a:r>
            <a:r>
              <a:rPr lang="en"/>
              <a:t> him as a significant playmaker on the nuggets.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31187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d31187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the same analysis for Jamal Murray, another of the most important players on the nuggets. Again the predictive </a:t>
            </a:r>
            <a:r>
              <a:rPr lang="en"/>
              <a:t>techniques</a:t>
            </a:r>
            <a:r>
              <a:rPr lang="en"/>
              <a:t> were effective in most cases with only a discrepancy in the Playmaking/Misc category where it described Jammal Murray as a taller heavier non playmaking player.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b00d8f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bb00d8f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4284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09350" y="1140075"/>
            <a:ext cx="4783800" cy="23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09350" y="3556450"/>
            <a:ext cx="4783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4284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 flipH="1" rot="-5400000">
            <a:off x="-1114550" y="743900"/>
            <a:ext cx="3655500" cy="3655500"/>
          </a:xfrm>
          <a:prstGeom prst="pie">
            <a:avLst>
              <a:gd fmla="val 0" name="adj1"/>
              <a:gd fmla="val 10800087" name="adj2"/>
            </a:avLst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4284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0" name="Google Shape;20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" name="Google Shape;21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65650" y="1154750"/>
            <a:ext cx="54249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 Light"/>
              <a:buChar char="●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4284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" name="Google Shape;26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5" name="Google Shape;35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" name="Google Shape;36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" name="Google Shape;37;p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4284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0" name="Google Shape;40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" name="Google Shape;41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9" name="Google Shape;49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" name="Google Shape;50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" name="Google Shape;51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subTitle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3176300"/>
            <a:ext cx="63678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fa Slab One"/>
              <a:buNone/>
              <a:defRPr sz="2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9350" y="1140075"/>
            <a:ext cx="47838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Adapting NBA Clustering Model for Prediction</a:t>
            </a:r>
            <a:endParaRPr sz="2700">
              <a:solidFill>
                <a:schemeClr val="accent2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009350" y="3556450"/>
            <a:ext cx="47838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Stiffman</a:t>
            </a: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6140188" y="2259275"/>
            <a:ext cx="624975" cy="624950"/>
            <a:chOff x="4259475" y="2709406"/>
            <a:chExt cx="624975" cy="624950"/>
          </a:xfrm>
        </p:grpSpPr>
        <p:sp>
          <p:nvSpPr>
            <p:cNvPr id="69" name="Google Shape;69;p13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6148900" y="3178200"/>
            <a:ext cx="624975" cy="624950"/>
            <a:chOff x="5150900" y="2709406"/>
            <a:chExt cx="624975" cy="624950"/>
          </a:xfrm>
        </p:grpSpPr>
        <p:sp>
          <p:nvSpPr>
            <p:cNvPr id="72" name="Google Shape;72;p13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6148900" y="1340350"/>
            <a:ext cx="624975" cy="624950"/>
            <a:chOff x="3368050" y="2709406"/>
            <a:chExt cx="624975" cy="624950"/>
          </a:xfrm>
        </p:grpSpPr>
        <p:sp>
          <p:nvSpPr>
            <p:cNvPr id="75" name="Google Shape;75;p13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7129475" y="1270500"/>
            <a:ext cx="2602500" cy="2602500"/>
            <a:chOff x="7129475" y="1270500"/>
            <a:chExt cx="2602500" cy="2602500"/>
          </a:xfrm>
        </p:grpSpPr>
        <p:sp>
          <p:nvSpPr>
            <p:cNvPr id="78" name="Google Shape;78;p13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84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65675" y="1587600"/>
            <a:ext cx="55239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" sz="1700"/>
              <a:t>Take previous Classification of Minnesota Timberwolves Players	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" sz="1700"/>
              <a:t>Develop models to extend this classification to the Denver Nuggets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Font typeface="Arial"/>
              <a:buAutoNum type="arabicPeriod"/>
            </a:pPr>
            <a:r>
              <a:rPr lang="en" sz="1700"/>
              <a:t>Analyze the accuracy and effectiveness of these new models</a:t>
            </a:r>
            <a:endParaRPr sz="1700"/>
          </a:p>
        </p:txBody>
      </p:sp>
      <p:grpSp>
        <p:nvGrpSpPr>
          <p:cNvPr id="87" name="Google Shape;87;p14"/>
          <p:cNvGrpSpPr/>
          <p:nvPr/>
        </p:nvGrpSpPr>
        <p:grpSpPr>
          <a:xfrm>
            <a:off x="6507175" y="1112225"/>
            <a:ext cx="1483500" cy="3473400"/>
            <a:chOff x="6278575" y="1116825"/>
            <a:chExt cx="1483500" cy="34734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872075" y="573600"/>
            <a:ext cx="418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Extension Methods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303"/>
            <a:ext cx="9144003" cy="315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</a:t>
            </a:r>
            <a:r>
              <a:rPr lang="en"/>
              <a:t> Archetypes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569800" y="1310725"/>
            <a:ext cx="4117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Scorers on all fronts</a:t>
            </a:r>
            <a:endParaRPr b="1" sz="15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931594" y="1258406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01</a:t>
            </a:r>
            <a:endParaRPr sz="1800"/>
          </a:p>
        </p:txBody>
      </p:sp>
      <p:cxnSp>
        <p:nvCxnSpPr>
          <p:cNvPr id="103" name="Google Shape;103;p16"/>
          <p:cNvCxnSpPr>
            <a:stCxn id="102" idx="4"/>
            <a:endCxn id="104" idx="0"/>
          </p:cNvCxnSpPr>
          <p:nvPr/>
        </p:nvCxnSpPr>
        <p:spPr>
          <a:xfrm>
            <a:off x="1190644" y="1776506"/>
            <a:ext cx="0" cy="165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931594" y="194195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02</a:t>
            </a:r>
            <a:endParaRPr/>
          </a:p>
        </p:txBody>
      </p:sp>
      <p:cxnSp>
        <p:nvCxnSpPr>
          <p:cNvPr id="105" name="Google Shape;105;p16"/>
          <p:cNvCxnSpPr>
            <a:stCxn id="104" idx="4"/>
            <a:endCxn id="106" idx="0"/>
          </p:cNvCxnSpPr>
          <p:nvPr/>
        </p:nvCxnSpPr>
        <p:spPr>
          <a:xfrm>
            <a:off x="1190644" y="2460057"/>
            <a:ext cx="0" cy="15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931594" y="2617095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03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931594" y="329225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04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31594" y="396740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05</a:t>
            </a:r>
            <a:endParaRPr/>
          </a:p>
        </p:txBody>
      </p:sp>
      <p:cxnSp>
        <p:nvCxnSpPr>
          <p:cNvPr id="109" name="Google Shape;109;p16"/>
          <p:cNvCxnSpPr>
            <a:stCxn id="108" idx="0"/>
            <a:endCxn id="107" idx="4"/>
          </p:cNvCxnSpPr>
          <p:nvPr/>
        </p:nvCxnSpPr>
        <p:spPr>
          <a:xfrm rot="10800000">
            <a:off x="1190644" y="3810507"/>
            <a:ext cx="0" cy="15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6" idx="4"/>
            <a:endCxn id="107" idx="0"/>
          </p:cNvCxnSpPr>
          <p:nvPr/>
        </p:nvCxnSpPr>
        <p:spPr>
          <a:xfrm>
            <a:off x="1190644" y="3135195"/>
            <a:ext cx="0" cy="1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569800" y="1979600"/>
            <a:ext cx="4117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Long Range Shooters</a:t>
            </a:r>
            <a:endParaRPr b="1" sz="15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569800" y="2648475"/>
            <a:ext cx="1466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Poor Scorers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569800" y="3311900"/>
            <a:ext cx="1859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Scorers</a:t>
            </a:r>
            <a:endParaRPr b="1" sz="15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569800" y="3964425"/>
            <a:ext cx="200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Poor Long range shooters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Archetypes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569800" y="1339213"/>
            <a:ext cx="2573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notable defensive characteristics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931594" y="1258406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01</a:t>
            </a:r>
            <a:endParaRPr sz="1800"/>
          </a:p>
        </p:txBody>
      </p:sp>
      <p:cxnSp>
        <p:nvCxnSpPr>
          <p:cNvPr id="122" name="Google Shape;122;p17"/>
          <p:cNvCxnSpPr>
            <a:stCxn id="121" idx="4"/>
            <a:endCxn id="123" idx="0"/>
          </p:cNvCxnSpPr>
          <p:nvPr/>
        </p:nvCxnSpPr>
        <p:spPr>
          <a:xfrm>
            <a:off x="1190644" y="1776506"/>
            <a:ext cx="0" cy="165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931594" y="194195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02</a:t>
            </a:r>
            <a:endParaRPr/>
          </a:p>
        </p:txBody>
      </p:sp>
      <p:cxnSp>
        <p:nvCxnSpPr>
          <p:cNvPr id="124" name="Google Shape;124;p17"/>
          <p:cNvCxnSpPr>
            <a:stCxn id="123" idx="4"/>
            <a:endCxn id="125" idx="0"/>
          </p:cNvCxnSpPr>
          <p:nvPr/>
        </p:nvCxnSpPr>
        <p:spPr>
          <a:xfrm>
            <a:off x="1190644" y="2460057"/>
            <a:ext cx="0" cy="15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/>
          <p:nvPr/>
        </p:nvSpPr>
        <p:spPr>
          <a:xfrm>
            <a:off x="931594" y="2617095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03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931594" y="329225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04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931594" y="396740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05</a:t>
            </a:r>
            <a:endParaRPr/>
          </a:p>
        </p:txBody>
      </p:sp>
      <p:cxnSp>
        <p:nvCxnSpPr>
          <p:cNvPr id="128" name="Google Shape;128;p17"/>
          <p:cNvCxnSpPr>
            <a:stCxn id="127" idx="0"/>
            <a:endCxn id="126" idx="4"/>
          </p:cNvCxnSpPr>
          <p:nvPr/>
        </p:nvCxnSpPr>
        <p:spPr>
          <a:xfrm rot="10800000">
            <a:off x="1190644" y="3810507"/>
            <a:ext cx="0" cy="15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25" idx="4"/>
            <a:endCxn id="126" idx="0"/>
          </p:cNvCxnSpPr>
          <p:nvPr/>
        </p:nvCxnSpPr>
        <p:spPr>
          <a:xfrm>
            <a:off x="1190644" y="3135195"/>
            <a:ext cx="0" cy="1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1569800" y="1979600"/>
            <a:ext cx="13554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ball defenders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569800" y="2645750"/>
            <a:ext cx="2658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rebounders and shot blockers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569800" y="3311900"/>
            <a:ext cx="16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notable defensive characteristics</a:t>
            </a:r>
            <a:endParaRPr b="1" sz="15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569800" y="3964425"/>
            <a:ext cx="2191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Secondary rebounders, stealers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17"/>
          <p:cNvCxnSpPr>
            <a:stCxn id="135" idx="1"/>
            <a:endCxn id="120" idx="3"/>
          </p:cNvCxnSpPr>
          <p:nvPr/>
        </p:nvCxnSpPr>
        <p:spPr>
          <a:xfrm flipH="1">
            <a:off x="4143500" y="1517413"/>
            <a:ext cx="2469300" cy="28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137" idx="1"/>
            <a:endCxn id="130" idx="3"/>
          </p:cNvCxnSpPr>
          <p:nvPr/>
        </p:nvCxnSpPr>
        <p:spPr>
          <a:xfrm flipH="1">
            <a:off x="2925200" y="2180900"/>
            <a:ext cx="3687600" cy="5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>
            <a:stCxn id="139" idx="1"/>
            <a:endCxn id="131" idx="3"/>
          </p:cNvCxnSpPr>
          <p:nvPr/>
        </p:nvCxnSpPr>
        <p:spPr>
          <a:xfrm flipH="1">
            <a:off x="4227800" y="2844350"/>
            <a:ext cx="2385000" cy="8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>
            <a:stCxn id="141" idx="1"/>
            <a:endCxn id="132" idx="3"/>
          </p:cNvCxnSpPr>
          <p:nvPr/>
        </p:nvCxnSpPr>
        <p:spPr>
          <a:xfrm flipH="1">
            <a:off x="3199400" y="3507800"/>
            <a:ext cx="3413400" cy="10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>
            <a:stCxn id="143" idx="1"/>
            <a:endCxn id="133" idx="3"/>
          </p:cNvCxnSpPr>
          <p:nvPr/>
        </p:nvCxnSpPr>
        <p:spPr>
          <a:xfrm flipH="1">
            <a:off x="3761300" y="4170525"/>
            <a:ext cx="28515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Playmaking/Misc Archetypes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588093" y="1200775"/>
            <a:ext cx="24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size guards primary playmakers 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925025" y="1156125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01</a:t>
            </a:r>
            <a:endParaRPr sz="1800"/>
          </a:p>
        </p:txBody>
      </p:sp>
      <p:cxnSp>
        <p:nvCxnSpPr>
          <p:cNvPr id="151" name="Google Shape;151;p18"/>
          <p:cNvCxnSpPr>
            <a:stCxn id="150" idx="4"/>
            <a:endCxn id="152" idx="0"/>
          </p:cNvCxnSpPr>
          <p:nvPr/>
        </p:nvCxnSpPr>
        <p:spPr>
          <a:xfrm>
            <a:off x="1187825" y="1640925"/>
            <a:ext cx="0" cy="5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925025" y="1696673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02</a:t>
            </a:r>
            <a:endParaRPr/>
          </a:p>
        </p:txBody>
      </p:sp>
      <p:cxnSp>
        <p:nvCxnSpPr>
          <p:cNvPr id="153" name="Google Shape;153;p18"/>
          <p:cNvCxnSpPr>
            <a:stCxn id="152" idx="4"/>
            <a:endCxn id="154" idx="0"/>
          </p:cNvCxnSpPr>
          <p:nvPr/>
        </p:nvCxnSpPr>
        <p:spPr>
          <a:xfrm>
            <a:off x="1187825" y="2181473"/>
            <a:ext cx="0" cy="92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925025" y="2273944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03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925025" y="2865179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04</a:t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925025" y="3456402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05</a:t>
            </a:r>
            <a:endParaRPr/>
          </a:p>
        </p:txBody>
      </p:sp>
      <p:cxnSp>
        <p:nvCxnSpPr>
          <p:cNvPr id="157" name="Google Shape;157;p18"/>
          <p:cNvCxnSpPr>
            <a:stCxn id="156" idx="0"/>
            <a:endCxn id="155" idx="4"/>
          </p:cNvCxnSpPr>
          <p:nvPr/>
        </p:nvCxnSpPr>
        <p:spPr>
          <a:xfrm rot="10800000">
            <a:off x="1187825" y="3349902"/>
            <a:ext cx="0" cy="10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54" idx="4"/>
            <a:endCxn id="155" idx="0"/>
          </p:cNvCxnSpPr>
          <p:nvPr/>
        </p:nvCxnSpPr>
        <p:spPr>
          <a:xfrm>
            <a:off x="1187825" y="2758744"/>
            <a:ext cx="0" cy="10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1598301" y="1710198"/>
            <a:ext cx="3042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height, low weight, secondary playmaker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588093" y="2309650"/>
            <a:ext cx="230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Taller heavier centers/forwards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598301" y="2900875"/>
            <a:ext cx="18228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Shortest smallest guards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598301" y="3492100"/>
            <a:ext cx="2068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height, heavier forwards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18"/>
          <p:cNvCxnSpPr>
            <a:stCxn id="164" idx="1"/>
            <a:endCxn id="149" idx="3"/>
          </p:cNvCxnSpPr>
          <p:nvPr/>
        </p:nvCxnSpPr>
        <p:spPr>
          <a:xfrm flipH="1">
            <a:off x="4060093" y="1355575"/>
            <a:ext cx="2552700" cy="19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66" idx="1"/>
            <a:endCxn id="159" idx="3"/>
          </p:cNvCxnSpPr>
          <p:nvPr/>
        </p:nvCxnSpPr>
        <p:spPr>
          <a:xfrm flipH="1">
            <a:off x="4640601" y="1874298"/>
            <a:ext cx="1972200" cy="9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68" idx="1"/>
            <a:endCxn id="160" idx="3"/>
          </p:cNvCxnSpPr>
          <p:nvPr/>
        </p:nvCxnSpPr>
        <p:spPr>
          <a:xfrm flipH="1">
            <a:off x="3897493" y="2483050"/>
            <a:ext cx="27153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>
            <a:stCxn id="170" idx="1"/>
            <a:endCxn id="161" idx="3"/>
          </p:cNvCxnSpPr>
          <p:nvPr/>
        </p:nvCxnSpPr>
        <p:spPr>
          <a:xfrm flipH="1">
            <a:off x="3421101" y="3074275"/>
            <a:ext cx="31917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>
            <a:stCxn id="172" idx="1"/>
            <a:endCxn id="162" idx="3"/>
          </p:cNvCxnSpPr>
          <p:nvPr/>
        </p:nvCxnSpPr>
        <p:spPr>
          <a:xfrm rot="10800000">
            <a:off x="3666801" y="3666100"/>
            <a:ext cx="29460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3" name="Google Shape;173;p18"/>
          <p:cNvSpPr/>
          <p:nvPr/>
        </p:nvSpPr>
        <p:spPr>
          <a:xfrm>
            <a:off x="925025" y="4047625"/>
            <a:ext cx="525600" cy="4848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06</a:t>
            </a:r>
            <a:endParaRPr/>
          </a:p>
        </p:txBody>
      </p:sp>
      <p:cxnSp>
        <p:nvCxnSpPr>
          <p:cNvPr id="174" name="Google Shape;174;p18"/>
          <p:cNvCxnSpPr>
            <a:stCxn id="173" idx="0"/>
            <a:endCxn id="156" idx="4"/>
          </p:cNvCxnSpPr>
          <p:nvPr/>
        </p:nvCxnSpPr>
        <p:spPr>
          <a:xfrm rot="10800000">
            <a:off x="1187825" y="3941125"/>
            <a:ext cx="0" cy="10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 txBox="1"/>
          <p:nvPr/>
        </p:nvSpPr>
        <p:spPr>
          <a:xfrm>
            <a:off x="1598301" y="4083325"/>
            <a:ext cx="3083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Tallest heaviest, playmaking centers/forwards 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8"/>
          <p:cNvCxnSpPr>
            <a:stCxn id="177" idx="1"/>
            <a:endCxn id="175" idx="3"/>
          </p:cNvCxnSpPr>
          <p:nvPr/>
        </p:nvCxnSpPr>
        <p:spPr>
          <a:xfrm rot="10800000">
            <a:off x="4681701" y="4257325"/>
            <a:ext cx="1931100" cy="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Nikola Jokic</a:t>
            </a:r>
            <a:endParaRPr/>
          </a:p>
        </p:txBody>
      </p:sp>
      <p:sp>
        <p:nvSpPr>
          <p:cNvPr id="183" name="Google Shape;183;p19"/>
          <p:cNvSpPr txBox="1"/>
          <p:nvPr>
            <p:ph idx="2" type="subTitle"/>
          </p:nvPr>
        </p:nvSpPr>
        <p:spPr>
          <a:xfrm>
            <a:off x="830775" y="1285400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4" name="Google Shape;184;p19"/>
          <p:cNvSpPr txBox="1"/>
          <p:nvPr>
            <p:ph idx="2" type="subTitle"/>
          </p:nvPr>
        </p:nvSpPr>
        <p:spPr>
          <a:xfrm>
            <a:off x="5000600" y="1285400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713250" y="1804100"/>
            <a:ext cx="38838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Scorer Early Seasons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Scorer Recent Seasons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Average Scorer 2022</a:t>
            </a:r>
            <a:endParaRPr sz="1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Rebounder and Shot Blocker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Playmaking/Misc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Tall, Heavy, main Playmaker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753025" y="1690850"/>
            <a:ext cx="38838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Scorer Early Seasons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Scorer Recent Seasons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Rebounder and Shot Blocker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Playmaking/Misc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Tall, Heavy, non Playmaker</a:t>
            </a:r>
            <a:endParaRPr sz="1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Jamal Murray</a:t>
            </a:r>
            <a:endParaRPr/>
          </a:p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830775" y="1285400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93" name="Google Shape;193;p20"/>
          <p:cNvSpPr txBox="1"/>
          <p:nvPr>
            <p:ph idx="2" type="subTitle"/>
          </p:nvPr>
        </p:nvSpPr>
        <p:spPr>
          <a:xfrm>
            <a:off x="5000600" y="1285400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830775" y="1741550"/>
            <a:ext cx="38838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Effective Long Range Shooter</a:t>
            </a:r>
            <a:endParaRPr sz="1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a Notable Defender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Playmaking/Misc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Sized, Strong Playmaker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924150" y="1741550"/>
            <a:ext cx="38838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Effective Long Range Shooter</a:t>
            </a:r>
            <a:endParaRPr sz="1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a Notable Defender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Playmaking/Misc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Tall, Heavy Non Playmaker</a:t>
            </a:r>
            <a:endParaRPr sz="1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865650" y="1154750"/>
            <a:ext cx="69057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Whole Team Comparison using Distributions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Extending to the Entire NBA/More Teams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Investigation of Model Discrepancies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Training Center Infographics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