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D528-B3C9-44F8-8886-6F221502FC6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2017-FEFA-4DEA-ADAE-8BB40143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002" y="586887"/>
            <a:ext cx="7772400" cy="61472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(U) XYZ Contract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321" y="1381240"/>
            <a:ext cx="7428829" cy="369332"/>
          </a:xfrm>
          <a:prstGeom prst="rect">
            <a:avLst/>
          </a:prstGeom>
          <a:noFill/>
        </p:spPr>
      </p:sp>
      <p:sp>
        <p:nvSpPr>
          <p:cNvPr id="3" name="Subtitle 3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smtClean="0"/>
              <a:t>NUMBER : xyz000-000-0000</a:t>
            </a:r>
          </a:p>
          <a:p>
            <a:r>
              <a:rPr lang="en-US" sz="1400" dirty="0" smtClean="0"/>
              <a:t>PURPOSE : (U) O&amp;M and software integration/sustainment</a:t>
            </a:r>
          </a:p>
          <a:p>
            <a:r>
              <a:rPr lang="en-US" sz="1400" dirty="0" smtClean="0"/>
              <a:t>TYPE : CPFF</a:t>
            </a:r>
          </a:p>
          <a:p>
            <a:r>
              <a:rPr lang="en-US" sz="1400" dirty="0" smtClean="0"/>
              <a:t>CEILING : 1000000</a:t>
            </a:r>
            <a:endParaRPr lang="en-US" sz="1400" dirty="0"/>
          </a:p>
          <a:p>
            <a:r>
              <a:rPr lang="en-US" sz="1400" dirty="0" smtClean="0"/>
              <a:t>FUNDING STATUS : 16600000</a:t>
            </a:r>
            <a:endParaRPr lang="en-US" sz="1400" dirty="0"/>
          </a:p>
          <a:p>
            <a:r>
              <a:rPr lang="en-US" sz="1400" dirty="0" smtClean="0"/>
              <a:t>START : 2010-09-03</a:t>
            </a:r>
            <a:endParaRPr lang="en-US" sz="1400" dirty="0"/>
          </a:p>
          <a:p>
            <a:r>
              <a:rPr lang="en-US" sz="1400" dirty="0" smtClean="0"/>
              <a:t>END : 2020-07-31</a:t>
            </a:r>
            <a:endParaRPr lang="en-US" sz="1400" dirty="0"/>
          </a:p>
          <a:p>
            <a:r>
              <a:rPr lang="en-US" sz="1400" dirty="0" smtClean="0"/>
              <a:t>PRIME CONTRACTOR : XYZ Corporation</a:t>
            </a:r>
            <a:endParaRPr lang="en-US" sz="1400" dirty="0"/>
          </a:p>
          <a:p>
            <a:r>
              <a:rPr lang="en-US" sz="1400" dirty="0" smtClean="0"/>
              <a:t>FOLLOW ON: Complete the contract for the development of Next System</a:t>
            </a: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91409"/>
              </p:ext>
            </p:extLst>
          </p:nvPr>
        </p:nvGraphicFramePr>
        <p:xfrm>
          <a:off x="1881075" y="3975016"/>
          <a:ext cx="6349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68"/>
                <a:gridCol w="1269968"/>
                <a:gridCol w="1269968"/>
                <a:gridCol w="1269968"/>
                <a:gridCol w="1269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2013-09-03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2014-07-31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2014-08-01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2015-07-31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2014-09-30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9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7772400" cy="61472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(U) XYZ Contract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321" y="1381240"/>
            <a:ext cx="7428829" cy="369332"/>
          </a:xfrm>
          <a:prstGeom prst="rect">
            <a:avLst/>
          </a:prstGeom>
          <a:noFill/>
        </p:spPr>
      </p:sp>
      <p:sp>
        <p:nvSpPr>
          <p:cNvPr id="3" name="Subtitle 3"/>
          <p:cNvSpPr>
            <a:spLocks noGrp="1"/>
          </p:cNvSpPr>
          <p:nvPr>
            <p:ph idx="1"/>
          </p:nvPr>
        </p:nvSpPr>
        <p:spPr>
          <a:xfrm>
            <a:off x="762000" y="914400"/>
            <a:ext cx="82296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 smtClean="0"/>
              <a:t>NUMBER : xyz000-000-0000</a:t>
            </a:r>
          </a:p>
          <a:p>
            <a:r>
              <a:rPr lang="en-US" sz="1400" smtClean="0"/>
              <a:t>CLASS</a:t>
            </a:r>
            <a:r>
              <a:rPr lang="en-US" sz="1400" dirty="0" smtClean="0"/>
              <a:t>: CPFF</a:t>
            </a:r>
          </a:p>
          <a:p>
            <a:r>
              <a:rPr lang="en-US" sz="1400" dirty="0" smtClean="0"/>
              <a:t>SPONSORS: 1000000</a:t>
            </a:r>
            <a:endParaRPr lang="en-US" sz="1400" dirty="0"/>
          </a:p>
          <a:p>
            <a:r>
              <a:rPr lang="en-US" sz="1400" dirty="0" smtClean="0"/>
              <a:t>CUSTOMERS : 16600000</a:t>
            </a:r>
            <a:endParaRPr lang="en-US" sz="1400" dirty="0"/>
          </a:p>
          <a:p>
            <a:r>
              <a:rPr lang="en-US" sz="1400" dirty="0" smtClean="0"/>
              <a:t>PARTNERS: 2010-09-03</a:t>
            </a:r>
            <a:endParaRPr lang="en-US" sz="1400" dirty="0"/>
          </a:p>
          <a:p>
            <a:r>
              <a:rPr lang="en-US" sz="1400" dirty="0" smtClean="0"/>
              <a:t>TRANSITION AGENT: 2020-07-31</a:t>
            </a:r>
            <a:endParaRPr lang="en-US" sz="1400" dirty="0"/>
          </a:p>
          <a:p>
            <a:r>
              <a:rPr lang="en-US" sz="1400" dirty="0" smtClean="0"/>
              <a:t>CONTRACT: XYZ Corporation</a:t>
            </a:r>
            <a:endParaRPr lang="en-US" sz="1400" dirty="0"/>
          </a:p>
          <a:p>
            <a:r>
              <a:rPr lang="en-US" sz="1400" dirty="0" smtClean="0"/>
              <a:t>STAKEHOLDERS: Complete the contract for the development of Next System</a:t>
            </a:r>
          </a:p>
          <a:p>
            <a:r>
              <a:rPr lang="en-US" sz="1400" dirty="0" smtClean="0"/>
              <a:t>STATE</a:t>
            </a:r>
          </a:p>
          <a:p>
            <a:r>
              <a:rPr lang="en-US" sz="1400" dirty="0" smtClean="0"/>
              <a:t>STRATEGY</a:t>
            </a:r>
          </a:p>
          <a:p>
            <a:r>
              <a:rPr lang="en-US" sz="1400" dirty="0" smtClean="0"/>
              <a:t>ISSUES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98799"/>
              </p:ext>
            </p:extLst>
          </p:nvPr>
        </p:nvGraphicFramePr>
        <p:xfrm>
          <a:off x="838200" y="3352800"/>
          <a:ext cx="7924801" cy="91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14"/>
                <a:gridCol w="1253848"/>
                <a:gridCol w="1463227"/>
                <a:gridCol w="1056640"/>
                <a:gridCol w="1056640"/>
                <a:gridCol w="830218"/>
                <a:gridCol w="1132114"/>
              </a:tblGrid>
              <a:tr h="347579">
                <a:tc>
                  <a:txBody>
                    <a:bodyPr/>
                    <a:lstStyle/>
                    <a:p>
                      <a:r>
                        <a:rPr lang="en-US" dirty="0" smtClean="0"/>
                        <a:t>Burn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</a:tr>
              <a:tr h="544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51494"/>
              </p:ext>
            </p:extLst>
          </p:nvPr>
        </p:nvGraphicFramePr>
        <p:xfrm>
          <a:off x="838200" y="4572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Funding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Fiscal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20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174</Words>
  <Application>Microsoft Macintosh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(U) XYZ Contract</vt:lpstr>
      <vt:lpstr>(U) XYZ Contract</vt:lpstr>
    </vt:vector>
  </TitlesOfParts>
  <Company>MarkLogic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Stafford</dc:creator>
  <cp:lastModifiedBy>Amey Dhavle</cp:lastModifiedBy>
  <cp:revision>5</cp:revision>
  <dcterms:created xsi:type="dcterms:W3CDTF">2016-01-11T20:55:11Z</dcterms:created>
  <dcterms:modified xsi:type="dcterms:W3CDTF">2016-01-14T20:02:51Z</dcterms:modified>
</cp:coreProperties>
</file>