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4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7"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7083" y="2113938"/>
            <a:ext cx="10756492" cy="21237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7256" y="4267201"/>
            <a:ext cx="10776153" cy="904568"/>
          </a:xfrm>
        </p:spPr>
        <p:txBody>
          <a:bodyPr>
            <a:normAutofit/>
          </a:bodyPr>
          <a:lstStyle>
            <a:lvl1pPr marL="0" indent="0" algn="l">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214240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404612-F40A-479F-AA63-3D64378B9FBE}"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89415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53006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7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104" y="220456"/>
            <a:ext cx="11012131"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455176"/>
            <a:ext cx="10994760" cy="5027921"/>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306846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091" y="669867"/>
            <a:ext cx="8448973" cy="967132"/>
          </a:xfrm>
        </p:spPr>
        <p:txBody>
          <a:bodyPr>
            <a:normAutofit/>
          </a:bodyPr>
          <a:lstStyle>
            <a:lvl1pPr algn="l">
              <a:defRPr sz="4800">
                <a:solidFill>
                  <a:srgbClr val="FF2549"/>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27259" y="1648572"/>
            <a:ext cx="8477413" cy="4681415"/>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2958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04612-F40A-479F-AA63-3D64378B9FBE}"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300117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404612-F40A-479F-AA63-3D64378B9FBE}"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22607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0592" y="165552"/>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20548"/>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50411"/>
            <a:ext cx="5386917"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20548"/>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50411"/>
            <a:ext cx="5389033"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04612-F40A-479F-AA63-3D64378B9FBE}" type="datetimeFigureOut">
              <a:rPr lang="en-IN" smtClean="0"/>
              <a:t>21-04-2019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02193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404612-F40A-479F-AA63-3D64378B9FBE}" type="datetimeFigureOut">
              <a:rPr lang="en-IN" smtClean="0"/>
              <a:t>21-04-2019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2570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04612-F40A-479F-AA63-3D64378B9FBE}" type="datetimeFigureOut">
              <a:rPr lang="en-IN" smtClean="0"/>
              <a:t>21-04-2019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10384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404612-F40A-479F-AA63-3D64378B9FBE}"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0046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D404612-F40A-479F-AA63-3D64378B9FBE}" type="datetimeFigureOut">
              <a:rPr lang="en-IN" smtClean="0"/>
              <a:t>21-04-2019</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E052CCA-93E2-4F3C-8AB4-8FED7A975429}"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973159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3316-C374-4AF9-83E1-ADAC15804558}"/>
              </a:ext>
            </a:extLst>
          </p:cNvPr>
          <p:cNvSpPr>
            <a:spLocks noGrp="1"/>
          </p:cNvSpPr>
          <p:nvPr>
            <p:ph type="ctrTitle"/>
          </p:nvPr>
        </p:nvSpPr>
        <p:spPr>
          <a:xfrm>
            <a:off x="201304" y="45849"/>
            <a:ext cx="10756492" cy="2123767"/>
          </a:xfrm>
        </p:spPr>
        <p:txBody>
          <a:bodyPr>
            <a:normAutofit/>
          </a:bodyPr>
          <a:lstStyle/>
          <a:p>
            <a:r>
              <a:rPr lang="en-IN" sz="8800" dirty="0">
                <a:latin typeface="HP Simplified" panose="020B0604020204020204" pitchFamily="34" charset="0"/>
                <a:cs typeface="Dubai Medium" panose="020B0604020202020204" pitchFamily="34" charset="-78"/>
              </a:rPr>
              <a:t>WELCOME</a:t>
            </a:r>
          </a:p>
        </p:txBody>
      </p:sp>
      <p:sp>
        <p:nvSpPr>
          <p:cNvPr id="3" name="Subtitle 2">
            <a:extLst>
              <a:ext uri="{FF2B5EF4-FFF2-40B4-BE49-F238E27FC236}">
                <a16:creationId xmlns:a16="http://schemas.microsoft.com/office/drawing/2014/main" id="{7AF4630D-CC2E-480E-B0AB-470E39F7A0F9}"/>
              </a:ext>
            </a:extLst>
          </p:cNvPr>
          <p:cNvSpPr>
            <a:spLocks noGrp="1"/>
          </p:cNvSpPr>
          <p:nvPr>
            <p:ph type="subTitle" idx="1"/>
          </p:nvPr>
        </p:nvSpPr>
        <p:spPr>
          <a:xfrm>
            <a:off x="732246" y="2497394"/>
            <a:ext cx="10776153" cy="904568"/>
          </a:xfrm>
        </p:spPr>
        <p:txBody>
          <a:bodyPr>
            <a:noAutofit/>
          </a:bodyPr>
          <a:lstStyle/>
          <a:p>
            <a:r>
              <a:rPr lang="en-IN" sz="8800" dirty="0">
                <a:solidFill>
                  <a:schemeClr val="bg1"/>
                </a:solidFill>
                <a:latin typeface="HP Simplified" panose="020B0604020204020204" pitchFamily="34" charset="0"/>
              </a:rPr>
              <a:t>TO</a:t>
            </a:r>
          </a:p>
        </p:txBody>
      </p:sp>
      <p:sp>
        <p:nvSpPr>
          <p:cNvPr id="6" name="Rectangle 5">
            <a:extLst>
              <a:ext uri="{FF2B5EF4-FFF2-40B4-BE49-F238E27FC236}">
                <a16:creationId xmlns:a16="http://schemas.microsoft.com/office/drawing/2014/main" id="{0FB561F2-CD88-42A9-A915-BB57849F31A1}"/>
              </a:ext>
            </a:extLst>
          </p:cNvPr>
          <p:cNvSpPr/>
          <p:nvPr/>
        </p:nvSpPr>
        <p:spPr>
          <a:xfrm>
            <a:off x="3471904" y="2497394"/>
            <a:ext cx="3387467" cy="1446550"/>
          </a:xfrm>
          <a:prstGeom prst="rect">
            <a:avLst/>
          </a:prstGeom>
          <a:noFill/>
        </p:spPr>
        <p:txBody>
          <a:bodyPr wrap="none" lIns="91440" tIns="45720" rIns="91440" bIns="45720">
            <a:spAutoFit/>
          </a:bodyPr>
          <a:lstStyle/>
          <a:p>
            <a:pPr algn="ctr"/>
            <a:r>
              <a:rPr lang="en-US" sz="8800" cap="none" spc="0"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FOODZ</a:t>
            </a:r>
          </a:p>
        </p:txBody>
      </p:sp>
      <p:sp>
        <p:nvSpPr>
          <p:cNvPr id="7" name="TextBox 6">
            <a:extLst>
              <a:ext uri="{FF2B5EF4-FFF2-40B4-BE49-F238E27FC236}">
                <a16:creationId xmlns:a16="http://schemas.microsoft.com/office/drawing/2014/main" id="{3758E526-5A03-414F-BE44-298F8200B8F6}"/>
              </a:ext>
            </a:extLst>
          </p:cNvPr>
          <p:cNvSpPr txBox="1"/>
          <p:nvPr/>
        </p:nvSpPr>
        <p:spPr>
          <a:xfrm>
            <a:off x="201304" y="5657671"/>
            <a:ext cx="11990696" cy="1015663"/>
          </a:xfrm>
          <a:prstGeom prst="rect">
            <a:avLst/>
          </a:prstGeom>
          <a:noFill/>
        </p:spPr>
        <p:txBody>
          <a:bodyPr wrap="square" rtlCol="0">
            <a:spAutoFit/>
          </a:bodyPr>
          <a:lstStyle/>
          <a:p>
            <a:r>
              <a:rPr lang="en-IN" sz="6000" b="1" dirty="0">
                <a:solidFill>
                  <a:schemeClr val="bg1"/>
                </a:solidFill>
                <a:latin typeface="Calibri" panose="020F0502020204030204" pitchFamily="34" charset="0"/>
                <a:cs typeface="Calibri" panose="020F0502020204030204" pitchFamily="34" charset="0"/>
              </a:rPr>
              <a:t>Online food ordering system</a:t>
            </a:r>
          </a:p>
        </p:txBody>
      </p:sp>
    </p:spTree>
    <p:extLst>
      <p:ext uri="{BB962C8B-B14F-4D97-AF65-F5344CB8AC3E}">
        <p14:creationId xmlns:p14="http://schemas.microsoft.com/office/powerpoint/2010/main" val="418587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B8B5-D656-4AAB-AD35-BD338C218C28}"/>
              </a:ext>
            </a:extLst>
          </p:cNvPr>
          <p:cNvSpPr>
            <a:spLocks noGrp="1"/>
          </p:cNvSpPr>
          <p:nvPr>
            <p:ph type="title"/>
          </p:nvPr>
        </p:nvSpPr>
        <p:spPr>
          <a:xfrm>
            <a:off x="580104" y="220456"/>
            <a:ext cx="11012131" cy="1018035"/>
          </a:xfrm>
        </p:spPr>
        <p:txBody>
          <a:bodyPr/>
          <a:lstStyle/>
          <a:p>
            <a:r>
              <a:rPr lang="en-IN" b="1" dirty="0"/>
              <a:t>PRESENTED BY</a:t>
            </a:r>
          </a:p>
        </p:txBody>
      </p:sp>
      <p:sp>
        <p:nvSpPr>
          <p:cNvPr id="5" name="TextBox 4">
            <a:extLst>
              <a:ext uri="{FF2B5EF4-FFF2-40B4-BE49-F238E27FC236}">
                <a16:creationId xmlns:a16="http://schemas.microsoft.com/office/drawing/2014/main" id="{BD971C25-C608-4506-A6A1-D5F41FB1F370}"/>
              </a:ext>
            </a:extLst>
          </p:cNvPr>
          <p:cNvSpPr txBox="1"/>
          <p:nvPr/>
        </p:nvSpPr>
        <p:spPr>
          <a:xfrm>
            <a:off x="255638" y="5230761"/>
            <a:ext cx="3726426" cy="1200329"/>
          </a:xfrm>
          <a:prstGeom prst="rect">
            <a:avLst/>
          </a:prstGeom>
          <a:noFill/>
        </p:spPr>
        <p:txBody>
          <a:bodyPr wrap="square" rtlCol="0">
            <a:spAutoFit/>
          </a:bodyPr>
          <a:lstStyle/>
          <a:p>
            <a:pPr algn="ctr"/>
            <a:r>
              <a:rPr lang="en-IN" sz="3600" b="1" i="1" dirty="0">
                <a:latin typeface="HP Simplified" panose="020B0604020204020204" pitchFamily="34" charset="0"/>
              </a:rPr>
              <a:t>ANSHUL SANGHI</a:t>
            </a:r>
          </a:p>
          <a:p>
            <a:pPr algn="ctr"/>
            <a:r>
              <a:rPr lang="en-IN" sz="3600" b="1" i="1" dirty="0">
                <a:latin typeface="HP Simplified" panose="020B0604020204020204" pitchFamily="34" charset="0"/>
              </a:rPr>
              <a:t>2018BCS-009</a:t>
            </a:r>
          </a:p>
        </p:txBody>
      </p:sp>
      <p:sp>
        <p:nvSpPr>
          <p:cNvPr id="6" name="TextBox 5">
            <a:extLst>
              <a:ext uri="{FF2B5EF4-FFF2-40B4-BE49-F238E27FC236}">
                <a16:creationId xmlns:a16="http://schemas.microsoft.com/office/drawing/2014/main" id="{B4FD0EBB-A1B4-4CAF-9792-110C0F95F3C1}"/>
              </a:ext>
            </a:extLst>
          </p:cNvPr>
          <p:cNvSpPr txBox="1"/>
          <p:nvPr/>
        </p:nvSpPr>
        <p:spPr>
          <a:xfrm>
            <a:off x="3824748" y="5230761"/>
            <a:ext cx="4070555" cy="1200329"/>
          </a:xfrm>
          <a:prstGeom prst="rect">
            <a:avLst/>
          </a:prstGeom>
          <a:noFill/>
        </p:spPr>
        <p:txBody>
          <a:bodyPr wrap="square" rtlCol="0">
            <a:spAutoFit/>
          </a:bodyPr>
          <a:lstStyle/>
          <a:p>
            <a:pPr algn="ctr"/>
            <a:r>
              <a:rPr lang="en-IN" sz="3600" b="1" i="1" dirty="0">
                <a:latin typeface="HP Simplified" panose="020B0604020204020204" pitchFamily="34" charset="0"/>
              </a:rPr>
              <a:t>DEEP SHAH</a:t>
            </a:r>
          </a:p>
          <a:p>
            <a:pPr algn="ctr"/>
            <a:r>
              <a:rPr lang="en-IN" sz="3600" b="1" i="1" dirty="0">
                <a:latin typeface="HP Simplified" panose="020B0604020204020204" pitchFamily="34" charset="0"/>
              </a:rPr>
              <a:t>2018BCS-052</a:t>
            </a:r>
          </a:p>
        </p:txBody>
      </p:sp>
      <p:sp>
        <p:nvSpPr>
          <p:cNvPr id="7" name="TextBox 6">
            <a:extLst>
              <a:ext uri="{FF2B5EF4-FFF2-40B4-BE49-F238E27FC236}">
                <a16:creationId xmlns:a16="http://schemas.microsoft.com/office/drawing/2014/main" id="{799DE1DF-AC82-49C5-BB10-140764EC16ED}"/>
              </a:ext>
            </a:extLst>
          </p:cNvPr>
          <p:cNvSpPr txBox="1"/>
          <p:nvPr/>
        </p:nvSpPr>
        <p:spPr>
          <a:xfrm>
            <a:off x="7472516" y="5230761"/>
            <a:ext cx="4542504" cy="1200329"/>
          </a:xfrm>
          <a:prstGeom prst="rect">
            <a:avLst/>
          </a:prstGeom>
          <a:noFill/>
        </p:spPr>
        <p:txBody>
          <a:bodyPr wrap="square" rtlCol="0">
            <a:spAutoFit/>
          </a:bodyPr>
          <a:lstStyle/>
          <a:p>
            <a:pPr algn="ctr"/>
            <a:r>
              <a:rPr lang="en-IN" sz="3600" b="1" i="1" dirty="0">
                <a:latin typeface="HP Simplified" panose="020B0604020204020204" pitchFamily="34" charset="0"/>
              </a:rPr>
              <a:t>SHIVANSH SRIVASTAV</a:t>
            </a:r>
          </a:p>
          <a:p>
            <a:pPr algn="ctr"/>
            <a:r>
              <a:rPr lang="en-IN" sz="3600" b="1" i="1" dirty="0">
                <a:latin typeface="HP Simplified" panose="020B0604020204020204" pitchFamily="34" charset="0"/>
              </a:rPr>
              <a:t>2018BCS-053</a:t>
            </a:r>
          </a:p>
        </p:txBody>
      </p:sp>
      <p:pic>
        <p:nvPicPr>
          <p:cNvPr id="9" name="Picture 8">
            <a:extLst>
              <a:ext uri="{FF2B5EF4-FFF2-40B4-BE49-F238E27FC236}">
                <a16:creationId xmlns:a16="http://schemas.microsoft.com/office/drawing/2014/main" id="{83747F20-020A-45E3-B564-F4CCD9BF63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067220" y="2498436"/>
            <a:ext cx="2037897" cy="1472380"/>
          </a:xfrm>
          <a:prstGeom prst="rect">
            <a:avLst/>
          </a:prstGeom>
        </p:spPr>
      </p:pic>
    </p:spTree>
    <p:extLst>
      <p:ext uri="{BB962C8B-B14F-4D97-AF65-F5344CB8AC3E}">
        <p14:creationId xmlns:p14="http://schemas.microsoft.com/office/powerpoint/2010/main" val="1036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DDA2-0A37-45FF-9F0E-0EA72BB8DC6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2A00532-8604-440F-8FE1-FB6A2D39C96E}"/>
              </a:ext>
            </a:extLst>
          </p:cNvPr>
          <p:cNvSpPr>
            <a:spLocks noGrp="1"/>
          </p:cNvSpPr>
          <p:nvPr>
            <p:ph idx="1"/>
          </p:nvPr>
        </p:nvSpPr>
        <p:spPr>
          <a:xfrm>
            <a:off x="696943" y="2005782"/>
            <a:ext cx="10994760" cy="5027921"/>
          </a:xfrm>
        </p:spPr>
        <p:txBody>
          <a:bodyPr>
            <a:normAutofit fontScale="92500"/>
          </a:bodyPr>
          <a:lstStyle/>
          <a:p>
            <a:pPr marL="0" indent="0" algn="just">
              <a:buNone/>
            </a:pPr>
            <a:r>
              <a:rPr lang="en-US" dirty="0">
                <a:solidFill>
                  <a:schemeClr val="tx1"/>
                </a:solidFill>
              </a:rPr>
              <a:t>	</a:t>
            </a:r>
            <a:r>
              <a:rPr lang="en-US" dirty="0">
                <a:solidFill>
                  <a:schemeClr val="tx1"/>
                </a:solidFill>
                <a:latin typeface="HP Simplified" panose="020B0604020204020204" pitchFamily="34" charset="0"/>
              </a:rPr>
              <a:t>There is a lot of scope online food ordering business and we can tap it to the max extent possible as everyone has access to an online ordering facility via the internet. Food business usually will have high demand and hence online business prospect for food ordering should be profitable.  We will provide an easily accessible interface wherein the customer can view and place the order easily.</a:t>
            </a:r>
          </a:p>
          <a:p>
            <a:pPr marL="0" indent="0" algn="just">
              <a:buNone/>
            </a:pPr>
            <a:br>
              <a:rPr lang="en-US" dirty="0">
                <a:solidFill>
                  <a:schemeClr val="tx1"/>
                </a:solidFill>
                <a:latin typeface="HP Simplified" panose="020B0604020204020204" pitchFamily="34" charset="0"/>
              </a:rPr>
            </a:br>
            <a:endParaRPr lang="en-IN" dirty="0">
              <a:solidFill>
                <a:schemeClr val="tx1"/>
              </a:solidFill>
              <a:latin typeface="HP Simplified" panose="020B0604020204020204" pitchFamily="34" charset="0"/>
            </a:endParaRPr>
          </a:p>
        </p:txBody>
      </p:sp>
    </p:spTree>
    <p:extLst>
      <p:ext uri="{BB962C8B-B14F-4D97-AF65-F5344CB8AC3E}">
        <p14:creationId xmlns:p14="http://schemas.microsoft.com/office/powerpoint/2010/main" val="260676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CD89-C8A7-4A37-B890-468528817A5A}"/>
              </a:ext>
            </a:extLst>
          </p:cNvPr>
          <p:cNvSpPr>
            <a:spLocks noGrp="1"/>
          </p:cNvSpPr>
          <p:nvPr>
            <p:ph type="title"/>
          </p:nvPr>
        </p:nvSpPr>
        <p:spPr/>
        <p:txBody>
          <a:bodyPr/>
          <a:lstStyle/>
          <a:p>
            <a:r>
              <a:rPr lang="en-IN" b="1" dirty="0"/>
              <a:t>USERS OF THE SYSTEM</a:t>
            </a:r>
          </a:p>
        </p:txBody>
      </p:sp>
      <p:sp>
        <p:nvSpPr>
          <p:cNvPr id="3" name="Content Placeholder 2">
            <a:extLst>
              <a:ext uri="{FF2B5EF4-FFF2-40B4-BE49-F238E27FC236}">
                <a16:creationId xmlns:a16="http://schemas.microsoft.com/office/drawing/2014/main" id="{34725B8F-69AC-4E62-9793-9E88D00BE0AA}"/>
              </a:ext>
            </a:extLst>
          </p:cNvPr>
          <p:cNvSpPr>
            <a:spLocks noGrp="1"/>
          </p:cNvSpPr>
          <p:nvPr>
            <p:ph idx="1"/>
          </p:nvPr>
        </p:nvSpPr>
        <p:spPr/>
        <p:txBody>
          <a:bodyPr>
            <a:normAutofit fontScale="92500"/>
          </a:bodyPr>
          <a:lstStyle/>
          <a:p>
            <a:pPr marL="0" indent="0">
              <a:buNone/>
            </a:pPr>
            <a:r>
              <a:rPr lang="en-US" dirty="0"/>
              <a:t>	</a:t>
            </a:r>
            <a:r>
              <a:rPr lang="en-US" dirty="0">
                <a:solidFill>
                  <a:schemeClr val="tx1"/>
                </a:solidFill>
                <a:latin typeface="HP Simplified" panose="020B0604020204020204" pitchFamily="34" charset="0"/>
              </a:rPr>
              <a:t>The users of the system include the customers and the employees. The employees of the system are responsible for updating the menu items as well as the delivery of the item to a particular address. The customers will visit the website, check for the items available in the menu, order for one or more items in the menu. All the activities such as ordering items online, delivery of the items by employees, the vehicle used to deliver the items etc. will be recorded in the database for all the events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14756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33EE-3A0B-4FE8-80C1-ECCDC811A2EC}"/>
              </a:ext>
            </a:extLst>
          </p:cNvPr>
          <p:cNvSpPr>
            <a:spLocks noGrp="1"/>
          </p:cNvSpPr>
          <p:nvPr>
            <p:ph type="title"/>
          </p:nvPr>
        </p:nvSpPr>
        <p:spPr/>
        <p:txBody>
          <a:bodyPr/>
          <a:lstStyle/>
          <a:p>
            <a:r>
              <a:rPr lang="en-IN" b="1" dirty="0"/>
              <a:t>THE ARCHITECTURE OF THE APPLICATION</a:t>
            </a:r>
          </a:p>
        </p:txBody>
      </p:sp>
      <p:pic>
        <p:nvPicPr>
          <p:cNvPr id="11" name="Content Placeholder 10">
            <a:extLst>
              <a:ext uri="{FF2B5EF4-FFF2-40B4-BE49-F238E27FC236}">
                <a16:creationId xmlns:a16="http://schemas.microsoft.com/office/drawing/2014/main" id="{1A10E792-26B7-4DA1-91B0-C9AF9CA04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5676"/>
            <a:ext cx="12191999" cy="5432323"/>
          </a:xfrm>
        </p:spPr>
      </p:pic>
    </p:spTree>
    <p:extLst>
      <p:ext uri="{BB962C8B-B14F-4D97-AF65-F5344CB8AC3E}">
        <p14:creationId xmlns:p14="http://schemas.microsoft.com/office/powerpoint/2010/main" val="239224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ADFB-B333-4308-AC6F-667161D11027}"/>
              </a:ext>
            </a:extLst>
          </p:cNvPr>
          <p:cNvSpPr>
            <a:spLocks noGrp="1"/>
          </p:cNvSpPr>
          <p:nvPr>
            <p:ph type="title"/>
          </p:nvPr>
        </p:nvSpPr>
        <p:spPr/>
        <p:txBody>
          <a:bodyPr/>
          <a:lstStyle/>
          <a:p>
            <a:r>
              <a:rPr lang="en-IN" b="1" dirty="0"/>
              <a:t>ER DIAGRAM</a:t>
            </a:r>
          </a:p>
        </p:txBody>
      </p:sp>
      <p:pic>
        <p:nvPicPr>
          <p:cNvPr id="5" name="Content Placeholder 4">
            <a:extLst>
              <a:ext uri="{FF2B5EF4-FFF2-40B4-BE49-F238E27FC236}">
                <a16:creationId xmlns:a16="http://schemas.microsoft.com/office/drawing/2014/main" id="{C821616E-9488-4789-82FB-264E8A80B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5845"/>
            <a:ext cx="12192000" cy="5442155"/>
          </a:xfrm>
        </p:spPr>
      </p:pic>
    </p:spTree>
    <p:extLst>
      <p:ext uri="{BB962C8B-B14F-4D97-AF65-F5344CB8AC3E}">
        <p14:creationId xmlns:p14="http://schemas.microsoft.com/office/powerpoint/2010/main" val="2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816C-5A99-495C-A785-D7B4315567E6}"/>
              </a:ext>
            </a:extLst>
          </p:cNvPr>
          <p:cNvSpPr>
            <a:spLocks noGrp="1"/>
          </p:cNvSpPr>
          <p:nvPr>
            <p:ph type="title"/>
          </p:nvPr>
        </p:nvSpPr>
        <p:spPr/>
        <p:txBody>
          <a:bodyPr/>
          <a:lstStyle/>
          <a:p>
            <a:r>
              <a:rPr lang="en-IN" b="1" dirty="0">
                <a:effectLst/>
              </a:rPr>
              <a:t>Entities and its Attributes</a:t>
            </a:r>
            <a:endParaRPr lang="en-IN" dirty="0"/>
          </a:p>
        </p:txBody>
      </p:sp>
      <p:sp>
        <p:nvSpPr>
          <p:cNvPr id="3" name="Content Placeholder 2">
            <a:extLst>
              <a:ext uri="{FF2B5EF4-FFF2-40B4-BE49-F238E27FC236}">
                <a16:creationId xmlns:a16="http://schemas.microsoft.com/office/drawing/2014/main" id="{2E9E18B5-FDA4-4ACE-87E2-7727F4591FD0}"/>
              </a:ext>
            </a:extLst>
          </p:cNvPr>
          <p:cNvSpPr>
            <a:spLocks noGrp="1"/>
          </p:cNvSpPr>
          <p:nvPr>
            <p:ph idx="1"/>
          </p:nvPr>
        </p:nvSpPr>
        <p:spPr/>
        <p:txBody>
          <a:bodyPr>
            <a:normAutofit fontScale="92500"/>
          </a:bodyPr>
          <a:lstStyle/>
          <a:p>
            <a:pPr>
              <a:buFont typeface="Wingdings" panose="05000000000000000000" pitchFamily="2" charset="2"/>
              <a:buChar char="v"/>
            </a:pPr>
            <a:r>
              <a:rPr lang="en-IN" sz="2800" dirty="0">
                <a:solidFill>
                  <a:schemeClr val="tx1"/>
                </a:solidFill>
                <a:latin typeface="HP Simplified" panose="020B0604020204020204" pitchFamily="34" charset="0"/>
              </a:rPr>
              <a:t>Customer</a:t>
            </a:r>
            <a:r>
              <a:rPr lang="en-US" sz="2800" dirty="0">
                <a:solidFill>
                  <a:schemeClr val="tx1"/>
                </a:solidFill>
              </a:rPr>
              <a:t> [Attributes -&gt; </a:t>
            </a:r>
            <a:r>
              <a:rPr lang="en-US" sz="2800" u="sng" dirty="0" err="1">
                <a:solidFill>
                  <a:schemeClr val="tx1"/>
                </a:solidFill>
              </a:rPr>
              <a:t>cid</a:t>
            </a:r>
            <a:r>
              <a:rPr lang="en-US" sz="2800" dirty="0">
                <a:solidFill>
                  <a:schemeClr val="tx1"/>
                </a:solidFill>
              </a:rPr>
              <a:t>, name, email, password, </a:t>
            </a:r>
            <a:r>
              <a:rPr lang="en-US" sz="2800" dirty="0" err="1">
                <a:solidFill>
                  <a:schemeClr val="tx1"/>
                </a:solidFill>
              </a:rPr>
              <a:t>phone_no</a:t>
            </a:r>
            <a:r>
              <a:rPr lang="en-US" sz="2800" dirty="0">
                <a:solidFill>
                  <a:schemeClr val="tx1"/>
                </a:solidFill>
              </a:rPr>
              <a:t>, address]</a:t>
            </a:r>
          </a:p>
          <a:p>
            <a:pPr>
              <a:buFont typeface="Wingdings" panose="05000000000000000000" pitchFamily="2" charset="2"/>
              <a:buChar char="v"/>
            </a:pPr>
            <a:r>
              <a:rPr lang="en-US" sz="2800" dirty="0">
                <a:solidFill>
                  <a:schemeClr val="tx1"/>
                </a:solidFill>
                <a:latin typeface="HP Simplified" panose="020B0604020204020204" pitchFamily="34" charset="0"/>
              </a:rPr>
              <a:t>Restaurant</a:t>
            </a:r>
            <a:r>
              <a:rPr lang="en-US" sz="2800" dirty="0">
                <a:solidFill>
                  <a:schemeClr val="tx1"/>
                </a:solidFill>
              </a:rPr>
              <a:t> [Attributes -&gt; </a:t>
            </a:r>
            <a:r>
              <a:rPr lang="en-US" sz="2800" u="sng" dirty="0">
                <a:solidFill>
                  <a:schemeClr val="tx1"/>
                </a:solidFill>
              </a:rPr>
              <a:t>rid</a:t>
            </a:r>
            <a:r>
              <a:rPr lang="en-US" sz="2800" dirty="0">
                <a:solidFill>
                  <a:schemeClr val="tx1"/>
                </a:solidFill>
              </a:rPr>
              <a:t>, name, email, password, </a:t>
            </a:r>
            <a:r>
              <a:rPr lang="en-US" sz="2800" dirty="0" err="1">
                <a:solidFill>
                  <a:schemeClr val="tx1"/>
                </a:solidFill>
              </a:rPr>
              <a:t>phone_no</a:t>
            </a:r>
            <a:r>
              <a:rPr lang="en-US" sz="2800" dirty="0">
                <a:solidFill>
                  <a:schemeClr val="tx1"/>
                </a:solidFill>
              </a:rPr>
              <a:t>, </a:t>
            </a:r>
            <a:r>
              <a:rPr lang="en-US" sz="2800" dirty="0" err="1">
                <a:solidFill>
                  <a:schemeClr val="tx1"/>
                </a:solidFill>
              </a:rPr>
              <a:t>address,rating</a:t>
            </a:r>
            <a:r>
              <a:rPr lang="en-US" sz="2800" dirty="0">
                <a:solidFill>
                  <a:schemeClr val="tx1"/>
                </a:solidFill>
              </a:rPr>
              <a:t>]</a:t>
            </a:r>
          </a:p>
          <a:p>
            <a:pPr>
              <a:buFont typeface="Wingdings" panose="05000000000000000000" pitchFamily="2" charset="2"/>
              <a:buChar char="v"/>
            </a:pPr>
            <a:r>
              <a:rPr lang="en-US" sz="2800" dirty="0">
                <a:solidFill>
                  <a:schemeClr val="tx1"/>
                </a:solidFill>
                <a:latin typeface="HP Simplified" panose="020B0604020204020204" pitchFamily="34" charset="0"/>
              </a:rPr>
              <a:t>Menu</a:t>
            </a:r>
            <a:r>
              <a:rPr lang="en-US" sz="2800" dirty="0">
                <a:solidFill>
                  <a:schemeClr val="tx1"/>
                </a:solidFill>
              </a:rPr>
              <a:t> [Attributes -&gt; </a:t>
            </a:r>
            <a:r>
              <a:rPr lang="en-US" sz="2800" u="sng" dirty="0" err="1">
                <a:solidFill>
                  <a:schemeClr val="tx1"/>
                </a:solidFill>
              </a:rPr>
              <a:t>item_id</a:t>
            </a:r>
            <a:r>
              <a:rPr lang="en-US" sz="2800" dirty="0">
                <a:solidFill>
                  <a:schemeClr val="tx1"/>
                </a:solidFill>
              </a:rPr>
              <a:t>, name, rid, price, description, image, category, rating]</a:t>
            </a:r>
          </a:p>
          <a:p>
            <a:pPr>
              <a:buFont typeface="Wingdings" panose="05000000000000000000" pitchFamily="2" charset="2"/>
              <a:buChar char="v"/>
            </a:pPr>
            <a:r>
              <a:rPr lang="en-US" sz="2800" dirty="0">
                <a:solidFill>
                  <a:schemeClr val="tx1"/>
                </a:solidFill>
                <a:latin typeface="HP Simplified" panose="020B0604020204020204" pitchFamily="34" charset="0"/>
              </a:rPr>
              <a:t>Order</a:t>
            </a:r>
            <a:r>
              <a:rPr lang="en-US" sz="2800" dirty="0">
                <a:solidFill>
                  <a:schemeClr val="tx1"/>
                </a:solidFill>
              </a:rPr>
              <a:t> [Attributes -&gt; </a:t>
            </a:r>
            <a:r>
              <a:rPr lang="en-US" sz="2800" u="sng" dirty="0" err="1">
                <a:solidFill>
                  <a:schemeClr val="tx1"/>
                </a:solidFill>
              </a:rPr>
              <a:t>order_id</a:t>
            </a:r>
            <a:r>
              <a:rPr lang="en-US" sz="2800" dirty="0">
                <a:solidFill>
                  <a:schemeClr val="tx1"/>
                </a:solidFill>
              </a:rPr>
              <a:t>, </a:t>
            </a:r>
            <a:r>
              <a:rPr lang="en-US" sz="2800" dirty="0" err="1">
                <a:solidFill>
                  <a:schemeClr val="tx1"/>
                </a:solidFill>
              </a:rPr>
              <a:t>emp_id</a:t>
            </a:r>
            <a:r>
              <a:rPr lang="en-US" sz="2800" dirty="0">
                <a:solidFill>
                  <a:schemeClr val="tx1"/>
                </a:solidFill>
              </a:rPr>
              <a:t>, </a:t>
            </a:r>
            <a:r>
              <a:rPr lang="en-US" sz="2800" dirty="0" err="1">
                <a:solidFill>
                  <a:schemeClr val="tx1"/>
                </a:solidFill>
              </a:rPr>
              <a:t>item_id</a:t>
            </a:r>
            <a:r>
              <a:rPr lang="en-US" sz="2800" dirty="0">
                <a:solidFill>
                  <a:schemeClr val="tx1"/>
                </a:solidFill>
              </a:rPr>
              <a:t>, </a:t>
            </a:r>
            <a:r>
              <a:rPr lang="en-US" sz="2800" dirty="0" err="1">
                <a:solidFill>
                  <a:schemeClr val="tx1"/>
                </a:solidFill>
              </a:rPr>
              <a:t>cid</a:t>
            </a:r>
            <a:r>
              <a:rPr lang="en-US" sz="2800" dirty="0">
                <a:solidFill>
                  <a:schemeClr val="tx1"/>
                </a:solidFill>
              </a:rPr>
              <a:t>, price]</a:t>
            </a:r>
          </a:p>
          <a:p>
            <a:pPr>
              <a:buFont typeface="Wingdings" panose="05000000000000000000" pitchFamily="2" charset="2"/>
              <a:buChar char="v"/>
            </a:pPr>
            <a:r>
              <a:rPr lang="en-US" sz="2800" dirty="0">
                <a:solidFill>
                  <a:schemeClr val="tx1"/>
                </a:solidFill>
                <a:latin typeface="HP Simplified" panose="020B0604020204020204" pitchFamily="34" charset="0"/>
              </a:rPr>
              <a:t>Employee</a:t>
            </a:r>
            <a:r>
              <a:rPr lang="en-US" sz="2800" dirty="0">
                <a:solidFill>
                  <a:schemeClr val="tx1"/>
                </a:solidFill>
                <a:latin typeface="Calibri" panose="020F0502020204030204" pitchFamily="34" charset="0"/>
                <a:cs typeface="Calibri" panose="020F0502020204030204" pitchFamily="34" charset="0"/>
              </a:rPr>
              <a:t>[Attributes -&gt;</a:t>
            </a:r>
            <a:r>
              <a:rPr lang="en-US" sz="2800" u="sng" dirty="0" err="1">
                <a:solidFill>
                  <a:schemeClr val="tx1"/>
                </a:solidFill>
                <a:latin typeface="Calibri" panose="020F0502020204030204" pitchFamily="34" charset="0"/>
                <a:cs typeface="Calibri" panose="020F0502020204030204" pitchFamily="34" charset="0"/>
              </a:rPr>
              <a:t>emp_id</a:t>
            </a:r>
            <a:r>
              <a:rPr lang="en-US" sz="2800" u="sng" dirty="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v"/>
            </a:pPr>
            <a:r>
              <a:rPr lang="en-US" sz="2800" dirty="0" err="1">
                <a:solidFill>
                  <a:schemeClr val="tx1"/>
                </a:solidFill>
                <a:latin typeface="HP Simplified" panose="020B0604020204020204" pitchFamily="34" charset="0"/>
              </a:rPr>
              <a:t>Delivery_boy</a:t>
            </a:r>
            <a:r>
              <a:rPr lang="en-US" dirty="0"/>
              <a:t> </a:t>
            </a:r>
            <a:r>
              <a:rPr lang="en-US" sz="2800" dirty="0">
                <a:solidFill>
                  <a:schemeClr val="tx1"/>
                </a:solidFill>
              </a:rPr>
              <a:t>[Attributes -&gt; </a:t>
            </a:r>
            <a:r>
              <a:rPr lang="en-US" sz="2800" dirty="0" err="1">
                <a:solidFill>
                  <a:schemeClr val="tx1"/>
                </a:solidFill>
              </a:rPr>
              <a:t>emp_id</a:t>
            </a:r>
            <a:r>
              <a:rPr lang="en-US" sz="2800" dirty="0">
                <a:solidFill>
                  <a:schemeClr val="tx1"/>
                </a:solidFill>
              </a:rPr>
              <a:t>, name, </a:t>
            </a:r>
            <a:r>
              <a:rPr lang="en-US" sz="2800" dirty="0" err="1">
                <a:solidFill>
                  <a:schemeClr val="tx1"/>
                </a:solidFill>
              </a:rPr>
              <a:t>phone_no</a:t>
            </a:r>
            <a:r>
              <a:rPr lang="en-US" sz="2800" dirty="0">
                <a:solidFill>
                  <a:schemeClr val="tx1"/>
                </a:solidFill>
              </a:rPr>
              <a:t>, rating]</a:t>
            </a:r>
          </a:p>
          <a:p>
            <a:pPr>
              <a:buFont typeface="Wingdings" panose="05000000000000000000" pitchFamily="2" charset="2"/>
              <a:buChar char="v"/>
            </a:pPr>
            <a:r>
              <a:rPr lang="en-US" sz="2800" dirty="0" err="1">
                <a:solidFill>
                  <a:schemeClr val="tx1"/>
                </a:solidFill>
                <a:latin typeface="HP Simplified" panose="020B0604020204020204" pitchFamily="34" charset="0"/>
              </a:rPr>
              <a:t>Customer_support</a:t>
            </a:r>
            <a:r>
              <a:rPr lang="en-US" dirty="0"/>
              <a:t> </a:t>
            </a:r>
            <a:r>
              <a:rPr lang="en-US" sz="3000" dirty="0">
                <a:solidFill>
                  <a:schemeClr val="tx1"/>
                </a:solidFill>
              </a:rPr>
              <a:t>[Attributes -&gt; </a:t>
            </a:r>
            <a:r>
              <a:rPr lang="en-US" sz="3000" u="sng" dirty="0" err="1">
                <a:solidFill>
                  <a:schemeClr val="tx1"/>
                </a:solidFill>
              </a:rPr>
              <a:t>emp_id</a:t>
            </a:r>
            <a:r>
              <a:rPr lang="en-US" sz="3000" dirty="0">
                <a:solidFill>
                  <a:schemeClr val="tx1"/>
                </a:solidFill>
              </a:rPr>
              <a:t>, name, department, </a:t>
            </a:r>
            <a:r>
              <a:rPr lang="en-US" sz="3000" dirty="0" err="1">
                <a:solidFill>
                  <a:schemeClr val="tx1"/>
                </a:solidFill>
              </a:rPr>
              <a:t>satisfaction_ratio</a:t>
            </a:r>
            <a:r>
              <a:rPr lang="en-US" sz="3000" dirty="0">
                <a:solidFill>
                  <a:schemeClr val="tx1"/>
                </a:solidFill>
              </a:rPr>
              <a:t>]</a:t>
            </a:r>
            <a:endParaRPr lang="en-IN" sz="3000" dirty="0">
              <a:solidFill>
                <a:schemeClr val="tx1"/>
              </a:solidFill>
              <a:latin typeface="HP Simplified" panose="020B0604020204020204" pitchFamily="34" charset="0"/>
            </a:endParaRPr>
          </a:p>
          <a:p>
            <a:pPr>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20643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00D-37E2-4A4E-8BD5-BF9493DEEEF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7B042FC-B329-43C6-9605-A14FE48AA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284" y="9493"/>
            <a:ext cx="8691715" cy="6848507"/>
          </a:xfrm>
        </p:spPr>
      </p:pic>
      <p:sp>
        <p:nvSpPr>
          <p:cNvPr id="6" name="Rectangle 5">
            <a:extLst>
              <a:ext uri="{FF2B5EF4-FFF2-40B4-BE49-F238E27FC236}">
                <a16:creationId xmlns:a16="http://schemas.microsoft.com/office/drawing/2014/main" id="{29F2B25A-8AD7-48E7-9452-FB559FB94AE5}"/>
              </a:ext>
            </a:extLst>
          </p:cNvPr>
          <p:cNvSpPr/>
          <p:nvPr/>
        </p:nvSpPr>
        <p:spPr>
          <a:xfrm>
            <a:off x="688259" y="9493"/>
            <a:ext cx="1995948" cy="6986528"/>
          </a:xfrm>
          <a:prstGeom prst="rect">
            <a:avLst/>
          </a:prstGeom>
          <a:noFill/>
          <a:effectLst>
            <a:glow rad="520700">
              <a:srgbClr val="EF4164">
                <a:alpha val="51000"/>
              </a:srgbClr>
            </a:glow>
          </a:effectLst>
        </p:spPr>
        <p:txBody>
          <a:bodyPr wrap="square" lIns="91440" tIns="45720" rIns="91440" bIns="45720">
            <a:spAutoFit/>
          </a:bodyPr>
          <a:lstStyle/>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W</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O</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R</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K</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I</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N</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G</a:t>
            </a:r>
          </a:p>
        </p:txBody>
      </p:sp>
    </p:spTree>
    <p:extLst>
      <p:ext uri="{BB962C8B-B14F-4D97-AF65-F5344CB8AC3E}">
        <p14:creationId xmlns:p14="http://schemas.microsoft.com/office/powerpoint/2010/main" val="88062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B397-D694-4374-A417-569C60BBD4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0C070C-284D-4802-8120-DE7B7297B4B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96732915"/>
      </p:ext>
    </p:extLst>
  </p:cSld>
  <p:clrMapOvr>
    <a:masterClrMapping/>
  </p:clrMapOvr>
</p:sld>
</file>

<file path=ppt/theme/theme1.xml><?xml version="1.0" encoding="utf-8"?>
<a:theme xmlns:a="http://schemas.openxmlformats.org/drawingml/2006/main" name="160706-geometric-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160706-geometric-template-16x9</Template>
  <TotalTime>0</TotalTime>
  <Words>42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HP Simplified</vt:lpstr>
      <vt:lpstr>Wingdings</vt:lpstr>
      <vt:lpstr>160706-geometric-template-16x9</vt:lpstr>
      <vt:lpstr>WELCOME</vt:lpstr>
      <vt:lpstr>PRESENTED BY</vt:lpstr>
      <vt:lpstr>INTRODUCTION</vt:lpstr>
      <vt:lpstr>USERS OF THE SYSTEM</vt:lpstr>
      <vt:lpstr>THE ARCHITECTURE OF THE APPLICATION</vt:lpstr>
      <vt:lpstr>ER DIAGRAM</vt:lpstr>
      <vt:lpstr>Entities and its Attributes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fdsasfsfkl</dc:title>
  <dc:creator>Deep Shah</dc:creator>
  <cp:lastModifiedBy>Deep Shah</cp:lastModifiedBy>
  <cp:revision>14</cp:revision>
  <dcterms:created xsi:type="dcterms:W3CDTF">2019-04-21T04:42:23Z</dcterms:created>
  <dcterms:modified xsi:type="dcterms:W3CDTF">2019-04-21T07:02:19Z</dcterms:modified>
</cp:coreProperties>
</file>