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F1D2C-9B1B-4554-BD1E-86AA6C0D7D96}" v="84" dt="2021-02-22T09:47:06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S SUB" userId="a49e7185d84df695" providerId="LiveId" clId="{974F4CAF-1CE0-46C3-B112-400451DD35D4}"/>
    <pc:docChg chg="undo custSel addSld delSld modSld">
      <pc:chgData name="KNS SUB" userId="a49e7185d84df695" providerId="LiveId" clId="{974F4CAF-1CE0-46C3-B112-400451DD35D4}" dt="2021-02-18T01:45:39.169" v="825" actId="6549"/>
      <pc:docMkLst>
        <pc:docMk/>
      </pc:docMkLst>
      <pc:sldChg chg="del">
        <pc:chgData name="KNS SUB" userId="a49e7185d84df695" providerId="LiveId" clId="{974F4CAF-1CE0-46C3-B112-400451DD35D4}" dt="2021-02-17T02:38:58.793" v="695" actId="47"/>
        <pc:sldMkLst>
          <pc:docMk/>
          <pc:sldMk cId="1351465191" sldId="259"/>
        </pc:sldMkLst>
      </pc:sldChg>
      <pc:sldChg chg="addSp delSp modSp new mod setBg modClrScheme chgLayout">
        <pc:chgData name="KNS SUB" userId="a49e7185d84df695" providerId="LiveId" clId="{974F4CAF-1CE0-46C3-B112-400451DD35D4}" dt="2021-02-18T01:45:39.169" v="825" actId="6549"/>
        <pc:sldMkLst>
          <pc:docMk/>
          <pc:sldMk cId="4120926063" sldId="260"/>
        </pc:sldMkLst>
        <pc:spChg chg="del">
          <ac:chgData name="KNS SUB" userId="a49e7185d84df695" providerId="LiveId" clId="{974F4CAF-1CE0-46C3-B112-400451DD35D4}" dt="2021-02-17T02:11:01.939" v="1" actId="700"/>
          <ac:spMkLst>
            <pc:docMk/>
            <pc:sldMk cId="4120926063" sldId="260"/>
            <ac:spMk id="2" creationId="{8273B41A-9C53-494E-92A4-4D97C3E83FC2}"/>
          </ac:spMkLst>
        </pc:spChg>
        <pc:spChg chg="del">
          <ac:chgData name="KNS SUB" userId="a49e7185d84df695" providerId="LiveId" clId="{974F4CAF-1CE0-46C3-B112-400451DD35D4}" dt="2021-02-17T02:11:01.939" v="1" actId="700"/>
          <ac:spMkLst>
            <pc:docMk/>
            <pc:sldMk cId="4120926063" sldId="260"/>
            <ac:spMk id="3" creationId="{8AAAC9F5-A264-4A59-9ED6-A9A163CD9FF0}"/>
          </ac:spMkLst>
        </pc:spChg>
        <pc:spChg chg="add del mod">
          <ac:chgData name="KNS SUB" userId="a49e7185d84df695" providerId="LiveId" clId="{974F4CAF-1CE0-46C3-B112-400451DD35D4}" dt="2021-02-17T02:11:10.160" v="3" actId="478"/>
          <ac:spMkLst>
            <pc:docMk/>
            <pc:sldMk cId="4120926063" sldId="260"/>
            <ac:spMk id="5" creationId="{94FF4E8B-6D0F-4EA5-BF53-B184158D68F9}"/>
          </ac:spMkLst>
        </pc:spChg>
        <pc:spChg chg="add del">
          <ac:chgData name="KNS SUB" userId="a49e7185d84df695" providerId="LiveId" clId="{974F4CAF-1CE0-46C3-B112-400451DD35D4}" dt="2021-02-18T01:42:35.509" v="703" actId="26606"/>
          <ac:spMkLst>
            <pc:docMk/>
            <pc:sldMk cId="4120926063" sldId="260"/>
            <ac:spMk id="7" creationId="{F3060C83-F051-4F0E-ABAD-AA0DFC48B218}"/>
          </ac:spMkLst>
        </pc:spChg>
        <pc:spChg chg="add del">
          <ac:chgData name="KNS SUB" userId="a49e7185d84df695" providerId="LiveId" clId="{974F4CAF-1CE0-46C3-B112-400451DD35D4}" dt="2021-02-18T01:42:35.509" v="703" actId="26606"/>
          <ac:spMkLst>
            <pc:docMk/>
            <pc:sldMk cId="4120926063" sldId="260"/>
            <ac:spMk id="9" creationId="{83C98ABE-055B-441F-B07E-44F97F083C39}"/>
          </ac:spMkLst>
        </pc:spChg>
        <pc:spChg chg="add del">
          <ac:chgData name="KNS SUB" userId="a49e7185d84df695" providerId="LiveId" clId="{974F4CAF-1CE0-46C3-B112-400451DD35D4}" dt="2021-02-18T01:42:35.509" v="703" actId="26606"/>
          <ac:spMkLst>
            <pc:docMk/>
            <pc:sldMk cId="4120926063" sldId="260"/>
            <ac:spMk id="11" creationId="{29FDB030-9B49-4CED-8CCD-4D99382388AC}"/>
          </ac:spMkLst>
        </pc:spChg>
        <pc:spChg chg="add del">
          <ac:chgData name="KNS SUB" userId="a49e7185d84df695" providerId="LiveId" clId="{974F4CAF-1CE0-46C3-B112-400451DD35D4}" dt="2021-02-18T01:42:35.509" v="703" actId="26606"/>
          <ac:spMkLst>
            <pc:docMk/>
            <pc:sldMk cId="4120926063" sldId="260"/>
            <ac:spMk id="13" creationId="{3783CA14-24A1-485C-8B30-D6A5D87987AD}"/>
          </ac:spMkLst>
        </pc:spChg>
        <pc:spChg chg="add del">
          <ac:chgData name="KNS SUB" userId="a49e7185d84df695" providerId="LiveId" clId="{974F4CAF-1CE0-46C3-B112-400451DD35D4}" dt="2021-02-18T01:42:35.509" v="703" actId="26606"/>
          <ac:spMkLst>
            <pc:docMk/>
            <pc:sldMk cId="4120926063" sldId="260"/>
            <ac:spMk id="15" creationId="{9A97C86A-04D6-40F7-AE84-31AB43E6A846}"/>
          </ac:spMkLst>
        </pc:spChg>
        <pc:spChg chg="add del">
          <ac:chgData name="KNS SUB" userId="a49e7185d84df695" providerId="LiveId" clId="{974F4CAF-1CE0-46C3-B112-400451DD35D4}" dt="2021-02-18T01:42:35.509" v="703" actId="26606"/>
          <ac:spMkLst>
            <pc:docMk/>
            <pc:sldMk cId="4120926063" sldId="260"/>
            <ac:spMk id="17" creationId="{FF9F2414-84E8-453E-B1F3-389FDE8192D9}"/>
          </ac:spMkLst>
        </pc:spChg>
        <pc:spChg chg="add del">
          <ac:chgData name="KNS SUB" userId="a49e7185d84df695" providerId="LiveId" clId="{974F4CAF-1CE0-46C3-B112-400451DD35D4}" dt="2021-02-18T01:42:35.509" v="703" actId="26606"/>
          <ac:spMkLst>
            <pc:docMk/>
            <pc:sldMk cId="4120926063" sldId="260"/>
            <ac:spMk id="19" creationId="{3ECA69A1-7536-43AC-85EF-C7106179F5ED}"/>
          </ac:spMkLst>
        </pc:spChg>
        <pc:graphicFrameChg chg="add mod modGraphic">
          <ac:chgData name="KNS SUB" userId="a49e7185d84df695" providerId="LiveId" clId="{974F4CAF-1CE0-46C3-B112-400451DD35D4}" dt="2021-02-18T01:45:39.169" v="825" actId="6549"/>
          <ac:graphicFrameMkLst>
            <pc:docMk/>
            <pc:sldMk cId="4120926063" sldId="260"/>
            <ac:graphicFrameMk id="2" creationId="{4719FE34-29B5-4970-9A2C-97C880574924}"/>
          </ac:graphicFrameMkLst>
        </pc:graphicFrameChg>
        <pc:graphicFrameChg chg="add del mod modGraphic">
          <ac:chgData name="KNS SUB" userId="a49e7185d84df695" providerId="LiveId" clId="{974F4CAF-1CE0-46C3-B112-400451DD35D4}" dt="2021-02-18T01:42:20.181" v="699" actId="478"/>
          <ac:graphicFrameMkLst>
            <pc:docMk/>
            <pc:sldMk cId="4120926063" sldId="260"/>
            <ac:graphicFrameMk id="4" creationId="{72932FAE-C92A-41F6-A4B6-D6194F4D0495}"/>
          </ac:graphicFrameMkLst>
        </pc:graphicFrameChg>
      </pc:sldChg>
    </pc:docChg>
  </pc:docChgLst>
  <pc:docChgLst>
    <pc:chgData name="KNS SUB" userId="a49e7185d84df695" providerId="LiveId" clId="{A43F1D2C-9B1B-4554-BD1E-86AA6C0D7D96}"/>
    <pc:docChg chg="undo custSel modSld">
      <pc:chgData name="KNS SUB" userId="a49e7185d84df695" providerId="LiveId" clId="{A43F1D2C-9B1B-4554-BD1E-86AA6C0D7D96}" dt="2021-02-22T09:55:50.431" v="1162" actId="6549"/>
      <pc:docMkLst>
        <pc:docMk/>
      </pc:docMkLst>
      <pc:sldChg chg="modSp mod setBg">
        <pc:chgData name="KNS SUB" userId="a49e7185d84df695" providerId="LiveId" clId="{A43F1D2C-9B1B-4554-BD1E-86AA6C0D7D96}" dt="2021-02-22T09:55:50.431" v="1162" actId="6549"/>
        <pc:sldMkLst>
          <pc:docMk/>
          <pc:sldMk cId="4120926063" sldId="260"/>
        </pc:sldMkLst>
        <pc:graphicFrameChg chg="mod modGraphic">
          <ac:chgData name="KNS SUB" userId="a49e7185d84df695" providerId="LiveId" clId="{A43F1D2C-9B1B-4554-BD1E-86AA6C0D7D96}" dt="2021-02-22T09:55:50.431" v="1162" actId="6549"/>
          <ac:graphicFrameMkLst>
            <pc:docMk/>
            <pc:sldMk cId="4120926063" sldId="260"/>
            <ac:graphicFrameMk id="2" creationId="{4719FE34-29B5-4970-9A2C-97C88057492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DB9F-F272-4939-A411-ADEF8927CEC1}" type="datetimeFigureOut">
              <a:rPr lang="en-SG" smtClean="0"/>
              <a:t>22/2/2021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CD9E5-B164-492C-8BDF-8F6C16868B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07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E5-B164-492C-8BDF-8F6C16868BF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364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A0F-043E-4504-B6B9-67983A185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73EE4-521C-4D08-8742-2F7C30C8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B77A-5375-4B54-BBEF-73DEF123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4589-1D72-4C4A-B3B6-20463B21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F1D9-A44B-41AA-8482-1D410BBE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DB43-4C83-4E8F-9107-D18CF91F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4775D-7960-4A21-9ABB-0AD57D55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EF68-08C0-4498-8291-EE72B1E8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0277-5754-414C-8195-C600CE24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0D1F-947C-4D61-A845-4F562423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602F4-D758-486E-AEB6-088628716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0300E-3542-4827-A63B-A016C69E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06C4-6B56-43A9-897E-D75DA91A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7007-43C3-4F31-8017-2C2FCBF1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D556-7390-413D-97AD-7F752FC0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D534-0A0C-4E1E-B68D-38496122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7DDE-A8E3-40C6-9EB1-36D26D20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F21F-7DD1-44BD-958D-3664CCF9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1602-80C8-486F-BB90-52F43E92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FD50-EEC0-40E9-AE4E-84803FA9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6236-4B16-4436-8668-303AB4A6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DB7D-57FB-438E-AAE4-B9DD816BC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B50B-B339-4662-9392-91516C95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24DF-129B-43E4-95D6-344C805D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4209-A8E4-43AD-B2A0-DFA83485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7EB1-89CB-4D5B-8CCB-EF92E473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EFF1-99D9-4DF0-B61B-7EF4FDC62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0F237-7FDD-425B-AD32-7D6E9FF6D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7483E-924F-426F-A475-2605B2C4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DDDCD-285F-4E91-AD9B-4AE742A1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C407-78A5-4613-88B5-12F5E3EC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DD81-E332-41BC-8006-C5983555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37DD8-CF82-41BF-BA8E-B3799911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CC3DE-E353-4AC3-96BC-3D880071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EDBA5-8541-44EF-A435-6109AB842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DE451-50DA-45BB-A6AF-6AA25184E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D84AE-7E37-4575-80D7-5A02DC56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01E5F-DBEB-4666-8C00-089110ED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A37E3-B1A1-4F9C-B23F-806E91A8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8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FC4C-5414-4E6F-B99E-FA4CF74F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F130C-70F8-4082-9360-73A6B63F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3B781-089B-4DD7-8E94-C44A9090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13BDC-4896-4800-84FB-1C4D8D83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691A8-5E86-4BC7-B097-65572901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1D59D-1B74-4595-A4B1-55C03F28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78109-8BCC-4FF1-AD1F-1C5E7D28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0F65-D6CD-46AB-B739-DDDFD3D5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AF1-A06D-4462-8CBB-5EEC3E9F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9C49E-79C3-4BE4-B8D7-1BA81080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61DA5-C852-4EA8-A38D-965DFDC0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8C4E4-D6B7-4856-A273-58498747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98447-875E-42F0-9636-FF4C352F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9497-10D2-409D-9DD0-F00A0CCB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ED927-A6BB-4310-A2B2-1735D91EB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B38B-F9EC-4218-8E72-F17DDD11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4B618-8E67-4E47-A401-A9517C08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604E9-825F-4382-A912-B8152CF3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87EB-3D65-411E-885D-A81CBF72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23A5A-E29B-4C03-8A04-59CEC197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848F-F378-4C09-8855-0C70D2B4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7C63-675B-48D8-BA2C-5015A99AA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B0E1-E4DE-49D2-BBB7-FB16965940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7745-4AF3-4A35-BF89-4C39024E5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4A0B-3565-4127-968D-963216485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E170-FBFB-4B6F-9F9E-15315D13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4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icing/details/virtual-desktop/" TargetMode="External"/><Relationship Id="rId13" Type="http://schemas.openxmlformats.org/officeDocument/2006/relationships/hyperlink" Target="https://docs.microsoft.com/en-us/learn/certifications/exams/az-104" TargetMode="External"/><Relationship Id="rId18" Type="http://schemas.openxmlformats.org/officeDocument/2006/relationships/hyperlink" Target="https://docs.microsoft.com/en-us/learn/certifications/exams/az-140" TargetMode="External"/><Relationship Id="rId26" Type="http://schemas.openxmlformats.org/officeDocument/2006/relationships/hyperlink" Target="https://partner.microsoft.com/en-us/training/assets/collection/implementing-windows-virtual-desktop#/" TargetMode="External"/><Relationship Id="rId3" Type="http://schemas.openxmlformats.org/officeDocument/2006/relationships/hyperlink" Target="https://azure.microsoft.com/en-us/services/virtual-desktop/" TargetMode="External"/><Relationship Id="rId21" Type="http://schemas.openxmlformats.org/officeDocument/2006/relationships/hyperlink" Target="https://docs.microsoft.com/en-us/learn/certifications/exams/az-500" TargetMode="External"/><Relationship Id="rId7" Type="http://schemas.openxmlformats.org/officeDocument/2006/relationships/hyperlink" Target="https://docs.microsoft.com/en-us/learn/modules/m365-wvd-intro/" TargetMode="External"/><Relationship Id="rId12" Type="http://schemas.openxmlformats.org/officeDocument/2006/relationships/hyperlink" Target="https://docs.microsoft.com/en-in/learn/modules/m365-deploy-wvd/" TargetMode="External"/><Relationship Id="rId17" Type="http://schemas.openxmlformats.org/officeDocument/2006/relationships/hyperlink" Target="https://techcommunity.microsoft.com/t5/windows-virtual-desktop/bd-p/WindowsVirtualDesktop" TargetMode="External"/><Relationship Id="rId25" Type="http://schemas.openxmlformats.org/officeDocument/2006/relationships/hyperlink" Target="https://www.microsoft.com/azure/partners/resources?filters=migrate-existing-apps,windows-virtual-desktop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ocs.microsoft.com/en-us/azure/architecture/example-scenario/wvd/windows-virtual-desktop" TargetMode="External"/><Relationship Id="rId20" Type="http://schemas.openxmlformats.org/officeDocument/2006/relationships/hyperlink" Target="https://docs.microsoft.com/en-in/learn/certifications/exams/az-303" TargetMode="External"/><Relationship Id="rId29" Type="http://schemas.openxmlformats.org/officeDocument/2006/relationships/hyperlink" Target="https://www.lakesidesoftware.com/assessments/wv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icrosoftpartnercommunity.com/atvwr79957/attachments/atvwr79957/2222/230/1/Windows%20Virtual%20Desktop%20Partner%20Pitch%20Deck%20-%20Final%2003202019.pdf" TargetMode="External"/><Relationship Id="rId11" Type="http://schemas.openxmlformats.org/officeDocument/2006/relationships/hyperlink" Target="https://docs.microsoft.com/en-in/learn/modules/m365-prepare-for-wvd/" TargetMode="External"/><Relationship Id="rId24" Type="http://schemas.openxmlformats.org/officeDocument/2006/relationships/hyperlink" Target="https://desktopsinthecloud.com/" TargetMode="External"/><Relationship Id="rId32" Type="http://schemas.openxmlformats.org/officeDocument/2006/relationships/hyperlink" Target="https://clouddamcdnprodep.azureedge.net/gdc/gdcoP6lNH/original" TargetMode="External"/><Relationship Id="rId5" Type="http://schemas.openxmlformats.org/officeDocument/2006/relationships/hyperlink" Target="https://docs.microsoft.com/en-us/azure/virtual-desktop/overview" TargetMode="External"/><Relationship Id="rId15" Type="http://schemas.openxmlformats.org/officeDocument/2006/relationships/hyperlink" Target="https://docs.microsoft.com/en-in/learn/paths/m365-wvd/" TargetMode="External"/><Relationship Id="rId23" Type="http://schemas.openxmlformats.org/officeDocument/2006/relationships/hyperlink" Target="https://www.youtube.com/watch?v=DrkQFSVD9Ik&amp;list=PL-V4YVm6AmwXGvQ46W8mHkpvm6S5IIitK" TargetMode="External"/><Relationship Id="rId28" Type="http://schemas.openxmlformats.org/officeDocument/2006/relationships/hyperlink" Target="https://github.com/microsoft/MCW-Implementing-Windows-Virtual-Desktop-in-the-enterprise/blob/main/Hands-on%20lab/HOL%20step-by-step%20-%20Implementing%20Windows%20Virtual%20Desktop%20in%20the%20enterprise.md" TargetMode="External"/><Relationship Id="rId10" Type="http://schemas.openxmlformats.org/officeDocument/2006/relationships/hyperlink" Target="https://docs.microsoft.com/en-us/learn/certifications/exams/az-900" TargetMode="External"/><Relationship Id="rId19" Type="http://schemas.openxmlformats.org/officeDocument/2006/relationships/hyperlink" Target="https://docs.microsoft.com/en-in/learn/certifications/exams/az-304" TargetMode="External"/><Relationship Id="rId31" Type="http://schemas.openxmlformats.org/officeDocument/2006/relationships/hyperlink" Target="https://www.youtube.com/watch?app=desktop&amp;v=NQFtI3JLtaU&amp;list=PLXtHYVsvn_b8KAKw44YUpghpD6lg-EHev&amp;ab_channel=MicrosoftMechanics" TargetMode="External"/><Relationship Id="rId4" Type="http://schemas.openxmlformats.org/officeDocument/2006/relationships/hyperlink" Target="https://docs.microsoft.com/en-in/learn/modules/intro-to-azure-fundamentals/" TargetMode="External"/><Relationship Id="rId9" Type="http://schemas.openxmlformats.org/officeDocument/2006/relationships/hyperlink" Target="https://docs.microsoft.com/en-us/learn/certifications/exams/az-301" TargetMode="External"/><Relationship Id="rId14" Type="http://schemas.openxmlformats.org/officeDocument/2006/relationships/hyperlink" Target="https://docs.microsoft.com/en-us/learn/paths/az-104-administrator-prerequisites/" TargetMode="External"/><Relationship Id="rId22" Type="http://schemas.openxmlformats.org/officeDocument/2006/relationships/hyperlink" Target="https://azure.microsoft.com/en-us/overview/webinars-search/?Query=Windows+Virtual+Desktop&amp;Sort=DateDescending" TargetMode="External"/><Relationship Id="rId27" Type="http://schemas.openxmlformats.org/officeDocument/2006/relationships/hyperlink" Target="https://docs.microsoft.com/en-us/windows-server/remote/remote-desktop-services/virtual-machine-recs?context=/azure/virtual-desktop/context/context" TargetMode="External"/><Relationship Id="rId30" Type="http://schemas.openxmlformats.org/officeDocument/2006/relationships/hyperlink" Target="https://docs.microsoft.com/en-us/azure/virtual-desktop/azure-moni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19FE34-29B5-4970-9A2C-97C880574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19858"/>
              </p:ext>
            </p:extLst>
          </p:nvPr>
        </p:nvGraphicFramePr>
        <p:xfrm>
          <a:off x="265042" y="106017"/>
          <a:ext cx="11635410" cy="647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62">
                  <a:extLst>
                    <a:ext uri="{9D8B030D-6E8A-4147-A177-3AD203B41FA5}">
                      <a16:colId xmlns:a16="http://schemas.microsoft.com/office/drawing/2014/main" val="1398582738"/>
                    </a:ext>
                  </a:extLst>
                </a:gridCol>
                <a:gridCol w="1926143">
                  <a:extLst>
                    <a:ext uri="{9D8B030D-6E8A-4147-A177-3AD203B41FA5}">
                      <a16:colId xmlns:a16="http://schemas.microsoft.com/office/drawing/2014/main" val="282931390"/>
                    </a:ext>
                  </a:extLst>
                </a:gridCol>
                <a:gridCol w="1514129">
                  <a:extLst>
                    <a:ext uri="{9D8B030D-6E8A-4147-A177-3AD203B41FA5}">
                      <a16:colId xmlns:a16="http://schemas.microsoft.com/office/drawing/2014/main" val="4044536748"/>
                    </a:ext>
                  </a:extLst>
                </a:gridCol>
                <a:gridCol w="1043541">
                  <a:extLst>
                    <a:ext uri="{9D8B030D-6E8A-4147-A177-3AD203B41FA5}">
                      <a16:colId xmlns:a16="http://schemas.microsoft.com/office/drawing/2014/main" val="885001260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2864422001"/>
                    </a:ext>
                  </a:extLst>
                </a:gridCol>
              </a:tblGrid>
              <a:tr h="463826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spc="60" baseline="0" dirty="0">
                          <a:solidFill>
                            <a:srgbClr val="4A33D5"/>
                          </a:solidFill>
                          <a:effectLst/>
                          <a:latin typeface="Segoe UI"/>
                          <a:cs typeface="Segoe UI"/>
                        </a:rPr>
                        <a:t>Microsoft Windows Virtual Desktop Learning Path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spc="60" baseline="0" dirty="0">
                        <a:solidFill>
                          <a:schemeClr val="accent2"/>
                        </a:solidFill>
                        <a:effectLst/>
                        <a:latin typeface="Segoe UI"/>
                        <a:cs typeface="Segoe U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spc="60" baseline="0" dirty="0">
                        <a:solidFill>
                          <a:srgbClr val="4A33D5"/>
                        </a:solidFill>
                        <a:effectLst/>
                        <a:latin typeface="Segoe UI"/>
                        <a:cs typeface="Segoe U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1" spc="30" baseline="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254072"/>
                  </a:ext>
                </a:extLst>
              </a:tr>
              <a:tr h="24044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Microsoft - WVD Landing Page: </a:t>
                      </a:r>
                      <a:r>
                        <a:rPr lang="en-GB" sz="1100" b="0" u="sng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3"/>
                        </a:rPr>
                        <a:t>here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b="0" kern="120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835627"/>
                  </a:ext>
                </a:extLst>
              </a:tr>
              <a:tr h="345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spc="30" baseline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Fundamentals </a:t>
                      </a:r>
                      <a:r>
                        <a:rPr lang="en-GB" sz="1100" b="1" i="1" spc="30" baseline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(Sales and Pre-Sales)</a:t>
                      </a:r>
                      <a:endParaRPr lang="en-US" sz="1100" b="1" i="1" spc="30" baseline="0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b="1" kern="1200" spc="30" baseline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Intermediate </a:t>
                      </a:r>
                      <a:r>
                        <a:rPr lang="en-GB" sz="1100" b="1" i="1" kern="1200" spc="30" baseline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(Sales, Pre-Sales, and Tech)</a:t>
                      </a:r>
                      <a:endParaRPr lang="en-US" sz="1100" b="1" i="1" kern="1200" spc="30" baseline="0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100" b="1" kern="1200" spc="30" baseline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Advanced </a:t>
                      </a:r>
                      <a:r>
                        <a:rPr lang="en-GB" sz="1100" b="1" i="1" kern="1200" spc="30" baseline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(Technical Architects, Consultants and Engineers )</a:t>
                      </a:r>
                      <a:endParaRPr lang="en-SG" i="1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85429"/>
                  </a:ext>
                </a:extLst>
              </a:tr>
              <a:tr h="35203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Start with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4"/>
                        </a:rPr>
                        <a:t>Azure Fundamentals Training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to understand Azure foundational concepts, value proposition etc. (</a:t>
                      </a:r>
                      <a:r>
                        <a:rPr lang="en-US" sz="1000" b="1" i="1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Microsoft Learn Course – Complete Full Course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5"/>
                        </a:rPr>
                        <a:t>Windows Virtual Desktop Overview Video and Content 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Understand Partner Opportunities Microsoft Windows Virtual Desktop</a:t>
                      </a: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GB" sz="1000" b="1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(</a:t>
                      </a:r>
                      <a:r>
                        <a:rPr lang="en-GB" sz="1000" b="1" i="1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deck</a:t>
                      </a:r>
                      <a:r>
                        <a:rPr lang="en-GB" sz="1000" b="1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)</a:t>
                      </a: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7"/>
                        </a:rPr>
                        <a:t>Introduction to Windows Virtual Desktop in Microsoft Azure</a:t>
                      </a: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GB" sz="1000" b="1" i="1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(Microsoft Learn Course)</a:t>
                      </a: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8"/>
                        </a:rPr>
                        <a:t>Windows Virtual Desktop pricing and licensing </a:t>
                      </a:r>
                      <a:endParaRPr lang="en-GB" sz="10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Important and Must Have Certification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:</a:t>
                      </a: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  <a:hlinkClick r:id="rId9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="0" i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10"/>
                        </a:rPr>
                        <a:t>Exam AZ-900: Microsoft Azure Fundamentals</a:t>
                      </a:r>
                      <a:endParaRPr lang="pt-BR" sz="1000" b="0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000" b="1" kern="1200" dirty="0">
                          <a:solidFill>
                            <a:srgbClr val="4A33D5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Foundational Level + Below trainings from Microsoft Learn:</a:t>
                      </a:r>
                      <a:endParaRPr lang="en-US" sz="1000" b="1" kern="1200" dirty="0">
                        <a:solidFill>
                          <a:srgbClr val="4A33D5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11"/>
                        </a:rPr>
                        <a:t>Prepare for Windows Virtual Desktop in Microsoft Azure</a:t>
                      </a: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12"/>
                        </a:rPr>
                        <a:t>Deploy Windows Virtual Desktop in Microsoft Azure</a:t>
                      </a:r>
                      <a:endParaRPr lang="en-GB" sz="1000" b="0" i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lvl="0" indent="0" algn="l">
                        <a:buFont typeface="Wingdings" panose="05000000000000000000" pitchFamily="2" charset="2"/>
                        <a:buNone/>
                      </a:pP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lvl="0" indent="0" algn="l">
                        <a:buFont typeface="Wingdings" panose="05000000000000000000" pitchFamily="2" charset="2"/>
                        <a:buNone/>
                      </a:pP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Important and Must Have Certification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:</a:t>
                      </a: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  <a:hlinkClick r:id="rId9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="0" i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10"/>
                        </a:rPr>
                        <a:t>Exam AZ-900: Microsoft Azure Fundamentals</a:t>
                      </a:r>
                      <a:endParaRPr lang="pt-BR" sz="1000" b="0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pt-BR" sz="1000" b="1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  <a:hlinkClick r:id="rId1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000" b="1" i="1" u="none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Optional Learning and Certification: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i="1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14"/>
                        </a:rPr>
                        <a:t>AZ-104: Azure administrators</a:t>
                      </a:r>
                      <a:r>
                        <a:rPr lang="en-GB" sz="1000" i="1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GB" sz="1000" b="1" i="1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(Microsoft Learn - Full course)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000" b="0" i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13"/>
                        </a:rPr>
                        <a:t>Exam AZ-104: Microsoft Azure Administrator</a:t>
                      </a:r>
                      <a:endParaRPr lang="pt-BR" sz="1000" b="0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lvl="0" indent="0" algn="l">
                        <a:buFont typeface="Wingdings" panose="05000000000000000000" pitchFamily="2" charset="2"/>
                        <a:buNone/>
                      </a:pP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A33D5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Intermediate + Below Trainings and Certifications: </a:t>
                      </a:r>
                    </a:p>
                    <a:p>
                      <a:pPr algn="l"/>
                      <a:endParaRPr lang="en-GB" sz="1000" b="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  <a:hlinkClick r:id="rId15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5"/>
                        </a:rPr>
                        <a:t>Deliver remote desktops and apps from Azure with Windows Virtual Desktop</a:t>
                      </a:r>
                      <a:r>
                        <a:rPr lang="en-GB" sz="10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GB" sz="1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</a:t>
                      </a:r>
                      <a:r>
                        <a:rPr lang="en-GB" sz="1000" b="1" i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Microsoft Learn – Complete Full Course</a:t>
                      </a:r>
                      <a:r>
                        <a:rPr lang="en-GB" sz="1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)</a:t>
                      </a:r>
                      <a:endParaRPr lang="en-US" sz="1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algn="l"/>
                      <a:endParaRPr lang="en-US" sz="1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algn="l"/>
                      <a:endParaRPr lang="en-US" sz="1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algn="l"/>
                      <a:r>
                        <a:rPr lang="en-US" sz="1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Architecture Center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dirty="0">
                          <a:solidFill>
                            <a:srgbClr val="424242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6"/>
                        </a:rPr>
                        <a:t>Windows Virtual Desktop for the Enterprise</a:t>
                      </a:r>
                      <a:r>
                        <a:rPr lang="en-GB" sz="1000" b="0" i="0" dirty="0">
                          <a:solidFill>
                            <a:srgbClr val="424242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(</a:t>
                      </a:r>
                      <a:r>
                        <a:rPr lang="en-GB" sz="1000" b="1" i="1" dirty="0">
                          <a:solidFill>
                            <a:srgbClr val="424242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various WVD use cases</a:t>
                      </a:r>
                      <a:r>
                        <a:rPr lang="en-GB" sz="1000" b="0" i="0" dirty="0">
                          <a:solidFill>
                            <a:srgbClr val="424242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Community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  <a:hlinkClick r:id="rId1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0" u="none" strike="noStrike" dirty="0">
                          <a:solidFill>
                            <a:srgbClr val="0563C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Windows Virtual Desktop Tech Community</a:t>
                      </a:r>
                      <a:endParaRPr lang="en-GB" sz="1000" b="0" i="0" dirty="0">
                        <a:solidFill>
                          <a:srgbClr val="424242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algn="l"/>
                      <a:endParaRPr lang="en-US" sz="1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Important and Must Have Certification</a:t>
                      </a: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:</a:t>
                      </a:r>
                      <a:endParaRPr lang="en-US" sz="1000" b="0" i="1" kern="120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  <a:hlinkClick r:id="rId18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1" kern="1200" dirty="0">
                          <a:solidFill>
                            <a:srgbClr val="0563C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AZ-140: Microsoft Certified: Windows Virtual Desktop Specialty</a:t>
                      </a:r>
                      <a:endParaRPr lang="en-GB" sz="1000" b="0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19"/>
                        </a:rPr>
                        <a:t>Exam AZ-304: Microsoft Azure Architect Design</a:t>
                      </a:r>
                      <a:endParaRPr lang="en-GB" sz="1000" b="0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i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20"/>
                        </a:rPr>
                        <a:t>Exam AZ-303: Microsoft Azure Architect Technologies</a:t>
                      </a:r>
                      <a:endParaRPr lang="en-GB" sz="1000" b="0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  <a:hlinkClick r:id="rId9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Optional Learning </a:t>
                      </a:r>
                      <a:r>
                        <a:rPr lang="en-US" sz="1000" b="1" i="1" kern="120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and Certification: </a:t>
                      </a:r>
                      <a:endParaRPr lang="en-US" sz="1000" b="1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21"/>
                        </a:rPr>
                        <a:t>AZ-500: Microsoft Azure Security Technologies</a:t>
                      </a:r>
                      <a:endParaRPr lang="en-US" sz="1000" b="0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kern="12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SG" sz="10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23074"/>
                  </a:ext>
                </a:extLst>
              </a:tr>
              <a:tr h="32333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Additional References</a:t>
                      </a:r>
                      <a:endParaRPr lang="en-US" sz="1200" dirty="0">
                        <a:solidFill>
                          <a:schemeClr val="bg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Segoe UI"/>
                        <a:cs typeface="Segoe U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87236"/>
                  </a:ext>
                </a:extLst>
              </a:tr>
              <a:tr h="247356">
                <a:tc gridSpan="2"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GB" sz="1000" b="0" i="0" u="sng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Windows Virtual Desktop On-Demand and Upcoming Webinars</a:t>
                      </a:r>
                      <a:endParaRPr lang="en-GB" sz="1000" b="0" i="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Academy - Windows Virtual Desktop Video Series </a:t>
                      </a: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70805"/>
                  </a:ext>
                </a:extLst>
              </a:tr>
              <a:tr h="2473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Desktops in the Cloud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(Tech Talk by Microsoft Experts)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Partner Marketing and Delivery Resources for WVD (</a:t>
                      </a:r>
                      <a:r>
                        <a:rPr lang="en-GB" sz="1000" b="0" kern="1200" dirty="0">
                          <a:solidFill>
                            <a:srgbClr val="C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Recommended)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25711"/>
                  </a:ext>
                </a:extLst>
              </a:tr>
              <a:tr h="2473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Partner Virtual Training Series on WVD and Various Other Topics 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</a:t>
                      </a:r>
                      <a:r>
                        <a:rPr lang="en-US" sz="1000" b="0" dirty="0">
                          <a:solidFill>
                            <a:srgbClr val="C00000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Recommended)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Virtual machine sizing guidelines</a:t>
                      </a: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07242"/>
                  </a:ext>
                </a:extLst>
              </a:tr>
              <a:tr h="2473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Microsoft Cloud Workshop – WVD Step by Step (GitHub)</a:t>
                      </a: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WVD Assessment Offer – Lakeside Software</a:t>
                      </a: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27353"/>
                  </a:ext>
                </a:extLst>
              </a:tr>
              <a:tr h="2473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30"/>
                        </a:rPr>
                        <a:t>Azure Monitor for WVD</a:t>
                      </a: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  <a:hlinkClick r:id="rId31"/>
                        </a:rPr>
                        <a:t>WVD Videos YouTube Playlist </a:t>
                      </a: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5597"/>
                  </a:ext>
                </a:extLst>
              </a:tr>
              <a:tr h="2473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2"/>
                        </a:rPr>
                        <a:t>Forrester Report - The Total Economic Impact™ Of Microsoft Windows Virtual Desktop </a:t>
                      </a: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92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910c984c-27bc-453e-85c7-14ffdf83d116" xsi:nil="true"/>
    <Owner xmlns="910c984c-27bc-453e-85c7-14ffdf83d116">
      <UserInfo>
        <DisplayName/>
        <AccountId xsi:nil="true"/>
        <AccountType/>
      </UserInfo>
    </Owner>
    <Students xmlns="910c984c-27bc-453e-85c7-14ffdf83d116">
      <UserInfo>
        <DisplayName/>
        <AccountId xsi:nil="true"/>
        <AccountType/>
      </UserInfo>
    </Students>
    <Student_Groups xmlns="910c984c-27bc-453e-85c7-14ffdf83d116">
      <UserInfo>
        <DisplayName/>
        <AccountId xsi:nil="true"/>
        <AccountType/>
      </UserInfo>
    </Student_Groups>
    <_ip_UnifiedCompliancePolicyUIAction xmlns="http://schemas.microsoft.com/sharepoint/v3" xsi:nil="true"/>
    <NotebookType xmlns="910c984c-27bc-453e-85c7-14ffdf83d116" xsi:nil="true"/>
    <Is_Collaboration_Space_Locked xmlns="910c984c-27bc-453e-85c7-14ffdf83d116" xsi:nil="true"/>
    <Self_Registration_Enabled xmlns="910c984c-27bc-453e-85c7-14ffdf83d116" xsi:nil="true"/>
    <Has_Teacher_Only_SectionGroup xmlns="910c984c-27bc-453e-85c7-14ffdf83d116" xsi:nil="true"/>
    <Invited_Teachers xmlns="910c984c-27bc-453e-85c7-14ffdf83d116" xsi:nil="true"/>
    <Invited_Students xmlns="910c984c-27bc-453e-85c7-14ffdf83d116" xsi:nil="true"/>
    <_ip_UnifiedCompliancePolicyProperties xmlns="http://schemas.microsoft.com/sharepoint/v3" xsi:nil="true"/>
    <DefaultSectionNames xmlns="910c984c-27bc-453e-85c7-14ffdf83d116" xsi:nil="true"/>
    <Templates xmlns="910c984c-27bc-453e-85c7-14ffdf83d116" xsi:nil="true"/>
    <Teachers xmlns="910c984c-27bc-453e-85c7-14ffdf83d116">
      <UserInfo>
        <DisplayName/>
        <AccountId xsi:nil="true"/>
        <AccountType/>
      </UserInfo>
    </Teachers>
    <AppVersion xmlns="910c984c-27bc-453e-85c7-14ffdf83d116" xsi:nil="true"/>
    <_STS_x0020_Hashtags xmlns="910c984c-27bc-453e-85c7-14ffdf83d116"/>
    <CultureName xmlns="910c984c-27bc-453e-85c7-14ffdf83d1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BC44298A9E5D4783E3801BD3C5E149" ma:contentTypeVersion="33" ma:contentTypeDescription="Create a new document." ma:contentTypeScope="" ma:versionID="f73af591e94048d971df876e96ae3249">
  <xsd:schema xmlns:xsd="http://www.w3.org/2001/XMLSchema" xmlns:xs="http://www.w3.org/2001/XMLSchema" xmlns:p="http://schemas.microsoft.com/office/2006/metadata/properties" xmlns:ns1="http://schemas.microsoft.com/sharepoint/v3" xmlns:ns3="6d6f7487-b2d9-4228-bb1f-a38f13170320" xmlns:ns4="910c984c-27bc-453e-85c7-14ffdf83d116" targetNamespace="http://schemas.microsoft.com/office/2006/metadata/properties" ma:root="true" ma:fieldsID="ab7b98ec7bb3a7edae6ccb431e14cc60" ns1:_="" ns3:_="" ns4:_="">
    <xsd:import namespace="http://schemas.microsoft.com/sharepoint/v3"/>
    <xsd:import namespace="6d6f7487-b2d9-4228-bb1f-a38f13170320"/>
    <xsd:import namespace="910c984c-27bc-453e-85c7-14ffdf83d11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4:MediaServiceDateTaken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f7487-b2d9-4228-bb1f-a38f131703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  <xsd:element name="_STS_x0020_AppliedHashtags" ma:index="31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c984c-27bc-453e-85c7-14ffdf83d116" elementFormDefault="qualified">
    <xsd:import namespace="http://schemas.microsoft.com/office/2006/documentManagement/types"/>
    <xsd:import namespace="http://schemas.microsoft.com/office/infopath/2007/PartnerControls"/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30" nillable="true" ma:displayName="Hashtags" ma:description="" ma:list="{8b6f5c68-eac5-468c-83c0-3de6bf80bc49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DateTaken" ma:index="3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3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4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3592D-E71F-49E1-A8A1-FBE1A13CBE36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10c984c-27bc-453e-85c7-14ffdf83d116"/>
    <ds:schemaRef ds:uri="http://schemas.microsoft.com/sharepoint/v3"/>
    <ds:schemaRef ds:uri="6d6f7487-b2d9-4228-bb1f-a38f1317032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631F3E-3F56-4A28-B4BC-D9E4C0AD6646}">
  <ds:schemaRefs>
    <ds:schemaRef ds:uri="6d6f7487-b2d9-4228-bb1f-a38f13170320"/>
    <ds:schemaRef ds:uri="910c984c-27bc-453e-85c7-14ffdf83d1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DAF7899-3E85-41D9-B416-7207D30D9C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348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Sastry</cp:lastModifiedBy>
  <cp:revision>4</cp:revision>
  <dcterms:created xsi:type="dcterms:W3CDTF">2020-03-19T11:23:17Z</dcterms:created>
  <dcterms:modified xsi:type="dcterms:W3CDTF">2021-02-22T09:55:51Z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rynguyen@microsoft.com</vt:lpwstr>
  </property>
  <property fmtid="{D5CDD505-2E9C-101B-9397-08002B2CF9AE}" pid="5" name="MSIP_Label_f42aa342-8706-4288-bd11-ebb85995028c_SetDate">
    <vt:lpwstr>2020-03-19T11:23:32.9763415Z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03901fb2-76dd-4978-8128-3cd095a0da23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0x0101008BBC44298A9E5D4783E3801BD3C5E149</vt:lpwstr>
  </property>
</Properties>
</file>