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FA8"/>
    <a:srgbClr val="FDD76A"/>
    <a:srgbClr val="FFDF7F"/>
    <a:srgbClr val="F09456"/>
    <a:srgbClr val="FFCF47"/>
    <a:srgbClr val="F6BE98"/>
    <a:srgbClr val="F9ACAC"/>
    <a:srgbClr val="5DCB8F"/>
    <a:srgbClr val="84D8AA"/>
    <a:srgbClr val="CCE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9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678355703,&quot;Placement&quot;:&quot;Footer&quot;,&quot;Top&quot;:520.8117,&quot;Left&quot;:0.0,&quot;SlideWidth&quot;:960,&quot;SlideHeight&quot;:540}">
            <a:extLst>
              <a:ext uri="{FF2B5EF4-FFF2-40B4-BE49-F238E27FC236}">
                <a16:creationId xmlns:a16="http://schemas.microsoft.com/office/drawing/2014/main" id="{40231C2C-C4F3-4317-9642-1CC38EF09048}"/>
              </a:ext>
            </a:extLst>
          </p:cNvPr>
          <p:cNvSpPr txBox="1"/>
          <p:nvPr userDrawn="1"/>
        </p:nvSpPr>
        <p:spPr>
          <a:xfrm>
            <a:off x="0" y="6614309"/>
            <a:ext cx="1141329" cy="2436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900">
                <a:solidFill>
                  <a:srgbClr val="CF022B"/>
                </a:solidFill>
                <a:latin typeface="Tahoma" panose="020B0604030504040204" pitchFamily="34" charset="0"/>
              </a:rPr>
              <a:t>C2 - Uso Limitato </a:t>
            </a:r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0C4680B9-5ED2-4952-BC39-79E40F84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295" y="1122947"/>
            <a:ext cx="19209498" cy="3445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455D97-F609-48AC-9216-771CF9FA9F0C}"/>
              </a:ext>
            </a:extLst>
          </p:cNvPr>
          <p:cNvSpPr/>
          <p:nvPr/>
        </p:nvSpPr>
        <p:spPr>
          <a:xfrm>
            <a:off x="-2558715" y="1540042"/>
            <a:ext cx="3200399" cy="25186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A9C63-5252-4091-9A97-F51254C7A50D}"/>
              </a:ext>
            </a:extLst>
          </p:cNvPr>
          <p:cNvSpPr/>
          <p:nvPr/>
        </p:nvSpPr>
        <p:spPr>
          <a:xfrm>
            <a:off x="-3304674" y="1540042"/>
            <a:ext cx="753979" cy="25186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5B0205A-68E7-4A59-A2EB-00812B25B8A8}"/>
              </a:ext>
            </a:extLst>
          </p:cNvPr>
          <p:cNvSpPr/>
          <p:nvPr/>
        </p:nvSpPr>
        <p:spPr>
          <a:xfrm>
            <a:off x="-2550695" y="1540042"/>
            <a:ext cx="30480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1E056766-56C9-473B-88C8-E2F4C619A8A8}"/>
              </a:ext>
            </a:extLst>
          </p:cNvPr>
          <p:cNvSpPr/>
          <p:nvPr/>
        </p:nvSpPr>
        <p:spPr>
          <a:xfrm>
            <a:off x="-2446421" y="1580146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7DE681-82C1-40DA-AA75-502F63BAA160}"/>
              </a:ext>
            </a:extLst>
          </p:cNvPr>
          <p:cNvSpPr/>
          <p:nvPr/>
        </p:nvSpPr>
        <p:spPr>
          <a:xfrm>
            <a:off x="-2558715" y="2077450"/>
            <a:ext cx="31282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C30B8003-B04C-4E0E-954A-EA32630E7A2B}"/>
              </a:ext>
            </a:extLst>
          </p:cNvPr>
          <p:cNvSpPr/>
          <p:nvPr/>
        </p:nvSpPr>
        <p:spPr>
          <a:xfrm>
            <a:off x="-2454441" y="2117554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8CF549-A265-4EA1-B34E-3C3041EB2C71}"/>
              </a:ext>
            </a:extLst>
          </p:cNvPr>
          <p:cNvSpPr/>
          <p:nvPr/>
        </p:nvSpPr>
        <p:spPr>
          <a:xfrm>
            <a:off x="9657347" y="1748589"/>
            <a:ext cx="673769" cy="31281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73755-3A44-4A06-8D60-915DCC65B6BD}"/>
              </a:ext>
            </a:extLst>
          </p:cNvPr>
          <p:cNvSpPr/>
          <p:nvPr/>
        </p:nvSpPr>
        <p:spPr>
          <a:xfrm>
            <a:off x="10375794" y="1548062"/>
            <a:ext cx="4158353" cy="25186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58F1-7E68-4A9A-9648-A4B492B529D9}"/>
              </a:ext>
            </a:extLst>
          </p:cNvPr>
          <p:cNvSpPr/>
          <p:nvPr/>
        </p:nvSpPr>
        <p:spPr>
          <a:xfrm>
            <a:off x="9320463" y="1540041"/>
            <a:ext cx="1055331" cy="251861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54C4B62-9BBD-47E4-8FC9-09F48D4415AD}"/>
              </a:ext>
            </a:extLst>
          </p:cNvPr>
          <p:cNvSpPr/>
          <p:nvPr/>
        </p:nvSpPr>
        <p:spPr>
          <a:xfrm>
            <a:off x="-2919663" y="336883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4BA83B-0941-451C-B6B1-C7355197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9052" y="1432362"/>
            <a:ext cx="17754756" cy="2712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C72FB-313B-4E06-B93E-4DEA8BE570F2}"/>
              </a:ext>
            </a:extLst>
          </p:cNvPr>
          <p:cNvSpPr/>
          <p:nvPr/>
        </p:nvSpPr>
        <p:spPr>
          <a:xfrm>
            <a:off x="946484" y="1796716"/>
            <a:ext cx="858253" cy="2229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9E55D-0C21-4452-91D4-6E3D3ED46573}"/>
              </a:ext>
            </a:extLst>
          </p:cNvPr>
          <p:cNvSpPr/>
          <p:nvPr/>
        </p:nvSpPr>
        <p:spPr>
          <a:xfrm>
            <a:off x="946484" y="1796715"/>
            <a:ext cx="513348" cy="232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78D9A-287D-4987-8527-CA584098FB61}"/>
              </a:ext>
            </a:extLst>
          </p:cNvPr>
          <p:cNvSpPr/>
          <p:nvPr/>
        </p:nvSpPr>
        <p:spPr>
          <a:xfrm>
            <a:off x="13363073" y="1796715"/>
            <a:ext cx="465221" cy="2000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823BB-CD93-4E33-8756-70260082CD88}"/>
              </a:ext>
            </a:extLst>
          </p:cNvPr>
          <p:cNvSpPr/>
          <p:nvPr/>
        </p:nvSpPr>
        <p:spPr>
          <a:xfrm>
            <a:off x="13783992" y="1788232"/>
            <a:ext cx="653902" cy="24063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D0ACC-C74F-41BE-A4BE-6E3399CEB529}"/>
              </a:ext>
            </a:extLst>
          </p:cNvPr>
          <p:cNvSpPr txBox="1"/>
          <p:nvPr/>
        </p:nvSpPr>
        <p:spPr>
          <a:xfrm>
            <a:off x="10921551" y="1017854"/>
            <a:ext cx="16719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substr</a:t>
            </a:r>
            <a:r>
              <a:rPr lang="it-IT" dirty="0"/>
              <a:t>(date,1,5)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507BF-6198-4B08-ADA2-D7EE80E9C797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11757518" y="1387186"/>
            <a:ext cx="1673685" cy="43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6B8FF-75A7-433F-9278-F80BAA0C19D4}"/>
              </a:ext>
            </a:extLst>
          </p:cNvPr>
          <p:cNvSpPr txBox="1"/>
          <p:nvPr/>
        </p:nvSpPr>
        <p:spPr>
          <a:xfrm>
            <a:off x="14110943" y="822216"/>
            <a:ext cx="14213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|| ‘</a:t>
            </a:r>
            <a:r>
              <a:rPr lang="it-IT" dirty="0" err="1"/>
              <a:t>dd</a:t>
            </a:r>
            <a:r>
              <a:rPr lang="it-IT" dirty="0"/>
              <a:t>-mmm’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012CC-9AC3-4C8E-BAC4-6BAF80ACBB50}"/>
              </a:ext>
            </a:extLst>
          </p:cNvPr>
          <p:cNvCxnSpPr>
            <a:stCxn id="24" idx="2"/>
            <a:endCxn id="15" idx="7"/>
          </p:cNvCxnSpPr>
          <p:nvPr/>
        </p:nvCxnSpPr>
        <p:spPr>
          <a:xfrm flipH="1">
            <a:off x="14342132" y="1191548"/>
            <a:ext cx="479487" cy="63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704F0-F43C-491C-868F-039F4E1165B4}"/>
              </a:ext>
            </a:extLst>
          </p:cNvPr>
          <p:cNvSpPr/>
          <p:nvPr/>
        </p:nvSpPr>
        <p:spPr>
          <a:xfrm>
            <a:off x="13353276" y="1800724"/>
            <a:ext cx="1068576" cy="220980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C03FC79-EFE8-45AC-AA8F-C526B6437D42}"/>
              </a:ext>
            </a:extLst>
          </p:cNvPr>
          <p:cNvSpPr/>
          <p:nvPr/>
        </p:nvSpPr>
        <p:spPr>
          <a:xfrm>
            <a:off x="1302533" y="627949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533E03-C1A2-4B7F-9ED4-359820C2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0914" y="1430934"/>
            <a:ext cx="20753605" cy="2874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7330B-EEA3-4D1D-8308-BE27C7D6F8C9}"/>
              </a:ext>
            </a:extLst>
          </p:cNvPr>
          <p:cNvSpPr/>
          <p:nvPr/>
        </p:nvSpPr>
        <p:spPr>
          <a:xfrm>
            <a:off x="3238500" y="1790700"/>
            <a:ext cx="1466850" cy="2362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D965E6-507A-402D-AE6E-A5A4CE8D84DA}"/>
              </a:ext>
            </a:extLst>
          </p:cNvPr>
          <p:cNvCxnSpPr>
            <a:endCxn id="6" idx="0"/>
          </p:cNvCxnSpPr>
          <p:nvPr/>
        </p:nvCxnSpPr>
        <p:spPr>
          <a:xfrm>
            <a:off x="3105150" y="590550"/>
            <a:ext cx="866775" cy="1200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706CA-F55B-444F-AAC4-11C422CE7780}"/>
              </a:ext>
            </a:extLst>
          </p:cNvPr>
          <p:cNvSpPr txBox="1"/>
          <p:nvPr/>
        </p:nvSpPr>
        <p:spPr>
          <a:xfrm>
            <a:off x="2518002" y="221218"/>
            <a:ext cx="11742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datetime</a:t>
            </a:r>
            <a:r>
              <a:rPr lang="it-IT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4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825BAAF6-DA2C-44DD-B4CA-C98D9CB5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86"/>
          <a:stretch/>
        </p:blipFill>
        <p:spPr>
          <a:xfrm>
            <a:off x="-1328959" y="3018774"/>
            <a:ext cx="15107590" cy="2015842"/>
          </a:xfrm>
          <a:prstGeom prst="rect">
            <a:avLst/>
          </a:prstGeo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B3CAEB4-254D-4273-8E4F-8ED769C05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43"/>
          <a:stretch/>
        </p:blipFill>
        <p:spPr>
          <a:xfrm>
            <a:off x="-1366537" y="1227552"/>
            <a:ext cx="15158616" cy="185385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E327F-0C12-4260-AF6B-7F8833AC1B5A}"/>
              </a:ext>
            </a:extLst>
          </p:cNvPr>
          <p:cNvCxnSpPr/>
          <p:nvPr/>
        </p:nvCxnSpPr>
        <p:spPr>
          <a:xfrm>
            <a:off x="-1366537" y="3081404"/>
            <a:ext cx="151586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3312F5-AB7C-4C54-BFD2-61B8BFEE0034}"/>
              </a:ext>
            </a:extLst>
          </p:cNvPr>
          <p:cNvSpPr/>
          <p:nvPr/>
        </p:nvSpPr>
        <p:spPr>
          <a:xfrm>
            <a:off x="2455101" y="1440493"/>
            <a:ext cx="764088" cy="164091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5E60E-FB0E-4659-A1B3-40450CF381CF}"/>
              </a:ext>
            </a:extLst>
          </p:cNvPr>
          <p:cNvSpPr/>
          <p:nvPr/>
        </p:nvSpPr>
        <p:spPr>
          <a:xfrm>
            <a:off x="2455101" y="3081403"/>
            <a:ext cx="764088" cy="166839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EF009-8E14-4A1C-89D2-E77933B04861}"/>
              </a:ext>
            </a:extLst>
          </p:cNvPr>
          <p:cNvSpPr txBox="1"/>
          <p:nvPr/>
        </p:nvSpPr>
        <p:spPr>
          <a:xfrm>
            <a:off x="-2750409" y="196981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Terna16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FE6B6-8249-4EAA-938F-CBFC78ED2405}"/>
              </a:ext>
            </a:extLst>
          </p:cNvPr>
          <p:cNvSpPr txBox="1"/>
          <p:nvPr/>
        </p:nvSpPr>
        <p:spPr>
          <a:xfrm>
            <a:off x="14342801" y="385807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Terna17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5CAE-480F-4BE7-BA2C-E4A9DEFED66D}"/>
              </a:ext>
            </a:extLst>
          </p:cNvPr>
          <p:cNvSpPr/>
          <p:nvPr/>
        </p:nvSpPr>
        <p:spPr>
          <a:xfrm>
            <a:off x="8718115" y="3081403"/>
            <a:ext cx="3473885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FCEE1D3-F28E-44B7-8A6E-999096BF49C4}"/>
              </a:ext>
            </a:extLst>
          </p:cNvPr>
          <p:cNvSpPr/>
          <p:nvPr/>
        </p:nvSpPr>
        <p:spPr>
          <a:xfrm rot="5400000">
            <a:off x="10270390" y="3197498"/>
            <a:ext cx="369329" cy="3473885"/>
          </a:xfrm>
          <a:prstGeom prst="rightBrace">
            <a:avLst>
              <a:gd name="adj1" fmla="val 72430"/>
              <a:gd name="adj2" fmla="val 496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1F6CC-90B0-4047-8C0D-75FB1F8A0A99}"/>
              </a:ext>
            </a:extLst>
          </p:cNvPr>
          <p:cNvSpPr txBox="1"/>
          <p:nvPr/>
        </p:nvSpPr>
        <p:spPr>
          <a:xfrm>
            <a:off x="8718112" y="5097246"/>
            <a:ext cx="3473885" cy="523220"/>
          </a:xfrm>
          <a:prstGeom prst="rect">
            <a:avLst/>
          </a:prstGeom>
          <a:ln>
            <a:solidFill>
              <a:srgbClr val="F9AC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variables</a:t>
            </a:r>
            <a:r>
              <a:rPr lang="it-IT" sz="1400" dirty="0"/>
              <a:t> are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</a:t>
            </a:r>
            <a:r>
              <a:rPr lang="it-IT" sz="1400" dirty="0" err="1"/>
              <a:t>either</a:t>
            </a:r>
            <a:r>
              <a:rPr lang="it-IT" sz="1400" dirty="0"/>
              <a:t> dataset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automatically</a:t>
            </a:r>
            <a:r>
              <a:rPr lang="it-IT" sz="1400" dirty="0"/>
              <a:t> set to «</a:t>
            </a:r>
            <a:r>
              <a:rPr lang="it-IT" sz="1400" b="1" dirty="0" err="1"/>
              <a:t>null</a:t>
            </a:r>
            <a:r>
              <a:rPr lang="it-IT" sz="1400" dirty="0"/>
              <a:t>»</a:t>
            </a:r>
            <a:endParaRPr lang="en-GB" sz="14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EE9EB3D-6674-4F3A-9779-1410014C0566}"/>
              </a:ext>
            </a:extLst>
          </p:cNvPr>
          <p:cNvSpPr/>
          <p:nvPr/>
        </p:nvSpPr>
        <p:spPr>
          <a:xfrm>
            <a:off x="-1812011" y="1227552"/>
            <a:ext cx="432026" cy="1853851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FBE5D6"/>
          </a:solidFill>
          <a:ln>
            <a:solidFill>
              <a:srgbClr val="F4B48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7D86B17-A567-49F1-A5D2-064544EBDE83}"/>
              </a:ext>
            </a:extLst>
          </p:cNvPr>
          <p:cNvSpPr/>
          <p:nvPr/>
        </p:nvSpPr>
        <p:spPr>
          <a:xfrm rot="10800000">
            <a:off x="13843105" y="3080588"/>
            <a:ext cx="435222" cy="1954019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CCEFDC"/>
          </a:solidFill>
          <a:ln>
            <a:solidFill>
              <a:srgbClr val="5DCB8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CE6AC-F692-48C7-8B49-789BD24FDF00}"/>
              </a:ext>
            </a:extLst>
          </p:cNvPr>
          <p:cNvSpPr/>
          <p:nvPr/>
        </p:nvSpPr>
        <p:spPr>
          <a:xfrm>
            <a:off x="13054209" y="1400557"/>
            <a:ext cx="340950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CC3E470-5C7A-49DD-9031-75FFDC40FE6B}"/>
              </a:ext>
            </a:extLst>
          </p:cNvPr>
          <p:cNvCxnSpPr>
            <a:stCxn id="4" idx="3"/>
            <a:endCxn id="24" idx="3"/>
          </p:cNvCxnSpPr>
          <p:nvPr/>
        </p:nvCxnSpPr>
        <p:spPr>
          <a:xfrm flipV="1">
            <a:off x="12191997" y="2234744"/>
            <a:ext cx="1203162" cy="3124112"/>
          </a:xfrm>
          <a:prstGeom prst="curvedConnector3">
            <a:avLst>
              <a:gd name="adj1" fmla="val 309666"/>
            </a:avLst>
          </a:prstGeom>
          <a:ln w="25400">
            <a:solidFill>
              <a:srgbClr val="F9ACAC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450C5F-7155-47FC-BB0C-34D484B9B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0" y="1565755"/>
            <a:ext cx="9909422" cy="2328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A5A088-8EB7-4892-90BD-A892603BFDE2}"/>
              </a:ext>
            </a:extLst>
          </p:cNvPr>
          <p:cNvSpPr/>
          <p:nvPr/>
        </p:nvSpPr>
        <p:spPr>
          <a:xfrm>
            <a:off x="4246323" y="2304789"/>
            <a:ext cx="2367419" cy="363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FILE_PATH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73A53-F8FF-4DEC-A8D4-A3B672A78B3D}"/>
              </a:ext>
            </a:extLst>
          </p:cNvPr>
          <p:cNvSpPr/>
          <p:nvPr/>
        </p:nvSpPr>
        <p:spPr>
          <a:xfrm>
            <a:off x="6626268" y="2304788"/>
            <a:ext cx="2567835" cy="46346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A4577-F36B-4078-B4F0-EF24795FA99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910186" y="1574418"/>
            <a:ext cx="961372" cy="730370"/>
          </a:xfrm>
          <a:prstGeom prst="straightConnector1">
            <a:avLst/>
          </a:prstGeom>
          <a:ln>
            <a:solidFill>
              <a:srgbClr val="FFCF4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53A1DF-B972-4A0A-B073-A5C35FC79ECC}"/>
              </a:ext>
            </a:extLst>
          </p:cNvPr>
          <p:cNvSpPr txBox="1"/>
          <p:nvPr/>
        </p:nvSpPr>
        <p:spPr>
          <a:xfrm>
            <a:off x="8871558" y="1112753"/>
            <a:ext cx="3298521" cy="923330"/>
          </a:xfrm>
          <a:prstGeom prst="rect">
            <a:avLst/>
          </a:prstGeom>
          <a:ln>
            <a:solidFill>
              <a:srgbClr val="FFCF4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 the file </a:t>
            </a:r>
            <a:r>
              <a:rPr lang="it-IT" dirty="0" err="1"/>
              <a:t>path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the name of the new file, </a:t>
            </a:r>
            <a:r>
              <a:rPr lang="it-IT" dirty="0" err="1"/>
              <a:t>including</a:t>
            </a:r>
            <a:r>
              <a:rPr lang="it-IT" dirty="0"/>
              <a:t> the </a:t>
            </a:r>
            <a:r>
              <a:rPr lang="it-IT" u="sng" dirty="0"/>
              <a:t>file</a:t>
            </a:r>
            <a:r>
              <a:rPr lang="it-IT" dirty="0"/>
              <a:t> extension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019DC4-5EA8-45F2-AB8A-EEB2BDF09B5C}"/>
              </a:ext>
            </a:extLst>
          </p:cNvPr>
          <p:cNvSpPr/>
          <p:nvPr/>
        </p:nvSpPr>
        <p:spPr>
          <a:xfrm>
            <a:off x="1553227" y="2668044"/>
            <a:ext cx="626302" cy="46346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B7F43-E9BE-459E-BFBF-5E251F2E957A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H="1" flipV="1">
            <a:off x="1866378" y="3131507"/>
            <a:ext cx="313151" cy="764274"/>
          </a:xfrm>
          <a:prstGeom prst="straightConnector1">
            <a:avLst/>
          </a:prstGeom>
          <a:ln>
            <a:solidFill>
              <a:srgbClr val="F0945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95AA4-9B5A-4A16-AA5F-D8414730FCD9}"/>
              </a:ext>
            </a:extLst>
          </p:cNvPr>
          <p:cNvSpPr txBox="1"/>
          <p:nvPr/>
        </p:nvSpPr>
        <p:spPr>
          <a:xfrm>
            <a:off x="200397" y="3895781"/>
            <a:ext cx="3958263" cy="369332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DBMS option </a:t>
            </a:r>
            <a:r>
              <a:rPr lang="it-IT" dirty="0" err="1"/>
              <a:t>specifies</a:t>
            </a:r>
            <a:r>
              <a:rPr lang="it-IT" dirty="0"/>
              <a:t> the file extension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9B5901-4824-41FA-8282-A06BFFBF5F90}"/>
              </a:ext>
            </a:extLst>
          </p:cNvPr>
          <p:cNvSpPr/>
          <p:nvPr/>
        </p:nvSpPr>
        <p:spPr>
          <a:xfrm>
            <a:off x="2553996" y="2342366"/>
            <a:ext cx="1266442" cy="3632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780E2E-8737-4388-B5D1-24F021BC3804}"/>
              </a:ext>
            </a:extLst>
          </p:cNvPr>
          <p:cNvCxnSpPr>
            <a:cxnSpLocks/>
            <a:stCxn id="21" idx="1"/>
            <a:endCxn id="17" idx="0"/>
          </p:cNvCxnSpPr>
          <p:nvPr/>
        </p:nvCxnSpPr>
        <p:spPr>
          <a:xfrm flipH="1">
            <a:off x="3187217" y="1477938"/>
            <a:ext cx="1040993" cy="864428"/>
          </a:xfrm>
          <a:prstGeom prst="straightConnector1">
            <a:avLst/>
          </a:prstGeom>
          <a:ln w="25400">
            <a:solidFill>
              <a:srgbClr val="F094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297A85-FA32-4D32-ADDB-C181F92F86B1}"/>
              </a:ext>
            </a:extLst>
          </p:cNvPr>
          <p:cNvSpPr txBox="1"/>
          <p:nvPr/>
        </p:nvSpPr>
        <p:spPr>
          <a:xfrm>
            <a:off x="4228210" y="1016273"/>
            <a:ext cx="2567835" cy="923330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OUTFILE option </a:t>
            </a:r>
            <a:r>
              <a:rPr lang="it-IT" dirty="0" err="1"/>
              <a:t>specifies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file name and location in SAS Studio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DCAFAA-F4F7-4B3A-8D6F-277EAE361B8F}"/>
              </a:ext>
            </a:extLst>
          </p:cNvPr>
          <p:cNvSpPr/>
          <p:nvPr/>
        </p:nvSpPr>
        <p:spPr>
          <a:xfrm>
            <a:off x="3081403" y="2703083"/>
            <a:ext cx="3014597" cy="3775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6C6635-7D55-441F-A5AC-76E791FA106A}"/>
              </a:ext>
            </a:extLst>
          </p:cNvPr>
          <p:cNvSpPr txBox="1"/>
          <p:nvPr/>
        </p:nvSpPr>
        <p:spPr>
          <a:xfrm>
            <a:off x="5841553" y="3441330"/>
            <a:ext cx="1908984" cy="369332"/>
          </a:xfrm>
          <a:prstGeom prst="rect">
            <a:avLst/>
          </a:prstGeom>
          <a:ln>
            <a:solidFill>
              <a:srgbClr val="FDD76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latest</a:t>
            </a:r>
            <a:r>
              <a:rPr lang="it-IT" dirty="0"/>
              <a:t> dataset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372C1A-3007-43C1-A4D4-6F3E6FCC9732}"/>
              </a:ext>
            </a:extLst>
          </p:cNvPr>
          <p:cNvCxnSpPr>
            <a:stCxn id="28" idx="1"/>
            <a:endCxn id="25" idx="2"/>
          </p:cNvCxnSpPr>
          <p:nvPr/>
        </p:nvCxnSpPr>
        <p:spPr>
          <a:xfrm flipH="1" flipV="1">
            <a:off x="4588702" y="3080613"/>
            <a:ext cx="1252851" cy="545383"/>
          </a:xfrm>
          <a:prstGeom prst="straightConnector1">
            <a:avLst/>
          </a:prstGeom>
          <a:ln w="25400">
            <a:solidFill>
              <a:srgbClr val="FDD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F842F0-01BA-4710-8194-E19E88C21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57" y="0"/>
            <a:ext cx="73294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C500CD-9CC3-44D9-BF27-1E7FB28C6161}"/>
              </a:ext>
            </a:extLst>
          </p:cNvPr>
          <p:cNvSpPr/>
          <p:nvPr/>
        </p:nvSpPr>
        <p:spPr>
          <a:xfrm>
            <a:off x="2830882" y="1565753"/>
            <a:ext cx="1678488" cy="901874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CB458-1B5F-415C-B595-6559D63DA9A4}"/>
              </a:ext>
            </a:extLst>
          </p:cNvPr>
          <p:cNvSpPr/>
          <p:nvPr/>
        </p:nvSpPr>
        <p:spPr>
          <a:xfrm>
            <a:off x="4784942" y="3757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E80BA-E0B7-473F-8A5B-1A08C7DB175C}"/>
              </a:ext>
            </a:extLst>
          </p:cNvPr>
          <p:cNvSpPr/>
          <p:nvPr/>
        </p:nvSpPr>
        <p:spPr>
          <a:xfrm>
            <a:off x="2830882" y="1565753"/>
            <a:ext cx="1678488" cy="313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EAA6D-FDD5-4179-B6B2-1D34C7E36A99}"/>
              </a:ext>
            </a:extLst>
          </p:cNvPr>
          <p:cNvSpPr/>
          <p:nvPr/>
        </p:nvSpPr>
        <p:spPr>
          <a:xfrm>
            <a:off x="5285984" y="4759890"/>
            <a:ext cx="4474759" cy="1002083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C342DED-AFF0-4937-8978-43D2257EA48A}"/>
              </a:ext>
            </a:extLst>
          </p:cNvPr>
          <p:cNvSpPr/>
          <p:nvPr/>
        </p:nvSpPr>
        <p:spPr>
          <a:xfrm>
            <a:off x="2830882" y="2467627"/>
            <a:ext cx="1678488" cy="200417"/>
          </a:xfrm>
          <a:prstGeom prst="flowChartAlternateProcess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869FD-50C4-4D9C-8CA7-019A2E9D048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670126" y="2668044"/>
            <a:ext cx="1615858" cy="259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D5896E3-9495-45A8-BE77-D5349B76B85C}"/>
              </a:ext>
            </a:extLst>
          </p:cNvPr>
          <p:cNvSpPr/>
          <p:nvPr/>
        </p:nvSpPr>
        <p:spPr>
          <a:xfrm>
            <a:off x="3319397" y="676405"/>
            <a:ext cx="313151" cy="30062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05AE9-C7D4-4826-9FE5-90CAF307BFA3}"/>
              </a:ext>
            </a:extLst>
          </p:cNvPr>
          <p:cNvSpPr txBox="1"/>
          <p:nvPr/>
        </p:nvSpPr>
        <p:spPr>
          <a:xfrm>
            <a:off x="626301" y="977029"/>
            <a:ext cx="14029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download the new file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26E1FA-F713-4E1B-853A-ABDF2B4732B6}"/>
              </a:ext>
            </a:extLst>
          </p:cNvPr>
          <p:cNvCxnSpPr>
            <a:stCxn id="3" idx="3"/>
            <a:endCxn id="2" idx="3"/>
          </p:cNvCxnSpPr>
          <p:nvPr/>
        </p:nvCxnSpPr>
        <p:spPr>
          <a:xfrm flipV="1">
            <a:off x="2029216" y="933004"/>
            <a:ext cx="1336041" cy="50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9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39686A4-CDCE-48AB-9D6F-3BF5CFC7E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40" y="100208"/>
            <a:ext cx="9179032" cy="67577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5D9455-DF4E-48B9-89D7-F2B9EE9F1367}"/>
              </a:ext>
            </a:extLst>
          </p:cNvPr>
          <p:cNvSpPr/>
          <p:nvPr/>
        </p:nvSpPr>
        <p:spPr>
          <a:xfrm>
            <a:off x="2054268" y="463463"/>
            <a:ext cx="7916450" cy="227973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BE676-BA68-49C3-B019-754D7C983085}"/>
              </a:ext>
            </a:extLst>
          </p:cNvPr>
          <p:cNvSpPr/>
          <p:nvPr/>
        </p:nvSpPr>
        <p:spPr>
          <a:xfrm>
            <a:off x="3331923" y="1152395"/>
            <a:ext cx="5862181" cy="676405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48314-FBDC-4A45-B13C-AE64C9FE6AA3}"/>
              </a:ext>
            </a:extLst>
          </p:cNvPr>
          <p:cNvSpPr txBox="1"/>
          <p:nvPr/>
        </p:nvSpPr>
        <p:spPr>
          <a:xfrm>
            <a:off x="150314" y="2832773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9FE327-2AF6-4F20-B3A2-B4FF11D9D57B}"/>
              </a:ext>
            </a:extLst>
          </p:cNvPr>
          <p:cNvCxnSpPr>
            <a:stCxn id="10" idx="0"/>
          </p:cNvCxnSpPr>
          <p:nvPr/>
        </p:nvCxnSpPr>
        <p:spPr>
          <a:xfrm flipV="1">
            <a:off x="1189974" y="1603331"/>
            <a:ext cx="864294" cy="12294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55E9A-F489-4D61-8504-A2927B07BD45}"/>
              </a:ext>
            </a:extLst>
          </p:cNvPr>
          <p:cNvSpPr/>
          <p:nvPr/>
        </p:nvSpPr>
        <p:spPr>
          <a:xfrm>
            <a:off x="4070959" y="2968668"/>
            <a:ext cx="3883068" cy="3682653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001F3-3EE6-4AEF-8A50-83664305CB69}"/>
              </a:ext>
            </a:extLst>
          </p:cNvPr>
          <p:cNvSpPr txBox="1"/>
          <p:nvPr/>
        </p:nvSpPr>
        <p:spPr>
          <a:xfrm>
            <a:off x="8743167" y="3106455"/>
            <a:ext cx="2799545" cy="147732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Files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i="1" dirty="0" err="1"/>
              <a:t>memtypes</a:t>
            </a:r>
            <a:r>
              <a:rPr lang="it-IT" dirty="0"/>
              <a:t> (e.g. </a:t>
            </a:r>
            <a:r>
              <a:rPr lang="it-IT" dirty="0" err="1"/>
              <a:t>catalogs</a:t>
            </a:r>
            <a:r>
              <a:rPr lang="it-IT" dirty="0"/>
              <a:t>, </a:t>
            </a:r>
            <a:r>
              <a:rPr lang="it-IT" dirty="0" err="1"/>
              <a:t>itemstor</a:t>
            </a:r>
            <a:r>
              <a:rPr lang="it-IT" dirty="0"/>
              <a:t>, data) </a:t>
            </a:r>
            <a:r>
              <a:rPr lang="it-IT" dirty="0" err="1"/>
              <a:t>stored</a:t>
            </a:r>
            <a:r>
              <a:rPr lang="it-IT" dirty="0"/>
              <a:t>.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AD5B3E-B418-48C9-B589-3473E98D388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954027" y="3845119"/>
            <a:ext cx="789140" cy="96413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2A2227-F503-4843-8B4F-D47AF2C048A3}"/>
              </a:ext>
            </a:extLst>
          </p:cNvPr>
          <p:cNvSpPr/>
          <p:nvPr/>
        </p:nvSpPr>
        <p:spPr>
          <a:xfrm>
            <a:off x="4070959" y="6200384"/>
            <a:ext cx="3883068" cy="450937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45201B-DCC7-4D56-B65E-025ACAABA489}"/>
              </a:ext>
            </a:extLst>
          </p:cNvPr>
          <p:cNvSpPr txBox="1"/>
          <p:nvPr/>
        </p:nvSpPr>
        <p:spPr>
          <a:xfrm>
            <a:off x="202287" y="5579105"/>
            <a:ext cx="3156559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The last files are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imported</a:t>
            </a:r>
            <a:r>
              <a:rPr lang="it-IT" dirty="0"/>
              <a:t> and </a:t>
            </a:r>
            <a:r>
              <a:rPr lang="it-IT" dirty="0" err="1"/>
              <a:t>uploaded</a:t>
            </a:r>
            <a:r>
              <a:rPr lang="it-IT" dirty="0"/>
              <a:t>!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DE5B94-7E4A-46D7-AE96-696857DB4BD7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3358846" y="5902271"/>
            <a:ext cx="712113" cy="52358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9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63C0C6F-289B-4080-B040-B91BB4AFB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8"/>
          <a:stretch/>
        </p:blipFill>
        <p:spPr>
          <a:xfrm>
            <a:off x="0" y="528268"/>
            <a:ext cx="11210795" cy="5801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73456C-1F30-456D-9211-960F47A4353C}"/>
              </a:ext>
            </a:extLst>
          </p:cNvPr>
          <p:cNvSpPr/>
          <p:nvPr/>
        </p:nvSpPr>
        <p:spPr>
          <a:xfrm>
            <a:off x="0" y="1803748"/>
            <a:ext cx="3657600" cy="275573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10660D-01ED-4455-A267-B790DE4501CC}"/>
              </a:ext>
            </a:extLst>
          </p:cNvPr>
          <p:cNvSpPr/>
          <p:nvPr/>
        </p:nvSpPr>
        <p:spPr>
          <a:xfrm>
            <a:off x="338202" y="4258850"/>
            <a:ext cx="1853852" cy="1039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9E47941-BE76-421E-93E7-73E3A260170F}"/>
              </a:ext>
            </a:extLst>
          </p:cNvPr>
          <p:cNvCxnSpPr>
            <a:stCxn id="6" idx="1"/>
            <a:endCxn id="20" idx="1"/>
          </p:cNvCxnSpPr>
          <p:nvPr/>
        </p:nvCxnSpPr>
        <p:spPr>
          <a:xfrm rot="10800000" flipH="1" flipV="1">
            <a:off x="0" y="1941534"/>
            <a:ext cx="338202" cy="2837145"/>
          </a:xfrm>
          <a:prstGeom prst="curvedConnector3">
            <a:avLst>
              <a:gd name="adj1" fmla="val -1638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174232-794E-4E36-BCA6-0A1A11F036DB}"/>
              </a:ext>
            </a:extLst>
          </p:cNvPr>
          <p:cNvSpPr/>
          <p:nvPr/>
        </p:nvSpPr>
        <p:spPr>
          <a:xfrm>
            <a:off x="563671" y="4471792"/>
            <a:ext cx="1365337" cy="200416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F80DA4-E57F-4E28-A4F3-F01FB8F3B951}"/>
              </a:ext>
            </a:extLst>
          </p:cNvPr>
          <p:cNvSpPr/>
          <p:nvPr/>
        </p:nvSpPr>
        <p:spPr>
          <a:xfrm>
            <a:off x="8580328" y="3360106"/>
            <a:ext cx="1578279" cy="403964"/>
          </a:xfrm>
          <a:prstGeom prst="ellipse">
            <a:avLst/>
          </a:prstGeom>
          <a:solidFill>
            <a:srgbClr val="F1DFA8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88A9C3-F2A8-4E3B-8BD8-B3B9C2F77AD8}"/>
              </a:ext>
            </a:extLst>
          </p:cNvPr>
          <p:cNvCxnSpPr>
            <a:stCxn id="25" idx="3"/>
            <a:endCxn id="24" idx="3"/>
          </p:cNvCxnSpPr>
          <p:nvPr/>
        </p:nvCxnSpPr>
        <p:spPr>
          <a:xfrm flipH="1">
            <a:off x="1929008" y="3704911"/>
            <a:ext cx="6882454" cy="86708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2D50474-9366-472F-BE8E-95FF0E217CD1}"/>
              </a:ext>
            </a:extLst>
          </p:cNvPr>
          <p:cNvSpPr/>
          <p:nvPr/>
        </p:nvSpPr>
        <p:spPr>
          <a:xfrm>
            <a:off x="6096000" y="1941534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77085E-F1FB-4CFF-A736-CEF094C7CF06}"/>
              </a:ext>
            </a:extLst>
          </p:cNvPr>
          <p:cNvSpPr/>
          <p:nvPr/>
        </p:nvSpPr>
        <p:spPr>
          <a:xfrm>
            <a:off x="6096000" y="2585227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1CAB7D-77E4-48F5-8214-005D780BA5BD}"/>
              </a:ext>
            </a:extLst>
          </p:cNvPr>
          <p:cNvSpPr/>
          <p:nvPr/>
        </p:nvSpPr>
        <p:spPr>
          <a:xfrm>
            <a:off x="8016658" y="1941534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79093B-75BD-4116-96DB-77AC16D66B5B}"/>
              </a:ext>
            </a:extLst>
          </p:cNvPr>
          <p:cNvSpPr/>
          <p:nvPr/>
        </p:nvSpPr>
        <p:spPr>
          <a:xfrm>
            <a:off x="8016658" y="2566797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3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1150EE5-FEF5-47CF-8D29-2079199B5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94" y="36792"/>
            <a:ext cx="8207038" cy="71311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AC04C9-BC92-48DD-B762-F91B512CAB20}"/>
              </a:ext>
            </a:extLst>
          </p:cNvPr>
          <p:cNvSpPr/>
          <p:nvPr/>
        </p:nvSpPr>
        <p:spPr>
          <a:xfrm>
            <a:off x="2054267" y="463463"/>
            <a:ext cx="7935893" cy="2826766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99A12-53BF-47B1-9916-3789B7B3BE5D}"/>
              </a:ext>
            </a:extLst>
          </p:cNvPr>
          <p:cNvSpPr/>
          <p:nvPr/>
        </p:nvSpPr>
        <p:spPr>
          <a:xfrm>
            <a:off x="3304628" y="1176944"/>
            <a:ext cx="6685532" cy="760316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1AE54-0A64-413B-BE6F-642F5E4E64B8}"/>
              </a:ext>
            </a:extLst>
          </p:cNvPr>
          <p:cNvSpPr txBox="1"/>
          <p:nvPr/>
        </p:nvSpPr>
        <p:spPr>
          <a:xfrm>
            <a:off x="-248090" y="2290694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FFBD9-6FE9-43CB-862B-3DE708F926CE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flipV="1">
            <a:off x="791570" y="1876846"/>
            <a:ext cx="1262697" cy="4138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608EE9-B3CB-41C4-9D9A-EC6088A5FC5A}"/>
              </a:ext>
            </a:extLst>
          </p:cNvPr>
          <p:cNvSpPr/>
          <p:nvPr/>
        </p:nvSpPr>
        <p:spPr>
          <a:xfrm>
            <a:off x="3971499" y="3515961"/>
            <a:ext cx="4079683" cy="3342039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07420-E7CD-452A-B4B5-3D7CFC532219}"/>
              </a:ext>
            </a:extLst>
          </p:cNvPr>
          <p:cNvSpPr txBox="1"/>
          <p:nvPr/>
        </p:nvSpPr>
        <p:spPr>
          <a:xfrm>
            <a:off x="8853593" y="4125225"/>
            <a:ext cx="2799545" cy="64633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Catalogs</a:t>
            </a:r>
            <a:r>
              <a:rPr lang="it-IT" dirty="0"/>
              <a:t>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0F3CD4-C4D9-43D9-8B47-8385DE8E855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049253" y="4448391"/>
            <a:ext cx="804340" cy="9244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1D9FE26-4A6F-4D66-8F00-F02FFB8DB4E9}"/>
              </a:ext>
            </a:extLst>
          </p:cNvPr>
          <p:cNvSpPr/>
          <p:nvPr/>
        </p:nvSpPr>
        <p:spPr>
          <a:xfrm>
            <a:off x="3971498" y="3784264"/>
            <a:ext cx="4079683" cy="219445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77D24-9A46-4B91-B6A6-4819C52E6C31}"/>
              </a:ext>
            </a:extLst>
          </p:cNvPr>
          <p:cNvSpPr txBox="1"/>
          <p:nvPr/>
        </p:nvSpPr>
        <p:spPr>
          <a:xfrm>
            <a:off x="791570" y="4567306"/>
            <a:ext cx="2671658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catalog</a:t>
            </a:r>
            <a:r>
              <a:rPr lang="it-IT" dirty="0"/>
              <a:t> stores the </a:t>
            </a:r>
            <a:r>
              <a:rPr lang="it-IT" b="1" dirty="0"/>
              <a:t>formats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created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1B2E2A-233E-4776-B48F-6A41837175A4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3463228" y="3893987"/>
            <a:ext cx="508270" cy="99648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FBE2F2B6-FE7B-41A3-BE00-E0BD429FB91C}"/>
              </a:ext>
            </a:extLst>
          </p:cNvPr>
          <p:cNvSpPr/>
          <p:nvPr/>
        </p:nvSpPr>
        <p:spPr>
          <a:xfrm>
            <a:off x="2133599" y="2267209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MACRO</a:t>
            </a:r>
          </a:p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07E46-621B-42E6-A500-5C298793599A}"/>
              </a:ext>
            </a:extLst>
          </p:cNvPr>
          <p:cNvSpPr/>
          <p:nvPr/>
        </p:nvSpPr>
        <p:spPr>
          <a:xfrm>
            <a:off x="7912274" y="2267209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Regular SAS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2D5BF03-4774-4199-A01A-01EA96B3BD89}"/>
              </a:ext>
            </a:extLst>
          </p:cNvPr>
          <p:cNvSpPr/>
          <p:nvPr/>
        </p:nvSpPr>
        <p:spPr>
          <a:xfrm>
            <a:off x="5010410" y="2267209"/>
            <a:ext cx="2876811" cy="1061581"/>
          </a:xfrm>
          <a:prstGeom prst="homePlate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MACRO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processor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99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D2138F8-BD3C-4632-8FD6-325101CE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38" y="125261"/>
            <a:ext cx="7526015" cy="663799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95DB9CD-196B-403C-8E0A-777A1F62064C}"/>
              </a:ext>
            </a:extLst>
          </p:cNvPr>
          <p:cNvSpPr/>
          <p:nvPr/>
        </p:nvSpPr>
        <p:spPr>
          <a:xfrm>
            <a:off x="4459265" y="4837134"/>
            <a:ext cx="488515" cy="1283917"/>
          </a:xfrm>
          <a:prstGeom prst="rightBrace">
            <a:avLst>
              <a:gd name="adj1" fmla="val 40833"/>
              <a:gd name="adj2" fmla="val 4657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6A42C-0A74-40EC-8744-F388C1056E34}"/>
              </a:ext>
            </a:extLst>
          </p:cNvPr>
          <p:cNvSpPr txBox="1"/>
          <p:nvPr/>
        </p:nvSpPr>
        <p:spPr>
          <a:xfrm>
            <a:off x="5103306" y="5217090"/>
            <a:ext cx="10866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E3E522-1E48-4593-BECB-FF5116C8A963}"/>
              </a:ext>
            </a:extLst>
          </p:cNvPr>
          <p:cNvSpPr txBox="1"/>
          <p:nvPr/>
        </p:nvSpPr>
        <p:spPr>
          <a:xfrm>
            <a:off x="5539211" y="4135677"/>
            <a:ext cx="9861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08685-2BA4-4E28-9767-C5ADC52D2172}"/>
              </a:ext>
            </a:extLst>
          </p:cNvPr>
          <p:cNvCxnSpPr>
            <a:cxnSpLocks/>
          </p:cNvCxnSpPr>
          <p:nvPr/>
        </p:nvCxnSpPr>
        <p:spPr>
          <a:xfrm flipH="1" flipV="1">
            <a:off x="3957413" y="4685685"/>
            <a:ext cx="1490594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A8A7DA-98C2-4C57-ABF3-CD4C9F0CFF2D}"/>
              </a:ext>
            </a:extLst>
          </p:cNvPr>
          <p:cNvCxnSpPr>
            <a:cxnSpLocks/>
          </p:cNvCxnSpPr>
          <p:nvPr/>
        </p:nvCxnSpPr>
        <p:spPr>
          <a:xfrm flipH="1">
            <a:off x="4283900" y="4378984"/>
            <a:ext cx="1164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B6C712-F318-482E-8319-C18DFD6DEB9B}"/>
              </a:ext>
            </a:extLst>
          </p:cNvPr>
          <p:cNvSpPr txBox="1"/>
          <p:nvPr/>
        </p:nvSpPr>
        <p:spPr>
          <a:xfrm>
            <a:off x="5564263" y="4480328"/>
            <a:ext cx="6256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610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A48138E-4D75-4168-8BA1-66602E5F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84"/>
          <a:stretch/>
        </p:blipFill>
        <p:spPr>
          <a:xfrm>
            <a:off x="636251" y="1583561"/>
            <a:ext cx="7011378" cy="3038899"/>
          </a:xfrm>
          <a:prstGeom prst="rect">
            <a:avLst/>
          </a:prstGeom>
        </p:spPr>
      </p:pic>
      <p:pic>
        <p:nvPicPr>
          <p:cNvPr id="7" name="Picture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E44A97A7-B3A5-4876-B245-6A5AA5987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39" y="1583560"/>
            <a:ext cx="7344800" cy="3038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897251-85A0-4198-A9C2-48A82D787F01}"/>
              </a:ext>
            </a:extLst>
          </p:cNvPr>
          <p:cNvSpPr txBox="1"/>
          <p:nvPr/>
        </p:nvSpPr>
        <p:spPr>
          <a:xfrm>
            <a:off x="1515649" y="1583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C8D48-B056-4705-AA61-1A5C8090D17E}"/>
              </a:ext>
            </a:extLst>
          </p:cNvPr>
          <p:cNvSpPr txBox="1"/>
          <p:nvPr/>
        </p:nvSpPr>
        <p:spPr>
          <a:xfrm flipH="1">
            <a:off x="5659139" y="1583559"/>
            <a:ext cx="30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C54CB6-2296-441D-B971-F4BFDD1BB946}"/>
              </a:ext>
            </a:extLst>
          </p:cNvPr>
          <p:cNvSpPr/>
          <p:nvPr/>
        </p:nvSpPr>
        <p:spPr>
          <a:xfrm>
            <a:off x="1324146" y="1461922"/>
            <a:ext cx="651354" cy="61260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7525E5-55F6-4F2A-96E7-D8350C1D825A}"/>
              </a:ext>
            </a:extLst>
          </p:cNvPr>
          <p:cNvCxnSpPr>
            <a:stCxn id="10" idx="4"/>
          </p:cNvCxnSpPr>
          <p:nvPr/>
        </p:nvCxnSpPr>
        <p:spPr>
          <a:xfrm>
            <a:off x="1649823" y="2074528"/>
            <a:ext cx="467076" cy="1194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5367F9-8927-46C5-AD9B-3FBDC57B717F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1880111" y="1984814"/>
            <a:ext cx="628580" cy="1603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07A2B26-4FDC-4B76-99F2-C7E07A64DA76}"/>
              </a:ext>
            </a:extLst>
          </p:cNvPr>
          <p:cNvSpPr/>
          <p:nvPr/>
        </p:nvSpPr>
        <p:spPr>
          <a:xfrm>
            <a:off x="5484304" y="1461922"/>
            <a:ext cx="651354" cy="61260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7D382E-E9F1-4EA8-80B1-BB62315DF411}"/>
              </a:ext>
            </a:extLst>
          </p:cNvPr>
          <p:cNvCxnSpPr>
            <a:stCxn id="16" idx="4"/>
          </p:cNvCxnSpPr>
          <p:nvPr/>
        </p:nvCxnSpPr>
        <p:spPr>
          <a:xfrm>
            <a:off x="5809981" y="2074528"/>
            <a:ext cx="150843" cy="1354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3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7B20594-CD03-45DA-98FE-6848EC22C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9"/>
          <a:stretch/>
        </p:blipFill>
        <p:spPr>
          <a:xfrm>
            <a:off x="3014232" y="989556"/>
            <a:ext cx="6163535" cy="5187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768CC0-7478-4F15-BA3A-253B721B9D79}"/>
              </a:ext>
            </a:extLst>
          </p:cNvPr>
          <p:cNvSpPr/>
          <p:nvPr/>
        </p:nvSpPr>
        <p:spPr>
          <a:xfrm>
            <a:off x="3014232" y="4546948"/>
            <a:ext cx="6017034" cy="939452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1EB5EF-BCA9-4DB8-9DCB-828638533182}"/>
              </a:ext>
            </a:extLst>
          </p:cNvPr>
          <p:cNvSpPr/>
          <p:nvPr/>
        </p:nvSpPr>
        <p:spPr>
          <a:xfrm>
            <a:off x="3926909" y="840251"/>
            <a:ext cx="889348" cy="46972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98B01B-0A13-4D8C-B796-A8449C6E13F5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4371583" y="1309977"/>
            <a:ext cx="1651166" cy="323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8A3A811-8F6B-4B1B-8C5F-14EB3E7CB1B7}"/>
              </a:ext>
            </a:extLst>
          </p:cNvPr>
          <p:cNvSpPr/>
          <p:nvPr/>
        </p:nvSpPr>
        <p:spPr>
          <a:xfrm>
            <a:off x="3206663" y="5123144"/>
            <a:ext cx="4334005" cy="200417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ADEEAC8-FBDD-4092-988B-DB26275F5E69}"/>
              </a:ext>
            </a:extLst>
          </p:cNvPr>
          <p:cNvCxnSpPr>
            <a:stCxn id="6" idx="3"/>
            <a:endCxn id="18" idx="3"/>
          </p:cNvCxnSpPr>
          <p:nvPr/>
        </p:nvCxnSpPr>
        <p:spPr>
          <a:xfrm flipH="1">
            <a:off x="7540668" y="5016674"/>
            <a:ext cx="1490598" cy="206679"/>
          </a:xfrm>
          <a:prstGeom prst="curvedConnector3">
            <a:avLst>
              <a:gd name="adj1" fmla="val -153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9C1546-AD9E-425B-BAA0-A09ABF47EF0B}"/>
              </a:ext>
            </a:extLst>
          </p:cNvPr>
          <p:cNvCxnSpPr/>
          <p:nvPr/>
        </p:nvCxnSpPr>
        <p:spPr>
          <a:xfrm>
            <a:off x="9136378" y="5160722"/>
            <a:ext cx="413359" cy="263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CAAD8D-8FC5-4CC3-9837-903BB3F2FA2F}"/>
              </a:ext>
            </a:extLst>
          </p:cNvPr>
          <p:cNvSpPr txBox="1"/>
          <p:nvPr/>
        </p:nvSpPr>
        <p:spPr>
          <a:xfrm>
            <a:off x="9549737" y="529224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005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777C89-B6AA-4EC8-BD22-DA71C8581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885470"/>
            <a:ext cx="9145276" cy="508706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0E1007D-44AF-489B-BD06-E2C05318D7E1}"/>
              </a:ext>
            </a:extLst>
          </p:cNvPr>
          <p:cNvSpPr/>
          <p:nvPr/>
        </p:nvSpPr>
        <p:spPr>
          <a:xfrm>
            <a:off x="2367419" y="691316"/>
            <a:ext cx="939452" cy="53623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51664-D512-4B86-85B9-DCE5F2ADECB3}"/>
              </a:ext>
            </a:extLst>
          </p:cNvPr>
          <p:cNvSpPr/>
          <p:nvPr/>
        </p:nvSpPr>
        <p:spPr>
          <a:xfrm>
            <a:off x="1523362" y="2630466"/>
            <a:ext cx="9145276" cy="253025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3B5028-F0FB-4859-A4CD-9452661E144B}"/>
              </a:ext>
            </a:extLst>
          </p:cNvPr>
          <p:cNvSpPr/>
          <p:nvPr/>
        </p:nvSpPr>
        <p:spPr>
          <a:xfrm>
            <a:off x="1778696" y="4634630"/>
            <a:ext cx="7227518" cy="1878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21B332-76E3-4CE6-AC7B-58B950E71B06}"/>
              </a:ext>
            </a:extLst>
          </p:cNvPr>
          <p:cNvCxnSpPr>
            <a:stCxn id="6" idx="4"/>
          </p:cNvCxnSpPr>
          <p:nvPr/>
        </p:nvCxnSpPr>
        <p:spPr>
          <a:xfrm>
            <a:off x="2837145" y="1227551"/>
            <a:ext cx="3258855" cy="140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FF54C88-4477-4BCC-B11B-6598B3DE8E3F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H="1">
            <a:off x="9006214" y="3895595"/>
            <a:ext cx="1662424" cy="832981"/>
          </a:xfrm>
          <a:prstGeom prst="curvedConnector3">
            <a:avLst>
              <a:gd name="adj1" fmla="val -84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876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FAC6E8A-61FC-4DAE-B764-EFF34CEBF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84" y="1903957"/>
            <a:ext cx="7506403" cy="2830882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BC0E8D39-D6D3-4ED7-8369-B9FFF93C93E0}"/>
              </a:ext>
            </a:extLst>
          </p:cNvPr>
          <p:cNvSpPr/>
          <p:nvPr/>
        </p:nvSpPr>
        <p:spPr>
          <a:xfrm>
            <a:off x="5974708" y="2179529"/>
            <a:ext cx="334026" cy="5010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68FC0-B4DE-4FC4-BC8A-A64C4DD3A818}"/>
              </a:ext>
            </a:extLst>
          </p:cNvPr>
          <p:cNvSpPr txBox="1"/>
          <p:nvPr/>
        </p:nvSpPr>
        <p:spPr>
          <a:xfrm>
            <a:off x="6450904" y="2245383"/>
            <a:ext cx="19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Macro </a:t>
            </a:r>
            <a:r>
              <a:rPr lang="it-IT" dirty="0" err="1"/>
              <a:t>initialise</a:t>
            </a:r>
            <a:endParaRPr lang="en-GB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465126F-051D-4448-A433-C7F3CDE5990B}"/>
              </a:ext>
            </a:extLst>
          </p:cNvPr>
          <p:cNvSpPr/>
          <p:nvPr/>
        </p:nvSpPr>
        <p:spPr>
          <a:xfrm rot="10800000">
            <a:off x="1832706" y="2623587"/>
            <a:ext cx="265972" cy="14170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7AA7F-9AF8-460F-B6CA-164EB9913F8E}"/>
              </a:ext>
            </a:extLst>
          </p:cNvPr>
          <p:cNvSpPr txBox="1"/>
          <p:nvPr/>
        </p:nvSpPr>
        <p:spPr>
          <a:xfrm>
            <a:off x="175364" y="3134732"/>
            <a:ext cx="165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Macro </a:t>
            </a:r>
            <a:r>
              <a:rPr lang="it-IT" dirty="0" err="1"/>
              <a:t>content</a:t>
            </a:r>
            <a:endParaRPr lang="en-GB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8A30D8D-40B3-499D-9C4C-4DB50AEFD28F}"/>
              </a:ext>
            </a:extLst>
          </p:cNvPr>
          <p:cNvSpPr/>
          <p:nvPr/>
        </p:nvSpPr>
        <p:spPr>
          <a:xfrm>
            <a:off x="5928987" y="4040621"/>
            <a:ext cx="334026" cy="5010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0BF11-0128-41C9-902B-DAAB72CCDF70}"/>
              </a:ext>
            </a:extLst>
          </p:cNvPr>
          <p:cNvSpPr txBox="1"/>
          <p:nvPr/>
        </p:nvSpPr>
        <p:spPr>
          <a:xfrm>
            <a:off x="6450904" y="4106475"/>
            <a:ext cx="19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Macro </a:t>
            </a:r>
            <a:r>
              <a:rPr lang="it-IT" dirty="0" err="1"/>
              <a:t>close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328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2F99C4B-2134-435E-B2FA-E43D13B6B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883"/>
            <a:ext cx="12192000" cy="605023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9B2A8B4-BBE8-4C33-BCB6-133DBF021378}"/>
              </a:ext>
            </a:extLst>
          </p:cNvPr>
          <p:cNvSpPr/>
          <p:nvPr/>
        </p:nvSpPr>
        <p:spPr>
          <a:xfrm>
            <a:off x="1640910" y="300625"/>
            <a:ext cx="776613" cy="338202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A17C1B0-F304-4988-9CDB-980FE9FFB804}"/>
              </a:ext>
            </a:extLst>
          </p:cNvPr>
          <p:cNvSpPr/>
          <p:nvPr/>
        </p:nvSpPr>
        <p:spPr>
          <a:xfrm rot="469613">
            <a:off x="1680220" y="633027"/>
            <a:ext cx="421841" cy="6061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6C7149-1959-4AF9-82F1-8FFE150ED409}"/>
              </a:ext>
            </a:extLst>
          </p:cNvPr>
          <p:cNvSpPr/>
          <p:nvPr/>
        </p:nvSpPr>
        <p:spPr>
          <a:xfrm>
            <a:off x="1640911" y="1265095"/>
            <a:ext cx="1014608" cy="2349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C7FC76-4159-4251-9967-F65668302872}"/>
              </a:ext>
            </a:extLst>
          </p:cNvPr>
          <p:cNvSpPr/>
          <p:nvPr/>
        </p:nvSpPr>
        <p:spPr>
          <a:xfrm>
            <a:off x="1634067" y="1722262"/>
            <a:ext cx="1014608" cy="2349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AAAF4-1954-4342-8B5E-2B3758CB5B51}"/>
              </a:ext>
            </a:extLst>
          </p:cNvPr>
          <p:cNvSpPr/>
          <p:nvPr/>
        </p:nvSpPr>
        <p:spPr>
          <a:xfrm>
            <a:off x="1640911" y="2126307"/>
            <a:ext cx="1014608" cy="2349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A7D189F-4F14-4EFE-AEDF-646026B6910A}"/>
              </a:ext>
            </a:extLst>
          </p:cNvPr>
          <p:cNvSpPr/>
          <p:nvPr/>
        </p:nvSpPr>
        <p:spPr>
          <a:xfrm rot="17323226">
            <a:off x="3752575" y="1436810"/>
            <a:ext cx="421841" cy="261912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18B9DC-6B83-42DC-814B-0B08BD7272E8}"/>
              </a:ext>
            </a:extLst>
          </p:cNvPr>
          <p:cNvSpPr/>
          <p:nvPr/>
        </p:nvSpPr>
        <p:spPr>
          <a:xfrm>
            <a:off x="6237962" y="2993721"/>
            <a:ext cx="864296" cy="37272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BF6C81-9EEC-4E69-A8A2-8C3997A3095D}"/>
              </a:ext>
            </a:extLst>
          </p:cNvPr>
          <p:cNvSpPr/>
          <p:nvPr/>
        </p:nvSpPr>
        <p:spPr>
          <a:xfrm>
            <a:off x="6237962" y="5583559"/>
            <a:ext cx="864296" cy="37272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629DB-88FD-4443-83B1-5C84EE764E43}"/>
              </a:ext>
            </a:extLst>
          </p:cNvPr>
          <p:cNvSpPr/>
          <p:nvPr/>
        </p:nvSpPr>
        <p:spPr>
          <a:xfrm>
            <a:off x="7828767" y="3353915"/>
            <a:ext cx="864296" cy="19726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DB27BC-7B52-4521-BE7E-2BCCEF708678}"/>
              </a:ext>
            </a:extLst>
          </p:cNvPr>
          <p:cNvSpPr/>
          <p:nvPr/>
        </p:nvSpPr>
        <p:spPr>
          <a:xfrm>
            <a:off x="7828767" y="5871652"/>
            <a:ext cx="864296" cy="5824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6CCC53D-FB4B-49A1-B738-B5202C957DDD}"/>
              </a:ext>
            </a:extLst>
          </p:cNvPr>
          <p:cNvSpPr/>
          <p:nvPr/>
        </p:nvSpPr>
        <p:spPr>
          <a:xfrm>
            <a:off x="8843375" y="3353915"/>
            <a:ext cx="263047" cy="1972696"/>
          </a:xfrm>
          <a:prstGeom prst="righ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27783B-0BE2-4617-9E79-82347521176F}"/>
              </a:ext>
            </a:extLst>
          </p:cNvPr>
          <p:cNvSpPr txBox="1"/>
          <p:nvPr/>
        </p:nvSpPr>
        <p:spPr>
          <a:xfrm>
            <a:off x="9176021" y="4122763"/>
            <a:ext cx="12971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Biomass</a:t>
            </a:r>
            <a:r>
              <a:rPr lang="it-IT" dirty="0"/>
              <a:t> * 3</a:t>
            </a:r>
            <a:endParaRPr lang="en-GB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7FC84AF-FB8B-483A-927C-D9E642DF5F16}"/>
              </a:ext>
            </a:extLst>
          </p:cNvPr>
          <p:cNvSpPr/>
          <p:nvPr/>
        </p:nvSpPr>
        <p:spPr>
          <a:xfrm>
            <a:off x="8768219" y="5871652"/>
            <a:ext cx="263047" cy="582465"/>
          </a:xfrm>
          <a:prstGeom prst="righ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B25313-5772-49C3-B489-CFDEF37A960B}"/>
              </a:ext>
            </a:extLst>
          </p:cNvPr>
          <p:cNvSpPr txBox="1"/>
          <p:nvPr/>
        </p:nvSpPr>
        <p:spPr>
          <a:xfrm>
            <a:off x="9176021" y="5956279"/>
            <a:ext cx="12971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Biomass</a:t>
            </a:r>
            <a:r>
              <a:rPr lang="it-IT" dirty="0"/>
              <a:t> *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835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D65151-06B8-42CB-8297-6D0AB214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86" y="-1144677"/>
            <a:ext cx="7830643" cy="63635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1AEBE8-0627-418C-8E13-BF36C76C2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55" y="4161643"/>
            <a:ext cx="6601746" cy="16575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8AE5A3-54AB-41F4-94B9-8879F5997A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22"/>
          <a:stretch/>
        </p:blipFill>
        <p:spPr>
          <a:xfrm>
            <a:off x="2043301" y="5054270"/>
            <a:ext cx="7537427" cy="15299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490228-5523-460D-9AA3-96657B3FBE55}"/>
              </a:ext>
            </a:extLst>
          </p:cNvPr>
          <p:cNvSpPr/>
          <p:nvPr/>
        </p:nvSpPr>
        <p:spPr>
          <a:xfrm>
            <a:off x="968991" y="3330054"/>
            <a:ext cx="1992573" cy="2312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7CB689-0643-4F81-B55F-603C61B057A9}"/>
              </a:ext>
            </a:extLst>
          </p:cNvPr>
          <p:cNvSpPr/>
          <p:nvPr/>
        </p:nvSpPr>
        <p:spPr>
          <a:xfrm>
            <a:off x="1457555" y="4302229"/>
            <a:ext cx="1992573" cy="2312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2C6585-663B-47FD-A2D9-192EF73C9DEA}"/>
              </a:ext>
            </a:extLst>
          </p:cNvPr>
          <p:cNvSpPr/>
          <p:nvPr/>
        </p:nvSpPr>
        <p:spPr>
          <a:xfrm>
            <a:off x="2043301" y="5057643"/>
            <a:ext cx="1992573" cy="2312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499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4273429-313B-458D-AEAB-8525E523FFC6}"/>
              </a:ext>
            </a:extLst>
          </p:cNvPr>
          <p:cNvSpPr/>
          <p:nvPr/>
        </p:nvSpPr>
        <p:spPr>
          <a:xfrm>
            <a:off x="1069521" y="1926771"/>
            <a:ext cx="3314700" cy="17389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DATA step </a:t>
            </a:r>
            <a:r>
              <a:rPr lang="it-IT" b="1" dirty="0" err="1">
                <a:solidFill>
                  <a:schemeClr val="tx1"/>
                </a:solidFill>
              </a:rPr>
              <a:t>variables</a:t>
            </a:r>
            <a:r>
              <a:rPr lang="it-IT" b="1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User </a:t>
            </a:r>
            <a:r>
              <a:rPr lang="it-IT" dirty="0" err="1">
                <a:solidFill>
                  <a:schemeClr val="tx1"/>
                </a:solidFill>
              </a:rPr>
              <a:t>defined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/>
                </a:solidFill>
              </a:rPr>
              <a:t>Automatic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CA6235-78C0-4458-90D7-7F8782054711}"/>
              </a:ext>
            </a:extLst>
          </p:cNvPr>
          <p:cNvSpPr/>
          <p:nvPr/>
        </p:nvSpPr>
        <p:spPr>
          <a:xfrm>
            <a:off x="7668988" y="1926771"/>
            <a:ext cx="3314700" cy="173899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Macro </a:t>
            </a:r>
            <a:r>
              <a:rPr lang="it-IT" b="1" dirty="0" err="1">
                <a:solidFill>
                  <a:schemeClr val="tx1"/>
                </a:solidFill>
              </a:rPr>
              <a:t>variables</a:t>
            </a:r>
            <a:r>
              <a:rPr lang="it-IT" b="1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User </a:t>
            </a:r>
            <a:r>
              <a:rPr lang="it-IT" dirty="0" err="1">
                <a:solidFill>
                  <a:schemeClr val="tx1"/>
                </a:solidFill>
              </a:rPr>
              <a:t>defined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/>
                </a:solidFill>
              </a:rPr>
              <a:t>Automatic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8435CC8E-C2D8-4633-A888-3F9EE7ED1932}"/>
              </a:ext>
            </a:extLst>
          </p:cNvPr>
          <p:cNvSpPr/>
          <p:nvPr/>
        </p:nvSpPr>
        <p:spPr>
          <a:xfrm>
            <a:off x="2590800" y="1195251"/>
            <a:ext cx="6906126" cy="73152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96A3891A-049C-43B9-89FF-4F9CB774F618}"/>
              </a:ext>
            </a:extLst>
          </p:cNvPr>
          <p:cNvSpPr/>
          <p:nvPr/>
        </p:nvSpPr>
        <p:spPr>
          <a:xfrm rot="10800000">
            <a:off x="2510589" y="3665764"/>
            <a:ext cx="6906126" cy="73152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1A003-7D48-4BB7-AE5F-95E053598E95}"/>
              </a:ext>
            </a:extLst>
          </p:cNvPr>
          <p:cNvSpPr txBox="1"/>
          <p:nvPr/>
        </p:nvSpPr>
        <p:spPr>
          <a:xfrm>
            <a:off x="4816641" y="649705"/>
            <a:ext cx="229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CALL SYMPUT routine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F6A43-8801-4C63-9555-1800C3780828}"/>
              </a:ext>
            </a:extLst>
          </p:cNvPr>
          <p:cNvSpPr txBox="1"/>
          <p:nvPr/>
        </p:nvSpPr>
        <p:spPr>
          <a:xfrm>
            <a:off x="4948989" y="4539916"/>
            <a:ext cx="229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SYMGET </a:t>
            </a:r>
            <a:r>
              <a:rPr lang="it-IT" dirty="0" err="1"/>
              <a:t>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562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146C87-AA48-407D-B5BB-473050ACA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04" y="494890"/>
            <a:ext cx="8716591" cy="586821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A1C347C-1855-43B5-A363-3D57E31C98AF}"/>
              </a:ext>
            </a:extLst>
          </p:cNvPr>
          <p:cNvSpPr/>
          <p:nvPr/>
        </p:nvSpPr>
        <p:spPr>
          <a:xfrm>
            <a:off x="3360821" y="393032"/>
            <a:ext cx="962526" cy="53741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2A7DB8-1078-47A3-87E8-54A54AEA29FE}"/>
              </a:ext>
            </a:extLst>
          </p:cNvPr>
          <p:cNvCxnSpPr/>
          <p:nvPr/>
        </p:nvCxnSpPr>
        <p:spPr>
          <a:xfrm flipH="1">
            <a:off x="4419600" y="1459832"/>
            <a:ext cx="882316" cy="224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746389-A7B3-47A8-BAB7-6862F972D409}"/>
              </a:ext>
            </a:extLst>
          </p:cNvPr>
          <p:cNvSpPr txBox="1"/>
          <p:nvPr/>
        </p:nvSpPr>
        <p:spPr>
          <a:xfrm>
            <a:off x="5301916" y="1275166"/>
            <a:ext cx="2029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The </a:t>
            </a:r>
            <a:r>
              <a:rPr lang="it-IT" sz="1000" dirty="0" err="1"/>
              <a:t>print</a:t>
            </a:r>
            <a:r>
              <a:rPr lang="it-IT" sz="1000" dirty="0"/>
              <a:t> procedure </a:t>
            </a:r>
            <a:r>
              <a:rPr lang="it-IT" sz="1000" dirty="0" err="1"/>
              <a:t>prints</a:t>
            </a:r>
            <a:r>
              <a:rPr lang="it-IT" sz="1000" dirty="0"/>
              <a:t> out the </a:t>
            </a:r>
            <a:r>
              <a:rPr lang="it-IT" sz="1000" dirty="0" err="1"/>
              <a:t>latest</a:t>
            </a:r>
            <a:r>
              <a:rPr lang="it-IT" sz="1000" dirty="0"/>
              <a:t> dataset </a:t>
            </a:r>
            <a:r>
              <a:rPr lang="it-IT" sz="1000" dirty="0" err="1"/>
              <a:t>created</a:t>
            </a:r>
            <a:r>
              <a:rPr lang="it-IT" sz="1000" dirty="0"/>
              <a:t>: </a:t>
            </a:r>
            <a:r>
              <a:rPr lang="it-IT" sz="1000" i="1" dirty="0" err="1"/>
              <a:t>hydro_wind</a:t>
            </a:r>
            <a:endParaRPr lang="en-GB" sz="1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2E765B-EB5D-4D01-9875-61F2A1202C65}"/>
              </a:ext>
            </a:extLst>
          </p:cNvPr>
          <p:cNvCxnSpPr>
            <a:cxnSpLocks/>
          </p:cNvCxnSpPr>
          <p:nvPr/>
        </p:nvCxnSpPr>
        <p:spPr>
          <a:xfrm flipH="1" flipV="1">
            <a:off x="7251033" y="2165685"/>
            <a:ext cx="665746" cy="240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24CF2F-9C14-442E-A14C-7BF0B6872D59}"/>
              </a:ext>
            </a:extLst>
          </p:cNvPr>
          <p:cNvSpPr txBox="1"/>
          <p:nvPr/>
        </p:nvSpPr>
        <p:spPr>
          <a:xfrm>
            <a:off x="7996989" y="2430379"/>
            <a:ext cx="24573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The new </a:t>
            </a:r>
            <a:r>
              <a:rPr lang="it-IT" sz="1000" dirty="0" err="1"/>
              <a:t>variable</a:t>
            </a:r>
            <a:r>
              <a:rPr lang="it-IT" sz="1000" dirty="0"/>
              <a:t> </a:t>
            </a:r>
            <a:r>
              <a:rPr lang="it-IT" sz="1000" i="1" dirty="0" err="1"/>
              <a:t>wind_KW</a:t>
            </a:r>
            <a:r>
              <a:rPr lang="it-IT" sz="1000" i="1" dirty="0"/>
              <a:t> </a:t>
            </a:r>
            <a:r>
              <a:rPr lang="it-IT" sz="1000" dirty="0" err="1"/>
              <a:t>is</a:t>
            </a:r>
            <a:r>
              <a:rPr lang="it-IT" sz="1000" dirty="0"/>
              <a:t> </a:t>
            </a:r>
            <a:r>
              <a:rPr lang="it-IT" sz="1000" dirty="0" err="1"/>
              <a:t>repeated</a:t>
            </a:r>
            <a:r>
              <a:rPr lang="it-IT" sz="1000" dirty="0"/>
              <a:t> </a:t>
            </a:r>
            <a:r>
              <a:rPr lang="it-IT" sz="1000" dirty="0" err="1"/>
              <a:t>throughout</a:t>
            </a:r>
            <a:r>
              <a:rPr lang="it-IT" sz="1000" dirty="0"/>
              <a:t> the dataset </a:t>
            </a:r>
            <a:r>
              <a:rPr lang="it-IT" sz="1000" dirty="0" err="1"/>
              <a:t>because</a:t>
            </a:r>
            <a:r>
              <a:rPr lang="it-IT" sz="1000" dirty="0"/>
              <a:t> the macro </a:t>
            </a:r>
            <a:r>
              <a:rPr lang="it-IT" sz="1000" dirty="0" err="1"/>
              <a:t>variable</a:t>
            </a:r>
            <a:r>
              <a:rPr lang="it-IT" sz="1000" dirty="0"/>
              <a:t> </a:t>
            </a:r>
            <a:r>
              <a:rPr lang="it-IT" sz="1000" dirty="0" err="1"/>
              <a:t>could</a:t>
            </a:r>
            <a:r>
              <a:rPr lang="it-IT" sz="1000" dirty="0"/>
              <a:t> </a:t>
            </a:r>
            <a:r>
              <a:rPr lang="it-IT" sz="1000" dirty="0" err="1"/>
              <a:t>contain</a:t>
            </a:r>
            <a:r>
              <a:rPr lang="it-IT" sz="1000" dirty="0"/>
              <a:t> </a:t>
            </a:r>
            <a:r>
              <a:rPr lang="it-IT" sz="1000" b="1" dirty="0" err="1"/>
              <a:t>only</a:t>
            </a:r>
            <a:r>
              <a:rPr lang="it-IT" sz="1000" b="1" dirty="0"/>
              <a:t> one </a:t>
            </a:r>
            <a:r>
              <a:rPr lang="it-IT" sz="1000" b="1" dirty="0" err="1"/>
              <a:t>value</a:t>
            </a:r>
            <a:r>
              <a:rPr lang="it-IT" sz="1000" b="1" dirty="0"/>
              <a:t> </a:t>
            </a:r>
            <a:r>
              <a:rPr lang="it-IT" sz="1000" dirty="0" err="1"/>
              <a:t>which</a:t>
            </a:r>
            <a:r>
              <a:rPr lang="it-IT" sz="1000" dirty="0"/>
              <a:t> </a:t>
            </a:r>
            <a:r>
              <a:rPr lang="it-IT" sz="1000" dirty="0" err="1"/>
              <a:t>was</a:t>
            </a:r>
            <a:r>
              <a:rPr lang="it-IT" sz="1000" dirty="0"/>
              <a:t> </a:t>
            </a:r>
            <a:r>
              <a:rPr lang="it-IT" sz="1000" dirty="0" err="1"/>
              <a:t>true</a:t>
            </a:r>
            <a:r>
              <a:rPr lang="it-IT" sz="1000" dirty="0"/>
              <a:t> to the </a:t>
            </a:r>
            <a:r>
              <a:rPr lang="it-IT" sz="1000" dirty="0" err="1"/>
              <a:t>condition</a:t>
            </a:r>
            <a:r>
              <a:rPr lang="it-IT" sz="1000" dirty="0"/>
              <a:t> </a:t>
            </a:r>
            <a:r>
              <a:rPr lang="it-IT" sz="1000" dirty="0" err="1"/>
              <a:t>applied</a:t>
            </a:r>
            <a:r>
              <a:rPr lang="it-IT" sz="1000" dirty="0"/>
              <a:t> </a:t>
            </a:r>
            <a:r>
              <a:rPr lang="it-IT" sz="1000" dirty="0" err="1"/>
              <a:t>when</a:t>
            </a:r>
            <a:r>
              <a:rPr lang="it-IT" sz="1000" dirty="0"/>
              <a:t> the macro </a:t>
            </a:r>
            <a:r>
              <a:rPr lang="it-IT" sz="1000" dirty="0" err="1"/>
              <a:t>variable</a:t>
            </a:r>
            <a:r>
              <a:rPr lang="it-IT" sz="1000" dirty="0"/>
              <a:t> </a:t>
            </a:r>
            <a:r>
              <a:rPr lang="it-IT" sz="1000" dirty="0" err="1"/>
              <a:t>was</a:t>
            </a:r>
            <a:r>
              <a:rPr lang="it-IT" sz="1000" dirty="0"/>
              <a:t> </a:t>
            </a:r>
            <a:r>
              <a:rPr lang="it-IT" sz="1000" dirty="0" err="1"/>
              <a:t>created</a:t>
            </a:r>
            <a:endParaRPr lang="en-GB" sz="10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A11BBB-B492-40CA-B7B3-6B3C63060B5A}"/>
              </a:ext>
            </a:extLst>
          </p:cNvPr>
          <p:cNvCxnSpPr>
            <a:cxnSpLocks/>
          </p:cNvCxnSpPr>
          <p:nvPr/>
        </p:nvCxnSpPr>
        <p:spPr>
          <a:xfrm flipV="1">
            <a:off x="4668109" y="2193474"/>
            <a:ext cx="1427890" cy="353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E4D550-DC40-464A-826A-6D78B5390FC4}"/>
              </a:ext>
            </a:extLst>
          </p:cNvPr>
          <p:cNvSpPr txBox="1"/>
          <p:nvPr/>
        </p:nvSpPr>
        <p:spPr>
          <a:xfrm>
            <a:off x="3028951" y="2542246"/>
            <a:ext cx="21063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The new </a:t>
            </a:r>
            <a:r>
              <a:rPr lang="it-IT" sz="1000" dirty="0" err="1"/>
              <a:t>variable</a:t>
            </a:r>
            <a:r>
              <a:rPr lang="it-IT" sz="1000" dirty="0"/>
              <a:t> </a:t>
            </a:r>
            <a:r>
              <a:rPr lang="it-IT" sz="1000" i="1" dirty="0" err="1"/>
              <a:t>hydro_KW</a:t>
            </a:r>
            <a:r>
              <a:rPr lang="en-GB" sz="1000" i="1" dirty="0"/>
              <a:t> </a:t>
            </a:r>
            <a:r>
              <a:rPr lang="en-GB" sz="1000" dirty="0"/>
              <a:t>lists all the </a:t>
            </a:r>
            <a:r>
              <a:rPr lang="en-GB" sz="1000" b="1" dirty="0"/>
              <a:t>n</a:t>
            </a:r>
            <a:r>
              <a:rPr lang="en-GB" sz="1000" b="1" i="1" dirty="0"/>
              <a:t>th </a:t>
            </a:r>
            <a:r>
              <a:rPr lang="en-GB" sz="1000" dirty="0"/>
              <a:t>values of hydro power that are true to the condition applied when the macro variable was created</a:t>
            </a:r>
            <a:endParaRPr lang="en-GB" sz="1000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F9E33F-D0C8-411C-918C-E6C57C243ABF}"/>
              </a:ext>
            </a:extLst>
          </p:cNvPr>
          <p:cNvSpPr/>
          <p:nvPr/>
        </p:nvSpPr>
        <p:spPr>
          <a:xfrm>
            <a:off x="6095999" y="2073729"/>
            <a:ext cx="566058" cy="42893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060789-7F41-4659-A05F-1C6B5846BDCC}"/>
              </a:ext>
            </a:extLst>
          </p:cNvPr>
          <p:cNvSpPr/>
          <p:nvPr/>
        </p:nvSpPr>
        <p:spPr>
          <a:xfrm>
            <a:off x="6662057" y="2073729"/>
            <a:ext cx="566058" cy="428938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21412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309</Words>
  <Application>Microsoft Office PowerPoint</Application>
  <PresentationFormat>Widescreen</PresentationFormat>
  <Paragraphs>77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68</cp:revision>
  <dcterms:created xsi:type="dcterms:W3CDTF">2021-04-19T12:32:03Z</dcterms:created>
  <dcterms:modified xsi:type="dcterms:W3CDTF">2021-08-26T09:56:49Z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7a6faa-da28-40ae-8c94-03fd05c3e40a_Enabled">
    <vt:lpwstr>true</vt:lpwstr>
  </property>
  <property fmtid="{D5CDD505-2E9C-101B-9397-08002B2CF9AE}" pid="3" name="MSIP_Label_a07a6faa-da28-40ae-8c94-03fd05c3e40a_SetDate">
    <vt:lpwstr>2021-08-26T09:56:49Z</vt:lpwstr>
  </property>
  <property fmtid="{D5CDD505-2E9C-101B-9397-08002B2CF9AE}" pid="4" name="MSIP_Label_a07a6faa-da28-40ae-8c94-03fd05c3e40a_Method">
    <vt:lpwstr>Standard</vt:lpwstr>
  </property>
  <property fmtid="{D5CDD505-2E9C-101B-9397-08002B2CF9AE}" pid="5" name="MSIP_Label_a07a6faa-da28-40ae-8c94-03fd05c3e40a_Name">
    <vt:lpwstr>C2 Italy</vt:lpwstr>
  </property>
  <property fmtid="{D5CDD505-2E9C-101B-9397-08002B2CF9AE}" pid="6" name="MSIP_Label_a07a6faa-da28-40ae-8c94-03fd05c3e40a_SiteId">
    <vt:lpwstr>8b87af7d-8647-4dc7-8df4-5f69a2011bb5</vt:lpwstr>
  </property>
  <property fmtid="{D5CDD505-2E9C-101B-9397-08002B2CF9AE}" pid="7" name="MSIP_Label_a07a6faa-da28-40ae-8c94-03fd05c3e40a_ActionId">
    <vt:lpwstr>811a7e0e-1099-4c8b-8d1c-96c5c8ed8d3e</vt:lpwstr>
  </property>
  <property fmtid="{D5CDD505-2E9C-101B-9397-08002B2CF9AE}" pid="8" name="MSIP_Label_a07a6faa-da28-40ae-8c94-03fd05c3e40a_ContentBits">
    <vt:lpwstr>3</vt:lpwstr>
  </property>
</Properties>
</file>