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78355703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40231C2C-C4F3-4317-9642-1CC38EF09048}"/>
              </a:ext>
            </a:extLst>
          </p:cNvPr>
          <p:cNvSpPr txBox="1"/>
          <p:nvPr userDrawn="1"/>
        </p:nvSpPr>
        <p:spPr>
          <a:xfrm>
            <a:off x="0" y="6614309"/>
            <a:ext cx="1141329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</a:rPr>
              <a:t>C2 - Uso Limitato </a:t>
            </a:r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D2138F8-BD3C-4632-8FD6-325101CE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8" y="125261"/>
            <a:ext cx="7526015" cy="663799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4459265" y="4837134"/>
            <a:ext cx="488515" cy="1283917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5103306" y="5217090"/>
            <a:ext cx="1086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5539211" y="4135677"/>
            <a:ext cx="986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3957413" y="4685685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4283900" y="4378984"/>
            <a:ext cx="1164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5564263" y="4480328"/>
            <a:ext cx="6256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8138E-4D75-4168-8BA1-66602E5F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84"/>
          <a:stretch/>
        </p:blipFill>
        <p:spPr>
          <a:xfrm>
            <a:off x="636251" y="1583561"/>
            <a:ext cx="7011378" cy="303889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44A97A7-B3A5-4876-B245-6A5AA5987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9" y="1583560"/>
            <a:ext cx="7344800" cy="3038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97251-85A0-4198-A9C2-48A82D787F01}"/>
              </a:ext>
            </a:extLst>
          </p:cNvPr>
          <p:cNvSpPr txBox="1"/>
          <p:nvPr/>
        </p:nvSpPr>
        <p:spPr>
          <a:xfrm>
            <a:off x="1515649" y="1583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8D48-B056-4705-AA61-1A5C8090D17E}"/>
              </a:ext>
            </a:extLst>
          </p:cNvPr>
          <p:cNvSpPr txBox="1"/>
          <p:nvPr/>
        </p:nvSpPr>
        <p:spPr>
          <a:xfrm flipH="1">
            <a:off x="5659139" y="1583559"/>
            <a:ext cx="30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54CB6-2296-441D-B971-F4BFDD1BB946}"/>
              </a:ext>
            </a:extLst>
          </p:cNvPr>
          <p:cNvSpPr/>
          <p:nvPr/>
        </p:nvSpPr>
        <p:spPr>
          <a:xfrm>
            <a:off x="1324146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525E5-55F6-4F2A-96E7-D8350C1D825A}"/>
              </a:ext>
            </a:extLst>
          </p:cNvPr>
          <p:cNvCxnSpPr>
            <a:stCxn id="10" idx="4"/>
          </p:cNvCxnSpPr>
          <p:nvPr/>
        </p:nvCxnSpPr>
        <p:spPr>
          <a:xfrm>
            <a:off x="1649823" y="2074528"/>
            <a:ext cx="467076" cy="119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367F9-8927-46C5-AD9B-3FBDC57B717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80111" y="1984814"/>
            <a:ext cx="628580" cy="1603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7A2B26-4FDC-4B76-99F2-C7E07A64DA76}"/>
              </a:ext>
            </a:extLst>
          </p:cNvPr>
          <p:cNvSpPr/>
          <p:nvPr/>
        </p:nvSpPr>
        <p:spPr>
          <a:xfrm>
            <a:off x="5484304" y="1461922"/>
            <a:ext cx="651354" cy="61260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382E-E9F1-4EA8-80B1-BB62315DF411}"/>
              </a:ext>
            </a:extLst>
          </p:cNvPr>
          <p:cNvCxnSpPr>
            <a:stCxn id="16" idx="4"/>
          </p:cNvCxnSpPr>
          <p:nvPr/>
        </p:nvCxnSpPr>
        <p:spPr>
          <a:xfrm>
            <a:off x="5809981" y="2074528"/>
            <a:ext cx="150843" cy="135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B20594-CD03-45DA-98FE-6848EC22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"/>
          <a:stretch/>
        </p:blipFill>
        <p:spPr>
          <a:xfrm>
            <a:off x="3014232" y="989556"/>
            <a:ext cx="6163535" cy="5187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768CC0-7478-4F15-BA3A-253B721B9D79}"/>
              </a:ext>
            </a:extLst>
          </p:cNvPr>
          <p:cNvSpPr/>
          <p:nvPr/>
        </p:nvSpPr>
        <p:spPr>
          <a:xfrm>
            <a:off x="3014232" y="4546948"/>
            <a:ext cx="6017034" cy="939452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B5EF-BCA9-4DB8-9DCB-828638533182}"/>
              </a:ext>
            </a:extLst>
          </p:cNvPr>
          <p:cNvSpPr/>
          <p:nvPr/>
        </p:nvSpPr>
        <p:spPr>
          <a:xfrm>
            <a:off x="3926909" y="840251"/>
            <a:ext cx="889348" cy="469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8B01B-0A13-4D8C-B796-A8449C6E13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371583" y="1309977"/>
            <a:ext cx="1651166" cy="32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3A811-8F6B-4B1B-8C5F-14EB3E7CB1B7}"/>
              </a:ext>
            </a:extLst>
          </p:cNvPr>
          <p:cNvSpPr/>
          <p:nvPr/>
        </p:nvSpPr>
        <p:spPr>
          <a:xfrm>
            <a:off x="3206663" y="5123144"/>
            <a:ext cx="4334005" cy="20041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ADEEAC8-FBDD-4092-988B-DB26275F5E69}"/>
              </a:ext>
            </a:extLst>
          </p:cNvPr>
          <p:cNvCxnSpPr>
            <a:stCxn id="6" idx="3"/>
            <a:endCxn id="18" idx="3"/>
          </p:cNvCxnSpPr>
          <p:nvPr/>
        </p:nvCxnSpPr>
        <p:spPr>
          <a:xfrm flipH="1">
            <a:off x="7540668" y="5016674"/>
            <a:ext cx="1490598" cy="206679"/>
          </a:xfrm>
          <a:prstGeom prst="curvedConnector3">
            <a:avLst>
              <a:gd name="adj1" fmla="val -15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9C1546-AD9E-425B-BAA0-A09ABF47EF0B}"/>
              </a:ext>
            </a:extLst>
          </p:cNvPr>
          <p:cNvCxnSpPr/>
          <p:nvPr/>
        </p:nvCxnSpPr>
        <p:spPr>
          <a:xfrm>
            <a:off x="9136378" y="5160722"/>
            <a:ext cx="413359" cy="26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AAD8D-8FC5-4CC3-9837-903BB3F2FA2F}"/>
              </a:ext>
            </a:extLst>
          </p:cNvPr>
          <p:cNvSpPr txBox="1"/>
          <p:nvPr/>
        </p:nvSpPr>
        <p:spPr>
          <a:xfrm>
            <a:off x="9549737" y="5292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777C89-B6AA-4EC8-BD22-DA71C858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85470"/>
            <a:ext cx="9145276" cy="50870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1007D-44AF-489B-BD06-E2C05318D7E1}"/>
              </a:ext>
            </a:extLst>
          </p:cNvPr>
          <p:cNvSpPr/>
          <p:nvPr/>
        </p:nvSpPr>
        <p:spPr>
          <a:xfrm>
            <a:off x="2367419" y="691316"/>
            <a:ext cx="939452" cy="53623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1664-D512-4B86-85B9-DCE5F2ADECB3}"/>
              </a:ext>
            </a:extLst>
          </p:cNvPr>
          <p:cNvSpPr/>
          <p:nvPr/>
        </p:nvSpPr>
        <p:spPr>
          <a:xfrm>
            <a:off x="1523362" y="2630466"/>
            <a:ext cx="9145276" cy="253025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5028-F0FB-4859-A4CD-9452661E144B}"/>
              </a:ext>
            </a:extLst>
          </p:cNvPr>
          <p:cNvSpPr/>
          <p:nvPr/>
        </p:nvSpPr>
        <p:spPr>
          <a:xfrm>
            <a:off x="1778696" y="4634630"/>
            <a:ext cx="7227518" cy="1878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1B332-76E3-4CE6-AC7B-58B950E71B06}"/>
              </a:ext>
            </a:extLst>
          </p:cNvPr>
          <p:cNvCxnSpPr>
            <a:stCxn id="6" idx="4"/>
          </p:cNvCxnSpPr>
          <p:nvPr/>
        </p:nvCxnSpPr>
        <p:spPr>
          <a:xfrm>
            <a:off x="2837145" y="1227551"/>
            <a:ext cx="3258855" cy="14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FF54C88-4477-4BCC-B11B-6598B3DE8E3F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9006214" y="3895595"/>
            <a:ext cx="1662424" cy="832981"/>
          </a:xfrm>
          <a:prstGeom prst="curvedConnector3">
            <a:avLst>
              <a:gd name="adj1" fmla="val -8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AC6E8A-61FC-4DAE-B764-EFF34CE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84" y="1903957"/>
            <a:ext cx="7506403" cy="28308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E8D39-D6D3-4ED7-8369-B9FFF93C93E0}"/>
              </a:ext>
            </a:extLst>
          </p:cNvPr>
          <p:cNvSpPr/>
          <p:nvPr/>
        </p:nvSpPr>
        <p:spPr>
          <a:xfrm>
            <a:off x="5974708" y="2179529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68FC0-B4DE-4FC4-BC8A-A64C4DD3A818}"/>
              </a:ext>
            </a:extLst>
          </p:cNvPr>
          <p:cNvSpPr txBox="1"/>
          <p:nvPr/>
        </p:nvSpPr>
        <p:spPr>
          <a:xfrm>
            <a:off x="6450904" y="224538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initialise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465126F-051D-4448-A433-C7F3CDE5990B}"/>
              </a:ext>
            </a:extLst>
          </p:cNvPr>
          <p:cNvSpPr/>
          <p:nvPr/>
        </p:nvSpPr>
        <p:spPr>
          <a:xfrm rot="10800000">
            <a:off x="1832706" y="2623587"/>
            <a:ext cx="265972" cy="14170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AA7F-9AF8-460F-B6CA-164EB9913F8E}"/>
              </a:ext>
            </a:extLst>
          </p:cNvPr>
          <p:cNvSpPr txBox="1"/>
          <p:nvPr/>
        </p:nvSpPr>
        <p:spPr>
          <a:xfrm>
            <a:off x="175364" y="3134732"/>
            <a:ext cx="16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content</a:t>
            </a:r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8A30D8D-40B3-499D-9C4C-4DB50AEFD28F}"/>
              </a:ext>
            </a:extLst>
          </p:cNvPr>
          <p:cNvSpPr/>
          <p:nvPr/>
        </p:nvSpPr>
        <p:spPr>
          <a:xfrm>
            <a:off x="5928987" y="4040621"/>
            <a:ext cx="334026" cy="5010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0BF11-0128-41C9-902B-DAAB72CCDF70}"/>
              </a:ext>
            </a:extLst>
          </p:cNvPr>
          <p:cNvSpPr txBox="1"/>
          <p:nvPr/>
        </p:nvSpPr>
        <p:spPr>
          <a:xfrm>
            <a:off x="6450904" y="4106475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Macro </a:t>
            </a:r>
            <a:r>
              <a:rPr lang="it-IT" dirty="0" err="1"/>
              <a:t>close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2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2F99C4B-2134-435E-B2FA-E43D13B6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83"/>
            <a:ext cx="12192000" cy="6050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B2A8B4-BBE8-4C33-BCB6-133DBF021378}"/>
              </a:ext>
            </a:extLst>
          </p:cNvPr>
          <p:cNvSpPr/>
          <p:nvPr/>
        </p:nvSpPr>
        <p:spPr>
          <a:xfrm>
            <a:off x="1640910" y="300625"/>
            <a:ext cx="776613" cy="33820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A17C1B0-F304-4988-9CDB-980FE9FFB804}"/>
              </a:ext>
            </a:extLst>
          </p:cNvPr>
          <p:cNvSpPr/>
          <p:nvPr/>
        </p:nvSpPr>
        <p:spPr>
          <a:xfrm rot="469613">
            <a:off x="1680220" y="633027"/>
            <a:ext cx="421841" cy="6061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C7149-1959-4AF9-82F1-8FFE150ED409}"/>
              </a:ext>
            </a:extLst>
          </p:cNvPr>
          <p:cNvSpPr/>
          <p:nvPr/>
        </p:nvSpPr>
        <p:spPr>
          <a:xfrm>
            <a:off x="1640911" y="1265095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7FC76-4159-4251-9967-F65668302872}"/>
              </a:ext>
            </a:extLst>
          </p:cNvPr>
          <p:cNvSpPr/>
          <p:nvPr/>
        </p:nvSpPr>
        <p:spPr>
          <a:xfrm>
            <a:off x="1634067" y="1722262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AAAF4-1954-4342-8B5E-2B3758CB5B51}"/>
              </a:ext>
            </a:extLst>
          </p:cNvPr>
          <p:cNvSpPr/>
          <p:nvPr/>
        </p:nvSpPr>
        <p:spPr>
          <a:xfrm>
            <a:off x="1640911" y="2126307"/>
            <a:ext cx="1014608" cy="234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A7D189F-4F14-4EFE-AEDF-646026B6910A}"/>
              </a:ext>
            </a:extLst>
          </p:cNvPr>
          <p:cNvSpPr/>
          <p:nvPr/>
        </p:nvSpPr>
        <p:spPr>
          <a:xfrm rot="17323226">
            <a:off x="3752575" y="1436810"/>
            <a:ext cx="421841" cy="26191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18B9DC-6B83-42DC-814B-0B08BD7272E8}"/>
              </a:ext>
            </a:extLst>
          </p:cNvPr>
          <p:cNvSpPr/>
          <p:nvPr/>
        </p:nvSpPr>
        <p:spPr>
          <a:xfrm>
            <a:off x="6237962" y="2993721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BF6C81-9EEC-4E69-A8A2-8C3997A3095D}"/>
              </a:ext>
            </a:extLst>
          </p:cNvPr>
          <p:cNvSpPr/>
          <p:nvPr/>
        </p:nvSpPr>
        <p:spPr>
          <a:xfrm>
            <a:off x="6237962" y="5583559"/>
            <a:ext cx="864296" cy="37272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629DB-88FD-4443-83B1-5C84EE764E43}"/>
              </a:ext>
            </a:extLst>
          </p:cNvPr>
          <p:cNvSpPr/>
          <p:nvPr/>
        </p:nvSpPr>
        <p:spPr>
          <a:xfrm>
            <a:off x="7828767" y="3353915"/>
            <a:ext cx="864296" cy="19726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B27BC-7B52-4521-BE7E-2BCCEF708678}"/>
              </a:ext>
            </a:extLst>
          </p:cNvPr>
          <p:cNvSpPr/>
          <p:nvPr/>
        </p:nvSpPr>
        <p:spPr>
          <a:xfrm>
            <a:off x="7828767" y="5871652"/>
            <a:ext cx="864296" cy="5824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CCC53D-FB4B-49A1-B738-B5202C957DDD}"/>
              </a:ext>
            </a:extLst>
          </p:cNvPr>
          <p:cNvSpPr/>
          <p:nvPr/>
        </p:nvSpPr>
        <p:spPr>
          <a:xfrm>
            <a:off x="8843375" y="3353915"/>
            <a:ext cx="263047" cy="1972696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7783B-0BE2-4617-9E79-82347521176F}"/>
              </a:ext>
            </a:extLst>
          </p:cNvPr>
          <p:cNvSpPr txBox="1"/>
          <p:nvPr/>
        </p:nvSpPr>
        <p:spPr>
          <a:xfrm>
            <a:off x="9176021" y="4122763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3</a:t>
            </a:r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7FC84AF-FB8B-483A-927C-D9E642DF5F16}"/>
              </a:ext>
            </a:extLst>
          </p:cNvPr>
          <p:cNvSpPr/>
          <p:nvPr/>
        </p:nvSpPr>
        <p:spPr>
          <a:xfrm>
            <a:off x="8768219" y="5871652"/>
            <a:ext cx="263047" cy="582465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25313-5772-49C3-B489-CFDEF37A960B}"/>
              </a:ext>
            </a:extLst>
          </p:cNvPr>
          <p:cNvSpPr txBox="1"/>
          <p:nvPr/>
        </p:nvSpPr>
        <p:spPr>
          <a:xfrm>
            <a:off x="9176021" y="5956279"/>
            <a:ext cx="12971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Biomass</a:t>
            </a:r>
            <a:r>
              <a:rPr lang="it-IT" dirty="0"/>
              <a:t> *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3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D65151-06B8-42CB-8297-6D0AB214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6" y="-1144677"/>
            <a:ext cx="7830643" cy="63635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AEBE8-0627-418C-8E13-BF36C76C2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55" y="4161643"/>
            <a:ext cx="6601746" cy="1657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AE5A3-54AB-41F4-94B9-8879F5997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2"/>
          <a:stretch/>
        </p:blipFill>
        <p:spPr>
          <a:xfrm>
            <a:off x="2043301" y="5054270"/>
            <a:ext cx="7537427" cy="1529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490228-5523-460D-9AA3-96657B3FBE55}"/>
              </a:ext>
            </a:extLst>
          </p:cNvPr>
          <p:cNvSpPr/>
          <p:nvPr/>
        </p:nvSpPr>
        <p:spPr>
          <a:xfrm>
            <a:off x="968991" y="3330054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CB689-0643-4F81-B55F-603C61B057A9}"/>
              </a:ext>
            </a:extLst>
          </p:cNvPr>
          <p:cNvSpPr/>
          <p:nvPr/>
        </p:nvSpPr>
        <p:spPr>
          <a:xfrm>
            <a:off x="1457555" y="4302229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C6585-663B-47FD-A2D9-192EF73C9DEA}"/>
              </a:ext>
            </a:extLst>
          </p:cNvPr>
          <p:cNvSpPr/>
          <p:nvPr/>
        </p:nvSpPr>
        <p:spPr>
          <a:xfrm>
            <a:off x="2043301" y="5057643"/>
            <a:ext cx="1992573" cy="231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9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273429-313B-458D-AEAB-8525E523FFC6}"/>
              </a:ext>
            </a:extLst>
          </p:cNvPr>
          <p:cNvSpPr/>
          <p:nvPr/>
        </p:nvSpPr>
        <p:spPr>
          <a:xfrm>
            <a:off x="1069521" y="1926771"/>
            <a:ext cx="3314700" cy="173899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DATA step </a:t>
            </a:r>
            <a:r>
              <a:rPr lang="it-IT" b="1" dirty="0" err="1">
                <a:solidFill>
                  <a:schemeClr val="tx1"/>
                </a:solidFill>
              </a:rPr>
              <a:t>variables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User </a:t>
            </a:r>
            <a:r>
              <a:rPr lang="it-IT" dirty="0" err="1">
                <a:solidFill>
                  <a:schemeClr val="tx1"/>
                </a:solidFill>
              </a:rPr>
              <a:t>defined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Automatic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CA6235-78C0-4458-90D7-7F8782054711}"/>
              </a:ext>
            </a:extLst>
          </p:cNvPr>
          <p:cNvSpPr/>
          <p:nvPr/>
        </p:nvSpPr>
        <p:spPr>
          <a:xfrm>
            <a:off x="7668988" y="1926771"/>
            <a:ext cx="3314700" cy="173899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Macro </a:t>
            </a:r>
            <a:r>
              <a:rPr lang="it-IT" b="1" dirty="0" err="1">
                <a:solidFill>
                  <a:schemeClr val="tx1"/>
                </a:solidFill>
              </a:rPr>
              <a:t>variables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User </a:t>
            </a:r>
            <a:r>
              <a:rPr lang="it-IT" dirty="0" err="1">
                <a:solidFill>
                  <a:schemeClr val="tx1"/>
                </a:solidFill>
              </a:rPr>
              <a:t>defined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Automatic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8435CC8E-C2D8-4633-A888-3F9EE7ED1932}"/>
              </a:ext>
            </a:extLst>
          </p:cNvPr>
          <p:cNvSpPr/>
          <p:nvPr/>
        </p:nvSpPr>
        <p:spPr>
          <a:xfrm>
            <a:off x="2590800" y="1195251"/>
            <a:ext cx="6906126" cy="73152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96A3891A-049C-43B9-89FF-4F9CB774F618}"/>
              </a:ext>
            </a:extLst>
          </p:cNvPr>
          <p:cNvSpPr/>
          <p:nvPr/>
        </p:nvSpPr>
        <p:spPr>
          <a:xfrm rot="10800000">
            <a:off x="2510589" y="3665764"/>
            <a:ext cx="6906126" cy="73152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1A003-7D48-4BB7-AE5F-95E053598E95}"/>
              </a:ext>
            </a:extLst>
          </p:cNvPr>
          <p:cNvSpPr txBox="1"/>
          <p:nvPr/>
        </p:nvSpPr>
        <p:spPr>
          <a:xfrm>
            <a:off x="4816641" y="649705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CALL SYMPUT routine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F6A43-8801-4C63-9555-1800C3780828}"/>
              </a:ext>
            </a:extLst>
          </p:cNvPr>
          <p:cNvSpPr txBox="1"/>
          <p:nvPr/>
        </p:nvSpPr>
        <p:spPr>
          <a:xfrm>
            <a:off x="4948989" y="4539916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SYMGET </a:t>
            </a:r>
            <a:r>
              <a:rPr lang="it-IT" dirty="0" err="1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56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46C87-AA48-407D-B5BB-473050AC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494890"/>
            <a:ext cx="8716591" cy="586821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A1C347C-1855-43B5-A363-3D57E31C98AF}"/>
              </a:ext>
            </a:extLst>
          </p:cNvPr>
          <p:cNvSpPr/>
          <p:nvPr/>
        </p:nvSpPr>
        <p:spPr>
          <a:xfrm>
            <a:off x="3360821" y="393032"/>
            <a:ext cx="962526" cy="53741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2A7DB8-1078-47A3-87E8-54A54AEA29FE}"/>
              </a:ext>
            </a:extLst>
          </p:cNvPr>
          <p:cNvCxnSpPr/>
          <p:nvPr/>
        </p:nvCxnSpPr>
        <p:spPr>
          <a:xfrm flipH="1">
            <a:off x="4419600" y="1459832"/>
            <a:ext cx="882316" cy="224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746389-A7B3-47A8-BAB7-6862F972D409}"/>
              </a:ext>
            </a:extLst>
          </p:cNvPr>
          <p:cNvSpPr txBox="1"/>
          <p:nvPr/>
        </p:nvSpPr>
        <p:spPr>
          <a:xfrm>
            <a:off x="5301916" y="1275166"/>
            <a:ext cx="202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The </a:t>
            </a:r>
            <a:r>
              <a:rPr lang="it-IT" sz="1000" dirty="0" err="1"/>
              <a:t>print</a:t>
            </a:r>
            <a:r>
              <a:rPr lang="it-IT" sz="1000" dirty="0"/>
              <a:t> procedure </a:t>
            </a:r>
            <a:r>
              <a:rPr lang="it-IT" sz="1000" dirty="0" err="1"/>
              <a:t>prints</a:t>
            </a:r>
            <a:r>
              <a:rPr lang="it-IT" sz="1000" dirty="0"/>
              <a:t> out the </a:t>
            </a:r>
            <a:r>
              <a:rPr lang="it-IT" sz="1000" dirty="0" err="1"/>
              <a:t>latest</a:t>
            </a:r>
            <a:r>
              <a:rPr lang="it-IT" sz="1000" dirty="0"/>
              <a:t> dataset </a:t>
            </a:r>
            <a:r>
              <a:rPr lang="it-IT" sz="1000" dirty="0" err="1"/>
              <a:t>created</a:t>
            </a:r>
            <a:r>
              <a:rPr lang="it-IT" sz="1000" dirty="0"/>
              <a:t>: </a:t>
            </a:r>
            <a:r>
              <a:rPr lang="it-IT" sz="1000" i="1" dirty="0" err="1"/>
              <a:t>hydro_wind</a:t>
            </a:r>
            <a:endParaRPr lang="en-GB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2E765B-EB5D-4D01-9875-61F2A1202C65}"/>
              </a:ext>
            </a:extLst>
          </p:cNvPr>
          <p:cNvCxnSpPr>
            <a:cxnSpLocks/>
          </p:cNvCxnSpPr>
          <p:nvPr/>
        </p:nvCxnSpPr>
        <p:spPr>
          <a:xfrm flipH="1" flipV="1">
            <a:off x="7251033" y="2165685"/>
            <a:ext cx="665746" cy="240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24CF2F-9C14-442E-A14C-7BF0B6872D59}"/>
              </a:ext>
            </a:extLst>
          </p:cNvPr>
          <p:cNvSpPr txBox="1"/>
          <p:nvPr/>
        </p:nvSpPr>
        <p:spPr>
          <a:xfrm>
            <a:off x="7996989" y="2430379"/>
            <a:ext cx="2457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The new </a:t>
            </a:r>
            <a:r>
              <a:rPr lang="it-IT" sz="1000" dirty="0" err="1"/>
              <a:t>variable</a:t>
            </a:r>
            <a:r>
              <a:rPr lang="it-IT" sz="1000" dirty="0"/>
              <a:t> </a:t>
            </a:r>
            <a:r>
              <a:rPr lang="it-IT" sz="1000" i="1" dirty="0" err="1"/>
              <a:t>wind_KW</a:t>
            </a:r>
            <a:r>
              <a:rPr lang="it-IT" sz="1000" i="1" dirty="0"/>
              <a:t> </a:t>
            </a:r>
            <a:r>
              <a:rPr lang="it-IT" sz="1000" dirty="0" err="1"/>
              <a:t>is</a:t>
            </a:r>
            <a:r>
              <a:rPr lang="it-IT" sz="1000" dirty="0"/>
              <a:t> </a:t>
            </a:r>
            <a:r>
              <a:rPr lang="it-IT" sz="1000" dirty="0" err="1"/>
              <a:t>repeated</a:t>
            </a:r>
            <a:r>
              <a:rPr lang="it-IT" sz="1000" dirty="0"/>
              <a:t> </a:t>
            </a:r>
            <a:r>
              <a:rPr lang="it-IT" sz="1000" dirty="0" err="1"/>
              <a:t>throughout</a:t>
            </a:r>
            <a:r>
              <a:rPr lang="it-IT" sz="1000" dirty="0"/>
              <a:t> the dataset </a:t>
            </a:r>
            <a:r>
              <a:rPr lang="it-IT" sz="1000" dirty="0" err="1"/>
              <a:t>because</a:t>
            </a:r>
            <a:r>
              <a:rPr lang="it-IT" sz="1000" dirty="0"/>
              <a:t> the macro </a:t>
            </a:r>
            <a:r>
              <a:rPr lang="it-IT" sz="1000" dirty="0" err="1"/>
              <a:t>variable</a:t>
            </a:r>
            <a:r>
              <a:rPr lang="it-IT" sz="1000" dirty="0"/>
              <a:t> </a:t>
            </a:r>
            <a:r>
              <a:rPr lang="it-IT" sz="1000" dirty="0" err="1"/>
              <a:t>could</a:t>
            </a:r>
            <a:r>
              <a:rPr lang="it-IT" sz="1000" dirty="0"/>
              <a:t> </a:t>
            </a:r>
            <a:r>
              <a:rPr lang="it-IT" sz="1000" dirty="0" err="1"/>
              <a:t>contain</a:t>
            </a:r>
            <a:r>
              <a:rPr lang="it-IT" sz="1000" dirty="0"/>
              <a:t> </a:t>
            </a:r>
            <a:r>
              <a:rPr lang="it-IT" sz="1000" b="1" dirty="0" err="1"/>
              <a:t>only</a:t>
            </a:r>
            <a:r>
              <a:rPr lang="it-IT" sz="1000" b="1" dirty="0"/>
              <a:t> one </a:t>
            </a:r>
            <a:r>
              <a:rPr lang="it-IT" sz="1000" b="1" dirty="0" err="1"/>
              <a:t>value</a:t>
            </a:r>
            <a:r>
              <a:rPr lang="it-IT" sz="1000" b="1" dirty="0"/>
              <a:t> </a:t>
            </a:r>
            <a:r>
              <a:rPr lang="it-IT" sz="1000" dirty="0" err="1"/>
              <a:t>which</a:t>
            </a:r>
            <a:r>
              <a:rPr lang="it-IT" sz="1000" dirty="0"/>
              <a:t> </a:t>
            </a:r>
            <a:r>
              <a:rPr lang="it-IT" sz="1000" dirty="0" err="1"/>
              <a:t>was</a:t>
            </a:r>
            <a:r>
              <a:rPr lang="it-IT" sz="1000" dirty="0"/>
              <a:t> </a:t>
            </a:r>
            <a:r>
              <a:rPr lang="it-IT" sz="1000" dirty="0" err="1"/>
              <a:t>true</a:t>
            </a:r>
            <a:r>
              <a:rPr lang="it-IT" sz="1000" dirty="0"/>
              <a:t> to the </a:t>
            </a:r>
            <a:r>
              <a:rPr lang="it-IT" sz="1000" dirty="0" err="1"/>
              <a:t>condition</a:t>
            </a:r>
            <a:r>
              <a:rPr lang="it-IT" sz="1000" dirty="0"/>
              <a:t> </a:t>
            </a:r>
            <a:r>
              <a:rPr lang="it-IT" sz="1000" dirty="0" err="1"/>
              <a:t>applied</a:t>
            </a:r>
            <a:r>
              <a:rPr lang="it-IT" sz="1000" dirty="0"/>
              <a:t> </a:t>
            </a:r>
            <a:r>
              <a:rPr lang="it-IT" sz="1000" dirty="0" err="1"/>
              <a:t>when</a:t>
            </a:r>
            <a:r>
              <a:rPr lang="it-IT" sz="1000" dirty="0"/>
              <a:t> the macro </a:t>
            </a:r>
            <a:r>
              <a:rPr lang="it-IT" sz="1000" dirty="0" err="1"/>
              <a:t>variable</a:t>
            </a:r>
            <a:r>
              <a:rPr lang="it-IT" sz="1000" dirty="0"/>
              <a:t> </a:t>
            </a:r>
            <a:r>
              <a:rPr lang="it-IT" sz="1000" dirty="0" err="1"/>
              <a:t>was</a:t>
            </a:r>
            <a:r>
              <a:rPr lang="it-IT" sz="1000" dirty="0"/>
              <a:t> </a:t>
            </a:r>
            <a:r>
              <a:rPr lang="it-IT" sz="1000" dirty="0" err="1"/>
              <a:t>created</a:t>
            </a:r>
            <a:endParaRPr lang="en-GB" sz="1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A11BBB-B492-40CA-B7B3-6B3C63060B5A}"/>
              </a:ext>
            </a:extLst>
          </p:cNvPr>
          <p:cNvCxnSpPr>
            <a:cxnSpLocks/>
          </p:cNvCxnSpPr>
          <p:nvPr/>
        </p:nvCxnSpPr>
        <p:spPr>
          <a:xfrm flipV="1">
            <a:off x="4668109" y="2193474"/>
            <a:ext cx="1427890" cy="353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E4D550-DC40-464A-826A-6D78B5390FC4}"/>
              </a:ext>
            </a:extLst>
          </p:cNvPr>
          <p:cNvSpPr txBox="1"/>
          <p:nvPr/>
        </p:nvSpPr>
        <p:spPr>
          <a:xfrm>
            <a:off x="3028951" y="2542246"/>
            <a:ext cx="2106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The new </a:t>
            </a:r>
            <a:r>
              <a:rPr lang="it-IT" sz="1000" dirty="0" err="1"/>
              <a:t>variable</a:t>
            </a:r>
            <a:r>
              <a:rPr lang="it-IT" sz="1000" dirty="0"/>
              <a:t> </a:t>
            </a:r>
            <a:r>
              <a:rPr lang="it-IT" sz="1000" i="1" dirty="0" err="1"/>
              <a:t>hydro_KW</a:t>
            </a:r>
            <a:r>
              <a:rPr lang="en-GB" sz="1000" i="1" dirty="0"/>
              <a:t> </a:t>
            </a:r>
            <a:r>
              <a:rPr lang="en-GB" sz="1000" dirty="0"/>
              <a:t>lists all the </a:t>
            </a:r>
            <a:r>
              <a:rPr lang="en-GB" sz="1000" b="1" dirty="0"/>
              <a:t>n</a:t>
            </a:r>
            <a:r>
              <a:rPr lang="en-GB" sz="1000" b="1" i="1" dirty="0"/>
              <a:t>th </a:t>
            </a:r>
            <a:r>
              <a:rPr lang="en-GB" sz="1000" dirty="0"/>
              <a:t>values of hydro power that are true to the condition applied when the macro variable was created</a:t>
            </a:r>
            <a:endParaRPr lang="en-GB" sz="10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F9E33F-D0C8-411C-918C-E6C57C243ABF}"/>
              </a:ext>
            </a:extLst>
          </p:cNvPr>
          <p:cNvSpPr/>
          <p:nvPr/>
        </p:nvSpPr>
        <p:spPr>
          <a:xfrm>
            <a:off x="6095999" y="2073729"/>
            <a:ext cx="566058" cy="42893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060789-7F41-4659-A05F-1C6B5846BDCC}"/>
              </a:ext>
            </a:extLst>
          </p:cNvPr>
          <p:cNvSpPr/>
          <p:nvPr/>
        </p:nvSpPr>
        <p:spPr>
          <a:xfrm>
            <a:off x="6662057" y="2073729"/>
            <a:ext cx="566058" cy="42893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FB24F6AF-7DD8-491E-99D7-DFB85805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399627"/>
            <a:ext cx="5220429" cy="6058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616E8E-BAA7-49F0-86BC-B690469FF330}"/>
              </a:ext>
            </a:extLst>
          </p:cNvPr>
          <p:cNvSpPr/>
          <p:nvPr/>
        </p:nvSpPr>
        <p:spPr>
          <a:xfrm>
            <a:off x="4203032" y="489284"/>
            <a:ext cx="1475873" cy="21656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4B4CD-9245-40AB-B454-6043848625A8}"/>
              </a:ext>
            </a:extLst>
          </p:cNvPr>
          <p:cNvSpPr/>
          <p:nvPr/>
        </p:nvSpPr>
        <p:spPr>
          <a:xfrm>
            <a:off x="4203032" y="3272589"/>
            <a:ext cx="1892968" cy="15641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D6115-C43B-4E99-8716-65C7FF25F179}"/>
              </a:ext>
            </a:extLst>
          </p:cNvPr>
          <p:cNvCxnSpPr>
            <a:cxnSpLocks/>
          </p:cNvCxnSpPr>
          <p:nvPr/>
        </p:nvCxnSpPr>
        <p:spPr>
          <a:xfrm flipH="1" flipV="1">
            <a:off x="5775158" y="585538"/>
            <a:ext cx="2294021" cy="12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BCFA63-BDCE-49EA-A425-0515A080D699}"/>
              </a:ext>
            </a:extLst>
          </p:cNvPr>
          <p:cNvCxnSpPr>
            <a:cxnSpLocks/>
          </p:cNvCxnSpPr>
          <p:nvPr/>
        </p:nvCxnSpPr>
        <p:spPr>
          <a:xfrm flipH="1">
            <a:off x="7210926" y="701842"/>
            <a:ext cx="858253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0315AD-31F7-42D2-AAB3-DF1125EB67E6}"/>
              </a:ext>
            </a:extLst>
          </p:cNvPr>
          <p:cNvCxnSpPr>
            <a:cxnSpLocks/>
          </p:cNvCxnSpPr>
          <p:nvPr/>
        </p:nvCxnSpPr>
        <p:spPr>
          <a:xfrm flipH="1" flipV="1">
            <a:off x="6136105" y="3405651"/>
            <a:ext cx="2294021" cy="12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E30E60-105D-4BAC-AD3E-B536D500E2A3}"/>
              </a:ext>
            </a:extLst>
          </p:cNvPr>
          <p:cNvCxnSpPr>
            <a:cxnSpLocks/>
          </p:cNvCxnSpPr>
          <p:nvPr/>
        </p:nvCxnSpPr>
        <p:spPr>
          <a:xfrm flipH="1">
            <a:off x="7571873" y="3521955"/>
            <a:ext cx="858253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B40740-D092-45E4-A1B7-23AD5719EA05}"/>
              </a:ext>
            </a:extLst>
          </p:cNvPr>
          <p:cNvSpPr txBox="1"/>
          <p:nvPr/>
        </p:nvSpPr>
        <p:spPr>
          <a:xfrm>
            <a:off x="8165433" y="517176"/>
            <a:ext cx="1976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The macro </a:t>
            </a:r>
            <a:r>
              <a:rPr lang="it-IT" sz="1000" i="1" dirty="0" err="1"/>
              <a:t>check_empty</a:t>
            </a:r>
            <a:r>
              <a:rPr lang="it-IT" sz="1000" dirty="0"/>
              <a:t> </a:t>
            </a:r>
            <a:r>
              <a:rPr lang="it-IT" sz="1000" dirty="0" err="1"/>
              <a:t>processes</a:t>
            </a:r>
            <a:r>
              <a:rPr lang="it-IT" sz="1000" dirty="0"/>
              <a:t> the dataset </a:t>
            </a:r>
            <a:r>
              <a:rPr lang="it-IT" sz="1000" dirty="0" err="1"/>
              <a:t>called</a:t>
            </a:r>
            <a:r>
              <a:rPr lang="it-IT" sz="1000" dirty="0"/>
              <a:t> </a:t>
            </a:r>
            <a:r>
              <a:rPr lang="it-IT" sz="1000" i="1" dirty="0"/>
              <a:t>trial.</a:t>
            </a:r>
          </a:p>
          <a:p>
            <a:r>
              <a:rPr lang="it-IT" sz="1000" dirty="0"/>
              <a:t>The note lists the </a:t>
            </a:r>
            <a:r>
              <a:rPr lang="it-IT" sz="1000" dirty="0" err="1"/>
              <a:t>details</a:t>
            </a:r>
            <a:r>
              <a:rPr lang="it-IT" sz="1000" dirty="0"/>
              <a:t> </a:t>
            </a:r>
            <a:r>
              <a:rPr lang="it-IT" sz="1000" dirty="0" err="1"/>
              <a:t>related</a:t>
            </a:r>
            <a:r>
              <a:rPr lang="it-IT" sz="1000" dirty="0"/>
              <a:t> to the processing time </a:t>
            </a:r>
            <a:r>
              <a:rPr lang="it-IT" sz="1000" dirty="0" err="1"/>
              <a:t>required</a:t>
            </a:r>
            <a:r>
              <a:rPr lang="it-IT" sz="1000" dirty="0"/>
              <a:t> to </a:t>
            </a:r>
            <a:r>
              <a:rPr lang="it-IT" sz="1000" dirty="0" err="1"/>
              <a:t>execute</a:t>
            </a:r>
            <a:r>
              <a:rPr lang="it-IT" sz="1000" dirty="0"/>
              <a:t> the macro. 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211BF-8CEC-46F8-8797-CD52FF3E671B}"/>
              </a:ext>
            </a:extLst>
          </p:cNvPr>
          <p:cNvSpPr txBox="1"/>
          <p:nvPr/>
        </p:nvSpPr>
        <p:spPr>
          <a:xfrm>
            <a:off x="8430126" y="3350794"/>
            <a:ext cx="1976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The macro </a:t>
            </a:r>
            <a:r>
              <a:rPr lang="it-IT" sz="1000" i="1" dirty="0" err="1"/>
              <a:t>check_empty</a:t>
            </a:r>
            <a:r>
              <a:rPr lang="it-IT" sz="1000" dirty="0"/>
              <a:t> </a:t>
            </a:r>
            <a:r>
              <a:rPr lang="it-IT" sz="1000" dirty="0" err="1"/>
              <a:t>processes</a:t>
            </a:r>
            <a:r>
              <a:rPr lang="it-IT" sz="1000" dirty="0"/>
              <a:t> the dataset </a:t>
            </a:r>
            <a:r>
              <a:rPr lang="it-IT" sz="1000" dirty="0" err="1"/>
              <a:t>called</a:t>
            </a:r>
            <a:r>
              <a:rPr lang="it-IT" sz="1000" dirty="0"/>
              <a:t> </a:t>
            </a:r>
            <a:r>
              <a:rPr lang="it-IT" sz="1000" i="1" dirty="0" err="1"/>
              <a:t>hydro_wind</a:t>
            </a:r>
            <a:r>
              <a:rPr lang="it-IT" sz="1000" i="1" dirty="0"/>
              <a:t> .</a:t>
            </a:r>
          </a:p>
          <a:p>
            <a:r>
              <a:rPr lang="it-IT" sz="1000" dirty="0"/>
              <a:t>The note lists the </a:t>
            </a:r>
            <a:r>
              <a:rPr lang="it-IT" sz="1000" dirty="0" err="1"/>
              <a:t>details</a:t>
            </a:r>
            <a:r>
              <a:rPr lang="it-IT" sz="1000" dirty="0"/>
              <a:t> </a:t>
            </a:r>
            <a:r>
              <a:rPr lang="it-IT" sz="1000" dirty="0" err="1"/>
              <a:t>related</a:t>
            </a:r>
            <a:r>
              <a:rPr lang="it-IT" sz="1000" dirty="0"/>
              <a:t> to the processing time </a:t>
            </a:r>
            <a:r>
              <a:rPr lang="it-IT" sz="1000" dirty="0" err="1"/>
              <a:t>required</a:t>
            </a:r>
            <a:r>
              <a:rPr lang="it-IT" sz="1000" dirty="0"/>
              <a:t> to </a:t>
            </a:r>
            <a:r>
              <a:rPr lang="it-IT" sz="1000" dirty="0" err="1"/>
              <a:t>execute</a:t>
            </a:r>
            <a:r>
              <a:rPr lang="it-IT" sz="1000" dirty="0"/>
              <a:t> the macro.</a:t>
            </a:r>
            <a:endParaRPr lang="en-GB" sz="1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F89E65-E1E1-41F3-A2A6-A879C298D381}"/>
              </a:ext>
            </a:extLst>
          </p:cNvPr>
          <p:cNvCxnSpPr/>
          <p:nvPr/>
        </p:nvCxnSpPr>
        <p:spPr>
          <a:xfrm flipH="1">
            <a:off x="6713621" y="3104147"/>
            <a:ext cx="1612232" cy="96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FE3C72-B883-46CA-A137-71F907FF4ABF}"/>
              </a:ext>
            </a:extLst>
          </p:cNvPr>
          <p:cNvSpPr txBox="1"/>
          <p:nvPr/>
        </p:nvSpPr>
        <p:spPr>
          <a:xfrm>
            <a:off x="8325853" y="2973342"/>
            <a:ext cx="2864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The </a:t>
            </a:r>
            <a:r>
              <a:rPr lang="it-IT" sz="1100" dirty="0" err="1"/>
              <a:t>message</a:t>
            </a:r>
            <a:r>
              <a:rPr lang="it-IT" sz="1100" dirty="0"/>
              <a:t> output after the macro </a:t>
            </a:r>
            <a:r>
              <a:rPr lang="it-IT" sz="1100" dirty="0" err="1"/>
              <a:t>execution</a:t>
            </a:r>
            <a:endParaRPr lang="en-GB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E4BBD6-CC19-41F5-B096-2FA8E2916625}"/>
              </a:ext>
            </a:extLst>
          </p:cNvPr>
          <p:cNvCxnSpPr/>
          <p:nvPr/>
        </p:nvCxnSpPr>
        <p:spPr>
          <a:xfrm flipH="1">
            <a:off x="7317886" y="5803945"/>
            <a:ext cx="1612232" cy="96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BF8320-7CC7-44FC-86BC-8502FA2AC7F0}"/>
              </a:ext>
            </a:extLst>
          </p:cNvPr>
          <p:cNvSpPr txBox="1"/>
          <p:nvPr/>
        </p:nvSpPr>
        <p:spPr>
          <a:xfrm>
            <a:off x="8930118" y="5673140"/>
            <a:ext cx="2864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The </a:t>
            </a:r>
            <a:r>
              <a:rPr lang="it-IT" sz="1100" dirty="0" err="1"/>
              <a:t>message</a:t>
            </a:r>
            <a:r>
              <a:rPr lang="it-IT" sz="1100" dirty="0"/>
              <a:t> output after the macro </a:t>
            </a:r>
            <a:r>
              <a:rPr lang="it-IT" sz="1100" dirty="0" err="1"/>
              <a:t>execution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0514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379</Words>
  <Application>Microsoft Office PowerPoint</Application>
  <PresentationFormat>Widescreen</PresentationFormat>
  <Paragraphs>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71</cp:revision>
  <dcterms:created xsi:type="dcterms:W3CDTF">2021-04-19T12:32:03Z</dcterms:created>
  <dcterms:modified xsi:type="dcterms:W3CDTF">2021-08-26T10:43:12Z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7a6faa-da28-40ae-8c94-03fd05c3e40a_Enabled">
    <vt:lpwstr>true</vt:lpwstr>
  </property>
  <property fmtid="{D5CDD505-2E9C-101B-9397-08002B2CF9AE}" pid="3" name="MSIP_Label_a07a6faa-da28-40ae-8c94-03fd05c3e40a_SetDate">
    <vt:lpwstr>2021-08-26T10:43:12Z</vt:lpwstr>
  </property>
  <property fmtid="{D5CDD505-2E9C-101B-9397-08002B2CF9AE}" pid="4" name="MSIP_Label_a07a6faa-da28-40ae-8c94-03fd05c3e40a_Method">
    <vt:lpwstr>Standard</vt:lpwstr>
  </property>
  <property fmtid="{D5CDD505-2E9C-101B-9397-08002B2CF9AE}" pid="5" name="MSIP_Label_a07a6faa-da28-40ae-8c94-03fd05c3e40a_Name">
    <vt:lpwstr>C2 Italy</vt:lpwstr>
  </property>
  <property fmtid="{D5CDD505-2E9C-101B-9397-08002B2CF9AE}" pid="6" name="MSIP_Label_a07a6faa-da28-40ae-8c94-03fd05c3e40a_SiteId">
    <vt:lpwstr>8b87af7d-8647-4dc7-8df4-5f69a2011bb5</vt:lpwstr>
  </property>
  <property fmtid="{D5CDD505-2E9C-101B-9397-08002B2CF9AE}" pid="7" name="MSIP_Label_a07a6faa-da28-40ae-8c94-03fd05c3e40a_ActionId">
    <vt:lpwstr>811a7e0e-1099-4c8b-8d1c-96c5c8ed8d3e</vt:lpwstr>
  </property>
  <property fmtid="{D5CDD505-2E9C-101B-9397-08002B2CF9AE}" pid="8" name="MSIP_Label_a07a6faa-da28-40ae-8c94-03fd05c3e40a_ContentBits">
    <vt:lpwstr>3</vt:lpwstr>
  </property>
</Properties>
</file>