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4"/>
  </p:sldMasterIdLst>
  <p:notesMasterIdLst>
    <p:notesMasterId r:id="rId26"/>
  </p:notesMasterIdLst>
  <p:handoutMasterIdLst>
    <p:handoutMasterId r:id="rId27"/>
  </p:handoutMasterIdLst>
  <p:sldIdLst>
    <p:sldId id="281" r:id="rId5"/>
    <p:sldId id="982" r:id="rId6"/>
    <p:sldId id="939" r:id="rId7"/>
    <p:sldId id="1014" r:id="rId8"/>
    <p:sldId id="996" r:id="rId9"/>
    <p:sldId id="997" r:id="rId10"/>
    <p:sldId id="1001" r:id="rId11"/>
    <p:sldId id="1002" r:id="rId12"/>
    <p:sldId id="994" r:id="rId13"/>
    <p:sldId id="995" r:id="rId14"/>
    <p:sldId id="1015" r:id="rId15"/>
    <p:sldId id="998" r:id="rId16"/>
    <p:sldId id="993" r:id="rId17"/>
    <p:sldId id="1003" r:id="rId18"/>
    <p:sldId id="1004" r:id="rId19"/>
    <p:sldId id="1007" r:id="rId20"/>
    <p:sldId id="1009" r:id="rId21"/>
    <p:sldId id="992" r:id="rId22"/>
    <p:sldId id="1012" r:id="rId23"/>
    <p:sldId id="1013" r:id="rId24"/>
    <p:sldId id="385" r:id="rId25"/>
  </p:sldIdLst>
  <p:sldSz cx="12192000" cy="6858000"/>
  <p:notesSz cx="6797675" cy="9926638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60" userDrawn="1">
          <p15:clr>
            <a:srgbClr val="A4A3A4"/>
          </p15:clr>
        </p15:guide>
        <p15:guide id="2" pos="7392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85268" autoAdjust="0"/>
  </p:normalViewPr>
  <p:slideViewPr>
    <p:cSldViewPr snapToGrid="0">
      <p:cViewPr varScale="1">
        <p:scale>
          <a:sx n="149" d="100"/>
          <a:sy n="149" d="100"/>
        </p:scale>
        <p:origin x="120" y="450"/>
      </p:cViewPr>
      <p:guideLst>
        <p:guide pos="360"/>
        <p:guide pos="7392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80"/>
    </p:cViewPr>
  </p:sorterViewPr>
  <p:notesViewPr>
    <p:cSldViewPr snapToGrid="0">
      <p:cViewPr varScale="1">
        <p:scale>
          <a:sx n="105" d="100"/>
          <a:sy n="105" d="100"/>
        </p:scale>
        <p:origin x="2574" y="12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84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9EB018AA-DEA7-448F-AE2F-C3D13A0F02A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FB87A71-96EB-4108-95A3-855A4C3601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1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75E9C40-2B55-43AB-8539-C48809F2FC17}" type="datetime1">
              <a:rPr lang="en-US" altLang="ko-KR" smtClean="0">
                <a:latin typeface="+mj-ea"/>
                <a:ea typeface="+mj-ea"/>
              </a:rPr>
              <a:t>12/10/2023</a:t>
            </a:fld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45591A-E83D-4F8A-B064-12B29D3154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7AF2308-535F-471C-9423-3467454C92F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661E857-36B8-43F1-9D87-FE508167BCE3}" type="slidenum">
              <a:rPr lang="en-US" altLang="ko-KR" smtClean="0">
                <a:latin typeface="+mj-ea"/>
                <a:ea typeface="+mj-ea"/>
              </a:rPr>
              <a:t>‹#›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0023140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1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58D25597-25DC-4569-9D2F-FB5CC7243947}" type="datetime1">
              <a:rPr lang="ko-KR" altLang="en-US" smtClean="0"/>
              <a:pPr/>
              <a:t>2023-12-10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BCFAAAB6-A2C6-4A85-A3A1-98EFBA61C96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0767529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b="0" i="0" dirty="0">
              <a:effectLst/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EAA36B1-75F6-458C-B388-8BC01E9857C8}" type="slidenum">
              <a:rPr lang="en-US" altLang="ko-KR" smtClean="0">
                <a:latin typeface="+mj-ea"/>
                <a:ea typeface="+mj-ea"/>
              </a:rPr>
              <a:t>1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0320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직사각형 6">
            <a:extLst>
              <a:ext uri="{FF2B5EF4-FFF2-40B4-BE49-F238E27FC236}">
                <a16:creationId xmlns:a16="http://schemas.microsoft.com/office/drawing/2014/main" id="{BC5C50C9-5CB7-4938-BEDF-DD2FC7529FA9}"/>
              </a:ext>
            </a:extLst>
          </p:cNvPr>
          <p:cNvSpPr/>
          <p:nvPr userDrawn="1"/>
        </p:nvSpPr>
        <p:spPr>
          <a:xfrm>
            <a:off x="1528762" y="1473243"/>
            <a:ext cx="9144000" cy="300744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1368" y="1664208"/>
            <a:ext cx="8586216" cy="2176272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 algn="ctr">
              <a:defRPr sz="6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87168" y="4142232"/>
            <a:ext cx="7223760" cy="685800"/>
          </a:xfrm>
          <a:solidFill>
            <a:schemeClr val="accent1"/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669640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개의 그림이 있는 제목 및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직사각형 3">
            <a:extLst>
              <a:ext uri="{FF2B5EF4-FFF2-40B4-BE49-F238E27FC236}">
                <a16:creationId xmlns:a16="http://schemas.microsoft.com/office/drawing/2014/main" id="{2CD68929-9BD1-4A1E-9C1E-5B980D986EC1}"/>
              </a:ext>
            </a:extLst>
          </p:cNvPr>
          <p:cNvSpPr/>
          <p:nvPr userDrawn="1"/>
        </p:nvSpPr>
        <p:spPr>
          <a:xfrm>
            <a:off x="409575" y="978408"/>
            <a:ext cx="4927413" cy="515113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978408"/>
            <a:ext cx="4059936" cy="1106424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>
              <a:defRPr sz="2800"/>
            </a:lvl1pPr>
          </a:lstStyle>
          <a:p>
            <a:pPr rtl="0"/>
            <a:r>
              <a:rPr lang="ko-KR" altLang="en-US"/>
              <a:t>마스터 제목 스타일 편집</a:t>
            </a:r>
            <a:endParaRPr lang="ko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359152"/>
            <a:ext cx="4059936" cy="3429000"/>
          </a:xfrm>
        </p:spPr>
        <p:txBody>
          <a:bodyPr rtlCol="0"/>
          <a:lstStyle>
            <a:lvl1pPr marL="0" indent="0">
              <a:buNone/>
              <a:defRPr sz="1800"/>
            </a:lvl1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5" name="그림 개체 틀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961120" y="978406"/>
            <a:ext cx="2871216" cy="1929385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10" name="그림 개체 틀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843016" y="978408"/>
            <a:ext cx="2871216" cy="1929384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3ED68CE-A00C-4DD9-8065-B0E3D033BC20}"/>
              </a:ext>
            </a:extLst>
          </p:cNvPr>
          <p:cNvSpPr/>
          <p:nvPr userDrawn="1"/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B3EDCB6-603C-4A22-80E6-232A6202452A}"/>
              </a:ext>
            </a:extLst>
          </p:cNvPr>
          <p:cNvSpPr/>
          <p:nvPr userDrawn="1"/>
        </p:nvSpPr>
        <p:spPr>
          <a:xfrm>
            <a:off x="877459" y="2121408"/>
            <a:ext cx="395865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그림 개체 틀 14">
            <a:extLst>
              <a:ext uri="{FF2B5EF4-FFF2-40B4-BE49-F238E27FC236}">
                <a16:creationId xmlns:a16="http://schemas.microsoft.com/office/drawing/2014/main" id="{FBB9124E-D1EB-4540-B1E1-DF3CD388BB2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843016" y="3108960"/>
            <a:ext cx="5989320" cy="3054096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0" name="슬라이드 번호 개체 틀 19">
            <a:extLst>
              <a:ext uri="{FF2B5EF4-FFF2-40B4-BE49-F238E27FC236}">
                <a16:creationId xmlns:a16="http://schemas.microsoft.com/office/drawing/2014/main" id="{FDD4F609-6DE6-4637-A216-DB19D982FF19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9304291" y="6356350"/>
            <a:ext cx="2743200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971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개의 그림이 있는 제목 및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직사각형 3">
            <a:extLst>
              <a:ext uri="{FF2B5EF4-FFF2-40B4-BE49-F238E27FC236}">
                <a16:creationId xmlns:a16="http://schemas.microsoft.com/office/drawing/2014/main" id="{2CD68929-9BD1-4A1E-9C1E-5B980D986EC1}"/>
              </a:ext>
            </a:extLst>
          </p:cNvPr>
          <p:cNvSpPr/>
          <p:nvPr userDrawn="1"/>
        </p:nvSpPr>
        <p:spPr>
          <a:xfrm>
            <a:off x="7324344" y="1046374"/>
            <a:ext cx="4517136" cy="5080487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0" y="1110386"/>
            <a:ext cx="3721608" cy="1106424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>
              <a:defRPr sz="2800"/>
            </a:lvl1pPr>
          </a:lstStyle>
          <a:p>
            <a:pPr rtl="0"/>
            <a:r>
              <a:rPr lang="ko-KR" altLang="en-US"/>
              <a:t>마스터 제목 스타일 편집</a:t>
            </a:r>
            <a:endParaRPr lang="ko"/>
          </a:p>
        </p:txBody>
      </p:sp>
      <p:sp>
        <p:nvSpPr>
          <p:cNvPr id="15" name="그림 개체 틀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67328" y="1046374"/>
            <a:ext cx="3246120" cy="2272898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10" name="그림 개체 틀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11480" y="1046374"/>
            <a:ext cx="3246120" cy="2272897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3ED68CE-A00C-4DD9-8065-B0E3D033BC20}"/>
              </a:ext>
            </a:extLst>
          </p:cNvPr>
          <p:cNvSpPr/>
          <p:nvPr userDrawn="1"/>
        </p:nvSpPr>
        <p:spPr>
          <a:xfrm>
            <a:off x="7260336" y="1179576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그림 개체 틀 14">
            <a:extLst>
              <a:ext uri="{FF2B5EF4-FFF2-40B4-BE49-F238E27FC236}">
                <a16:creationId xmlns:a16="http://schemas.microsoft.com/office/drawing/2014/main" id="{FBB9124E-D1EB-4540-B1E1-DF3CD388BB2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11480" y="3438144"/>
            <a:ext cx="3246120" cy="2688336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0" name="슬라이드 번호 개체 틀 19">
            <a:extLst>
              <a:ext uri="{FF2B5EF4-FFF2-40B4-BE49-F238E27FC236}">
                <a16:creationId xmlns:a16="http://schemas.microsoft.com/office/drawing/2014/main" id="{FDD4F609-6DE6-4637-A216-DB19D982FF19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9304291" y="6356350"/>
            <a:ext cx="2743200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25280B1-DD77-4ADB-A6FC-71309BCB66E1}"/>
              </a:ext>
            </a:extLst>
          </p:cNvPr>
          <p:cNvSpPr/>
          <p:nvPr userDrawn="1"/>
        </p:nvSpPr>
        <p:spPr>
          <a:xfrm>
            <a:off x="7792216" y="2185416"/>
            <a:ext cx="3683187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그림 개체 틀 14">
            <a:extLst>
              <a:ext uri="{FF2B5EF4-FFF2-40B4-BE49-F238E27FC236}">
                <a16:creationId xmlns:a16="http://schemas.microsoft.com/office/drawing/2014/main" id="{6B8374DB-2C54-426F-9768-7B838BE1F98D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767328" y="3438144"/>
            <a:ext cx="3246120" cy="2688336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A0D33A8D-B0BB-4920-AAC4-6EE9952AA55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772400" y="3099816"/>
            <a:ext cx="3721100" cy="447675"/>
          </a:xfrm>
        </p:spPr>
        <p:txBody>
          <a:bodyPr rtlCol="0"/>
          <a:lstStyle>
            <a:lvl1pPr marL="0" indent="0">
              <a:buNone/>
              <a:defRPr sz="1600"/>
            </a:lvl1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1" name="텍스트 개체 틀 7">
            <a:extLst>
              <a:ext uri="{FF2B5EF4-FFF2-40B4-BE49-F238E27FC236}">
                <a16:creationId xmlns:a16="http://schemas.microsoft.com/office/drawing/2014/main" id="{FC2F80E1-DA5D-4EBA-BDBC-FFD24776ED0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772400" y="4215384"/>
            <a:ext cx="3721100" cy="447675"/>
          </a:xfrm>
        </p:spPr>
        <p:txBody>
          <a:bodyPr rtlCol="0"/>
          <a:lstStyle>
            <a:lvl1pPr marL="0" indent="0">
              <a:buNone/>
              <a:defRPr sz="1600"/>
            </a:lvl1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2" name="텍스트 개체 틀 7">
            <a:extLst>
              <a:ext uri="{FF2B5EF4-FFF2-40B4-BE49-F238E27FC236}">
                <a16:creationId xmlns:a16="http://schemas.microsoft.com/office/drawing/2014/main" id="{536A3E74-5D94-4FE5-A5F8-7DA032AD48A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772400" y="5321808"/>
            <a:ext cx="3721100" cy="447675"/>
          </a:xfrm>
        </p:spPr>
        <p:txBody>
          <a:bodyPr rtlCol="0"/>
          <a:lstStyle>
            <a:lvl1pPr marL="0" indent="0">
              <a:buNone/>
              <a:defRPr sz="1600"/>
            </a:lvl1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3" name="그림 개체 틀 14">
            <a:extLst>
              <a:ext uri="{FF2B5EF4-FFF2-40B4-BE49-F238E27FC236}">
                <a16:creationId xmlns:a16="http://schemas.microsoft.com/office/drawing/2014/main" id="{A36D2011-9E99-44AA-8612-4EEBAAA5D036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7772400" y="2532888"/>
            <a:ext cx="457200" cy="457200"/>
          </a:xfrm>
        </p:spPr>
        <p:txBody>
          <a:bodyPr rtlCol="0" anchor="ctr"/>
          <a:lstStyle>
            <a:lvl1pPr algn="ctr">
              <a:buNone/>
              <a:defRPr sz="900"/>
            </a:lvl1pPr>
          </a:lstStyle>
          <a:p>
            <a:pPr rtl="0"/>
            <a:r>
              <a:rPr lang="ko"/>
              <a:t>아이콘</a:t>
            </a:r>
          </a:p>
        </p:txBody>
      </p:sp>
      <p:sp>
        <p:nvSpPr>
          <p:cNvPr id="24" name="그림 개체 틀 14">
            <a:extLst>
              <a:ext uri="{FF2B5EF4-FFF2-40B4-BE49-F238E27FC236}">
                <a16:creationId xmlns:a16="http://schemas.microsoft.com/office/drawing/2014/main" id="{80B0958E-0709-4604-ADAF-A6137275F31B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772400" y="3630168"/>
            <a:ext cx="457200" cy="457200"/>
          </a:xfrm>
        </p:spPr>
        <p:txBody>
          <a:bodyPr rtlCol="0" anchor="ctr"/>
          <a:lstStyle>
            <a:lvl1pPr algn="ctr">
              <a:buNone/>
              <a:defRPr sz="900"/>
            </a:lvl1pPr>
          </a:lstStyle>
          <a:p>
            <a:pPr rtl="0"/>
            <a:r>
              <a:rPr lang="ko"/>
              <a:t>아이콘</a:t>
            </a:r>
          </a:p>
        </p:txBody>
      </p:sp>
      <p:sp>
        <p:nvSpPr>
          <p:cNvPr id="25" name="그림 개체 틀 14">
            <a:extLst>
              <a:ext uri="{FF2B5EF4-FFF2-40B4-BE49-F238E27FC236}">
                <a16:creationId xmlns:a16="http://schemas.microsoft.com/office/drawing/2014/main" id="{F4A09204-1398-472F-B713-0AD49188773D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7772400" y="4754880"/>
            <a:ext cx="457200" cy="457200"/>
          </a:xfrm>
        </p:spPr>
        <p:txBody>
          <a:bodyPr rtlCol="0" anchor="ctr"/>
          <a:lstStyle>
            <a:lvl1pPr algn="ctr">
              <a:buNone/>
              <a:defRPr sz="900"/>
            </a:lvl1pPr>
          </a:lstStyle>
          <a:p>
            <a:pPr rtl="0"/>
            <a:r>
              <a:rPr lang="ko"/>
              <a:t>아이콘</a:t>
            </a:r>
          </a:p>
        </p:txBody>
      </p:sp>
    </p:spTree>
    <p:extLst>
      <p:ext uri="{BB962C8B-B14F-4D97-AF65-F5344CB8AC3E}">
        <p14:creationId xmlns:p14="http://schemas.microsoft.com/office/powerpoint/2010/main" val="34393436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직사각형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 userDrawn="1"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sz="5400"/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9944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3778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직사각형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  <a:prstGeom prst="rect">
            <a:avLst/>
          </a:prstGeom>
        </p:spPr>
        <p:txBody>
          <a:bodyPr tIns="45720" rtlCol="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68680" y="3429000"/>
            <a:ext cx="3099816" cy="2066544"/>
          </a:xfrm>
        </p:spPr>
        <p:txBody>
          <a:bodyPr rtlCol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" dirty="0"/>
              <a:t>마스터 텍스트 스타일을 편집하려면 클릭하세요.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2245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직사각형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  <a:prstGeom prst="rect">
            <a:avLst/>
          </a:prstGeom>
        </p:spPr>
        <p:txBody>
          <a:bodyPr tIns="45720" rtlCol="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 rtlCol="0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ko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 rtlCol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85801" y="6356350"/>
            <a:ext cx="886609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2482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851025" y="1502407"/>
            <a:ext cx="10153352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20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91349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6">
            <a:extLst>
              <a:ext uri="{FF2B5EF4-FFF2-40B4-BE49-F238E27FC236}">
                <a16:creationId xmlns:a16="http://schemas.microsoft.com/office/drawing/2014/main" id="{578CCEBA-7B0E-8124-8E0D-662824F4AF1C}"/>
              </a:ext>
            </a:extLst>
          </p:cNvPr>
          <p:cNvSpPr/>
          <p:nvPr userDrawn="1"/>
        </p:nvSpPr>
        <p:spPr>
          <a:xfrm>
            <a:off x="-1" y="6165304"/>
            <a:ext cx="12192001" cy="692696"/>
          </a:xfrm>
          <a:prstGeom prst="rect">
            <a:avLst/>
          </a:prstGeom>
          <a:solidFill>
            <a:srgbClr val="1F51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C1946FA-8954-6AB3-BAFB-8D134FCF0203}"/>
              </a:ext>
            </a:extLst>
          </p:cNvPr>
          <p:cNvSpPr/>
          <p:nvPr userDrawn="1"/>
        </p:nvSpPr>
        <p:spPr>
          <a:xfrm>
            <a:off x="0" y="6092750"/>
            <a:ext cx="12192000" cy="72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EDB1EE6-689E-3E8B-EDE3-F45EEF144F78}"/>
              </a:ext>
            </a:extLst>
          </p:cNvPr>
          <p:cNvSpPr txBox="1"/>
          <p:nvPr userDrawn="1"/>
        </p:nvSpPr>
        <p:spPr>
          <a:xfrm>
            <a:off x="3234431" y="2455656"/>
            <a:ext cx="5723136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 lnSpcReduction="10000"/>
          </a:bodyPr>
          <a:lstStyle/>
          <a:p>
            <a:pPr algn="ctr"/>
            <a:r>
              <a:rPr lang="en-US" altLang="ko-KR" sz="6000" b="1" dirty="0">
                <a:solidFill>
                  <a:srgbClr val="1F51A2"/>
                </a:solidFill>
                <a:latin typeface="+mj-ea"/>
                <a:ea typeface="+mj-ea"/>
              </a:rPr>
              <a:t>Thank</a:t>
            </a:r>
            <a:r>
              <a:rPr lang="ko-KR" altLang="en-US" sz="6000" b="1" dirty="0">
                <a:solidFill>
                  <a:srgbClr val="1F51A2"/>
                </a:solidFill>
                <a:latin typeface="+mj-ea"/>
                <a:ea typeface="+mj-ea"/>
              </a:rPr>
              <a:t> </a:t>
            </a:r>
            <a:r>
              <a:rPr lang="en-US" altLang="ko-KR" sz="6000" b="1" dirty="0">
                <a:solidFill>
                  <a:srgbClr val="1F51A2"/>
                </a:solidFill>
                <a:latin typeface="+mj-ea"/>
                <a:ea typeface="+mj-ea"/>
              </a:rPr>
              <a:t>You!</a:t>
            </a:r>
            <a:endParaRPr lang="ko-KR" altLang="en-US" sz="6000" b="1" dirty="0">
              <a:solidFill>
                <a:srgbClr val="1F51A2"/>
              </a:solidFill>
              <a:latin typeface="+mj-ea"/>
              <a:ea typeface="+mj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4F71861-C854-9E9A-DBBA-C0BA06A10E8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8710" y="5597591"/>
            <a:ext cx="1621677" cy="310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757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그림이 있는 제목 및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84064" y="1573710"/>
            <a:ext cx="6272784" cy="1041474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5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 err="1"/>
              <a:t>릭하세요</a:t>
            </a:r>
            <a:r>
              <a:rPr lang="en-US" altLang="ko-KR" noProof="0" dirty="0"/>
              <a:t>.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084064" y="3355848"/>
            <a:ext cx="6272784" cy="2825496"/>
          </a:xfrm>
        </p:spPr>
        <p:txBody>
          <a:bodyPr rtlCol="0"/>
          <a:lstStyle>
            <a:lvl1pPr>
              <a:buNone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6848" y="6313320"/>
            <a:ext cx="429230" cy="365125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65A5C87-DF58-40C8-B092-1DE63DB4547E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3EEEC07-DA87-4415-8D6B-72E1B2686535}"/>
              </a:ext>
            </a:extLst>
          </p:cNvPr>
          <p:cNvSpPr/>
          <p:nvPr userDrawn="1"/>
        </p:nvSpPr>
        <p:spPr>
          <a:xfrm rot="5400000">
            <a:off x="5317960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CC47E32-D289-4A1B-A3C7-A355CD5572E8}"/>
              </a:ext>
            </a:extLst>
          </p:cNvPr>
          <p:cNvSpPr/>
          <p:nvPr userDrawn="1"/>
        </p:nvSpPr>
        <p:spPr>
          <a:xfrm>
            <a:off x="509926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그림 개체 틀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200" y="1573710"/>
            <a:ext cx="4050792" cy="4607634"/>
          </a:xfrm>
        </p:spPr>
        <p:txBody>
          <a:bodyPr rtlCol="0" anchor="ctr"/>
          <a:lstStyle>
            <a:lvl1pPr algn="ctr"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</p:spTree>
    <p:extLst>
      <p:ext uri="{BB962C8B-B14F-4D97-AF65-F5344CB8AC3E}">
        <p14:creationId xmlns:p14="http://schemas.microsoft.com/office/powerpoint/2010/main" val="3812587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개의 그림이 있는 제목 및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244854"/>
            <a:ext cx="6272784" cy="1370330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5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12648" y="3355848"/>
            <a:ext cx="6272784" cy="2825496"/>
          </a:xfrm>
        </p:spPr>
        <p:txBody>
          <a:bodyPr rtlCol="0"/>
          <a:lstStyle>
            <a:lvl1pPr marL="0" indent="0">
              <a:buNone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29093" y="6324077"/>
            <a:ext cx="1280160" cy="365125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65A5C87-DF58-40C8-B092-1DE63DB4547E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3EEEC07-DA87-4415-8D6B-72E1B2686535}"/>
              </a:ext>
            </a:extLst>
          </p:cNvPr>
          <p:cNvSpPr/>
          <p:nvPr userDrawn="1"/>
        </p:nvSpPr>
        <p:spPr>
          <a:xfrm rot="5400000">
            <a:off x="850392" y="563723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EFA3CC7-31ED-4E5A-87A6-AA1D8F4251FC}"/>
              </a:ext>
            </a:extLst>
          </p:cNvPr>
          <p:cNvSpPr/>
          <p:nvPr userDrawn="1"/>
        </p:nvSpPr>
        <p:spPr>
          <a:xfrm>
            <a:off x="621792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178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직사각형 6">
            <a:extLst>
              <a:ext uri="{FF2B5EF4-FFF2-40B4-BE49-F238E27FC236}">
                <a16:creationId xmlns:a16="http://schemas.microsoft.com/office/drawing/2014/main" id="{B541A812-4D3F-4D65-BA64-BA64E37F2C1D}"/>
              </a:ext>
            </a:extLst>
          </p:cNvPr>
          <p:cNvSpPr/>
          <p:nvPr userDrawn="1"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7013448" cy="2990088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>
              <a:defRPr sz="5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613648" y="1938528"/>
            <a:ext cx="2688336" cy="2990088"/>
          </a:xfrm>
          <a:solidFill>
            <a:schemeClr val="accent1"/>
          </a:solidFill>
        </p:spPr>
        <p:txBody>
          <a:bodyPr rtlCol="0" anchor="ctr"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716BBE9-8A9C-450B-A235-677945C7ED44}"/>
              </a:ext>
            </a:extLst>
          </p:cNvPr>
          <p:cNvSpPr/>
          <p:nvPr userDrawn="1"/>
        </p:nvSpPr>
        <p:spPr>
          <a:xfrm>
            <a:off x="609084" y="2965074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855E7BF-3629-4C02-98DF-CFC1C93CE036}"/>
              </a:ext>
            </a:extLst>
          </p:cNvPr>
          <p:cNvSpPr/>
          <p:nvPr userDrawn="1"/>
        </p:nvSpPr>
        <p:spPr>
          <a:xfrm rot="5400000">
            <a:off x="7360539" y="3424428"/>
            <a:ext cx="210312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3540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15568" y="2478024"/>
            <a:ext cx="10168128" cy="3694176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0651" y="6356350"/>
            <a:ext cx="2743200" cy="365125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65A5C87-DF58-40C8-B092-1DE63DB4547E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393869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961534"/>
            <a:ext cx="10890504" cy="3793346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 algn="ctr">
              <a:defRPr sz="4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 useBgFill="1">
        <p:nvSpPr>
          <p:cNvPr id="4" name="직사각형 3">
            <a:extLst>
              <a:ext uri="{FF2B5EF4-FFF2-40B4-BE49-F238E27FC236}">
                <a16:creationId xmlns:a16="http://schemas.microsoft.com/office/drawing/2014/main" id="{673635DF-99E4-4A0C-A272-D9FF87695DE7}"/>
              </a:ext>
            </a:extLst>
          </p:cNvPr>
          <p:cNvSpPr/>
          <p:nvPr userDrawn="1"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590C76F-6331-4485-AA5B-D61483481F68}"/>
              </a:ext>
            </a:extLst>
          </p:cNvPr>
          <p:cNvSpPr/>
          <p:nvPr userDrawn="1"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41248" y="5102352"/>
            <a:ext cx="10607040" cy="585216"/>
          </a:xfrm>
          <a:solidFill>
            <a:schemeClr val="accent1"/>
          </a:solidFill>
        </p:spPr>
        <p:txBody>
          <a:bodyPr rtlCol="0" anchor="ctr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5112591B-8032-4FDF-9B26-8F505642C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96713" y="6324077"/>
            <a:ext cx="2743200" cy="365125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65A5C87-DF58-40C8-B092-1DE63DB4547E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4244522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그림 개체 틀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422392" y="2798064"/>
            <a:ext cx="1463040" cy="1481328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ko"/>
              <a:t>그림</a:t>
            </a:r>
          </a:p>
        </p:txBody>
      </p:sp>
      <p:sp>
        <p:nvSpPr>
          <p:cNvPr id="10" name="그림 개체 틀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76072" y="2798064"/>
            <a:ext cx="1463040" cy="1481328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ko"/>
              <a:t>그림</a:t>
            </a:r>
          </a:p>
        </p:txBody>
      </p:sp>
      <p:sp>
        <p:nvSpPr>
          <p:cNvPr id="16" name="그림 개체 틀 14">
            <a:extLst>
              <a:ext uri="{FF2B5EF4-FFF2-40B4-BE49-F238E27FC236}">
                <a16:creationId xmlns:a16="http://schemas.microsoft.com/office/drawing/2014/main" id="{6B8374DB-2C54-426F-9768-7B838BE1F98D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7845552" y="2798064"/>
            <a:ext cx="1463040" cy="1481328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ko"/>
              <a:t>그림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6763C05-47FB-4725-A20D-066889246220}"/>
              </a:ext>
            </a:extLst>
          </p:cNvPr>
          <p:cNvSpPr/>
          <p:nvPr userDrawn="1"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그림 개체 틀 14">
            <a:extLst>
              <a:ext uri="{FF2B5EF4-FFF2-40B4-BE49-F238E27FC236}">
                <a16:creationId xmlns:a16="http://schemas.microsoft.com/office/drawing/2014/main" id="{AC393A50-B0FA-44B0-850A-6E748DECA20A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2999232" y="2798064"/>
            <a:ext cx="1463040" cy="1481328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ko"/>
              <a:t>그림</a:t>
            </a:r>
          </a:p>
        </p:txBody>
      </p:sp>
      <p:sp>
        <p:nvSpPr>
          <p:cNvPr id="33" name="그림 개체 틀 14">
            <a:extLst>
              <a:ext uri="{FF2B5EF4-FFF2-40B4-BE49-F238E27FC236}">
                <a16:creationId xmlns:a16="http://schemas.microsoft.com/office/drawing/2014/main" id="{C19D18E3-AE27-4902-A5E1-1E388C8CA886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10268712" y="2798064"/>
            <a:ext cx="1463040" cy="1481328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ko"/>
              <a:t>그림</a:t>
            </a:r>
          </a:p>
        </p:txBody>
      </p: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389175D6-43FD-42A2-8595-893FC3BFCDF6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7" name="텍스트 개체 틀 35">
            <a:extLst>
              <a:ext uri="{FF2B5EF4-FFF2-40B4-BE49-F238E27FC236}">
                <a16:creationId xmlns:a16="http://schemas.microsoft.com/office/drawing/2014/main" id="{28F74B10-F76D-4BBB-A284-01D5A0DF8BCB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431536" y="4489704"/>
            <a:ext cx="1462088" cy="649288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ko"/>
              <a:t>이름</a:t>
            </a:r>
          </a:p>
          <a:p>
            <a:pPr lvl="1" rtl="0"/>
            <a:r>
              <a:rPr lang="ko"/>
              <a:t>제목</a:t>
            </a:r>
          </a:p>
        </p:txBody>
      </p:sp>
      <p:sp>
        <p:nvSpPr>
          <p:cNvPr id="38" name="텍스트 개체 틀 35">
            <a:extLst>
              <a:ext uri="{FF2B5EF4-FFF2-40B4-BE49-F238E27FC236}">
                <a16:creationId xmlns:a16="http://schemas.microsoft.com/office/drawing/2014/main" id="{BD245DC2-6D7B-4AEE-B8EE-0D0E473AFFF5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845552" y="4489704"/>
            <a:ext cx="1462088" cy="649288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ko"/>
              <a:t>이름</a:t>
            </a:r>
          </a:p>
          <a:p>
            <a:pPr lvl="1" rtl="0"/>
            <a:r>
              <a:rPr lang="ko"/>
              <a:t>제목</a:t>
            </a:r>
          </a:p>
        </p:txBody>
      </p:sp>
      <p:sp>
        <p:nvSpPr>
          <p:cNvPr id="39" name="텍스트 개체 틀 35">
            <a:extLst>
              <a:ext uri="{FF2B5EF4-FFF2-40B4-BE49-F238E27FC236}">
                <a16:creationId xmlns:a16="http://schemas.microsoft.com/office/drawing/2014/main" id="{28069EAF-8C82-49CC-8A38-2ACAD26F7DE9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10268712" y="4489704"/>
            <a:ext cx="1462088" cy="649288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ko"/>
              <a:t>이름</a:t>
            </a:r>
          </a:p>
          <a:p>
            <a:pPr lvl="1" rtl="0"/>
            <a:r>
              <a:rPr lang="ko"/>
              <a:t>제목</a:t>
            </a:r>
          </a:p>
        </p:txBody>
      </p:sp>
      <p:sp>
        <p:nvSpPr>
          <p:cNvPr id="40" name="텍스트 개체 틀 35">
            <a:extLst>
              <a:ext uri="{FF2B5EF4-FFF2-40B4-BE49-F238E27FC236}">
                <a16:creationId xmlns:a16="http://schemas.microsoft.com/office/drawing/2014/main" id="{DAA3B1CD-59B3-4B73-B91A-88CED1D8FDD6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94360" y="4489704"/>
            <a:ext cx="1462088" cy="649288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ko"/>
              <a:t>이름</a:t>
            </a:r>
          </a:p>
          <a:p>
            <a:pPr lvl="1" rtl="0"/>
            <a:r>
              <a:rPr lang="ko"/>
              <a:t>제목</a:t>
            </a:r>
          </a:p>
        </p:txBody>
      </p:sp>
      <p:sp>
        <p:nvSpPr>
          <p:cNvPr id="41" name="텍스트 개체 틀 35">
            <a:extLst>
              <a:ext uri="{FF2B5EF4-FFF2-40B4-BE49-F238E27FC236}">
                <a16:creationId xmlns:a16="http://schemas.microsoft.com/office/drawing/2014/main" id="{C1FED6B0-DEB7-46E3-8038-FE6788AC24A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008376" y="4489704"/>
            <a:ext cx="1462088" cy="649288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ko"/>
              <a:t>이름</a:t>
            </a:r>
          </a:p>
          <a:p>
            <a:pPr lvl="1" rtl="0"/>
            <a:r>
              <a:rPr lang="ko"/>
              <a:t>제목</a:t>
            </a:r>
          </a:p>
        </p:txBody>
      </p:sp>
    </p:spTree>
    <p:extLst>
      <p:ext uri="{BB962C8B-B14F-4D97-AF65-F5344CB8AC3E}">
        <p14:creationId xmlns:p14="http://schemas.microsoft.com/office/powerpoint/2010/main" val="431511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rtlCol="0"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 rtlCol="0"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rtlCol="0"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 rtlCol="0"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3679" y="6356350"/>
            <a:ext cx="2743200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934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 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2372650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3203688"/>
            <a:ext cx="3291840" cy="2968512"/>
          </a:xfrm>
        </p:spPr>
        <p:txBody>
          <a:bodyPr rtlCol="0"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07992" y="2372650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07992" y="3203687"/>
            <a:ext cx="3291840" cy="2968511"/>
          </a:xfrm>
        </p:spPr>
        <p:txBody>
          <a:bodyPr rtlCol="0"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9745" y="6356350"/>
            <a:ext cx="2743200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텍스트 개체 틀 4">
            <a:extLst>
              <a:ext uri="{FF2B5EF4-FFF2-40B4-BE49-F238E27FC236}">
                <a16:creationId xmlns:a16="http://schemas.microsoft.com/office/drawing/2014/main" id="{CE04853A-B5A7-418B-B49F-E718136614E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39912" y="2372650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6" name="내용 개체 틀 5">
            <a:extLst>
              <a:ext uri="{FF2B5EF4-FFF2-40B4-BE49-F238E27FC236}">
                <a16:creationId xmlns:a16="http://schemas.microsoft.com/office/drawing/2014/main" id="{D08E5547-BBB9-4D87-A012-6BC6B133086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439912" y="3203687"/>
            <a:ext cx="3291840" cy="2968511"/>
          </a:xfrm>
        </p:spPr>
        <p:txBody>
          <a:bodyPr rtlCol="0"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"/>
          </a:p>
        </p:txBody>
      </p:sp>
    </p:spTree>
    <p:extLst>
      <p:ext uri="{BB962C8B-B14F-4D97-AF65-F5344CB8AC3E}">
        <p14:creationId xmlns:p14="http://schemas.microsoft.com/office/powerpoint/2010/main" val="2202261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96559" y="6356350"/>
            <a:ext cx="8866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65A5C87-DF58-40C8-B092-1DE63DB4547E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13EA1A1-772A-9B48-0540-0DE346C4B3C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9"/>
          <a:srcRect r="6054"/>
          <a:stretch/>
        </p:blipFill>
        <p:spPr>
          <a:xfrm>
            <a:off x="-1256" y="-3606"/>
            <a:ext cx="12193256" cy="79260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551987B-B7E1-F416-51B6-8EB915B6C42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34" b="31683"/>
          <a:stretch/>
        </p:blipFill>
        <p:spPr>
          <a:xfrm>
            <a:off x="9944548" y="411780"/>
            <a:ext cx="2038488" cy="37722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>
            <a:off x="407894" y="6356350"/>
            <a:ext cx="1621677" cy="310923"/>
          </a:xfrm>
          <a:prstGeom prst="rect">
            <a:avLst/>
          </a:prstGeom>
        </p:spPr>
      </p:pic>
      <p:sp>
        <p:nvSpPr>
          <p:cNvPr id="9" name="제목 1"/>
          <p:cNvSpPr txBox="1">
            <a:spLocks/>
          </p:cNvSpPr>
          <p:nvPr userDrawn="1"/>
        </p:nvSpPr>
        <p:spPr>
          <a:xfrm>
            <a:off x="691375" y="115445"/>
            <a:ext cx="5687910" cy="560119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000" kern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5134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30" r:id="rId2"/>
    <p:sldLayoutId id="2147483731" r:id="rId3"/>
    <p:sldLayoutId id="2147483723" r:id="rId4"/>
    <p:sldLayoutId id="2147483722" r:id="rId5"/>
    <p:sldLayoutId id="2147483732" r:id="rId6"/>
    <p:sldLayoutId id="2147483736" r:id="rId7"/>
    <p:sldLayoutId id="2147483725" r:id="rId8"/>
    <p:sldLayoutId id="2147483733" r:id="rId9"/>
    <p:sldLayoutId id="2147483734" r:id="rId10"/>
    <p:sldLayoutId id="2147483735" r:id="rId11"/>
    <p:sldLayoutId id="2147483726" r:id="rId12"/>
    <p:sldLayoutId id="2147483727" r:id="rId13"/>
    <p:sldLayoutId id="2147483728" r:id="rId14"/>
    <p:sldLayoutId id="2147483729" r:id="rId15"/>
    <p:sldLayoutId id="2147483743" r:id="rId16"/>
    <p:sldLayoutId id="2147483747" r:id="rId17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000" kern="1200">
          <a:solidFill>
            <a:schemeClr val="bg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10000"/>
        </a:lnSpc>
        <a:spcBef>
          <a:spcPts val="1000"/>
        </a:spcBef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110000"/>
        </a:lnSpc>
        <a:spcBef>
          <a:spcPts val="500"/>
        </a:spcBef>
        <a:buFont typeface="맑은 고딕" panose="020B0503020000020004" pitchFamily="50" charset="-127"/>
        <a:buChar char="-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110000"/>
        </a:lnSpc>
        <a:spcBef>
          <a:spcPts val="500"/>
        </a:spcBef>
        <a:buFontTx/>
        <a:buChar char="«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35.png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saurabhshahane/seoul-bike-sharing-demand-prediction?select=SeoulBikeData.csv" TargetMode="Externa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0D9D20-B4BB-42AA-8DDD-68CC9F1D95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rgbClr val="0070C0"/>
          </a:solidFill>
        </p:spPr>
        <p:txBody>
          <a:bodyPr rtlCol="0">
            <a:normAutofit/>
          </a:bodyPr>
          <a:lstStyle/>
          <a:p>
            <a:r>
              <a:rPr lang="ko-KR" altLang="en-US" sz="5000" dirty="0" err="1">
                <a:latin typeface="맑은고딕"/>
                <a:ea typeface="나눔스퀘어 ExtraBold" panose="020B0600000101010101" pitchFamily="50" charset="-127"/>
              </a:rPr>
              <a:t>어프렌티스</a:t>
            </a:r>
            <a:r>
              <a:rPr lang="ko-KR" altLang="en-US" sz="5000" dirty="0">
                <a:latin typeface="맑은고딕"/>
                <a:ea typeface="나눔스퀘어 ExtraBold" panose="020B0600000101010101" pitchFamily="50" charset="-127"/>
              </a:rPr>
              <a:t> 프로젝트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5131AE24-4A9A-F189-48CD-1E84B082B4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01368" y="3359803"/>
            <a:ext cx="8586216" cy="685800"/>
          </a:xfrm>
          <a:solidFill>
            <a:srgbClr val="0070C0"/>
          </a:solidFill>
        </p:spPr>
        <p:txBody>
          <a:bodyPr/>
          <a:lstStyle/>
          <a:p>
            <a:r>
              <a:rPr lang="ko-KR" altLang="en-US" dirty="0" smtClean="0">
                <a:latin typeface="맑은고딕"/>
                <a:ea typeface="나눔스퀘어" panose="020B0600000101010101" pitchFamily="50" charset="-127"/>
              </a:rPr>
              <a:t>기말 프로젝트</a:t>
            </a:r>
            <a:endParaRPr lang="ko-KR" altLang="en-US" dirty="0">
              <a:latin typeface="맑은고딕"/>
              <a:ea typeface="나눔스퀘어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909A3E-B7A3-2D6C-B3C0-E634F34D8DE0}"/>
              </a:ext>
            </a:extLst>
          </p:cNvPr>
          <p:cNvSpPr txBox="1"/>
          <p:nvPr/>
        </p:nvSpPr>
        <p:spPr>
          <a:xfrm>
            <a:off x="2505993" y="4500970"/>
            <a:ext cx="6514925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latin typeface="맑은고딕"/>
                <a:ea typeface="굴림체" panose="020B0609000101010101" pitchFamily="49" charset="-127"/>
              </a:rPr>
              <a:t>충북대학교 </a:t>
            </a:r>
            <a:r>
              <a:rPr lang="ko-KR" altLang="en-US" sz="2800" b="1" dirty="0" smtClean="0">
                <a:latin typeface="맑은고딕"/>
                <a:ea typeface="굴림체" panose="020B0609000101010101" pitchFamily="49" charset="-127"/>
              </a:rPr>
              <a:t>산업인공지능학과    사수진</a:t>
            </a:r>
            <a:endParaRPr lang="ko-KR" altLang="en-US" sz="2800" b="1" dirty="0">
              <a:latin typeface="맑은고딕"/>
              <a:ea typeface="굴림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3737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A3CFA588-28E2-309C-D989-D5CAE32173FF}"/>
              </a:ext>
            </a:extLst>
          </p:cNvPr>
          <p:cNvSpPr txBox="1">
            <a:spLocks noChangeArrowheads="1"/>
          </p:cNvSpPr>
          <p:nvPr/>
        </p:nvSpPr>
        <p:spPr>
          <a:xfrm>
            <a:off x="387187" y="75146"/>
            <a:ext cx="8756805" cy="641350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3200" dirty="0" smtClean="0">
                <a:latin typeface="맑은고딕"/>
                <a:ea typeface="나눔스퀘어 ExtraBold" panose="020B0600000101010101" pitchFamily="50" charset="-127"/>
              </a:rPr>
              <a:t>2. </a:t>
            </a:r>
            <a:r>
              <a:rPr lang="ko-KR" altLang="en-US" sz="3200" dirty="0" smtClean="0">
                <a:latin typeface="맑은고딕"/>
                <a:ea typeface="나눔스퀘어 ExtraBold" panose="020B0600000101010101" pitchFamily="50" charset="-127"/>
              </a:rPr>
              <a:t>프로젝트 단계</a:t>
            </a:r>
            <a:endParaRPr lang="en-GB" altLang="ko-KR" sz="3200" dirty="0">
              <a:latin typeface="맑은고딕"/>
              <a:ea typeface="나눔스퀘어 ExtraBold" panose="020B0600000101010101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39698" y="1431576"/>
            <a:ext cx="8987590" cy="919533"/>
          </a:xfrm>
          <a:prstGeom prst="rect">
            <a:avLst/>
          </a:prstGeom>
        </p:spPr>
        <p:txBody>
          <a:bodyPr wrap="square" bIns="108000">
            <a:spAutoFit/>
          </a:bodyPr>
          <a:lstStyle/>
          <a:p>
            <a:pPr marL="360363" indent="-360363">
              <a:spcAft>
                <a:spcPts val="1200"/>
              </a:spcAft>
              <a:buClr>
                <a:srgbClr val="0070C0"/>
              </a:buClr>
              <a:buFontTx/>
              <a:buChar char="▀"/>
            </a:pPr>
            <a:r>
              <a:rPr lang="en-US" altLang="ko-KR" dirty="0" smtClean="0">
                <a:latin typeface="맑은고딕"/>
              </a:rPr>
              <a:t>Step 3: </a:t>
            </a:r>
            <a:r>
              <a:rPr lang="ko-KR" altLang="en-US" b="1" dirty="0">
                <a:latin typeface="맑은고딕"/>
              </a:rPr>
              <a:t>데이터 </a:t>
            </a:r>
            <a:r>
              <a:rPr lang="ko-KR" altLang="en-US" b="1" dirty="0" smtClean="0">
                <a:latin typeface="맑은고딕"/>
              </a:rPr>
              <a:t>전처리</a:t>
            </a:r>
            <a:endParaRPr lang="en-US" altLang="ko-KR" b="1" dirty="0" smtClean="0">
              <a:latin typeface="맑은고딕"/>
            </a:endParaRPr>
          </a:p>
          <a:p>
            <a:pPr marL="360363" indent="-1841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맑은고딕"/>
              </a:rPr>
              <a:t>기능일 데이터 </a:t>
            </a:r>
            <a:r>
              <a:rPr lang="ko-KR" altLang="en-US" dirty="0" err="1" smtClean="0">
                <a:latin typeface="맑은고딕"/>
              </a:rPr>
              <a:t>확인시</a:t>
            </a:r>
            <a:r>
              <a:rPr lang="ko-KR" altLang="en-US" dirty="0" smtClean="0">
                <a:latin typeface="맑은고딕"/>
              </a:rPr>
              <a:t> 대여 자전거는 기능하는 날에만 제공되므로 해당 열 제거</a:t>
            </a:r>
            <a:endParaRPr lang="en-US" altLang="ko-KR" dirty="0" smtClean="0">
              <a:latin typeface="맑은고딕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946" y="2225269"/>
            <a:ext cx="7639050" cy="15335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6946" y="4091620"/>
            <a:ext cx="7629525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410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A3CFA588-28E2-309C-D989-D5CAE32173FF}"/>
              </a:ext>
            </a:extLst>
          </p:cNvPr>
          <p:cNvSpPr txBox="1">
            <a:spLocks noChangeArrowheads="1"/>
          </p:cNvSpPr>
          <p:nvPr/>
        </p:nvSpPr>
        <p:spPr>
          <a:xfrm>
            <a:off x="387187" y="75146"/>
            <a:ext cx="8756805" cy="641350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3200" dirty="0" smtClean="0">
                <a:latin typeface="맑은고딕"/>
                <a:ea typeface="나눔스퀘어 ExtraBold" panose="020B0600000101010101" pitchFamily="50" charset="-127"/>
              </a:rPr>
              <a:t>2. </a:t>
            </a:r>
            <a:r>
              <a:rPr lang="ko-KR" altLang="en-US" sz="3200" dirty="0" smtClean="0">
                <a:latin typeface="맑은고딕"/>
                <a:ea typeface="나눔스퀘어 ExtraBold" panose="020B0600000101010101" pitchFamily="50" charset="-127"/>
              </a:rPr>
              <a:t>프로젝트 단계</a:t>
            </a:r>
            <a:endParaRPr lang="en-GB" altLang="ko-KR" sz="3200" dirty="0">
              <a:latin typeface="맑은고딕"/>
              <a:ea typeface="나눔스퀘어 ExtraBold" panose="020B0600000101010101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39698" y="1431576"/>
            <a:ext cx="8987590" cy="919533"/>
          </a:xfrm>
          <a:prstGeom prst="rect">
            <a:avLst/>
          </a:prstGeom>
        </p:spPr>
        <p:txBody>
          <a:bodyPr wrap="square" bIns="108000">
            <a:spAutoFit/>
          </a:bodyPr>
          <a:lstStyle/>
          <a:p>
            <a:pPr marL="360363" indent="-360363">
              <a:spcAft>
                <a:spcPts val="1200"/>
              </a:spcAft>
              <a:buClr>
                <a:srgbClr val="0070C0"/>
              </a:buClr>
              <a:buFontTx/>
              <a:buChar char="▀"/>
            </a:pPr>
            <a:r>
              <a:rPr lang="en-US" altLang="ko-KR" dirty="0" smtClean="0">
                <a:latin typeface="맑은고딕"/>
              </a:rPr>
              <a:t>Step 3: </a:t>
            </a:r>
            <a:r>
              <a:rPr lang="ko-KR" altLang="en-US" b="1" dirty="0">
                <a:latin typeface="맑은고딕"/>
              </a:rPr>
              <a:t>데이터 </a:t>
            </a:r>
            <a:r>
              <a:rPr lang="ko-KR" altLang="en-US" b="1" dirty="0" smtClean="0">
                <a:latin typeface="맑은고딕"/>
              </a:rPr>
              <a:t>전처리</a:t>
            </a:r>
            <a:endParaRPr lang="en-US" altLang="ko-KR" b="1" dirty="0" smtClean="0">
              <a:latin typeface="맑은고딕"/>
            </a:endParaRPr>
          </a:p>
          <a:p>
            <a:pPr marL="360363" indent="-1841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ko-KR" altLang="en-US" dirty="0" err="1" smtClean="0">
                <a:latin typeface="맑은고딕"/>
              </a:rPr>
              <a:t>결측치는</a:t>
            </a:r>
            <a:r>
              <a:rPr lang="ko-KR" altLang="en-US" dirty="0" smtClean="0">
                <a:latin typeface="맑은고딕"/>
              </a:rPr>
              <a:t> 존재하지 않았으며 범주형 데이터 라벨 </a:t>
            </a:r>
            <a:r>
              <a:rPr lang="ko-KR" altLang="en-US" dirty="0" err="1" smtClean="0">
                <a:latin typeface="맑은고딕"/>
              </a:rPr>
              <a:t>인코딩</a:t>
            </a:r>
            <a:r>
              <a:rPr lang="ko-KR" altLang="en-US" dirty="0" smtClean="0">
                <a:latin typeface="맑은고딕"/>
              </a:rPr>
              <a:t> 처리하였습니다</a:t>
            </a:r>
            <a:r>
              <a:rPr lang="en-US" altLang="ko-KR" dirty="0" smtClean="0">
                <a:latin typeface="맑은고딕"/>
              </a:rPr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016" y="2235686"/>
            <a:ext cx="9467850" cy="74295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5016" y="2974452"/>
            <a:ext cx="9467850" cy="318358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8383349" y="2974452"/>
            <a:ext cx="1149069" cy="31835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  <a:latin typeface="맑은고딕"/>
            </a:endParaRPr>
          </a:p>
        </p:txBody>
      </p:sp>
    </p:spTree>
    <p:extLst>
      <p:ext uri="{BB962C8B-B14F-4D97-AF65-F5344CB8AC3E}">
        <p14:creationId xmlns:p14="http://schemas.microsoft.com/office/powerpoint/2010/main" val="989926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128" y="4040349"/>
            <a:ext cx="7439025" cy="2384728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A3CFA588-28E2-309C-D989-D5CAE32173FF}"/>
              </a:ext>
            </a:extLst>
          </p:cNvPr>
          <p:cNvSpPr txBox="1">
            <a:spLocks noChangeArrowheads="1"/>
          </p:cNvSpPr>
          <p:nvPr/>
        </p:nvSpPr>
        <p:spPr>
          <a:xfrm>
            <a:off x="387187" y="75146"/>
            <a:ext cx="8756805" cy="641350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3200" dirty="0" smtClean="0">
                <a:latin typeface="맑은고딕"/>
                <a:ea typeface="나눔스퀘어 ExtraBold" panose="020B0600000101010101" pitchFamily="50" charset="-127"/>
              </a:rPr>
              <a:t>2. </a:t>
            </a:r>
            <a:r>
              <a:rPr lang="ko-KR" altLang="en-US" sz="3200" dirty="0" smtClean="0">
                <a:latin typeface="맑은고딕"/>
                <a:ea typeface="나눔스퀘어 ExtraBold" panose="020B0600000101010101" pitchFamily="50" charset="-127"/>
              </a:rPr>
              <a:t>프로젝트 단계</a:t>
            </a:r>
            <a:endParaRPr lang="en-GB" altLang="ko-KR" sz="3200" dirty="0">
              <a:latin typeface="맑은고딕"/>
              <a:ea typeface="나눔스퀘어 ExtraBold" panose="020B0600000101010101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39698" y="1431576"/>
            <a:ext cx="8987590" cy="2920081"/>
          </a:xfrm>
          <a:prstGeom prst="rect">
            <a:avLst/>
          </a:prstGeom>
        </p:spPr>
        <p:txBody>
          <a:bodyPr wrap="square" bIns="108000">
            <a:spAutoFit/>
          </a:bodyPr>
          <a:lstStyle/>
          <a:p>
            <a:pPr marL="360363" indent="-360363">
              <a:spcAft>
                <a:spcPts val="1200"/>
              </a:spcAft>
              <a:buClr>
                <a:srgbClr val="0070C0"/>
              </a:buClr>
              <a:buFontTx/>
              <a:buChar char="▀"/>
            </a:pPr>
            <a:r>
              <a:rPr lang="en-US" altLang="ko-KR" dirty="0" smtClean="0">
                <a:latin typeface="맑은고딕"/>
              </a:rPr>
              <a:t>Step 4: </a:t>
            </a:r>
            <a:r>
              <a:rPr lang="ko-KR" altLang="en-US" b="1" dirty="0">
                <a:latin typeface="맑은고딕"/>
              </a:rPr>
              <a:t>데이터 </a:t>
            </a:r>
            <a:r>
              <a:rPr lang="ko-KR" altLang="en-US" b="1" dirty="0" smtClean="0">
                <a:latin typeface="맑은고딕"/>
              </a:rPr>
              <a:t>스케일링</a:t>
            </a:r>
            <a:endParaRPr lang="ko-KR" altLang="en-US" b="1" dirty="0">
              <a:latin typeface="맑은고딕"/>
            </a:endParaRPr>
          </a:p>
          <a:p>
            <a:pPr marL="360363" indent="-1841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맑은고딕"/>
              </a:rPr>
              <a:t>정규화</a:t>
            </a:r>
            <a:r>
              <a:rPr lang="en-US" altLang="ko-KR" dirty="0">
                <a:latin typeface="맑은고딕"/>
              </a:rPr>
              <a:t>(Min-Max Scaling, Normalization</a:t>
            </a:r>
            <a:r>
              <a:rPr lang="en-US" altLang="ko-KR" dirty="0" smtClean="0">
                <a:latin typeface="맑은고딕"/>
              </a:rPr>
              <a:t>) </a:t>
            </a:r>
            <a:r>
              <a:rPr lang="ko-KR" altLang="en-US" dirty="0" smtClean="0">
                <a:latin typeface="맑은고딕"/>
              </a:rPr>
              <a:t>스케일링 방법을 사용하였습니다</a:t>
            </a:r>
            <a:r>
              <a:rPr lang="en-US" altLang="ko-KR" dirty="0" smtClean="0">
                <a:latin typeface="맑은고딕"/>
              </a:rPr>
              <a:t>.</a:t>
            </a:r>
          </a:p>
          <a:p>
            <a:pPr marL="360363" indent="-1841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맑은고딕"/>
              </a:rPr>
              <a:t>scaler = </a:t>
            </a:r>
            <a:r>
              <a:rPr lang="en-US" altLang="ko-KR" dirty="0" err="1">
                <a:latin typeface="맑은고딕"/>
              </a:rPr>
              <a:t>MinMaxScaler</a:t>
            </a:r>
            <a:r>
              <a:rPr lang="en-US" altLang="ko-KR" dirty="0" smtClean="0">
                <a:latin typeface="맑은고딕"/>
              </a:rPr>
              <a:t>()</a:t>
            </a:r>
          </a:p>
          <a:p>
            <a:pPr marL="360363" indent="-1841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맑은고딕"/>
              </a:rPr>
              <a:t>제곱근 변환 </a:t>
            </a:r>
            <a:r>
              <a:rPr lang="ko-KR" altLang="en-US" dirty="0">
                <a:latin typeface="맑은고딕"/>
              </a:rPr>
              <a:t>스케일링 이후의 데이터 분포 시각화</a:t>
            </a:r>
            <a:endParaRPr lang="en-US" altLang="ko-KR" dirty="0">
              <a:latin typeface="맑은고딕"/>
            </a:endParaRPr>
          </a:p>
          <a:p>
            <a:pPr marL="360363" indent="-1841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ko-KR" altLang="en-US" dirty="0">
              <a:latin typeface="맑은고딕"/>
            </a:endParaRPr>
          </a:p>
          <a:p>
            <a:pPr marL="360363" indent="-1841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맑은고딕"/>
            </a:endParaRPr>
          </a:p>
          <a:p>
            <a:pPr marL="176213">
              <a:lnSpc>
                <a:spcPts val="2600"/>
              </a:lnSpc>
            </a:pPr>
            <a:endParaRPr lang="en-US" altLang="ko-KR" dirty="0">
              <a:latin typeface="맑은고딕"/>
            </a:endParaRPr>
          </a:p>
          <a:p>
            <a:pPr marL="360363" indent="-1841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altLang="ko-KR" dirty="0" smtClean="0">
              <a:latin typeface="맑은고딕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8879" y="2891616"/>
            <a:ext cx="7629525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894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A3CFA588-28E2-309C-D989-D5CAE32173FF}"/>
              </a:ext>
            </a:extLst>
          </p:cNvPr>
          <p:cNvSpPr txBox="1">
            <a:spLocks noChangeArrowheads="1"/>
          </p:cNvSpPr>
          <p:nvPr/>
        </p:nvSpPr>
        <p:spPr>
          <a:xfrm>
            <a:off x="387187" y="75146"/>
            <a:ext cx="8756805" cy="641350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3200" dirty="0" smtClean="0">
                <a:latin typeface="맑은고딕"/>
                <a:ea typeface="나눔스퀘어 ExtraBold" panose="020B0600000101010101" pitchFamily="50" charset="-127"/>
              </a:rPr>
              <a:t>2. </a:t>
            </a:r>
            <a:r>
              <a:rPr lang="ko-KR" altLang="en-US" sz="3200" dirty="0" smtClean="0">
                <a:latin typeface="맑은고딕"/>
                <a:ea typeface="나눔스퀘어 ExtraBold" panose="020B0600000101010101" pitchFamily="50" charset="-127"/>
              </a:rPr>
              <a:t>프로젝트 단계</a:t>
            </a:r>
            <a:endParaRPr lang="en-GB" altLang="ko-KR" sz="3200" dirty="0">
              <a:latin typeface="맑은고딕"/>
              <a:ea typeface="나눔스퀘어 ExtraBold" panose="020B0600000101010101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79892" y="1511963"/>
            <a:ext cx="8987590" cy="3253505"/>
          </a:xfrm>
          <a:prstGeom prst="rect">
            <a:avLst/>
          </a:prstGeom>
        </p:spPr>
        <p:txBody>
          <a:bodyPr wrap="square" bIns="108000">
            <a:spAutoFit/>
          </a:bodyPr>
          <a:lstStyle/>
          <a:p>
            <a:pPr marL="360363" indent="-360363">
              <a:spcAft>
                <a:spcPts val="1200"/>
              </a:spcAft>
              <a:buClr>
                <a:srgbClr val="0070C0"/>
              </a:buClr>
              <a:buFontTx/>
              <a:buChar char="▀"/>
            </a:pPr>
            <a:r>
              <a:rPr lang="en-US" altLang="ko-KR" dirty="0" smtClean="0">
                <a:latin typeface="맑은고딕"/>
              </a:rPr>
              <a:t>Step 5: </a:t>
            </a:r>
            <a:r>
              <a:rPr lang="ko-KR" altLang="en-US" b="1" dirty="0" smtClean="0">
                <a:latin typeface="맑은고딕"/>
              </a:rPr>
              <a:t>파이프라인 구성</a:t>
            </a:r>
            <a:endParaRPr lang="en-US" altLang="ko-KR" dirty="0" smtClean="0">
              <a:latin typeface="맑은고딕"/>
            </a:endParaRPr>
          </a:p>
          <a:p>
            <a:pPr marL="360363" indent="-1841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맑은고딕"/>
              </a:rPr>
              <a:t>Pipeline </a:t>
            </a:r>
            <a:r>
              <a:rPr lang="ko-KR" altLang="en-US" dirty="0" smtClean="0">
                <a:latin typeface="맑은고딕"/>
              </a:rPr>
              <a:t>클래스 생성 및 </a:t>
            </a:r>
            <a:r>
              <a:rPr lang="en-US" altLang="ko-KR" dirty="0" smtClean="0">
                <a:latin typeface="맑은고딕"/>
              </a:rPr>
              <a:t>Pipeline </a:t>
            </a:r>
            <a:r>
              <a:rPr lang="ko-KR" altLang="en-US" dirty="0" err="1" smtClean="0">
                <a:latin typeface="맑은고딕"/>
              </a:rPr>
              <a:t>컨스트럭트로</a:t>
            </a:r>
            <a:r>
              <a:rPr lang="ko-KR" altLang="en-US" dirty="0" smtClean="0">
                <a:latin typeface="맑은고딕"/>
              </a:rPr>
              <a:t> </a:t>
            </a:r>
            <a:r>
              <a:rPr lang="ko-KR" altLang="en-US" dirty="0" err="1" smtClean="0">
                <a:latin typeface="맑은고딕"/>
              </a:rPr>
              <a:t>튜플</a:t>
            </a:r>
            <a:r>
              <a:rPr lang="ko-KR" altLang="en-US" dirty="0" smtClean="0">
                <a:latin typeface="맑은고딕"/>
              </a:rPr>
              <a:t> 목록을 시퀀스 스텝 정의</a:t>
            </a:r>
            <a:endParaRPr lang="en-US" altLang="ko-KR" dirty="0" smtClean="0">
              <a:latin typeface="맑은고딕"/>
            </a:endParaRPr>
          </a:p>
          <a:p>
            <a:pPr marL="360363" indent="-1841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맑은고딕"/>
            </a:endParaRPr>
          </a:p>
          <a:p>
            <a:pPr marL="360363" indent="-1841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altLang="ko-KR" dirty="0" smtClean="0">
              <a:latin typeface="맑은고딕"/>
            </a:endParaRPr>
          </a:p>
          <a:p>
            <a:pPr marL="360363" indent="-1841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맑은고딕"/>
            </a:endParaRPr>
          </a:p>
          <a:p>
            <a:pPr marL="360363" indent="-1841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altLang="ko-KR" dirty="0" smtClean="0">
              <a:latin typeface="맑은고딕"/>
            </a:endParaRPr>
          </a:p>
          <a:p>
            <a:pPr marL="360363" indent="-1841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맑은고딕"/>
            </a:endParaRPr>
          </a:p>
          <a:p>
            <a:pPr marL="360363" indent="-1841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latin typeface="맑은고딕"/>
              </a:rPr>
              <a:t>make_pipeline</a:t>
            </a:r>
            <a:r>
              <a:rPr lang="en-US" altLang="ko-KR" dirty="0" smtClean="0">
                <a:latin typeface="맑은고딕"/>
              </a:rPr>
              <a:t> </a:t>
            </a:r>
            <a:r>
              <a:rPr lang="ko-KR" altLang="en-US" dirty="0" smtClean="0">
                <a:latin typeface="맑은고딕"/>
              </a:rPr>
              <a:t>함수에 </a:t>
            </a:r>
            <a:r>
              <a:rPr lang="ko-KR" altLang="en-US" dirty="0" err="1" smtClean="0">
                <a:latin typeface="맑은고딕"/>
              </a:rPr>
              <a:t>결측치</a:t>
            </a:r>
            <a:r>
              <a:rPr lang="ko-KR" altLang="en-US" dirty="0" smtClean="0">
                <a:latin typeface="맑은고딕"/>
              </a:rPr>
              <a:t> 발생시 중앙값으로 대체 및 </a:t>
            </a:r>
            <a:r>
              <a:rPr lang="ko-KR" altLang="en-US" dirty="0" err="1" smtClean="0">
                <a:latin typeface="맑은고딕"/>
              </a:rPr>
              <a:t>정규화로</a:t>
            </a:r>
            <a:r>
              <a:rPr lang="ko-KR" altLang="en-US" dirty="0" smtClean="0">
                <a:latin typeface="맑은고딕"/>
              </a:rPr>
              <a:t> 변환 정의</a:t>
            </a:r>
            <a:endParaRPr lang="ko-KR" altLang="en-US" dirty="0">
              <a:latin typeface="맑은고딕"/>
            </a:endParaRPr>
          </a:p>
          <a:p>
            <a:pPr marL="360363" indent="-1841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altLang="ko-KR" dirty="0" smtClean="0">
              <a:latin typeface="맑은고딕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282" y="2304657"/>
            <a:ext cx="7610475" cy="16668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8857" y="4339826"/>
            <a:ext cx="758190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049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A3CFA588-28E2-309C-D989-D5CAE32173FF}"/>
              </a:ext>
            </a:extLst>
          </p:cNvPr>
          <p:cNvSpPr txBox="1">
            <a:spLocks noChangeArrowheads="1"/>
          </p:cNvSpPr>
          <p:nvPr/>
        </p:nvSpPr>
        <p:spPr>
          <a:xfrm>
            <a:off x="387187" y="75146"/>
            <a:ext cx="8756805" cy="641350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3200" dirty="0" smtClean="0">
                <a:latin typeface="맑은고딕"/>
                <a:ea typeface="나눔스퀘어 ExtraBold" panose="020B0600000101010101" pitchFamily="50" charset="-127"/>
              </a:rPr>
              <a:t>2. </a:t>
            </a:r>
            <a:r>
              <a:rPr lang="ko-KR" altLang="en-US" sz="3200" dirty="0" smtClean="0">
                <a:latin typeface="맑은고딕"/>
                <a:ea typeface="나눔스퀘어 ExtraBold" panose="020B0600000101010101" pitchFamily="50" charset="-127"/>
              </a:rPr>
              <a:t>프로젝트 단계</a:t>
            </a:r>
            <a:endParaRPr lang="en-GB" altLang="ko-KR" sz="3200" dirty="0">
              <a:latin typeface="맑은고딕"/>
              <a:ea typeface="나눔스퀘어 ExtraBold" panose="020B0600000101010101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79893" y="1511963"/>
            <a:ext cx="9494096" cy="4253779"/>
          </a:xfrm>
          <a:prstGeom prst="rect">
            <a:avLst/>
          </a:prstGeom>
        </p:spPr>
        <p:txBody>
          <a:bodyPr wrap="square" bIns="108000">
            <a:spAutoFit/>
          </a:bodyPr>
          <a:lstStyle/>
          <a:p>
            <a:pPr marL="360363" indent="-360363">
              <a:spcAft>
                <a:spcPts val="1200"/>
              </a:spcAft>
              <a:buClr>
                <a:srgbClr val="0070C0"/>
              </a:buClr>
              <a:buFontTx/>
              <a:buChar char="▀"/>
            </a:pPr>
            <a:r>
              <a:rPr lang="en-US" altLang="ko-KR" dirty="0" smtClean="0">
                <a:latin typeface="맑은고딕"/>
              </a:rPr>
              <a:t>Step 5: </a:t>
            </a:r>
            <a:r>
              <a:rPr lang="ko-KR" altLang="en-US" b="1" dirty="0" smtClean="0">
                <a:latin typeface="맑은고딕"/>
              </a:rPr>
              <a:t>파이프라인 구성</a:t>
            </a:r>
            <a:endParaRPr lang="en-US" altLang="ko-KR" b="1" dirty="0">
              <a:latin typeface="맑은고딕"/>
            </a:endParaRPr>
          </a:p>
          <a:p>
            <a:pPr marL="360363" indent="-1841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latin typeface="맑은고딕"/>
              </a:rPr>
              <a:t>ColumTransformer</a:t>
            </a:r>
            <a:r>
              <a:rPr lang="en-US" altLang="ko-KR" dirty="0" smtClean="0">
                <a:latin typeface="맑은고딕"/>
              </a:rPr>
              <a:t> </a:t>
            </a:r>
            <a:r>
              <a:rPr lang="ko-KR" altLang="en-US" dirty="0" smtClean="0">
                <a:latin typeface="맑은고딕"/>
              </a:rPr>
              <a:t>클래스 생성하여 열 이름 목록 정의와 범주형 열 파이프라인 생성</a:t>
            </a:r>
            <a:endParaRPr lang="en-US" altLang="ko-KR" dirty="0">
              <a:latin typeface="맑은고딕"/>
            </a:endParaRPr>
          </a:p>
          <a:p>
            <a:pPr marL="360363" indent="-1841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altLang="ko-KR" dirty="0" smtClean="0">
              <a:latin typeface="맑은고딕"/>
            </a:endParaRPr>
          </a:p>
          <a:p>
            <a:pPr marL="360363" indent="-1841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맑은고딕"/>
            </a:endParaRPr>
          </a:p>
          <a:p>
            <a:pPr marL="360363" indent="-1841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altLang="ko-KR" dirty="0" smtClean="0">
              <a:latin typeface="맑은고딕"/>
            </a:endParaRPr>
          </a:p>
          <a:p>
            <a:pPr marL="360363" indent="-1841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맑은고딕"/>
            </a:endParaRPr>
          </a:p>
          <a:p>
            <a:pPr marL="360363" indent="-1841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altLang="ko-KR" dirty="0" smtClean="0">
              <a:latin typeface="맑은고딕"/>
            </a:endParaRPr>
          </a:p>
          <a:p>
            <a:pPr marL="360363" indent="-1841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맑은고딕"/>
            </a:endParaRPr>
          </a:p>
          <a:p>
            <a:pPr marL="360363" indent="-1841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latin typeface="맑은고딕"/>
              </a:rPr>
              <a:t>make_column_selector</a:t>
            </a:r>
            <a:r>
              <a:rPr lang="en-US" altLang="ko-KR" dirty="0" smtClean="0">
                <a:latin typeface="맑은고딕"/>
              </a:rPr>
              <a:t> </a:t>
            </a:r>
            <a:r>
              <a:rPr lang="ko-KR" altLang="en-US" dirty="0" smtClean="0">
                <a:latin typeface="맑은고딕"/>
              </a:rPr>
              <a:t>함수로 </a:t>
            </a:r>
            <a:r>
              <a:rPr lang="ko-KR" altLang="en-US" dirty="0" err="1" smtClean="0">
                <a:latin typeface="맑은고딕"/>
              </a:rPr>
              <a:t>숫자형</a:t>
            </a:r>
            <a:r>
              <a:rPr lang="en-US" altLang="ko-KR" dirty="0" smtClean="0">
                <a:latin typeface="맑은고딕"/>
              </a:rPr>
              <a:t>, </a:t>
            </a:r>
            <a:r>
              <a:rPr lang="ko-KR" altLang="en-US" dirty="0" err="1" smtClean="0">
                <a:latin typeface="맑은고딕"/>
              </a:rPr>
              <a:t>범주형을</a:t>
            </a:r>
            <a:r>
              <a:rPr lang="ko-KR" altLang="en-US" dirty="0" smtClean="0">
                <a:latin typeface="맑은고딕"/>
              </a:rPr>
              <a:t> 열 선택 후 </a:t>
            </a:r>
            <a:r>
              <a:rPr lang="en-US" altLang="ko-KR" dirty="0" err="1" smtClean="0">
                <a:latin typeface="맑은고딕"/>
              </a:rPr>
              <a:t>make_column_transformer</a:t>
            </a:r>
            <a:r>
              <a:rPr lang="en-US" altLang="ko-KR" dirty="0" smtClean="0">
                <a:latin typeface="맑은고딕"/>
              </a:rPr>
              <a:t> </a:t>
            </a:r>
            <a:r>
              <a:rPr lang="ko-KR" altLang="en-US" dirty="0" smtClean="0">
                <a:latin typeface="맑은고딕"/>
              </a:rPr>
              <a:t>열에 대한 변환을 정의</a:t>
            </a:r>
            <a:endParaRPr lang="en-US" altLang="ko-KR" dirty="0" smtClean="0">
              <a:latin typeface="맑은고딕"/>
            </a:endParaRPr>
          </a:p>
          <a:p>
            <a:pPr marL="360363" indent="-1841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ko-KR" altLang="en-US" dirty="0">
              <a:latin typeface="맑은고딕"/>
            </a:endParaRPr>
          </a:p>
          <a:p>
            <a:pPr marL="360363" indent="-1841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altLang="ko-KR" dirty="0" smtClean="0">
              <a:latin typeface="맑은고딕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666" y="4932347"/>
            <a:ext cx="7591425" cy="150495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5968" y="2301368"/>
            <a:ext cx="7610475" cy="205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989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A3CFA588-28E2-309C-D989-D5CAE32173FF}"/>
              </a:ext>
            </a:extLst>
          </p:cNvPr>
          <p:cNvSpPr txBox="1">
            <a:spLocks noChangeArrowheads="1"/>
          </p:cNvSpPr>
          <p:nvPr/>
        </p:nvSpPr>
        <p:spPr>
          <a:xfrm>
            <a:off x="387187" y="75146"/>
            <a:ext cx="8756805" cy="641350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3200" dirty="0" smtClean="0">
                <a:latin typeface="맑은고딕"/>
                <a:ea typeface="나눔스퀘어 ExtraBold" panose="020B0600000101010101" pitchFamily="50" charset="-127"/>
              </a:rPr>
              <a:t>2. </a:t>
            </a:r>
            <a:r>
              <a:rPr lang="ko-KR" altLang="en-US" sz="3200" dirty="0" smtClean="0">
                <a:latin typeface="맑은고딕"/>
                <a:ea typeface="나눔스퀘어 ExtraBold" panose="020B0600000101010101" pitchFamily="50" charset="-127"/>
              </a:rPr>
              <a:t>프로젝트 단계</a:t>
            </a:r>
            <a:endParaRPr lang="en-GB" altLang="ko-KR" sz="3200" dirty="0">
              <a:latin typeface="맑은고딕"/>
              <a:ea typeface="나눔스퀘어 ExtraBold" panose="020B0600000101010101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79892" y="1511963"/>
            <a:ext cx="8987590" cy="2253231"/>
          </a:xfrm>
          <a:prstGeom prst="rect">
            <a:avLst/>
          </a:prstGeom>
        </p:spPr>
        <p:txBody>
          <a:bodyPr wrap="square" bIns="108000">
            <a:spAutoFit/>
          </a:bodyPr>
          <a:lstStyle/>
          <a:p>
            <a:pPr marL="360363" indent="-360363">
              <a:spcAft>
                <a:spcPts val="1200"/>
              </a:spcAft>
              <a:buClr>
                <a:srgbClr val="0070C0"/>
              </a:buClr>
              <a:buFontTx/>
              <a:buChar char="▀"/>
            </a:pPr>
            <a:r>
              <a:rPr lang="en-US" altLang="ko-KR" dirty="0" smtClean="0">
                <a:latin typeface="맑은고딕"/>
              </a:rPr>
              <a:t>Step 6: </a:t>
            </a:r>
            <a:r>
              <a:rPr lang="ko-KR" altLang="en-US" dirty="0" smtClean="0">
                <a:latin typeface="맑은고딕"/>
              </a:rPr>
              <a:t> </a:t>
            </a:r>
            <a:r>
              <a:rPr lang="ko-KR" altLang="en-US" b="1" dirty="0">
                <a:latin typeface="맑은고딕"/>
              </a:rPr>
              <a:t>모델 선택 및 </a:t>
            </a:r>
            <a:r>
              <a:rPr lang="ko-KR" altLang="en-US" b="1" dirty="0" smtClean="0">
                <a:latin typeface="맑은고딕"/>
              </a:rPr>
              <a:t>훈련</a:t>
            </a:r>
            <a:endParaRPr lang="ko-KR" altLang="en-US" b="1" dirty="0">
              <a:latin typeface="맑은고딕"/>
            </a:endParaRPr>
          </a:p>
          <a:p>
            <a:pPr marL="360363" indent="-1841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latin typeface="맑은고딕"/>
              </a:rPr>
              <a:t>LinearRegression</a:t>
            </a:r>
            <a:r>
              <a:rPr lang="en-US" altLang="ko-KR" dirty="0" smtClean="0">
                <a:latin typeface="맑은고딕"/>
              </a:rPr>
              <a:t>, </a:t>
            </a:r>
            <a:r>
              <a:rPr lang="en-US" altLang="ko-KR" dirty="0" err="1" smtClean="0">
                <a:latin typeface="맑은고딕"/>
              </a:rPr>
              <a:t>DecisionTreeRegressor</a:t>
            </a:r>
            <a:r>
              <a:rPr lang="en-US" altLang="ko-KR" dirty="0" smtClean="0">
                <a:latin typeface="맑은고딕"/>
              </a:rPr>
              <a:t>, </a:t>
            </a:r>
            <a:r>
              <a:rPr lang="en-US" altLang="ko-KR" dirty="0" err="1" smtClean="0">
                <a:latin typeface="맑은고딕"/>
              </a:rPr>
              <a:t>RandomForestRegressor</a:t>
            </a:r>
            <a:endParaRPr lang="en-US" altLang="ko-KR" dirty="0" smtClean="0">
              <a:latin typeface="맑은고딕"/>
            </a:endParaRPr>
          </a:p>
          <a:p>
            <a:pPr marL="360363" indent="-1841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맑은고딕"/>
              </a:rPr>
              <a:t>3</a:t>
            </a:r>
            <a:r>
              <a:rPr lang="ko-KR" altLang="en-US" dirty="0" smtClean="0">
                <a:latin typeface="맑은고딕"/>
              </a:rPr>
              <a:t>가지 모델 선택하였으며 훈련을 위하여 모델 분석 함수 생성</a:t>
            </a:r>
            <a:endParaRPr lang="en-US" altLang="ko-KR" dirty="0" smtClean="0">
              <a:latin typeface="맑은고딕"/>
            </a:endParaRPr>
          </a:p>
          <a:p>
            <a:pPr marL="360363" indent="-1841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맑은고딕"/>
            </a:endParaRPr>
          </a:p>
          <a:p>
            <a:pPr marL="360363" indent="-1841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ko-KR" altLang="en-US" dirty="0">
              <a:latin typeface="맑은고딕"/>
            </a:endParaRPr>
          </a:p>
          <a:p>
            <a:pPr marL="360363" indent="-1841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altLang="ko-KR" dirty="0" smtClean="0">
              <a:latin typeface="맑은고딕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628" y="2662280"/>
            <a:ext cx="8214133" cy="3489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187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A3CFA588-28E2-309C-D989-D5CAE32173FF}"/>
              </a:ext>
            </a:extLst>
          </p:cNvPr>
          <p:cNvSpPr txBox="1">
            <a:spLocks noChangeArrowheads="1"/>
          </p:cNvSpPr>
          <p:nvPr/>
        </p:nvSpPr>
        <p:spPr>
          <a:xfrm>
            <a:off x="387187" y="75146"/>
            <a:ext cx="8756805" cy="641350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3200" dirty="0" smtClean="0">
                <a:latin typeface="맑은고딕"/>
                <a:ea typeface="나눔스퀘어 ExtraBold" panose="020B0600000101010101" pitchFamily="50" charset="-127"/>
              </a:rPr>
              <a:t>2. </a:t>
            </a:r>
            <a:r>
              <a:rPr lang="ko-KR" altLang="en-US" sz="3200" dirty="0" smtClean="0">
                <a:latin typeface="맑은고딕"/>
                <a:ea typeface="나눔스퀘어 ExtraBold" panose="020B0600000101010101" pitchFamily="50" charset="-127"/>
              </a:rPr>
              <a:t>프로젝트 단계</a:t>
            </a:r>
            <a:endParaRPr lang="en-GB" altLang="ko-KR" sz="3200" dirty="0">
              <a:latin typeface="맑은고딕"/>
              <a:ea typeface="나눔스퀘어 ExtraBold" panose="020B0600000101010101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79892" y="1511963"/>
            <a:ext cx="8987590" cy="3920354"/>
          </a:xfrm>
          <a:prstGeom prst="rect">
            <a:avLst/>
          </a:prstGeom>
        </p:spPr>
        <p:txBody>
          <a:bodyPr wrap="square" bIns="108000">
            <a:spAutoFit/>
          </a:bodyPr>
          <a:lstStyle/>
          <a:p>
            <a:pPr marL="360363" indent="-360363">
              <a:spcAft>
                <a:spcPts val="1200"/>
              </a:spcAft>
              <a:buClr>
                <a:srgbClr val="0070C0"/>
              </a:buClr>
              <a:buFontTx/>
              <a:buChar char="▀"/>
            </a:pPr>
            <a:r>
              <a:rPr lang="en-US" altLang="ko-KR" dirty="0" smtClean="0">
                <a:latin typeface="맑은고딕"/>
              </a:rPr>
              <a:t>Step 6: </a:t>
            </a:r>
            <a:r>
              <a:rPr lang="ko-KR" altLang="en-US" dirty="0" smtClean="0">
                <a:latin typeface="맑은고딕"/>
              </a:rPr>
              <a:t> </a:t>
            </a:r>
            <a:r>
              <a:rPr lang="ko-KR" altLang="en-US" b="1" dirty="0">
                <a:latin typeface="맑은고딕"/>
              </a:rPr>
              <a:t>모델 선택 및 </a:t>
            </a:r>
            <a:r>
              <a:rPr lang="ko-KR" altLang="en-US" b="1" dirty="0" smtClean="0">
                <a:latin typeface="맑은고딕"/>
              </a:rPr>
              <a:t>훈련</a:t>
            </a:r>
            <a:endParaRPr lang="ko-KR" altLang="en-US" dirty="0">
              <a:latin typeface="맑은고딕"/>
            </a:endParaRPr>
          </a:p>
          <a:p>
            <a:pPr marL="360363" indent="-1841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latin typeface="맑은고딕"/>
              </a:rPr>
              <a:t>LinearRegression</a:t>
            </a:r>
            <a:endParaRPr lang="en-US" altLang="ko-KR" dirty="0" smtClean="0">
              <a:latin typeface="맑은고딕"/>
            </a:endParaRPr>
          </a:p>
          <a:p>
            <a:pPr marL="360363" indent="-1841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altLang="ko-KR" dirty="0" smtClean="0">
              <a:latin typeface="맑은고딕"/>
            </a:endParaRPr>
          </a:p>
          <a:p>
            <a:pPr marL="360363" indent="-1841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맑은고딕"/>
            </a:endParaRPr>
          </a:p>
          <a:p>
            <a:pPr marL="360363" indent="-1841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altLang="ko-KR" dirty="0" smtClean="0">
              <a:latin typeface="맑은고딕"/>
            </a:endParaRPr>
          </a:p>
          <a:p>
            <a:pPr marL="360363" indent="-1841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latin typeface="맑은고딕"/>
              </a:rPr>
              <a:t>DecisionTreeRegressor</a:t>
            </a:r>
            <a:endParaRPr lang="en-US" altLang="ko-KR" dirty="0" smtClean="0">
              <a:latin typeface="맑은고딕"/>
            </a:endParaRPr>
          </a:p>
          <a:p>
            <a:pPr marL="360363" indent="-1841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맑은고딕"/>
            </a:endParaRPr>
          </a:p>
          <a:p>
            <a:pPr marL="360363" indent="-1841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altLang="ko-KR" dirty="0" smtClean="0">
              <a:latin typeface="맑은고딕"/>
            </a:endParaRPr>
          </a:p>
          <a:p>
            <a:pPr marL="360363" indent="-1841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맑은고딕"/>
            </a:endParaRPr>
          </a:p>
          <a:p>
            <a:pPr marL="360363" indent="-1841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맑은고딕"/>
              </a:rPr>
              <a:t>RandomForestRegressor</a:t>
            </a:r>
            <a:endParaRPr lang="en-US" altLang="ko-KR" dirty="0">
              <a:latin typeface="맑은고딕"/>
            </a:endParaRPr>
          </a:p>
          <a:p>
            <a:pPr marL="360363" indent="-1841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맑은고딕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164" y="2357709"/>
            <a:ext cx="7553325" cy="85725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768" y="5045445"/>
            <a:ext cx="7562850" cy="74295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0768" y="3758727"/>
            <a:ext cx="75438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068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A3CFA588-28E2-309C-D989-D5CAE32173FF}"/>
              </a:ext>
            </a:extLst>
          </p:cNvPr>
          <p:cNvSpPr txBox="1">
            <a:spLocks noChangeArrowheads="1"/>
          </p:cNvSpPr>
          <p:nvPr/>
        </p:nvSpPr>
        <p:spPr>
          <a:xfrm>
            <a:off x="387187" y="75146"/>
            <a:ext cx="8756805" cy="641350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3200" dirty="0" smtClean="0">
                <a:latin typeface="맑은고딕"/>
                <a:ea typeface="나눔스퀘어 ExtraBold" panose="020B0600000101010101" pitchFamily="50" charset="-127"/>
              </a:rPr>
              <a:t>2. </a:t>
            </a:r>
            <a:r>
              <a:rPr lang="ko-KR" altLang="en-US" sz="3200" dirty="0" smtClean="0">
                <a:latin typeface="맑은고딕"/>
                <a:ea typeface="나눔스퀘어 ExtraBold" panose="020B0600000101010101" pitchFamily="50" charset="-127"/>
              </a:rPr>
              <a:t>프로젝트 단계</a:t>
            </a:r>
            <a:endParaRPr lang="en-GB" altLang="ko-KR" sz="3200" dirty="0">
              <a:latin typeface="맑은고딕"/>
              <a:ea typeface="나눔스퀘어 ExtraBold" panose="020B0600000101010101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79892" y="1511963"/>
            <a:ext cx="3425071" cy="3920354"/>
          </a:xfrm>
          <a:prstGeom prst="rect">
            <a:avLst/>
          </a:prstGeom>
        </p:spPr>
        <p:txBody>
          <a:bodyPr wrap="square" bIns="108000">
            <a:spAutoFit/>
          </a:bodyPr>
          <a:lstStyle/>
          <a:p>
            <a:pPr marL="360363" indent="-360363">
              <a:spcAft>
                <a:spcPts val="1200"/>
              </a:spcAft>
              <a:buClr>
                <a:srgbClr val="0070C0"/>
              </a:buClr>
              <a:buFontTx/>
              <a:buChar char="▀"/>
            </a:pPr>
            <a:r>
              <a:rPr lang="en-US" altLang="ko-KR" dirty="0" smtClean="0">
                <a:latin typeface="맑은고딕"/>
              </a:rPr>
              <a:t>Step 6: </a:t>
            </a:r>
            <a:r>
              <a:rPr lang="ko-KR" altLang="en-US" dirty="0" smtClean="0">
                <a:latin typeface="맑은고딕"/>
              </a:rPr>
              <a:t> </a:t>
            </a:r>
            <a:r>
              <a:rPr lang="ko-KR" altLang="en-US" b="1" dirty="0">
                <a:latin typeface="맑은고딕"/>
              </a:rPr>
              <a:t>모델 선택 및 </a:t>
            </a:r>
            <a:r>
              <a:rPr lang="ko-KR" altLang="en-US" b="1" dirty="0" smtClean="0">
                <a:latin typeface="맑은고딕"/>
              </a:rPr>
              <a:t>훈련</a:t>
            </a:r>
            <a:endParaRPr lang="ko-KR" altLang="en-US" dirty="0">
              <a:latin typeface="맑은고딕"/>
            </a:endParaRPr>
          </a:p>
          <a:p>
            <a:pPr marL="360363" indent="-1841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latin typeface="맑은고딕"/>
              </a:rPr>
              <a:t>LinearRegression</a:t>
            </a:r>
            <a:endParaRPr lang="en-US" altLang="ko-KR" dirty="0" smtClean="0">
              <a:latin typeface="맑은고딕"/>
            </a:endParaRPr>
          </a:p>
          <a:p>
            <a:pPr marL="360363" indent="-1841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altLang="ko-KR" dirty="0" smtClean="0">
              <a:latin typeface="맑은고딕"/>
            </a:endParaRPr>
          </a:p>
          <a:p>
            <a:pPr marL="360363" indent="-1841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맑은고딕"/>
            </a:endParaRPr>
          </a:p>
          <a:p>
            <a:pPr marL="360363" indent="-1841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altLang="ko-KR" dirty="0" smtClean="0">
              <a:latin typeface="맑은고딕"/>
            </a:endParaRPr>
          </a:p>
          <a:p>
            <a:pPr marL="360363" indent="-1841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latin typeface="맑은고딕"/>
              </a:rPr>
              <a:t>DecisionTreeRegressor</a:t>
            </a:r>
            <a:endParaRPr lang="en-US" altLang="ko-KR" dirty="0" smtClean="0">
              <a:latin typeface="맑은고딕"/>
            </a:endParaRPr>
          </a:p>
          <a:p>
            <a:pPr marL="360363" indent="-1841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맑은고딕"/>
            </a:endParaRPr>
          </a:p>
          <a:p>
            <a:pPr marL="360363" indent="-1841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altLang="ko-KR" dirty="0" smtClean="0">
              <a:latin typeface="맑은고딕"/>
            </a:endParaRPr>
          </a:p>
          <a:p>
            <a:pPr marL="360363" indent="-1841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맑은고딕"/>
            </a:endParaRPr>
          </a:p>
          <a:p>
            <a:pPr marL="360363" indent="-1841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맑은고딕"/>
              </a:rPr>
              <a:t>RandomForestRegressor</a:t>
            </a:r>
            <a:endParaRPr lang="en-US" altLang="ko-KR" dirty="0">
              <a:latin typeface="맑은고딕"/>
            </a:endParaRPr>
          </a:p>
          <a:p>
            <a:pPr marL="360363" indent="-1841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맑은고딕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923428" y="1750645"/>
            <a:ext cx="6161548" cy="4489741"/>
          </a:xfrm>
          <a:prstGeom prst="rect">
            <a:avLst/>
          </a:prstGeom>
        </p:spPr>
        <p:txBody>
          <a:bodyPr wrap="square" bIns="108000">
            <a:spAutoFit/>
          </a:bodyPr>
          <a:lstStyle/>
          <a:p>
            <a:pPr marL="360363" indent="-1841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ko-KR" altLang="en-US" sz="1500" dirty="0" smtClean="0">
                <a:latin typeface="맑은고딕"/>
              </a:rPr>
              <a:t>모델 </a:t>
            </a:r>
            <a:r>
              <a:rPr lang="ko-KR" altLang="en-US" sz="1500" dirty="0">
                <a:latin typeface="맑은고딕"/>
              </a:rPr>
              <a:t>성능 평가 및 결과 해석</a:t>
            </a:r>
            <a:endParaRPr lang="en-US" altLang="ko-KR" sz="1500" dirty="0" smtClean="0">
              <a:latin typeface="맑은고딕"/>
            </a:endParaRPr>
          </a:p>
          <a:p>
            <a:pPr marL="360363" indent="-1841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latin typeface="맑은고딕"/>
              </a:rPr>
              <a:t>모델 </a:t>
            </a:r>
            <a:r>
              <a:rPr lang="ko-KR" altLang="en-US" sz="1000" dirty="0">
                <a:latin typeface="맑은고딕"/>
              </a:rPr>
              <a:t>성능이 중간 정도로 보입니다</a:t>
            </a:r>
            <a:r>
              <a:rPr lang="en-US" altLang="ko-KR" sz="1000" dirty="0" smtClean="0">
                <a:latin typeface="맑은고딕"/>
              </a:rPr>
              <a:t>.</a:t>
            </a:r>
          </a:p>
          <a:p>
            <a:pPr marL="360363" indent="-1841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US" altLang="ko-KR" sz="1000" dirty="0" smtClean="0">
                <a:latin typeface="맑은고딕"/>
              </a:rPr>
              <a:t>Train </a:t>
            </a:r>
            <a:r>
              <a:rPr lang="en-US" altLang="ko-KR" sz="1000" dirty="0">
                <a:latin typeface="맑은고딕"/>
              </a:rPr>
              <a:t>R2</a:t>
            </a:r>
            <a:r>
              <a:rPr lang="ko-KR" altLang="en-US" sz="1000" dirty="0">
                <a:latin typeface="맑은고딕"/>
              </a:rPr>
              <a:t>와 </a:t>
            </a:r>
            <a:r>
              <a:rPr lang="en-US" altLang="ko-KR" sz="1000" dirty="0">
                <a:latin typeface="맑은고딕"/>
              </a:rPr>
              <a:t>Test R2 </a:t>
            </a:r>
            <a:r>
              <a:rPr lang="ko-KR" altLang="en-US" sz="1000" dirty="0">
                <a:latin typeface="맑은고딕"/>
              </a:rPr>
              <a:t>간의 차이가 적은 편입니다</a:t>
            </a:r>
            <a:r>
              <a:rPr lang="en-US" altLang="ko-KR" sz="1000" dirty="0" smtClean="0">
                <a:latin typeface="맑은고딕"/>
              </a:rPr>
              <a:t>.</a:t>
            </a:r>
          </a:p>
          <a:p>
            <a:pPr marL="360363" indent="-1841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latin typeface="맑은고딕"/>
              </a:rPr>
              <a:t>평균 </a:t>
            </a:r>
            <a:r>
              <a:rPr lang="ko-KR" altLang="en-US" sz="1000" dirty="0">
                <a:latin typeface="맑은고딕"/>
              </a:rPr>
              <a:t>제곱 오차 </a:t>
            </a:r>
            <a:r>
              <a:rPr lang="en-US" altLang="ko-KR" sz="1000" dirty="0">
                <a:latin typeface="맑은고딕"/>
              </a:rPr>
              <a:t>(MSE), </a:t>
            </a:r>
            <a:r>
              <a:rPr lang="ko-KR" altLang="en-US" sz="1000" dirty="0">
                <a:latin typeface="맑은고딕"/>
              </a:rPr>
              <a:t>평균 제곱근 오차 </a:t>
            </a:r>
            <a:r>
              <a:rPr lang="en-US" altLang="ko-KR" sz="1000" dirty="0">
                <a:latin typeface="맑은고딕"/>
              </a:rPr>
              <a:t>(RMSE), </a:t>
            </a:r>
            <a:r>
              <a:rPr lang="ko-KR" altLang="en-US" sz="1000" dirty="0">
                <a:latin typeface="맑은고딕"/>
              </a:rPr>
              <a:t>평균 절대 오차 </a:t>
            </a:r>
            <a:r>
              <a:rPr lang="en-US" altLang="ko-KR" sz="1000" dirty="0">
                <a:latin typeface="맑은고딕"/>
              </a:rPr>
              <a:t>(MAE)</a:t>
            </a:r>
            <a:r>
              <a:rPr lang="ko-KR" altLang="en-US" sz="1000" dirty="0">
                <a:latin typeface="맑은고딕"/>
              </a:rPr>
              <a:t>가 큰 편입니다</a:t>
            </a:r>
            <a:r>
              <a:rPr lang="en-US" altLang="ko-KR" sz="1000" dirty="0" smtClean="0">
                <a:latin typeface="맑은고딕"/>
              </a:rPr>
              <a:t>.</a:t>
            </a:r>
          </a:p>
          <a:p>
            <a:pPr marL="176213">
              <a:lnSpc>
                <a:spcPts val="2600"/>
              </a:lnSpc>
            </a:pPr>
            <a:r>
              <a:rPr lang="en-US" altLang="ko-KR" sz="1000" dirty="0" smtClean="0">
                <a:latin typeface="맑은고딕"/>
              </a:rPr>
              <a:t>---------------------------------------------------------------------</a:t>
            </a:r>
            <a:endParaRPr lang="en-US" altLang="ko-KR" sz="1000" dirty="0">
              <a:latin typeface="맑은고딕"/>
            </a:endParaRPr>
          </a:p>
          <a:p>
            <a:pPr marL="360363" indent="-1841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US" altLang="ko-KR" sz="1000" dirty="0" smtClean="0">
                <a:latin typeface="맑은고딕"/>
              </a:rPr>
              <a:t>Train R2</a:t>
            </a:r>
            <a:r>
              <a:rPr lang="ko-KR" altLang="en-US" sz="1000" dirty="0" smtClean="0">
                <a:latin typeface="맑은고딕"/>
              </a:rPr>
              <a:t>가 </a:t>
            </a:r>
            <a:r>
              <a:rPr lang="en-US" altLang="ko-KR" sz="1000" dirty="0" smtClean="0">
                <a:latin typeface="맑은고딕"/>
              </a:rPr>
              <a:t>1.0</a:t>
            </a:r>
            <a:r>
              <a:rPr lang="ko-KR" altLang="en-US" sz="1000" dirty="0" smtClean="0">
                <a:latin typeface="맑은고딕"/>
              </a:rPr>
              <a:t>으로 완벽한 모델로 보입니다</a:t>
            </a:r>
            <a:r>
              <a:rPr lang="en-US" altLang="ko-KR" sz="1000" dirty="0" smtClean="0">
                <a:latin typeface="맑은고딕"/>
              </a:rPr>
              <a:t>. </a:t>
            </a:r>
            <a:r>
              <a:rPr lang="ko-KR" altLang="en-US" sz="1000" dirty="0" smtClean="0">
                <a:latin typeface="맑은고딕"/>
              </a:rPr>
              <a:t>그러나 </a:t>
            </a:r>
            <a:r>
              <a:rPr lang="en-US" altLang="ko-KR" sz="1000" dirty="0" smtClean="0">
                <a:latin typeface="맑은고딕"/>
              </a:rPr>
              <a:t>Test R2</a:t>
            </a:r>
            <a:r>
              <a:rPr lang="ko-KR" altLang="en-US" sz="1000" dirty="0" smtClean="0">
                <a:latin typeface="맑은고딕"/>
              </a:rPr>
              <a:t>는 상대적으로 낮은 편입니다</a:t>
            </a:r>
            <a:r>
              <a:rPr lang="en-US" altLang="ko-KR" sz="1000" dirty="0" smtClean="0">
                <a:latin typeface="맑은고딕"/>
              </a:rPr>
              <a:t>.</a:t>
            </a:r>
          </a:p>
          <a:p>
            <a:pPr marL="360363" indent="-1841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latin typeface="맑은고딕"/>
              </a:rPr>
              <a:t>모델이 </a:t>
            </a:r>
            <a:r>
              <a:rPr lang="ko-KR" altLang="en-US" sz="1000" dirty="0">
                <a:latin typeface="맑은고딕"/>
              </a:rPr>
              <a:t>훈련 데이터에 너무 맞춰져서 테스트 데이터에서 성능이 떨어질 수 있음을 시사합니다</a:t>
            </a:r>
            <a:r>
              <a:rPr lang="en-US" altLang="ko-KR" sz="1000" dirty="0" smtClean="0">
                <a:latin typeface="맑은고딕"/>
              </a:rPr>
              <a:t>.</a:t>
            </a:r>
          </a:p>
          <a:p>
            <a:pPr marL="360363" indent="-1841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latin typeface="맑은고딕"/>
              </a:rPr>
              <a:t>평가 </a:t>
            </a:r>
            <a:r>
              <a:rPr lang="ko-KR" altLang="en-US" sz="1000" dirty="0">
                <a:latin typeface="맑은고딕"/>
              </a:rPr>
              <a:t>지표에서 좋은 성능을 보이지만</a:t>
            </a:r>
            <a:r>
              <a:rPr lang="en-US" altLang="ko-KR" sz="1000" dirty="0">
                <a:latin typeface="맑은고딕"/>
              </a:rPr>
              <a:t>, </a:t>
            </a:r>
            <a:r>
              <a:rPr lang="ko-KR" altLang="en-US" sz="1000" dirty="0" err="1">
                <a:latin typeface="맑은고딕"/>
              </a:rPr>
              <a:t>과적합</a:t>
            </a:r>
            <a:r>
              <a:rPr lang="ko-KR" altLang="en-US" sz="1000" dirty="0">
                <a:latin typeface="맑은고딕"/>
              </a:rPr>
              <a:t> 가능성이 있습니다</a:t>
            </a:r>
            <a:r>
              <a:rPr lang="en-US" altLang="ko-KR" sz="1000" dirty="0">
                <a:latin typeface="맑은고딕"/>
              </a:rPr>
              <a:t>.</a:t>
            </a:r>
            <a:endParaRPr lang="en-US" altLang="ko-KR" sz="1000" dirty="0" smtClean="0">
              <a:latin typeface="맑은고딕"/>
            </a:endParaRPr>
          </a:p>
          <a:p>
            <a:pPr marL="176213">
              <a:lnSpc>
                <a:spcPts val="2600"/>
              </a:lnSpc>
            </a:pPr>
            <a:r>
              <a:rPr lang="en-US" altLang="ko-KR" sz="1000" dirty="0" smtClean="0">
                <a:latin typeface="맑은고딕"/>
              </a:rPr>
              <a:t>---------------------------------------------------------------------</a:t>
            </a:r>
          </a:p>
          <a:p>
            <a:pPr marL="360363" indent="-1841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맑은고딕"/>
              </a:rPr>
              <a:t>모델 성능이 상대적으로 높아 보입니다</a:t>
            </a:r>
            <a:r>
              <a:rPr lang="en-US" altLang="ko-KR" sz="1000" dirty="0" smtClean="0">
                <a:latin typeface="맑은고딕"/>
              </a:rPr>
              <a:t>.</a:t>
            </a:r>
          </a:p>
          <a:p>
            <a:pPr marL="360363" indent="-1841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US" altLang="ko-KR" sz="1000" dirty="0" smtClean="0">
                <a:latin typeface="맑은고딕"/>
              </a:rPr>
              <a:t>Train </a:t>
            </a:r>
            <a:r>
              <a:rPr lang="en-US" altLang="ko-KR" sz="1000" dirty="0">
                <a:latin typeface="맑은고딕"/>
              </a:rPr>
              <a:t>R2</a:t>
            </a:r>
            <a:r>
              <a:rPr lang="ko-KR" altLang="en-US" sz="1000" dirty="0">
                <a:latin typeface="맑은고딕"/>
              </a:rPr>
              <a:t>와 </a:t>
            </a:r>
            <a:r>
              <a:rPr lang="en-US" altLang="ko-KR" sz="1000" dirty="0">
                <a:latin typeface="맑은고딕"/>
              </a:rPr>
              <a:t>Test R2 </a:t>
            </a:r>
            <a:r>
              <a:rPr lang="ko-KR" altLang="en-US" sz="1000" dirty="0">
                <a:latin typeface="맑은고딕"/>
              </a:rPr>
              <a:t>간의 차이가 작고</a:t>
            </a:r>
            <a:r>
              <a:rPr lang="en-US" altLang="ko-KR" sz="1000" dirty="0">
                <a:latin typeface="맑은고딕"/>
              </a:rPr>
              <a:t>, </a:t>
            </a:r>
            <a:r>
              <a:rPr lang="ko-KR" altLang="en-US" sz="1000" dirty="0">
                <a:latin typeface="맑은고딕"/>
              </a:rPr>
              <a:t>둘 다 높은 값을 가집니다</a:t>
            </a:r>
            <a:r>
              <a:rPr lang="en-US" altLang="ko-KR" sz="1000" dirty="0" smtClean="0">
                <a:latin typeface="맑은고딕"/>
              </a:rPr>
              <a:t>.</a:t>
            </a:r>
          </a:p>
          <a:p>
            <a:pPr marL="360363" indent="-1841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latin typeface="맑은고딕"/>
              </a:rPr>
              <a:t>평가 </a:t>
            </a:r>
            <a:r>
              <a:rPr lang="ko-KR" altLang="en-US" sz="1000" dirty="0">
                <a:latin typeface="맑은고딕"/>
              </a:rPr>
              <a:t>지표에서 우수한 성능을 보이며</a:t>
            </a:r>
            <a:r>
              <a:rPr lang="en-US" altLang="ko-KR" sz="1000" dirty="0">
                <a:latin typeface="맑은고딕"/>
              </a:rPr>
              <a:t>, </a:t>
            </a:r>
            <a:r>
              <a:rPr lang="ko-KR" altLang="en-US" sz="1000" dirty="0">
                <a:latin typeface="맑은고딕"/>
              </a:rPr>
              <a:t>모델이 훈련 및 테스트 데이터에서 일반적으로 잘 </a:t>
            </a:r>
            <a:r>
              <a:rPr lang="ko-KR" altLang="en-US" sz="1000" dirty="0" smtClean="0">
                <a:latin typeface="맑은고딕"/>
              </a:rPr>
              <a:t>되었음을 </a:t>
            </a:r>
            <a:r>
              <a:rPr lang="ko-KR" altLang="en-US" sz="1000" dirty="0">
                <a:latin typeface="맑은고딕"/>
              </a:rPr>
              <a:t>시사합니다</a:t>
            </a:r>
            <a:r>
              <a:rPr lang="en-US" altLang="ko-KR" sz="1000" dirty="0">
                <a:latin typeface="맑은고딕"/>
              </a:rPr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829" y="3620520"/>
            <a:ext cx="2520000" cy="97855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9829" y="2268443"/>
            <a:ext cx="2520000" cy="1001096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9829" y="4917690"/>
            <a:ext cx="2520000" cy="99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564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A3CFA588-28E2-309C-D989-D5CAE32173FF}"/>
              </a:ext>
            </a:extLst>
          </p:cNvPr>
          <p:cNvSpPr txBox="1">
            <a:spLocks noChangeArrowheads="1"/>
          </p:cNvSpPr>
          <p:nvPr/>
        </p:nvSpPr>
        <p:spPr>
          <a:xfrm>
            <a:off x="387187" y="75146"/>
            <a:ext cx="8756805" cy="641350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3200" dirty="0" smtClean="0">
                <a:latin typeface="맑은고딕"/>
                <a:ea typeface="나눔스퀘어 ExtraBold" panose="020B0600000101010101" pitchFamily="50" charset="-127"/>
              </a:rPr>
              <a:t>2. </a:t>
            </a:r>
            <a:r>
              <a:rPr lang="ko-KR" altLang="en-US" sz="3200" dirty="0" smtClean="0">
                <a:latin typeface="맑은고딕"/>
                <a:ea typeface="나눔스퀘어 ExtraBold" panose="020B0600000101010101" pitchFamily="50" charset="-127"/>
              </a:rPr>
              <a:t>프로젝트 단계</a:t>
            </a:r>
            <a:endParaRPr lang="en-GB" altLang="ko-KR" sz="3200" dirty="0">
              <a:latin typeface="맑은고딕"/>
              <a:ea typeface="나눔스퀘어 ExtraBold" panose="020B0600000101010101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89453" y="1371287"/>
            <a:ext cx="10876682" cy="2253231"/>
          </a:xfrm>
          <a:prstGeom prst="rect">
            <a:avLst/>
          </a:prstGeom>
        </p:spPr>
        <p:txBody>
          <a:bodyPr wrap="square" bIns="108000">
            <a:spAutoFit/>
          </a:bodyPr>
          <a:lstStyle/>
          <a:p>
            <a:pPr marL="360363" indent="-1841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ko-KR" altLang="en-US" dirty="0">
              <a:latin typeface="맑은고딕"/>
            </a:endParaRPr>
          </a:p>
          <a:p>
            <a:pPr marL="360363" indent="-360363">
              <a:spcAft>
                <a:spcPts val="1200"/>
              </a:spcAft>
              <a:buClr>
                <a:srgbClr val="0070C0"/>
              </a:buClr>
              <a:buFontTx/>
              <a:buChar char="▀"/>
            </a:pPr>
            <a:r>
              <a:rPr lang="en-US" altLang="ko-KR" dirty="0" smtClean="0">
                <a:latin typeface="맑은고딕"/>
              </a:rPr>
              <a:t>Step 7: </a:t>
            </a:r>
            <a:r>
              <a:rPr lang="ko-KR" altLang="en-US" b="1" dirty="0" smtClean="0">
                <a:latin typeface="맑은고딕"/>
              </a:rPr>
              <a:t>모델 세부 튜닝</a:t>
            </a:r>
            <a:endParaRPr lang="ko-KR" altLang="en-US" b="1" dirty="0">
              <a:latin typeface="맑은고딕"/>
            </a:endParaRPr>
          </a:p>
          <a:p>
            <a:pPr marL="360363" indent="-1841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맑은고딕"/>
              </a:rPr>
              <a:t>그리드 탐색 </a:t>
            </a:r>
            <a:r>
              <a:rPr lang="en-US" altLang="ko-KR" dirty="0" err="1" smtClean="0">
                <a:latin typeface="맑은고딕"/>
              </a:rPr>
              <a:t>GridSearchCV</a:t>
            </a:r>
            <a:r>
              <a:rPr lang="en-US" altLang="ko-KR" dirty="0" smtClean="0">
                <a:latin typeface="맑은고딕"/>
              </a:rPr>
              <a:t> </a:t>
            </a:r>
            <a:r>
              <a:rPr lang="ko-KR" altLang="en-US" dirty="0" smtClean="0">
                <a:latin typeface="맑은고딕"/>
              </a:rPr>
              <a:t>클래스를 이용한 최적 </a:t>
            </a:r>
            <a:r>
              <a:rPr lang="ko-KR" altLang="en-US" dirty="0" err="1" smtClean="0">
                <a:latin typeface="맑은고딕"/>
              </a:rPr>
              <a:t>하이퍼파라미터값</a:t>
            </a:r>
            <a:r>
              <a:rPr lang="ko-KR" altLang="en-US" dirty="0" smtClean="0">
                <a:latin typeface="맑은고딕"/>
              </a:rPr>
              <a:t> 조합 얻기</a:t>
            </a:r>
            <a:endParaRPr lang="en-US" altLang="ko-KR" dirty="0" smtClean="0">
              <a:latin typeface="맑은고딕"/>
            </a:endParaRPr>
          </a:p>
          <a:p>
            <a:pPr marL="360363" indent="-1841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맑은고딕"/>
            </a:endParaRPr>
          </a:p>
          <a:p>
            <a:pPr marL="360363" indent="-1841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맑은고딕"/>
            </a:endParaRPr>
          </a:p>
          <a:p>
            <a:pPr marL="360363" indent="-1841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altLang="ko-KR" dirty="0" smtClean="0">
              <a:latin typeface="맑은고딕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969" y="2497902"/>
            <a:ext cx="5760000" cy="1254503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9784" y="3771997"/>
            <a:ext cx="5760000" cy="1841899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5968" y="5623562"/>
            <a:ext cx="5760000" cy="699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36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A3CFA588-28E2-309C-D989-D5CAE32173FF}"/>
              </a:ext>
            </a:extLst>
          </p:cNvPr>
          <p:cNvSpPr txBox="1">
            <a:spLocks noChangeArrowheads="1"/>
          </p:cNvSpPr>
          <p:nvPr/>
        </p:nvSpPr>
        <p:spPr>
          <a:xfrm>
            <a:off x="387187" y="75146"/>
            <a:ext cx="8756805" cy="641350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3200" dirty="0" smtClean="0">
                <a:latin typeface="맑은고딕"/>
                <a:ea typeface="나눔스퀘어 ExtraBold" panose="020B0600000101010101" pitchFamily="50" charset="-127"/>
              </a:rPr>
              <a:t>2. </a:t>
            </a:r>
            <a:r>
              <a:rPr lang="ko-KR" altLang="en-US" sz="3200" dirty="0" smtClean="0">
                <a:latin typeface="맑은고딕"/>
                <a:ea typeface="나눔스퀘어 ExtraBold" panose="020B0600000101010101" pitchFamily="50" charset="-127"/>
              </a:rPr>
              <a:t>프로젝트 단계</a:t>
            </a:r>
            <a:endParaRPr lang="en-GB" altLang="ko-KR" sz="3200" dirty="0">
              <a:latin typeface="맑은고딕"/>
              <a:ea typeface="나눔스퀘어 ExtraBold" panose="020B0600000101010101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89453" y="1371287"/>
            <a:ext cx="10876682" cy="2253231"/>
          </a:xfrm>
          <a:prstGeom prst="rect">
            <a:avLst/>
          </a:prstGeom>
        </p:spPr>
        <p:txBody>
          <a:bodyPr wrap="square" bIns="108000">
            <a:spAutoFit/>
          </a:bodyPr>
          <a:lstStyle/>
          <a:p>
            <a:pPr marL="360363" indent="-1841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ko-KR" altLang="en-US" dirty="0">
              <a:latin typeface="맑은고딕"/>
            </a:endParaRPr>
          </a:p>
          <a:p>
            <a:pPr marL="360363" indent="-360363">
              <a:spcAft>
                <a:spcPts val="1200"/>
              </a:spcAft>
              <a:buClr>
                <a:srgbClr val="0070C0"/>
              </a:buClr>
              <a:buFontTx/>
              <a:buChar char="▀"/>
            </a:pPr>
            <a:r>
              <a:rPr lang="en-US" altLang="ko-KR" dirty="0" smtClean="0">
                <a:latin typeface="맑은고딕"/>
              </a:rPr>
              <a:t>Step 7: </a:t>
            </a:r>
            <a:r>
              <a:rPr lang="ko-KR" altLang="en-US" b="1" dirty="0" smtClean="0">
                <a:latin typeface="맑은고딕"/>
              </a:rPr>
              <a:t>모델 세부 튜닝</a:t>
            </a:r>
            <a:endParaRPr lang="ko-KR" altLang="en-US" b="1" dirty="0">
              <a:latin typeface="맑은고딕"/>
            </a:endParaRPr>
          </a:p>
          <a:p>
            <a:pPr marL="360363" indent="-1841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맑은고딕"/>
              </a:rPr>
              <a:t>그리드 탐색 </a:t>
            </a:r>
            <a:r>
              <a:rPr lang="en-US" altLang="ko-KR" dirty="0" err="1" smtClean="0">
                <a:latin typeface="맑은고딕"/>
              </a:rPr>
              <a:t>GridSearchCV</a:t>
            </a:r>
            <a:r>
              <a:rPr lang="en-US" altLang="ko-KR" dirty="0" smtClean="0">
                <a:latin typeface="맑은고딕"/>
              </a:rPr>
              <a:t> </a:t>
            </a:r>
            <a:r>
              <a:rPr lang="ko-KR" altLang="en-US" dirty="0" smtClean="0">
                <a:latin typeface="맑은고딕"/>
              </a:rPr>
              <a:t>클래스를 이용한 최적 </a:t>
            </a:r>
            <a:r>
              <a:rPr lang="ko-KR" altLang="en-US" dirty="0" err="1" smtClean="0">
                <a:latin typeface="맑은고딕"/>
              </a:rPr>
              <a:t>하이퍼파라미터값</a:t>
            </a:r>
            <a:r>
              <a:rPr lang="ko-KR" altLang="en-US" dirty="0" smtClean="0">
                <a:latin typeface="맑은고딕"/>
              </a:rPr>
              <a:t> 조합 얻기</a:t>
            </a:r>
            <a:endParaRPr lang="en-US" altLang="ko-KR" dirty="0" smtClean="0">
              <a:latin typeface="맑은고딕"/>
            </a:endParaRPr>
          </a:p>
          <a:p>
            <a:pPr marL="360363" indent="-1841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맑은고딕"/>
            </a:endParaRPr>
          </a:p>
          <a:p>
            <a:pPr marL="360363" indent="-1841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맑은고딕"/>
            </a:endParaRPr>
          </a:p>
          <a:p>
            <a:pPr marL="360363" indent="-1841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altLang="ko-KR" dirty="0" smtClean="0">
              <a:latin typeface="맑은고딕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001" y="3767329"/>
            <a:ext cx="5750539" cy="18000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569" y="5538660"/>
            <a:ext cx="5800681" cy="73370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5969" y="2497902"/>
            <a:ext cx="5760000" cy="1254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60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92893" y="1489853"/>
            <a:ext cx="6162972" cy="3561955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no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b="1" dirty="0" smtClean="0">
                <a:latin typeface="맑은고딕"/>
                <a:ea typeface="나눔스퀘어 Bold" panose="020B0600000101010101" pitchFamily="50" charset="-127"/>
              </a:rPr>
              <a:t>프로젝트 개요</a:t>
            </a:r>
            <a:endParaRPr lang="en-US" altLang="ko-KR" sz="2400" b="1" dirty="0">
              <a:latin typeface="맑은고딕"/>
              <a:ea typeface="나눔스퀘어 Bold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b="1" dirty="0" smtClean="0">
                <a:latin typeface="맑은고딕"/>
                <a:ea typeface="나눔스퀘어 Bold" panose="020B0600000101010101" pitchFamily="50" charset="-127"/>
              </a:rPr>
              <a:t>프로젝트</a:t>
            </a:r>
            <a:r>
              <a:rPr lang="en-US" altLang="ko-KR" sz="2400" b="1" dirty="0" smtClean="0">
                <a:latin typeface="맑은고딕"/>
                <a:ea typeface="나눔스퀘어 Bold" panose="020B0600000101010101" pitchFamily="50" charset="-127"/>
              </a:rPr>
              <a:t> </a:t>
            </a:r>
            <a:r>
              <a:rPr lang="ko-KR" altLang="en-US" sz="2400" b="1" dirty="0" smtClean="0">
                <a:latin typeface="맑은고딕"/>
                <a:ea typeface="나눔스퀘어 Bold" panose="020B0600000101010101" pitchFamily="50" charset="-127"/>
              </a:rPr>
              <a:t>단계</a:t>
            </a:r>
            <a:endParaRPr lang="en-US" altLang="ko-KR" sz="2400" b="1" dirty="0">
              <a:latin typeface="맑은고딕"/>
              <a:ea typeface="나눔스퀘어 Bold" panose="020B0600000101010101" pitchFamily="50" charset="-127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3CFA588-28E2-309C-D989-D5CAE32173FF}"/>
              </a:ext>
            </a:extLst>
          </p:cNvPr>
          <p:cNvSpPr txBox="1">
            <a:spLocks noChangeArrowheads="1"/>
          </p:cNvSpPr>
          <p:nvPr/>
        </p:nvSpPr>
        <p:spPr>
          <a:xfrm>
            <a:off x="681109" y="127101"/>
            <a:ext cx="4995527" cy="641350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sz="3200" dirty="0">
                <a:latin typeface="맑은고딕"/>
                <a:ea typeface="나눔스퀘어 ExtraBold" panose="020B0600000101010101" pitchFamily="50" charset="-127"/>
              </a:rPr>
              <a:t>차례</a:t>
            </a:r>
            <a:endParaRPr lang="en-GB" altLang="ko-KR" sz="3200" dirty="0">
              <a:latin typeface="맑은고딕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71568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A3CFA588-28E2-309C-D989-D5CAE32173FF}"/>
              </a:ext>
            </a:extLst>
          </p:cNvPr>
          <p:cNvSpPr txBox="1">
            <a:spLocks noChangeArrowheads="1"/>
          </p:cNvSpPr>
          <p:nvPr/>
        </p:nvSpPr>
        <p:spPr>
          <a:xfrm>
            <a:off x="387187" y="75146"/>
            <a:ext cx="8756805" cy="641350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3200" dirty="0" smtClean="0">
                <a:latin typeface="맑은고딕"/>
                <a:ea typeface="나눔스퀘어 ExtraBold" panose="020B0600000101010101" pitchFamily="50" charset="-127"/>
              </a:rPr>
              <a:t>2. </a:t>
            </a:r>
            <a:r>
              <a:rPr lang="ko-KR" altLang="en-US" sz="3200" dirty="0" smtClean="0">
                <a:latin typeface="맑은고딕"/>
                <a:ea typeface="나눔스퀘어 ExtraBold" panose="020B0600000101010101" pitchFamily="50" charset="-127"/>
              </a:rPr>
              <a:t>프로젝트 단계</a:t>
            </a:r>
            <a:endParaRPr lang="en-GB" altLang="ko-KR" sz="3200" dirty="0">
              <a:latin typeface="맑은고딕"/>
              <a:ea typeface="나눔스퀘어 ExtraBold" panose="020B0600000101010101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79892" y="1511962"/>
            <a:ext cx="9243244" cy="2920081"/>
          </a:xfrm>
          <a:prstGeom prst="rect">
            <a:avLst/>
          </a:prstGeom>
        </p:spPr>
        <p:txBody>
          <a:bodyPr wrap="square" bIns="108000">
            <a:spAutoFit/>
          </a:bodyPr>
          <a:lstStyle/>
          <a:p>
            <a:pPr marL="360363" indent="-360363">
              <a:spcAft>
                <a:spcPts val="1200"/>
              </a:spcAft>
              <a:buClr>
                <a:srgbClr val="0070C0"/>
              </a:buClr>
              <a:buFontTx/>
              <a:buChar char="▀"/>
            </a:pPr>
            <a:r>
              <a:rPr lang="en-US" altLang="ko-KR" dirty="0">
                <a:latin typeface="맑은고딕"/>
              </a:rPr>
              <a:t>Step 8: </a:t>
            </a:r>
            <a:r>
              <a:rPr lang="ko-KR" altLang="en-US" dirty="0">
                <a:latin typeface="맑은고딕"/>
              </a:rPr>
              <a:t> </a:t>
            </a:r>
            <a:r>
              <a:rPr lang="ko-KR" altLang="en-US" b="1" dirty="0">
                <a:latin typeface="맑은고딕"/>
              </a:rPr>
              <a:t>결과와 결론</a:t>
            </a:r>
            <a:endParaRPr lang="en-US" altLang="ko-KR" b="1" dirty="0">
              <a:latin typeface="맑은고딕"/>
            </a:endParaRPr>
          </a:p>
          <a:p>
            <a:pPr marL="360363" indent="-1841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latin typeface="맑은고딕"/>
              </a:rPr>
              <a:t>DecisionTreeRegressor</a:t>
            </a:r>
            <a:r>
              <a:rPr lang="en-US" altLang="ko-KR" dirty="0" smtClean="0">
                <a:latin typeface="맑은고딕"/>
              </a:rPr>
              <a:t>                            </a:t>
            </a:r>
            <a:r>
              <a:rPr lang="en-US" altLang="ko-KR" dirty="0" err="1">
                <a:latin typeface="맑은고딕"/>
              </a:rPr>
              <a:t>DecisionTreeRegressor</a:t>
            </a:r>
            <a:r>
              <a:rPr lang="en-US" altLang="ko-KR" dirty="0" smtClean="0">
                <a:latin typeface="맑은고딕"/>
              </a:rPr>
              <a:t> </a:t>
            </a:r>
          </a:p>
          <a:p>
            <a:pPr marL="360363" indent="-1841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맑은고딕"/>
            </a:endParaRPr>
          </a:p>
          <a:p>
            <a:pPr marL="360363" indent="-1841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altLang="ko-KR" dirty="0" smtClean="0">
              <a:latin typeface="맑은고딕"/>
            </a:endParaRPr>
          </a:p>
          <a:p>
            <a:pPr marL="360363" indent="-1841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맑은고딕"/>
            </a:endParaRPr>
          </a:p>
          <a:p>
            <a:pPr marL="360363" indent="-1841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latin typeface="맑은고딕"/>
              </a:rPr>
              <a:t>RandomForestRegressor</a:t>
            </a:r>
            <a:r>
              <a:rPr lang="en-US" altLang="ko-KR" dirty="0" smtClean="0">
                <a:latin typeface="맑은고딕"/>
              </a:rPr>
              <a:t>                          </a:t>
            </a:r>
            <a:r>
              <a:rPr lang="en-US" altLang="ko-KR" dirty="0" err="1" smtClean="0">
                <a:latin typeface="맑은고딕"/>
              </a:rPr>
              <a:t>RandomForestRegressor</a:t>
            </a:r>
            <a:endParaRPr lang="en-US" altLang="ko-KR" dirty="0">
              <a:latin typeface="맑은고딕"/>
            </a:endParaRPr>
          </a:p>
          <a:p>
            <a:pPr marL="360363" indent="-1841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맑은고딕"/>
              </a:rPr>
              <a:t>   </a:t>
            </a:r>
            <a:endParaRPr lang="en-US" altLang="ko-KR" dirty="0">
              <a:latin typeface="맑은고딕"/>
            </a:endParaRPr>
          </a:p>
          <a:p>
            <a:pPr marL="360363" indent="-1841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맑은고딕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46768" y="4602773"/>
            <a:ext cx="9305848" cy="1822344"/>
          </a:xfrm>
          <a:prstGeom prst="rect">
            <a:avLst/>
          </a:prstGeom>
        </p:spPr>
        <p:txBody>
          <a:bodyPr wrap="square" bIns="108000">
            <a:spAutoFit/>
          </a:bodyPr>
          <a:lstStyle/>
          <a:p>
            <a:pPr marL="360363" indent="-1841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US" altLang="ko-KR" sz="1300" dirty="0" err="1" smtClean="0">
                <a:latin typeface="맑은고딕"/>
              </a:rPr>
              <a:t>DecisionTreeRegressor</a:t>
            </a:r>
            <a:r>
              <a:rPr lang="ko-KR" altLang="en-US" sz="1300" dirty="0" smtClean="0">
                <a:latin typeface="맑은고딕"/>
              </a:rPr>
              <a:t>의 경우 </a:t>
            </a:r>
            <a:r>
              <a:rPr lang="ko-KR" altLang="en-US" sz="1300" dirty="0" err="1">
                <a:latin typeface="맑은고딕"/>
              </a:rPr>
              <a:t>튜닝후</a:t>
            </a:r>
            <a:r>
              <a:rPr lang="ko-KR" altLang="en-US" sz="1300" dirty="0">
                <a:latin typeface="맑은고딕"/>
              </a:rPr>
              <a:t> </a:t>
            </a:r>
            <a:r>
              <a:rPr lang="ko-KR" altLang="en-US" sz="1300" dirty="0" smtClean="0">
                <a:latin typeface="맑은고딕"/>
              </a:rPr>
              <a:t> </a:t>
            </a:r>
            <a:r>
              <a:rPr lang="en-US" altLang="ko-KR" sz="1300" dirty="0" smtClean="0">
                <a:latin typeface="맑은고딕"/>
              </a:rPr>
              <a:t>Train R2</a:t>
            </a:r>
            <a:r>
              <a:rPr lang="ko-KR" altLang="en-US" sz="1300" dirty="0" smtClean="0">
                <a:latin typeface="맑은고딕"/>
              </a:rPr>
              <a:t>와 </a:t>
            </a:r>
            <a:r>
              <a:rPr lang="en-US" altLang="ko-KR" sz="1300" dirty="0" smtClean="0">
                <a:latin typeface="맑은고딕"/>
              </a:rPr>
              <a:t>Test R2</a:t>
            </a:r>
            <a:r>
              <a:rPr lang="ko-KR" altLang="en-US" sz="1300" dirty="0" smtClean="0">
                <a:latin typeface="맑은고딕"/>
              </a:rPr>
              <a:t>간의 차이가 작고 </a:t>
            </a:r>
            <a:r>
              <a:rPr lang="ko-KR" altLang="en-US" sz="1300" dirty="0" err="1" smtClean="0">
                <a:latin typeface="맑은고딕"/>
              </a:rPr>
              <a:t>과적합의</a:t>
            </a:r>
            <a:r>
              <a:rPr lang="ko-KR" altLang="en-US" sz="1300" dirty="0" smtClean="0">
                <a:latin typeface="맑은고딕"/>
              </a:rPr>
              <a:t> 가능성이 낮고</a:t>
            </a:r>
            <a:r>
              <a:rPr lang="en-US" altLang="ko-KR" sz="1300" dirty="0" smtClean="0">
                <a:latin typeface="맑은고딕"/>
              </a:rPr>
              <a:t>, </a:t>
            </a:r>
            <a:r>
              <a:rPr lang="ko-KR" altLang="en-US" sz="1300" dirty="0" smtClean="0">
                <a:latin typeface="맑은고딕"/>
              </a:rPr>
              <a:t>더 균형이 잡힌 모델로 보입니다</a:t>
            </a:r>
            <a:r>
              <a:rPr lang="en-US" altLang="ko-KR" sz="1300" dirty="0" smtClean="0">
                <a:latin typeface="맑은고딕"/>
              </a:rPr>
              <a:t>.</a:t>
            </a:r>
          </a:p>
          <a:p>
            <a:pPr marL="360363" indent="-1841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US" altLang="ko-KR" sz="1300" dirty="0" err="1" smtClean="0">
                <a:latin typeface="맑은고딕"/>
              </a:rPr>
              <a:t>RandomForestRegressor</a:t>
            </a:r>
            <a:r>
              <a:rPr lang="ko-KR" altLang="en-US" sz="1300" dirty="0" smtClean="0">
                <a:latin typeface="맑은고딕"/>
              </a:rPr>
              <a:t>의 경우 </a:t>
            </a:r>
            <a:r>
              <a:rPr lang="ko-KR" altLang="en-US" sz="1300" dirty="0" err="1" smtClean="0">
                <a:latin typeface="맑은고딕"/>
              </a:rPr>
              <a:t>튜닝후</a:t>
            </a:r>
            <a:r>
              <a:rPr lang="ko-KR" altLang="en-US" sz="1300" dirty="0" smtClean="0">
                <a:latin typeface="맑은고딕"/>
              </a:rPr>
              <a:t> </a:t>
            </a:r>
            <a:r>
              <a:rPr lang="ko-KR" altLang="en-US" sz="1300" dirty="0" err="1" smtClean="0">
                <a:latin typeface="맑은고딕"/>
              </a:rPr>
              <a:t>튜닝전</a:t>
            </a:r>
            <a:r>
              <a:rPr lang="ko-KR" altLang="en-US" sz="1300" dirty="0" smtClean="0">
                <a:latin typeface="맑은고딕"/>
              </a:rPr>
              <a:t> 결과보다 전체적으로 결과 수치가 낮게 </a:t>
            </a:r>
            <a:r>
              <a:rPr lang="ko-KR" altLang="en-US" sz="1300" dirty="0" err="1" smtClean="0">
                <a:latin typeface="맑은고딕"/>
              </a:rPr>
              <a:t>나온것으로</a:t>
            </a:r>
            <a:r>
              <a:rPr lang="ko-KR" altLang="en-US" sz="1300" dirty="0" smtClean="0">
                <a:latin typeface="맑은고딕"/>
              </a:rPr>
              <a:t> 보이며 </a:t>
            </a:r>
            <a:endParaRPr lang="en-US" altLang="ko-KR" sz="1300" dirty="0" smtClean="0">
              <a:latin typeface="맑은고딕"/>
            </a:endParaRPr>
          </a:p>
          <a:p>
            <a:pPr marL="360363" indent="-1841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ko-KR" altLang="en-US" sz="1300" dirty="0" smtClean="0">
                <a:latin typeface="맑은고딕"/>
              </a:rPr>
              <a:t>종합적으로 </a:t>
            </a:r>
            <a:r>
              <a:rPr lang="en-US" altLang="ko-KR" sz="1300" dirty="0" smtClean="0">
                <a:latin typeface="맑은고딕"/>
              </a:rPr>
              <a:t>3</a:t>
            </a:r>
            <a:r>
              <a:rPr lang="ko-KR" altLang="en-US" sz="1300" dirty="0" smtClean="0">
                <a:latin typeface="맑은고딕"/>
              </a:rPr>
              <a:t>가지 </a:t>
            </a:r>
            <a:r>
              <a:rPr lang="ko-KR" altLang="en-US" sz="1300" dirty="0" err="1" smtClean="0">
                <a:latin typeface="맑은고딕"/>
              </a:rPr>
              <a:t>모델중에</a:t>
            </a:r>
            <a:r>
              <a:rPr lang="ko-KR" altLang="en-US" sz="1300" dirty="0" smtClean="0">
                <a:latin typeface="맑은고딕"/>
              </a:rPr>
              <a:t>  </a:t>
            </a:r>
            <a:r>
              <a:rPr lang="en-US" altLang="ko-KR" sz="1300" b="1" dirty="0" err="1" smtClean="0">
                <a:latin typeface="맑은고딕"/>
              </a:rPr>
              <a:t>RandomForestRegressor</a:t>
            </a:r>
            <a:r>
              <a:rPr lang="en-US" altLang="ko-KR" sz="1300" b="1" dirty="0" smtClean="0">
                <a:latin typeface="맑은고딕"/>
              </a:rPr>
              <a:t> </a:t>
            </a:r>
            <a:r>
              <a:rPr lang="ko-KR" altLang="en-US" sz="1300" dirty="0" smtClean="0">
                <a:latin typeface="맑은고딕"/>
              </a:rPr>
              <a:t>모델 성능이 상대적으로 높아 보이며 평가 지표에서 가장 우수한 성능을 보이며 대여 자전거의</a:t>
            </a:r>
            <a:r>
              <a:rPr lang="en-US" altLang="ko-KR" sz="1300" dirty="0" smtClean="0">
                <a:latin typeface="맑은고딕"/>
              </a:rPr>
              <a:t> </a:t>
            </a:r>
            <a:r>
              <a:rPr lang="ko-KR" altLang="en-US" sz="1300" dirty="0" smtClean="0">
                <a:latin typeface="맑은고딕"/>
              </a:rPr>
              <a:t>수요를 예측하는데 도움이 </a:t>
            </a:r>
            <a:r>
              <a:rPr lang="ko-KR" altLang="en-US" sz="1300" dirty="0" err="1" smtClean="0">
                <a:latin typeface="맑은고딕"/>
              </a:rPr>
              <a:t>될것으로</a:t>
            </a:r>
            <a:r>
              <a:rPr lang="ko-KR" altLang="en-US" sz="1300" dirty="0" smtClean="0">
                <a:latin typeface="맑은고딕"/>
              </a:rPr>
              <a:t> 생각이 됩니다</a:t>
            </a:r>
            <a:r>
              <a:rPr lang="en-US" altLang="ko-KR" sz="1300" dirty="0" smtClean="0">
                <a:latin typeface="맑은고딕"/>
              </a:rPr>
              <a:t>.</a:t>
            </a:r>
            <a:r>
              <a:rPr lang="ko-KR" altLang="en-US" sz="1300" dirty="0" smtClean="0">
                <a:latin typeface="맑은고딕"/>
              </a:rPr>
              <a:t> </a:t>
            </a:r>
            <a:endParaRPr lang="en-US" altLang="ko-KR" sz="1300" dirty="0" smtClean="0">
              <a:latin typeface="맑은고딕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1548" y="2264213"/>
            <a:ext cx="2520000" cy="94285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456" y="3598664"/>
            <a:ext cx="2520000" cy="989079"/>
          </a:xfrm>
          <a:prstGeom prst="rect">
            <a:avLst/>
          </a:prstGeom>
        </p:spPr>
      </p:pic>
      <p:grpSp>
        <p:nvGrpSpPr>
          <p:cNvPr id="14" name="그룹 13"/>
          <p:cNvGrpSpPr/>
          <p:nvPr/>
        </p:nvGrpSpPr>
        <p:grpSpPr>
          <a:xfrm>
            <a:off x="4037233" y="2862245"/>
            <a:ext cx="1837425" cy="1114426"/>
            <a:chOff x="5334898" y="2419677"/>
            <a:chExt cx="1837425" cy="1114426"/>
          </a:xfrm>
        </p:grpSpPr>
        <p:sp>
          <p:nvSpPr>
            <p:cNvPr id="15" name="오른쪽 화살표 14"/>
            <p:cNvSpPr/>
            <p:nvPr/>
          </p:nvSpPr>
          <p:spPr>
            <a:xfrm>
              <a:off x="5334898" y="2419677"/>
              <a:ext cx="1837425" cy="1114426"/>
            </a:xfrm>
            <a:prstGeom prst="rightArrow">
              <a:avLst>
                <a:gd name="adj1" fmla="val 67094"/>
                <a:gd name="adj2" fmla="val 34615"/>
              </a:avLst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고딕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5575571" y="2804292"/>
              <a:ext cx="112562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400" b="1" dirty="0" err="1" smtClean="0">
                  <a:latin typeface="맑은고딕"/>
                </a:rPr>
                <a:t>튜닝후</a:t>
              </a:r>
              <a:r>
                <a:rPr lang="ko-KR" altLang="en-US" sz="1400" b="1" dirty="0" smtClean="0">
                  <a:latin typeface="맑은고딕"/>
                </a:rPr>
                <a:t> 결과</a:t>
              </a:r>
              <a:endParaRPr lang="ko-KR" altLang="en-US" sz="1400" dirty="0">
                <a:latin typeface="맑은고딕"/>
                <a:cs typeface="Times New Roman" panose="02020603050405020304" pitchFamily="18" charset="0"/>
              </a:endParaRPr>
            </a:p>
          </p:txBody>
        </p:sp>
      </p:grpSp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9829" y="2277248"/>
            <a:ext cx="2520000" cy="978557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9829" y="3598694"/>
            <a:ext cx="2520000" cy="99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853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528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A3CFA588-28E2-309C-D989-D5CAE32173FF}"/>
              </a:ext>
            </a:extLst>
          </p:cNvPr>
          <p:cNvSpPr txBox="1">
            <a:spLocks noChangeArrowheads="1"/>
          </p:cNvSpPr>
          <p:nvPr/>
        </p:nvSpPr>
        <p:spPr>
          <a:xfrm>
            <a:off x="387187" y="75146"/>
            <a:ext cx="8756805" cy="641350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3200" dirty="0" smtClean="0">
                <a:latin typeface="맑은고딕"/>
                <a:ea typeface="나눔스퀘어 ExtraBold" panose="020B0600000101010101" pitchFamily="50" charset="-127"/>
              </a:rPr>
              <a:t>1. </a:t>
            </a:r>
            <a:r>
              <a:rPr lang="ko-KR" altLang="en-US" sz="3200" dirty="0" smtClean="0">
                <a:latin typeface="맑은고딕"/>
                <a:ea typeface="나눔스퀘어 ExtraBold" panose="020B0600000101010101" pitchFamily="50" charset="-127"/>
              </a:rPr>
              <a:t>프로젝트 개요</a:t>
            </a:r>
            <a:endParaRPr lang="en-GB" altLang="ko-KR" sz="3200" dirty="0">
              <a:latin typeface="맑은고딕"/>
              <a:ea typeface="나눔스퀘어 Extra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161" y="2133065"/>
            <a:ext cx="10195964" cy="392787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920084" y="1310995"/>
            <a:ext cx="10513962" cy="822070"/>
          </a:xfrm>
          <a:prstGeom prst="rect">
            <a:avLst/>
          </a:prstGeom>
        </p:spPr>
        <p:txBody>
          <a:bodyPr wrap="square" bIns="108000">
            <a:spAutoFit/>
          </a:bodyPr>
          <a:lstStyle/>
          <a:p>
            <a:pPr marL="360363" indent="-1841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ko-KR" altLang="en-US" dirty="0" err="1" smtClean="0">
                <a:latin typeface="맑은고딕"/>
              </a:rPr>
              <a:t>프로젝트명</a:t>
            </a:r>
            <a:r>
              <a:rPr lang="en-US" altLang="ko-KR" dirty="0" smtClean="0">
                <a:latin typeface="맑은고딕"/>
              </a:rPr>
              <a:t>: </a:t>
            </a:r>
            <a:r>
              <a:rPr lang="ko-KR" altLang="en-US" dirty="0" smtClean="0">
                <a:latin typeface="맑은고딕"/>
              </a:rPr>
              <a:t>서울시 공유 자전거 수요 예측</a:t>
            </a:r>
            <a:endParaRPr lang="en-US" altLang="ko-KR" dirty="0" smtClean="0">
              <a:latin typeface="맑은고딕"/>
            </a:endParaRPr>
          </a:p>
          <a:p>
            <a:pPr marL="360363" indent="-1841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맑은고딕"/>
              </a:rPr>
              <a:t>발표자 이름</a:t>
            </a:r>
            <a:r>
              <a:rPr lang="en-US" altLang="ko-KR" dirty="0" smtClean="0">
                <a:latin typeface="맑은고딕"/>
              </a:rPr>
              <a:t>: </a:t>
            </a:r>
            <a:r>
              <a:rPr lang="ko-KR" altLang="en-US" dirty="0" smtClean="0">
                <a:latin typeface="맑은고딕"/>
              </a:rPr>
              <a:t>사수진</a:t>
            </a:r>
            <a:endParaRPr lang="ko-KR" altLang="en-US" dirty="0">
              <a:latin typeface="맑은고딕"/>
            </a:endParaRPr>
          </a:p>
        </p:txBody>
      </p:sp>
    </p:spTree>
    <p:extLst>
      <p:ext uri="{BB962C8B-B14F-4D97-AF65-F5344CB8AC3E}">
        <p14:creationId xmlns:p14="http://schemas.microsoft.com/office/powerpoint/2010/main" val="1381674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A3CFA588-28E2-309C-D989-D5CAE32173FF}"/>
              </a:ext>
            </a:extLst>
          </p:cNvPr>
          <p:cNvSpPr txBox="1">
            <a:spLocks noChangeArrowheads="1"/>
          </p:cNvSpPr>
          <p:nvPr/>
        </p:nvSpPr>
        <p:spPr>
          <a:xfrm>
            <a:off x="387187" y="75146"/>
            <a:ext cx="8756805" cy="641350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3200" dirty="0" smtClean="0">
                <a:latin typeface="맑은고딕"/>
                <a:ea typeface="나눔스퀘어 ExtraBold" panose="020B0600000101010101" pitchFamily="50" charset="-127"/>
              </a:rPr>
              <a:t>1. </a:t>
            </a:r>
            <a:r>
              <a:rPr lang="ko-KR" altLang="en-US" sz="3200" dirty="0" smtClean="0">
                <a:latin typeface="맑은고딕"/>
                <a:ea typeface="나눔스퀘어 ExtraBold" panose="020B0600000101010101" pitchFamily="50" charset="-127"/>
              </a:rPr>
              <a:t>프로젝트 개요</a:t>
            </a:r>
            <a:endParaRPr lang="en-GB" altLang="ko-KR" sz="3200" dirty="0">
              <a:latin typeface="맑은고딕"/>
              <a:ea typeface="나눔스퀘어 ExtraBold" panose="020B0600000101010101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920084" y="1310995"/>
            <a:ext cx="10513962" cy="4961665"/>
          </a:xfrm>
          <a:prstGeom prst="rect">
            <a:avLst/>
          </a:prstGeom>
        </p:spPr>
        <p:txBody>
          <a:bodyPr wrap="square" bIns="108000">
            <a:spAutoFit/>
          </a:bodyPr>
          <a:lstStyle/>
          <a:p>
            <a:pPr marL="360363" indent="-360363">
              <a:spcAft>
                <a:spcPts val="1200"/>
              </a:spcAft>
              <a:buClr>
                <a:srgbClr val="0070C0"/>
              </a:buClr>
              <a:buFontTx/>
              <a:buChar char="▀"/>
            </a:pPr>
            <a:r>
              <a:rPr lang="ko-KR" altLang="en-US" dirty="0" smtClean="0">
                <a:latin typeface="맑은고딕"/>
              </a:rPr>
              <a:t>프로젝트 </a:t>
            </a:r>
            <a:r>
              <a:rPr lang="ko-KR" altLang="en-US" dirty="0">
                <a:latin typeface="맑은고딕"/>
              </a:rPr>
              <a:t>개요 및 데이터 소개</a:t>
            </a:r>
          </a:p>
          <a:p>
            <a:pPr marL="360363" indent="-1841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맑은고딕"/>
              </a:rPr>
              <a:t>프로젝트 목표 및 문제 </a:t>
            </a:r>
            <a:r>
              <a:rPr lang="ko-KR" altLang="en-US" dirty="0" smtClean="0">
                <a:latin typeface="맑은고딕"/>
              </a:rPr>
              <a:t>정의</a:t>
            </a:r>
            <a:endParaRPr lang="en-US" altLang="ko-KR" dirty="0" smtClean="0">
              <a:latin typeface="맑은고딕"/>
            </a:endParaRPr>
          </a:p>
          <a:p>
            <a:pPr marL="360363" indent="-1841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맑은고딕"/>
              </a:rPr>
              <a:t>자전거 대여 데이터와 </a:t>
            </a:r>
            <a:r>
              <a:rPr lang="ko-KR" altLang="en-US" dirty="0">
                <a:latin typeface="맑은고딕"/>
              </a:rPr>
              <a:t>날씨 정보를 활용하여 시간</a:t>
            </a:r>
            <a:r>
              <a:rPr lang="en-US" altLang="ko-KR" dirty="0">
                <a:latin typeface="맑은고딕"/>
              </a:rPr>
              <a:t>, </a:t>
            </a:r>
            <a:r>
              <a:rPr lang="ko-KR" altLang="en-US" dirty="0">
                <a:latin typeface="맑은고딕"/>
              </a:rPr>
              <a:t>강우량</a:t>
            </a:r>
            <a:r>
              <a:rPr lang="en-US" altLang="ko-KR" dirty="0">
                <a:latin typeface="맑은고딕"/>
              </a:rPr>
              <a:t>, </a:t>
            </a:r>
            <a:r>
              <a:rPr lang="ko-KR" altLang="en-US" dirty="0">
                <a:latin typeface="맑은고딕"/>
              </a:rPr>
              <a:t>습도 등과 같은 날씨 변수를 기반으로 </a:t>
            </a:r>
            <a:endParaRPr lang="en-US" altLang="ko-KR" dirty="0" smtClean="0">
              <a:latin typeface="맑은고딕"/>
            </a:endParaRPr>
          </a:p>
          <a:p>
            <a:pPr marL="176213">
              <a:lnSpc>
                <a:spcPts val="2600"/>
              </a:lnSpc>
            </a:pPr>
            <a:r>
              <a:rPr lang="ko-KR" altLang="en-US" dirty="0" smtClean="0"/>
              <a:t>  특정 요일과 시간대에서의 </a:t>
            </a:r>
            <a:r>
              <a:rPr lang="ko-KR" altLang="en-US" dirty="0"/>
              <a:t>공유 자전거 수요를 정확하게 예측하여 해당 지역에 적절한 자전거 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marL="176213">
              <a:lnSpc>
                <a:spcPts val="26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공급을 </a:t>
            </a:r>
            <a:r>
              <a:rPr lang="ko-KR" altLang="en-US" dirty="0"/>
              <a:t>유지하고 부족분을 최소화하는 것이 목표입니다</a:t>
            </a:r>
            <a:r>
              <a:rPr lang="en-US" altLang="ko-KR" dirty="0"/>
              <a:t>.</a:t>
            </a:r>
            <a:endParaRPr lang="en-US" altLang="ko-KR" dirty="0">
              <a:latin typeface="맑은고딕"/>
            </a:endParaRPr>
          </a:p>
          <a:p>
            <a:pPr marL="360363" indent="-1841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맑은고딕"/>
            </a:endParaRPr>
          </a:p>
          <a:p>
            <a:pPr marL="360363" indent="-1841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맑은고딕"/>
              </a:rPr>
              <a:t>사용한 </a:t>
            </a:r>
            <a:r>
              <a:rPr lang="ko-KR" altLang="en-US" dirty="0" err="1">
                <a:latin typeface="맑은고딕"/>
              </a:rPr>
              <a:t>데이터셋</a:t>
            </a:r>
            <a:r>
              <a:rPr lang="ko-KR" altLang="en-US" dirty="0">
                <a:latin typeface="맑은고딕"/>
              </a:rPr>
              <a:t> 소개</a:t>
            </a:r>
            <a:endParaRPr lang="en-US" altLang="ko-KR" dirty="0">
              <a:latin typeface="맑은고딕"/>
            </a:endParaRPr>
          </a:p>
          <a:p>
            <a:pPr marL="360363" indent="-1841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ko-KR" altLang="en-US" dirty="0" err="1">
                <a:latin typeface="맑은고딕"/>
              </a:rPr>
              <a:t>캐글의</a:t>
            </a:r>
            <a:r>
              <a:rPr lang="ko-KR" altLang="en-US" dirty="0">
                <a:latin typeface="맑은고딕"/>
              </a:rPr>
              <a:t> </a:t>
            </a:r>
            <a:r>
              <a:rPr lang="en-US" altLang="ko-KR" dirty="0">
                <a:latin typeface="맑은고딕"/>
              </a:rPr>
              <a:t>“Seoul Bike Sharing Demand Prediction” </a:t>
            </a:r>
            <a:r>
              <a:rPr lang="ko-KR" altLang="en-US" dirty="0">
                <a:latin typeface="맑은고딕"/>
              </a:rPr>
              <a:t>데이터 세트에는 날씨 정보</a:t>
            </a:r>
            <a:r>
              <a:rPr lang="en-US" altLang="ko-KR" dirty="0">
                <a:latin typeface="맑은고딕"/>
              </a:rPr>
              <a:t>(</a:t>
            </a:r>
            <a:r>
              <a:rPr lang="ko-KR" altLang="en-US" dirty="0">
                <a:latin typeface="맑은고딕"/>
              </a:rPr>
              <a:t>온도</a:t>
            </a:r>
            <a:r>
              <a:rPr lang="en-US" altLang="ko-KR" dirty="0">
                <a:latin typeface="맑은고딕"/>
              </a:rPr>
              <a:t>, </a:t>
            </a:r>
            <a:r>
              <a:rPr lang="ko-KR" altLang="en-US" dirty="0">
                <a:latin typeface="맑은고딕"/>
              </a:rPr>
              <a:t>습도</a:t>
            </a:r>
            <a:r>
              <a:rPr lang="en-US" altLang="ko-KR" dirty="0">
                <a:latin typeface="맑은고딕"/>
              </a:rPr>
              <a:t>, </a:t>
            </a:r>
            <a:r>
              <a:rPr lang="ko-KR" altLang="en-US" dirty="0">
                <a:latin typeface="맑은고딕"/>
              </a:rPr>
              <a:t>풍속</a:t>
            </a:r>
            <a:r>
              <a:rPr lang="en-US" altLang="ko-KR" dirty="0">
                <a:latin typeface="맑은고딕"/>
              </a:rPr>
              <a:t>, </a:t>
            </a:r>
            <a:r>
              <a:rPr lang="ko-KR" altLang="en-US" dirty="0">
                <a:latin typeface="맑은고딕"/>
              </a:rPr>
              <a:t>가시성</a:t>
            </a:r>
            <a:r>
              <a:rPr lang="en-US" altLang="ko-KR" dirty="0">
                <a:latin typeface="맑은고딕"/>
              </a:rPr>
              <a:t>, </a:t>
            </a:r>
            <a:r>
              <a:rPr lang="ko-KR" altLang="en-US" dirty="0">
                <a:latin typeface="맑은고딕"/>
              </a:rPr>
              <a:t>이슬점</a:t>
            </a:r>
            <a:r>
              <a:rPr lang="en-US" altLang="ko-KR" dirty="0">
                <a:latin typeface="맑은고딕"/>
              </a:rPr>
              <a:t>, </a:t>
            </a:r>
            <a:r>
              <a:rPr lang="ko-KR" altLang="en-US" dirty="0">
                <a:latin typeface="맑은고딕"/>
              </a:rPr>
              <a:t>일사량</a:t>
            </a:r>
            <a:r>
              <a:rPr lang="en-US" altLang="ko-KR" dirty="0">
                <a:latin typeface="맑은고딕"/>
              </a:rPr>
              <a:t>, </a:t>
            </a:r>
            <a:r>
              <a:rPr lang="ko-KR" altLang="en-US" dirty="0">
                <a:latin typeface="맑은고딕"/>
              </a:rPr>
              <a:t>강설량</a:t>
            </a:r>
            <a:r>
              <a:rPr lang="en-US" altLang="ko-KR" dirty="0">
                <a:latin typeface="맑은고딕"/>
              </a:rPr>
              <a:t>, </a:t>
            </a:r>
            <a:r>
              <a:rPr lang="ko-KR" altLang="en-US" dirty="0">
                <a:latin typeface="맑은고딕"/>
              </a:rPr>
              <a:t>강우량</a:t>
            </a:r>
            <a:r>
              <a:rPr lang="en-US" altLang="ko-KR" dirty="0">
                <a:latin typeface="맑은고딕"/>
              </a:rPr>
              <a:t>), </a:t>
            </a:r>
            <a:r>
              <a:rPr lang="ko-KR" altLang="en-US" dirty="0">
                <a:latin typeface="맑은고딕"/>
              </a:rPr>
              <a:t>시간당 대여 자전거 수 및 날짜 정보가 포함되어 있습니다</a:t>
            </a:r>
            <a:r>
              <a:rPr lang="en-US" altLang="ko-KR" dirty="0">
                <a:latin typeface="맑은고딕"/>
              </a:rPr>
              <a:t>.</a:t>
            </a:r>
          </a:p>
          <a:p>
            <a:pPr marL="360363" indent="-1841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맑은고딕"/>
              </a:rPr>
              <a:t>데이터 다운로드 </a:t>
            </a:r>
            <a:r>
              <a:rPr lang="en-US" altLang="ko-KR" dirty="0">
                <a:latin typeface="맑은고딕"/>
              </a:rPr>
              <a:t>: </a:t>
            </a:r>
            <a:r>
              <a:rPr lang="en-US" altLang="ko-KR" dirty="0">
                <a:latin typeface="맑은고딕"/>
                <a:hlinkClick r:id="rId2"/>
              </a:rPr>
              <a:t>https://www.kaggle.com/datasets/saurabhshahane/seoul-bike-sharing-demand-prediction?select=SeoulBikeData.csv</a:t>
            </a:r>
            <a:endParaRPr lang="en-US" altLang="ko-KR" dirty="0">
              <a:latin typeface="맑은고딕"/>
            </a:endParaRPr>
          </a:p>
          <a:p>
            <a:pPr marL="360363" indent="-360363">
              <a:spcAft>
                <a:spcPts val="1200"/>
              </a:spcAft>
              <a:buClr>
                <a:srgbClr val="0070C0"/>
              </a:buClr>
              <a:buFontTx/>
              <a:buChar char="▀"/>
            </a:pPr>
            <a:endParaRPr lang="en-US" altLang="ko-KR" dirty="0">
              <a:latin typeface="맑은고딕"/>
            </a:endParaRPr>
          </a:p>
          <a:p>
            <a:endParaRPr lang="ko-KR" altLang="en-US" dirty="0">
              <a:latin typeface="맑은고딕"/>
            </a:endParaRPr>
          </a:p>
        </p:txBody>
      </p:sp>
    </p:spTree>
    <p:extLst>
      <p:ext uri="{BB962C8B-B14F-4D97-AF65-F5344CB8AC3E}">
        <p14:creationId xmlns:p14="http://schemas.microsoft.com/office/powerpoint/2010/main" val="4032605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A3CFA588-28E2-309C-D989-D5CAE32173FF}"/>
              </a:ext>
            </a:extLst>
          </p:cNvPr>
          <p:cNvSpPr txBox="1">
            <a:spLocks noChangeArrowheads="1"/>
          </p:cNvSpPr>
          <p:nvPr/>
        </p:nvSpPr>
        <p:spPr>
          <a:xfrm>
            <a:off x="387187" y="75146"/>
            <a:ext cx="8756805" cy="641350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3200" dirty="0" smtClean="0">
                <a:latin typeface="맑은고딕"/>
                <a:ea typeface="나눔스퀘어 ExtraBold" panose="020B0600000101010101" pitchFamily="50" charset="-127"/>
              </a:rPr>
              <a:t>1. </a:t>
            </a:r>
            <a:r>
              <a:rPr lang="ko-KR" altLang="en-US" sz="3200" dirty="0" smtClean="0">
                <a:latin typeface="맑은고딕"/>
                <a:ea typeface="나눔스퀘어 ExtraBold" panose="020B0600000101010101" pitchFamily="50" charset="-127"/>
              </a:rPr>
              <a:t>프로젝트 개요</a:t>
            </a:r>
            <a:endParaRPr lang="en-GB" altLang="ko-KR" sz="3200" dirty="0">
              <a:latin typeface="맑은고딕"/>
              <a:ea typeface="나눔스퀘어 ExtraBold" panose="020B0600000101010101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920084" y="1310995"/>
            <a:ext cx="8223908" cy="5171979"/>
          </a:xfrm>
          <a:prstGeom prst="rect">
            <a:avLst/>
          </a:prstGeom>
        </p:spPr>
        <p:txBody>
          <a:bodyPr wrap="square" bIns="108000">
            <a:spAutoFit/>
          </a:bodyPr>
          <a:lstStyle/>
          <a:p>
            <a:pPr marL="360363" indent="-360363">
              <a:spcAft>
                <a:spcPts val="1200"/>
              </a:spcAft>
              <a:buClr>
                <a:srgbClr val="0070C0"/>
              </a:buClr>
              <a:buFontTx/>
              <a:buChar char="▀"/>
            </a:pPr>
            <a:r>
              <a:rPr lang="ko-KR" altLang="en-US" dirty="0" smtClean="0">
                <a:latin typeface="맑은고딕"/>
              </a:rPr>
              <a:t>데이터 세부 정보</a:t>
            </a:r>
            <a:endParaRPr lang="en-US" altLang="ko-KR" dirty="0" smtClean="0">
              <a:latin typeface="맑은고딕"/>
            </a:endParaRPr>
          </a:p>
          <a:p>
            <a:pPr>
              <a:spcAft>
                <a:spcPts val="1200"/>
              </a:spcAft>
              <a:buClr>
                <a:srgbClr val="0070C0"/>
              </a:buClr>
            </a:pPr>
            <a:endParaRPr lang="en-US" altLang="ko-KR" dirty="0">
              <a:latin typeface="맑은고딕"/>
            </a:endParaRPr>
          </a:p>
          <a:p>
            <a:pPr marL="360363" indent="-360363">
              <a:spcAft>
                <a:spcPts val="1200"/>
              </a:spcAft>
              <a:buClr>
                <a:srgbClr val="0070C0"/>
              </a:buClr>
              <a:buFontTx/>
              <a:buChar char="▀"/>
            </a:pPr>
            <a:endParaRPr lang="en-US" altLang="ko-KR" dirty="0" smtClean="0">
              <a:latin typeface="맑은고딕"/>
            </a:endParaRPr>
          </a:p>
          <a:p>
            <a:pPr marL="360363" indent="-360363">
              <a:spcAft>
                <a:spcPts val="1200"/>
              </a:spcAft>
              <a:buClr>
                <a:srgbClr val="0070C0"/>
              </a:buClr>
              <a:buFontTx/>
              <a:buChar char="▀"/>
            </a:pPr>
            <a:endParaRPr lang="en-US" altLang="ko-KR" dirty="0">
              <a:latin typeface="맑은고딕"/>
            </a:endParaRPr>
          </a:p>
          <a:p>
            <a:pPr marL="360363" indent="-360363">
              <a:spcAft>
                <a:spcPts val="1200"/>
              </a:spcAft>
              <a:buClr>
                <a:srgbClr val="0070C0"/>
              </a:buClr>
              <a:buFontTx/>
              <a:buChar char="▀"/>
            </a:pPr>
            <a:endParaRPr lang="en-US" altLang="ko-KR" dirty="0" smtClean="0">
              <a:latin typeface="맑은고딕"/>
            </a:endParaRPr>
          </a:p>
          <a:p>
            <a:pPr marL="360363" indent="-360363">
              <a:spcAft>
                <a:spcPts val="1200"/>
              </a:spcAft>
              <a:buClr>
                <a:srgbClr val="0070C0"/>
              </a:buClr>
              <a:buFontTx/>
              <a:buChar char="▀"/>
            </a:pPr>
            <a:endParaRPr lang="en-US" altLang="ko-KR" dirty="0">
              <a:latin typeface="맑은고딕"/>
            </a:endParaRPr>
          </a:p>
          <a:p>
            <a:pPr marL="360363" indent="-360363">
              <a:spcAft>
                <a:spcPts val="1200"/>
              </a:spcAft>
              <a:buClr>
                <a:srgbClr val="0070C0"/>
              </a:buClr>
              <a:buFontTx/>
              <a:buChar char="▀"/>
            </a:pPr>
            <a:endParaRPr lang="en-US" altLang="ko-KR" dirty="0" smtClean="0">
              <a:latin typeface="맑은고딕"/>
            </a:endParaRPr>
          </a:p>
          <a:p>
            <a:pPr marL="360363" indent="-1841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US" altLang="ko-KR" sz="1000" dirty="0" smtClean="0">
                <a:latin typeface="맑은고딕"/>
              </a:rPr>
              <a:t>8760 row</a:t>
            </a:r>
            <a:r>
              <a:rPr lang="ko-KR" altLang="en-US" sz="1000" dirty="0" smtClean="0">
                <a:latin typeface="맑은고딕"/>
              </a:rPr>
              <a:t>의 데이터가 있는 </a:t>
            </a:r>
            <a:r>
              <a:rPr lang="en-US" altLang="ko-KR" sz="1000" dirty="0" smtClean="0">
                <a:latin typeface="맑은고딕"/>
              </a:rPr>
              <a:t>14</a:t>
            </a:r>
            <a:r>
              <a:rPr lang="ko-KR" altLang="en-US" sz="1000" dirty="0" smtClean="0">
                <a:latin typeface="맑은고딕"/>
              </a:rPr>
              <a:t>가지 열로 구성이 되어 있습니다</a:t>
            </a:r>
            <a:r>
              <a:rPr lang="en-US" altLang="ko-KR" sz="1000" dirty="0" smtClean="0">
                <a:latin typeface="맑은고딕"/>
              </a:rPr>
              <a:t>. </a:t>
            </a:r>
          </a:p>
          <a:p>
            <a:pPr marL="360363" indent="-1841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US" altLang="ko-KR" sz="1000" dirty="0" smtClean="0">
                <a:latin typeface="맑은고딕"/>
              </a:rPr>
              <a:t>4</a:t>
            </a:r>
            <a:r>
              <a:rPr lang="ko-KR" altLang="en-US" sz="1000" dirty="0" smtClean="0">
                <a:latin typeface="맑은고딕"/>
              </a:rPr>
              <a:t>개의 범주형 열과 </a:t>
            </a:r>
            <a:r>
              <a:rPr lang="en-US" altLang="ko-KR" sz="1000" dirty="0" smtClean="0">
                <a:latin typeface="맑은고딕"/>
              </a:rPr>
              <a:t>10</a:t>
            </a:r>
            <a:r>
              <a:rPr lang="ko-KR" altLang="en-US" sz="1000" dirty="0" smtClean="0">
                <a:latin typeface="맑은고딕"/>
              </a:rPr>
              <a:t>개의 </a:t>
            </a:r>
            <a:r>
              <a:rPr lang="ko-KR" altLang="en-US" sz="1000" dirty="0" err="1" smtClean="0">
                <a:latin typeface="맑은고딕"/>
              </a:rPr>
              <a:t>숫자형</a:t>
            </a:r>
            <a:r>
              <a:rPr lang="ko-KR" altLang="en-US" sz="1000" dirty="0" smtClean="0">
                <a:latin typeface="맑은고딕"/>
              </a:rPr>
              <a:t> 열이 있습니다</a:t>
            </a:r>
            <a:r>
              <a:rPr lang="en-US" altLang="ko-KR" sz="1000" dirty="0" smtClean="0">
                <a:latin typeface="맑은고딕"/>
              </a:rPr>
              <a:t>.</a:t>
            </a:r>
          </a:p>
          <a:p>
            <a:pPr marL="360363" indent="-1841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US" altLang="ko-KR" sz="1000" dirty="0" smtClean="0">
                <a:latin typeface="맑은고딕"/>
              </a:rPr>
              <a:t>'</a:t>
            </a:r>
            <a:r>
              <a:rPr lang="ko-KR" altLang="en-US" sz="1000" dirty="0" smtClean="0">
                <a:latin typeface="맑은고딕"/>
              </a:rPr>
              <a:t>날짜</a:t>
            </a:r>
            <a:r>
              <a:rPr lang="en-US" altLang="ko-KR" sz="1000" dirty="0" smtClean="0">
                <a:latin typeface="맑은고딕"/>
              </a:rPr>
              <a:t>', '</a:t>
            </a:r>
            <a:r>
              <a:rPr lang="ko-KR" altLang="en-US" sz="1000" dirty="0" smtClean="0">
                <a:latin typeface="맑은고딕"/>
              </a:rPr>
              <a:t>계절</a:t>
            </a:r>
            <a:r>
              <a:rPr lang="en-US" altLang="ko-KR" sz="1000" dirty="0" smtClean="0">
                <a:latin typeface="맑은고딕"/>
              </a:rPr>
              <a:t>‘, ‘</a:t>
            </a:r>
            <a:r>
              <a:rPr lang="ko-KR" altLang="en-US" sz="1000" dirty="0" smtClean="0">
                <a:latin typeface="맑은고딕"/>
              </a:rPr>
              <a:t>휴일</a:t>
            </a:r>
            <a:r>
              <a:rPr lang="en-US" altLang="ko-KR" sz="1000" dirty="0" smtClean="0">
                <a:latin typeface="맑은고딕"/>
              </a:rPr>
              <a:t>’,＇</a:t>
            </a:r>
            <a:r>
              <a:rPr lang="ko-KR" altLang="en-US" sz="1000" dirty="0" smtClean="0">
                <a:latin typeface="맑은고딕"/>
              </a:rPr>
              <a:t>기능하는 날</a:t>
            </a:r>
            <a:r>
              <a:rPr lang="en-US" altLang="ko-KR" sz="1000" dirty="0" smtClean="0">
                <a:latin typeface="맑은고딕"/>
              </a:rPr>
              <a:t>' </a:t>
            </a:r>
            <a:r>
              <a:rPr lang="ko-KR" altLang="en-US" sz="1000" dirty="0" smtClean="0">
                <a:latin typeface="맑은고딕"/>
              </a:rPr>
              <a:t>열은 𝑜𝑏𝑗𝑒𝑐𝑡 데이터 유형입니다</a:t>
            </a:r>
            <a:r>
              <a:rPr lang="en-US" altLang="ko-KR" sz="1000" dirty="0" smtClean="0">
                <a:latin typeface="맑은고딕"/>
              </a:rPr>
              <a:t>.</a:t>
            </a:r>
          </a:p>
          <a:p>
            <a:pPr marL="360363" indent="-1841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US" altLang="ko-KR" sz="1000" dirty="0" smtClean="0">
                <a:latin typeface="맑은고딕"/>
              </a:rPr>
              <a:t>'</a:t>
            </a:r>
            <a:r>
              <a:rPr lang="ko-KR" altLang="en-US" sz="1000" dirty="0" smtClean="0">
                <a:latin typeface="맑은고딕"/>
              </a:rPr>
              <a:t>임대된 자전거 수</a:t>
            </a:r>
            <a:r>
              <a:rPr lang="en-US" altLang="ko-KR" sz="1000" dirty="0" smtClean="0">
                <a:latin typeface="맑은고딕"/>
              </a:rPr>
              <a:t>', '</a:t>
            </a:r>
            <a:r>
              <a:rPr lang="ko-KR" altLang="en-US" sz="1000" dirty="0" smtClean="0">
                <a:latin typeface="맑은고딕"/>
              </a:rPr>
              <a:t>시간</a:t>
            </a:r>
            <a:r>
              <a:rPr lang="en-US" altLang="ko-KR" sz="1000" dirty="0" smtClean="0">
                <a:latin typeface="맑은고딕"/>
              </a:rPr>
              <a:t>', '</a:t>
            </a:r>
            <a:r>
              <a:rPr lang="ko-KR" altLang="en-US" sz="1000" dirty="0" smtClean="0">
                <a:latin typeface="맑은고딕"/>
              </a:rPr>
              <a:t>습도</a:t>
            </a:r>
            <a:r>
              <a:rPr lang="en-US" altLang="ko-KR" sz="1000" dirty="0" smtClean="0">
                <a:latin typeface="맑은고딕"/>
              </a:rPr>
              <a:t>(%)' </a:t>
            </a:r>
            <a:r>
              <a:rPr lang="ko-KR" altLang="en-US" sz="1000" dirty="0" smtClean="0">
                <a:latin typeface="맑은고딕"/>
              </a:rPr>
              <a:t>및 </a:t>
            </a:r>
            <a:r>
              <a:rPr lang="en-US" altLang="ko-KR" sz="1000" dirty="0" smtClean="0">
                <a:latin typeface="맑은고딕"/>
              </a:rPr>
              <a:t>'</a:t>
            </a:r>
            <a:r>
              <a:rPr lang="ko-KR" altLang="en-US" sz="1000" dirty="0" smtClean="0">
                <a:latin typeface="맑은고딕"/>
              </a:rPr>
              <a:t>가시성</a:t>
            </a:r>
            <a:r>
              <a:rPr lang="en-US" altLang="ko-KR" sz="1000" dirty="0" smtClean="0">
                <a:latin typeface="맑은고딕"/>
              </a:rPr>
              <a:t>(</a:t>
            </a:r>
            <a:r>
              <a:rPr lang="ko-KR" altLang="en-US" sz="1000" dirty="0" smtClean="0">
                <a:latin typeface="맑은고딕"/>
              </a:rPr>
              <a:t>𝑚</a:t>
            </a:r>
            <a:r>
              <a:rPr lang="en-US" altLang="ko-KR" sz="1000" dirty="0" smtClean="0">
                <a:latin typeface="맑은고딕"/>
              </a:rPr>
              <a:t>)' </a:t>
            </a:r>
            <a:r>
              <a:rPr lang="ko-KR" altLang="en-US" sz="1000" dirty="0" smtClean="0">
                <a:latin typeface="맑은고딕"/>
              </a:rPr>
              <a:t>열은 𝑖𝑛𝑡</a:t>
            </a:r>
            <a:r>
              <a:rPr lang="en-US" altLang="ko-KR" sz="1000" dirty="0" smtClean="0">
                <a:latin typeface="맑은고딕"/>
              </a:rPr>
              <a:t>64 </a:t>
            </a:r>
            <a:r>
              <a:rPr lang="ko-KR" altLang="en-US" sz="1000" dirty="0" smtClean="0">
                <a:latin typeface="맑은고딕"/>
              </a:rPr>
              <a:t>수치 데이터 유형입니다</a:t>
            </a:r>
            <a:r>
              <a:rPr lang="en-US" altLang="ko-KR" sz="1000" dirty="0" smtClean="0">
                <a:latin typeface="맑은고딕"/>
              </a:rPr>
              <a:t>.</a:t>
            </a:r>
          </a:p>
          <a:p>
            <a:pPr marL="360363" indent="-1841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US" altLang="ko-KR" sz="1000" dirty="0" smtClean="0">
                <a:latin typeface="맑은고딕"/>
              </a:rPr>
              <a:t>'</a:t>
            </a:r>
            <a:r>
              <a:rPr lang="ko-KR" altLang="en-US" sz="1000" dirty="0" smtClean="0">
                <a:latin typeface="맑은고딕"/>
              </a:rPr>
              <a:t>온도</a:t>
            </a:r>
            <a:r>
              <a:rPr lang="en-US" altLang="ko-KR" sz="1000" dirty="0" smtClean="0">
                <a:latin typeface="맑은고딕"/>
              </a:rPr>
              <a:t>(℃)', '</a:t>
            </a:r>
            <a:r>
              <a:rPr lang="ko-KR" altLang="en-US" sz="1000" dirty="0" smtClean="0">
                <a:latin typeface="맑은고딕"/>
              </a:rPr>
              <a:t>풍속</a:t>
            </a:r>
            <a:r>
              <a:rPr lang="en-US" altLang="ko-KR" sz="1000" dirty="0" smtClean="0">
                <a:latin typeface="맑은고딕"/>
              </a:rPr>
              <a:t>(</a:t>
            </a:r>
            <a:r>
              <a:rPr lang="ko-KR" altLang="en-US" sz="1000" dirty="0" smtClean="0">
                <a:latin typeface="맑은고딕"/>
              </a:rPr>
              <a:t>𝑚</a:t>
            </a:r>
            <a:r>
              <a:rPr lang="en-US" altLang="ko-KR" sz="1000" dirty="0" smtClean="0">
                <a:latin typeface="맑은고딕"/>
              </a:rPr>
              <a:t>/</a:t>
            </a:r>
            <a:r>
              <a:rPr lang="ko-KR" altLang="en-US" sz="1000" dirty="0" smtClean="0">
                <a:latin typeface="맑은고딕"/>
              </a:rPr>
              <a:t>𝑠</a:t>
            </a:r>
            <a:r>
              <a:rPr lang="en-US" altLang="ko-KR" sz="1000" dirty="0" smtClean="0">
                <a:latin typeface="맑은고딕"/>
              </a:rPr>
              <a:t>)', ‘</a:t>
            </a:r>
            <a:r>
              <a:rPr lang="ko-KR" altLang="en-US" sz="1000" dirty="0" smtClean="0">
                <a:latin typeface="맑은고딕"/>
              </a:rPr>
              <a:t>이슬점 온도</a:t>
            </a:r>
            <a:r>
              <a:rPr lang="en-US" altLang="ko-KR" sz="1000" dirty="0" smtClean="0">
                <a:latin typeface="맑은고딕"/>
              </a:rPr>
              <a:t>(℃)', '</a:t>
            </a:r>
            <a:r>
              <a:rPr lang="ko-KR" altLang="en-US" sz="1000" dirty="0" smtClean="0">
                <a:latin typeface="맑은고딕"/>
              </a:rPr>
              <a:t>태양 복사</a:t>
            </a:r>
            <a:r>
              <a:rPr lang="en-US" altLang="ko-KR" sz="1000" dirty="0" smtClean="0">
                <a:latin typeface="맑은고딕"/>
              </a:rPr>
              <a:t>(</a:t>
            </a:r>
            <a:r>
              <a:rPr lang="ko-KR" altLang="en-US" sz="1000" dirty="0" smtClean="0">
                <a:latin typeface="맑은고딕"/>
              </a:rPr>
              <a:t>𝑀 𝐽</a:t>
            </a:r>
            <a:r>
              <a:rPr lang="en-US" altLang="ko-KR" sz="1000" dirty="0" smtClean="0">
                <a:latin typeface="맑은고딕"/>
              </a:rPr>
              <a:t>/</a:t>
            </a:r>
            <a:r>
              <a:rPr lang="ko-KR" altLang="en-US" sz="1000" dirty="0" smtClean="0">
                <a:latin typeface="맑은고딕"/>
              </a:rPr>
              <a:t>𝑚</a:t>
            </a:r>
            <a:r>
              <a:rPr lang="en-US" altLang="ko-KR" sz="1000" dirty="0" smtClean="0">
                <a:latin typeface="맑은고딕"/>
              </a:rPr>
              <a:t>2)', '</a:t>
            </a:r>
            <a:r>
              <a:rPr lang="ko-KR" altLang="en-US" sz="1000" dirty="0" err="1" smtClean="0">
                <a:latin typeface="맑은고딕"/>
              </a:rPr>
              <a:t>비낙하</a:t>
            </a:r>
            <a:r>
              <a:rPr lang="en-US" altLang="ko-KR" sz="1000" dirty="0" smtClean="0">
                <a:latin typeface="맑은고딕"/>
              </a:rPr>
              <a:t>(</a:t>
            </a:r>
            <a:r>
              <a:rPr lang="ko-KR" altLang="en-US" sz="1000" dirty="0" smtClean="0">
                <a:latin typeface="맑은고딕"/>
              </a:rPr>
              <a:t>𝑚𝑚</a:t>
            </a:r>
            <a:r>
              <a:rPr lang="en-US" altLang="ko-KR" sz="1000" dirty="0" smtClean="0">
                <a:latin typeface="맑은고딕"/>
              </a:rPr>
              <a:t>)', '</a:t>
            </a:r>
            <a:r>
              <a:rPr lang="ko-KR" altLang="en-US" sz="1000" dirty="0" err="1" smtClean="0">
                <a:latin typeface="맑은고딕"/>
              </a:rPr>
              <a:t>설우</a:t>
            </a:r>
            <a:r>
              <a:rPr lang="en-US" altLang="ko-KR" sz="1000" dirty="0" smtClean="0">
                <a:latin typeface="맑은고딕"/>
              </a:rPr>
              <a:t>(</a:t>
            </a:r>
            <a:r>
              <a:rPr lang="ko-KR" altLang="en-US" sz="1000" dirty="0" smtClean="0">
                <a:latin typeface="맑은고딕"/>
              </a:rPr>
              <a:t>𝑐𝑚</a:t>
            </a:r>
            <a:r>
              <a:rPr lang="en-US" altLang="ko-KR" sz="1000" dirty="0" smtClean="0">
                <a:latin typeface="맑은고딕"/>
              </a:rPr>
              <a:t>)' </a:t>
            </a:r>
            <a:r>
              <a:rPr lang="ko-KR" altLang="en-US" sz="1000" dirty="0" smtClean="0">
                <a:latin typeface="맑은고딕"/>
              </a:rPr>
              <a:t>열은 𝑓𝑙𝑜𝑎𝑡</a:t>
            </a:r>
            <a:r>
              <a:rPr lang="en-US" altLang="ko-KR" sz="1000" dirty="0" smtClean="0">
                <a:latin typeface="맑은고딕"/>
              </a:rPr>
              <a:t>64 </a:t>
            </a:r>
            <a:r>
              <a:rPr lang="ko-KR" altLang="en-US" sz="1000" dirty="0" smtClean="0">
                <a:latin typeface="맑은고딕"/>
              </a:rPr>
              <a:t>수치 데이터 유형입니다</a:t>
            </a:r>
            <a:endParaRPr lang="en-US" altLang="ko-KR" sz="1000" dirty="0" smtClean="0">
              <a:latin typeface="맑은고딕"/>
            </a:endParaRPr>
          </a:p>
          <a:p>
            <a:pPr marL="360363" indent="-1841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latin typeface="맑은고딕"/>
              </a:rPr>
              <a:t>어떤 열에도 </a:t>
            </a:r>
            <a:r>
              <a:rPr lang="en-US" altLang="ko-KR" sz="1000" dirty="0" smtClean="0">
                <a:latin typeface="맑은고딕"/>
              </a:rPr>
              <a:t>null </a:t>
            </a:r>
            <a:r>
              <a:rPr lang="ko-KR" altLang="en-US" sz="1000" dirty="0" smtClean="0">
                <a:latin typeface="맑은고딕"/>
              </a:rPr>
              <a:t>값은 없습니다</a:t>
            </a:r>
            <a:endParaRPr lang="en-US" altLang="ko-KR" sz="1000" dirty="0">
              <a:latin typeface="맑은고딕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698" y="1669720"/>
            <a:ext cx="9515475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155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A3CFA588-28E2-309C-D989-D5CAE32173FF}"/>
              </a:ext>
            </a:extLst>
          </p:cNvPr>
          <p:cNvSpPr txBox="1">
            <a:spLocks noChangeArrowheads="1"/>
          </p:cNvSpPr>
          <p:nvPr/>
        </p:nvSpPr>
        <p:spPr>
          <a:xfrm>
            <a:off x="387187" y="75146"/>
            <a:ext cx="8756805" cy="641350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3200" dirty="0" smtClean="0">
                <a:latin typeface="맑은고딕"/>
                <a:ea typeface="나눔스퀘어 ExtraBold" panose="020B0600000101010101" pitchFamily="50" charset="-127"/>
              </a:rPr>
              <a:t>2. </a:t>
            </a:r>
            <a:r>
              <a:rPr lang="ko-KR" altLang="en-US" sz="3200" dirty="0" smtClean="0">
                <a:latin typeface="맑은고딕"/>
                <a:ea typeface="나눔스퀘어 ExtraBold" panose="020B0600000101010101" pitchFamily="50" charset="-127"/>
              </a:rPr>
              <a:t>프로젝트 단계</a:t>
            </a:r>
            <a:endParaRPr lang="en-GB" altLang="ko-KR" sz="3200" dirty="0">
              <a:latin typeface="맑은고딕"/>
              <a:ea typeface="나눔스퀘어 ExtraBold" panose="020B0600000101010101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09553" y="1522012"/>
            <a:ext cx="11060900" cy="2684119"/>
          </a:xfrm>
          <a:prstGeom prst="rect">
            <a:avLst/>
          </a:prstGeom>
        </p:spPr>
        <p:txBody>
          <a:bodyPr wrap="square" bIns="108000">
            <a:spAutoFit/>
          </a:bodyPr>
          <a:lstStyle/>
          <a:p>
            <a:pPr marL="360363" indent="-360363">
              <a:spcAft>
                <a:spcPts val="1200"/>
              </a:spcAft>
              <a:buClr>
                <a:srgbClr val="0070C0"/>
              </a:buClr>
              <a:buFontTx/>
              <a:buChar char="▀"/>
            </a:pPr>
            <a:r>
              <a:rPr lang="en-US" altLang="ko-KR" dirty="0" smtClean="0">
                <a:latin typeface="맑은고딕"/>
              </a:rPr>
              <a:t>Step 1: </a:t>
            </a:r>
            <a:r>
              <a:rPr lang="ko-KR" altLang="en-US" b="1" dirty="0">
                <a:latin typeface="맑은고딕"/>
              </a:rPr>
              <a:t>훈련 세트와 테스트 세트 </a:t>
            </a:r>
            <a:r>
              <a:rPr lang="ko-KR" altLang="en-US" b="1" dirty="0" smtClean="0">
                <a:latin typeface="맑은고딕"/>
              </a:rPr>
              <a:t>만들기</a:t>
            </a:r>
            <a:endParaRPr lang="en-US" altLang="ko-KR" b="1" dirty="0" smtClean="0">
              <a:latin typeface="맑은고딕"/>
            </a:endParaRPr>
          </a:p>
          <a:p>
            <a:pPr marL="360363" indent="-360363">
              <a:spcAft>
                <a:spcPts val="1200"/>
              </a:spcAft>
              <a:buClr>
                <a:srgbClr val="0070C0"/>
              </a:buClr>
              <a:buFontTx/>
              <a:buChar char="▀"/>
            </a:pPr>
            <a:endParaRPr lang="en-US" altLang="ko-KR" dirty="0" smtClean="0">
              <a:latin typeface="맑은고딕"/>
            </a:endParaRPr>
          </a:p>
          <a:p>
            <a:pPr marL="360363" indent="-1841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altLang="ko-KR" dirty="0" smtClean="0">
              <a:latin typeface="맑은고딕"/>
            </a:endParaRPr>
          </a:p>
          <a:p>
            <a:pPr marL="360363" indent="-1841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맑은고딕"/>
            </a:endParaRPr>
          </a:p>
          <a:p>
            <a:pPr marL="360363" indent="-1841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US" altLang="ko-KR" sz="1500" dirty="0" err="1" smtClean="0">
                <a:latin typeface="맑은고딕"/>
              </a:rPr>
              <a:t>train_test_split</a:t>
            </a:r>
            <a:r>
              <a:rPr lang="ko-KR" altLang="en-US" sz="1500" dirty="0" smtClean="0">
                <a:latin typeface="맑은고딕"/>
              </a:rPr>
              <a:t>함수를 이용하여 </a:t>
            </a:r>
            <a:r>
              <a:rPr lang="ko-KR" altLang="en-US" sz="1500" dirty="0" err="1" smtClean="0">
                <a:latin typeface="맑은고딕"/>
              </a:rPr>
              <a:t>데이터셋</a:t>
            </a:r>
            <a:r>
              <a:rPr lang="ko-KR" altLang="en-US" sz="1500" dirty="0" smtClean="0">
                <a:latin typeface="맑은고딕"/>
              </a:rPr>
              <a:t> 분리를 하였으며 </a:t>
            </a:r>
            <a:r>
              <a:rPr lang="en-US" altLang="ko-KR" sz="1500" dirty="0" err="1" smtClean="0">
                <a:latin typeface="맑은고딕"/>
              </a:rPr>
              <a:t>test_size</a:t>
            </a:r>
            <a:r>
              <a:rPr lang="en-US" altLang="ko-KR" sz="1500" dirty="0" smtClean="0">
                <a:latin typeface="맑은고딕"/>
              </a:rPr>
              <a:t>=0.20 </a:t>
            </a:r>
            <a:r>
              <a:rPr lang="ko-KR" altLang="en-US" sz="1500" dirty="0" smtClean="0">
                <a:latin typeface="맑은고딕"/>
              </a:rPr>
              <a:t>데이터의 </a:t>
            </a:r>
            <a:r>
              <a:rPr lang="en-US" altLang="ko-KR" sz="1500" dirty="0" smtClean="0">
                <a:latin typeface="맑은고딕"/>
              </a:rPr>
              <a:t>20%</a:t>
            </a:r>
            <a:r>
              <a:rPr lang="ko-KR" altLang="en-US" sz="1500" dirty="0" smtClean="0">
                <a:latin typeface="맑은고딕"/>
              </a:rPr>
              <a:t>를 테스트에 사용하고 </a:t>
            </a:r>
            <a:endParaRPr lang="en-US" altLang="ko-KR" sz="1500" dirty="0" smtClean="0">
              <a:latin typeface="맑은고딕"/>
            </a:endParaRPr>
          </a:p>
          <a:p>
            <a:pPr marL="176213">
              <a:lnSpc>
                <a:spcPts val="2600"/>
              </a:lnSpc>
            </a:pPr>
            <a:r>
              <a:rPr lang="en-US" altLang="ko-KR" sz="1500" dirty="0" smtClean="0">
                <a:latin typeface="맑은고딕"/>
              </a:rPr>
              <a:t>   </a:t>
            </a:r>
            <a:r>
              <a:rPr lang="ko-KR" altLang="en-US" sz="1500" dirty="0" smtClean="0">
                <a:latin typeface="맑은고딕"/>
              </a:rPr>
              <a:t>나머지 </a:t>
            </a:r>
            <a:r>
              <a:rPr lang="en-US" altLang="ko-KR" sz="1500" dirty="0" smtClean="0">
                <a:latin typeface="맑은고딕"/>
              </a:rPr>
              <a:t>80%</a:t>
            </a:r>
            <a:r>
              <a:rPr lang="ko-KR" altLang="en-US" sz="1500" dirty="0" smtClean="0">
                <a:latin typeface="맑은고딕"/>
              </a:rPr>
              <a:t>를 훈련에 사용하도록 지정하였습니다</a:t>
            </a:r>
            <a:r>
              <a:rPr lang="en-US" altLang="ko-KR" sz="1500" dirty="0" smtClean="0">
                <a:latin typeface="맑은고딕"/>
              </a:rPr>
              <a:t>.</a:t>
            </a:r>
          </a:p>
          <a:p>
            <a:pPr marL="360363" indent="-1841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US" altLang="ko-KR" sz="1500" dirty="0" err="1" smtClean="0">
                <a:latin typeface="맑은고딕"/>
              </a:rPr>
              <a:t>random_state</a:t>
            </a:r>
            <a:r>
              <a:rPr lang="en-US" altLang="ko-KR" sz="1500" dirty="0" smtClean="0">
                <a:latin typeface="맑은고딕"/>
              </a:rPr>
              <a:t>=42 </a:t>
            </a:r>
            <a:r>
              <a:rPr lang="ko-KR" altLang="en-US" sz="1500" dirty="0" err="1" smtClean="0">
                <a:latin typeface="맑은고딕"/>
              </a:rPr>
              <a:t>재현성을</a:t>
            </a:r>
            <a:r>
              <a:rPr lang="ko-KR" altLang="en-US" sz="1500" dirty="0" smtClean="0">
                <a:latin typeface="맑은고딕"/>
              </a:rPr>
              <a:t> 무작위 </a:t>
            </a:r>
            <a:r>
              <a:rPr lang="ko-KR" altLang="en-US" sz="1500" dirty="0" err="1" smtClean="0">
                <a:latin typeface="맑은고딕"/>
              </a:rPr>
              <a:t>시드로</a:t>
            </a:r>
            <a:r>
              <a:rPr lang="ko-KR" altLang="en-US" sz="1500" dirty="0" smtClean="0">
                <a:latin typeface="맑은고딕"/>
              </a:rPr>
              <a:t> 설정하였습니다</a:t>
            </a:r>
            <a:r>
              <a:rPr lang="en-US" altLang="ko-KR" sz="1500" dirty="0" smtClean="0">
                <a:latin typeface="맑은고딕"/>
              </a:rPr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674" y="4055685"/>
            <a:ext cx="7600950" cy="15621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6054" y="1985079"/>
            <a:ext cx="7608570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858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026" y="1954232"/>
            <a:ext cx="7477125" cy="4399112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A3CFA588-28E2-309C-D989-D5CAE32173FF}"/>
              </a:ext>
            </a:extLst>
          </p:cNvPr>
          <p:cNvSpPr txBox="1">
            <a:spLocks noChangeArrowheads="1"/>
          </p:cNvSpPr>
          <p:nvPr/>
        </p:nvSpPr>
        <p:spPr>
          <a:xfrm>
            <a:off x="387187" y="75146"/>
            <a:ext cx="8756805" cy="641350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3200" dirty="0" smtClean="0">
                <a:latin typeface="맑은고딕"/>
                <a:ea typeface="나눔스퀘어 ExtraBold" panose="020B0600000101010101" pitchFamily="50" charset="-127"/>
              </a:rPr>
              <a:t>2. </a:t>
            </a:r>
            <a:r>
              <a:rPr lang="ko-KR" altLang="en-US" sz="3200" dirty="0" smtClean="0">
                <a:latin typeface="맑은고딕"/>
                <a:ea typeface="나눔스퀘어 ExtraBold" panose="020B0600000101010101" pitchFamily="50" charset="-127"/>
              </a:rPr>
              <a:t>프로젝트 단계</a:t>
            </a:r>
            <a:endParaRPr lang="en-GB" altLang="ko-KR" sz="3200" dirty="0">
              <a:latin typeface="맑은고딕"/>
              <a:ea typeface="나눔스퀘어 ExtraBold" panose="020B0600000101010101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09553" y="1522012"/>
            <a:ext cx="11060900" cy="432220"/>
          </a:xfrm>
          <a:prstGeom prst="rect">
            <a:avLst/>
          </a:prstGeom>
        </p:spPr>
        <p:txBody>
          <a:bodyPr wrap="square" bIns="108000">
            <a:spAutoFit/>
          </a:bodyPr>
          <a:lstStyle/>
          <a:p>
            <a:pPr marL="360363" indent="-360363">
              <a:spcAft>
                <a:spcPts val="1200"/>
              </a:spcAft>
              <a:buClr>
                <a:srgbClr val="0070C0"/>
              </a:buClr>
              <a:buFontTx/>
              <a:buChar char="▀"/>
            </a:pPr>
            <a:r>
              <a:rPr lang="en-US" altLang="ko-KR" dirty="0" smtClean="0">
                <a:latin typeface="맑은고딕"/>
              </a:rPr>
              <a:t>Step </a:t>
            </a:r>
            <a:r>
              <a:rPr lang="en-US" altLang="ko-KR" dirty="0">
                <a:latin typeface="맑은고딕"/>
              </a:rPr>
              <a:t>2</a:t>
            </a:r>
            <a:r>
              <a:rPr lang="en-US" altLang="ko-KR" dirty="0" smtClean="0">
                <a:latin typeface="맑은고딕"/>
              </a:rPr>
              <a:t>: </a:t>
            </a:r>
            <a:r>
              <a:rPr lang="ko-KR" altLang="en-US" b="1" dirty="0">
                <a:latin typeface="맑은고딕"/>
              </a:rPr>
              <a:t>데이터 탐색 및 </a:t>
            </a:r>
            <a:r>
              <a:rPr lang="ko-KR" altLang="en-US" b="1" dirty="0" smtClean="0">
                <a:latin typeface="맑은고딕"/>
              </a:rPr>
              <a:t>시각화</a:t>
            </a:r>
            <a:endParaRPr lang="en-US" altLang="ko-KR" b="1" dirty="0" smtClean="0">
              <a:latin typeface="맑은고딕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059667" y="1954232"/>
            <a:ext cx="3688057" cy="2489193"/>
          </a:xfrm>
          <a:prstGeom prst="rect">
            <a:avLst/>
          </a:prstGeom>
        </p:spPr>
        <p:txBody>
          <a:bodyPr wrap="square" bIns="108000">
            <a:spAutoFit/>
          </a:bodyPr>
          <a:lstStyle/>
          <a:p>
            <a:pPr marL="360363" indent="-1841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ko-KR" altLang="en-US" sz="1500" b="1" dirty="0">
                <a:latin typeface="맑은고딕"/>
              </a:rPr>
              <a:t>피처 간 상관 관계 시각화 </a:t>
            </a:r>
            <a:r>
              <a:rPr lang="en-US" altLang="ko-KR" sz="1500" b="1" dirty="0">
                <a:latin typeface="맑은고딕"/>
              </a:rPr>
              <a:t>(</a:t>
            </a:r>
            <a:r>
              <a:rPr lang="ko-KR" altLang="en-US" sz="1500" b="1" dirty="0" err="1">
                <a:latin typeface="맑은고딕"/>
              </a:rPr>
              <a:t>히트맵</a:t>
            </a:r>
            <a:r>
              <a:rPr lang="en-US" altLang="ko-KR" sz="1500" b="1" dirty="0" smtClean="0">
                <a:latin typeface="맑은고딕"/>
              </a:rPr>
              <a:t>)</a:t>
            </a:r>
          </a:p>
          <a:p>
            <a:pPr marL="360363" indent="-1841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ko-KR" altLang="en-US" sz="1500" dirty="0" smtClean="0">
                <a:latin typeface="맑은고딕"/>
              </a:rPr>
              <a:t>온도와 </a:t>
            </a:r>
            <a:r>
              <a:rPr lang="ko-KR" altLang="en-US" sz="1500" dirty="0">
                <a:latin typeface="맑은고딕"/>
              </a:rPr>
              <a:t>이슬점 온도는 거의 </a:t>
            </a:r>
            <a:r>
              <a:rPr lang="en-US" altLang="ko-KR" sz="1500" dirty="0">
                <a:latin typeface="맑은고딕"/>
              </a:rPr>
              <a:t>0.91</a:t>
            </a:r>
            <a:r>
              <a:rPr lang="ko-KR" altLang="en-US" sz="1500" dirty="0">
                <a:latin typeface="맑은고딕"/>
              </a:rPr>
              <a:t>로 상관관계가 있기 때문에 다중 공선성 문제가 </a:t>
            </a:r>
            <a:r>
              <a:rPr lang="ko-KR" altLang="en-US" sz="1500" dirty="0" smtClean="0">
                <a:latin typeface="맑은고딕"/>
              </a:rPr>
              <a:t>발생하지 안하도록 이슬점 온도</a:t>
            </a:r>
            <a:r>
              <a:rPr lang="en-US" altLang="ko-KR" sz="1500" dirty="0" smtClean="0">
                <a:latin typeface="맑은고딕"/>
              </a:rPr>
              <a:t>(</a:t>
            </a:r>
            <a:r>
              <a:rPr lang="en-US" altLang="ko-KR" sz="1500" dirty="0">
                <a:latin typeface="맑은고딕"/>
              </a:rPr>
              <a:t>"Dew point </a:t>
            </a:r>
            <a:r>
              <a:rPr lang="en-US" altLang="ko-KR" sz="1500" dirty="0" smtClean="0">
                <a:latin typeface="맑은고딕"/>
              </a:rPr>
              <a:t>temperature</a:t>
            </a:r>
            <a:r>
              <a:rPr lang="en-US" altLang="ko-KR" sz="1500" dirty="0">
                <a:latin typeface="맑은고딕"/>
              </a:rPr>
              <a:t>(°C)"</a:t>
            </a:r>
            <a:r>
              <a:rPr lang="ko-KR" altLang="en-US" sz="1500" dirty="0" smtClean="0">
                <a:latin typeface="맑은고딕"/>
              </a:rPr>
              <a:t> 컬럼을 삭제하였습니다</a:t>
            </a:r>
            <a:r>
              <a:rPr lang="en-US" altLang="ko-KR" sz="1500" dirty="0" smtClean="0">
                <a:latin typeface="맑은고딕"/>
              </a:rPr>
              <a:t>.</a:t>
            </a:r>
          </a:p>
          <a:p>
            <a:pPr marL="176213">
              <a:lnSpc>
                <a:spcPts val="2600"/>
              </a:lnSpc>
            </a:pPr>
            <a:endParaRPr lang="en-US" altLang="ko-KR" sz="1500" dirty="0">
              <a:latin typeface="맑은고딕"/>
            </a:endParaRPr>
          </a:p>
        </p:txBody>
      </p:sp>
    </p:spTree>
    <p:extLst>
      <p:ext uri="{BB962C8B-B14F-4D97-AF65-F5344CB8AC3E}">
        <p14:creationId xmlns:p14="http://schemas.microsoft.com/office/powerpoint/2010/main" val="1094028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466" y="1954232"/>
            <a:ext cx="7543800" cy="282892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9949" y="4708681"/>
            <a:ext cx="7215938" cy="1748764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A3CFA588-28E2-309C-D989-D5CAE32173FF}"/>
              </a:ext>
            </a:extLst>
          </p:cNvPr>
          <p:cNvSpPr txBox="1">
            <a:spLocks noChangeArrowheads="1"/>
          </p:cNvSpPr>
          <p:nvPr/>
        </p:nvSpPr>
        <p:spPr>
          <a:xfrm>
            <a:off x="387187" y="75146"/>
            <a:ext cx="8756805" cy="641350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3200" dirty="0" smtClean="0">
                <a:latin typeface="맑은고딕"/>
                <a:ea typeface="나눔스퀘어 ExtraBold" panose="020B0600000101010101" pitchFamily="50" charset="-127"/>
              </a:rPr>
              <a:t>2. </a:t>
            </a:r>
            <a:r>
              <a:rPr lang="ko-KR" altLang="en-US" sz="3200" dirty="0" smtClean="0">
                <a:latin typeface="맑은고딕"/>
                <a:ea typeface="나눔스퀘어 ExtraBold" panose="020B0600000101010101" pitchFamily="50" charset="-127"/>
              </a:rPr>
              <a:t>프로젝트 단계</a:t>
            </a:r>
            <a:endParaRPr lang="en-GB" altLang="ko-KR" sz="3200" dirty="0">
              <a:latin typeface="맑은고딕"/>
              <a:ea typeface="나눔스퀘어 ExtraBold" panose="020B0600000101010101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09553" y="1522012"/>
            <a:ext cx="11060900" cy="432220"/>
          </a:xfrm>
          <a:prstGeom prst="rect">
            <a:avLst/>
          </a:prstGeom>
        </p:spPr>
        <p:txBody>
          <a:bodyPr wrap="square" bIns="108000">
            <a:spAutoFit/>
          </a:bodyPr>
          <a:lstStyle/>
          <a:p>
            <a:pPr marL="360363" indent="-360363">
              <a:spcAft>
                <a:spcPts val="1200"/>
              </a:spcAft>
              <a:buClr>
                <a:srgbClr val="0070C0"/>
              </a:buClr>
              <a:buFontTx/>
              <a:buChar char="▀"/>
            </a:pPr>
            <a:r>
              <a:rPr lang="en-US" altLang="ko-KR" dirty="0" smtClean="0">
                <a:latin typeface="맑은고딕"/>
              </a:rPr>
              <a:t>Step </a:t>
            </a:r>
            <a:r>
              <a:rPr lang="en-US" altLang="ko-KR" dirty="0">
                <a:latin typeface="맑은고딕"/>
              </a:rPr>
              <a:t>2</a:t>
            </a:r>
            <a:r>
              <a:rPr lang="en-US" altLang="ko-KR" dirty="0" smtClean="0">
                <a:latin typeface="맑은고딕"/>
              </a:rPr>
              <a:t>: </a:t>
            </a:r>
            <a:r>
              <a:rPr lang="ko-KR" altLang="en-US" b="1" dirty="0">
                <a:latin typeface="맑은고딕"/>
              </a:rPr>
              <a:t>데이터 탐색 및 </a:t>
            </a:r>
            <a:r>
              <a:rPr lang="ko-KR" altLang="en-US" b="1" dirty="0" smtClean="0">
                <a:latin typeface="맑은고딕"/>
              </a:rPr>
              <a:t>시각화</a:t>
            </a:r>
            <a:endParaRPr lang="en-US" altLang="ko-KR" b="1" dirty="0" smtClean="0">
              <a:latin typeface="맑은고딕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339963" y="1973816"/>
            <a:ext cx="3529141" cy="1822344"/>
          </a:xfrm>
          <a:prstGeom prst="rect">
            <a:avLst/>
          </a:prstGeom>
        </p:spPr>
        <p:txBody>
          <a:bodyPr wrap="square" bIns="108000">
            <a:spAutoFit/>
          </a:bodyPr>
          <a:lstStyle/>
          <a:p>
            <a:pPr marL="360363" indent="-1841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맑은고딕"/>
              </a:rPr>
              <a:t>공휴일에는 </a:t>
            </a:r>
            <a:r>
              <a:rPr lang="ko-KR" altLang="en-US" dirty="0" err="1">
                <a:latin typeface="맑은고딕"/>
              </a:rPr>
              <a:t>비공휴일에</a:t>
            </a:r>
            <a:r>
              <a:rPr lang="ko-KR" altLang="en-US" dirty="0">
                <a:latin typeface="맑은고딕"/>
              </a:rPr>
              <a:t> 비해 대여 자전거의 수가 적습니다</a:t>
            </a:r>
            <a:r>
              <a:rPr lang="en-US" altLang="ko-KR" dirty="0" smtClean="0">
                <a:latin typeface="맑은고딕"/>
              </a:rPr>
              <a:t>.</a:t>
            </a:r>
          </a:p>
          <a:p>
            <a:pPr marL="360363" indent="-1841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altLang="ko-KR" dirty="0" smtClean="0">
              <a:latin typeface="맑은고딕"/>
            </a:endParaRPr>
          </a:p>
          <a:p>
            <a:pPr marL="360363" indent="-1841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맑은고딕"/>
              </a:rPr>
              <a:t>겨울에는 </a:t>
            </a:r>
            <a:r>
              <a:rPr lang="ko-KR" altLang="en-US" dirty="0">
                <a:latin typeface="맑은고딕"/>
              </a:rPr>
              <a:t>대여 자전거 수가 매우 적습니다</a:t>
            </a:r>
            <a:r>
              <a:rPr lang="en-US" altLang="ko-KR" dirty="0">
                <a:latin typeface="맑은고딕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947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A3CFA588-28E2-309C-D989-D5CAE32173FF}"/>
              </a:ext>
            </a:extLst>
          </p:cNvPr>
          <p:cNvSpPr txBox="1">
            <a:spLocks noChangeArrowheads="1"/>
          </p:cNvSpPr>
          <p:nvPr/>
        </p:nvSpPr>
        <p:spPr>
          <a:xfrm>
            <a:off x="387187" y="75146"/>
            <a:ext cx="8756805" cy="641350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3200" dirty="0" smtClean="0">
                <a:latin typeface="맑은고딕"/>
                <a:ea typeface="나눔스퀘어 ExtraBold" panose="020B0600000101010101" pitchFamily="50" charset="-127"/>
              </a:rPr>
              <a:t>2. </a:t>
            </a:r>
            <a:r>
              <a:rPr lang="ko-KR" altLang="en-US" sz="3200" dirty="0" smtClean="0">
                <a:latin typeface="맑은고딕"/>
                <a:ea typeface="나눔스퀘어 ExtraBold" panose="020B0600000101010101" pitchFamily="50" charset="-127"/>
              </a:rPr>
              <a:t>프로젝트 단계</a:t>
            </a:r>
            <a:endParaRPr lang="en-GB" altLang="ko-KR" sz="3200" dirty="0">
              <a:latin typeface="맑은고딕"/>
              <a:ea typeface="나눔스퀘어 ExtraBold" panose="020B0600000101010101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09553" y="1522012"/>
            <a:ext cx="11060900" cy="432220"/>
          </a:xfrm>
          <a:prstGeom prst="rect">
            <a:avLst/>
          </a:prstGeom>
        </p:spPr>
        <p:txBody>
          <a:bodyPr wrap="square" bIns="108000">
            <a:spAutoFit/>
          </a:bodyPr>
          <a:lstStyle/>
          <a:p>
            <a:pPr marL="360363" indent="-360363">
              <a:spcAft>
                <a:spcPts val="1200"/>
              </a:spcAft>
              <a:buClr>
                <a:srgbClr val="0070C0"/>
              </a:buClr>
              <a:buFontTx/>
              <a:buChar char="▀"/>
            </a:pPr>
            <a:r>
              <a:rPr lang="en-US" altLang="ko-KR" dirty="0" smtClean="0">
                <a:latin typeface="맑은고딕"/>
              </a:rPr>
              <a:t>Step </a:t>
            </a:r>
            <a:r>
              <a:rPr lang="en-US" altLang="ko-KR" dirty="0">
                <a:latin typeface="맑은고딕"/>
              </a:rPr>
              <a:t>2</a:t>
            </a:r>
            <a:r>
              <a:rPr lang="en-US" altLang="ko-KR" dirty="0" smtClean="0">
                <a:latin typeface="맑은고딕"/>
              </a:rPr>
              <a:t>: </a:t>
            </a:r>
            <a:r>
              <a:rPr lang="ko-KR" altLang="en-US" b="1" dirty="0">
                <a:latin typeface="맑은고딕"/>
              </a:rPr>
              <a:t>데이터 탐색 및 </a:t>
            </a:r>
            <a:r>
              <a:rPr lang="ko-KR" altLang="en-US" b="1" dirty="0" smtClean="0">
                <a:latin typeface="맑은고딕"/>
              </a:rPr>
              <a:t>시각화</a:t>
            </a:r>
            <a:endParaRPr lang="en-US" altLang="ko-KR" b="1" dirty="0" smtClean="0">
              <a:latin typeface="맑은고딕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174453" y="4725109"/>
            <a:ext cx="8640000" cy="1488920"/>
          </a:xfrm>
          <a:prstGeom prst="rect">
            <a:avLst/>
          </a:prstGeom>
        </p:spPr>
        <p:txBody>
          <a:bodyPr wrap="square" bIns="108000">
            <a:spAutoFit/>
          </a:bodyPr>
          <a:lstStyle/>
          <a:p>
            <a:pPr marL="360363" indent="-1841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맑은고딕"/>
              </a:rPr>
              <a:t>위의 </a:t>
            </a:r>
            <a:r>
              <a:rPr lang="ko-KR" altLang="en-US" dirty="0" smtClean="0">
                <a:latin typeface="맑은고딕"/>
              </a:rPr>
              <a:t>수치 속성 히스토그램을 </a:t>
            </a:r>
            <a:r>
              <a:rPr lang="ko-KR" altLang="en-US" dirty="0">
                <a:latin typeface="맑은고딕"/>
              </a:rPr>
              <a:t>보면 </a:t>
            </a:r>
            <a:r>
              <a:rPr lang="ko-KR" altLang="en-US" dirty="0" smtClean="0">
                <a:latin typeface="맑은고딕"/>
              </a:rPr>
              <a:t>몇 </a:t>
            </a:r>
            <a:r>
              <a:rPr lang="ko-KR" altLang="en-US" dirty="0">
                <a:latin typeface="맑은고딕"/>
              </a:rPr>
              <a:t>가지 특징은 다음과 </a:t>
            </a:r>
            <a:r>
              <a:rPr lang="ko-KR" altLang="en-US" dirty="0" smtClean="0">
                <a:latin typeface="맑은고딕"/>
              </a:rPr>
              <a:t>같습니다</a:t>
            </a:r>
            <a:endParaRPr lang="en-US" altLang="ko-KR" dirty="0">
              <a:latin typeface="맑은고딕"/>
            </a:endParaRPr>
          </a:p>
          <a:p>
            <a:pPr marL="176213">
              <a:lnSpc>
                <a:spcPts val="2600"/>
              </a:lnSpc>
            </a:pPr>
            <a:r>
              <a:rPr lang="en-US" altLang="ko-KR" dirty="0" smtClean="0">
                <a:latin typeface="맑은고딕"/>
              </a:rPr>
              <a:t>1.</a:t>
            </a:r>
            <a:r>
              <a:rPr lang="ko-KR" altLang="en-US" dirty="0" smtClean="0">
                <a:latin typeface="맑은고딕"/>
              </a:rPr>
              <a:t>일부 </a:t>
            </a:r>
            <a:r>
              <a:rPr lang="ko-KR" altLang="en-US" dirty="0">
                <a:latin typeface="맑은고딕"/>
              </a:rPr>
              <a:t>히스토그램은 꼬리가 무겁습니다</a:t>
            </a:r>
            <a:r>
              <a:rPr lang="en-US" altLang="ko-KR" dirty="0" smtClean="0">
                <a:latin typeface="맑은고딕"/>
              </a:rPr>
              <a:t>.</a:t>
            </a:r>
          </a:p>
          <a:p>
            <a:pPr marL="176213">
              <a:lnSpc>
                <a:spcPts val="2600"/>
              </a:lnSpc>
            </a:pPr>
            <a:r>
              <a:rPr lang="en-US" altLang="ko-KR" dirty="0" smtClean="0">
                <a:latin typeface="맑은고딕"/>
              </a:rPr>
              <a:t>2.</a:t>
            </a:r>
            <a:r>
              <a:rPr lang="ko-KR" altLang="en-US" dirty="0" smtClean="0">
                <a:latin typeface="맑은고딕"/>
              </a:rPr>
              <a:t>모든 </a:t>
            </a:r>
            <a:r>
              <a:rPr lang="ko-KR" altLang="en-US" dirty="0">
                <a:latin typeface="맑은고딕"/>
              </a:rPr>
              <a:t>속성은 스케일이 다릅니다</a:t>
            </a:r>
            <a:r>
              <a:rPr lang="en-US" altLang="ko-KR" dirty="0" smtClean="0">
                <a:latin typeface="맑은고딕"/>
              </a:rPr>
              <a:t>.</a:t>
            </a:r>
          </a:p>
          <a:p>
            <a:pPr marL="360363" indent="-1841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맑은고딕"/>
              </a:rPr>
              <a:t>두 </a:t>
            </a:r>
            <a:r>
              <a:rPr lang="ko-KR" altLang="en-US" dirty="0">
                <a:latin typeface="맑은고딕"/>
              </a:rPr>
              <a:t>결과 모두 속성을 더 </a:t>
            </a:r>
            <a:r>
              <a:rPr lang="ko-KR" altLang="en-US" dirty="0" smtClean="0">
                <a:latin typeface="맑은고딕"/>
              </a:rPr>
              <a:t>정규화를 해야 </a:t>
            </a:r>
            <a:r>
              <a:rPr lang="ko-KR" altLang="en-US" dirty="0">
                <a:latin typeface="맑은고딕"/>
              </a:rPr>
              <a:t>함을 </a:t>
            </a:r>
            <a:r>
              <a:rPr lang="ko-KR" altLang="en-US" dirty="0" smtClean="0">
                <a:latin typeface="맑은고딕"/>
              </a:rPr>
              <a:t>확인하였습니다</a:t>
            </a:r>
            <a:r>
              <a:rPr lang="en-US" altLang="ko-KR" dirty="0">
                <a:latin typeface="맑은고딕"/>
              </a:rPr>
              <a:t>.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453" y="1954232"/>
            <a:ext cx="2160000" cy="1232609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4453" y="1885003"/>
            <a:ext cx="2160000" cy="1301838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4453" y="1885003"/>
            <a:ext cx="2160000" cy="1248127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54453" y="1885003"/>
            <a:ext cx="2160000" cy="1265625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2085" y="3256070"/>
            <a:ext cx="2160000" cy="1284779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85350" y="3279409"/>
            <a:ext cx="2160000" cy="1261440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21625" y="3277845"/>
            <a:ext cx="2160000" cy="1215000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74084" y="3287909"/>
            <a:ext cx="2160000" cy="120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012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399950_TF89213316_Win32_OJ108761954" id="{2C949246-E701-4358-AE1D-5E981A9339C9}" vid="{1C9D17EB-7AF8-47B4-A0BF-F0125A4D3E6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AccentBoxVTI">
    <a:dk1>
      <a:srgbClr val="000000"/>
    </a:dk1>
    <a:lt1>
      <a:sysClr val="window" lastClr="FFFFFF"/>
    </a:lt1>
    <a:dk2>
      <a:srgbClr val="262626"/>
    </a:dk2>
    <a:lt2>
      <a:srgbClr val="FFFFFF"/>
    </a:lt2>
    <a:accent1>
      <a:srgbClr val="F5A700"/>
    </a:accent1>
    <a:accent2>
      <a:srgbClr val="00A5AB"/>
    </a:accent2>
    <a:accent3>
      <a:srgbClr val="09963B"/>
    </a:accent3>
    <a:accent4>
      <a:srgbClr val="E64823"/>
    </a:accent4>
    <a:accent5>
      <a:srgbClr val="9C6A6A"/>
    </a:accent5>
    <a:accent6>
      <a:srgbClr val="824F8C"/>
    </a:accent6>
    <a:hlink>
      <a:srgbClr val="2998E3"/>
    </a:hlink>
    <a:folHlink>
      <a:srgbClr val="7F723D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927DC71-2909-427C-BDB0-3E47E210151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90D7697-8E53-4EA8-8CBB-9C19575257BF}">
  <ds:schemaRefs>
    <ds:schemaRef ds:uri="http://schemas.microsoft.com/office/2006/metadata/properties"/>
    <ds:schemaRef ds:uri="71af3243-3dd4-4a8d-8c0d-dd76da1f02a5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16c05727-aa75-4e4a-9b5f-8a80a1165891"/>
    <ds:schemaRef ds:uri="http://purl.org/dc/elements/1.1/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1DF0A252-5923-47A2-A53A-F9BF7290891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52638</TotalTime>
  <Words>824</Words>
  <Application>Microsoft Office PowerPoint</Application>
  <PresentationFormat>와이드스크린</PresentationFormat>
  <Paragraphs>150</Paragraphs>
  <Slides>21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33" baseType="lpstr">
      <vt:lpstr>Avenir Next LT Pro</vt:lpstr>
      <vt:lpstr>굴림체</vt:lpstr>
      <vt:lpstr>나눔스퀘어</vt:lpstr>
      <vt:lpstr>나눔스퀘어 Bold</vt:lpstr>
      <vt:lpstr>나눔스퀘어 ExtraBold</vt:lpstr>
      <vt:lpstr>맑은 고딕</vt:lpstr>
      <vt:lpstr>맑은고딕</vt:lpstr>
      <vt:lpstr>Arial</vt:lpstr>
      <vt:lpstr>Calibri</vt:lpstr>
      <vt:lpstr>Times New Roman</vt:lpstr>
      <vt:lpstr>Wingdings</vt:lpstr>
      <vt:lpstr>AccentBoxVTI</vt:lpstr>
      <vt:lpstr>어프렌티스 프로젝트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인공지능</dc:title>
  <dc:creator>jae kim</dc:creator>
  <cp:lastModifiedBy>MacBookPro</cp:lastModifiedBy>
  <cp:revision>657</cp:revision>
  <cp:lastPrinted>2023-07-21T02:20:09Z</cp:lastPrinted>
  <dcterms:created xsi:type="dcterms:W3CDTF">2023-07-03T05:14:07Z</dcterms:created>
  <dcterms:modified xsi:type="dcterms:W3CDTF">2023-12-10T13:55:36Z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