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31" r:id="rId6"/>
    <p:sldId id="353" r:id="rId7"/>
    <p:sldId id="354" r:id="rId8"/>
    <p:sldId id="355" r:id="rId9"/>
    <p:sldId id="345" r:id="rId10"/>
    <p:sldId id="335" r:id="rId11"/>
    <p:sldId id="346" r:id="rId12"/>
    <p:sldId id="356" r:id="rId13"/>
    <p:sldId id="357" r:id="rId14"/>
    <p:sldId id="328" r:id="rId15"/>
    <p:sldId id="351" r:id="rId16"/>
    <p:sldId id="359" r:id="rId17"/>
    <p:sldId id="360" r:id="rId18"/>
    <p:sldId id="361" r:id="rId19"/>
    <p:sldId id="268" r:id="rId2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78" d="100"/>
          <a:sy n="78" d="100"/>
        </p:scale>
        <p:origin x="-102" y="-900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08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85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85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8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3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4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97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9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package" Target="../embeddings/Microsoft_Excel_Worksheet1.xls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2024.  04.  21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[4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최현동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이찬희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사수진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xmlns="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신경망 모델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1526" y="6253669"/>
            <a:ext cx="313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CNN-WDI </a:t>
            </a:r>
            <a:r>
              <a:rPr lang="ko-KR" altLang="en-US" dirty="0" smtClean="0"/>
              <a:t>구현 코드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98" y="1419222"/>
            <a:ext cx="4680000" cy="30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39" y="4423309"/>
            <a:ext cx="4680000" cy="18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81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218873" y="1119757"/>
            <a:ext cx="870625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딥러닝</a:t>
            </a:r>
            <a:r>
              <a:rPr lang="ko-KR" altLang="en-US" sz="2000" b="1" dirty="0">
                <a:latin typeface="+mn-ea"/>
              </a:rPr>
              <a:t>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 smtClean="0">
                <a:latin typeface="+mn-ea"/>
              </a:rPr>
              <a:t>Hardware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1) CPU : 11</a:t>
            </a:r>
            <a:r>
              <a:rPr lang="en-US" altLang="ko-KR" sz="1600" baseline="30000" dirty="0" smtClean="0">
                <a:latin typeface="+mn-ea"/>
              </a:rPr>
              <a:t>th</a:t>
            </a:r>
            <a:r>
              <a:rPr lang="en-US" altLang="ko-KR" sz="1600" dirty="0" smtClean="0">
                <a:latin typeface="+mn-ea"/>
              </a:rPr>
              <a:t> Gen Intel® Core™ i7-11800H @ 2.3GHz (16 CPUs), ~2.3GHz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2) GPU : NVIDIA GeForce RTX 3060 Laptop GPU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3) Memory : 16GB RAM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4) TEST Size = 0.2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LEARNING_RATE = 0.001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BATCH_SIZE = 10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EPOCH = 15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5) </a:t>
            </a:r>
            <a:r>
              <a:rPr lang="ko-KR" altLang="en-US" sz="1600" dirty="0" smtClean="0">
                <a:latin typeface="+mn-ea"/>
              </a:rPr>
              <a:t>학습시간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약 </a:t>
            </a:r>
            <a:r>
              <a:rPr lang="en-US" altLang="ko-KR" sz="1600" dirty="0" smtClean="0">
                <a:latin typeface="+mn-ea"/>
              </a:rPr>
              <a:t>2</a:t>
            </a:r>
            <a:r>
              <a:rPr lang="ko-KR" altLang="en-US" sz="1600" dirty="0" smtClean="0">
                <a:latin typeface="+mn-ea"/>
              </a:rPr>
              <a:t>시간 </a:t>
            </a:r>
            <a:r>
              <a:rPr lang="en-US" altLang="ko-KR" sz="1600" dirty="0" smtClean="0">
                <a:latin typeface="+mn-ea"/>
              </a:rPr>
              <a:t>55</a:t>
            </a:r>
            <a:r>
              <a:rPr lang="ko-KR" altLang="en-US" sz="1600" dirty="0" smtClean="0">
                <a:latin typeface="+mn-ea"/>
              </a:rPr>
              <a:t>분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9" y="3862967"/>
            <a:ext cx="9000000" cy="22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04BF45C-D103-701C-FCFE-B2325946B762}"/>
              </a:ext>
            </a:extLst>
          </p:cNvPr>
          <p:cNvSpPr txBox="1"/>
          <p:nvPr/>
        </p:nvSpPr>
        <p:spPr>
          <a:xfrm>
            <a:off x="299927" y="1103843"/>
            <a:ext cx="4583574" cy="387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400" b="1" dirty="0" err="1">
                <a:latin typeface="+mn-ea"/>
              </a:rPr>
              <a:t>딥러닝</a:t>
            </a:r>
            <a:r>
              <a:rPr lang="ko-KR" altLang="en-US" sz="2400" b="1" dirty="0">
                <a:latin typeface="+mn-ea"/>
              </a:rPr>
              <a:t> 학습 </a:t>
            </a:r>
            <a:r>
              <a:rPr lang="ko-KR" altLang="en-US" sz="2400" b="1" dirty="0" smtClean="0">
                <a:latin typeface="+mn-ea"/>
              </a:rPr>
              <a:t>곡선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0287" y="2204864"/>
            <a:ext cx="3599066" cy="30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027" y="2204864"/>
            <a:ext cx="3599066" cy="30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38586" y="5589240"/>
            <a:ext cx="174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Loss graph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8047" y="5589240"/>
            <a:ext cx="232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Accuracy 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73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04BF45C-D103-701C-FCFE-B2325946B762}"/>
              </a:ext>
            </a:extLst>
          </p:cNvPr>
          <p:cNvSpPr txBox="1"/>
          <p:nvPr/>
        </p:nvSpPr>
        <p:spPr>
          <a:xfrm>
            <a:off x="299926" y="1103843"/>
            <a:ext cx="5352193" cy="387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400" b="1" dirty="0" err="1">
                <a:latin typeface="+mn-ea"/>
              </a:rPr>
              <a:t>딥러닝</a:t>
            </a:r>
            <a:r>
              <a:rPr lang="ko-KR" altLang="en-US" sz="2400" b="1" dirty="0">
                <a:latin typeface="+mn-ea"/>
              </a:rPr>
              <a:t> 학습 </a:t>
            </a:r>
            <a:r>
              <a:rPr lang="ko-KR" altLang="en-US" sz="2400" b="1" dirty="0" smtClean="0">
                <a:latin typeface="+mn-ea"/>
              </a:rPr>
              <a:t>결과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185" y="3865792"/>
            <a:ext cx="2837091" cy="245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9525" y="3867360"/>
            <a:ext cx="3205344" cy="245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526A29D-DC46-490E-9885-709DE277CA1C}"/>
              </a:ext>
            </a:extLst>
          </p:cNvPr>
          <p:cNvSpPr txBox="1"/>
          <p:nvPr/>
        </p:nvSpPr>
        <p:spPr>
          <a:xfrm>
            <a:off x="1175185" y="6350168"/>
            <a:ext cx="28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구현 </a:t>
            </a:r>
            <a:r>
              <a:rPr lang="en-US" altLang="ko-KR" dirty="0"/>
              <a:t>Confusion matrix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526A29D-DC46-490E-9885-709DE277CA1C}"/>
              </a:ext>
            </a:extLst>
          </p:cNvPr>
          <p:cNvSpPr txBox="1"/>
          <p:nvPr/>
        </p:nvSpPr>
        <p:spPr>
          <a:xfrm>
            <a:off x="4398180" y="6390084"/>
            <a:ext cx="39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각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정밀도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재현율</a:t>
            </a:r>
            <a:r>
              <a:rPr lang="en-US" altLang="ko-KR" dirty="0" smtClean="0"/>
              <a:t>, F1-score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7A449145-5325-86CF-F2ED-2F4B9B905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3008" y="1453280"/>
            <a:ext cx="4890344" cy="19976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526A29D-DC46-490E-9885-709DE277CA1C}"/>
              </a:ext>
            </a:extLst>
          </p:cNvPr>
          <p:cNvSpPr txBox="1"/>
          <p:nvPr/>
        </p:nvSpPr>
        <p:spPr>
          <a:xfrm>
            <a:off x="2574381" y="3441765"/>
            <a:ext cx="39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논문 학습 결과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70454"/>
              </p:ext>
            </p:extLst>
          </p:nvPr>
        </p:nvGraphicFramePr>
        <p:xfrm>
          <a:off x="4074144" y="3867570"/>
          <a:ext cx="64807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072"/>
              </a:tblGrid>
              <a:tr h="13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Type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0(center)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1(Donut)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2(Edge-</a:t>
                      </a:r>
                      <a:r>
                        <a:rPr lang="en-US" altLang="ko-KR" sz="600" dirty="0" err="1" smtClean="0"/>
                        <a:t>loc</a:t>
                      </a:r>
                      <a:r>
                        <a:rPr lang="en-US" altLang="ko-KR" sz="600" dirty="0" smtClean="0"/>
                        <a:t>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3(Edge-ring)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4(Local)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5(random)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6(scratch)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7(near-full)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8(none)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35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하이퍼파라미터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튜닝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-Accuracy Graph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2308526" y="1115477"/>
            <a:ext cx="4179307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ko-KR" altLang="en-US" sz="2000" b="1" dirty="0" err="1" smtClean="0">
                <a:latin typeface="+mn-ea"/>
              </a:rPr>
              <a:t>하이퍼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err="1" smtClean="0">
                <a:latin typeface="+mn-ea"/>
              </a:rPr>
              <a:t>파라미터</a:t>
            </a:r>
            <a:r>
              <a:rPr lang="ko-KR" altLang="en-US" sz="2000" b="1" dirty="0" smtClean="0">
                <a:latin typeface="+mn-ea"/>
              </a:rPr>
              <a:t> 튜닝 값</a:t>
            </a:r>
            <a:r>
              <a:rPr lang="en-US" altLang="ko-KR" sz="2000" b="1" dirty="0" smtClean="0">
                <a:latin typeface="+mn-ea"/>
              </a:rPr>
              <a:t>.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695494"/>
              </p:ext>
            </p:extLst>
          </p:nvPr>
        </p:nvGraphicFramePr>
        <p:xfrm>
          <a:off x="1910154" y="1556792"/>
          <a:ext cx="5276489" cy="10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워크시트" r:id="rId4" imgW="4200573" imgH="847649" progId="Excel.Sheet.12">
                  <p:embed/>
                </p:oleObj>
              </mc:Choice>
              <mc:Fallback>
                <p:oleObj name="워크시트" r:id="rId4" imgW="4200573" imgH="8476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0154" y="1556792"/>
                        <a:ext cx="5276489" cy="106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52" y="2726308"/>
            <a:ext cx="2520000" cy="21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7864" y="2708920"/>
            <a:ext cx="2520000" cy="21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472" y="2726308"/>
            <a:ext cx="2520000" cy="21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5902" y="4941168"/>
            <a:ext cx="18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Setting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04749" y="4941168"/>
            <a:ext cx="18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Setting </a:t>
            </a:r>
            <a:r>
              <a:rPr lang="ko-KR" altLang="en-US" dirty="0" smtClean="0"/>
              <a:t>값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16822" y="4941168"/>
            <a:ext cx="18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Setting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9926" y="5482098"/>
            <a:ext cx="8592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Setting 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1, 2</a:t>
            </a:r>
            <a:r>
              <a:rPr lang="ko-KR" altLang="en-US" sz="1400" dirty="0" smtClean="0"/>
              <a:t>번을 비교 해보면 </a:t>
            </a:r>
            <a:r>
              <a:rPr lang="en-US" altLang="ko-KR" sz="1400" dirty="0" err="1" smtClean="0"/>
              <a:t>Traing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Acc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0.005</a:t>
            </a:r>
            <a:r>
              <a:rPr lang="ko-KR" altLang="en-US" sz="1400" dirty="0" err="1" smtClean="0"/>
              <a:t>일때</a:t>
            </a:r>
            <a:r>
              <a:rPr lang="ko-KR" altLang="en-US" sz="1400" dirty="0" smtClean="0"/>
              <a:t> 좀 더 학습이 되어 보이며</a:t>
            </a:r>
            <a:r>
              <a:rPr lang="en-US" altLang="ko-KR" sz="1400" dirty="0" smtClean="0"/>
              <a:t>, 20EPOCH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Setting 2</a:t>
            </a:r>
            <a:r>
              <a:rPr lang="ko-KR" altLang="en-US" sz="1400" dirty="0" smtClean="0"/>
              <a:t>번 값이 더 높게 나오는 것을 확인할 수 있었습니다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Setting 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번을 비교 해보면 </a:t>
            </a:r>
            <a:r>
              <a:rPr lang="en-US" altLang="ko-KR" sz="1400" dirty="0" smtClean="0"/>
              <a:t>Epoch20, 30</a:t>
            </a:r>
            <a:r>
              <a:rPr lang="ko-KR" altLang="en-US" sz="1400" dirty="0" smtClean="0"/>
              <a:t>으로 차이를 뒀으며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셋팅이</a:t>
            </a:r>
            <a:r>
              <a:rPr lang="ko-KR" altLang="en-US" sz="1400" dirty="0" smtClean="0"/>
              <a:t> 다 돌아간 상태에서의 검증 값은 크게 차이가 없어 보입니다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Setting 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번에서 </a:t>
            </a:r>
            <a:r>
              <a:rPr lang="en-US" altLang="ko-KR" sz="1400" dirty="0" smtClean="0"/>
              <a:t>Epoch </a:t>
            </a:r>
            <a:r>
              <a:rPr lang="ko-KR" altLang="en-US" sz="1400" dirty="0" smtClean="0"/>
              <a:t>초반에 </a:t>
            </a:r>
            <a:r>
              <a:rPr lang="en-US" altLang="ko-KR" sz="1400" dirty="0" smtClean="0"/>
              <a:t>V</a:t>
            </a:r>
            <a:r>
              <a:rPr lang="ko-KR" altLang="en-US" sz="1400" dirty="0" smtClean="0"/>
              <a:t>자로 </a:t>
            </a:r>
            <a:r>
              <a:rPr lang="en-US" altLang="ko-KR" sz="1400" dirty="0" smtClean="0"/>
              <a:t>Validation </a:t>
            </a:r>
            <a:r>
              <a:rPr lang="en-US" altLang="ko-KR" sz="1400" dirty="0" err="1" smtClean="0"/>
              <a:t>Acc</a:t>
            </a:r>
            <a:r>
              <a:rPr lang="ko-KR" altLang="en-US" sz="1400" dirty="0" smtClean="0"/>
              <a:t>값이 떨어지는 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이유를 유추해 보자면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학습 초기에 </a:t>
            </a:r>
            <a:r>
              <a:rPr lang="ko-KR" altLang="en-US" sz="1400" dirty="0" err="1" smtClean="0"/>
              <a:t>노이즈</a:t>
            </a:r>
            <a:r>
              <a:rPr lang="ko-KR" altLang="en-US" sz="1400" dirty="0" smtClean="0"/>
              <a:t> 데이터를 학습하여 정확도가 순간적으로 떨어진 것이 아닌가 생각됩니다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692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21</a:t>
            </a:r>
            <a:r>
              <a:rPr lang="ko-KR" altLang="en-US" sz="2800" dirty="0" err="1" smtClean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ㅂ</a:t>
            </a:r>
            <a:r>
              <a:rPr lang="en-US" altLang="ko-KR" sz="2800" dirty="0" smtClean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212334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/>
                <a:ea typeface="HY견고딕"/>
              </a:rPr>
              <a:t>결론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4076" y="1001925"/>
            <a:ext cx="8706254" cy="56964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결과 요약 및 의미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latin typeface="맑은 고딕"/>
                <a:ea typeface="맑은 고딕"/>
              </a:rPr>
              <a:t>  </a:t>
            </a:r>
            <a:r>
              <a:rPr lang="en-US" altLang="ko-KR" sz="1600" dirty="0" smtClean="0">
                <a:latin typeface="맑은 고딕"/>
                <a:ea typeface="맑은 고딕"/>
              </a:rPr>
              <a:t>- </a:t>
            </a:r>
            <a:r>
              <a:rPr lang="ko-KR" altLang="en-US" sz="1600" dirty="0" smtClean="0">
                <a:latin typeface="맑은 고딕"/>
                <a:ea typeface="맑은 고딕"/>
              </a:rPr>
              <a:t>논문 학습 결과는 </a:t>
            </a:r>
            <a:r>
              <a:rPr lang="en-US" altLang="ko-KR" sz="1600" dirty="0" smtClean="0">
                <a:latin typeface="맑은 고딕"/>
                <a:ea typeface="맑은 고딕"/>
              </a:rPr>
              <a:t>Precision, Recall, F1-score </a:t>
            </a:r>
            <a:r>
              <a:rPr lang="ko-KR" altLang="en-US" sz="1600" dirty="0" smtClean="0">
                <a:latin typeface="맑은 고딕"/>
                <a:ea typeface="맑은 고딕"/>
              </a:rPr>
              <a:t>수치가 약 </a:t>
            </a:r>
            <a:r>
              <a:rPr lang="en-US" altLang="ko-KR" sz="1600" dirty="0" smtClean="0">
                <a:latin typeface="맑은 고딕"/>
                <a:ea typeface="맑은 고딕"/>
              </a:rPr>
              <a:t>96%</a:t>
            </a:r>
            <a:r>
              <a:rPr lang="ko-KR" altLang="en-US" sz="1600" dirty="0" smtClean="0">
                <a:latin typeface="맑은 고딕"/>
                <a:ea typeface="맑은 고딕"/>
              </a:rPr>
              <a:t>였으며</a:t>
            </a:r>
            <a:r>
              <a:rPr lang="en-US" altLang="ko-KR" sz="1600" dirty="0" smtClean="0">
                <a:latin typeface="맑은 고딕"/>
                <a:ea typeface="맑은 고딕"/>
              </a:rPr>
              <a:t>, </a:t>
            </a:r>
            <a:r>
              <a:rPr lang="ko-KR" altLang="en-US" sz="1600" dirty="0" smtClean="0">
                <a:latin typeface="맑은 고딕"/>
                <a:ea typeface="맑은 고딕"/>
              </a:rPr>
              <a:t>논문 코드 구현 결과는 약 </a:t>
            </a:r>
            <a:r>
              <a:rPr lang="en-US" altLang="ko-KR" sz="1600" dirty="0" smtClean="0">
                <a:latin typeface="맑은 고딕"/>
                <a:ea typeface="맑은 고딕"/>
              </a:rPr>
              <a:t>95%</a:t>
            </a:r>
            <a:r>
              <a:rPr lang="ko-KR" altLang="en-US" sz="1600" dirty="0" smtClean="0">
                <a:latin typeface="맑은 고딕"/>
                <a:ea typeface="맑은 고딕"/>
              </a:rPr>
              <a:t>가량 나와 논문과 유사하게 구현했다고 볼 수 있을 것 같습니다</a:t>
            </a:r>
            <a:r>
              <a:rPr lang="en-US" altLang="ko-KR" sz="1600" dirty="0" smtClean="0">
                <a:latin typeface="맑은 고딕"/>
                <a:ea typeface="맑은 고딕"/>
              </a:rPr>
              <a:t>. </a:t>
            </a: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 smtClean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맑은 고딕"/>
                <a:ea typeface="맑은 고딕"/>
              </a:rPr>
              <a:t>개선점</a:t>
            </a:r>
            <a:r>
              <a:rPr lang="en-US" altLang="ko-KR" sz="2000" b="1" dirty="0" smtClean="0">
                <a:latin typeface="+mn-ea"/>
              </a:rPr>
              <a:t/>
            </a:r>
            <a:br>
              <a:rPr lang="en-US" altLang="ko-KR" sz="2000" b="1" dirty="0" smtClean="0">
                <a:latin typeface="+mn-ea"/>
              </a:rPr>
            </a:br>
            <a:r>
              <a:rPr lang="en-US" altLang="ko-KR" sz="1600" dirty="0" smtClean="0">
                <a:latin typeface="맑은 고딕"/>
                <a:ea typeface="맑은 고딕"/>
              </a:rPr>
              <a:t>  1. </a:t>
            </a:r>
            <a:r>
              <a:rPr lang="ko-KR" altLang="en-US" sz="1600" dirty="0" err="1"/>
              <a:t>하이퍼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임의로 조정하며 실험한 경험은 있었지만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이를 </a:t>
            </a:r>
            <a:r>
              <a:rPr lang="ko-KR" altLang="en-US" sz="1600" dirty="0" smtClean="0"/>
              <a:t>최적화 방법인 </a:t>
            </a:r>
            <a:r>
              <a:rPr lang="ko-KR" altLang="en-US" sz="1600" dirty="0" err="1" smtClean="0"/>
              <a:t>그리드</a:t>
            </a:r>
            <a:r>
              <a:rPr lang="ko-KR" altLang="en-US" sz="1600" dirty="0" smtClean="0"/>
              <a:t> 탐색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랜덤 탐색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베이지안</a:t>
            </a:r>
            <a:r>
              <a:rPr lang="ko-KR" altLang="en-US" sz="1600" dirty="0" smtClean="0"/>
              <a:t> 최적화 등 해당 작업을 코드로 </a:t>
            </a:r>
            <a:r>
              <a:rPr lang="ko-KR" altLang="en-US" sz="1600" dirty="0"/>
              <a:t>구현하지 못한 점이 아쉽습니다</a:t>
            </a:r>
            <a:r>
              <a:rPr lang="en-US" altLang="ko-KR" sz="1600" dirty="0" smtClean="0"/>
              <a:t>.</a:t>
            </a:r>
            <a:endParaRPr lang="en-US" altLang="ko-KR" sz="1600" dirty="0" smtClean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 smtClean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맑은 고딕"/>
                <a:ea typeface="맑은 고딕"/>
              </a:rPr>
              <a:t>  2. </a:t>
            </a:r>
            <a:r>
              <a:rPr lang="ko-KR" altLang="en-US" sz="1600" dirty="0"/>
              <a:t>프로젝트 진행 중 데이터 증강 및 전처리 문제로 인해 </a:t>
            </a:r>
            <a:r>
              <a:rPr lang="ko-KR" altLang="en-US" sz="1600" dirty="0" smtClean="0"/>
              <a:t>학습 정확도가 </a:t>
            </a:r>
            <a:r>
              <a:rPr lang="ko-KR" altLang="en-US" sz="1600" dirty="0"/>
              <a:t>낮게 나타난 적이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통해 데이터의 품질이 학습 및 결과에 큰 영향을 미친다는 점을 깨달았고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이후 프로젝트나 학습에 참여할 때는 데이터 증강과 전처리 과정에 더 많은 신경을 써야겠다는 생각이 </a:t>
            </a:r>
            <a:r>
              <a:rPr lang="ko-KR" altLang="en-US" sz="1600" dirty="0" smtClean="0"/>
              <a:t>들었습니다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lnSpc>
                <a:spcPts val="2300"/>
              </a:lnSpc>
            </a:pPr>
            <a:endParaRPr lang="en-US" altLang="ko-KR" sz="1600" dirty="0" smtClean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맑은 고딕"/>
                <a:ea typeface="맑은 고딕"/>
              </a:rPr>
              <a:t>  3. </a:t>
            </a:r>
            <a:r>
              <a:rPr lang="ko-KR" altLang="en-US" sz="1600" dirty="0" smtClean="0">
                <a:latin typeface="맑은 고딕"/>
                <a:ea typeface="맑은 고딕"/>
              </a:rPr>
              <a:t>프로젝트 과정에서 메모리 오류가 종종 발생했는데</a:t>
            </a:r>
            <a:r>
              <a:rPr lang="en-US" altLang="ko-KR" sz="1600" dirty="0" smtClean="0">
                <a:latin typeface="맑은 고딕"/>
                <a:ea typeface="맑은 고딕"/>
              </a:rPr>
              <a:t>, </a:t>
            </a:r>
            <a:r>
              <a:rPr lang="ko-KR" altLang="en-US" sz="1600" dirty="0" smtClean="0">
                <a:latin typeface="맑은 고딕"/>
                <a:ea typeface="맑은 고딕"/>
              </a:rPr>
              <a:t>이 부분에 대한 확실한 해결을 하지 못하고 진행 </a:t>
            </a:r>
            <a:r>
              <a:rPr lang="ko-KR" altLang="en-US" sz="1600" dirty="0" smtClean="0">
                <a:latin typeface="맑은 고딕"/>
                <a:ea typeface="맑은 고딕"/>
              </a:rPr>
              <a:t>되었습니다</a:t>
            </a:r>
            <a:r>
              <a:rPr lang="en-US" altLang="ko-KR" sz="1600" dirty="0">
                <a:latin typeface="맑은 고딕"/>
                <a:ea typeface="맑은 고딕"/>
              </a:rPr>
              <a:t>.</a:t>
            </a:r>
            <a:r>
              <a:rPr lang="en-US" altLang="ko-KR" sz="1600" dirty="0" smtClean="0">
                <a:latin typeface="맑은 고딕"/>
                <a:ea typeface="맑은 고딕"/>
              </a:rPr>
              <a:t> </a:t>
            </a:r>
            <a:r>
              <a:rPr lang="ko-KR" altLang="en-US" sz="1600" dirty="0" smtClean="0">
                <a:latin typeface="맑은 고딕"/>
                <a:ea typeface="맑은 고딕"/>
              </a:rPr>
              <a:t>다음 기회가 된다면 메모리 오류가 발생하지 않도록</a:t>
            </a:r>
            <a:r>
              <a:rPr lang="en-US" altLang="ko-KR" sz="1600" dirty="0" smtClean="0">
                <a:latin typeface="맑은 고딕"/>
                <a:ea typeface="맑은 고딕"/>
              </a:rPr>
              <a:t>, </a:t>
            </a:r>
            <a:r>
              <a:rPr lang="ko-KR" altLang="en-US" sz="1600" dirty="0" smtClean="0">
                <a:latin typeface="맑은 고딕"/>
                <a:ea typeface="맑은 고딕"/>
              </a:rPr>
              <a:t>메모리 사용량 최적화를 위해 코드를 변경하거나</a:t>
            </a:r>
            <a:r>
              <a:rPr lang="en-US" altLang="ko-KR" sz="1600" dirty="0" smtClean="0">
                <a:latin typeface="맑은 고딕"/>
                <a:ea typeface="맑은 고딕"/>
              </a:rPr>
              <a:t>, </a:t>
            </a:r>
            <a:r>
              <a:rPr lang="ko-KR" altLang="en-US" sz="1600" dirty="0" smtClean="0">
                <a:latin typeface="맑은 고딕"/>
                <a:ea typeface="맑은 고딕"/>
              </a:rPr>
              <a:t>데이터를 일부분씩 처리하거나</a:t>
            </a:r>
            <a:r>
              <a:rPr lang="en-US" altLang="ko-KR" sz="1600" dirty="0" smtClean="0">
                <a:latin typeface="맑은 고딕"/>
                <a:ea typeface="맑은 고딕"/>
              </a:rPr>
              <a:t>, </a:t>
            </a:r>
            <a:r>
              <a:rPr lang="ko-KR" altLang="en-US" sz="1600" dirty="0" smtClean="0">
                <a:latin typeface="맑은 고딕"/>
                <a:ea typeface="맑은 고딕"/>
              </a:rPr>
              <a:t>데이터 압축 등의 방법으로 이 부분을 해소하며 진행하고 싶습니다</a:t>
            </a:r>
            <a:r>
              <a:rPr lang="en-US" altLang="ko-KR" sz="1600" dirty="0" smtClean="0">
                <a:latin typeface="맑은 고딕"/>
                <a:ea typeface="맑은 고딕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203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수행체계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err="1" smtClean="0">
                <a:latin typeface="+mn-ea"/>
              </a:rPr>
              <a:t>웨이퍼맵</a:t>
            </a:r>
            <a:r>
              <a:rPr lang="ko-KR" altLang="en-US" sz="1600" dirty="0" smtClean="0">
                <a:latin typeface="+mn-ea"/>
              </a:rPr>
              <a:t> 데이터 분석하여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부족한 부분 데이터 증강 및 </a:t>
            </a:r>
            <a:r>
              <a:rPr lang="ko-KR" altLang="en-US" sz="1600" dirty="0" err="1" smtClean="0">
                <a:latin typeface="+mn-ea"/>
              </a:rPr>
              <a:t>전처리를</a:t>
            </a:r>
            <a:r>
              <a:rPr lang="ko-KR" altLang="en-US" sz="1600" dirty="0" smtClean="0">
                <a:latin typeface="+mn-ea"/>
              </a:rPr>
              <a:t> 통해 충분한 학습 데이터를 확보하고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논문의 </a:t>
            </a:r>
            <a:r>
              <a:rPr lang="en-US" altLang="ko-KR" sz="1600" dirty="0" smtClean="0">
                <a:latin typeface="+mn-ea"/>
              </a:rPr>
              <a:t>CNN-WDI</a:t>
            </a:r>
            <a:r>
              <a:rPr lang="ko-KR" altLang="en-US" sz="1600" dirty="0" smtClean="0">
                <a:latin typeface="+mn-ea"/>
              </a:rPr>
              <a:t>를 구현하고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학습시켜 결과를 보고자 합니다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업무 분장을 통해 프로젝트를 진행하고 있습니다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소통은 </a:t>
            </a:r>
            <a:r>
              <a:rPr lang="ko-KR" altLang="en-US" sz="1600" dirty="0" err="1" smtClean="0">
                <a:latin typeface="+mn-ea"/>
              </a:rPr>
              <a:t>카카오톡으로</a:t>
            </a:r>
            <a:r>
              <a:rPr lang="ko-KR" altLang="en-US" sz="1600" dirty="0" smtClean="0">
                <a:latin typeface="+mn-ea"/>
              </a:rPr>
              <a:t> 진행하며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수요일마다 만남을 가져 진행을 하고 있습니다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업무분장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255309"/>
              </p:ext>
            </p:extLst>
          </p:nvPr>
        </p:nvGraphicFramePr>
        <p:xfrm>
          <a:off x="1095534" y="3280811"/>
          <a:ext cx="7004858" cy="317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53">
                  <a:extLst>
                    <a:ext uri="{9D8B030D-6E8A-4147-A177-3AD203B41FA5}">
                      <a16:colId xmlns:a16="http://schemas.microsoft.com/office/drawing/2014/main" xmlns="" val="4190510126"/>
                    </a:ext>
                  </a:extLst>
                </a:gridCol>
                <a:gridCol w="4498867">
                  <a:extLst>
                    <a:ext uri="{9D8B030D-6E8A-4147-A177-3AD203B41FA5}">
                      <a16:colId xmlns:a16="http://schemas.microsoft.com/office/drawing/2014/main" xmlns="" val="2966296135"/>
                    </a:ext>
                  </a:extLst>
                </a:gridCol>
                <a:gridCol w="1428138">
                  <a:extLst>
                    <a:ext uri="{9D8B030D-6E8A-4147-A177-3AD203B41FA5}">
                      <a16:colId xmlns:a16="http://schemas.microsoft.com/office/drawing/2014/main" xmlns="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최현동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코딩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심층 </a:t>
                      </a:r>
                      <a:r>
                        <a:rPr lang="ko-KR" altLang="en-US" sz="1400" dirty="0" err="1" smtClean="0"/>
                        <a:t>컨볼루션</a:t>
                      </a:r>
                      <a:r>
                        <a:rPr lang="ko-KR" altLang="en-US" sz="1400" dirty="0" smtClean="0"/>
                        <a:t> 신경망</a:t>
                      </a:r>
                      <a:r>
                        <a:rPr lang="en-US" altLang="ko-KR" sz="1400" dirty="0" smtClean="0"/>
                        <a:t>(CNN-WDI) </a:t>
                      </a:r>
                      <a:r>
                        <a:rPr lang="ko-KR" altLang="en-US" sz="1400" dirty="0" smtClean="0"/>
                        <a:t>설계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이찬희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marR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smtClean="0"/>
                        <a:t>데이터 학습 및 발표자료 작성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결과 발표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0566230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사수진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데이터 증강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데이터 전처리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진행흐름도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954EC110-5370-4B07-A423-F89BF48D8500}"/>
              </a:ext>
            </a:extLst>
          </p:cNvPr>
          <p:cNvSpPr/>
          <p:nvPr/>
        </p:nvSpPr>
        <p:spPr>
          <a:xfrm>
            <a:off x="5318494" y="1143908"/>
            <a:ext cx="1534223" cy="5232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ko-KR" altLang="en-US" sz="1500" dirty="0" smtClean="0"/>
              <a:t>증</a:t>
            </a:r>
            <a:r>
              <a:rPr lang="ko-KR" altLang="en-US" sz="1500" dirty="0"/>
              <a:t>강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전처리</a:t>
            </a:r>
            <a:endParaRPr lang="ko-KR" altLang="en-US" sz="1500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xmlns="" id="{38D7069D-3C67-4C31-862A-9650FCBC09E1}"/>
              </a:ext>
            </a:extLst>
          </p:cNvPr>
          <p:cNvSpPr/>
          <p:nvPr/>
        </p:nvSpPr>
        <p:spPr>
          <a:xfrm>
            <a:off x="5315214" y="2701680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 </a:t>
            </a:r>
            <a:r>
              <a:rPr lang="ko-KR" altLang="en-US" sz="1500" dirty="0" smtClean="0"/>
              <a:t>확</a:t>
            </a:r>
            <a:r>
              <a:rPr lang="ko-KR" altLang="en-US" sz="1500" dirty="0"/>
              <a:t>인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xmlns="" id="{728EBEA1-DE84-4A5C-9D0D-538DCC9D140A}"/>
              </a:ext>
            </a:extLst>
          </p:cNvPr>
          <p:cNvSpPr/>
          <p:nvPr/>
        </p:nvSpPr>
        <p:spPr>
          <a:xfrm>
            <a:off x="5315210" y="4256528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ko-KR" altLang="en-US" sz="1500" dirty="0" smtClean="0"/>
              <a:t>전처리</a:t>
            </a:r>
            <a:endParaRPr lang="ko-KR" altLang="en-US" sz="1500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xmlns="" id="{349641FC-78B2-4E79-9A67-443550445D5C}"/>
              </a:ext>
            </a:extLst>
          </p:cNvPr>
          <p:cNvSpPr/>
          <p:nvPr/>
        </p:nvSpPr>
        <p:spPr>
          <a:xfrm>
            <a:off x="5315209" y="5041392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ko-KR" altLang="en-US" sz="1500" dirty="0" smtClean="0"/>
              <a:t>증강</a:t>
            </a:r>
            <a:endParaRPr lang="ko-KR" altLang="en-US" sz="1500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xmlns="" id="{591179A1-655B-4FB9-B58B-9FF08F9AF456}"/>
              </a:ext>
            </a:extLst>
          </p:cNvPr>
          <p:cNvSpPr/>
          <p:nvPr/>
        </p:nvSpPr>
        <p:spPr>
          <a:xfrm>
            <a:off x="5315214" y="1922794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 Input</a:t>
            </a:r>
            <a:endParaRPr lang="ko-KR" altLang="en-US" sz="1500" dirty="0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xmlns="" id="{4EF4B7D4-52DE-4C1C-B510-2A466F1E7CEB}"/>
              </a:ext>
            </a:extLst>
          </p:cNvPr>
          <p:cNvSpPr/>
          <p:nvPr/>
        </p:nvSpPr>
        <p:spPr>
          <a:xfrm>
            <a:off x="5315208" y="5826624"/>
            <a:ext cx="1534223" cy="523219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 Output</a:t>
            </a:r>
            <a:endParaRPr lang="ko-KR" altLang="en-US" sz="15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455C0E2-0FE9-4303-92AF-9B27616C7ED1}"/>
              </a:ext>
            </a:extLst>
          </p:cNvPr>
          <p:cNvCxnSpPr>
            <a:stCxn id="4" idx="2"/>
          </p:cNvCxnSpPr>
          <p:nvPr/>
        </p:nvCxnSpPr>
        <p:spPr>
          <a:xfrm flipH="1">
            <a:off x="6082326" y="1667127"/>
            <a:ext cx="3280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A3D1ADF5-3133-496E-B2A1-1199D59207C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82326" y="2446013"/>
            <a:ext cx="0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43CBBB8-5E7F-4197-B098-410AB4AD1E2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6082321" y="4779747"/>
            <a:ext cx="1" cy="26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7966F3D-F954-40C2-A42B-6EAC6240D675}"/>
              </a:ext>
            </a:extLst>
          </p:cNvPr>
          <p:cNvCxnSpPr>
            <a:cxnSpLocks/>
            <a:stCxn id="14" idx="2"/>
            <a:endCxn id="20" idx="1"/>
          </p:cNvCxnSpPr>
          <p:nvPr/>
        </p:nvCxnSpPr>
        <p:spPr>
          <a:xfrm flipH="1">
            <a:off x="6082320" y="5564611"/>
            <a:ext cx="1" cy="26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xmlns="" id="{2749798B-F3F2-44F7-A5F2-E545CC144564}"/>
              </a:ext>
            </a:extLst>
          </p:cNvPr>
          <p:cNvSpPr/>
          <p:nvPr/>
        </p:nvSpPr>
        <p:spPr>
          <a:xfrm>
            <a:off x="7271219" y="4256527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ko-KR" altLang="en-US" sz="1500" dirty="0" smtClean="0"/>
              <a:t>증강</a:t>
            </a:r>
            <a:endParaRPr lang="ko-KR" altLang="en-US" sz="1500" dirty="0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xmlns="" id="{816BBD76-3090-44E4-8B01-3AEF21EB2539}"/>
              </a:ext>
            </a:extLst>
          </p:cNvPr>
          <p:cNvSpPr/>
          <p:nvPr/>
        </p:nvSpPr>
        <p:spPr>
          <a:xfrm>
            <a:off x="7271219" y="5041392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ko-KR" altLang="en-US" sz="1500" dirty="0" smtClean="0"/>
              <a:t>전처리</a:t>
            </a:r>
            <a:endParaRPr lang="ko-KR" altLang="en-US" sz="15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B54DE8FD-1921-4126-8029-0BB3D8E8F298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038331" y="4779746"/>
            <a:ext cx="0" cy="26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xmlns="" id="{3BBFD2FE-C121-41F7-AC6B-DC873189A3D1}"/>
              </a:ext>
            </a:extLst>
          </p:cNvPr>
          <p:cNvSpPr/>
          <p:nvPr/>
        </p:nvSpPr>
        <p:spPr>
          <a:xfrm>
            <a:off x="5315211" y="3483585"/>
            <a:ext cx="1534223" cy="51731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Translate, Flip</a:t>
            </a:r>
            <a:endParaRPr lang="ko-KR" altLang="en-US" sz="10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FDE56B32-9584-49A4-8706-80DECBEDA7C9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 flipH="1">
            <a:off x="6082323" y="3224899"/>
            <a:ext cx="3" cy="25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2FD56934-F30A-47E9-B638-15FD2C5F7E89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 flipH="1">
            <a:off x="6082322" y="4000897"/>
            <a:ext cx="1" cy="25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xmlns="" id="{5CC8C3C1-93F0-4D57-8EA2-45D838517580}"/>
              </a:ext>
            </a:extLst>
          </p:cNvPr>
          <p:cNvCxnSpPr>
            <a:cxnSpLocks/>
            <a:stCxn id="41" idx="3"/>
            <a:endCxn id="37" idx="0"/>
          </p:cNvCxnSpPr>
          <p:nvPr/>
        </p:nvCxnSpPr>
        <p:spPr>
          <a:xfrm>
            <a:off x="6849434" y="3742241"/>
            <a:ext cx="1188897" cy="514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0A32C37-816A-4035-92C2-85BFEFA2DF0A}"/>
              </a:ext>
            </a:extLst>
          </p:cNvPr>
          <p:cNvSpPr txBox="1"/>
          <p:nvPr/>
        </p:nvSpPr>
        <p:spPr>
          <a:xfrm>
            <a:off x="5315208" y="3884182"/>
            <a:ext cx="6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2E0BDEF-DDDC-4D3E-8E58-66861037726F}"/>
              </a:ext>
            </a:extLst>
          </p:cNvPr>
          <p:cNvSpPr txBox="1"/>
          <p:nvPr/>
        </p:nvSpPr>
        <p:spPr>
          <a:xfrm>
            <a:off x="6551148" y="3750162"/>
            <a:ext cx="6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985ACC8-DE35-4AAC-8AAE-AB6B5B544B48}"/>
              </a:ext>
            </a:extLst>
          </p:cNvPr>
          <p:cNvSpPr txBox="1"/>
          <p:nvPr/>
        </p:nvSpPr>
        <p:spPr>
          <a:xfrm>
            <a:off x="6563716" y="3346863"/>
            <a:ext cx="2413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“Rotation +10,-10”, Shearing, Resizing </a:t>
            </a:r>
            <a:endParaRPr lang="ko-KR" altLang="en-US" sz="1000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xmlns="" id="{358791AD-5617-4BF7-B9F4-97EB9AD96752}"/>
              </a:ext>
            </a:extLst>
          </p:cNvPr>
          <p:cNvCxnSpPr>
            <a:stCxn id="38" idx="2"/>
            <a:endCxn id="20" idx="1"/>
          </p:cNvCxnSpPr>
          <p:nvPr/>
        </p:nvCxnSpPr>
        <p:spPr>
          <a:xfrm rot="5400000">
            <a:off x="6929320" y="4717612"/>
            <a:ext cx="262013" cy="1956011"/>
          </a:xfrm>
          <a:prstGeom prst="bentConnector3">
            <a:avLst>
              <a:gd name="adj1" fmla="val 40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7FC69BC-F236-4B6B-A4B1-FAD53C6B312C}"/>
              </a:ext>
            </a:extLst>
          </p:cNvPr>
          <p:cNvSpPr txBox="1"/>
          <p:nvPr/>
        </p:nvSpPr>
        <p:spPr>
          <a:xfrm>
            <a:off x="64053" y="991847"/>
            <a:ext cx="508401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/>
              <a:t>데이터 셋</a:t>
            </a:r>
            <a:endParaRPr lang="en-US" altLang="ko-KR" sz="1600" b="1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en-US" altLang="ko-KR" sz="1400" dirty="0" err="1" smtClean="0"/>
              <a:t>Kaggle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(wm811k-wafer-map)</a:t>
            </a:r>
            <a:endParaRPr lang="en-US" altLang="ko-KR" sz="1600" dirty="0"/>
          </a:p>
          <a:p>
            <a:r>
              <a:rPr lang="en-US" altLang="ko-KR" sz="1600" b="1" dirty="0"/>
              <a:t>2</a:t>
            </a:r>
            <a:r>
              <a:rPr lang="en-US" altLang="ko-KR" sz="1600" b="1" dirty="0" smtClean="0"/>
              <a:t>.  </a:t>
            </a:r>
            <a:r>
              <a:rPr lang="ko-KR" altLang="en-US" sz="1600" b="1" dirty="0" smtClean="0"/>
              <a:t>데이터 확인</a:t>
            </a:r>
            <a:endParaRPr lang="en-US" altLang="ko-KR" sz="1600" b="1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Total </a:t>
            </a:r>
            <a:r>
              <a:rPr lang="en-US" altLang="ko-KR" sz="1400" dirty="0"/>
              <a:t>= 811,457, Label(o) = 172,950, Label(x) = 638,507</a:t>
            </a:r>
          </a:p>
          <a:p>
            <a:r>
              <a:rPr lang="en-US" altLang="ko-KR" sz="1400" dirty="0" smtClean="0"/>
              <a:t>   - Test data </a:t>
            </a:r>
            <a:r>
              <a:rPr lang="en-US" altLang="ko-KR" sz="1400" dirty="0"/>
              <a:t>= 118,595, </a:t>
            </a:r>
            <a:r>
              <a:rPr lang="en-US" altLang="ko-KR" sz="1400" dirty="0" smtClean="0"/>
              <a:t>Training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data </a:t>
            </a:r>
            <a:r>
              <a:rPr lang="en-US" altLang="ko-KR" sz="1400" dirty="0"/>
              <a:t>= 54,355</a:t>
            </a:r>
            <a:endParaRPr lang="en-US" altLang="ko-KR" sz="1600" dirty="0"/>
          </a:p>
          <a:p>
            <a:r>
              <a:rPr lang="en-US" altLang="ko-KR" sz="1600" b="1" dirty="0"/>
              <a:t>3. </a:t>
            </a:r>
            <a:r>
              <a:rPr lang="ko-KR" altLang="en-US" sz="1600" b="1" dirty="0" smtClean="0"/>
              <a:t>데이터 증강 및 데이터 전처리</a:t>
            </a:r>
            <a:endParaRPr lang="en-US" altLang="ko-KR" sz="1600" b="1" dirty="0" smtClean="0"/>
          </a:p>
          <a:p>
            <a:r>
              <a:rPr lang="en-US" altLang="ko-KR" sz="1400" dirty="0" smtClean="0"/>
              <a:t>   - Rotation </a:t>
            </a:r>
            <a:r>
              <a:rPr lang="en-US" altLang="ko-KR" sz="1400" dirty="0"/>
              <a:t>+10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증강 후 전처리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- Rotation </a:t>
            </a:r>
            <a:r>
              <a:rPr lang="en-US" altLang="ko-KR" sz="1400" dirty="0"/>
              <a:t>-10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증강 후 전처리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- Shearing (</a:t>
            </a:r>
            <a:r>
              <a:rPr lang="ko-KR" altLang="en-US" sz="1400" dirty="0" smtClean="0"/>
              <a:t>증강 후 전처리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- Resizing (</a:t>
            </a:r>
            <a:r>
              <a:rPr lang="ko-KR" altLang="en-US" sz="1400" dirty="0" smtClean="0"/>
              <a:t>증강 후 전처리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- Translate (</a:t>
            </a:r>
            <a:r>
              <a:rPr lang="ko-KR" altLang="en-US" sz="1400" dirty="0" smtClean="0"/>
              <a:t>전처리 후 증강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- Flip (</a:t>
            </a:r>
            <a:r>
              <a:rPr lang="ko-KR" altLang="en-US" sz="1400" dirty="0" smtClean="0"/>
              <a:t>전처리 후 증강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※ </a:t>
            </a:r>
            <a:r>
              <a:rPr lang="ko-KR" altLang="en-US" sz="1400" dirty="0" smtClean="0"/>
              <a:t>전처리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(224,224) Zero-padding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3E29452D-13B5-40E4-A742-030669004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25848"/>
              </p:ext>
            </p:extLst>
          </p:nvPr>
        </p:nvGraphicFramePr>
        <p:xfrm>
          <a:off x="155913" y="3977282"/>
          <a:ext cx="4704121" cy="28273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9758">
                  <a:extLst>
                    <a:ext uri="{9D8B030D-6E8A-4147-A177-3AD203B41FA5}">
                      <a16:colId xmlns:a16="http://schemas.microsoft.com/office/drawing/2014/main" xmlns="" val="977222175"/>
                    </a:ext>
                  </a:extLst>
                </a:gridCol>
                <a:gridCol w="1369350">
                  <a:extLst>
                    <a:ext uri="{9D8B030D-6E8A-4147-A177-3AD203B41FA5}">
                      <a16:colId xmlns:a16="http://schemas.microsoft.com/office/drawing/2014/main" xmlns="" val="3693793986"/>
                    </a:ext>
                  </a:extLst>
                </a:gridCol>
                <a:gridCol w="1079688">
                  <a:extLst>
                    <a:ext uri="{9D8B030D-6E8A-4147-A177-3AD203B41FA5}">
                      <a16:colId xmlns:a16="http://schemas.microsoft.com/office/drawing/2014/main" xmlns="" val="1689852066"/>
                    </a:ext>
                  </a:extLst>
                </a:gridCol>
                <a:gridCol w="1605325">
                  <a:extLst>
                    <a:ext uri="{9D8B030D-6E8A-4147-A177-3AD203B41FA5}">
                      <a16:colId xmlns:a16="http://schemas.microsoft.com/office/drawing/2014/main" xmlns="" val="693797416"/>
                    </a:ext>
                  </a:extLst>
                </a:gridCol>
              </a:tblGrid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Type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With Label Data</a:t>
                      </a:r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Train Data</a:t>
                      </a:r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Total/Train Data(%)</a:t>
                      </a:r>
                      <a:endParaRPr lang="ko-KR" altLang="en-US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102326878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0(center)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4,294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3,462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80%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046392828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1(Donut)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555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409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73%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18391588"/>
                  </a:ext>
                </a:extLst>
              </a:tr>
              <a:tr h="361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(Edge-</a:t>
                      </a:r>
                      <a:r>
                        <a:rPr lang="en-US" altLang="ko-KR" sz="800" dirty="0" err="1" smtClean="0"/>
                        <a:t>loc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5,189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2,417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46%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336817372"/>
                  </a:ext>
                </a:extLst>
              </a:tr>
              <a:tr h="493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(Edge-ring)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9,680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8,554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88%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694852676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4(</a:t>
                      </a:r>
                      <a:r>
                        <a:rPr lang="en-US" altLang="ko-KR" sz="800" dirty="0" err="1" smtClean="0"/>
                        <a:t>loc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3,593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1,620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45%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717169488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5(random)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866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609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70%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985917389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6(scratch)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1,193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41%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699879125"/>
                  </a:ext>
                </a:extLst>
              </a:tr>
              <a:tr h="361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7(near-full)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36%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117948791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8(none)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147,431</a:t>
                      </a:r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36,730</a:t>
                      </a:r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24%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6641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증강 작업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408840" y="3394807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원본 데이터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496513"/>
            <a:ext cx="2160000" cy="18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0032" y="1496513"/>
            <a:ext cx="2159439" cy="184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2641088" y="3394807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Rotation 10</a:t>
            </a:r>
            <a:r>
              <a:rPr lang="ko-KR" altLang="en-US" sz="1000" b="1" dirty="0" smtClean="0"/>
              <a:t>도</a:t>
            </a:r>
            <a:endParaRPr lang="ko-KR" altLang="en-US" sz="1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520" y="1496513"/>
            <a:ext cx="2159439" cy="184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4873576" y="3394806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Rotation -10</a:t>
            </a:r>
            <a:r>
              <a:rPr lang="ko-KR" altLang="en-US" sz="1000" b="1" dirty="0" smtClean="0"/>
              <a:t>도</a:t>
            </a:r>
            <a:endParaRPr lang="ko-KR" altLang="en-US" sz="1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768" y="1496513"/>
            <a:ext cx="2159439" cy="184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7105824" y="3394807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T</a:t>
            </a:r>
            <a:r>
              <a:rPr lang="en-US" altLang="ko-KR" sz="1000" b="1" dirty="0" smtClean="0"/>
              <a:t>ranslate</a:t>
            </a:r>
            <a:endParaRPr lang="ko-KR" altLang="en-US" sz="10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3" y="4121656"/>
            <a:ext cx="2159999" cy="18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408839" y="6135107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shearing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2641088" y="6135106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Zoom</a:t>
            </a:r>
            <a:endParaRPr lang="ko-KR" altLang="en-US" sz="1000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2" y="4121656"/>
            <a:ext cx="2159999" cy="18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960" y="4121656"/>
            <a:ext cx="2159999" cy="184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4873576" y="6135105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/>
              <a:t>filp</a:t>
            </a:r>
            <a:endParaRPr lang="ko-KR" altLang="en-US" sz="1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95357" y="6381328"/>
            <a:ext cx="766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</a:rPr>
              <a:t>예시를 위한 이미지로 </a:t>
            </a:r>
            <a:r>
              <a:rPr lang="en-US" altLang="ko-KR" sz="1600" dirty="0" smtClean="0">
                <a:solidFill>
                  <a:srgbClr val="FF0000"/>
                </a:solidFill>
              </a:rPr>
              <a:t>padding</a:t>
            </a:r>
            <a:r>
              <a:rPr lang="ko-KR" altLang="en-US" sz="1600" dirty="0" smtClean="0">
                <a:solidFill>
                  <a:srgbClr val="FF0000"/>
                </a:solidFill>
              </a:rPr>
              <a:t>작업 없이 진행하였습니다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전 이미지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137764" y="3148585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None</a:t>
            </a:r>
            <a:endParaRPr lang="ko-KR" altLang="en-US" sz="1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28" y="1496514"/>
            <a:ext cx="1800000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5148" y="1496513"/>
            <a:ext cx="1799999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1970888" y="3148584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Edge-ring</a:t>
            </a:r>
            <a:endParaRPr lang="ko-KR" altLang="en-US" sz="1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6482" y="1496515"/>
            <a:ext cx="1799999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3816721" y="3148586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Center</a:t>
            </a:r>
            <a:endParaRPr lang="ko-KR" altLang="en-US" sz="1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2537" y="1496513"/>
            <a:ext cx="1799999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5591869" y="3148586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/>
              <a:t>Edge_loc</a:t>
            </a:r>
            <a:endParaRPr lang="ko-KR" altLang="en-US" sz="10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8504" y="1496513"/>
            <a:ext cx="1799999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251520" y="5805264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Random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2057560" y="5805264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Scratch</a:t>
            </a:r>
            <a:endParaRPr lang="ko-KR" altLang="en-US" sz="1000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4121657"/>
            <a:ext cx="1799999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6224" y="4121655"/>
            <a:ext cx="1800000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3891574" y="5805264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D</a:t>
            </a:r>
            <a:r>
              <a:rPr lang="en-US" altLang="ko-KR" sz="1000" b="1" dirty="0" smtClean="0"/>
              <a:t>onut</a:t>
            </a:r>
            <a:endParaRPr lang="ko-KR" altLang="en-US" sz="1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46" y="4122055"/>
            <a:ext cx="1799533" cy="153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3846" y="4121655"/>
            <a:ext cx="1799533" cy="153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7429840" y="3148586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/>
              <a:t>Loc</a:t>
            </a:r>
            <a:endParaRPr lang="ko-KR" altLang="en-US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5694949" y="5805263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Near-full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128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6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데이터 구성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 smtClean="0"/>
              <a:t>wm811k-wafer-map Dataset</a:t>
            </a:r>
            <a:endParaRPr lang="en-US" altLang="ko-KR" sz="1600" dirty="0"/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14D0E95-BB88-4E5D-8C8F-EFBA2BC88E4C}"/>
              </a:ext>
            </a:extLst>
          </p:cNvPr>
          <p:cNvGrpSpPr/>
          <p:nvPr/>
        </p:nvGrpSpPr>
        <p:grpSpPr>
          <a:xfrm>
            <a:off x="473077" y="1667215"/>
            <a:ext cx="8365780" cy="1916581"/>
            <a:chOff x="473076" y="2059806"/>
            <a:chExt cx="8525119" cy="226286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E8969893-DA8E-4D5B-92CC-B8C815DC4B41}"/>
                </a:ext>
              </a:extLst>
            </p:cNvPr>
            <p:cNvSpPr/>
            <p:nvPr/>
          </p:nvSpPr>
          <p:spPr>
            <a:xfrm>
              <a:off x="3859731" y="2059806"/>
              <a:ext cx="1309035" cy="4511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전체</a:t>
              </a:r>
              <a:endParaRPr lang="en-US" altLang="ko-KR" sz="1000"/>
            </a:p>
            <a:p>
              <a:pPr algn="ctr"/>
              <a:r>
                <a:rPr lang="en-US" altLang="ko-KR" sz="1000"/>
                <a:t>811,457 (100%)</a:t>
              </a:r>
              <a:endParaRPr lang="ko-KR" altLang="en-US" sz="10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85291BE9-0762-4CC8-9147-3A40428ABEBF}"/>
                </a:ext>
              </a:extLst>
            </p:cNvPr>
            <p:cNvSpPr/>
            <p:nvPr/>
          </p:nvSpPr>
          <p:spPr>
            <a:xfrm>
              <a:off x="5601903" y="2794733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With Label</a:t>
              </a:r>
            </a:p>
            <a:p>
              <a:pPr algn="ctr"/>
              <a:r>
                <a:rPr lang="en-US" altLang="ko-KR" sz="1000"/>
                <a:t>172,950 (21.3%)</a:t>
              </a:r>
              <a:endParaRPr lang="ko-KR" altLang="en-US" sz="10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xmlns="" id="{25448278-4FC4-41AA-B29F-DE3AD1308937}"/>
                </a:ext>
              </a:extLst>
            </p:cNvPr>
            <p:cNvSpPr/>
            <p:nvPr/>
          </p:nvSpPr>
          <p:spPr>
            <a:xfrm>
              <a:off x="2175310" y="2788286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Without Label</a:t>
              </a:r>
            </a:p>
            <a:p>
              <a:pPr algn="ctr"/>
              <a:r>
                <a:rPr lang="en-US" altLang="ko-KR" sz="1000"/>
                <a:t>638,507 (78.7%)</a:t>
              </a:r>
              <a:endParaRPr lang="ko-KR" altLang="en-US" sz="100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xmlns="" id="{1296D308-D515-4A67-AC7F-615A64018F02}"/>
                </a:ext>
              </a:extLst>
            </p:cNvPr>
            <p:cNvSpPr/>
            <p:nvPr/>
          </p:nvSpPr>
          <p:spPr>
            <a:xfrm>
              <a:off x="473076" y="3654972"/>
              <a:ext cx="845586" cy="65714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None</a:t>
              </a:r>
            </a:p>
            <a:p>
              <a:pPr algn="ctr"/>
              <a:r>
                <a:rPr lang="en-US" altLang="ko-KR" sz="1000"/>
                <a:t>147,431</a:t>
              </a:r>
            </a:p>
            <a:p>
              <a:pPr algn="ctr"/>
              <a:r>
                <a:rPr lang="en-US" altLang="ko-KR" sz="1000"/>
                <a:t>(18.17%)</a:t>
              </a:r>
              <a:endParaRPr lang="ko-KR" altLang="en-US" sz="10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049753F-4933-4BE7-9DA3-6DEE6F9C9FFF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Center</a:t>
              </a:r>
            </a:p>
            <a:p>
              <a:pPr algn="ctr"/>
              <a:r>
                <a:rPr lang="en-US" altLang="ko-KR" sz="1000"/>
                <a:t>4,294 </a:t>
              </a:r>
            </a:p>
            <a:p>
              <a:pPr algn="ctr"/>
              <a:r>
                <a:rPr lang="en-US" altLang="ko-KR" sz="1000"/>
                <a:t>(0.53%)</a:t>
              </a:r>
              <a:endParaRPr lang="ko-KR" altLang="en-US" sz="10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D6E3BFA6-2FE4-4F3B-BDD0-DA96CA0D8C44}"/>
                </a:ext>
              </a:extLst>
            </p:cNvPr>
            <p:cNvSpPr/>
            <p:nvPr/>
          </p:nvSpPr>
          <p:spPr>
            <a:xfrm>
              <a:off x="2381491" y="3654972"/>
              <a:ext cx="845586" cy="6676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Donut</a:t>
              </a:r>
            </a:p>
            <a:p>
              <a:pPr algn="ctr"/>
              <a:r>
                <a:rPr lang="en-US" altLang="ko-KR" sz="1000" dirty="0"/>
                <a:t>555</a:t>
              </a:r>
            </a:p>
            <a:p>
              <a:pPr algn="ctr"/>
              <a:r>
                <a:rPr lang="en-US" altLang="ko-KR" sz="1000" dirty="0"/>
                <a:t> (0.07%)</a:t>
              </a:r>
              <a:endParaRPr lang="ko-KR" altLang="en-US" sz="10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0F22604E-FC6E-488D-8C1D-612E9C5BA66B}"/>
                </a:ext>
              </a:extLst>
            </p:cNvPr>
            <p:cNvSpPr/>
            <p:nvPr/>
          </p:nvSpPr>
          <p:spPr>
            <a:xfrm>
              <a:off x="3335700" y="3650992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Edge-Loc</a:t>
              </a:r>
            </a:p>
            <a:p>
              <a:pPr algn="ctr"/>
              <a:r>
                <a:rPr lang="en-US" altLang="ko-KR" sz="1000"/>
                <a:t>5189</a:t>
              </a:r>
            </a:p>
            <a:p>
              <a:pPr algn="ctr"/>
              <a:r>
                <a:rPr lang="en-US" altLang="ko-KR" sz="1000"/>
                <a:t> (0.64%)</a:t>
              </a:r>
              <a:endParaRPr lang="ko-KR" altLang="en-US" sz="100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xmlns="" id="{FA780444-BA07-46C4-AD0A-2D410EAC4A79}"/>
                </a:ext>
              </a:extLst>
            </p:cNvPr>
            <p:cNvSpPr/>
            <p:nvPr/>
          </p:nvSpPr>
          <p:spPr>
            <a:xfrm>
              <a:off x="4289908" y="3649451"/>
              <a:ext cx="878858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Edge-Ring</a:t>
              </a:r>
            </a:p>
            <a:p>
              <a:pPr algn="ctr"/>
              <a:r>
                <a:rPr lang="en-US" altLang="ko-KR" sz="1000"/>
                <a:t>9680</a:t>
              </a:r>
            </a:p>
            <a:p>
              <a:pPr algn="ctr"/>
              <a:r>
                <a:rPr lang="en-US" altLang="ko-KR" sz="1000"/>
                <a:t> (1.19%)</a:t>
              </a:r>
              <a:endParaRPr lang="ko-KR" altLang="en-US" sz="10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xmlns="" id="{64F00D54-A3D0-4491-A3E7-CB6C9117C7F9}"/>
                </a:ext>
              </a:extLst>
            </p:cNvPr>
            <p:cNvSpPr/>
            <p:nvPr/>
          </p:nvSpPr>
          <p:spPr>
            <a:xfrm>
              <a:off x="528131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Local</a:t>
              </a:r>
            </a:p>
            <a:p>
              <a:pPr algn="ctr"/>
              <a:r>
                <a:rPr lang="en-US" altLang="ko-KR" sz="1000"/>
                <a:t>3593</a:t>
              </a:r>
            </a:p>
            <a:p>
              <a:pPr algn="ctr"/>
              <a:r>
                <a:rPr lang="en-US" altLang="ko-KR" sz="1000"/>
                <a:t> (0.44%)</a:t>
              </a:r>
              <a:endParaRPr lang="ko-KR" altLang="en-US" sz="10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xmlns="" id="{0AA0AFBA-BD94-43A0-A6CA-BE334E395491}"/>
                </a:ext>
              </a:extLst>
            </p:cNvPr>
            <p:cNvSpPr/>
            <p:nvPr/>
          </p:nvSpPr>
          <p:spPr>
            <a:xfrm>
              <a:off x="623944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Random</a:t>
              </a:r>
            </a:p>
            <a:p>
              <a:pPr algn="ctr"/>
              <a:r>
                <a:rPr lang="en-US" altLang="ko-KR" sz="1000"/>
                <a:t>866</a:t>
              </a:r>
            </a:p>
            <a:p>
              <a:pPr algn="ctr"/>
              <a:r>
                <a:rPr lang="en-US" altLang="ko-KR" sz="1000"/>
                <a:t> (0.11%)</a:t>
              </a:r>
              <a:endParaRPr lang="ko-KR" altLang="en-US" sz="10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xmlns="" id="{EC2F930F-3355-46E9-917A-CDE259F31E44}"/>
                </a:ext>
              </a:extLst>
            </p:cNvPr>
            <p:cNvSpPr/>
            <p:nvPr/>
          </p:nvSpPr>
          <p:spPr>
            <a:xfrm>
              <a:off x="7198402" y="36433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Scratch</a:t>
              </a:r>
            </a:p>
            <a:p>
              <a:pPr algn="ctr"/>
              <a:r>
                <a:rPr lang="en-US" altLang="ko-KR" sz="1000"/>
                <a:t>1193</a:t>
              </a:r>
            </a:p>
            <a:p>
              <a:pPr algn="ctr"/>
              <a:r>
                <a:rPr lang="en-US" altLang="ko-KR" sz="1000"/>
                <a:t> (0.15%)</a:t>
              </a:r>
              <a:endParaRPr lang="ko-KR" altLang="en-US" sz="10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xmlns="" id="{F258AF73-7A61-49F7-A796-3D73A7AC0693}"/>
                </a:ext>
              </a:extLst>
            </p:cNvPr>
            <p:cNvSpPr/>
            <p:nvPr/>
          </p:nvSpPr>
          <p:spPr>
            <a:xfrm>
              <a:off x="8152609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Near-full</a:t>
              </a:r>
            </a:p>
            <a:p>
              <a:pPr algn="ctr"/>
              <a:r>
                <a:rPr lang="en-US" altLang="ko-KR" sz="1000" dirty="0"/>
                <a:t>149</a:t>
              </a:r>
            </a:p>
            <a:p>
              <a:pPr algn="ctr"/>
              <a:r>
                <a:rPr lang="en-US" altLang="ko-KR" sz="1000" dirty="0"/>
                <a:t> (0.02%)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xmlns="" id="{DC3686AB-8130-44AE-A8CE-6B6219EAA299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rot="5400000" flipH="1" flipV="1">
              <a:off x="3533361" y="1807399"/>
              <a:ext cx="277355" cy="168442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xmlns="" id="{1018EAAB-04A1-4884-B2FF-66212C1326EE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16200000" flipV="1">
              <a:off x="5243434" y="1781746"/>
              <a:ext cx="283802" cy="17421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xmlns="" id="{EB5F49FE-68D9-4A0F-98C3-96425E73CA74}"/>
                </a:ext>
              </a:extLst>
            </p:cNvPr>
            <p:cNvCxnSpPr>
              <a:cxnSpLocks/>
              <a:stCxn id="14" idx="0"/>
              <a:endCxn id="12" idx="2"/>
            </p:cNvCxnSpPr>
            <p:nvPr/>
          </p:nvCxnSpPr>
          <p:spPr>
            <a:xfrm rot="5400000" flipH="1" flipV="1">
              <a:off x="3371588" y="770139"/>
              <a:ext cx="409114" cy="53605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xmlns="" id="{118488E6-3446-4887-ADB0-6EBCAD6533EC}"/>
                </a:ext>
              </a:extLst>
            </p:cNvPr>
            <p:cNvCxnSpPr>
              <a:cxnSpLocks/>
              <a:stCxn id="26" idx="0"/>
              <a:endCxn id="12" idx="2"/>
            </p:cNvCxnSpPr>
            <p:nvPr/>
          </p:nvCxnSpPr>
          <p:spPr>
            <a:xfrm rot="16200000" flipV="1">
              <a:off x="7208070" y="2294210"/>
              <a:ext cx="415685" cy="231898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66725BE5-8A44-4E42-80B3-6FE209DF21B0}"/>
              </a:ext>
            </a:extLst>
          </p:cNvPr>
          <p:cNvSpPr/>
          <p:nvPr/>
        </p:nvSpPr>
        <p:spPr>
          <a:xfrm>
            <a:off x="471477" y="5471116"/>
            <a:ext cx="829782" cy="556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None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BC75BCD5-7322-4AE5-A7C7-1A503C31A115}"/>
              </a:ext>
            </a:extLst>
          </p:cNvPr>
          <p:cNvSpPr/>
          <p:nvPr/>
        </p:nvSpPr>
        <p:spPr>
          <a:xfrm>
            <a:off x="1407849" y="5466439"/>
            <a:ext cx="829782" cy="5701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Center</a:t>
            </a:r>
          </a:p>
          <a:p>
            <a:pPr algn="ctr"/>
            <a:r>
              <a:rPr lang="en-US" altLang="ko-KR" sz="1200"/>
              <a:t>10,000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D4FD96A-6EAB-4BA1-A0DA-F3E28B01FA3E}"/>
              </a:ext>
            </a:extLst>
          </p:cNvPr>
          <p:cNvSpPr/>
          <p:nvPr/>
        </p:nvSpPr>
        <p:spPr>
          <a:xfrm>
            <a:off x="2344223" y="5471116"/>
            <a:ext cx="829782" cy="565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Donut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359BD496-6551-42B9-BF19-314406D97D25}"/>
              </a:ext>
            </a:extLst>
          </p:cNvPr>
          <p:cNvSpPr/>
          <p:nvPr/>
        </p:nvSpPr>
        <p:spPr>
          <a:xfrm>
            <a:off x="3280597" y="5467745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Edge-Loc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8CAFA2EF-2241-4684-B679-59244F8BBDB7}"/>
              </a:ext>
            </a:extLst>
          </p:cNvPr>
          <p:cNvSpPr/>
          <p:nvPr/>
        </p:nvSpPr>
        <p:spPr>
          <a:xfrm>
            <a:off x="4216970" y="5466439"/>
            <a:ext cx="86243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Edge-Ring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0A4772CB-ADC4-4080-AD02-4095AB42F6E8}"/>
              </a:ext>
            </a:extLst>
          </p:cNvPr>
          <p:cNvSpPr/>
          <p:nvPr/>
        </p:nvSpPr>
        <p:spPr>
          <a:xfrm>
            <a:off x="5189843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7E9E3B37-9FD6-4342-84D4-C2D73477DD12}"/>
              </a:ext>
            </a:extLst>
          </p:cNvPr>
          <p:cNvSpPr/>
          <p:nvPr/>
        </p:nvSpPr>
        <p:spPr>
          <a:xfrm>
            <a:off x="613006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96983987-8493-498B-A4FA-4CE332AEFCEB}"/>
              </a:ext>
            </a:extLst>
          </p:cNvPr>
          <p:cNvSpPr/>
          <p:nvPr/>
        </p:nvSpPr>
        <p:spPr>
          <a:xfrm>
            <a:off x="7071103" y="5461266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Scratch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2C5D8092-A609-474E-9298-0C605965DF67}"/>
              </a:ext>
            </a:extLst>
          </p:cNvPr>
          <p:cNvSpPr/>
          <p:nvPr/>
        </p:nvSpPr>
        <p:spPr>
          <a:xfrm>
            <a:off x="800747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Near-full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xmlns="" id="{D06FE47F-F297-4ECA-A305-60FCD516B5A0}"/>
              </a:ext>
            </a:extLst>
          </p:cNvPr>
          <p:cNvSpPr/>
          <p:nvPr/>
        </p:nvSpPr>
        <p:spPr>
          <a:xfrm rot="5400000">
            <a:off x="4475991" y="1141840"/>
            <a:ext cx="187959" cy="8181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xmlns="" id="{0C3DAB0D-3DE7-4BF3-80A2-D14DFCFAC309}"/>
              </a:ext>
            </a:extLst>
          </p:cNvPr>
          <p:cNvSpPr/>
          <p:nvPr/>
        </p:nvSpPr>
        <p:spPr>
          <a:xfrm>
            <a:off x="4407077" y="3971706"/>
            <a:ext cx="325787" cy="123373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1C9B523-1946-4148-95E7-520457EB8704}"/>
              </a:ext>
            </a:extLst>
          </p:cNvPr>
          <p:cNvSpPr txBox="1"/>
          <p:nvPr/>
        </p:nvSpPr>
        <p:spPr>
          <a:xfrm>
            <a:off x="4839996" y="6284368"/>
            <a:ext cx="355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65 :</a:t>
            </a:r>
            <a:r>
              <a:rPr lang="ko-KR" altLang="en-US" dirty="0"/>
              <a:t> </a:t>
            </a:r>
            <a:r>
              <a:rPr lang="en-US" altLang="ko-KR" dirty="0"/>
              <a:t>20 :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FA50F43-23DF-476A-8F78-476498FD90DE}"/>
              </a:ext>
            </a:extLst>
          </p:cNvPr>
          <p:cNvSpPr txBox="1"/>
          <p:nvPr/>
        </p:nvSpPr>
        <p:spPr>
          <a:xfrm>
            <a:off x="244253" y="4116904"/>
            <a:ext cx="1899242" cy="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indent="-87313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Rotation +10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º (10%)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Rotation</a:t>
            </a:r>
            <a:r>
              <a:rPr lang="ko-KR" altLang="en-US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-10º (10%)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Translate -20~20 (30%)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B280A43-2B46-42D1-9A5D-8806FD9C6BC3}"/>
              </a:ext>
            </a:extLst>
          </p:cNvPr>
          <p:cNvSpPr txBox="1"/>
          <p:nvPr/>
        </p:nvSpPr>
        <p:spPr>
          <a:xfrm>
            <a:off x="2326135" y="4119439"/>
            <a:ext cx="2063244" cy="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flip (20%)</a:t>
            </a: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Shearing 0~1 (10%)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Resizing 0.5~1.05 (20%)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DEC7BE6-B0BA-4D05-A6B5-DBF8643EA976}"/>
              </a:ext>
            </a:extLst>
          </p:cNvPr>
          <p:cNvSpPr txBox="1"/>
          <p:nvPr/>
        </p:nvSpPr>
        <p:spPr>
          <a:xfrm>
            <a:off x="244253" y="3750107"/>
            <a:ext cx="20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증강비율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4253" y="4106822"/>
            <a:ext cx="3974317" cy="103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CNN </a:t>
            </a:r>
            <a:r>
              <a:rPr lang="ko-KR" altLang="en-US" sz="2000" b="1" dirty="0">
                <a:latin typeface="+mn-ea"/>
              </a:rPr>
              <a:t>구조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10" name="_x230719168">
            <a:extLst>
              <a:ext uri="{FF2B5EF4-FFF2-40B4-BE49-F238E27FC236}">
                <a16:creationId xmlns:a16="http://schemas.microsoft.com/office/drawing/2014/main" xmlns="" id="{01FC2B33-3710-43AD-BC00-3B0317B94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b="13200"/>
          <a:stretch/>
        </p:blipFill>
        <p:spPr bwMode="auto">
          <a:xfrm rot="5400000">
            <a:off x="-641263" y="3097645"/>
            <a:ext cx="5400000" cy="174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C68C4F7-D190-45E9-9A71-57BC8D028F87}"/>
              </a:ext>
            </a:extLst>
          </p:cNvPr>
          <p:cNvSpPr txBox="1"/>
          <p:nvPr/>
        </p:nvSpPr>
        <p:spPr>
          <a:xfrm>
            <a:off x="4788024" y="959242"/>
            <a:ext cx="20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구현 </a:t>
            </a:r>
            <a:r>
              <a:rPr lang="en-US" altLang="ko-KR" dirty="0"/>
              <a:t>WDI</a:t>
            </a:r>
            <a:r>
              <a:rPr lang="ko-KR" altLang="en-US" dirty="0"/>
              <a:t>구조</a:t>
            </a: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076" y="1556792"/>
            <a:ext cx="4680000" cy="30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17" y="4560879"/>
            <a:ext cx="4680000" cy="18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</a:t>
            </a:r>
            <a:r>
              <a:rPr lang="ko-KR" altLang="en-US" sz="2000" b="1" dirty="0" smtClean="0">
                <a:latin typeface="+mn-ea"/>
              </a:rPr>
              <a:t>코드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5" y="2996952"/>
            <a:ext cx="4320000" cy="208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39951" y="578394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증강 함수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59463" y="52292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63" y="1143908"/>
            <a:ext cx="3600000" cy="298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63" y="4127190"/>
            <a:ext cx="3600000" cy="129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03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증강구현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2" y="1772816"/>
            <a:ext cx="5400000" cy="221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2" y="3981472"/>
            <a:ext cx="5400000" cy="194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559" y="1143908"/>
            <a:ext cx="3240000" cy="498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6578" y="6101269"/>
            <a:ext cx="174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증강 코드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84585" y="6253669"/>
            <a:ext cx="174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5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466D2A-EEC2-4088-8D7C-051937FAB0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df922d41-91bf-45f8-8b2c-e1591bc010d5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ad4f9fb4-0e06-43e2-8892-d19b32436cc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9980</TotalTime>
  <Words>753</Words>
  <Application>Microsoft Office PowerPoint</Application>
  <PresentationFormat>화면 슬라이드 쇼(4:3)</PresentationFormat>
  <Paragraphs>265</Paragraphs>
  <Slides>16</Slides>
  <Notes>14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테마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김현용</dc:creator>
  <cp:lastModifiedBy>Chan's Victus</cp:lastModifiedBy>
  <cp:revision>419</cp:revision>
  <cp:lastPrinted>2019-09-16T00:28:29Z</cp:lastPrinted>
  <dcterms:created xsi:type="dcterms:W3CDTF">2017-03-29T07:13:25Z</dcterms:created>
  <dcterms:modified xsi:type="dcterms:W3CDTF">2024-04-28T09:00:50Z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