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1" r:id="rId6"/>
    <p:sldId id="353" r:id="rId7"/>
    <p:sldId id="354" r:id="rId8"/>
    <p:sldId id="355" r:id="rId9"/>
    <p:sldId id="345" r:id="rId10"/>
    <p:sldId id="335" r:id="rId11"/>
    <p:sldId id="346" r:id="rId12"/>
    <p:sldId id="356" r:id="rId13"/>
    <p:sldId id="357" r:id="rId14"/>
    <p:sldId id="328" r:id="rId15"/>
    <p:sldId id="351" r:id="rId16"/>
    <p:sldId id="359" r:id="rId17"/>
    <p:sldId id="360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50" d="100"/>
          <a:sy n="150" d="100"/>
        </p:scale>
        <p:origin x="-504" y="135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08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최현동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사수진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xmlns="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 모델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526" y="6253669"/>
            <a:ext cx="31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CNN-WDI </a:t>
            </a:r>
            <a:r>
              <a:rPr lang="ko-KR" altLang="en-US" dirty="0" smtClean="0"/>
              <a:t>구현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98" y="1419222"/>
            <a:ext cx="4680000" cy="3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39" y="4423309"/>
            <a:ext cx="4680000" cy="1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1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18873" y="1119757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latin typeface="+mn-ea"/>
              </a:rPr>
              <a:t>Hardware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1) CPU : 11</a:t>
            </a:r>
            <a:r>
              <a:rPr lang="en-US" altLang="ko-KR" sz="1600" baseline="30000" dirty="0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 Gen Intel® Core™ i7-11800H @ 2.3GHz (16 CPUs), ~2.3GHz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2) GPU : NVIDIA GeForce RTX 3060 Laptop GPU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3) Memory : 16GB RAM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</a:t>
            </a:r>
            <a:r>
              <a:rPr lang="en-US" altLang="ko-KR" sz="1600" dirty="0" smtClean="0">
                <a:latin typeface="+mn-ea"/>
              </a:rPr>
              <a:t>4) TEST Size = 0.2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</a:t>
            </a:r>
            <a:r>
              <a:rPr lang="en-US" altLang="ko-KR" sz="1600" dirty="0" smtClean="0">
                <a:latin typeface="+mn-ea"/>
              </a:rPr>
              <a:t>LEARNING_RATE = 0.001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BATCH_SIZE = 10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EPOCH = 15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5) </a:t>
            </a:r>
            <a:r>
              <a:rPr lang="ko-KR" altLang="en-US" sz="1600" dirty="0" smtClean="0">
                <a:latin typeface="+mn-ea"/>
              </a:rPr>
              <a:t>학습시간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약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시간 </a:t>
            </a:r>
            <a:r>
              <a:rPr lang="en-US" altLang="ko-KR" sz="1600" dirty="0" smtClean="0">
                <a:latin typeface="+mn-ea"/>
              </a:rPr>
              <a:t>55</a:t>
            </a:r>
            <a:r>
              <a:rPr lang="ko-KR" altLang="en-US" sz="1600" dirty="0" smtClean="0">
                <a:latin typeface="+mn-ea"/>
              </a:rPr>
              <a:t>분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" y="3862967"/>
            <a:ext cx="9000000" cy="22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곡선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28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2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38586" y="5589240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 graph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8047" y="5589240"/>
            <a:ext cx="232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Accuracy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6" y="1103843"/>
            <a:ext cx="5352193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185" y="3865792"/>
            <a:ext cx="2837091" cy="24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9525" y="3867360"/>
            <a:ext cx="3205344" cy="245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1175185" y="6350168"/>
            <a:ext cx="2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구현 </a:t>
            </a:r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4398180" y="6390084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F1-score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A449145-5325-86CF-F2ED-2F4B9B90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008" y="1453280"/>
            <a:ext cx="4890344" cy="1997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2574381" y="3441765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논문 학습 결과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0454"/>
              </p:ext>
            </p:extLst>
          </p:nvPr>
        </p:nvGraphicFramePr>
        <p:xfrm>
          <a:off x="4074144" y="3867570"/>
          <a:ext cx="64807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72"/>
              </a:tblGrid>
              <a:tr h="13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Type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0(center)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1(Donut)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2(Edge-</a:t>
                      </a:r>
                      <a:r>
                        <a:rPr lang="en-US" altLang="ko-KR" sz="600" dirty="0" err="1" smtClean="0"/>
                        <a:t>loc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3(Edge-ring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4(Local)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5(random)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6(scratch)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7(near-full)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8(none)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5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하이퍼파라미터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-Accuracy Graph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308526" y="1115477"/>
            <a:ext cx="417930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하이퍼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ko-KR" altLang="en-US" sz="2000" b="1" dirty="0" smtClean="0">
                <a:latin typeface="+mn-ea"/>
              </a:rPr>
              <a:t> 튜닝 값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95494"/>
              </p:ext>
            </p:extLst>
          </p:nvPr>
        </p:nvGraphicFramePr>
        <p:xfrm>
          <a:off x="1910154" y="1556792"/>
          <a:ext cx="5276489" cy="10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워크시트" r:id="rId4" imgW="4200573" imgH="847649" progId="Excel.Sheet.12">
                  <p:embed/>
                </p:oleObj>
              </mc:Choice>
              <mc:Fallback>
                <p:oleObj name="워크시트" r:id="rId4" imgW="4200573" imgH="8476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154" y="1556792"/>
                        <a:ext cx="5276489" cy="10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5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2708920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47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590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04749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1682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926" y="5482098"/>
            <a:ext cx="8592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err="1" smtClean="0"/>
              <a:t>Traing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0.005</a:t>
            </a:r>
            <a:r>
              <a:rPr lang="ko-KR" altLang="en-US" sz="1400" dirty="0" err="1" smtClean="0"/>
              <a:t>일때</a:t>
            </a:r>
            <a:r>
              <a:rPr lang="ko-KR" altLang="en-US" sz="1400" dirty="0" smtClean="0"/>
              <a:t> 좀 더 학습이 되어 보이며</a:t>
            </a:r>
            <a:r>
              <a:rPr lang="en-US" altLang="ko-KR" sz="1400" dirty="0" smtClean="0"/>
              <a:t>, 20EPOCH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Setting 2</a:t>
            </a:r>
            <a:r>
              <a:rPr lang="ko-KR" altLang="en-US" sz="1400" dirty="0" smtClean="0"/>
              <a:t>번 값이 더 높게 나오는 것을 확인할 수 있었습니다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smtClean="0"/>
              <a:t>Epoch20, 30</a:t>
            </a:r>
            <a:r>
              <a:rPr lang="ko-KR" altLang="en-US" sz="1400" dirty="0" smtClean="0"/>
              <a:t>으로 차이를 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셋팅이</a:t>
            </a:r>
            <a:r>
              <a:rPr lang="ko-KR" altLang="en-US" sz="1400" dirty="0" smtClean="0"/>
              <a:t> 다 돌아간 상태에서의 검증 값은 크게 차이가 없어 보입니다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번에서 </a:t>
            </a:r>
            <a:r>
              <a:rPr lang="en-US" altLang="ko-KR" sz="1400" dirty="0" smtClean="0"/>
              <a:t>Epoch </a:t>
            </a:r>
            <a:r>
              <a:rPr lang="ko-KR" altLang="en-US" sz="1400" dirty="0" smtClean="0"/>
              <a:t>초반에 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자로 </a:t>
            </a:r>
            <a:r>
              <a:rPr lang="en-US" altLang="ko-KR" sz="1400" dirty="0" smtClean="0"/>
              <a:t>Validation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떨어지는 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이유를 유추해 보자면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 초기에 </a:t>
            </a:r>
            <a:r>
              <a:rPr lang="ko-KR" altLang="en-US" sz="1400" dirty="0" err="1" smtClean="0"/>
              <a:t>노이즈</a:t>
            </a:r>
            <a:r>
              <a:rPr lang="ko-KR" altLang="en-US" sz="1400" dirty="0" smtClean="0"/>
              <a:t> 데이터를 학습하여 정확도가 순간적으로 떨어진 것이 아닌가 생각됩니다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9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웨이퍼맵</a:t>
            </a:r>
            <a:r>
              <a:rPr lang="ko-KR" altLang="en-US" sz="1600" dirty="0" smtClean="0">
                <a:latin typeface="+mn-ea"/>
              </a:rPr>
              <a:t> 데이터 분석하여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부족한 부분 데이터 증강 및 </a:t>
            </a:r>
            <a:r>
              <a:rPr lang="ko-KR" altLang="en-US" sz="1600" dirty="0" err="1" smtClean="0">
                <a:latin typeface="+mn-ea"/>
              </a:rPr>
              <a:t>전처리를</a:t>
            </a:r>
            <a:r>
              <a:rPr lang="ko-KR" altLang="en-US" sz="1600" dirty="0" smtClean="0">
                <a:latin typeface="+mn-ea"/>
              </a:rPr>
              <a:t> 통해 충분한 학습 데이터를 확보하고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논문의 </a:t>
            </a:r>
            <a:r>
              <a:rPr lang="en-US" altLang="ko-KR" sz="1600" dirty="0" smtClean="0">
                <a:latin typeface="+mn-ea"/>
              </a:rPr>
              <a:t>CNN-WDI</a:t>
            </a:r>
            <a:r>
              <a:rPr lang="ko-KR" altLang="en-US" sz="1600" dirty="0" smtClean="0">
                <a:latin typeface="+mn-ea"/>
              </a:rPr>
              <a:t>를 구현하고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학습시켜 결과를 보고자 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업무 분장을 통해 프로젝트를 진행하고 있습니다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소통은 </a:t>
            </a:r>
            <a:r>
              <a:rPr lang="ko-KR" altLang="en-US" sz="1600" dirty="0" err="1" smtClean="0">
                <a:latin typeface="+mn-ea"/>
              </a:rPr>
              <a:t>카카오톡으로</a:t>
            </a:r>
            <a:r>
              <a:rPr lang="ko-KR" altLang="en-US" sz="1600" dirty="0" smtClean="0">
                <a:latin typeface="+mn-ea"/>
              </a:rPr>
              <a:t> 진행하며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수요일마다 만남을 가져 진행을 하고 있습니다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5309"/>
              </p:ext>
            </p:extLst>
          </p:nvPr>
        </p:nvGraphicFramePr>
        <p:xfrm>
          <a:off x="1095534" y="3280811"/>
          <a:ext cx="7004858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xmlns="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xmlns="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xmlns="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코딩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심층 </a:t>
                      </a:r>
                      <a:r>
                        <a:rPr lang="ko-KR" altLang="en-US" sz="1400" dirty="0" err="1" smtClean="0"/>
                        <a:t>컨볼루션</a:t>
                      </a:r>
                      <a:r>
                        <a:rPr lang="ko-KR" altLang="en-US" sz="1400" dirty="0" smtClean="0"/>
                        <a:t> 신경망</a:t>
                      </a:r>
                      <a:r>
                        <a:rPr lang="en-US" altLang="ko-KR" sz="1400" dirty="0" smtClean="0"/>
                        <a:t>(CNN-WDI) </a:t>
                      </a:r>
                      <a:r>
                        <a:rPr lang="ko-KR" altLang="en-US" sz="1400" dirty="0" smtClean="0"/>
                        <a:t>설계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이찬희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데이터 학습 및 발표자료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증강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전처리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진행흐름도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54EC110-5370-4B07-A423-F89BF48D8500}"/>
              </a:ext>
            </a:extLst>
          </p:cNvPr>
          <p:cNvSpPr/>
          <p:nvPr/>
        </p:nvSpPr>
        <p:spPr>
          <a:xfrm>
            <a:off x="5318494" y="1143908"/>
            <a:ext cx="1534223" cy="523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</a:t>
            </a:r>
            <a:r>
              <a:rPr lang="ko-KR" altLang="en-US" sz="1500" dirty="0"/>
              <a:t>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38D7069D-3C67-4C31-862A-9650FCBC09E1}"/>
              </a:ext>
            </a:extLst>
          </p:cNvPr>
          <p:cNvSpPr/>
          <p:nvPr/>
        </p:nvSpPr>
        <p:spPr>
          <a:xfrm>
            <a:off x="5315214" y="2701680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</a:t>
            </a:r>
            <a:r>
              <a:rPr lang="ko-KR" altLang="en-US" sz="1500" dirty="0" smtClean="0"/>
              <a:t>확</a:t>
            </a:r>
            <a:r>
              <a:rPr lang="ko-KR" altLang="en-US" sz="1500" dirty="0"/>
              <a:t>인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xmlns="" id="{728EBEA1-DE84-4A5C-9D0D-538DCC9D140A}"/>
              </a:ext>
            </a:extLst>
          </p:cNvPr>
          <p:cNvSpPr/>
          <p:nvPr/>
        </p:nvSpPr>
        <p:spPr>
          <a:xfrm>
            <a:off x="5315210" y="4256528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xmlns="" id="{349641FC-78B2-4E79-9A67-443550445D5C}"/>
              </a:ext>
            </a:extLst>
          </p:cNvPr>
          <p:cNvSpPr/>
          <p:nvPr/>
        </p:nvSpPr>
        <p:spPr>
          <a:xfrm>
            <a:off x="531520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591179A1-655B-4FB9-B58B-9FF08F9AF456}"/>
              </a:ext>
            </a:extLst>
          </p:cNvPr>
          <p:cNvSpPr/>
          <p:nvPr/>
        </p:nvSpPr>
        <p:spPr>
          <a:xfrm>
            <a:off x="5315214" y="1922794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xmlns="" id="{4EF4B7D4-52DE-4C1C-B510-2A466F1E7CEB}"/>
              </a:ext>
            </a:extLst>
          </p:cNvPr>
          <p:cNvSpPr/>
          <p:nvPr/>
        </p:nvSpPr>
        <p:spPr>
          <a:xfrm>
            <a:off x="5315208" y="5826624"/>
            <a:ext cx="1534223" cy="52321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Output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455C0E2-0FE9-4303-92AF-9B27616C7ED1}"/>
              </a:ext>
            </a:extLst>
          </p:cNvPr>
          <p:cNvCxnSpPr>
            <a:stCxn id="4" idx="2"/>
          </p:cNvCxnSpPr>
          <p:nvPr/>
        </p:nvCxnSpPr>
        <p:spPr>
          <a:xfrm flipH="1">
            <a:off x="6082326" y="1667127"/>
            <a:ext cx="328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3D1ADF5-3133-496E-B2A1-1199D59207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2326" y="2446013"/>
            <a:ext cx="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43CBBB8-5E7F-4197-B098-410AB4AD1E2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082321" y="4779747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6082320" y="5564611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749798B-F3F2-44F7-A5F2-E545CC144564}"/>
              </a:ext>
            </a:extLst>
          </p:cNvPr>
          <p:cNvSpPr/>
          <p:nvPr/>
        </p:nvSpPr>
        <p:spPr>
          <a:xfrm>
            <a:off x="7271219" y="4256527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xmlns="" id="{816BBD76-3090-44E4-8B01-3AEF21EB2539}"/>
              </a:ext>
            </a:extLst>
          </p:cNvPr>
          <p:cNvSpPr/>
          <p:nvPr/>
        </p:nvSpPr>
        <p:spPr>
          <a:xfrm>
            <a:off x="727121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54DE8FD-1921-4126-8029-0BB3D8E8F29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038331" y="4779746"/>
            <a:ext cx="0" cy="2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3BBFD2FE-C121-41F7-AC6B-DC873189A3D1}"/>
              </a:ext>
            </a:extLst>
          </p:cNvPr>
          <p:cNvSpPr/>
          <p:nvPr/>
        </p:nvSpPr>
        <p:spPr>
          <a:xfrm>
            <a:off x="5315211" y="3483585"/>
            <a:ext cx="1534223" cy="5173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Translate, Flip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FDE56B32-9584-49A4-8706-80DECBEDA7C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6082323" y="3224899"/>
            <a:ext cx="3" cy="2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FD56934-F30A-47E9-B638-15FD2C5F7E8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flipH="1">
            <a:off x="6082322" y="4000897"/>
            <a:ext cx="1" cy="2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5CC8C3C1-93F0-4D57-8EA2-45D838517580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>
            <a:off x="6849434" y="3742241"/>
            <a:ext cx="1188897" cy="51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0A32C37-816A-4035-92C2-85BFEFA2DF0A}"/>
              </a:ext>
            </a:extLst>
          </p:cNvPr>
          <p:cNvSpPr txBox="1"/>
          <p:nvPr/>
        </p:nvSpPr>
        <p:spPr>
          <a:xfrm>
            <a:off x="5315208" y="388418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2E0BDEF-DDDC-4D3E-8E58-66861037726F}"/>
              </a:ext>
            </a:extLst>
          </p:cNvPr>
          <p:cNvSpPr txBox="1"/>
          <p:nvPr/>
        </p:nvSpPr>
        <p:spPr>
          <a:xfrm>
            <a:off x="6551148" y="375016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985ACC8-DE35-4AAC-8AAE-AB6B5B544B48}"/>
              </a:ext>
            </a:extLst>
          </p:cNvPr>
          <p:cNvSpPr txBox="1"/>
          <p:nvPr/>
        </p:nvSpPr>
        <p:spPr>
          <a:xfrm>
            <a:off x="6563716" y="3346863"/>
            <a:ext cx="2413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“Rotation +10,-10”, Shearing, Resizing </a:t>
            </a:r>
            <a:endParaRPr lang="ko-KR" altLang="en-US" sz="10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358791AD-5617-4BF7-B9F4-97EB9AD96752}"/>
              </a:ext>
            </a:extLst>
          </p:cNvPr>
          <p:cNvCxnSpPr>
            <a:stCxn id="38" idx="2"/>
            <a:endCxn id="20" idx="1"/>
          </p:cNvCxnSpPr>
          <p:nvPr/>
        </p:nvCxnSpPr>
        <p:spPr>
          <a:xfrm rot="5400000">
            <a:off x="6929320" y="4717612"/>
            <a:ext cx="262013" cy="1956011"/>
          </a:xfrm>
          <a:prstGeom prst="bentConnector3">
            <a:avLst>
              <a:gd name="adj1" fmla="val 4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FC69BC-F236-4B6B-A4B1-FAD53C6B312C}"/>
              </a:ext>
            </a:extLst>
          </p:cNvPr>
          <p:cNvSpPr txBox="1"/>
          <p:nvPr/>
        </p:nvSpPr>
        <p:spPr>
          <a:xfrm>
            <a:off x="64053" y="991847"/>
            <a:ext cx="5084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/>
              <a:t>데이터 셋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Kaggle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(wm811k-wafer-map)</a:t>
            </a:r>
            <a:endParaRPr lang="en-US" altLang="ko-KR" sz="1600" dirty="0"/>
          </a:p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.  </a:t>
            </a:r>
            <a:r>
              <a:rPr lang="ko-KR" altLang="en-US" sz="1600" b="1" dirty="0" smtClean="0"/>
              <a:t>데이터 확인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Total </a:t>
            </a:r>
            <a:r>
              <a:rPr lang="en-US" altLang="ko-KR" sz="1400" dirty="0"/>
              <a:t>= 811,457, Label(o) = 172,950, Label(x) = 638,507</a:t>
            </a:r>
          </a:p>
          <a:p>
            <a:r>
              <a:rPr lang="en-US" altLang="ko-KR" sz="1400" dirty="0" smtClean="0"/>
              <a:t>   - Test data </a:t>
            </a:r>
            <a:r>
              <a:rPr lang="en-US" altLang="ko-KR" sz="1400" dirty="0"/>
              <a:t>= 118,595, </a:t>
            </a:r>
            <a:r>
              <a:rPr lang="en-US" altLang="ko-KR" sz="1400" dirty="0" smtClean="0"/>
              <a:t>Training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data </a:t>
            </a:r>
            <a:r>
              <a:rPr lang="en-US" altLang="ko-KR" sz="1400" dirty="0"/>
              <a:t>= 54,355</a:t>
            </a:r>
            <a:endParaRPr lang="en-US" altLang="ko-KR" sz="1600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데이터 증강 및 데이터 전처리</a:t>
            </a:r>
            <a:endParaRPr lang="en-US" altLang="ko-KR" sz="1600" b="1" dirty="0" smtClean="0"/>
          </a:p>
          <a:p>
            <a:r>
              <a:rPr lang="en-US" altLang="ko-KR" sz="1400" dirty="0" smtClean="0"/>
              <a:t>   - Rotation </a:t>
            </a:r>
            <a:r>
              <a:rPr lang="en-US" altLang="ko-KR" sz="1400" dirty="0"/>
              <a:t>+10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Rotation </a:t>
            </a:r>
            <a:r>
              <a:rPr lang="en-US" altLang="ko-KR" sz="1400" dirty="0"/>
              <a:t>-10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Shearing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Resizing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Translate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Flip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 smtClean="0"/>
              <a:t>전처리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(224,224) Zero-padding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3E29452D-13B5-40E4-A742-03066900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25848"/>
              </p:ext>
            </p:extLst>
          </p:nvPr>
        </p:nvGraphicFramePr>
        <p:xfrm>
          <a:off x="155913" y="3977282"/>
          <a:ext cx="4704121" cy="28273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758">
                  <a:extLst>
                    <a:ext uri="{9D8B030D-6E8A-4147-A177-3AD203B41FA5}">
                      <a16:colId xmlns:a16="http://schemas.microsoft.com/office/drawing/2014/main" xmlns="" val="977222175"/>
                    </a:ext>
                  </a:extLst>
                </a:gridCol>
                <a:gridCol w="1369350">
                  <a:extLst>
                    <a:ext uri="{9D8B030D-6E8A-4147-A177-3AD203B41FA5}">
                      <a16:colId xmlns:a16="http://schemas.microsoft.com/office/drawing/2014/main" xmlns="" val="3693793986"/>
                    </a:ext>
                  </a:extLst>
                </a:gridCol>
                <a:gridCol w="1079688">
                  <a:extLst>
                    <a:ext uri="{9D8B030D-6E8A-4147-A177-3AD203B41FA5}">
                      <a16:colId xmlns:a16="http://schemas.microsoft.com/office/drawing/2014/main" xmlns="" val="1689852066"/>
                    </a:ext>
                  </a:extLst>
                </a:gridCol>
                <a:gridCol w="1605325">
                  <a:extLst>
                    <a:ext uri="{9D8B030D-6E8A-4147-A177-3AD203B41FA5}">
                      <a16:colId xmlns:a16="http://schemas.microsoft.com/office/drawing/2014/main" xmlns="" val="693797416"/>
                    </a:ext>
                  </a:extLst>
                </a:gridCol>
              </a:tblGrid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With Label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Total/Train Data(%)</a:t>
                      </a:r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0232687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0(center)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4,294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3,462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4639282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1(Donut)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73%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18391588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5,189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2,417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36817372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(Edge-ring)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9,680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8,554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88%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9485267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4(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3,593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1,620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45%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1716948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5(random)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85917389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6(scratch)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41%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9987912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7(near-full)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7948791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8(none)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147,431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36,730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64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 작업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40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96513"/>
            <a:ext cx="2160000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032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520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33948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-10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768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105824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</a:t>
            </a:r>
            <a:r>
              <a:rPr lang="en-US" altLang="ko-KR" sz="1000" b="1" dirty="0" smtClean="0"/>
              <a:t>ranslate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3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39" y="61351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shearing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61351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Zoom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60" y="4121656"/>
            <a:ext cx="2159999" cy="18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613510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filp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5357" y="6381328"/>
            <a:ext cx="766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예시를 위한 이미지로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padding</a:t>
            </a:r>
            <a:r>
              <a:rPr lang="ko-KR" altLang="en-US" sz="1600" dirty="0" smtClean="0">
                <a:solidFill>
                  <a:srgbClr val="FF0000"/>
                </a:solidFill>
              </a:rPr>
              <a:t>작업 없이 진행하였습니다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전 이미지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37764" y="314858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None</a:t>
            </a:r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8" y="1496514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148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970888" y="314858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Edge-ring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482" y="1496515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16721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Center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537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591869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Edge_loc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504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5152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Random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05756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Scratch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121657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224" y="4121655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91574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</a:t>
            </a:r>
            <a:r>
              <a:rPr lang="en-US" altLang="ko-KR" sz="1000" b="1" dirty="0" smtClean="0"/>
              <a:t>onut</a:t>
            </a:r>
            <a:endParaRPr lang="ko-KR" altLang="en-US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46" y="41220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3846" y="41216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429840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Loc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694949" y="5805263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Near-full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2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/>
              <a:t>wm811k-wafer-map Dataset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전체</a:t>
              </a:r>
              <a:endParaRPr lang="en-US" altLang="ko-KR" sz="1000"/>
            </a:p>
            <a:p>
              <a:pPr algn="ctr"/>
              <a:r>
                <a:rPr lang="en-US" altLang="ko-KR" sz="1000"/>
                <a:t>811,457 (100%)</a:t>
              </a:r>
              <a:endParaRPr lang="ko-KR" altLang="en-US" sz="10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Without Label</a:t>
              </a:r>
            </a:p>
            <a:p>
              <a:pPr algn="ctr"/>
              <a:r>
                <a:rPr lang="en-US" altLang="ko-KR" sz="1000"/>
                <a:t>638,507 (78.7%)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Donut</a:t>
              </a:r>
            </a:p>
            <a:p>
              <a:pPr algn="ctr"/>
              <a:r>
                <a:rPr lang="en-US" altLang="ko-KR" sz="1000" dirty="0"/>
                <a:t>555</a:t>
              </a:r>
            </a:p>
            <a:p>
              <a:pPr algn="ctr"/>
              <a:r>
                <a:rPr lang="en-US" altLang="ko-KR" sz="1000" dirty="0"/>
                <a:t> (0.07%)</a:t>
              </a:r>
              <a:endParaRPr lang="ko-KR" altLang="en-US" sz="10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Edge-Loc</a:t>
              </a:r>
            </a:p>
            <a:p>
              <a:pPr algn="ctr"/>
              <a:r>
                <a:rPr lang="en-US" altLang="ko-KR" sz="1000"/>
                <a:t>5189</a:t>
              </a:r>
            </a:p>
            <a:p>
              <a:pPr algn="ctr"/>
              <a:r>
                <a:rPr lang="en-US" altLang="ko-KR" sz="1000"/>
                <a:t> (0.64%)</a:t>
              </a:r>
              <a:endParaRPr lang="ko-KR" altLang="en-US" sz="10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Near-full</a:t>
              </a:r>
            </a:p>
            <a:p>
              <a:pPr algn="ctr"/>
              <a:r>
                <a:rPr lang="en-US" altLang="ko-KR" sz="1000" dirty="0"/>
                <a:t>149</a:t>
              </a:r>
            </a:p>
            <a:p>
              <a:pPr algn="ctr"/>
              <a:r>
                <a:rPr lang="en-US" altLang="ko-KR" sz="1000" dirty="0"/>
                <a:t> (0.02%)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xmlns="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xmlns="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xmlns="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xmlns="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xmlns="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C9B523-1946-4148-95E7-520457EB8704}"/>
              </a:ext>
            </a:extLst>
          </p:cNvPr>
          <p:cNvSpPr txBox="1"/>
          <p:nvPr/>
        </p:nvSpPr>
        <p:spPr>
          <a:xfrm>
            <a:off x="4839996" y="6284368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FA50F43-23DF-476A-8F78-476498FD90DE}"/>
              </a:ext>
            </a:extLst>
          </p:cNvPr>
          <p:cNvSpPr txBox="1"/>
          <p:nvPr/>
        </p:nvSpPr>
        <p:spPr>
          <a:xfrm>
            <a:off x="244253" y="4116904"/>
            <a:ext cx="1899242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 +10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-10º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 -20~20 (30%)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280A43-2B46-42D1-9A5D-8806FD9C6BC3}"/>
              </a:ext>
            </a:extLst>
          </p:cNvPr>
          <p:cNvSpPr txBox="1"/>
          <p:nvPr/>
        </p:nvSpPr>
        <p:spPr>
          <a:xfrm>
            <a:off x="2326135" y="4119439"/>
            <a:ext cx="2063244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flip (20%)</a:t>
            </a: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Shearing 0~1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Resizing 0.5~1.05 (20%)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EC7BE6-B0BA-4D05-A6B5-DBF8643EA976}"/>
              </a:ext>
            </a:extLst>
          </p:cNvPr>
          <p:cNvSpPr txBox="1"/>
          <p:nvPr/>
        </p:nvSpPr>
        <p:spPr>
          <a:xfrm>
            <a:off x="244253" y="3750107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증강비율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4253" y="4106822"/>
            <a:ext cx="3974317" cy="103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그림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모델정보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실행화면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로 표현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논문과 동일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다르면 어떤 부분이 다른지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" name="_x230719168">
            <a:extLst>
              <a:ext uri="{FF2B5EF4-FFF2-40B4-BE49-F238E27FC236}">
                <a16:creationId xmlns:a16="http://schemas.microsoft.com/office/drawing/2014/main" xmlns="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3"/>
            <a:ext cx="9139575" cy="169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8190" y="4212992"/>
            <a:ext cx="9072209" cy="2254843"/>
            <a:chOff x="48190" y="4212992"/>
            <a:chExt cx="9072209" cy="2254843"/>
          </a:xfrm>
        </p:grpSpPr>
        <p:sp>
          <p:nvSpPr>
            <p:cNvPr id="14" name="사각형: 둥근 모서리 6">
              <a:extLst>
                <a:ext uri="{FF2B5EF4-FFF2-40B4-BE49-F238E27FC236}">
                  <a16:creationId xmlns:a16="http://schemas.microsoft.com/office/drawing/2014/main" xmlns="" id="{6CEFC2F6-2C80-462A-B20B-BA2DA05EE9D1}"/>
                </a:ext>
              </a:extLst>
            </p:cNvPr>
            <p:cNvSpPr/>
            <p:nvPr/>
          </p:nvSpPr>
          <p:spPr>
            <a:xfrm rot="10800000">
              <a:off x="120431" y="4510794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Input(224x224)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307D1652-3BD9-48BA-A89A-1ACDD6FC6242}"/>
                </a:ext>
              </a:extLst>
            </p:cNvPr>
            <p:cNvSpPr/>
            <p:nvPr/>
          </p:nvSpPr>
          <p:spPr>
            <a:xfrm rot="10800000">
              <a:off x="8775513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err="1"/>
                <a:t>Softmax</a:t>
              </a:r>
              <a:r>
                <a:rPr lang="en-US" altLang="ko-KR" sz="1200" dirty="0"/>
                <a:t>(9)</a:t>
              </a:r>
              <a:endParaRPr lang="ko-KR" altLang="en-US" sz="1200" dirty="0"/>
            </a:p>
          </p:txBody>
        </p:sp>
        <p:sp>
          <p:nvSpPr>
            <p:cNvPr id="20" name="사각형: 둥근 모서리 20">
              <a:extLst>
                <a:ext uri="{FF2B5EF4-FFF2-40B4-BE49-F238E27FC236}">
                  <a16:creationId xmlns:a16="http://schemas.microsoft.com/office/drawing/2014/main" xmlns="" id="{19677A9E-DE38-463B-A007-213014EA4B78}"/>
                </a:ext>
              </a:extLst>
            </p:cNvPr>
            <p:cNvSpPr/>
            <p:nvPr/>
          </p:nvSpPr>
          <p:spPr>
            <a:xfrm rot="10800000">
              <a:off x="8340160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Dense(512)</a:t>
              </a:r>
              <a:endParaRPr lang="ko-KR" altLang="en-US" sz="1200" dirty="0"/>
            </a:p>
          </p:txBody>
        </p:sp>
        <p:sp>
          <p:nvSpPr>
            <p:cNvPr id="21" name="사각형: 둥근 모서리 21">
              <a:extLst>
                <a:ext uri="{FF2B5EF4-FFF2-40B4-BE49-F238E27FC236}">
                  <a16:creationId xmlns:a16="http://schemas.microsoft.com/office/drawing/2014/main" xmlns="" id="{1E0BCF07-67AA-4673-A2A4-79F7BF66E4FC}"/>
                </a:ext>
              </a:extLst>
            </p:cNvPr>
            <p:cNvSpPr/>
            <p:nvPr/>
          </p:nvSpPr>
          <p:spPr>
            <a:xfrm rot="10800000">
              <a:off x="7904807" y="4510792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Flatten(4608)</a:t>
              </a:r>
              <a:endParaRPr lang="ko-KR" altLang="en-US" sz="1200" dirty="0"/>
            </a:p>
          </p:txBody>
        </p:sp>
        <p:sp>
          <p:nvSpPr>
            <p:cNvPr id="22" name="사각형: 둥근 모서리 24">
              <a:extLst>
                <a:ext uri="{FF2B5EF4-FFF2-40B4-BE49-F238E27FC236}">
                  <a16:creationId xmlns:a16="http://schemas.microsoft.com/office/drawing/2014/main" xmlns="" id="{98D5AC6B-A3BC-48B6-B594-5910462725B2}"/>
                </a:ext>
              </a:extLst>
            </p:cNvPr>
            <p:cNvSpPr/>
            <p:nvPr/>
          </p:nvSpPr>
          <p:spPr>
            <a:xfrm rot="10800000">
              <a:off x="712628" y="4510794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3" name="사각형: 둥근 모서리 25">
              <a:extLst>
                <a:ext uri="{FF2B5EF4-FFF2-40B4-BE49-F238E27FC236}">
                  <a16:creationId xmlns:a16="http://schemas.microsoft.com/office/drawing/2014/main" xmlns="" id="{0F3BB59C-693D-466B-871B-AB32133846A4}"/>
                </a:ext>
              </a:extLst>
            </p:cNvPr>
            <p:cNvSpPr/>
            <p:nvPr/>
          </p:nvSpPr>
          <p:spPr>
            <a:xfrm rot="10800000">
              <a:off x="1132022" y="4510794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24" name="사각형: 둥근 모서리 26">
              <a:extLst>
                <a:ext uri="{FF2B5EF4-FFF2-40B4-BE49-F238E27FC236}">
                  <a16:creationId xmlns:a16="http://schemas.microsoft.com/office/drawing/2014/main" xmlns="" id="{8C8BB89F-66E9-4B3F-B647-1F316AC38BB0}"/>
                </a:ext>
              </a:extLst>
            </p:cNvPr>
            <p:cNvSpPr/>
            <p:nvPr/>
          </p:nvSpPr>
          <p:spPr>
            <a:xfrm rot="10800000">
              <a:off x="1551416" y="4510794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16@3x3(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5" name="사각형: 둥근 모서리 27">
              <a:extLst>
                <a:ext uri="{FF2B5EF4-FFF2-40B4-BE49-F238E27FC236}">
                  <a16:creationId xmlns:a16="http://schemas.microsoft.com/office/drawing/2014/main" xmlns="" id="{C005B22F-380D-490D-B232-9C6DC5B165B8}"/>
                </a:ext>
              </a:extLst>
            </p:cNvPr>
            <p:cNvSpPr/>
            <p:nvPr/>
          </p:nvSpPr>
          <p:spPr>
            <a:xfrm rot="10800000">
              <a:off x="2254996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6" name="사각형: 둥근 모서리 28">
              <a:extLst>
                <a:ext uri="{FF2B5EF4-FFF2-40B4-BE49-F238E27FC236}">
                  <a16:creationId xmlns:a16="http://schemas.microsoft.com/office/drawing/2014/main" xmlns="" id="{EF5A7CCC-B6DE-43E1-8DCB-60720F032298}"/>
                </a:ext>
              </a:extLst>
            </p:cNvPr>
            <p:cNvSpPr/>
            <p:nvPr/>
          </p:nvSpPr>
          <p:spPr>
            <a:xfrm rot="10800000">
              <a:off x="2674390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27" name="사각형: 둥근 모서리 29">
              <a:extLst>
                <a:ext uri="{FF2B5EF4-FFF2-40B4-BE49-F238E27FC236}">
                  <a16:creationId xmlns:a16="http://schemas.microsoft.com/office/drawing/2014/main" xmlns="" id="{A75B27A2-AF23-4FFE-B4AD-E54C9E3F94D1}"/>
                </a:ext>
              </a:extLst>
            </p:cNvPr>
            <p:cNvSpPr/>
            <p:nvPr/>
          </p:nvSpPr>
          <p:spPr>
            <a:xfrm rot="10800000">
              <a:off x="3093784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32@3x3(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8" name="사각형: 둥근 모서리 30">
              <a:extLst>
                <a:ext uri="{FF2B5EF4-FFF2-40B4-BE49-F238E27FC236}">
                  <a16:creationId xmlns:a16="http://schemas.microsoft.com/office/drawing/2014/main" xmlns="" id="{7615B1F2-3AB1-475A-A209-04DF0CB4A47C}"/>
                </a:ext>
              </a:extLst>
            </p:cNvPr>
            <p:cNvSpPr/>
            <p:nvPr/>
          </p:nvSpPr>
          <p:spPr>
            <a:xfrm rot="10800000">
              <a:off x="3774662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29" name="사각형: 둥근 모서리 31">
              <a:extLst>
                <a:ext uri="{FF2B5EF4-FFF2-40B4-BE49-F238E27FC236}">
                  <a16:creationId xmlns:a16="http://schemas.microsoft.com/office/drawing/2014/main" xmlns="" id="{3DA04E49-DDEE-4E4E-9148-21039FA907E3}"/>
                </a:ext>
              </a:extLst>
            </p:cNvPr>
            <p:cNvSpPr/>
            <p:nvPr/>
          </p:nvSpPr>
          <p:spPr>
            <a:xfrm rot="10800000">
              <a:off x="4194056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0" name="사각형: 둥근 모서리 32">
              <a:extLst>
                <a:ext uri="{FF2B5EF4-FFF2-40B4-BE49-F238E27FC236}">
                  <a16:creationId xmlns:a16="http://schemas.microsoft.com/office/drawing/2014/main" xmlns="" id="{3965F68D-2FF0-44F8-AE0D-68748491978B}"/>
                </a:ext>
              </a:extLst>
            </p:cNvPr>
            <p:cNvSpPr/>
            <p:nvPr/>
          </p:nvSpPr>
          <p:spPr>
            <a:xfrm rot="10800000">
              <a:off x="4613450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64@3x3(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1" name="사각형: 둥근 모서리 33">
              <a:extLst>
                <a:ext uri="{FF2B5EF4-FFF2-40B4-BE49-F238E27FC236}">
                  <a16:creationId xmlns:a16="http://schemas.microsoft.com/office/drawing/2014/main" xmlns="" id="{772E2976-1E34-484A-9877-DCE511B77ACC}"/>
                </a:ext>
              </a:extLst>
            </p:cNvPr>
            <p:cNvSpPr/>
            <p:nvPr/>
          </p:nvSpPr>
          <p:spPr>
            <a:xfrm rot="10800000">
              <a:off x="5319610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2" name="사각형: 둥근 모서리 34">
              <a:extLst>
                <a:ext uri="{FF2B5EF4-FFF2-40B4-BE49-F238E27FC236}">
                  <a16:creationId xmlns:a16="http://schemas.microsoft.com/office/drawing/2014/main" xmlns="" id="{74EBFE7B-2DEB-45AB-BF7E-57CEB4E43817}"/>
                </a:ext>
              </a:extLst>
            </p:cNvPr>
            <p:cNvSpPr/>
            <p:nvPr/>
          </p:nvSpPr>
          <p:spPr>
            <a:xfrm rot="10800000">
              <a:off x="5739004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3" name="사각형: 둥근 모서리 35">
              <a:extLst>
                <a:ext uri="{FF2B5EF4-FFF2-40B4-BE49-F238E27FC236}">
                  <a16:creationId xmlns:a16="http://schemas.microsoft.com/office/drawing/2014/main" xmlns="" id="{859D4365-267D-4B1B-8045-4E94E367E3FF}"/>
                </a:ext>
              </a:extLst>
            </p:cNvPr>
            <p:cNvSpPr/>
            <p:nvPr/>
          </p:nvSpPr>
          <p:spPr>
            <a:xfrm rot="10800000">
              <a:off x="6196410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128@3x3(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, BN)</a:t>
              </a:r>
              <a:endParaRPr lang="ko-KR" altLang="en-US" sz="1200" dirty="0"/>
            </a:p>
          </p:txBody>
        </p:sp>
        <p:sp>
          <p:nvSpPr>
            <p:cNvPr id="34" name="사각형: 둥근 모서리 36">
              <a:extLst>
                <a:ext uri="{FF2B5EF4-FFF2-40B4-BE49-F238E27FC236}">
                  <a16:creationId xmlns:a16="http://schemas.microsoft.com/office/drawing/2014/main" xmlns="" id="{7A4CAA41-4EC3-45C1-8EC8-DD46A896A832}"/>
                </a:ext>
              </a:extLst>
            </p:cNvPr>
            <p:cNvSpPr/>
            <p:nvPr/>
          </p:nvSpPr>
          <p:spPr>
            <a:xfrm rot="10800000">
              <a:off x="6931267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Spatial Dropout(0.2)</a:t>
              </a:r>
              <a:endParaRPr lang="ko-KR" altLang="en-US" sz="1200" dirty="0"/>
            </a:p>
          </p:txBody>
        </p:sp>
        <p:sp>
          <p:nvSpPr>
            <p:cNvPr id="35" name="사각형: 둥근 모서리 37">
              <a:extLst>
                <a:ext uri="{FF2B5EF4-FFF2-40B4-BE49-F238E27FC236}">
                  <a16:creationId xmlns:a16="http://schemas.microsoft.com/office/drawing/2014/main" xmlns="" id="{56FEE199-06E7-482B-8E6F-744EFD299099}"/>
                </a:ext>
              </a:extLst>
            </p:cNvPr>
            <p:cNvSpPr/>
            <p:nvPr/>
          </p:nvSpPr>
          <p:spPr>
            <a:xfrm rot="10800000">
              <a:off x="7350661" y="4510793"/>
              <a:ext cx="221869" cy="165924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Max-pooling(2x2)</a:t>
              </a:r>
              <a:endParaRPr lang="ko-KR" altLang="en-US" sz="1200" dirty="0"/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xmlns="" id="{951D059D-D5D1-4B0D-B6B2-815B66BBC027}"/>
                </a:ext>
              </a:extLst>
            </p:cNvPr>
            <p:cNvSpPr/>
            <p:nvPr/>
          </p:nvSpPr>
          <p:spPr>
            <a:xfrm>
              <a:off x="615007" y="4222762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xmlns="" id="{2F6276AA-07E8-46EE-BFD7-99BD11D42F4F}"/>
                </a:ext>
              </a:extLst>
            </p:cNvPr>
            <p:cNvSpPr/>
            <p:nvPr/>
          </p:nvSpPr>
          <p:spPr>
            <a:xfrm>
              <a:off x="2157345" y="4222762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xmlns="" id="{4EF631BF-C2FD-4BC0-9294-88B04F967146}"/>
                </a:ext>
              </a:extLst>
            </p:cNvPr>
            <p:cNvSpPr/>
            <p:nvPr/>
          </p:nvSpPr>
          <p:spPr>
            <a:xfrm>
              <a:off x="3686404" y="4222762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처리 38">
              <a:extLst>
                <a:ext uri="{FF2B5EF4-FFF2-40B4-BE49-F238E27FC236}">
                  <a16:creationId xmlns:a16="http://schemas.microsoft.com/office/drawing/2014/main" xmlns="" id="{FE1120D0-230C-4865-ACA3-C7F8E9FE5B15}"/>
                </a:ext>
              </a:extLst>
            </p:cNvPr>
            <p:cNvSpPr/>
            <p:nvPr/>
          </p:nvSpPr>
          <p:spPr>
            <a:xfrm>
              <a:off x="5228742" y="4222762"/>
              <a:ext cx="1287863" cy="2231512"/>
            </a:xfrm>
            <a:prstGeom prst="flowChartProcess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xmlns="" id="{6A02FF05-A68A-44BD-8815-2BF9507D7BA5}"/>
                </a:ext>
              </a:extLst>
            </p:cNvPr>
            <p:cNvSpPr/>
            <p:nvPr/>
          </p:nvSpPr>
          <p:spPr>
            <a:xfrm>
              <a:off x="6771081" y="4222762"/>
              <a:ext cx="948508" cy="2231512"/>
            </a:xfrm>
            <a:prstGeom prst="flowChartProcess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15DCEF8B-7877-42FD-8052-058727BD997A}"/>
                </a:ext>
              </a:extLst>
            </p:cNvPr>
            <p:cNvCxnSpPr>
              <a:stCxn id="14" idx="1"/>
              <a:endCxn id="22" idx="3"/>
            </p:cNvCxnSpPr>
            <p:nvPr/>
          </p:nvCxnSpPr>
          <p:spPr>
            <a:xfrm>
              <a:off x="342300" y="5340414"/>
              <a:ext cx="3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5F541967-84C6-4C01-B03D-6E8F06C70E0F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934497" y="5340414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D04A60B-9DFD-4F5F-9251-9B4C25F16AA8}"/>
                </a:ext>
              </a:extLst>
            </p:cNvPr>
            <p:cNvCxnSpPr>
              <a:stCxn id="23" idx="1"/>
              <a:endCxn id="24" idx="3"/>
            </p:cNvCxnSpPr>
            <p:nvPr/>
          </p:nvCxnSpPr>
          <p:spPr>
            <a:xfrm>
              <a:off x="1353891" y="5340414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xmlns="" id="{D22FE30A-E48A-4171-BBDF-7ABF997F69F5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 flipV="1">
              <a:off x="1773285" y="5340413"/>
              <a:ext cx="481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668DF56F-75A0-4B85-84E3-77BF1843DD3D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>
              <a:off x="2476865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9F027AF5-6613-4045-BF27-0752395445E7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>
              <a:off x="2896259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xmlns="" id="{D8AF4D6E-30A7-4992-94F0-1BE4478CAB9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>
              <a:off x="3315653" y="5340413"/>
              <a:ext cx="459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C818F344-61EE-41A1-91CC-444B46A63412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3996531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8A33BBFE-61FE-4054-A888-3E739D79D8D7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4415925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xmlns="" id="{3FAAE1E4-23F7-4821-BD92-1575AFE74039}"/>
                </a:ext>
              </a:extLst>
            </p:cNvPr>
            <p:cNvCxnSpPr>
              <a:cxnSpLocks/>
              <a:stCxn id="30" idx="1"/>
              <a:endCxn id="31" idx="3"/>
            </p:cNvCxnSpPr>
            <p:nvPr/>
          </p:nvCxnSpPr>
          <p:spPr>
            <a:xfrm>
              <a:off x="4835319" y="5340413"/>
              <a:ext cx="48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784185E3-3C62-47E2-89C4-7F217372143B}"/>
                </a:ext>
              </a:extLst>
            </p:cNvPr>
            <p:cNvCxnSpPr>
              <a:cxnSpLocks/>
              <a:stCxn id="31" idx="1"/>
              <a:endCxn id="32" idx="3"/>
            </p:cNvCxnSpPr>
            <p:nvPr/>
          </p:nvCxnSpPr>
          <p:spPr>
            <a:xfrm>
              <a:off x="5541479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32A50684-A06D-4AEC-910D-FB709196F5EF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>
              <a:off x="5960873" y="5340413"/>
              <a:ext cx="2355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47380F9D-BB66-4A82-9FA6-7E285BA76136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>
              <a:off x="6418279" y="5340413"/>
              <a:ext cx="512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xmlns="" id="{79AC8C48-F693-4830-89A6-0ABA390F96E3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>
              <a:off x="7153136" y="5340413"/>
              <a:ext cx="197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FB7295CD-646E-42D0-8754-3112E4B9EAD2}"/>
                </a:ext>
              </a:extLst>
            </p:cNvPr>
            <p:cNvCxnSpPr>
              <a:cxnSpLocks/>
              <a:stCxn id="35" idx="1"/>
              <a:endCxn id="21" idx="3"/>
            </p:cNvCxnSpPr>
            <p:nvPr/>
          </p:nvCxnSpPr>
          <p:spPr>
            <a:xfrm flipV="1">
              <a:off x="7572530" y="5340412"/>
              <a:ext cx="3322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F3A24487-0F3E-4E4E-9304-2DF79D28D817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>
              <a:off x="8126676" y="5340412"/>
              <a:ext cx="2134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53B97C38-6644-405C-9889-C45DFEE6AEA9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>
              <a:off x="8562029" y="5340413"/>
              <a:ext cx="21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2F019891-9466-4466-957C-CB3B3CDEC1EB}"/>
                </a:ext>
              </a:extLst>
            </p:cNvPr>
            <p:cNvSpPr txBox="1"/>
            <p:nvPr/>
          </p:nvSpPr>
          <p:spPr>
            <a:xfrm>
              <a:off x="637395" y="4212992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754B481-FB84-462B-BDB6-1EE82A00CFB2}"/>
                </a:ext>
              </a:extLst>
            </p:cNvPr>
            <p:cNvSpPr txBox="1"/>
            <p:nvPr/>
          </p:nvSpPr>
          <p:spPr>
            <a:xfrm>
              <a:off x="2157344" y="4222762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C84B78C-4BED-4922-9029-6ED5C7C1A40B}"/>
                </a:ext>
              </a:extLst>
            </p:cNvPr>
            <p:cNvSpPr txBox="1"/>
            <p:nvPr/>
          </p:nvSpPr>
          <p:spPr>
            <a:xfrm>
              <a:off x="3699682" y="4221426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E30B347-15BA-4308-A05C-0FC08EB6070A}"/>
                </a:ext>
              </a:extLst>
            </p:cNvPr>
            <p:cNvSpPr txBox="1"/>
            <p:nvPr/>
          </p:nvSpPr>
          <p:spPr>
            <a:xfrm>
              <a:off x="5228742" y="4233793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008C71F-E9A3-496B-9A29-9CE8F55A7838}"/>
                </a:ext>
              </a:extLst>
            </p:cNvPr>
            <p:cNvSpPr txBox="1"/>
            <p:nvPr/>
          </p:nvSpPr>
          <p:spPr>
            <a:xfrm>
              <a:off x="6632438" y="4225551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maps</a:t>
              </a:r>
              <a:endParaRPr lang="ko-KR" altLang="en-US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C6B651C-B11C-4EEE-8D8B-E30C18946BA6}"/>
                </a:ext>
              </a:extLst>
            </p:cNvPr>
            <p:cNvSpPr txBox="1"/>
            <p:nvPr/>
          </p:nvSpPr>
          <p:spPr>
            <a:xfrm>
              <a:off x="592236" y="6187045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C1    P1     C2</a:t>
              </a:r>
              <a:endParaRPr lang="ko-KR" altLang="en-US" sz="1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70CCA762-2D50-4D80-BC27-642224BA3C23}"/>
                </a:ext>
              </a:extLst>
            </p:cNvPr>
            <p:cNvSpPr txBox="1"/>
            <p:nvPr/>
          </p:nvSpPr>
          <p:spPr>
            <a:xfrm>
              <a:off x="2162155" y="6190836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C3     P2     C4</a:t>
              </a:r>
              <a:endParaRPr lang="ko-KR" alt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F977ADD-CC03-47A2-8935-1509F45E9C74}"/>
                </a:ext>
              </a:extLst>
            </p:cNvPr>
            <p:cNvSpPr txBox="1"/>
            <p:nvPr/>
          </p:nvSpPr>
          <p:spPr>
            <a:xfrm>
              <a:off x="3669164" y="6190836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C5     P3     C6</a:t>
              </a:r>
              <a:endParaRPr lang="ko-KR" altLang="en-US" sz="12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EE55926-5C22-40D7-8855-9447BFF2220D}"/>
                </a:ext>
              </a:extLst>
            </p:cNvPr>
            <p:cNvSpPr txBox="1"/>
            <p:nvPr/>
          </p:nvSpPr>
          <p:spPr>
            <a:xfrm>
              <a:off x="5228742" y="6187045"/>
              <a:ext cx="12878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C7     P4     C8</a:t>
              </a:r>
              <a:endParaRPr lang="ko-KR" altLang="en-US" sz="12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793D700-BC57-4226-A2E5-3C118807FAC8}"/>
                </a:ext>
              </a:extLst>
            </p:cNvPr>
            <p:cNvSpPr txBox="1"/>
            <p:nvPr/>
          </p:nvSpPr>
          <p:spPr>
            <a:xfrm>
              <a:off x="6788320" y="6187045"/>
              <a:ext cx="93126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D0     P5</a:t>
              </a:r>
              <a:endParaRPr lang="ko-KR" alt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050D958-FEE8-42F9-8FE3-8C03D0EA38A2}"/>
                </a:ext>
              </a:extLst>
            </p:cNvPr>
            <p:cNvSpPr txBox="1"/>
            <p:nvPr/>
          </p:nvSpPr>
          <p:spPr>
            <a:xfrm>
              <a:off x="7781788" y="6170032"/>
              <a:ext cx="13386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FC1  FC2  OUT</a:t>
              </a:r>
              <a:endParaRPr lang="ko-KR" altLang="en-US" sz="12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930FD60-4C50-4AD2-B88D-4F67432B4BC3}"/>
                </a:ext>
              </a:extLst>
            </p:cNvPr>
            <p:cNvSpPr txBox="1"/>
            <p:nvPr/>
          </p:nvSpPr>
          <p:spPr>
            <a:xfrm>
              <a:off x="48190" y="6187045"/>
              <a:ext cx="40597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IN</a:t>
              </a:r>
              <a:endParaRPr lang="ko-KR" altLang="en-US" sz="12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C68C4F7-D190-45E9-9A71-57BC8D028F87}"/>
              </a:ext>
            </a:extLst>
          </p:cNvPr>
          <p:cNvSpPr txBox="1"/>
          <p:nvPr/>
        </p:nvSpPr>
        <p:spPr>
          <a:xfrm>
            <a:off x="155912" y="3720173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</a:t>
            </a:r>
            <a:r>
              <a:rPr lang="ko-KR" altLang="en-US" sz="2000" b="1" dirty="0" smtClean="0">
                <a:latin typeface="+mn-ea"/>
              </a:rPr>
              <a:t>코드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5" y="2996952"/>
            <a:ext cx="4320000" cy="20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9951" y="57839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증강 함수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9463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1143908"/>
            <a:ext cx="3600000" cy="29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4127190"/>
            <a:ext cx="3600000" cy="12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1772816"/>
            <a:ext cx="5400000" cy="221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3981472"/>
            <a:ext cx="5400000" cy="194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9" y="1143908"/>
            <a:ext cx="3240000" cy="49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6578" y="61012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증강 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4585" y="62536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ad4f9fb4-0e06-43e2-8892-d19b32436cc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9678</TotalTime>
  <Words>847</Words>
  <Application>Microsoft Office PowerPoint</Application>
  <PresentationFormat>화면 슬라이드 쇼(4:3)</PresentationFormat>
  <Paragraphs>286</Paragraphs>
  <Slides>15</Slides>
  <Notes>13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Chan's Victus</cp:lastModifiedBy>
  <cp:revision>412</cp:revision>
  <cp:lastPrinted>2019-09-16T00:28:29Z</cp:lastPrinted>
  <dcterms:created xsi:type="dcterms:W3CDTF">2017-03-29T07:13:25Z</dcterms:created>
  <dcterms:modified xsi:type="dcterms:W3CDTF">2024-04-21T07:48:41Z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