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70" r:id="rId7"/>
    <p:sldId id="260" r:id="rId8"/>
    <p:sldId id="261" r:id="rId9"/>
    <p:sldId id="272" r:id="rId10"/>
    <p:sldId id="273" r:id="rId11"/>
    <p:sldId id="262" r:id="rId12"/>
    <p:sldId id="263" r:id="rId13"/>
    <p:sldId id="274" r:id="rId14"/>
    <p:sldId id="264" r:id="rId15"/>
    <p:sldId id="265" r:id="rId16"/>
    <p:sldId id="268" r:id="rId17"/>
    <p:sldId id="269" r:id="rId18"/>
    <p:sldId id="27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BD766-251A-404B-BEE3-4E534399C4E3}" v="14" dt="2024-01-08T03:37:35.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63" d="100"/>
          <a:sy n="63" d="100"/>
        </p:scale>
        <p:origin x="7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online.officetimeline.com/shareable-link?token=YE%2fGVyIrIQ%2fqs96hj25DTmfKEFPmb7i%2fGD4UOpyAzMFJ347llYlONSDsgapqI3qm3n4x3u9O0uW5cSsPIboRAcWjPOGZ38HiA6JxFy7QnI8Y7Pwgqyeh0Bhz6JLb1SN3"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jcrt.org/track.php?r_id=24906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Times New Roman" panose="02020603050405020304" pitchFamily="18" charset="0"/>
                <a:ea typeface="Verdana" panose="020B0604030504040204" pitchFamily="34" charset="0"/>
                <a:cs typeface="Times New Roman" panose="02020603050405020304" pitchFamily="18" charset="0"/>
              </a:rPr>
              <a:t>HEART DISEASE PREDICTION</a:t>
            </a:r>
          </a:p>
        </p:txBody>
      </p:sp>
      <p:sp>
        <p:nvSpPr>
          <p:cNvPr id="3" name="Subtitle 2"/>
          <p:cNvSpPr>
            <a:spLocks noGrp="1"/>
          </p:cNvSpPr>
          <p:nvPr>
            <p:ph type="subTitle" idx="1"/>
          </p:nvPr>
        </p:nvSpPr>
        <p:spPr>
          <a:xfrm>
            <a:off x="790469" y="2721956"/>
            <a:ext cx="3970594" cy="552184"/>
          </a:xfrm>
        </p:spPr>
        <p:txBody>
          <a:bodyPr>
            <a:normAutofit/>
          </a:bodyPr>
          <a:lstStyle/>
          <a:p>
            <a:pPr algn="l"/>
            <a:r>
              <a:rPr lang="en-GB" b="1" dirty="0">
                <a:latin typeface="Times New Roman" panose="02020603050405020304" pitchFamily="18" charset="0"/>
                <a:cs typeface="Times New Roman" panose="02020603050405020304" pitchFamily="18" charset="0"/>
              </a:rPr>
              <a:t>Batch Number:05</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9328252"/>
              </p:ext>
            </p:extLst>
          </p:nvPr>
        </p:nvGraphicFramePr>
        <p:xfrm>
          <a:off x="629728" y="3274141"/>
          <a:ext cx="4632385" cy="1940560"/>
        </p:xfrm>
        <a:graphic>
          <a:graphicData uri="http://schemas.openxmlformats.org/drawingml/2006/table">
            <a:tbl>
              <a:tblPr firstRow="1" bandRow="1">
                <a:tableStyleId>{2D5ABB26-0587-4C30-8999-92F81FD0307C}</a:tableStyleId>
              </a:tblPr>
              <a:tblGrid>
                <a:gridCol w="2009955">
                  <a:extLst>
                    <a:ext uri="{9D8B030D-6E8A-4147-A177-3AD203B41FA5}">
                      <a16:colId xmlns:a16="http://schemas.microsoft.com/office/drawing/2014/main" val="3331634959"/>
                    </a:ext>
                  </a:extLst>
                </a:gridCol>
                <a:gridCol w="2622430">
                  <a:extLst>
                    <a:ext uri="{9D8B030D-6E8A-4147-A177-3AD203B41FA5}">
                      <a16:colId xmlns:a16="http://schemas.microsoft.com/office/drawing/2014/main" val="2054911721"/>
                    </a:ext>
                  </a:extLst>
                </a:gridCol>
              </a:tblGrid>
              <a:tr h="370840">
                <a:tc>
                  <a:txBody>
                    <a:bodyPr/>
                    <a:lstStyle/>
                    <a:p>
                      <a:pPr algn="l"/>
                      <a:r>
                        <a:rPr lang="en-GB" sz="2400" b="1" dirty="0">
                          <a:solidFill>
                            <a:schemeClr val="tx1"/>
                          </a:solidFill>
                          <a:latin typeface="Times New Roman" panose="02020603050405020304" pitchFamily="18" charset="0"/>
                          <a:cs typeface="Times New Roman" panose="02020603050405020304" pitchFamily="18" charset="0"/>
                        </a:rPr>
                        <a:t>Roll Number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2400" b="1" dirty="0">
                          <a:solidFill>
                            <a:schemeClr val="tx1"/>
                          </a:solidFill>
                          <a:latin typeface="Times New Roman" panose="02020603050405020304" pitchFamily="18" charset="0"/>
                          <a:cs typeface="Times New Roman" panose="02020603050405020304" pitchFamily="18" charset="0"/>
                        </a:rPr>
                        <a:t>Student Name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just"/>
                      <a:r>
                        <a:rPr lang="en-GB" dirty="0">
                          <a:solidFill>
                            <a:schemeClr val="tx1"/>
                          </a:solidFill>
                          <a:latin typeface="Times New Roman" panose="02020603050405020304" pitchFamily="18" charset="0"/>
                          <a:cs typeface="Times New Roman" panose="02020603050405020304" pitchFamily="18" charset="0"/>
                        </a:rPr>
                        <a:t>20201COD0019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dirty="0">
                          <a:solidFill>
                            <a:schemeClr val="tx1"/>
                          </a:solidFill>
                          <a:latin typeface="Times New Roman" panose="02020603050405020304" pitchFamily="18" charset="0"/>
                          <a:cs typeface="Times New Roman" panose="02020603050405020304" pitchFamily="18" charset="0"/>
                        </a:rPr>
                        <a:t>Y. </a:t>
                      </a:r>
                      <a:r>
                        <a:rPr lang="en-GB" dirty="0" err="1">
                          <a:solidFill>
                            <a:schemeClr val="tx1"/>
                          </a:solidFill>
                          <a:latin typeface="Times New Roman" panose="02020603050405020304" pitchFamily="18" charset="0"/>
                          <a:cs typeface="Times New Roman" panose="02020603050405020304" pitchFamily="18" charset="0"/>
                        </a:rPr>
                        <a:t>Remanth</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kumar</a:t>
                      </a:r>
                      <a:endParaRPr lang="en-GB"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just"/>
                      <a:r>
                        <a:rPr lang="en-GB" dirty="0">
                          <a:solidFill>
                            <a:schemeClr val="tx1"/>
                          </a:solidFill>
                          <a:latin typeface="Times New Roman" panose="02020603050405020304" pitchFamily="18" charset="0"/>
                          <a:cs typeface="Times New Roman" panose="02020603050405020304" pitchFamily="18" charset="0"/>
                        </a:rPr>
                        <a:t>20201COD0025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dirty="0">
                          <a:solidFill>
                            <a:schemeClr val="tx1"/>
                          </a:solidFill>
                          <a:latin typeface="Times New Roman" panose="02020603050405020304" pitchFamily="18" charset="0"/>
                          <a:cs typeface="Times New Roman" panose="02020603050405020304" pitchFamily="18" charset="0"/>
                        </a:rPr>
                        <a:t>C. Charan Sai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just"/>
                      <a:r>
                        <a:rPr lang="en-GB" dirty="0">
                          <a:solidFill>
                            <a:schemeClr val="tx1"/>
                          </a:solidFill>
                          <a:latin typeface="Times New Roman" panose="02020603050405020304" pitchFamily="18" charset="0"/>
                          <a:cs typeface="Times New Roman" panose="02020603050405020304" pitchFamily="18" charset="0"/>
                        </a:rPr>
                        <a:t>20201COD0024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dirty="0">
                          <a:solidFill>
                            <a:schemeClr val="tx1"/>
                          </a:solidFill>
                          <a:latin typeface="Times New Roman" panose="02020603050405020304" pitchFamily="18" charset="0"/>
                          <a:cs typeface="Times New Roman" panose="02020603050405020304" pitchFamily="18" charset="0"/>
                        </a:rPr>
                        <a:t>M. </a:t>
                      </a:r>
                      <a:r>
                        <a:rPr lang="en-GB" dirty="0" err="1">
                          <a:solidFill>
                            <a:schemeClr val="tx1"/>
                          </a:solidFill>
                          <a:latin typeface="Times New Roman" panose="02020603050405020304" pitchFamily="18" charset="0"/>
                          <a:cs typeface="Times New Roman" panose="02020603050405020304" pitchFamily="18" charset="0"/>
                        </a:rPr>
                        <a:t>Bhuvaneshwar</a:t>
                      </a:r>
                      <a:endParaRPr lang="en-GB"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just"/>
                      <a:r>
                        <a:rPr lang="en-GB" dirty="0">
                          <a:solidFill>
                            <a:schemeClr val="tx1"/>
                          </a:solidFill>
                          <a:latin typeface="Times New Roman" panose="02020603050405020304" pitchFamily="18" charset="0"/>
                          <a:cs typeface="Times New Roman" panose="02020603050405020304" pitchFamily="18" charset="0"/>
                        </a:rPr>
                        <a:t>20201COD0013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dirty="0">
                          <a:solidFill>
                            <a:schemeClr val="tx1"/>
                          </a:solidFill>
                          <a:latin typeface="Times New Roman" panose="02020603050405020304" pitchFamily="18" charset="0"/>
                          <a:cs typeface="Times New Roman" panose="02020603050405020304" pitchFamily="18" charset="0"/>
                        </a:rPr>
                        <a:t>Y. Gnaneshwar Reddy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latin typeface="Times New Roman" panose="02020603050405020304" pitchFamily="18" charset="0"/>
                <a:cs typeface="Times New Roman" panose="02020603050405020304" pitchFamily="18" charset="0"/>
              </a:rPr>
              <a:t>Under the Supervision of,</a:t>
            </a:r>
          </a:p>
          <a:p>
            <a:endParaRPr lang="en-GB" dirty="0">
              <a:solidFill>
                <a:schemeClr val="tx1"/>
              </a:solidFill>
              <a:latin typeface="Times New Roman" panose="02020603050405020304" pitchFamily="18" charset="0"/>
              <a:cs typeface="Times New Roman" panose="02020603050405020304" pitchFamily="18" charset="0"/>
            </a:endParaRPr>
          </a:p>
          <a:p>
            <a:pPr algn="just"/>
            <a:r>
              <a:rPr lang="en-GB" sz="1700" dirty="0" err="1">
                <a:solidFill>
                  <a:schemeClr val="tx1"/>
                </a:solidFill>
                <a:latin typeface="Times New Roman" panose="02020603050405020304" pitchFamily="18" charset="0"/>
                <a:cs typeface="Times New Roman" panose="02020603050405020304" pitchFamily="18" charset="0"/>
              </a:rPr>
              <a:t>Mr.PAJANY</a:t>
            </a:r>
            <a:r>
              <a:rPr lang="en-GB" sz="1700" dirty="0">
                <a:solidFill>
                  <a:schemeClr val="tx1"/>
                </a:solidFill>
                <a:latin typeface="Times New Roman" panose="02020603050405020304" pitchFamily="18" charset="0"/>
                <a:cs typeface="Times New Roman" panose="02020603050405020304" pitchFamily="18" charset="0"/>
              </a:rPr>
              <a:t> M</a:t>
            </a:r>
          </a:p>
          <a:p>
            <a:pPr algn="just"/>
            <a:r>
              <a:rPr lang="en-GB" sz="1700" dirty="0">
                <a:solidFill>
                  <a:schemeClr val="tx1"/>
                </a:solidFill>
                <a:latin typeface="Times New Roman" panose="02020603050405020304" pitchFamily="18" charset="0"/>
                <a:cs typeface="Times New Roman" panose="02020603050405020304" pitchFamily="18" charset="0"/>
              </a:rPr>
              <a:t>Assistant Professor</a:t>
            </a:r>
          </a:p>
          <a:p>
            <a:pPr algn="just"/>
            <a:r>
              <a:rPr lang="en-GB" sz="1700" dirty="0">
                <a:solidFill>
                  <a:schemeClr val="tx1"/>
                </a:solidFill>
                <a:latin typeface="Times New Roman" panose="02020603050405020304" pitchFamily="18" charset="0"/>
                <a:cs typeface="Times New Roman" panose="02020603050405020304" pitchFamily="18" charset="0"/>
              </a:rPr>
              <a:t>School of Computer Science and Engineering</a:t>
            </a:r>
          </a:p>
          <a:p>
            <a:pPr algn="just"/>
            <a:r>
              <a:rPr lang="en-GB" sz="1700" dirty="0">
                <a:solidFill>
                  <a:schemeClr val="tx1"/>
                </a:solidFill>
                <a:latin typeface="Times New Roman" panose="02020603050405020304" pitchFamily="18" charset="0"/>
                <a:cs typeface="Times New Roman" panose="02020603050405020304" pitchFamily="18" charset="0"/>
              </a:rPr>
              <a:t>Presidency University Bengaluru</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latin typeface="Times New Roman" panose="02020603050405020304" pitchFamily="18" charset="0"/>
                <a:cs typeface="Times New Roman" panose="02020603050405020304" pitchFamily="18" charset="0"/>
              </a:rPr>
              <a:t>PIP104 PROFESSIONAL PRACTICE-II</a:t>
            </a:r>
          </a:p>
          <a:p>
            <a:r>
              <a:rPr lang="en-GB" sz="2800" dirty="0">
                <a:solidFill>
                  <a:schemeClr val="tx1"/>
                </a:solidFill>
                <a:latin typeface="Times New Roman" panose="02020603050405020304" pitchFamily="18" charset="0"/>
                <a:cs typeface="Times New Roman" panose="02020603050405020304" pitchFamily="18" charset="0"/>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CCA45-0C37-D96E-94BC-7FBF75144C7B}"/>
              </a:ext>
            </a:extLst>
          </p:cNvPr>
          <p:cNvSpPr txBox="1"/>
          <p:nvPr/>
        </p:nvSpPr>
        <p:spPr>
          <a:xfrm>
            <a:off x="0" y="73821"/>
            <a:ext cx="6095028" cy="458074"/>
          </a:xfrm>
          <a:prstGeom prst="rect">
            <a:avLst/>
          </a:prstGeom>
          <a:noFill/>
        </p:spPr>
        <p:txBody>
          <a:bodyPr wrap="square">
            <a:spAutoFit/>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PYTHON IDLE:</a:t>
            </a:r>
            <a:endParaRPr lang="en-US" sz="12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F3F0A16-87A7-C9DF-C88D-8AE43BCF2CCE}"/>
              </a:ext>
            </a:extLst>
          </p:cNvPr>
          <p:cNvSpPr txBox="1"/>
          <p:nvPr/>
        </p:nvSpPr>
        <p:spPr>
          <a:xfrm>
            <a:off x="290229" y="811763"/>
            <a:ext cx="10446195" cy="3371308"/>
          </a:xfrm>
          <a:prstGeom prst="rect">
            <a:avLst/>
          </a:prstGeom>
          <a:noFill/>
        </p:spPr>
        <p:txBody>
          <a:bodyPr wrap="square">
            <a:spAutoFit/>
          </a:bodyPr>
          <a:lstStyle/>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An IDE (or Integrated Development Environment) is a program dedicated to software development.</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IDEs integrate several tools specifically designed for software development. These tools usually include:</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An editor designed to handle code (with, for example, syntax highlighting and auto-completion)</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Build, execution, and debugging tools</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Some form of source control </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When you install Python, IDLE is also installed by default.</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Its major features include the Python shell window(interactive interpreter), auto-completion, syntax highlighting, smart indentation, and a basic integrated debugger.</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 we used 3.6.8 version</a:t>
            </a:r>
          </a:p>
        </p:txBody>
      </p:sp>
    </p:spTree>
    <p:extLst>
      <p:ext uri="{BB962C8B-B14F-4D97-AF65-F5344CB8AC3E}">
        <p14:creationId xmlns:p14="http://schemas.microsoft.com/office/powerpoint/2010/main" val="403247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95" y="97614"/>
            <a:ext cx="10515600" cy="1325563"/>
          </a:xfrm>
        </p:spPr>
        <p:txBody>
          <a:bodyPr/>
          <a:lstStyle/>
          <a:p>
            <a:r>
              <a:rPr lang="en-GB" b="1" dirty="0">
                <a:latin typeface="Times New Roman" panose="02020603050405020304" pitchFamily="18" charset="0"/>
                <a:cs typeface="Times New Roman" panose="02020603050405020304" pitchFamily="18" charset="0"/>
              </a:rPr>
              <a:t>Timeline of Project</a:t>
            </a:r>
          </a:p>
        </p:txBody>
      </p:sp>
      <p:pic>
        <p:nvPicPr>
          <p:cNvPr id="4" name="Content Placeholder 3">
            <a:extLst>
              <a:ext uri="{FF2B5EF4-FFF2-40B4-BE49-F238E27FC236}">
                <a16:creationId xmlns:a16="http://schemas.microsoft.com/office/drawing/2014/main" id="{B2FB07AB-6F1A-A1EE-9538-5B7B470E0E47}"/>
              </a:ext>
            </a:extLst>
          </p:cNvPr>
          <p:cNvPicPr>
            <a:picLocks noGrp="1" noChangeAspect="1"/>
          </p:cNvPicPr>
          <p:nvPr>
            <p:ph idx="1"/>
          </p:nvPr>
        </p:nvPicPr>
        <p:blipFill>
          <a:blip r:embed="rId2"/>
          <a:stretch>
            <a:fillRect/>
          </a:stretch>
        </p:blipFill>
        <p:spPr>
          <a:xfrm>
            <a:off x="1461876" y="1205610"/>
            <a:ext cx="8450462" cy="3343093"/>
          </a:xfrm>
          <a:prstGeom prst="rect">
            <a:avLst/>
          </a:prstGeom>
        </p:spPr>
      </p:pic>
      <p:sp>
        <p:nvSpPr>
          <p:cNvPr id="6" name="TextBox 5">
            <a:extLst>
              <a:ext uri="{FF2B5EF4-FFF2-40B4-BE49-F238E27FC236}">
                <a16:creationId xmlns:a16="http://schemas.microsoft.com/office/drawing/2014/main" id="{82D860CF-EFAD-448F-AA77-DE7746B21086}"/>
              </a:ext>
            </a:extLst>
          </p:cNvPr>
          <p:cNvSpPr txBox="1"/>
          <p:nvPr/>
        </p:nvSpPr>
        <p:spPr>
          <a:xfrm>
            <a:off x="3162542" y="4548703"/>
            <a:ext cx="6749796" cy="1477328"/>
          </a:xfrm>
          <a:prstGeom prst="rect">
            <a:avLst/>
          </a:prstGeom>
          <a:noFill/>
        </p:spPr>
        <p:txBody>
          <a:bodyPr wrap="square">
            <a:spAutoFit/>
          </a:bodyPr>
          <a:lstStyle/>
          <a:p>
            <a:pPr marL="0" marR="0">
              <a:spcBef>
                <a:spcPts val="0"/>
              </a:spcBef>
              <a:spcAft>
                <a:spcPts val="0"/>
              </a:spcAft>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https://online.officetimeline.com/shareable-link?token=YE%2fGVyIrIQ%2fqs96hj25DTmfKEFPmb7i%2fGD4UOpyAzMFJ347llYlONSDsgapqI3qm3n4x3u9O0uW5cSsPIboRAcWjPOGZ38HiA6JxFy7QnI8Y7Pwgqyeh0Bhz6JLb1SN3</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p:txBody>
      </p:sp>
      <p:sp>
        <p:nvSpPr>
          <p:cNvPr id="8" name="TextBox 7">
            <a:extLst>
              <a:ext uri="{FF2B5EF4-FFF2-40B4-BE49-F238E27FC236}">
                <a16:creationId xmlns:a16="http://schemas.microsoft.com/office/drawing/2014/main" id="{7A51887D-929A-027A-7461-AA50497AB3E8}"/>
              </a:ext>
            </a:extLst>
          </p:cNvPr>
          <p:cNvSpPr txBox="1"/>
          <p:nvPr/>
        </p:nvSpPr>
        <p:spPr>
          <a:xfrm>
            <a:off x="1795312" y="4548703"/>
            <a:ext cx="6095028" cy="369332"/>
          </a:xfrm>
          <a:prstGeom prst="rect">
            <a:avLst/>
          </a:prstGeom>
          <a:noFill/>
        </p:spPr>
        <p:txBody>
          <a:bodyPr wrap="square">
            <a:spAutoFit/>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Link:</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95" y="44794"/>
            <a:ext cx="10515600" cy="1325563"/>
          </a:xfrm>
        </p:spPr>
        <p:txBody>
          <a:bodyPr/>
          <a:lstStyle/>
          <a:p>
            <a:r>
              <a:rPr lang="en-GB" b="1" dirty="0">
                <a:latin typeface="Times New Roman" panose="02020603050405020304" pitchFamily="18" charset="0"/>
                <a:cs typeface="Times New Roman" panose="02020603050405020304" pitchFamily="18" charset="0"/>
              </a:rPr>
              <a:t>Outcomes / Results Obtained</a:t>
            </a:r>
          </a:p>
        </p:txBody>
      </p:sp>
      <p:pic>
        <p:nvPicPr>
          <p:cNvPr id="7" name="Image 233">
            <a:extLst>
              <a:ext uri="{FF2B5EF4-FFF2-40B4-BE49-F238E27FC236}">
                <a16:creationId xmlns:a16="http://schemas.microsoft.com/office/drawing/2014/main" id="{442A46EF-96DE-69B2-D534-95CBB90D174B}"/>
              </a:ext>
            </a:extLst>
          </p:cNvPr>
          <p:cNvPicPr>
            <a:picLocks noGrp="1"/>
          </p:cNvPicPr>
          <p:nvPr>
            <p:ph idx="1"/>
          </p:nvPr>
        </p:nvPicPr>
        <p:blipFill>
          <a:blip r:embed="rId2" cstate="print"/>
          <a:stretch>
            <a:fillRect/>
          </a:stretch>
        </p:blipFill>
        <p:spPr>
          <a:xfrm>
            <a:off x="1713726" y="1285693"/>
            <a:ext cx="7739489" cy="4286614"/>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3945F-263C-2B35-E73A-DE6927BC9323}"/>
              </a:ext>
            </a:extLst>
          </p:cNvPr>
          <p:cNvSpPr txBox="1"/>
          <p:nvPr/>
        </p:nvSpPr>
        <p:spPr>
          <a:xfrm>
            <a:off x="210693" y="149536"/>
            <a:ext cx="7296706" cy="1828386"/>
          </a:xfrm>
          <a:prstGeom prst="rect">
            <a:avLst/>
          </a:prstGeom>
          <a:noFill/>
        </p:spPr>
        <p:txBody>
          <a:bodyPr wrap="square">
            <a:spAutoFit/>
          </a:bodyPr>
          <a:lstStyle/>
          <a:p>
            <a:pPr marL="0" marR="0">
              <a:lnSpc>
                <a:spcPct val="150000"/>
              </a:lnSpc>
              <a:spcBef>
                <a:spcPts val="0"/>
              </a:spcBef>
              <a:spcAft>
                <a:spcPts val="0"/>
              </a:spcAft>
            </a:pPr>
            <a:r>
              <a:rPr lang="en-US" sz="4000" b="1" dirty="0">
                <a:effectLst/>
                <a:latin typeface="Times New Roman" panose="02020603050405020304" pitchFamily="18" charset="0"/>
                <a:ea typeface="Times New Roman" panose="02020603050405020304" pitchFamily="18" charset="0"/>
              </a:rPr>
              <a:t>FINAL OUTPUT OF THE</a:t>
            </a:r>
            <a:r>
              <a:rPr lang="en-US" sz="4000" b="1" dirty="0">
                <a:latin typeface="Times New Roman" panose="02020603050405020304" pitchFamily="18" charset="0"/>
                <a:ea typeface="Times New Roman" panose="02020603050405020304" pitchFamily="18" charset="0"/>
              </a:rPr>
              <a:t>:</a:t>
            </a:r>
            <a:r>
              <a:rPr lang="en-US" sz="4000" b="1" dirty="0">
                <a:effectLst/>
                <a:latin typeface="Times New Roman" panose="02020603050405020304" pitchFamily="18" charset="0"/>
                <a:ea typeface="Times New Roman" panose="02020603050405020304" pitchFamily="18" charset="0"/>
              </a:rPr>
              <a:t> PROJECT</a:t>
            </a:r>
            <a:r>
              <a:rPr lang="en-US" sz="1800" b="1"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pic>
        <p:nvPicPr>
          <p:cNvPr id="4" name="Image 236">
            <a:extLst>
              <a:ext uri="{FF2B5EF4-FFF2-40B4-BE49-F238E27FC236}">
                <a16:creationId xmlns:a16="http://schemas.microsoft.com/office/drawing/2014/main" id="{76482E59-637F-00A1-AD0E-20E6E12D968F}"/>
              </a:ext>
            </a:extLst>
          </p:cNvPr>
          <p:cNvPicPr>
            <a:picLocks/>
          </p:cNvPicPr>
          <p:nvPr/>
        </p:nvPicPr>
        <p:blipFill>
          <a:blip r:embed="rId2" cstate="print"/>
          <a:stretch>
            <a:fillRect/>
          </a:stretch>
        </p:blipFill>
        <p:spPr>
          <a:xfrm>
            <a:off x="208746" y="1448529"/>
            <a:ext cx="5677535" cy="3192145"/>
          </a:xfrm>
          <a:prstGeom prst="rect">
            <a:avLst/>
          </a:prstGeom>
        </p:spPr>
      </p:pic>
      <p:pic>
        <p:nvPicPr>
          <p:cNvPr id="5" name="Image 237">
            <a:extLst>
              <a:ext uri="{FF2B5EF4-FFF2-40B4-BE49-F238E27FC236}">
                <a16:creationId xmlns:a16="http://schemas.microsoft.com/office/drawing/2014/main" id="{6DDEE325-E935-0D3A-E24D-7B3CEE0F0162}"/>
              </a:ext>
            </a:extLst>
          </p:cNvPr>
          <p:cNvPicPr>
            <a:picLocks/>
          </p:cNvPicPr>
          <p:nvPr/>
        </p:nvPicPr>
        <p:blipFill>
          <a:blip r:embed="rId3" cstate="print"/>
          <a:stretch>
            <a:fillRect/>
          </a:stretch>
        </p:blipFill>
        <p:spPr>
          <a:xfrm>
            <a:off x="6305721" y="1448529"/>
            <a:ext cx="5677535" cy="3192145"/>
          </a:xfrm>
          <a:prstGeom prst="rect">
            <a:avLst/>
          </a:prstGeom>
        </p:spPr>
      </p:pic>
    </p:spTree>
    <p:extLst>
      <p:ext uri="{BB962C8B-B14F-4D97-AF65-F5344CB8AC3E}">
        <p14:creationId xmlns:p14="http://schemas.microsoft.com/office/powerpoint/2010/main" val="152747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076" y="-61711"/>
            <a:ext cx="10515600" cy="1325563"/>
          </a:xfrm>
        </p:spPr>
        <p:txBody>
          <a:bodyPr/>
          <a:lstStyle/>
          <a:p>
            <a:r>
              <a:rPr lang="en-GB"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69298" y="1083302"/>
            <a:ext cx="10515600" cy="5093211"/>
          </a:xfrm>
        </p:spPr>
        <p:txBody>
          <a:bodyPr/>
          <a:lstStyle/>
          <a:p>
            <a:pPr algn="just">
              <a:lnSpc>
                <a:spcPct val="150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In conclusion, the proposed system harnesses the power of various machine learning algorithms to predict heart disease based on user-entered parameters. The integration of Logistic Regression, KNN, SVC, Random Forest, Decision Tree, XGB Classifier, and Naïve Bayes contributes to a comprehensive and accurate prediction model.</a:t>
            </a:r>
          </a:p>
          <a:p>
            <a:pPr algn="just">
              <a:lnSpc>
                <a:spcPct val="150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The importance of early detection in mitigating the severity of heart disease cannot be overstated. Our system, implemented and tested, achieves a commendable accuracy of 91.80percent, particularly attributed to the Random Forest Classifier. This high accuracy underscores the efficacy of machine learning in healthcare applications.</a:t>
            </a:r>
          </a:p>
          <a:p>
            <a:pPr algn="just">
              <a:lnSpc>
                <a:spcPct val="150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The user-friendly front end, implemented using Flask, HTML, and </a:t>
            </a:r>
            <a:r>
              <a:rPr lang="en-US" sz="1600" dirty="0" err="1">
                <a:effectLst/>
                <a:latin typeface="Times New Roman" panose="02020603050405020304" pitchFamily="18" charset="0"/>
                <a:ea typeface="Times New Roman" panose="02020603050405020304" pitchFamily="18" charset="0"/>
              </a:rPr>
              <a:t>pymys</a:t>
            </a:r>
            <a:r>
              <a:rPr lang="en-US" sz="1600" dirty="0" err="1">
                <a:latin typeface="Times New Roman" panose="02020603050405020304" pitchFamily="18" charset="0"/>
                <a:ea typeface="Times New Roman" panose="02020603050405020304" pitchFamily="18" charset="0"/>
              </a:rPr>
              <a:t>p</a:t>
            </a:r>
            <a:r>
              <a:rPr lang="en-US" sz="1600" dirty="0" err="1">
                <a:effectLst/>
                <a:latin typeface="Times New Roman" panose="02020603050405020304" pitchFamily="18" charset="0"/>
                <a:ea typeface="Times New Roman" panose="02020603050405020304" pitchFamily="18" charset="0"/>
              </a:rPr>
              <a:t>l</a:t>
            </a:r>
            <a:r>
              <a:rPr lang="en-US" sz="1600" dirty="0">
                <a:effectLst/>
                <a:latin typeface="Times New Roman" panose="02020603050405020304" pitchFamily="18" charset="0"/>
                <a:ea typeface="Times New Roman" panose="02020603050405020304" pitchFamily="18" charset="0"/>
              </a:rPr>
              <a:t>, facilitates seamless interaction for data input and retrieval of predictions. The system also incorporates data preprocessing steps, including handling missing values, encoding categorical variables, and standardizing numerical features, ensuring the reliability of predictions.</a:t>
            </a:r>
          </a:p>
          <a:p>
            <a:pPr marR="0" algn="just">
              <a:lnSpc>
                <a:spcPct val="150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As we move forward, continuous refinement of the model and exploration of additional features can further enhance the     predictive capabilities of the system. This research stands as a testament to the synergy between healthcare and machine learning, paving the way for more sophisticated and accurate predictive models in the field of cardiology.</a:t>
            </a:r>
          </a:p>
          <a:p>
            <a:pPr marR="0" algn="just">
              <a:spcBef>
                <a:spcPts val="0"/>
              </a:spcBef>
              <a:spcAft>
                <a:spcPts val="0"/>
              </a:spcAft>
              <a:buFont typeface="Wingdings" panose="05000000000000000000" pitchFamily="2" charset="2"/>
              <a:buChar char="§"/>
            </a:pPr>
            <a:endParaRPr lang="en-US" sz="18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5756"/>
            <a:ext cx="10515600" cy="1325563"/>
          </a:xfrm>
        </p:spPr>
        <p:txBody>
          <a:bodyPr/>
          <a:lstStyle/>
          <a:p>
            <a:r>
              <a:rPr lang="en-GB"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13519" y="1004477"/>
            <a:ext cx="10701489" cy="4849045"/>
          </a:xfrm>
        </p:spPr>
        <p:txBody>
          <a:bodyPr>
            <a:normAutofit fontScale="85000" lnSpcReduction="20000"/>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Gavhane</a:t>
            </a:r>
            <a:r>
              <a:rPr lang="en-US" sz="1600" dirty="0">
                <a:latin typeface="Times New Roman" panose="02020603050405020304" pitchFamily="18" charset="0"/>
                <a:cs typeface="Times New Roman" panose="02020603050405020304" pitchFamily="18" charset="0"/>
              </a:rPr>
              <a:t>, G. </a:t>
            </a:r>
            <a:r>
              <a:rPr lang="en-US" sz="1600" dirty="0" err="1">
                <a:latin typeface="Times New Roman" panose="02020603050405020304" pitchFamily="18" charset="0"/>
                <a:cs typeface="Times New Roman" panose="02020603050405020304" pitchFamily="18" charset="0"/>
              </a:rPr>
              <a:t>Kokkula</a:t>
            </a:r>
            <a:r>
              <a:rPr lang="en-US" sz="1600" dirty="0">
                <a:latin typeface="Times New Roman" panose="02020603050405020304" pitchFamily="18" charset="0"/>
                <a:cs typeface="Times New Roman" panose="02020603050405020304" pitchFamily="18" charset="0"/>
              </a:rPr>
              <a:t>, I. Pandya and K. </a:t>
            </a:r>
            <a:r>
              <a:rPr lang="en-US" sz="1600" dirty="0" err="1">
                <a:latin typeface="Times New Roman" panose="02020603050405020304" pitchFamily="18" charset="0"/>
                <a:cs typeface="Times New Roman" panose="02020603050405020304" pitchFamily="18" charset="0"/>
              </a:rPr>
              <a:t>Devadkar</a:t>
            </a:r>
            <a:r>
              <a:rPr lang="en-US" sz="1600" dirty="0">
                <a:latin typeface="Times New Roman" panose="02020603050405020304" pitchFamily="18" charset="0"/>
                <a:cs typeface="Times New Roman" panose="02020603050405020304" pitchFamily="18" charset="0"/>
              </a:rPr>
              <a:t>, "Prediction of Heart Disease Using Machine Learning," 2018 Second International Conference on Electronics, Communication and Aerospace Technology (ICECA), 2018, pp. 1275-1278,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10.1109/ICECA.2018.8474922.</a:t>
            </a:r>
          </a:p>
          <a:p>
            <a:pPr marL="0" indent="0">
              <a:lnSpc>
                <a:spcPct val="150000"/>
              </a:lnSpc>
              <a:buNone/>
            </a:pPr>
            <a:r>
              <a:rPr lang="en-US" sz="1600" dirty="0">
                <a:latin typeface="Times New Roman" panose="02020603050405020304" pitchFamily="18" charset="0"/>
                <a:cs typeface="Times New Roman" panose="02020603050405020304" pitchFamily="18" charset="0"/>
              </a:rPr>
              <a:t> 2. P. Sujatha and K. Mahalakshmi, "Performance Evaluation of Supervised Machine Learning Algorithms in Prediction of Heart Disease," 2020 IEEE International Conference for Innovation in Technology (INOCON), 2020, pp. 1-7,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10.1109/INOCON50539.2020.9298354. </a:t>
            </a:r>
          </a:p>
          <a:p>
            <a:pPr marL="0" indent="0">
              <a:lnSpc>
                <a:spcPct val="150000"/>
              </a:lnSpc>
              <a:buNone/>
            </a:pPr>
            <a:r>
              <a:rPr lang="en-US" sz="1600" dirty="0">
                <a:latin typeface="Times New Roman" panose="02020603050405020304" pitchFamily="18" charset="0"/>
                <a:cs typeface="Times New Roman" panose="02020603050405020304" pitchFamily="18" charset="0"/>
              </a:rPr>
              <a:t>3. P. S. Kohli and S. Arora, "Application of Machine Learning in Disease Prediction," 2018 4th International Conference on Computing Communication and Automation (ICCCA), 2018, pp. 1-4,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10.1109/CCAA.2018.8777449. </a:t>
            </a:r>
          </a:p>
          <a:p>
            <a:pPr marL="0" indent="0">
              <a:lnSpc>
                <a:spcPct val="150000"/>
              </a:lnSpc>
              <a:buNone/>
            </a:pPr>
            <a:r>
              <a:rPr lang="en-US" sz="1600" dirty="0">
                <a:latin typeface="Times New Roman" panose="02020603050405020304" pitchFamily="18" charset="0"/>
                <a:cs typeface="Times New Roman" panose="02020603050405020304" pitchFamily="18" charset="0"/>
              </a:rPr>
              <a:t>4. A. Ed-</a:t>
            </a:r>
            <a:r>
              <a:rPr lang="en-US" sz="1600" dirty="0" err="1">
                <a:latin typeface="Times New Roman" panose="02020603050405020304" pitchFamily="18" charset="0"/>
                <a:cs typeface="Times New Roman" panose="02020603050405020304" pitchFamily="18" charset="0"/>
              </a:rPr>
              <a:t>Daoudy</a:t>
            </a:r>
            <a:r>
              <a:rPr lang="en-US" sz="1600" dirty="0">
                <a:latin typeface="Times New Roman" panose="02020603050405020304" pitchFamily="18" charset="0"/>
                <a:cs typeface="Times New Roman" panose="02020603050405020304" pitchFamily="18" charset="0"/>
              </a:rPr>
              <a:t> and K. </a:t>
            </a:r>
            <a:r>
              <a:rPr lang="en-US" sz="1600" dirty="0" err="1">
                <a:latin typeface="Times New Roman" panose="02020603050405020304" pitchFamily="18" charset="0"/>
                <a:cs typeface="Times New Roman" panose="02020603050405020304" pitchFamily="18" charset="0"/>
              </a:rPr>
              <a:t>Maalmi</a:t>
            </a:r>
            <a:r>
              <a:rPr lang="en-US" sz="1600" dirty="0">
                <a:latin typeface="Times New Roman" panose="02020603050405020304" pitchFamily="18" charset="0"/>
                <a:cs typeface="Times New Roman" panose="02020603050405020304" pitchFamily="18" charset="0"/>
              </a:rPr>
              <a:t>, "Real-time machine learning for early detection of heart disease using big data approach," 2019 International Conference on Wireless Technologies, Embedded and Intelligent Systems (WITS), 2019, pp. 1-5,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10.1109/WITS.2019.8723839.</a:t>
            </a:r>
          </a:p>
          <a:p>
            <a:pPr marL="0" indent="0">
              <a:lnSpc>
                <a:spcPct val="150000"/>
              </a:lnSpc>
              <a:buNone/>
            </a:pPr>
            <a:r>
              <a:rPr lang="en-US" sz="1600" dirty="0">
                <a:latin typeface="Times New Roman" panose="02020603050405020304" pitchFamily="18" charset="0"/>
                <a:cs typeface="Times New Roman" panose="02020603050405020304" pitchFamily="18" charset="0"/>
              </a:rPr>
              <a:t> 5. A. </a:t>
            </a:r>
            <a:r>
              <a:rPr lang="en-US" sz="1600" dirty="0" err="1">
                <a:latin typeface="Times New Roman" panose="02020603050405020304" pitchFamily="18" charset="0"/>
                <a:cs typeface="Times New Roman" panose="02020603050405020304" pitchFamily="18" charset="0"/>
              </a:rPr>
              <a:t>Lakshmanarao</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Srisaila</a:t>
            </a:r>
            <a:r>
              <a:rPr lang="en-US" sz="1600" dirty="0">
                <a:latin typeface="Times New Roman" panose="02020603050405020304" pitchFamily="18" charset="0"/>
                <a:cs typeface="Times New Roman" panose="02020603050405020304" pitchFamily="18" charset="0"/>
              </a:rPr>
              <a:t> and T. S. R. Kiran, "Heart Disease Prediction using Feature Selection and Ensemble Learning Techniques," 2021 Third International Conference on Intelligent Communication Technologies and Virtual Mobile Networks (ICICV), 2021, pp. 994-998,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10.1109/ICICV50876.2021.9388482. </a:t>
            </a:r>
          </a:p>
          <a:p>
            <a:pPr marL="0" indent="0">
              <a:lnSpc>
                <a:spcPct val="150000"/>
              </a:lnSpc>
              <a:buNone/>
            </a:pPr>
            <a:r>
              <a:rPr lang="en-US" sz="1600" dirty="0">
                <a:latin typeface="Times New Roman" panose="02020603050405020304" pitchFamily="18" charset="0"/>
                <a:cs typeface="Times New Roman" panose="02020603050405020304" pitchFamily="18" charset="0"/>
              </a:rPr>
              <a:t>6. A. Erdoğan and S. </a:t>
            </a:r>
            <a:r>
              <a:rPr lang="en-US" sz="1600" dirty="0" err="1">
                <a:latin typeface="Times New Roman" panose="02020603050405020304" pitchFamily="18" charset="0"/>
                <a:cs typeface="Times New Roman" panose="02020603050405020304" pitchFamily="18" charset="0"/>
              </a:rPr>
              <a:t>Güney</a:t>
            </a:r>
            <a:r>
              <a:rPr lang="en-US" sz="1600" dirty="0">
                <a:latin typeface="Times New Roman" panose="02020603050405020304" pitchFamily="18" charset="0"/>
                <a:cs typeface="Times New Roman" panose="02020603050405020304" pitchFamily="18" charset="0"/>
              </a:rPr>
              <a:t>, "Heart Disease Prediction by Using Machine Learning Algorithms," 2020 28th Signal Processing and Communications Applications Conference (SIU), 2020, pp. 1-4,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10.1109/SIU49456.2020.9302468. 7. S. Farzana and D. </a:t>
            </a:r>
            <a:r>
              <a:rPr lang="en-US" sz="1600" dirty="0" err="1">
                <a:latin typeface="Times New Roman" panose="02020603050405020304" pitchFamily="18" charset="0"/>
                <a:cs typeface="Times New Roman" panose="02020603050405020304" pitchFamily="18" charset="0"/>
              </a:rPr>
              <a:t>Veeraiah</a:t>
            </a:r>
            <a:r>
              <a:rPr lang="en-US" sz="1600" dirty="0">
                <a:latin typeface="Times New Roman" panose="02020603050405020304" pitchFamily="18" charset="0"/>
                <a:cs typeface="Times New Roman" panose="02020603050405020304" pitchFamily="18" charset="0"/>
              </a:rPr>
              <a:t>, "Dynamic Heart Disease Prediction using Mu</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29" y="-54218"/>
            <a:ext cx="10515600" cy="1325563"/>
          </a:xfrm>
        </p:spPr>
        <p:txBody>
          <a:bodyPr/>
          <a:lstStyle/>
          <a:p>
            <a:r>
              <a:rPr lang="en-GB" b="1" dirty="0">
                <a:latin typeface="Times New Roman" panose="02020603050405020304" pitchFamily="18" charset="0"/>
                <a:cs typeface="Times New Roman" panose="02020603050405020304" pitchFamily="18" charset="0"/>
              </a:rPr>
              <a:t>Publication Details</a:t>
            </a:r>
          </a:p>
        </p:txBody>
      </p:sp>
      <p:sp>
        <p:nvSpPr>
          <p:cNvPr id="3" name="Content Placeholder 2"/>
          <p:cNvSpPr>
            <a:spLocks noGrp="1"/>
          </p:cNvSpPr>
          <p:nvPr>
            <p:ph idx="1"/>
          </p:nvPr>
        </p:nvSpPr>
        <p:spPr>
          <a:xfrm>
            <a:off x="766725" y="1123935"/>
            <a:ext cx="10515600" cy="4351338"/>
          </a:xfrm>
        </p:spPr>
        <p:txBody>
          <a:bodyPr/>
          <a:lstStyle/>
          <a:p>
            <a:pPr algn="just">
              <a:lnSpc>
                <a:spcPct val="150000"/>
              </a:lnSpc>
            </a:pPr>
            <a:r>
              <a:rPr lang="en-GB" sz="1600" dirty="0">
                <a:latin typeface="Times New Roman" panose="02020603050405020304" pitchFamily="18" charset="0"/>
                <a:cs typeface="Times New Roman" panose="02020603050405020304" pitchFamily="18" charset="0"/>
              </a:rPr>
              <a:t>IJCRT:</a:t>
            </a:r>
            <a:r>
              <a:rPr lang="en-US" sz="1600" dirty="0">
                <a:solidFill>
                  <a:srgbClr val="040C28"/>
                </a:solidFill>
                <a:effectLst/>
                <a:latin typeface="Times New Roman" panose="02020603050405020304" pitchFamily="18" charset="0"/>
                <a:cs typeface="Times New Roman" panose="02020603050405020304" pitchFamily="18" charset="0"/>
              </a:rPr>
              <a:t>International Journal of Creative Research Thoughts</a:t>
            </a:r>
            <a:r>
              <a:rPr lang="en-US" sz="1600" dirty="0">
                <a:solidFill>
                  <a:srgbClr val="202124"/>
                </a:solidFill>
                <a:effectLst/>
                <a:latin typeface="Times New Roman" panose="02020603050405020304" pitchFamily="18" charset="0"/>
                <a:cs typeface="Times New Roman" panose="02020603050405020304" pitchFamily="18" charset="0"/>
              </a:rPr>
              <a:t> (IJCRT) ISSN: 2320-2882 | Impact Factor: 7.97 | Impact Factor: 7.97 and Monthly-Peer-reviewed, and Refereed Journals. Open Access Processing Charges or Publication fees with free DOI : ₹1500 INR for Indian author &amp; 55$ for foreign International author.</a:t>
            </a:r>
          </a:p>
          <a:p>
            <a:pPr algn="just">
              <a:lnSpc>
                <a:spcPct val="150000"/>
              </a:lnSpc>
            </a:pPr>
            <a:r>
              <a:rPr lang="en-US" sz="1600" dirty="0">
                <a:solidFill>
                  <a:srgbClr val="202124"/>
                </a:solidFill>
                <a:latin typeface="Times New Roman" panose="02020603050405020304" pitchFamily="18" charset="0"/>
                <a:cs typeface="Times New Roman" panose="02020603050405020304" pitchFamily="18" charset="0"/>
              </a:rPr>
              <a:t>Paper RegistrationID:IJCRT_249062</a:t>
            </a:r>
          </a:p>
          <a:p>
            <a:pPr algn="just">
              <a:lnSpc>
                <a:spcPct val="150000"/>
              </a:lnSpc>
            </a:pPr>
            <a:r>
              <a:rPr lang="en-US" sz="1600" dirty="0">
                <a:solidFill>
                  <a:srgbClr val="202124"/>
                </a:solidFill>
                <a:latin typeface="Times New Roman" panose="02020603050405020304" pitchFamily="18" charset="0"/>
                <a:cs typeface="Times New Roman" panose="02020603050405020304" pitchFamily="18" charset="0"/>
              </a:rPr>
              <a:t>Track your paper: </a:t>
            </a:r>
            <a:r>
              <a:rPr lang="en-US" sz="1600" dirty="0">
                <a:solidFill>
                  <a:srgbClr val="202124"/>
                </a:solidFill>
                <a:latin typeface="Times New Roman" panose="02020603050405020304" pitchFamily="18" charset="0"/>
                <a:cs typeface="Times New Roman" panose="02020603050405020304" pitchFamily="18" charset="0"/>
                <a:hlinkClick r:id="rId2"/>
              </a:rPr>
              <a:t>https://ijcrt.org/track.php?r_id=249062</a:t>
            </a:r>
            <a:endParaRPr lang="en-US" sz="16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US" sz="1600" dirty="0">
                <a:solidFill>
                  <a:srgbClr val="202124"/>
                </a:solidFill>
                <a:latin typeface="Times New Roman" panose="02020603050405020304" pitchFamily="18" charset="0"/>
                <a:cs typeface="Times New Roman" panose="02020603050405020304" pitchFamily="18" charset="0"/>
              </a:rPr>
              <a:t>Paper Title: Heart Disease Prediction</a:t>
            </a:r>
          </a:p>
          <a:p>
            <a:pPr algn="just">
              <a:lnSpc>
                <a:spcPct val="150000"/>
              </a:lnSpc>
            </a:pPr>
            <a:r>
              <a:rPr lang="en-US" sz="1600" dirty="0">
                <a:solidFill>
                  <a:srgbClr val="202124"/>
                </a:solidFill>
                <a:latin typeface="Times New Roman" panose="02020603050405020304" pitchFamily="18" charset="0"/>
                <a:cs typeface="Times New Roman" panose="02020603050405020304" pitchFamily="18" charset="0"/>
              </a:rPr>
              <a:t>Corresponding Author’s Name :MATAM BHUVANSHWAR</a:t>
            </a:r>
          </a:p>
          <a:p>
            <a:endParaRPr lang="en-US" dirty="0">
              <a:solidFill>
                <a:srgbClr val="202124"/>
              </a:solidFill>
              <a:latin typeface="Google Sans"/>
            </a:endParaRPr>
          </a:p>
          <a:p>
            <a:endParaRPr lang="en-GB" dirty="0"/>
          </a:p>
        </p:txBody>
      </p:sp>
    </p:spTree>
    <p:extLst>
      <p:ext uri="{BB962C8B-B14F-4D97-AF65-F5344CB8AC3E}">
        <p14:creationId xmlns:p14="http://schemas.microsoft.com/office/powerpoint/2010/main" val="62545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99" y="-76271"/>
            <a:ext cx="10515600" cy="1325563"/>
          </a:xfrm>
        </p:spPr>
        <p:txBody>
          <a:bodyPr/>
          <a:lstStyle/>
          <a:p>
            <a:r>
              <a:rPr lang="en-GB" b="1" dirty="0">
                <a:latin typeface="Times New Roman" panose="02020603050405020304" pitchFamily="18" charset="0"/>
                <a:cs typeface="Times New Roman" panose="02020603050405020304" pitchFamily="18" charset="0"/>
              </a:rPr>
              <a:t>Achievements</a:t>
            </a:r>
            <a:r>
              <a:rPr lang="en-GB" b="1" dirty="0"/>
              <a:t> </a:t>
            </a:r>
          </a:p>
        </p:txBody>
      </p:sp>
      <p:pic>
        <p:nvPicPr>
          <p:cNvPr id="4" name="Content Placeholder 3">
            <a:extLst>
              <a:ext uri="{FF2B5EF4-FFF2-40B4-BE49-F238E27FC236}">
                <a16:creationId xmlns:a16="http://schemas.microsoft.com/office/drawing/2014/main" id="{1BC8B333-B88E-2ED9-1C1F-02164CB78432}"/>
              </a:ext>
            </a:extLst>
          </p:cNvPr>
          <p:cNvPicPr>
            <a:picLocks noGrp="1" noChangeAspect="1"/>
          </p:cNvPicPr>
          <p:nvPr>
            <p:ph idx="1"/>
          </p:nvPr>
        </p:nvPicPr>
        <p:blipFill>
          <a:blip r:embed="rId2"/>
          <a:stretch>
            <a:fillRect/>
          </a:stretch>
        </p:blipFill>
        <p:spPr>
          <a:xfrm>
            <a:off x="0" y="1336392"/>
            <a:ext cx="6200655" cy="4272316"/>
          </a:xfrm>
          <a:prstGeom prst="rect">
            <a:avLst/>
          </a:prstGeom>
        </p:spPr>
      </p:pic>
      <p:pic>
        <p:nvPicPr>
          <p:cNvPr id="5" name="Picture 4">
            <a:extLst>
              <a:ext uri="{FF2B5EF4-FFF2-40B4-BE49-F238E27FC236}">
                <a16:creationId xmlns:a16="http://schemas.microsoft.com/office/drawing/2014/main" id="{0D71D9E5-E136-8800-216E-21DADAE01124}"/>
              </a:ext>
            </a:extLst>
          </p:cNvPr>
          <p:cNvPicPr>
            <a:picLocks noChangeAspect="1"/>
          </p:cNvPicPr>
          <p:nvPr/>
        </p:nvPicPr>
        <p:blipFill>
          <a:blip r:embed="rId3"/>
          <a:stretch>
            <a:fillRect/>
          </a:stretch>
        </p:blipFill>
        <p:spPr>
          <a:xfrm>
            <a:off x="6254815" y="1336392"/>
            <a:ext cx="6123940" cy="4272316"/>
          </a:xfrm>
          <a:prstGeom prst="rect">
            <a:avLst/>
          </a:prstGeom>
        </p:spPr>
      </p:pic>
    </p:spTree>
    <p:extLst>
      <p:ext uri="{BB962C8B-B14F-4D97-AF65-F5344CB8AC3E}">
        <p14:creationId xmlns:p14="http://schemas.microsoft.com/office/powerpoint/2010/main" val="222311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8CDFD8-BFBD-25D6-239D-78D1FE3A30B3}"/>
              </a:ext>
            </a:extLst>
          </p:cNvPr>
          <p:cNvPicPr>
            <a:picLocks noChangeAspect="1"/>
          </p:cNvPicPr>
          <p:nvPr/>
        </p:nvPicPr>
        <p:blipFill>
          <a:blip r:embed="rId2"/>
          <a:stretch>
            <a:fillRect/>
          </a:stretch>
        </p:blipFill>
        <p:spPr>
          <a:xfrm>
            <a:off x="146266" y="470725"/>
            <a:ext cx="6063615" cy="4806951"/>
          </a:xfrm>
          <a:prstGeom prst="rect">
            <a:avLst/>
          </a:prstGeom>
        </p:spPr>
      </p:pic>
      <p:pic>
        <p:nvPicPr>
          <p:cNvPr id="3" name="Picture 2">
            <a:extLst>
              <a:ext uri="{FF2B5EF4-FFF2-40B4-BE49-F238E27FC236}">
                <a16:creationId xmlns:a16="http://schemas.microsoft.com/office/drawing/2014/main" id="{4ABDD414-6A6E-FA2A-9CA6-0354041D6242}"/>
              </a:ext>
            </a:extLst>
          </p:cNvPr>
          <p:cNvPicPr>
            <a:picLocks noChangeAspect="1"/>
          </p:cNvPicPr>
          <p:nvPr/>
        </p:nvPicPr>
        <p:blipFill>
          <a:blip r:embed="rId3"/>
          <a:stretch>
            <a:fillRect/>
          </a:stretch>
        </p:blipFill>
        <p:spPr>
          <a:xfrm>
            <a:off x="6289719" y="470725"/>
            <a:ext cx="5859570" cy="4862195"/>
          </a:xfrm>
          <a:prstGeom prst="rect">
            <a:avLst/>
          </a:prstGeom>
        </p:spPr>
      </p:pic>
    </p:spTree>
    <p:extLst>
      <p:ext uri="{BB962C8B-B14F-4D97-AF65-F5344CB8AC3E}">
        <p14:creationId xmlns:p14="http://schemas.microsoft.com/office/powerpoint/2010/main" val="3727833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57" y="-104835"/>
            <a:ext cx="11219843" cy="1182313"/>
          </a:xfrm>
        </p:spPr>
        <p:txBody>
          <a:bodyPr/>
          <a:lstStyle/>
          <a:p>
            <a:r>
              <a:rPr lang="en-GB"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576111" y="844509"/>
            <a:ext cx="10515600" cy="4889814"/>
          </a:xfrm>
        </p:spPr>
        <p:txBody>
          <a:bodyPr>
            <a:noAutofit/>
          </a:bodyPr>
          <a:lstStyle/>
          <a:p>
            <a:pPr marL="0" indent="0" algn="just">
              <a:lnSpc>
                <a:spcPct val="170000"/>
              </a:lnSpc>
              <a:buNone/>
            </a:pPr>
            <a:r>
              <a:rPr lang="en-US" sz="1600" dirty="0">
                <a:latin typeface="Times New Roman" panose="02020603050405020304" pitchFamily="18" charset="0"/>
                <a:cs typeface="Times New Roman" panose="02020603050405020304" pitchFamily="18" charset="0"/>
              </a:rPr>
              <a:t>Due to busy schedule as well as routine assignments peoples are facing severe stress and anxiety. More over some other peoples are addicted with chronic habitual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like consumption of Cigars and Gutka those peoples are suffering from chronic diseases like, heart diseases, cancer, Liver problems, Kidney failures etc. To cure such persons with chronic disease is a big hurdle to well know doctors, is a current world issue. Regarding this new challenge, IT professionals are provided hand to hand support to predict such disease early and cure as well as recover the patients from the chronic disease. In the present scenario each humans are so exceptional in his individual features and manners, but even though every humans may have different pulse rate as well as blood pressure ratings. Based on the history and generic evaluation of medical practitioners and researchers believed that, a healthy humans pulse rate is varied in between of 60 to 100 bpm and BP is varied in between of 120/80 to 140/90 (mm Hg), and these readings are proved by medical practitioners. Heart syndrome is one the vital abrupt death or accidental death of humans in this world, this is might be because of poor dieting as well as physical.</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174"/>
            <a:ext cx="10515600" cy="1325563"/>
          </a:xfrm>
        </p:spPr>
        <p:txBody>
          <a:bodyPr/>
          <a:lstStyle/>
          <a:p>
            <a:r>
              <a:rPr lang="en-GB" b="1"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a:extLst>
              <a:ext uri="{FF2B5EF4-FFF2-40B4-BE49-F238E27FC236}">
                <a16:creationId xmlns:a16="http://schemas.microsoft.com/office/drawing/2014/main" id="{F0316574-C6F7-47C5-AE14-4D9EB4114B19}"/>
              </a:ext>
            </a:extLst>
          </p:cNvPr>
          <p:cNvGraphicFramePr>
            <a:graphicFrameLocks noGrp="1"/>
          </p:cNvGraphicFramePr>
          <p:nvPr>
            <p:ph idx="1"/>
            <p:extLst>
              <p:ext uri="{D42A27DB-BD31-4B8C-83A1-F6EECF244321}">
                <p14:modId xmlns:p14="http://schemas.microsoft.com/office/powerpoint/2010/main" val="2609301744"/>
              </p:ext>
            </p:extLst>
          </p:nvPr>
        </p:nvGraphicFramePr>
        <p:xfrm>
          <a:off x="193040" y="772160"/>
          <a:ext cx="11785600" cy="5051517"/>
        </p:xfrm>
        <a:graphic>
          <a:graphicData uri="http://schemas.openxmlformats.org/drawingml/2006/table">
            <a:tbl>
              <a:tblPr firstRow="1" firstCol="1" lastRow="1" lastCol="1" bandRow="1" bandCol="1">
                <a:tableStyleId>{5C22544A-7EE6-4342-B048-85BDC9FD1C3A}</a:tableStyleId>
              </a:tblPr>
              <a:tblGrid>
                <a:gridCol w="2362507">
                  <a:extLst>
                    <a:ext uri="{9D8B030D-6E8A-4147-A177-3AD203B41FA5}">
                      <a16:colId xmlns:a16="http://schemas.microsoft.com/office/drawing/2014/main" val="733661057"/>
                    </a:ext>
                  </a:extLst>
                </a:gridCol>
                <a:gridCol w="2002102">
                  <a:extLst>
                    <a:ext uri="{9D8B030D-6E8A-4147-A177-3AD203B41FA5}">
                      <a16:colId xmlns:a16="http://schemas.microsoft.com/office/drawing/2014/main" val="3501411940"/>
                    </a:ext>
                  </a:extLst>
                </a:gridCol>
                <a:gridCol w="2978145">
                  <a:extLst>
                    <a:ext uri="{9D8B030D-6E8A-4147-A177-3AD203B41FA5}">
                      <a16:colId xmlns:a16="http://schemas.microsoft.com/office/drawing/2014/main" val="3129203669"/>
                    </a:ext>
                  </a:extLst>
                </a:gridCol>
                <a:gridCol w="2029037">
                  <a:extLst>
                    <a:ext uri="{9D8B030D-6E8A-4147-A177-3AD203B41FA5}">
                      <a16:colId xmlns:a16="http://schemas.microsoft.com/office/drawing/2014/main" val="3273038191"/>
                    </a:ext>
                  </a:extLst>
                </a:gridCol>
                <a:gridCol w="2413809">
                  <a:extLst>
                    <a:ext uri="{9D8B030D-6E8A-4147-A177-3AD203B41FA5}">
                      <a16:colId xmlns:a16="http://schemas.microsoft.com/office/drawing/2014/main" val="3883558064"/>
                    </a:ext>
                  </a:extLst>
                </a:gridCol>
              </a:tblGrid>
              <a:tr h="367564">
                <a:tc>
                  <a:txBody>
                    <a:bodyPr/>
                    <a:lstStyle/>
                    <a:p>
                      <a:pPr>
                        <a:spcBef>
                          <a:spcPts val="5"/>
                        </a:spcBef>
                      </a:pPr>
                      <a:r>
                        <a:rPr lang="en-US" sz="700">
                          <a:effectLst/>
                        </a:rPr>
                        <a:t> </a:t>
                      </a:r>
                      <a:endParaRPr lang="en-IN" sz="700">
                        <a:effectLst/>
                      </a:endParaRPr>
                    </a:p>
                    <a:p>
                      <a:pPr marL="368300">
                        <a:lnSpc>
                          <a:spcPts val="1370"/>
                        </a:lnSpc>
                        <a:spcBef>
                          <a:spcPts val="5"/>
                        </a:spcBef>
                        <a:spcAft>
                          <a:spcPts val="0"/>
                        </a:spcAft>
                      </a:pPr>
                      <a:r>
                        <a:rPr lang="en-US" sz="800">
                          <a:effectLst/>
                        </a:rPr>
                        <a:t>Authors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5"/>
                        </a:spcBef>
                      </a:pPr>
                      <a:r>
                        <a:rPr lang="en-US" sz="700">
                          <a:effectLst/>
                        </a:rPr>
                        <a:t> </a:t>
                      </a:r>
                      <a:endParaRPr lang="en-IN" sz="700">
                        <a:effectLst/>
                      </a:endParaRPr>
                    </a:p>
                    <a:p>
                      <a:pPr marL="393065">
                        <a:lnSpc>
                          <a:spcPts val="1370"/>
                        </a:lnSpc>
                        <a:spcBef>
                          <a:spcPts val="5"/>
                        </a:spcBef>
                        <a:spcAft>
                          <a:spcPts val="0"/>
                        </a:spcAft>
                      </a:pPr>
                      <a:r>
                        <a:rPr lang="en-US" sz="800">
                          <a:effectLst/>
                        </a:rPr>
                        <a:t>Title</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5"/>
                        </a:spcBef>
                      </a:pPr>
                      <a:r>
                        <a:rPr lang="en-US" sz="700">
                          <a:effectLst/>
                        </a:rPr>
                        <a:t> </a:t>
                      </a:r>
                      <a:endParaRPr lang="en-IN" sz="700">
                        <a:effectLst/>
                      </a:endParaRPr>
                    </a:p>
                    <a:p>
                      <a:pPr marL="133350">
                        <a:lnSpc>
                          <a:spcPts val="1370"/>
                        </a:lnSpc>
                        <a:spcBef>
                          <a:spcPts val="5"/>
                        </a:spcBef>
                        <a:spcAft>
                          <a:spcPts val="0"/>
                        </a:spcAft>
                      </a:pPr>
                      <a:r>
                        <a:rPr lang="en-US" sz="800">
                          <a:effectLst/>
                        </a:rPr>
                        <a:t>Conference/Journal</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3065" marR="27305" indent="-203200">
                        <a:lnSpc>
                          <a:spcPts val="1350"/>
                        </a:lnSpc>
                        <a:spcAft>
                          <a:spcPts val="0"/>
                        </a:spcAft>
                      </a:pPr>
                      <a:r>
                        <a:rPr lang="en-US" sz="800">
                          <a:effectLst/>
                        </a:rPr>
                        <a:t>Algorithms</a:t>
                      </a:r>
                      <a:r>
                        <a:rPr lang="en-US" sz="800" spc="-285">
                          <a:effectLst/>
                        </a:rPr>
                        <a:t> </a:t>
                      </a:r>
                      <a:r>
                        <a:rPr lang="en-US" sz="800">
                          <a:effectLst/>
                        </a:rPr>
                        <a:t>Used</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5"/>
                        </a:spcBef>
                      </a:pPr>
                      <a:r>
                        <a:rPr lang="en-US" sz="700">
                          <a:effectLst/>
                        </a:rPr>
                        <a:t> </a:t>
                      </a:r>
                      <a:endParaRPr lang="en-IN" sz="700">
                        <a:effectLst/>
                      </a:endParaRPr>
                    </a:p>
                    <a:p>
                      <a:pPr marL="215265">
                        <a:lnSpc>
                          <a:spcPts val="1370"/>
                        </a:lnSpc>
                        <a:spcBef>
                          <a:spcPts val="5"/>
                        </a:spcBef>
                        <a:spcAft>
                          <a:spcPts val="0"/>
                        </a:spcAft>
                      </a:pPr>
                      <a:r>
                        <a:rPr lang="en-US" sz="800">
                          <a:effectLst/>
                        </a:rPr>
                        <a:t>Key</a:t>
                      </a:r>
                      <a:r>
                        <a:rPr lang="en-US" sz="800" spc="-20">
                          <a:effectLst/>
                        </a:rPr>
                        <a:t> </a:t>
                      </a:r>
                      <a:r>
                        <a:rPr lang="en-US" sz="800">
                          <a:effectLst/>
                        </a:rPr>
                        <a:t>Findings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82981595"/>
                  </a:ext>
                </a:extLst>
              </a:tr>
              <a:tr h="876825">
                <a:tc>
                  <a:txBody>
                    <a:bodyPr/>
                    <a:lstStyle/>
                    <a:p>
                      <a:r>
                        <a:rPr lang="en-US" sz="800" dirty="0">
                          <a:effectLst/>
                        </a:rPr>
                        <a:t> </a:t>
                      </a:r>
                      <a:endParaRPr lang="en-IN" sz="700" dirty="0">
                        <a:effectLst/>
                      </a:endParaRPr>
                    </a:p>
                    <a:p>
                      <a:r>
                        <a:rPr lang="en-US" sz="800" dirty="0">
                          <a:effectLst/>
                        </a:rPr>
                        <a:t> </a:t>
                      </a:r>
                      <a:endParaRPr lang="en-IN" sz="700" dirty="0">
                        <a:effectLst/>
                      </a:endParaRPr>
                    </a:p>
                    <a:p>
                      <a:r>
                        <a:rPr lang="en-US" sz="800" dirty="0">
                          <a:effectLst/>
                        </a:rPr>
                        <a:t> </a:t>
                      </a:r>
                      <a:endParaRPr lang="en-IN" sz="700" dirty="0">
                        <a:effectLst/>
                      </a:endParaRPr>
                    </a:p>
                    <a:p>
                      <a:r>
                        <a:rPr lang="en-US" sz="800" dirty="0">
                          <a:effectLst/>
                        </a:rPr>
                        <a:t> </a:t>
                      </a:r>
                      <a:endParaRPr lang="en-IN" sz="700" dirty="0">
                        <a:effectLst/>
                      </a:endParaRPr>
                    </a:p>
                    <a:p>
                      <a:pPr marL="76200">
                        <a:spcBef>
                          <a:spcPts val="1005"/>
                        </a:spcBef>
                        <a:spcAft>
                          <a:spcPts val="0"/>
                        </a:spcAft>
                      </a:pPr>
                      <a:r>
                        <a:rPr lang="en-US" sz="800" dirty="0">
                          <a:effectLst/>
                        </a:rPr>
                        <a:t>P.</a:t>
                      </a:r>
                      <a:r>
                        <a:rPr lang="en-US" sz="800" spc="-60" dirty="0">
                          <a:effectLst/>
                        </a:rPr>
                        <a:t> </a:t>
                      </a:r>
                      <a:r>
                        <a:rPr lang="en-US" sz="800" dirty="0">
                          <a:effectLst/>
                        </a:rPr>
                        <a:t>Kola</a:t>
                      </a:r>
                      <a:r>
                        <a:rPr lang="en-US" sz="800" spc="20" dirty="0">
                          <a:effectLst/>
                        </a:rPr>
                        <a:t> </a:t>
                      </a:r>
                      <a:r>
                        <a:rPr lang="en-US" sz="800" dirty="0">
                          <a:effectLst/>
                        </a:rPr>
                        <a:t>Sujatha</a:t>
                      </a:r>
                      <a:endParaRPr lang="en-IN" sz="700" dirty="0">
                        <a:effectLst/>
                      </a:endParaRPr>
                    </a:p>
                    <a:p>
                      <a:pPr marL="76200" marR="52705">
                        <a:lnSpc>
                          <a:spcPts val="1350"/>
                        </a:lnSpc>
                        <a:spcBef>
                          <a:spcPts val="40"/>
                        </a:spcBef>
                        <a:spcAft>
                          <a:spcPts val="0"/>
                        </a:spcAft>
                      </a:pPr>
                      <a:r>
                        <a:rPr lang="en-US" sz="800" dirty="0">
                          <a:effectLst/>
                        </a:rPr>
                        <a:t>and K.</a:t>
                      </a:r>
                      <a:r>
                        <a:rPr lang="en-US" sz="800" spc="5" dirty="0">
                          <a:effectLst/>
                        </a:rPr>
                        <a:t> </a:t>
                      </a:r>
                      <a:r>
                        <a:rPr lang="en-US" sz="800" spc="-10" dirty="0">
                          <a:effectLst/>
                        </a:rPr>
                        <a:t>Mahalakshmi[1]</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pPr>
                        <a:spcBef>
                          <a:spcPts val="30"/>
                        </a:spcBef>
                      </a:pPr>
                      <a:r>
                        <a:rPr lang="en-US" sz="700">
                          <a:effectLst/>
                        </a:rPr>
                        <a:t> </a:t>
                      </a:r>
                      <a:endParaRPr lang="en-IN" sz="700">
                        <a:effectLst/>
                      </a:endParaRPr>
                    </a:p>
                    <a:p>
                      <a:pPr marL="75565" marR="63500" algn="just">
                        <a:spcBef>
                          <a:spcPts val="5"/>
                        </a:spcBef>
                        <a:spcAft>
                          <a:spcPts val="0"/>
                        </a:spcAft>
                      </a:pPr>
                      <a:r>
                        <a:rPr lang="en-US" sz="800">
                          <a:effectLst/>
                        </a:rPr>
                        <a:t>Performance</a:t>
                      </a:r>
                      <a:r>
                        <a:rPr lang="en-US" sz="800" spc="-290">
                          <a:effectLst/>
                        </a:rPr>
                        <a:t> </a:t>
                      </a:r>
                      <a:r>
                        <a:rPr lang="en-US" sz="800">
                          <a:effectLst/>
                        </a:rPr>
                        <a:t>evaluation of</a:t>
                      </a:r>
                      <a:r>
                        <a:rPr lang="en-US" sz="800" spc="-285">
                          <a:effectLst/>
                        </a:rPr>
                        <a:t> </a:t>
                      </a:r>
                      <a:r>
                        <a:rPr lang="en-US" sz="800">
                          <a:effectLst/>
                        </a:rPr>
                        <a:t>supervised</a:t>
                      </a:r>
                      <a:endParaRPr lang="en-IN" sz="700">
                        <a:effectLst/>
                      </a:endParaRPr>
                    </a:p>
                    <a:p>
                      <a:pPr marL="75565" marR="264795">
                        <a:lnSpc>
                          <a:spcPts val="1350"/>
                        </a:lnSpc>
                        <a:spcBef>
                          <a:spcPts val="30"/>
                        </a:spcBef>
                        <a:spcAft>
                          <a:spcPts val="0"/>
                        </a:spcAft>
                      </a:pPr>
                      <a:r>
                        <a:rPr lang="en-US" sz="800">
                          <a:effectLst/>
                        </a:rPr>
                        <a:t>machine</a:t>
                      </a:r>
                      <a:r>
                        <a:rPr lang="en-US" sz="800" spc="5">
                          <a:effectLst/>
                        </a:rPr>
                        <a:t> </a:t>
                      </a:r>
                      <a:r>
                        <a:rPr lang="en-US" sz="800" spc="-10">
                          <a:effectLst/>
                        </a:rPr>
                        <a:t>learning...</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pPr marL="82550">
                        <a:spcBef>
                          <a:spcPts val="1045"/>
                        </a:spcBef>
                        <a:spcAft>
                          <a:spcPts val="0"/>
                        </a:spcAft>
                      </a:pPr>
                      <a:r>
                        <a:rPr lang="en-US" sz="800">
                          <a:effectLst/>
                        </a:rPr>
                        <a:t>2020</a:t>
                      </a:r>
                      <a:r>
                        <a:rPr lang="en-US" sz="800" spc="-40">
                          <a:effectLst/>
                        </a:rPr>
                        <a:t> </a:t>
                      </a:r>
                      <a:r>
                        <a:rPr lang="en-US" sz="800">
                          <a:effectLst/>
                        </a:rPr>
                        <a:t>IEEE</a:t>
                      </a:r>
                      <a:endParaRPr lang="en-IN" sz="700">
                        <a:effectLst/>
                      </a:endParaRPr>
                    </a:p>
                    <a:p>
                      <a:pPr marL="82550">
                        <a:spcBef>
                          <a:spcPts val="75"/>
                        </a:spcBef>
                        <a:spcAft>
                          <a:spcPts val="0"/>
                        </a:spcAft>
                      </a:pPr>
                      <a:r>
                        <a:rPr lang="en-US" sz="800">
                          <a:effectLst/>
                        </a:rPr>
                        <a:t>International</a:t>
                      </a:r>
                      <a:endParaRPr lang="en-IN" sz="700">
                        <a:effectLst/>
                      </a:endParaRPr>
                    </a:p>
                    <a:p>
                      <a:pPr marL="82550" marR="429895">
                        <a:lnSpc>
                          <a:spcPts val="1350"/>
                        </a:lnSpc>
                        <a:spcBef>
                          <a:spcPts val="40"/>
                        </a:spcBef>
                        <a:spcAft>
                          <a:spcPts val="0"/>
                        </a:spcAft>
                      </a:pPr>
                      <a:r>
                        <a:rPr lang="en-US" sz="800" spc="-5">
                          <a:effectLst/>
                        </a:rPr>
                        <a:t>Conference </a:t>
                      </a:r>
                      <a:r>
                        <a:rPr lang="en-US" sz="800">
                          <a:effectLst/>
                        </a:rPr>
                        <a:t>for</a:t>
                      </a:r>
                      <a:r>
                        <a:rPr lang="en-US" sz="800" spc="-285">
                          <a:effectLst/>
                        </a:rPr>
                        <a:t> </a:t>
                      </a:r>
                      <a:r>
                        <a:rPr lang="en-US" sz="800">
                          <a:effectLst/>
                        </a:rPr>
                        <a:t>Innovation</a:t>
                      </a:r>
                      <a:r>
                        <a:rPr lang="en-US" sz="800" spc="20">
                          <a:effectLst/>
                        </a:rPr>
                        <a:t> </a:t>
                      </a:r>
                      <a:r>
                        <a:rPr lang="en-US" sz="800">
                          <a:effectLst/>
                        </a:rPr>
                        <a:t>in</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pPr>
                        <a:spcBef>
                          <a:spcPts val="25"/>
                        </a:spcBef>
                      </a:pPr>
                      <a:r>
                        <a:rPr lang="en-US" sz="1200">
                          <a:effectLst/>
                        </a:rPr>
                        <a:t> </a:t>
                      </a:r>
                      <a:endParaRPr lang="en-IN" sz="700">
                        <a:effectLst/>
                      </a:endParaRPr>
                    </a:p>
                    <a:p>
                      <a:pPr marL="75565"/>
                      <a:r>
                        <a:rPr lang="en-US" sz="800">
                          <a:effectLst/>
                        </a:rPr>
                        <a:t>Naïve</a:t>
                      </a:r>
                      <a:r>
                        <a:rPr lang="en-US" sz="800" spc="60">
                          <a:effectLst/>
                        </a:rPr>
                        <a:t> </a:t>
                      </a:r>
                      <a:r>
                        <a:rPr lang="en-US" sz="800">
                          <a:effectLst/>
                        </a:rPr>
                        <a:t>Bayes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ct val="100000"/>
                        </a:lnSpc>
                        <a:spcBef>
                          <a:spcPts val="80"/>
                        </a:spcBef>
                        <a:spcAft>
                          <a:spcPts val="0"/>
                        </a:spcAft>
                      </a:pPr>
                      <a:r>
                        <a:rPr lang="en-US" sz="800">
                          <a:effectLst/>
                        </a:rPr>
                        <a:t>Random</a:t>
                      </a:r>
                      <a:r>
                        <a:rPr lang="en-US" sz="800" spc="15">
                          <a:effectLst/>
                        </a:rPr>
                        <a:t> </a:t>
                      </a:r>
                      <a:r>
                        <a:rPr lang="en-US" sz="800">
                          <a:effectLst/>
                        </a:rPr>
                        <a:t>Forest</a:t>
                      </a:r>
                      <a:r>
                        <a:rPr lang="en-US" sz="800" spc="5">
                          <a:effectLst/>
                        </a:rPr>
                        <a:t> </a:t>
                      </a:r>
                      <a:r>
                        <a:rPr lang="en-US" sz="800">
                          <a:effectLst/>
                        </a:rPr>
                        <a:t>outperforms</a:t>
                      </a:r>
                      <a:r>
                        <a:rPr lang="en-US" sz="800" spc="25">
                          <a:effectLst/>
                        </a:rPr>
                        <a:t> </a:t>
                      </a:r>
                      <a:r>
                        <a:rPr lang="en-US" sz="800">
                          <a:effectLst/>
                        </a:rPr>
                        <a:t>other</a:t>
                      </a:r>
                      <a:r>
                        <a:rPr lang="en-US" sz="800" spc="-285">
                          <a:effectLst/>
                        </a:rPr>
                        <a:t> </a:t>
                      </a:r>
                      <a:r>
                        <a:rPr lang="en-US" sz="800">
                          <a:effectLst/>
                        </a:rPr>
                        <a:t>algorithms</a:t>
                      </a:r>
                      <a:r>
                        <a:rPr lang="en-US" sz="800" spc="-95">
                          <a:effectLst/>
                        </a:rPr>
                        <a:t> </a:t>
                      </a:r>
                      <a:r>
                        <a:rPr lang="en-US" sz="800">
                          <a:effectLst/>
                        </a:rPr>
                        <a:t>with</a:t>
                      </a:r>
                      <a:r>
                        <a:rPr lang="en-US" sz="800" spc="-30">
                          <a:effectLst/>
                        </a:rPr>
                        <a:t> </a:t>
                      </a:r>
                      <a:r>
                        <a:rPr lang="en-US" sz="800">
                          <a:effectLst/>
                        </a:rPr>
                        <a:t>an</a:t>
                      </a:r>
                      <a:r>
                        <a:rPr lang="en-US" sz="800" spc="-285">
                          <a:effectLst/>
                        </a:rPr>
                        <a:t> </a:t>
                      </a:r>
                      <a:r>
                        <a:rPr lang="en-US" sz="800">
                          <a:effectLst/>
                        </a:rPr>
                        <a:t>accuracy of</a:t>
                      </a:r>
                      <a:r>
                        <a:rPr lang="en-US" sz="800" spc="5">
                          <a:effectLst/>
                        </a:rPr>
                        <a:t> </a:t>
                      </a:r>
                      <a:r>
                        <a:rPr lang="en-US" sz="800">
                          <a:effectLst/>
                        </a:rPr>
                        <a:t>83.52%,</a:t>
                      </a:r>
                      <a:r>
                        <a:rPr lang="en-US" sz="800" spc="-20">
                          <a:effectLst/>
                        </a:rPr>
                        <a:t> </a:t>
                      </a:r>
                      <a:r>
                        <a:rPr lang="en-US" sz="800">
                          <a:effectLst/>
                        </a:rPr>
                        <a:t>F1-Score</a:t>
                      </a:r>
                      <a:endParaRPr lang="en-IN" sz="700">
                        <a:effectLst/>
                      </a:endParaRPr>
                    </a:p>
                    <a:p>
                      <a:pPr marL="75565">
                        <a:lnSpc>
                          <a:spcPts val="1265"/>
                        </a:lnSpc>
                      </a:pPr>
                      <a:r>
                        <a:rPr lang="en-US" sz="800">
                          <a:effectLst/>
                        </a:rPr>
                        <a:t>84.21%,</a:t>
                      </a:r>
                      <a:r>
                        <a:rPr lang="en-US" sz="800" spc="-75">
                          <a:effectLst/>
                        </a:rPr>
                        <a:t> </a:t>
                      </a:r>
                      <a:r>
                        <a:rPr lang="en-US" sz="800">
                          <a:effectLst/>
                        </a:rPr>
                        <a:t>AUC</a:t>
                      </a:r>
                      <a:endParaRPr lang="en-IN" sz="700">
                        <a:effectLst/>
                      </a:endParaRPr>
                    </a:p>
                    <a:p>
                      <a:pPr marL="75565">
                        <a:lnSpc>
                          <a:spcPts val="1365"/>
                        </a:lnSpc>
                        <a:spcBef>
                          <a:spcPts val="20"/>
                        </a:spcBef>
                        <a:spcAft>
                          <a:spcPts val="0"/>
                        </a:spcAft>
                      </a:pPr>
                      <a:r>
                        <a:rPr lang="en-US" sz="800">
                          <a:effectLst/>
                        </a:rPr>
                        <a:t>88.24%,</a:t>
                      </a:r>
                      <a:r>
                        <a:rPr lang="en-US" sz="800" spc="-35">
                          <a:effectLst/>
                        </a:rPr>
                        <a:t> </a:t>
                      </a:r>
                      <a:r>
                        <a:rPr lang="en-US" sz="800">
                          <a:effectLst/>
                        </a:rPr>
                        <a:t>Precision</a:t>
                      </a:r>
                      <a:endParaRPr lang="en-IN" sz="700">
                        <a:effectLst/>
                      </a:endParaRPr>
                    </a:p>
                    <a:p>
                      <a:pPr marL="75565">
                        <a:lnSpc>
                          <a:spcPts val="1365"/>
                        </a:lnSpc>
                      </a:pPr>
                      <a:r>
                        <a:rPr lang="en-US" sz="800">
                          <a:effectLst/>
                        </a:rPr>
                        <a:t>88.89%.</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7444473"/>
                  </a:ext>
                </a:extLst>
              </a:tr>
              <a:tr h="596596">
                <a:tc>
                  <a:txBody>
                    <a:bodyPr/>
                    <a:lstStyle/>
                    <a:p>
                      <a:r>
                        <a:rPr lang="en-US" sz="800">
                          <a:effectLst/>
                        </a:rPr>
                        <a:t> </a:t>
                      </a:r>
                      <a:endParaRPr lang="en-IN" sz="700">
                        <a:effectLst/>
                      </a:endParaRPr>
                    </a:p>
                    <a:p>
                      <a:r>
                        <a:rPr lang="en-US" sz="800">
                          <a:effectLst/>
                        </a:rPr>
                        <a:t> </a:t>
                      </a:r>
                      <a:endParaRPr lang="en-IN" sz="700">
                        <a:effectLst/>
                      </a:endParaRPr>
                    </a:p>
                    <a:p>
                      <a:pPr marL="76200" algn="just">
                        <a:lnSpc>
                          <a:spcPct val="97000"/>
                        </a:lnSpc>
                        <a:spcBef>
                          <a:spcPts val="1015"/>
                        </a:spcBef>
                        <a:spcAft>
                          <a:spcPts val="0"/>
                        </a:spcAft>
                      </a:pPr>
                      <a:r>
                        <a:rPr lang="en-US" sz="800">
                          <a:effectLst/>
                        </a:rPr>
                        <a:t>Pahulpreet Singh</a:t>
                      </a:r>
                      <a:r>
                        <a:rPr lang="en-US" sz="800" spc="-285">
                          <a:effectLst/>
                        </a:rPr>
                        <a:t> </a:t>
                      </a:r>
                      <a:r>
                        <a:rPr lang="en-US" sz="800">
                          <a:effectLst/>
                        </a:rPr>
                        <a:t>Kohli and Shriya</a:t>
                      </a:r>
                      <a:r>
                        <a:rPr lang="en-US" sz="800" spc="-285">
                          <a:effectLst/>
                        </a:rPr>
                        <a:t> </a:t>
                      </a:r>
                      <a:r>
                        <a:rPr lang="en-US" sz="800">
                          <a:effectLst/>
                        </a:rPr>
                        <a:t>Arora[2]</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45"/>
                        </a:spcBef>
                      </a:pPr>
                      <a:r>
                        <a:rPr lang="en-US" sz="800">
                          <a:effectLst/>
                        </a:rPr>
                        <a:t> </a:t>
                      </a:r>
                      <a:endParaRPr lang="en-IN" sz="700">
                        <a:effectLst/>
                      </a:endParaRPr>
                    </a:p>
                    <a:p>
                      <a:pPr marL="75565">
                        <a:lnSpc>
                          <a:spcPct val="95000"/>
                        </a:lnSpc>
                        <a:spcAft>
                          <a:spcPts val="0"/>
                        </a:spcAft>
                      </a:pPr>
                      <a:r>
                        <a:rPr lang="en-US" sz="800">
                          <a:effectLst/>
                        </a:rPr>
                        <a:t>Application of</a:t>
                      </a:r>
                      <a:r>
                        <a:rPr lang="en-US" sz="800" spc="-285">
                          <a:effectLst/>
                        </a:rPr>
                        <a:t> </a:t>
                      </a:r>
                      <a:r>
                        <a:rPr lang="en-US" sz="800">
                          <a:effectLst/>
                        </a:rPr>
                        <a:t>machine</a:t>
                      </a:r>
                      <a:r>
                        <a:rPr lang="en-US" sz="800" spc="5">
                          <a:effectLst/>
                        </a:rPr>
                        <a:t> </a:t>
                      </a:r>
                      <a:r>
                        <a:rPr lang="en-US" sz="800">
                          <a:effectLst/>
                        </a:rPr>
                        <a:t>learning in</a:t>
                      </a:r>
                      <a:r>
                        <a:rPr lang="en-US" sz="800" spc="5">
                          <a:effectLst/>
                        </a:rPr>
                        <a:t> </a:t>
                      </a:r>
                      <a:r>
                        <a:rPr lang="en-US" sz="800">
                          <a:effectLst/>
                        </a:rPr>
                        <a:t>disease</a:t>
                      </a:r>
                      <a:r>
                        <a:rPr lang="en-US" sz="800" spc="5">
                          <a:effectLst/>
                        </a:rPr>
                        <a:t> </a:t>
                      </a:r>
                      <a:r>
                        <a:rPr lang="en-US" sz="800">
                          <a:effectLst/>
                        </a:rPr>
                        <a:t>prediction</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pPr marL="82550">
                        <a:lnSpc>
                          <a:spcPct val="97000"/>
                        </a:lnSpc>
                        <a:spcBef>
                          <a:spcPts val="1015"/>
                        </a:spcBef>
                        <a:spcAft>
                          <a:spcPts val="0"/>
                        </a:spcAft>
                      </a:pPr>
                      <a:r>
                        <a:rPr lang="en-US" sz="800" spc="-10">
                          <a:effectLst/>
                        </a:rPr>
                        <a:t>2018</a:t>
                      </a:r>
                      <a:r>
                        <a:rPr lang="en-US" sz="800" spc="-60">
                          <a:effectLst/>
                        </a:rPr>
                        <a:t> </a:t>
                      </a:r>
                      <a:r>
                        <a:rPr lang="en-US" sz="800" spc="-10">
                          <a:effectLst/>
                        </a:rPr>
                        <a:t>4th</a:t>
                      </a:r>
                      <a:r>
                        <a:rPr lang="en-US" sz="800" spc="-60">
                          <a:effectLst/>
                        </a:rPr>
                        <a:t> </a:t>
                      </a:r>
                      <a:r>
                        <a:rPr lang="en-US" sz="800" spc="-10">
                          <a:effectLst/>
                        </a:rPr>
                        <a:t>International</a:t>
                      </a:r>
                      <a:r>
                        <a:rPr lang="en-US" sz="800" spc="-285">
                          <a:effectLst/>
                        </a:rPr>
                        <a:t> </a:t>
                      </a:r>
                      <a:r>
                        <a:rPr lang="en-US" sz="800">
                          <a:effectLst/>
                        </a:rPr>
                        <a:t>Conference</a:t>
                      </a:r>
                      <a:r>
                        <a:rPr lang="en-US" sz="800" spc="15">
                          <a:effectLst/>
                        </a:rPr>
                        <a:t> </a:t>
                      </a:r>
                      <a:r>
                        <a:rPr lang="en-US" sz="800">
                          <a:effectLst/>
                        </a:rPr>
                        <a:t>on</a:t>
                      </a:r>
                      <a:r>
                        <a:rPr lang="en-US" sz="800" spc="5">
                          <a:effectLst/>
                        </a:rPr>
                        <a:t> </a:t>
                      </a:r>
                      <a:r>
                        <a:rPr lang="en-US" sz="800">
                          <a:effectLst/>
                        </a:rPr>
                        <a:t>Computing</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pPr marL="75565" marR="24765">
                        <a:lnSpc>
                          <a:spcPct val="97000"/>
                        </a:lnSpc>
                        <a:spcBef>
                          <a:spcPts val="1015"/>
                        </a:spcBef>
                        <a:spcAft>
                          <a:spcPts val="0"/>
                        </a:spcAft>
                      </a:pPr>
                      <a:r>
                        <a:rPr lang="en-US" sz="800" spc="-5">
                          <a:effectLst/>
                        </a:rPr>
                        <a:t>Decision </a:t>
                      </a:r>
                      <a:r>
                        <a:rPr lang="en-US" sz="800">
                          <a:effectLst/>
                        </a:rPr>
                        <a:t>Tree</a:t>
                      </a:r>
                      <a:r>
                        <a:rPr lang="en-US" sz="800" spc="-285">
                          <a:effectLst/>
                        </a:rPr>
                        <a:t> </a:t>
                      </a:r>
                      <a:r>
                        <a:rPr lang="en-US" sz="800">
                          <a:effectLst/>
                        </a:rPr>
                        <a:t>classification</a:t>
                      </a:r>
                      <a:r>
                        <a:rPr lang="en-US" sz="800" spc="5">
                          <a:effectLst/>
                        </a:rPr>
                        <a:t> </a:t>
                      </a:r>
                      <a:r>
                        <a:rPr lang="en-US" sz="800">
                          <a:effectLst/>
                        </a:rPr>
                        <a:t>algorithms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marR="8255">
                        <a:spcAft>
                          <a:spcPts val="0"/>
                        </a:spcAft>
                      </a:pPr>
                      <a:r>
                        <a:rPr lang="en-US" sz="800" spc="-5">
                          <a:effectLst/>
                        </a:rPr>
                        <a:t>Machine learning</a:t>
                      </a:r>
                      <a:r>
                        <a:rPr lang="en-US" sz="800" spc="-285">
                          <a:effectLst/>
                        </a:rPr>
                        <a:t> </a:t>
                      </a:r>
                      <a:r>
                        <a:rPr lang="en-US" sz="800">
                          <a:effectLst/>
                        </a:rPr>
                        <a:t>can be</a:t>
                      </a:r>
                      <a:r>
                        <a:rPr lang="en-US" sz="800" spc="30">
                          <a:effectLst/>
                        </a:rPr>
                        <a:t> </a:t>
                      </a:r>
                      <a:r>
                        <a:rPr lang="en-US" sz="800">
                          <a:effectLst/>
                        </a:rPr>
                        <a:t>used</a:t>
                      </a:r>
                      <a:r>
                        <a:rPr lang="en-US" sz="800" spc="5">
                          <a:effectLst/>
                        </a:rPr>
                        <a:t> </a:t>
                      </a:r>
                      <a:r>
                        <a:rPr lang="en-US" sz="800">
                          <a:effectLst/>
                        </a:rPr>
                        <a:t>to</a:t>
                      </a:r>
                      <a:r>
                        <a:rPr lang="en-US" sz="800" spc="5">
                          <a:effectLst/>
                        </a:rPr>
                        <a:t> </a:t>
                      </a:r>
                      <a:r>
                        <a:rPr lang="en-US" sz="800">
                          <a:effectLst/>
                        </a:rPr>
                        <a:t>detect</a:t>
                      </a:r>
                      <a:r>
                        <a:rPr lang="en-US" sz="800" spc="25">
                          <a:effectLst/>
                        </a:rPr>
                        <a:t> </a:t>
                      </a:r>
                      <a:r>
                        <a:rPr lang="en-US" sz="800">
                          <a:effectLst/>
                        </a:rPr>
                        <a:t>diseases</a:t>
                      </a:r>
                      <a:r>
                        <a:rPr lang="en-US" sz="800" spc="5">
                          <a:effectLst/>
                        </a:rPr>
                        <a:t> </a:t>
                      </a:r>
                      <a:r>
                        <a:rPr lang="en-US" sz="800">
                          <a:effectLst/>
                        </a:rPr>
                        <a:t>early</a:t>
                      </a:r>
                      <a:r>
                        <a:rPr lang="en-US" sz="800" spc="10">
                          <a:effectLst/>
                        </a:rPr>
                        <a:t> </a:t>
                      </a:r>
                      <a:r>
                        <a:rPr lang="en-US" sz="800">
                          <a:effectLst/>
                        </a:rPr>
                        <a:t>on,</a:t>
                      </a:r>
                      <a:r>
                        <a:rPr lang="en-US" sz="800" spc="5">
                          <a:effectLst/>
                        </a:rPr>
                        <a:t> </a:t>
                      </a:r>
                      <a:r>
                        <a:rPr lang="en-US" sz="800">
                          <a:effectLst/>
                        </a:rPr>
                        <a:t>using</a:t>
                      </a:r>
                      <a:endParaRPr lang="en-IN" sz="700">
                        <a:effectLst/>
                      </a:endParaRPr>
                    </a:p>
                    <a:p>
                      <a:pPr marL="75565" marR="12065">
                        <a:lnSpc>
                          <a:spcPts val="1350"/>
                        </a:lnSpc>
                        <a:spcAft>
                          <a:spcPts val="0"/>
                        </a:spcAft>
                      </a:pPr>
                      <a:r>
                        <a:rPr lang="en-US" sz="800">
                          <a:effectLst/>
                        </a:rPr>
                        <a:t>three</a:t>
                      </a:r>
                      <a:r>
                        <a:rPr lang="en-US" sz="800" spc="20">
                          <a:effectLst/>
                        </a:rPr>
                        <a:t> </a:t>
                      </a:r>
                      <a:r>
                        <a:rPr lang="en-US" sz="800">
                          <a:effectLst/>
                        </a:rPr>
                        <a:t>distinct</a:t>
                      </a:r>
                      <a:r>
                        <a:rPr lang="en-US" sz="800" spc="5">
                          <a:effectLst/>
                        </a:rPr>
                        <a:t> </a:t>
                      </a:r>
                      <a:r>
                        <a:rPr lang="en-US" sz="800" spc="-20">
                          <a:effectLst/>
                        </a:rPr>
                        <a:t>disease</a:t>
                      </a:r>
                      <a:r>
                        <a:rPr lang="en-US" sz="800" spc="-55">
                          <a:effectLst/>
                        </a:rPr>
                        <a:t> </a:t>
                      </a:r>
                      <a:r>
                        <a:rPr lang="en-US" sz="800" spc="-15">
                          <a:effectLst/>
                        </a:rPr>
                        <a:t>databases.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37682857"/>
                  </a:ext>
                </a:extLst>
              </a:tr>
              <a:tr h="763849">
                <a:tc>
                  <a:txBody>
                    <a:bodyPr/>
                    <a:lstStyle/>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pPr marL="76200" marR="119380">
                        <a:lnSpc>
                          <a:spcPct val="97000"/>
                        </a:lnSpc>
                        <a:spcBef>
                          <a:spcPts val="955"/>
                        </a:spcBef>
                        <a:spcAft>
                          <a:spcPts val="0"/>
                        </a:spcAft>
                      </a:pPr>
                      <a:r>
                        <a:rPr lang="en-US" sz="800">
                          <a:effectLst/>
                        </a:rPr>
                        <a:t>Abderrahmane</a:t>
                      </a:r>
                      <a:r>
                        <a:rPr lang="en-US" sz="800" spc="-285">
                          <a:effectLst/>
                        </a:rPr>
                        <a:t> </a:t>
                      </a:r>
                      <a:r>
                        <a:rPr lang="en-US" sz="800" spc="-20">
                          <a:effectLst/>
                        </a:rPr>
                        <a:t>Ed-Daoudy</a:t>
                      </a:r>
                      <a:r>
                        <a:rPr lang="en-US" sz="800" spc="-80">
                          <a:effectLst/>
                        </a:rPr>
                        <a:t> </a:t>
                      </a:r>
                      <a:r>
                        <a:rPr lang="en-US" sz="800" spc="-15">
                          <a:effectLst/>
                        </a:rPr>
                        <a:t>and</a:t>
                      </a:r>
                      <a:endParaRPr lang="en-IN" sz="700">
                        <a:effectLst/>
                      </a:endParaRPr>
                    </a:p>
                    <a:p>
                      <a:pPr marL="76200">
                        <a:lnSpc>
                          <a:spcPts val="1345"/>
                        </a:lnSpc>
                        <a:spcAft>
                          <a:spcPts val="0"/>
                        </a:spcAft>
                      </a:pPr>
                      <a:r>
                        <a:rPr lang="en-US" sz="800">
                          <a:effectLst/>
                        </a:rPr>
                        <a:t>Khalil</a:t>
                      </a:r>
                      <a:r>
                        <a:rPr lang="en-US" sz="800" spc="-65">
                          <a:effectLst/>
                        </a:rPr>
                        <a:t> </a:t>
                      </a:r>
                      <a:r>
                        <a:rPr lang="en-US" sz="800">
                          <a:effectLst/>
                        </a:rPr>
                        <a:t>Maalmi[3]</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pPr>
                        <a:spcBef>
                          <a:spcPts val="20"/>
                        </a:spcBef>
                      </a:pPr>
                      <a:r>
                        <a:rPr lang="en-US" sz="600">
                          <a:effectLst/>
                        </a:rPr>
                        <a:t> </a:t>
                      </a:r>
                      <a:endParaRPr lang="en-IN" sz="700">
                        <a:effectLst/>
                      </a:endParaRPr>
                    </a:p>
                    <a:p>
                      <a:pPr marL="75565"/>
                      <a:r>
                        <a:rPr lang="en-US" sz="800">
                          <a:effectLst/>
                        </a:rPr>
                        <a:t>Real-time</a:t>
                      </a:r>
                      <a:r>
                        <a:rPr lang="en-US" sz="800" spc="5">
                          <a:effectLst/>
                        </a:rPr>
                        <a:t> </a:t>
                      </a:r>
                      <a:r>
                        <a:rPr lang="en-US" sz="800">
                          <a:effectLst/>
                        </a:rPr>
                        <a:t>machine</a:t>
                      </a:r>
                      <a:r>
                        <a:rPr lang="en-US" sz="800" spc="5">
                          <a:effectLst/>
                        </a:rPr>
                        <a:t> </a:t>
                      </a:r>
                      <a:r>
                        <a:rPr lang="en-US" sz="800">
                          <a:effectLst/>
                        </a:rPr>
                        <a:t>learning</a:t>
                      </a:r>
                      <a:r>
                        <a:rPr lang="en-US" sz="800" spc="15">
                          <a:effectLst/>
                        </a:rPr>
                        <a:t> </a:t>
                      </a:r>
                      <a:r>
                        <a:rPr lang="en-US" sz="800">
                          <a:effectLst/>
                        </a:rPr>
                        <a:t>for</a:t>
                      </a:r>
                      <a:endParaRPr lang="en-IN" sz="700">
                        <a:effectLst/>
                      </a:endParaRPr>
                    </a:p>
                    <a:p>
                      <a:pPr marL="75565">
                        <a:lnSpc>
                          <a:spcPts val="1350"/>
                        </a:lnSpc>
                        <a:spcAft>
                          <a:spcPts val="0"/>
                        </a:spcAft>
                      </a:pPr>
                      <a:r>
                        <a:rPr lang="en-US" sz="800" spc="-5">
                          <a:effectLst/>
                        </a:rPr>
                        <a:t>early detection</a:t>
                      </a:r>
                      <a:r>
                        <a:rPr lang="en-US" sz="800" spc="-285">
                          <a:effectLst/>
                        </a:rPr>
                        <a:t> </a:t>
                      </a:r>
                      <a:r>
                        <a:rPr lang="en-US" sz="800">
                          <a:effectLst/>
                        </a:rPr>
                        <a:t>of...</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pPr marL="82550" marR="427990">
                        <a:lnSpc>
                          <a:spcPct val="97000"/>
                        </a:lnSpc>
                        <a:spcBef>
                          <a:spcPts val="955"/>
                        </a:spcBef>
                        <a:spcAft>
                          <a:spcPts val="0"/>
                        </a:spcAft>
                      </a:pPr>
                      <a:r>
                        <a:rPr lang="en-US" sz="800">
                          <a:effectLst/>
                        </a:rPr>
                        <a:t>2020 5</a:t>
                      </a:r>
                      <a:r>
                        <a:rPr lang="en-US" sz="500">
                          <a:effectLst/>
                        </a:rPr>
                        <a:t>th </a:t>
                      </a:r>
                      <a:r>
                        <a:rPr lang="en-US" sz="800">
                          <a:effectLst/>
                        </a:rPr>
                        <a:t>Signal</a:t>
                      </a:r>
                      <a:r>
                        <a:rPr lang="en-US" sz="800" spc="-285">
                          <a:effectLst/>
                        </a:rPr>
                        <a:t> </a:t>
                      </a:r>
                      <a:r>
                        <a:rPr lang="en-US" sz="800" spc="-5">
                          <a:effectLst/>
                        </a:rPr>
                        <a:t>Processing</a:t>
                      </a:r>
                      <a:r>
                        <a:rPr lang="en-US" sz="800" spc="-65">
                          <a:effectLst/>
                        </a:rPr>
                        <a:t> </a:t>
                      </a:r>
                      <a:r>
                        <a:rPr lang="en-US" sz="800">
                          <a:effectLst/>
                        </a:rPr>
                        <a:t>and</a:t>
                      </a:r>
                      <a:endParaRPr lang="en-IN" sz="700">
                        <a:effectLst/>
                      </a:endParaRPr>
                    </a:p>
                    <a:p>
                      <a:pPr marL="82550">
                        <a:lnSpc>
                          <a:spcPts val="1345"/>
                        </a:lnSpc>
                      </a:pPr>
                      <a:r>
                        <a:rPr lang="en-US" sz="800">
                          <a:effectLst/>
                        </a:rPr>
                        <a:t>Communications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pPr>
                        <a:spcBef>
                          <a:spcPts val="10"/>
                        </a:spcBef>
                      </a:pPr>
                      <a:r>
                        <a:rPr lang="en-US" sz="1200">
                          <a:effectLst/>
                        </a:rPr>
                        <a:t> </a:t>
                      </a:r>
                      <a:endParaRPr lang="en-IN" sz="700">
                        <a:effectLst/>
                      </a:endParaRPr>
                    </a:p>
                    <a:p>
                      <a:pPr marL="75565">
                        <a:lnSpc>
                          <a:spcPts val="1370"/>
                        </a:lnSpc>
                      </a:pPr>
                      <a:r>
                        <a:rPr lang="en-US" sz="800">
                          <a:effectLst/>
                        </a:rPr>
                        <a:t>KNN</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ct val="97000"/>
                        </a:lnSpc>
                      </a:pPr>
                      <a:r>
                        <a:rPr lang="en-US" sz="800">
                          <a:effectLst/>
                        </a:rPr>
                        <a:t>Proposes</a:t>
                      </a:r>
                      <a:r>
                        <a:rPr lang="en-US" sz="800" spc="-15">
                          <a:effectLst/>
                        </a:rPr>
                        <a:t> </a:t>
                      </a:r>
                      <a:r>
                        <a:rPr lang="en-US" sz="800">
                          <a:effectLst/>
                        </a:rPr>
                        <a:t>a</a:t>
                      </a:r>
                      <a:r>
                        <a:rPr lang="en-US" sz="800" spc="25">
                          <a:effectLst/>
                        </a:rPr>
                        <a:t> </a:t>
                      </a:r>
                      <a:r>
                        <a:rPr lang="en-US" sz="800">
                          <a:effectLst/>
                        </a:rPr>
                        <a:t>real-</a:t>
                      </a:r>
                      <a:r>
                        <a:rPr lang="en-US" sz="800" spc="5">
                          <a:effectLst/>
                        </a:rPr>
                        <a:t> </a:t>
                      </a:r>
                      <a:r>
                        <a:rPr lang="en-US" sz="800" spc="-10">
                          <a:effectLst/>
                        </a:rPr>
                        <a:t>time</a:t>
                      </a:r>
                      <a:r>
                        <a:rPr lang="en-US" sz="800" spc="-75">
                          <a:effectLst/>
                        </a:rPr>
                        <a:t> </a:t>
                      </a:r>
                      <a:r>
                        <a:rPr lang="en-US" sz="800" spc="-5">
                          <a:effectLst/>
                        </a:rPr>
                        <a:t>heart</a:t>
                      </a:r>
                      <a:r>
                        <a:rPr lang="en-US" sz="800" spc="-75">
                          <a:effectLst/>
                        </a:rPr>
                        <a:t> </a:t>
                      </a:r>
                      <a:r>
                        <a:rPr lang="en-US" sz="800" spc="-5">
                          <a:effectLst/>
                        </a:rPr>
                        <a:t>disease</a:t>
                      </a:r>
                      <a:r>
                        <a:rPr lang="en-US" sz="800" spc="-285">
                          <a:effectLst/>
                        </a:rPr>
                        <a:t> </a:t>
                      </a:r>
                      <a:r>
                        <a:rPr lang="en-US" sz="800" spc="-5">
                          <a:effectLst/>
                        </a:rPr>
                        <a:t>prediction system</a:t>
                      </a:r>
                      <a:r>
                        <a:rPr lang="en-US" sz="800" spc="-285">
                          <a:effectLst/>
                        </a:rPr>
                        <a:t> </a:t>
                      </a:r>
                      <a:r>
                        <a:rPr lang="en-US" sz="800">
                          <a:effectLst/>
                        </a:rPr>
                        <a:t>using Apache</a:t>
                      </a:r>
                      <a:r>
                        <a:rPr lang="en-US" sz="800" spc="5">
                          <a:effectLst/>
                        </a:rPr>
                        <a:t> </a:t>
                      </a:r>
                      <a:r>
                        <a:rPr lang="en-US" sz="800">
                          <a:effectLst/>
                        </a:rPr>
                        <a:t>Spark</a:t>
                      </a:r>
                      <a:r>
                        <a:rPr lang="en-US" sz="800" spc="5">
                          <a:effectLst/>
                        </a:rPr>
                        <a:t> </a:t>
                      </a:r>
                      <a:r>
                        <a:rPr lang="en-US" sz="800">
                          <a:effectLst/>
                        </a:rPr>
                        <a:t>for</a:t>
                      </a:r>
                      <a:r>
                        <a:rPr lang="en-US" sz="800" spc="10">
                          <a:effectLst/>
                        </a:rPr>
                        <a:t> </a:t>
                      </a:r>
                      <a:r>
                        <a:rPr lang="en-US" sz="800">
                          <a:effectLst/>
                        </a:rPr>
                        <a:t>large-</a:t>
                      </a:r>
                      <a:r>
                        <a:rPr lang="en-US" sz="800" spc="5">
                          <a:effectLst/>
                        </a:rPr>
                        <a:t> </a:t>
                      </a:r>
                      <a:r>
                        <a:rPr lang="en-US" sz="800">
                          <a:effectLst/>
                        </a:rPr>
                        <a:t>scale</a:t>
                      </a:r>
                      <a:r>
                        <a:rPr lang="en-US" sz="800" spc="25">
                          <a:effectLst/>
                        </a:rPr>
                        <a:t> </a:t>
                      </a:r>
                      <a:r>
                        <a:rPr lang="en-US" sz="800">
                          <a:effectLst/>
                        </a:rPr>
                        <a:t>distributed</a:t>
                      </a:r>
                      <a:r>
                        <a:rPr lang="en-US" sz="800" spc="5">
                          <a:effectLst/>
                        </a:rPr>
                        <a:t> </a:t>
                      </a:r>
                      <a:r>
                        <a:rPr lang="en-US" sz="800">
                          <a:effectLst/>
                        </a:rPr>
                        <a:t>computing.</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45175025"/>
                  </a:ext>
                </a:extLst>
              </a:tr>
              <a:tr h="820240">
                <a:tc>
                  <a:txBody>
                    <a:bodyPr/>
                    <a:lstStyle/>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pPr marL="76200">
                        <a:lnSpc>
                          <a:spcPts val="1365"/>
                        </a:lnSpc>
                        <a:spcBef>
                          <a:spcPts val="1045"/>
                        </a:spcBef>
                        <a:spcAft>
                          <a:spcPts val="0"/>
                        </a:spcAft>
                      </a:pPr>
                      <a:r>
                        <a:rPr lang="en-US" sz="800" spc="-10">
                          <a:effectLst/>
                        </a:rPr>
                        <a:t>A.</a:t>
                      </a:r>
                      <a:r>
                        <a:rPr lang="en-US" sz="800" spc="-65">
                          <a:effectLst/>
                        </a:rPr>
                        <a:t> </a:t>
                      </a:r>
                      <a:r>
                        <a:rPr lang="en-US" sz="800" spc="-5">
                          <a:effectLst/>
                        </a:rPr>
                        <a:t>Lakshmanarao</a:t>
                      </a:r>
                      <a:endParaRPr lang="en-IN" sz="700">
                        <a:effectLst/>
                      </a:endParaRPr>
                    </a:p>
                    <a:p>
                      <a:pPr marL="76200">
                        <a:lnSpc>
                          <a:spcPts val="1355"/>
                        </a:lnSpc>
                      </a:pPr>
                      <a:r>
                        <a:rPr lang="en-US" sz="800">
                          <a:effectLst/>
                        </a:rPr>
                        <a:t>A.</a:t>
                      </a:r>
                      <a:r>
                        <a:rPr lang="en-US" sz="800" spc="-55">
                          <a:effectLst/>
                        </a:rPr>
                        <a:t> </a:t>
                      </a:r>
                      <a:r>
                        <a:rPr lang="en-US" sz="800">
                          <a:effectLst/>
                        </a:rPr>
                        <a:t>Srisaila,</a:t>
                      </a:r>
                      <a:r>
                        <a:rPr lang="en-US" sz="800" spc="-35">
                          <a:effectLst/>
                        </a:rPr>
                        <a:t> </a:t>
                      </a:r>
                      <a:r>
                        <a:rPr lang="en-US" sz="800">
                          <a:effectLst/>
                        </a:rPr>
                        <a:t>[4]</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pPr>
                        <a:spcBef>
                          <a:spcPts val="20"/>
                        </a:spcBef>
                      </a:pPr>
                      <a:r>
                        <a:rPr lang="en-US" sz="700">
                          <a:effectLst/>
                        </a:rPr>
                        <a:t> </a:t>
                      </a:r>
                      <a:endParaRPr lang="en-IN" sz="700">
                        <a:effectLst/>
                      </a:endParaRPr>
                    </a:p>
                    <a:p>
                      <a:pPr marL="75565" marR="55880">
                        <a:lnSpc>
                          <a:spcPct val="100000"/>
                        </a:lnSpc>
                        <a:spcAft>
                          <a:spcPts val="0"/>
                        </a:spcAft>
                      </a:pPr>
                      <a:r>
                        <a:rPr lang="en-US" sz="800" spc="-5">
                          <a:effectLst/>
                        </a:rPr>
                        <a:t>Heart disease</a:t>
                      </a:r>
                      <a:r>
                        <a:rPr lang="en-US" sz="800" spc="-285">
                          <a:effectLst/>
                        </a:rPr>
                        <a:t> </a:t>
                      </a:r>
                      <a:r>
                        <a:rPr lang="en-US" sz="800">
                          <a:effectLst/>
                        </a:rPr>
                        <a:t>prediction</a:t>
                      </a:r>
                      <a:endParaRPr lang="en-IN" sz="700">
                        <a:effectLst/>
                      </a:endParaRPr>
                    </a:p>
                    <a:p>
                      <a:pPr marL="75565">
                        <a:lnSpc>
                          <a:spcPts val="1350"/>
                        </a:lnSpc>
                        <a:spcAft>
                          <a:spcPts val="0"/>
                        </a:spcAft>
                      </a:pPr>
                      <a:r>
                        <a:rPr lang="en-US" sz="800">
                          <a:effectLst/>
                        </a:rPr>
                        <a:t>using</a:t>
                      </a:r>
                      <a:r>
                        <a:rPr lang="en-US" sz="800" spc="5">
                          <a:effectLst/>
                        </a:rPr>
                        <a:t> </a:t>
                      </a:r>
                      <a:r>
                        <a:rPr lang="en-US" sz="800">
                          <a:effectLst/>
                        </a:rPr>
                        <a:t>feature</a:t>
                      </a:r>
                      <a:r>
                        <a:rPr lang="en-US" sz="800" spc="5">
                          <a:effectLst/>
                        </a:rPr>
                        <a:t> </a:t>
                      </a:r>
                      <a:r>
                        <a:rPr lang="en-US" sz="800">
                          <a:effectLst/>
                        </a:rPr>
                        <a:t>selection</a:t>
                      </a:r>
                      <a:r>
                        <a:rPr lang="en-US" sz="800" spc="-15">
                          <a:effectLst/>
                        </a:rPr>
                        <a:t> </a:t>
                      </a:r>
                      <a:r>
                        <a:rPr lang="en-US" sz="800">
                          <a:effectLst/>
                        </a:rPr>
                        <a:t>and...</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pPr>
                        <a:spcBef>
                          <a:spcPts val="15"/>
                        </a:spcBef>
                      </a:pPr>
                      <a:r>
                        <a:rPr lang="en-US" sz="700">
                          <a:effectLst/>
                        </a:rPr>
                        <a:t> </a:t>
                      </a:r>
                      <a:endParaRPr lang="en-IN" sz="700">
                        <a:effectLst/>
                      </a:endParaRPr>
                    </a:p>
                    <a:p>
                      <a:pPr marL="82550"/>
                      <a:r>
                        <a:rPr lang="en-US" sz="800">
                          <a:effectLst/>
                        </a:rPr>
                        <a:t>2020</a:t>
                      </a:r>
                      <a:r>
                        <a:rPr lang="en-US" sz="800" spc="-40">
                          <a:effectLst/>
                        </a:rPr>
                        <a:t> </a:t>
                      </a:r>
                      <a:r>
                        <a:rPr lang="en-US" sz="800">
                          <a:effectLst/>
                        </a:rPr>
                        <a:t>IEEE</a:t>
                      </a:r>
                      <a:endParaRPr lang="en-IN" sz="700">
                        <a:effectLst/>
                      </a:endParaRPr>
                    </a:p>
                    <a:p>
                      <a:pPr marL="82550" marR="429895">
                        <a:lnSpc>
                          <a:spcPct val="93000"/>
                        </a:lnSpc>
                        <a:spcBef>
                          <a:spcPts val="85"/>
                        </a:spcBef>
                        <a:spcAft>
                          <a:spcPts val="0"/>
                        </a:spcAft>
                      </a:pPr>
                      <a:r>
                        <a:rPr lang="en-US" sz="800">
                          <a:effectLst/>
                        </a:rPr>
                        <a:t>International</a:t>
                      </a:r>
                      <a:r>
                        <a:rPr lang="en-US" sz="800" spc="5">
                          <a:effectLst/>
                        </a:rPr>
                        <a:t> </a:t>
                      </a:r>
                      <a:r>
                        <a:rPr lang="en-US" sz="800" spc="-5">
                          <a:effectLst/>
                        </a:rPr>
                        <a:t>Conference </a:t>
                      </a:r>
                      <a:r>
                        <a:rPr lang="en-US" sz="800">
                          <a:effectLst/>
                        </a:rPr>
                        <a:t>for</a:t>
                      </a:r>
                      <a:r>
                        <a:rPr lang="en-US" sz="800" spc="-285">
                          <a:effectLst/>
                        </a:rPr>
                        <a:t> </a:t>
                      </a:r>
                      <a:r>
                        <a:rPr lang="en-US" sz="800">
                          <a:effectLst/>
                        </a:rPr>
                        <a:t>Innovation</a:t>
                      </a:r>
                      <a:r>
                        <a:rPr lang="en-US" sz="800" spc="75">
                          <a:effectLst/>
                        </a:rPr>
                        <a:t> </a:t>
                      </a:r>
                      <a:r>
                        <a:rPr lang="en-US" sz="800">
                          <a:effectLst/>
                        </a:rPr>
                        <a:t>in</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pPr marL="75565" marR="302260">
                        <a:spcAft>
                          <a:spcPts val="0"/>
                        </a:spcAft>
                      </a:pPr>
                      <a:r>
                        <a:rPr lang="en-US" sz="800">
                          <a:effectLst/>
                        </a:rPr>
                        <a:t>Feature</a:t>
                      </a:r>
                      <a:r>
                        <a:rPr lang="en-US" sz="800" spc="5">
                          <a:effectLst/>
                        </a:rPr>
                        <a:t> </a:t>
                      </a:r>
                      <a:r>
                        <a:rPr lang="en-US" sz="800" spc="-5">
                          <a:effectLst/>
                        </a:rPr>
                        <a:t>selection,</a:t>
                      </a:r>
                      <a:r>
                        <a:rPr lang="en-US" sz="800" spc="-285">
                          <a:effectLst/>
                        </a:rPr>
                        <a:t> </a:t>
                      </a:r>
                      <a:r>
                        <a:rPr lang="en-US" sz="800">
                          <a:effectLst/>
                        </a:rPr>
                        <a:t>ensemble</a:t>
                      </a:r>
                      <a:endParaRPr lang="en-IN" sz="700">
                        <a:effectLst/>
                      </a:endParaRPr>
                    </a:p>
                    <a:p>
                      <a:pPr marL="75565" marR="238760">
                        <a:lnSpc>
                          <a:spcPts val="1350"/>
                        </a:lnSpc>
                        <a:spcBef>
                          <a:spcPts val="35"/>
                        </a:spcBef>
                        <a:spcAft>
                          <a:spcPts val="0"/>
                        </a:spcAft>
                      </a:pPr>
                      <a:r>
                        <a:rPr lang="en-US" sz="800">
                          <a:effectLst/>
                        </a:rPr>
                        <a:t>learning</a:t>
                      </a:r>
                      <a:r>
                        <a:rPr lang="en-US" sz="800" spc="5">
                          <a:effectLst/>
                        </a:rPr>
                        <a:t> </a:t>
                      </a:r>
                      <a:r>
                        <a:rPr lang="en-US" sz="800" spc="-10">
                          <a:effectLst/>
                        </a:rPr>
                        <a:t>techniques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ct val="98000"/>
                        </a:lnSpc>
                        <a:spcBef>
                          <a:spcPts val="40"/>
                        </a:spcBef>
                        <a:spcAft>
                          <a:spcPts val="0"/>
                        </a:spcAft>
                      </a:pPr>
                      <a:r>
                        <a:rPr lang="en-US" sz="800">
                          <a:effectLst/>
                        </a:rPr>
                        <a:t>Utilizes feature</a:t>
                      </a:r>
                      <a:r>
                        <a:rPr lang="en-US" sz="800" spc="5">
                          <a:effectLst/>
                        </a:rPr>
                        <a:t> </a:t>
                      </a:r>
                      <a:r>
                        <a:rPr lang="en-US" sz="800">
                          <a:effectLst/>
                        </a:rPr>
                        <a:t>selection and</a:t>
                      </a:r>
                      <a:r>
                        <a:rPr lang="en-US" sz="800" spc="5">
                          <a:effectLst/>
                        </a:rPr>
                        <a:t> </a:t>
                      </a:r>
                      <a:r>
                        <a:rPr lang="en-US" sz="800">
                          <a:effectLst/>
                        </a:rPr>
                        <a:t>ensemble learning</a:t>
                      </a:r>
                      <a:r>
                        <a:rPr lang="en-US" sz="800" spc="-285">
                          <a:effectLst/>
                        </a:rPr>
                        <a:t> </a:t>
                      </a:r>
                      <a:r>
                        <a:rPr lang="en-US" sz="800">
                          <a:effectLst/>
                        </a:rPr>
                        <a:t>techniques for</a:t>
                      </a:r>
                      <a:r>
                        <a:rPr lang="en-US" sz="800" spc="5">
                          <a:effectLst/>
                        </a:rPr>
                        <a:t> </a:t>
                      </a:r>
                      <a:r>
                        <a:rPr lang="en-US" sz="800">
                          <a:effectLst/>
                        </a:rPr>
                        <a:t>heart</a:t>
                      </a:r>
                      <a:r>
                        <a:rPr lang="en-US" sz="800" spc="15">
                          <a:effectLst/>
                        </a:rPr>
                        <a:t> </a:t>
                      </a:r>
                      <a:r>
                        <a:rPr lang="en-US" sz="800">
                          <a:effectLst/>
                        </a:rPr>
                        <a:t>disease</a:t>
                      </a:r>
                      <a:r>
                        <a:rPr lang="en-US" sz="800" spc="5">
                          <a:effectLst/>
                        </a:rPr>
                        <a:t> </a:t>
                      </a:r>
                      <a:r>
                        <a:rPr lang="en-US" sz="800">
                          <a:effectLst/>
                        </a:rPr>
                        <a:t>prediction.</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73355694"/>
                  </a:ext>
                </a:extLst>
              </a:tr>
              <a:tr h="748836">
                <a:tc>
                  <a:txBody>
                    <a:bodyPr/>
                    <a:lstStyle/>
                    <a:p>
                      <a:r>
                        <a:rPr lang="en-US" sz="800">
                          <a:effectLst/>
                        </a:rPr>
                        <a:t> </a:t>
                      </a:r>
                      <a:endParaRPr lang="en-IN" sz="700">
                        <a:effectLst/>
                      </a:endParaRPr>
                    </a:p>
                    <a:p>
                      <a:r>
                        <a:rPr lang="en-US" sz="800">
                          <a:effectLst/>
                        </a:rPr>
                        <a:t> </a:t>
                      </a:r>
                      <a:endParaRPr lang="en-IN" sz="700">
                        <a:effectLst/>
                      </a:endParaRPr>
                    </a:p>
                    <a:p>
                      <a:pPr>
                        <a:spcBef>
                          <a:spcPts val="55"/>
                        </a:spcBef>
                      </a:pPr>
                      <a:r>
                        <a:rPr lang="en-US" sz="700">
                          <a:effectLst/>
                        </a:rPr>
                        <a:t> </a:t>
                      </a:r>
                      <a:endParaRPr lang="en-IN" sz="700">
                        <a:effectLst/>
                      </a:endParaRPr>
                    </a:p>
                    <a:p>
                      <a:pPr marL="76200" marR="6350">
                        <a:lnSpc>
                          <a:spcPts val="1350"/>
                        </a:lnSpc>
                        <a:spcAft>
                          <a:spcPts val="0"/>
                        </a:spcAft>
                      </a:pPr>
                      <a:r>
                        <a:rPr lang="en-US" sz="800" spc="-5">
                          <a:effectLst/>
                        </a:rPr>
                        <a:t>Alperen Erdoğan</a:t>
                      </a:r>
                      <a:r>
                        <a:rPr lang="en-US" sz="800" spc="-285">
                          <a:effectLst/>
                        </a:rPr>
                        <a:t> </a:t>
                      </a:r>
                      <a:r>
                        <a:rPr lang="en-US" sz="800">
                          <a:effectLst/>
                        </a:rPr>
                        <a:t>and Selda</a:t>
                      </a:r>
                      <a:r>
                        <a:rPr lang="en-US" sz="800" spc="5">
                          <a:effectLst/>
                        </a:rPr>
                        <a:t> </a:t>
                      </a:r>
                      <a:r>
                        <a:rPr lang="en-US" sz="800">
                          <a:effectLst/>
                        </a:rPr>
                        <a:t>Guney[5]</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pPr>
                        <a:spcBef>
                          <a:spcPts val="25"/>
                        </a:spcBef>
                      </a:pPr>
                      <a:r>
                        <a:rPr lang="en-US" sz="800">
                          <a:effectLst/>
                        </a:rPr>
                        <a:t> </a:t>
                      </a:r>
                      <a:endParaRPr lang="en-IN" sz="700">
                        <a:effectLst/>
                      </a:endParaRPr>
                    </a:p>
                    <a:p>
                      <a:pPr marL="75565" marR="1905" algn="just">
                        <a:lnSpc>
                          <a:spcPct val="97000"/>
                        </a:lnSpc>
                        <a:spcBef>
                          <a:spcPts val="5"/>
                        </a:spcBef>
                        <a:spcAft>
                          <a:spcPts val="0"/>
                        </a:spcAft>
                      </a:pPr>
                      <a:r>
                        <a:rPr lang="en-US" sz="800">
                          <a:effectLst/>
                        </a:rPr>
                        <a:t>Heart disease</a:t>
                      </a:r>
                      <a:r>
                        <a:rPr lang="en-US" sz="800" spc="5">
                          <a:effectLst/>
                        </a:rPr>
                        <a:t> </a:t>
                      </a:r>
                      <a:r>
                        <a:rPr lang="en-US" sz="800">
                          <a:effectLst/>
                        </a:rPr>
                        <a:t>prediction by</a:t>
                      </a:r>
                      <a:r>
                        <a:rPr lang="en-US" sz="800" spc="5">
                          <a:effectLst/>
                        </a:rPr>
                        <a:t> </a:t>
                      </a:r>
                      <a:r>
                        <a:rPr lang="en-US" sz="800" spc="-10">
                          <a:effectLst/>
                        </a:rPr>
                        <a:t>using</a:t>
                      </a:r>
                      <a:r>
                        <a:rPr lang="en-US" sz="800" spc="-55">
                          <a:effectLst/>
                        </a:rPr>
                        <a:t> </a:t>
                      </a:r>
                      <a:r>
                        <a:rPr lang="en-US" sz="800" spc="-10">
                          <a:effectLst/>
                        </a:rPr>
                        <a:t>machine</a:t>
                      </a:r>
                      <a:endParaRPr lang="en-IN" sz="700">
                        <a:effectLst/>
                      </a:endParaRPr>
                    </a:p>
                    <a:p>
                      <a:pPr marL="75565">
                        <a:lnSpc>
                          <a:spcPts val="1345"/>
                        </a:lnSpc>
                      </a:pPr>
                      <a:r>
                        <a:rPr lang="en-US" sz="800">
                          <a:effectLst/>
                        </a:rPr>
                        <a:t>learning...</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pPr>
                        <a:spcBef>
                          <a:spcPts val="55"/>
                        </a:spcBef>
                      </a:pPr>
                      <a:r>
                        <a:rPr lang="en-US" sz="700">
                          <a:effectLst/>
                        </a:rPr>
                        <a:t> </a:t>
                      </a:r>
                      <a:endParaRPr lang="en-IN" sz="700">
                        <a:effectLst/>
                      </a:endParaRPr>
                    </a:p>
                    <a:p>
                      <a:pPr marL="82550" marR="308610">
                        <a:lnSpc>
                          <a:spcPts val="1350"/>
                        </a:lnSpc>
                        <a:spcAft>
                          <a:spcPts val="0"/>
                        </a:spcAft>
                      </a:pPr>
                      <a:r>
                        <a:rPr lang="en-US" sz="800">
                          <a:effectLst/>
                        </a:rPr>
                        <a:t>2020</a:t>
                      </a:r>
                      <a:r>
                        <a:rPr lang="en-US" sz="800" spc="-65">
                          <a:effectLst/>
                        </a:rPr>
                        <a:t> </a:t>
                      </a:r>
                      <a:r>
                        <a:rPr lang="en-US" sz="800">
                          <a:effectLst/>
                        </a:rPr>
                        <a:t>28th</a:t>
                      </a:r>
                      <a:r>
                        <a:rPr lang="en-US" sz="800" spc="-60">
                          <a:effectLst/>
                        </a:rPr>
                        <a:t> </a:t>
                      </a:r>
                      <a:r>
                        <a:rPr lang="en-US" sz="800">
                          <a:effectLst/>
                        </a:rPr>
                        <a:t>Signal</a:t>
                      </a:r>
                      <a:r>
                        <a:rPr lang="en-US" sz="800" spc="-285">
                          <a:effectLst/>
                        </a:rPr>
                        <a:t> </a:t>
                      </a:r>
                      <a:r>
                        <a:rPr lang="en-US" sz="800">
                          <a:effectLst/>
                        </a:rPr>
                        <a:t>Processing and</a:t>
                      </a:r>
                      <a:r>
                        <a:rPr lang="en-US" sz="800" spc="5">
                          <a:effectLst/>
                        </a:rPr>
                        <a:t> </a:t>
                      </a:r>
                      <a:r>
                        <a:rPr lang="en-US" sz="800" spc="-5">
                          <a:effectLst/>
                        </a:rPr>
                        <a:t>Communications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40"/>
                        </a:spcBef>
                      </a:pPr>
                      <a:r>
                        <a:rPr lang="en-US" sz="800">
                          <a:effectLst/>
                        </a:rPr>
                        <a:t> </a:t>
                      </a:r>
                      <a:endParaRPr lang="en-IN" sz="700">
                        <a:effectLst/>
                      </a:endParaRPr>
                    </a:p>
                    <a:p>
                      <a:pPr marL="75565">
                        <a:lnSpc>
                          <a:spcPct val="100000"/>
                        </a:lnSpc>
                        <a:spcBef>
                          <a:spcPts val="5"/>
                        </a:spcBef>
                        <a:spcAft>
                          <a:spcPts val="0"/>
                        </a:spcAft>
                      </a:pPr>
                      <a:r>
                        <a:rPr lang="en-US" sz="800">
                          <a:effectLst/>
                        </a:rPr>
                        <a:t>Support</a:t>
                      </a:r>
                      <a:r>
                        <a:rPr lang="en-US" sz="800" spc="-65">
                          <a:effectLst/>
                        </a:rPr>
                        <a:t> </a:t>
                      </a:r>
                      <a:r>
                        <a:rPr lang="en-US" sz="800">
                          <a:effectLst/>
                        </a:rPr>
                        <a:t>Vector</a:t>
                      </a:r>
                      <a:r>
                        <a:rPr lang="en-US" sz="800" spc="-285">
                          <a:effectLst/>
                        </a:rPr>
                        <a:t> </a:t>
                      </a:r>
                      <a:r>
                        <a:rPr lang="en-US" sz="800">
                          <a:effectLst/>
                        </a:rPr>
                        <a:t>Machine,</a:t>
                      </a:r>
                      <a:r>
                        <a:rPr lang="en-US" sz="800" spc="5">
                          <a:effectLst/>
                        </a:rPr>
                        <a:t> </a:t>
                      </a:r>
                      <a:r>
                        <a:rPr lang="en-US" sz="800">
                          <a:effectLst/>
                        </a:rPr>
                        <a:t>Random</a:t>
                      </a:r>
                      <a:endParaRPr lang="en-IN" sz="700">
                        <a:effectLst/>
                      </a:endParaRPr>
                    </a:p>
                    <a:p>
                      <a:pPr marL="75565" marR="27305">
                        <a:lnSpc>
                          <a:spcPts val="1350"/>
                        </a:lnSpc>
                        <a:spcAft>
                          <a:spcPts val="0"/>
                        </a:spcAft>
                      </a:pPr>
                      <a:r>
                        <a:rPr lang="en-US" sz="800">
                          <a:effectLst/>
                        </a:rPr>
                        <a:t>Forest,</a:t>
                      </a:r>
                      <a:r>
                        <a:rPr lang="en-US" sz="800" spc="5">
                          <a:effectLst/>
                        </a:rPr>
                        <a:t> </a:t>
                      </a:r>
                      <a:r>
                        <a:rPr lang="en-US" sz="800" spc="-10">
                          <a:effectLst/>
                        </a:rPr>
                        <a:t>Decision</a:t>
                      </a:r>
                      <a:r>
                        <a:rPr lang="en-US" sz="800" spc="-75">
                          <a:effectLst/>
                        </a:rPr>
                        <a:t> </a:t>
                      </a:r>
                      <a:r>
                        <a:rPr lang="en-US" sz="800" spc="-5">
                          <a:effectLst/>
                        </a:rPr>
                        <a:t>Tree</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ct val="98000"/>
                        </a:lnSpc>
                        <a:spcBef>
                          <a:spcPts val="90"/>
                        </a:spcBef>
                        <a:spcAft>
                          <a:spcPts val="0"/>
                        </a:spcAft>
                      </a:pPr>
                      <a:r>
                        <a:rPr lang="en-US" sz="800" spc="-10">
                          <a:effectLst/>
                        </a:rPr>
                        <a:t>Explores</a:t>
                      </a:r>
                      <a:r>
                        <a:rPr lang="en-US" sz="800" spc="-110">
                          <a:effectLst/>
                        </a:rPr>
                        <a:t> </a:t>
                      </a:r>
                      <a:r>
                        <a:rPr lang="en-US" sz="800" spc="-5">
                          <a:effectLst/>
                        </a:rPr>
                        <a:t>the</a:t>
                      </a:r>
                      <a:r>
                        <a:rPr lang="en-US" sz="800" spc="-70">
                          <a:effectLst/>
                        </a:rPr>
                        <a:t> </a:t>
                      </a:r>
                      <a:r>
                        <a:rPr lang="en-US" sz="800" spc="-5">
                          <a:effectLst/>
                        </a:rPr>
                        <a:t>use</a:t>
                      </a:r>
                      <a:r>
                        <a:rPr lang="en-US" sz="800" spc="-285">
                          <a:effectLst/>
                        </a:rPr>
                        <a:t> </a:t>
                      </a:r>
                      <a:r>
                        <a:rPr lang="en-US" sz="800">
                          <a:effectLst/>
                        </a:rPr>
                        <a:t>of machine</a:t>
                      </a:r>
                      <a:r>
                        <a:rPr lang="en-US" sz="800" spc="5">
                          <a:effectLst/>
                        </a:rPr>
                        <a:t> </a:t>
                      </a:r>
                      <a:r>
                        <a:rPr lang="en-US" sz="800">
                          <a:effectLst/>
                        </a:rPr>
                        <a:t>learning</a:t>
                      </a:r>
                      <a:r>
                        <a:rPr lang="en-US" sz="800" spc="5">
                          <a:effectLst/>
                        </a:rPr>
                        <a:t> </a:t>
                      </a:r>
                      <a:r>
                        <a:rPr lang="en-US" sz="800">
                          <a:effectLst/>
                        </a:rPr>
                        <a:t>algorithms for</a:t>
                      </a:r>
                      <a:r>
                        <a:rPr lang="en-US" sz="800" spc="5">
                          <a:effectLst/>
                        </a:rPr>
                        <a:t> </a:t>
                      </a:r>
                      <a:r>
                        <a:rPr lang="en-US" sz="800">
                          <a:effectLst/>
                        </a:rPr>
                        <a:t>heart</a:t>
                      </a:r>
                      <a:r>
                        <a:rPr lang="en-US" sz="800" spc="10">
                          <a:effectLst/>
                        </a:rPr>
                        <a:t> </a:t>
                      </a:r>
                      <a:r>
                        <a:rPr lang="en-US" sz="800">
                          <a:effectLst/>
                        </a:rPr>
                        <a:t>disease</a:t>
                      </a:r>
                      <a:r>
                        <a:rPr lang="en-US" sz="800" spc="5">
                          <a:effectLst/>
                        </a:rPr>
                        <a:t> </a:t>
                      </a:r>
                      <a:r>
                        <a:rPr lang="en-US" sz="800">
                          <a:effectLst/>
                        </a:rPr>
                        <a:t>prediction.</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85802020"/>
                  </a:ext>
                </a:extLst>
              </a:tr>
              <a:tr h="763849">
                <a:tc>
                  <a:txBody>
                    <a:bodyPr/>
                    <a:lstStyle/>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pPr marL="76200" marR="154940" algn="just">
                        <a:lnSpc>
                          <a:spcPts val="1400"/>
                        </a:lnSpc>
                        <a:spcBef>
                          <a:spcPts val="970"/>
                        </a:spcBef>
                        <a:spcAft>
                          <a:spcPts val="0"/>
                        </a:spcAft>
                      </a:pPr>
                      <a:r>
                        <a:rPr lang="en-US" sz="800">
                          <a:effectLst/>
                        </a:rPr>
                        <a:t>Shaik Farzana</a:t>
                      </a:r>
                      <a:r>
                        <a:rPr lang="en-US" sz="800" spc="-285">
                          <a:effectLst/>
                        </a:rPr>
                        <a:t> </a:t>
                      </a:r>
                      <a:r>
                        <a:rPr lang="en-US" sz="800" spc="-5">
                          <a:effectLst/>
                        </a:rPr>
                        <a:t>and Duggineni</a:t>
                      </a:r>
                      <a:r>
                        <a:rPr lang="en-US" sz="800" spc="-285">
                          <a:effectLst/>
                        </a:rPr>
                        <a:t> </a:t>
                      </a:r>
                      <a:r>
                        <a:rPr lang="en-US" sz="800">
                          <a:effectLst/>
                        </a:rPr>
                        <a:t>Veeraiah[6]</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pPr>
                        <a:spcBef>
                          <a:spcPts val="30"/>
                        </a:spcBef>
                      </a:pPr>
                      <a:r>
                        <a:rPr lang="en-US" sz="700">
                          <a:effectLst/>
                        </a:rPr>
                        <a:t> </a:t>
                      </a:r>
                      <a:endParaRPr lang="en-IN" sz="700">
                        <a:effectLst/>
                      </a:endParaRPr>
                    </a:p>
                    <a:p>
                      <a:pPr marL="75565">
                        <a:spcAft>
                          <a:spcPts val="0"/>
                        </a:spcAft>
                      </a:pPr>
                      <a:r>
                        <a:rPr lang="en-US" sz="800" spc="-5">
                          <a:effectLst/>
                        </a:rPr>
                        <a:t>Dynamic heart</a:t>
                      </a:r>
                      <a:r>
                        <a:rPr lang="en-US" sz="800" spc="-285">
                          <a:effectLst/>
                        </a:rPr>
                        <a:t> </a:t>
                      </a:r>
                      <a:r>
                        <a:rPr lang="en-US" sz="800">
                          <a:effectLst/>
                        </a:rPr>
                        <a:t>disease</a:t>
                      </a:r>
                      <a:r>
                        <a:rPr lang="en-US" sz="800" spc="5">
                          <a:effectLst/>
                        </a:rPr>
                        <a:t> </a:t>
                      </a:r>
                      <a:r>
                        <a:rPr lang="en-US" sz="800">
                          <a:effectLst/>
                        </a:rPr>
                        <a:t>prediction</a:t>
                      </a:r>
                      <a:r>
                        <a:rPr lang="en-US" sz="800" spc="5">
                          <a:effectLst/>
                        </a:rPr>
                        <a:t> </a:t>
                      </a:r>
                      <a:r>
                        <a:rPr lang="en-US" sz="800">
                          <a:effectLst/>
                        </a:rPr>
                        <a:t>using</a:t>
                      </a:r>
                      <a:r>
                        <a:rPr lang="en-US" sz="800" spc="10">
                          <a:effectLst/>
                        </a:rPr>
                        <a:t> </a:t>
                      </a:r>
                      <a:r>
                        <a:rPr lang="en-US" sz="800">
                          <a:effectLst/>
                        </a:rPr>
                        <a:t>multi-</a:t>
                      </a:r>
                      <a:endParaRPr lang="en-IN" sz="700">
                        <a:effectLst/>
                      </a:endParaRPr>
                    </a:p>
                    <a:p>
                      <a:pPr marL="75565">
                        <a:lnSpc>
                          <a:spcPts val="1370"/>
                        </a:lnSpc>
                        <a:spcBef>
                          <a:spcPts val="30"/>
                        </a:spcBef>
                        <a:spcAft>
                          <a:spcPts val="0"/>
                        </a:spcAft>
                      </a:pPr>
                      <a:r>
                        <a:rPr lang="en-US" sz="800">
                          <a:effectLst/>
                        </a:rPr>
                        <a:t>machine...</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pPr marL="82550">
                        <a:lnSpc>
                          <a:spcPts val="1400"/>
                        </a:lnSpc>
                        <a:spcBef>
                          <a:spcPts val="970"/>
                        </a:spcBef>
                        <a:spcAft>
                          <a:spcPts val="0"/>
                        </a:spcAft>
                      </a:pPr>
                      <a:r>
                        <a:rPr lang="en-US" sz="800" spc="-10">
                          <a:effectLst/>
                        </a:rPr>
                        <a:t>2020</a:t>
                      </a:r>
                      <a:r>
                        <a:rPr lang="en-US" sz="800" spc="-60">
                          <a:effectLst/>
                        </a:rPr>
                        <a:t> </a:t>
                      </a:r>
                      <a:r>
                        <a:rPr lang="en-US" sz="800" spc="-10">
                          <a:effectLst/>
                        </a:rPr>
                        <a:t>5th</a:t>
                      </a:r>
                      <a:r>
                        <a:rPr lang="en-US" sz="800" spc="-60">
                          <a:effectLst/>
                        </a:rPr>
                        <a:t> </a:t>
                      </a:r>
                      <a:r>
                        <a:rPr lang="en-US" sz="800" spc="-10">
                          <a:effectLst/>
                        </a:rPr>
                        <a:t>International</a:t>
                      </a:r>
                      <a:r>
                        <a:rPr lang="en-US" sz="800" spc="-285">
                          <a:effectLst/>
                        </a:rPr>
                        <a:t> </a:t>
                      </a:r>
                      <a:r>
                        <a:rPr lang="en-US" sz="800">
                          <a:effectLst/>
                        </a:rPr>
                        <a:t>Conference</a:t>
                      </a:r>
                      <a:r>
                        <a:rPr lang="en-US" sz="800" spc="15">
                          <a:effectLst/>
                        </a:rPr>
                        <a:t> </a:t>
                      </a:r>
                      <a:r>
                        <a:rPr lang="en-US" sz="800">
                          <a:effectLst/>
                        </a:rPr>
                        <a:t>on</a:t>
                      </a:r>
                      <a:r>
                        <a:rPr lang="en-US" sz="800" spc="5">
                          <a:effectLst/>
                        </a:rPr>
                        <a:t> </a:t>
                      </a:r>
                      <a:r>
                        <a:rPr lang="en-US" sz="800">
                          <a:effectLst/>
                        </a:rPr>
                        <a:t>Computing</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800">
                          <a:effectLst/>
                        </a:rPr>
                        <a:t> </a:t>
                      </a:r>
                      <a:endParaRPr lang="en-IN" sz="700">
                        <a:effectLst/>
                      </a:endParaRPr>
                    </a:p>
                    <a:p>
                      <a:r>
                        <a:rPr lang="en-US" sz="800">
                          <a:effectLst/>
                        </a:rPr>
                        <a:t> </a:t>
                      </a:r>
                      <a:endParaRPr lang="en-IN" sz="700">
                        <a:effectLst/>
                      </a:endParaRPr>
                    </a:p>
                    <a:p>
                      <a:r>
                        <a:rPr lang="en-US" sz="800">
                          <a:effectLst/>
                        </a:rPr>
                        <a:t> </a:t>
                      </a:r>
                      <a:endParaRPr lang="en-IN" sz="700">
                        <a:effectLst/>
                      </a:endParaRPr>
                    </a:p>
                    <a:p>
                      <a:pPr marL="75565">
                        <a:lnSpc>
                          <a:spcPts val="1400"/>
                        </a:lnSpc>
                        <a:spcBef>
                          <a:spcPts val="970"/>
                        </a:spcBef>
                        <a:spcAft>
                          <a:spcPts val="0"/>
                        </a:spcAft>
                      </a:pPr>
                      <a:r>
                        <a:rPr lang="en-US" sz="800" spc="-5">
                          <a:effectLst/>
                        </a:rPr>
                        <a:t>Multi-machine</a:t>
                      </a:r>
                      <a:r>
                        <a:rPr lang="en-US" sz="800" spc="-285">
                          <a:effectLst/>
                        </a:rPr>
                        <a:t> </a:t>
                      </a:r>
                      <a:r>
                        <a:rPr lang="en-US" sz="800">
                          <a:effectLst/>
                        </a:rPr>
                        <a:t>learning</a:t>
                      </a:r>
                      <a:r>
                        <a:rPr lang="en-US" sz="800" spc="5">
                          <a:effectLst/>
                        </a:rPr>
                        <a:t> </a:t>
                      </a:r>
                      <a:r>
                        <a:rPr lang="en-US" sz="800">
                          <a:effectLst/>
                        </a:rPr>
                        <a:t>techniques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spcBef>
                          <a:spcPts val="30"/>
                        </a:spcBef>
                        <a:spcAft>
                          <a:spcPts val="0"/>
                        </a:spcAft>
                      </a:pPr>
                      <a:r>
                        <a:rPr lang="en-US" sz="800" dirty="0">
                          <a:effectLst/>
                        </a:rPr>
                        <a:t>Proposes a</a:t>
                      </a:r>
                      <a:r>
                        <a:rPr lang="en-US" sz="800" spc="5" dirty="0">
                          <a:effectLst/>
                        </a:rPr>
                        <a:t> </a:t>
                      </a:r>
                      <a:r>
                        <a:rPr lang="en-US" sz="800" spc="-5" dirty="0">
                          <a:effectLst/>
                        </a:rPr>
                        <a:t>dynamic approach</a:t>
                      </a:r>
                      <a:r>
                        <a:rPr lang="en-US" sz="800" spc="-285" dirty="0">
                          <a:effectLst/>
                        </a:rPr>
                        <a:t> </a:t>
                      </a:r>
                      <a:r>
                        <a:rPr lang="en-US" sz="800" dirty="0">
                          <a:effectLst/>
                        </a:rPr>
                        <a:t>to</a:t>
                      </a:r>
                      <a:r>
                        <a:rPr lang="en-US" sz="800" spc="-5" dirty="0">
                          <a:effectLst/>
                        </a:rPr>
                        <a:t> </a:t>
                      </a:r>
                      <a:r>
                        <a:rPr lang="en-US" sz="800" dirty="0">
                          <a:effectLst/>
                        </a:rPr>
                        <a:t>heart</a:t>
                      </a:r>
                      <a:r>
                        <a:rPr lang="en-US" sz="800" spc="20" dirty="0">
                          <a:effectLst/>
                        </a:rPr>
                        <a:t> </a:t>
                      </a:r>
                      <a:r>
                        <a:rPr lang="en-US" sz="800" dirty="0">
                          <a:effectLst/>
                        </a:rPr>
                        <a:t>disease</a:t>
                      </a:r>
                      <a:r>
                        <a:rPr lang="en-US" sz="800" spc="5" dirty="0">
                          <a:effectLst/>
                        </a:rPr>
                        <a:t> </a:t>
                      </a:r>
                      <a:r>
                        <a:rPr lang="en-US" sz="800" dirty="0">
                          <a:effectLst/>
                        </a:rPr>
                        <a:t>prediction using</a:t>
                      </a:r>
                      <a:r>
                        <a:rPr lang="en-US" sz="800" spc="5" dirty="0">
                          <a:effectLst/>
                        </a:rPr>
                        <a:t> </a:t>
                      </a:r>
                      <a:r>
                        <a:rPr lang="en-US" sz="800" dirty="0">
                          <a:effectLst/>
                        </a:rPr>
                        <a:t>multi-machine</a:t>
                      </a:r>
                      <a:r>
                        <a:rPr lang="en-US" sz="800" spc="5" dirty="0">
                          <a:effectLst/>
                        </a:rPr>
                        <a:t> </a:t>
                      </a:r>
                      <a:r>
                        <a:rPr lang="en-US" sz="800" dirty="0">
                          <a:effectLst/>
                        </a:rPr>
                        <a:t>learning</a:t>
                      </a:r>
                      <a:endParaRPr lang="en-IN" sz="700" dirty="0">
                        <a:effectLst/>
                      </a:endParaRPr>
                    </a:p>
                    <a:p>
                      <a:pPr marL="75565">
                        <a:lnSpc>
                          <a:spcPts val="1345"/>
                        </a:lnSpc>
                      </a:pPr>
                      <a:r>
                        <a:rPr lang="en-US" sz="800" dirty="0">
                          <a:effectLst/>
                        </a:rPr>
                        <a:t>techniques.</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8676241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5" y="1"/>
            <a:ext cx="10515600" cy="931872"/>
          </a:xfrm>
        </p:spPr>
        <p:txBody>
          <a:bodyPr/>
          <a:lstStyle/>
          <a:p>
            <a:r>
              <a:rPr lang="en-GB" b="1" dirty="0">
                <a:latin typeface="Times New Roman" panose="02020603050405020304" pitchFamily="18" charset="0"/>
                <a:cs typeface="Times New Roman" panose="02020603050405020304" pitchFamily="18" charset="0"/>
              </a:rPr>
              <a:t>Research Gaps Identified</a:t>
            </a:r>
          </a:p>
        </p:txBody>
      </p:sp>
      <p:sp>
        <p:nvSpPr>
          <p:cNvPr id="3" name="Content Placeholder 2"/>
          <p:cNvSpPr>
            <a:spLocks noGrp="1"/>
          </p:cNvSpPr>
          <p:nvPr>
            <p:ph idx="1"/>
          </p:nvPr>
        </p:nvSpPr>
        <p:spPr>
          <a:xfrm>
            <a:off x="337319" y="1085952"/>
            <a:ext cx="10515600" cy="5271716"/>
          </a:xfrm>
        </p:spPr>
        <p:txBody>
          <a:bodyPr>
            <a:normAutofit/>
          </a:bodyPr>
          <a:lstStyle/>
          <a:p>
            <a:pPr algn="just">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Research in predicting heart disease has made significant strides, yet persistent gaps in understanding and refining predictive models remain. One key area of improvement involves the integration of diverse data sources. While existing models often rely on demographic information and limited biomarkers, incorporating a wider array of data, such as genomics, environmental factors, and socio-economic indicators, could provide a more holistic understanding of risk factors contributing to heart disease.</a:t>
            </a:r>
          </a:p>
          <a:p>
            <a:pPr algn="just">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Ethnic and racial disparities in heart disease risk are inadequately addressed in current predictive models, often due to underrepresentation in datasets. Addressing these disparities requires research focused on understanding the unique risk profiles within diverse populations and developing personalized predictive models that cater to their specific needs.</a:t>
            </a:r>
          </a:p>
        </p:txBody>
      </p:sp>
      <p:sp>
        <p:nvSpPr>
          <p:cNvPr id="4" name="Rectangle 1">
            <a:extLst>
              <a:ext uri="{FF2B5EF4-FFF2-40B4-BE49-F238E27FC236}">
                <a16:creationId xmlns:a16="http://schemas.microsoft.com/office/drawing/2014/main" id="{2A7543AF-B463-5FAD-FB84-6B29ACE9AE56}"/>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816072B-346E-843E-7AD2-05BF82DE36F2}"/>
              </a:ext>
            </a:extLst>
          </p:cNvPr>
          <p:cNvSpPr>
            <a:spLocks noChangeArrowheads="1"/>
          </p:cNvSpPr>
          <p:nvPr/>
        </p:nvSpPr>
        <p:spPr bwMode="auto">
          <a:xfrm>
            <a:off x="0" y="0"/>
            <a:ext cx="2900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20" y="-67535"/>
            <a:ext cx="10515600" cy="1325563"/>
          </a:xfrm>
        </p:spPr>
        <p:txBody>
          <a:bodyPr/>
          <a:lstStyle/>
          <a:p>
            <a:r>
              <a:rPr lang="en-GB" b="1" dirty="0">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a:xfrm>
            <a:off x="378573" y="1100774"/>
            <a:ext cx="10887864" cy="4930583"/>
          </a:xfrm>
        </p:spPr>
        <p:txBody>
          <a:bodyPr>
            <a:normAutofit/>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1.A Heart Disease Dataset is taken</a:t>
            </a:r>
          </a:p>
          <a:p>
            <a:pPr marL="0" indent="0">
              <a:lnSpc>
                <a:spcPct val="150000"/>
              </a:lnSpc>
              <a:buNone/>
            </a:pPr>
            <a:r>
              <a:rPr lang="en-US" sz="1600" dirty="0">
                <a:latin typeface="Times New Roman" panose="02020603050405020304" pitchFamily="18" charset="0"/>
                <a:cs typeface="Times New Roman" panose="02020603050405020304" pitchFamily="18" charset="0"/>
              </a:rPr>
              <a:t>2.The dataset is loaded and preprocessed with various machine learning technique</a:t>
            </a:r>
          </a:p>
          <a:p>
            <a:pPr marL="0" indent="0">
              <a:lnSpc>
                <a:spcPct val="150000"/>
              </a:lnSpc>
              <a:buNone/>
            </a:pPr>
            <a:r>
              <a:rPr lang="en-US" sz="1600" dirty="0">
                <a:latin typeface="Times New Roman" panose="02020603050405020304" pitchFamily="18" charset="0"/>
                <a:cs typeface="Times New Roman" panose="02020603050405020304" pitchFamily="18" charset="0"/>
              </a:rPr>
              <a:t>3. The dataset is loaded and preprocessed with various machine learning technique</a:t>
            </a:r>
          </a:p>
          <a:p>
            <a:pPr marL="0" indent="0">
              <a:lnSpc>
                <a:spcPct val="150000"/>
              </a:lnSpc>
              <a:buNone/>
            </a:pPr>
            <a:r>
              <a:rPr lang="en-US" sz="1600" dirty="0">
                <a:latin typeface="Times New Roman" panose="02020603050405020304" pitchFamily="18" charset="0"/>
                <a:cs typeface="Times New Roman" panose="02020603050405020304" pitchFamily="18" charset="0"/>
              </a:rPr>
              <a:t>4.The prediction model is built using machine learning algorithms like Logistic Regression, KNN, SVC, Random Forest ,Decision Tree, Naive Bayes and XGB Classifier</a:t>
            </a:r>
          </a:p>
          <a:p>
            <a:pPr marL="0" indent="0">
              <a:lnSpc>
                <a:spcPct val="150000"/>
              </a:lnSpc>
              <a:buNone/>
            </a:pPr>
            <a:r>
              <a:rPr lang="en-US" sz="1600" dirty="0">
                <a:latin typeface="Times New Roman" panose="02020603050405020304" pitchFamily="18" charset="0"/>
                <a:cs typeface="Times New Roman" panose="02020603050405020304" pitchFamily="18" charset="0"/>
              </a:rPr>
              <a:t>5.The model is trained using training dataset and once the model has been trained successfully it has to be tested</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47F25-9625-854A-2C6C-1237988ADAAD}"/>
              </a:ext>
            </a:extLst>
          </p:cNvPr>
          <p:cNvSpPr txBox="1"/>
          <p:nvPr/>
        </p:nvSpPr>
        <p:spPr>
          <a:xfrm>
            <a:off x="301925" y="1181819"/>
            <a:ext cx="11162582" cy="5218736"/>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6. The trained model is tested using testing dataset and accuracy is calculated.</a:t>
            </a:r>
          </a:p>
          <a:p>
            <a:pPr marL="342900" indent="-34290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7. The algorithm which gives the best accuracy is taken as our final prediction model</a:t>
            </a:r>
          </a:p>
          <a:p>
            <a:pPr marL="342900" indent="-34290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8. The finalized model is converted into pickle model (binary format data) and saved.</a:t>
            </a:r>
          </a:p>
          <a:p>
            <a:pPr marL="342900" indent="-34290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9.A Front End is developed with the help of Flask and HTML.</a:t>
            </a:r>
          </a:p>
          <a:p>
            <a:pPr marL="342900" indent="-34290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10. Now user will enter the various parameters required to predict the heart disease in the front end. </a:t>
            </a:r>
          </a:p>
          <a:p>
            <a:pPr marL="342900" indent="-34290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11.The collected parameters from the front end are given as input to our finalized algorithm to predict whether the person has the heart disease or not</a:t>
            </a:r>
          </a:p>
          <a:p>
            <a:pPr marL="342900" indent="-34290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32F7AA4-6DDB-6CA3-89F4-D869A5C30499}"/>
              </a:ext>
            </a:extLst>
          </p:cNvPr>
          <p:cNvSpPr txBox="1">
            <a:spLocks/>
          </p:cNvSpPr>
          <p:nvPr/>
        </p:nvSpPr>
        <p:spPr>
          <a:xfrm>
            <a:off x="188252" y="177579"/>
            <a:ext cx="10515600" cy="15253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Times New Roman" panose="02020603050405020304" pitchFamily="18" charset="0"/>
                <a:cs typeface="Times New Roman" panose="02020603050405020304" pitchFamily="18" charset="0"/>
              </a:rPr>
              <a:t>Proposed Methodology</a:t>
            </a:r>
          </a:p>
        </p:txBody>
      </p:sp>
    </p:spTree>
    <p:extLst>
      <p:ext uri="{BB962C8B-B14F-4D97-AF65-F5344CB8AC3E}">
        <p14:creationId xmlns:p14="http://schemas.microsoft.com/office/powerpoint/2010/main" val="25744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50" y="-83339"/>
            <a:ext cx="10515600" cy="1325563"/>
          </a:xfrm>
        </p:spPr>
        <p:txBody>
          <a:bodyPr/>
          <a:lstStyle/>
          <a:p>
            <a:r>
              <a:rPr lang="en-GB"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291210" y="1077478"/>
            <a:ext cx="10823797" cy="4866517"/>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The primary goal of this project is to use machine learning techniques and algorithms, such as KNN, SVM, Random Forest, Decision Tree, and Naïve Bayes, to predict the Heart Disease based on various parameters that the user enters in the front end. Mainly we have to use “RANDOM FOREST ALGORITHM” because of high accuracy levels.. K-Nearest Neighbors (KNN):The k-nearest neighbors (KNN) algorithm is a simple, easy-to-implement supervised machine learning algorithm that can be used to solve both classification and regression problems. A supervised machine learning algorithm (as opposed to an unsupervised machine learning algorithm) is one that relies on labeled input data to learn a function that produces an appropriate output when given new unlabeled data.</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4" y="135653"/>
            <a:ext cx="10515600" cy="1325563"/>
          </a:xfrm>
        </p:spPr>
        <p:txBody>
          <a:bodyPr/>
          <a:lstStyle/>
          <a:p>
            <a:r>
              <a:rPr lang="en-US" b="1" dirty="0">
                <a:latin typeface="Times New Roman" panose="02020603050405020304" pitchFamily="18" charset="0"/>
                <a:cs typeface="Times New Roman" panose="02020603050405020304" pitchFamily="18" charset="0"/>
              </a:rPr>
              <a:t>System Design &amp; Implementation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7869" y="1295622"/>
            <a:ext cx="10515600" cy="4351338"/>
          </a:xfrm>
        </p:spPr>
        <p:txBody>
          <a:bodyPr/>
          <a:lstStyle/>
          <a:p>
            <a:r>
              <a:rPr lang="en-US" sz="1800" b="1" dirty="0">
                <a:effectLst/>
                <a:latin typeface="Times New Roman" panose="02020603050405020304" pitchFamily="18" charset="0"/>
                <a:ea typeface="Times New Roman" panose="02020603050405020304" pitchFamily="18" charset="0"/>
              </a:rPr>
              <a:t>SYSTEM DESIGN:</a:t>
            </a:r>
            <a:endParaRPr lang="en-US" sz="1800" dirty="0">
              <a:effectLst/>
              <a:latin typeface="Times New Roman" panose="02020603050405020304" pitchFamily="18" charset="0"/>
              <a:ea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5D069151-CE18-9E06-CC52-7B120E871B8D}"/>
              </a:ext>
            </a:extLst>
          </p:cNvPr>
          <p:cNvPicPr>
            <a:picLocks noChangeAspect="1"/>
          </p:cNvPicPr>
          <p:nvPr/>
        </p:nvPicPr>
        <p:blipFill>
          <a:blip r:embed="rId2"/>
          <a:stretch>
            <a:fillRect/>
          </a:stretch>
        </p:blipFill>
        <p:spPr>
          <a:xfrm>
            <a:off x="2182345" y="2126099"/>
            <a:ext cx="5620777" cy="3436279"/>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0258E0-5033-6007-05BB-7301DE4D3E9C}"/>
              </a:ext>
            </a:extLst>
          </p:cNvPr>
          <p:cNvSpPr txBox="1"/>
          <p:nvPr/>
        </p:nvSpPr>
        <p:spPr>
          <a:xfrm>
            <a:off x="0" y="0"/>
            <a:ext cx="6095028" cy="458074"/>
          </a:xfrm>
          <a:prstGeom prst="rect">
            <a:avLst/>
          </a:prstGeom>
          <a:noFill/>
        </p:spPr>
        <p:txBody>
          <a:bodyPr wrap="square">
            <a:spAutoFit/>
          </a:bodyPr>
          <a:lstStyle/>
          <a:p>
            <a:pPr marL="0" marR="0">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Implementation</a:t>
            </a:r>
            <a:r>
              <a:rPr lang="en-US" sz="1200" b="1"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408CB37-5AEA-8DF9-58D6-1792537BBC12}"/>
              </a:ext>
            </a:extLst>
          </p:cNvPr>
          <p:cNvSpPr txBox="1"/>
          <p:nvPr/>
        </p:nvSpPr>
        <p:spPr>
          <a:xfrm>
            <a:off x="164533" y="532041"/>
            <a:ext cx="6118326" cy="458074"/>
          </a:xfrm>
          <a:prstGeom prst="rect">
            <a:avLst/>
          </a:prstGeom>
          <a:noFill/>
        </p:spPr>
        <p:txBody>
          <a:bodyPr wrap="square">
            <a:spAutoFit/>
          </a:bodyPr>
          <a:lstStyle/>
          <a:p>
            <a:pPr marL="0" marR="0" algn="just">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rPr>
              <a:t>PYTHON</a:t>
            </a:r>
            <a:r>
              <a:rPr lang="en-US" sz="1800" b="1"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0CB7C15-1BFE-C704-49F5-EE07989610A1}"/>
              </a:ext>
            </a:extLst>
          </p:cNvPr>
          <p:cNvSpPr txBox="1"/>
          <p:nvPr/>
        </p:nvSpPr>
        <p:spPr>
          <a:xfrm>
            <a:off x="908575" y="990115"/>
            <a:ext cx="8245616" cy="3372077"/>
          </a:xfrm>
          <a:prstGeom prst="rect">
            <a:avLst/>
          </a:prstGeom>
          <a:noFill/>
        </p:spPr>
        <p:txBody>
          <a:bodyPr wrap="square">
            <a:spAutoFit/>
          </a:bodyPr>
          <a:lstStyle/>
          <a:p>
            <a:pPr marL="342900" marR="0" indent="-342900">
              <a:lnSpc>
                <a:spcPct val="150000"/>
              </a:lnSpc>
              <a:spcBef>
                <a:spcPts val="0"/>
              </a:spcBef>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language. Python's simple, easy to learn syntax emphasizes readability and therefore reduces the cost of program maintenance. Python supports modules and packages, which encourages program modularity and code reuse. The Python interpreter and the extensive standard library are available as open</a:t>
            </a: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source.</a:t>
            </a:r>
            <a:r>
              <a:rPr lang="en-US" sz="1600" dirty="0">
                <a:latin typeface="Times New Roman" panose="02020603050405020304" pitchFamily="18" charset="0"/>
                <a:ea typeface="Times New Roman" panose="02020603050405020304" pitchFamily="18" charset="0"/>
              </a:rPr>
              <a:t> </a:t>
            </a:r>
          </a:p>
          <a:p>
            <a:pPr marL="342900" marR="0" indent="-342900">
              <a:lnSpc>
                <a:spcPct val="150000"/>
              </a:lnSpc>
              <a:spcBef>
                <a:spcPts val="0"/>
              </a:spcBef>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Python is widely considered as the preferred language for teaching and learning M</a:t>
            </a:r>
            <a:r>
              <a:rPr lang="en-US" sz="1600" dirty="0">
                <a:latin typeface="Times New Roman" panose="02020603050405020304" pitchFamily="18" charset="0"/>
                <a:ea typeface="Times New Roman" panose="02020603050405020304" pitchFamily="18" charset="0"/>
              </a:rPr>
              <a:t>L</a:t>
            </a:r>
            <a:r>
              <a:rPr lang="en-US" sz="1600" dirty="0">
                <a:effectLst/>
                <a:latin typeface="Times New Roman" panose="02020603050405020304" pitchFamily="18" charset="0"/>
                <a:ea typeface="Times New Roman" panose="02020603050405020304" pitchFamily="18" charset="0"/>
              </a:rPr>
              <a:t> (Machine Learning).</a:t>
            </a:r>
          </a:p>
        </p:txBody>
      </p:sp>
    </p:spTree>
    <p:extLst>
      <p:ext uri="{BB962C8B-B14F-4D97-AF65-F5344CB8AC3E}">
        <p14:creationId xmlns:p14="http://schemas.microsoft.com/office/powerpoint/2010/main" val="2312159462"/>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248</TotalTime>
  <Words>1992</Words>
  <Application>Microsoft Office PowerPoint</Application>
  <PresentationFormat>Widescreen</PresentationFormat>
  <Paragraphs>210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Google Sans</vt:lpstr>
      <vt:lpstr>Söhne</vt:lpstr>
      <vt:lpstr>Times New Roman</vt:lpstr>
      <vt:lpstr>Wingdings</vt:lpstr>
      <vt:lpstr>Presidency University 45 Yrs</vt:lpstr>
      <vt:lpstr>HEART DISEASE PREDICTION</vt:lpstr>
      <vt:lpstr>Introduction</vt:lpstr>
      <vt:lpstr>Literature Review</vt:lpstr>
      <vt:lpstr>Research Gaps Identified</vt:lpstr>
      <vt:lpstr>Proposed Methodology</vt:lpstr>
      <vt:lpstr>PowerPoint Presentation</vt:lpstr>
      <vt:lpstr>Objectives:</vt:lpstr>
      <vt:lpstr>System Design &amp; Implementation</vt:lpstr>
      <vt:lpstr>PowerPoint Presentation</vt:lpstr>
      <vt:lpstr>PowerPoint Presentation</vt:lpstr>
      <vt:lpstr>Timeline of Project</vt:lpstr>
      <vt:lpstr>Outcomes / Results Obtained</vt:lpstr>
      <vt:lpstr>PowerPoint Presentation</vt:lpstr>
      <vt:lpstr>Conclusion</vt:lpstr>
      <vt:lpstr>References</vt:lpstr>
      <vt:lpstr>Publication Details</vt:lpstr>
      <vt:lpstr>Achievements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Vadde Vinod</cp:lastModifiedBy>
  <cp:revision>28</cp:revision>
  <dcterms:created xsi:type="dcterms:W3CDTF">2023-03-16T03:26:27Z</dcterms:created>
  <dcterms:modified xsi:type="dcterms:W3CDTF">2024-01-11T06:16:35Z</dcterms:modified>
</cp:coreProperties>
</file>