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87" r:id="rId4"/>
    <p:sldId id="259" r:id="rId5"/>
    <p:sldId id="288" r:id="rId6"/>
    <p:sldId id="258" r:id="rId7"/>
    <p:sldId id="285" r:id="rId8"/>
    <p:sldId id="262" r:id="rId9"/>
    <p:sldId id="28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1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 type="screen16x9"/>
  <p:notesSz cx="6858000" cy="9144000"/>
  <p:embeddedFontLst>
    <p:embeddedFont>
      <p:font typeface="EB Garamond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1C90DD-571E-49F1-BB2C-0353CAEB90A1}">
  <a:tblStyle styleId="{EB1C90DD-571E-49F1-BB2C-0353CAEB90A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A313A8D-5B9D-4BFF-B452-005070EC05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88FC8F-749C-4D3A-AB20-61A23F1233C0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440923-2C8B-4BD5-B027-2830020F2033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8E8E7"/>
          </a:solidFill>
        </a:fill>
      </a:tcStyle>
    </a:wholeTbl>
    <a:band1H>
      <a:tcTxStyle/>
      <a:tcStyle>
        <a:tcBdr/>
        <a:fill>
          <a:solidFill>
            <a:srgbClr val="F1CD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1CD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6"/>
  </p:normalViewPr>
  <p:slideViewPr>
    <p:cSldViewPr snapToGrid="0">
      <p:cViewPr varScale="1">
        <p:scale>
          <a:sx n="134" d="100"/>
          <a:sy n="134" d="100"/>
        </p:scale>
        <p:origin x="6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5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font" Target="fonts/font4.fntdata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notesMaster" Target="notesMasters/notesMaster1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font" Target="fonts/font3.fntdata" /><Relationship Id="rId37" Type="http://schemas.openxmlformats.org/officeDocument/2006/relationships/font" Target="fonts/font8.fntdata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font" Target="fonts/font7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2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font" Target="fonts/font1.fntdata" /><Relationship Id="rId35" Type="http://schemas.openxmlformats.org/officeDocument/2006/relationships/font" Target="fonts/font6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821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09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31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38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15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3.jp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jpg" /><Relationship Id="rId4" Type="http://schemas.openxmlformats.org/officeDocument/2006/relationships/image" Target="../media/image4.jpeg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6.jp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8.jp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0.jp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2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l="882" r="893"/>
          <a:stretch/>
        </p:blipFill>
        <p:spPr>
          <a:xfrm>
            <a:off x="0" y="0"/>
            <a:ext cx="9318425" cy="53362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13"/>
          <p:cNvSpPr txBox="1"/>
          <p:nvPr/>
        </p:nvSpPr>
        <p:spPr>
          <a:xfrm>
            <a:off x="0" y="2046383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773986" y="3402455"/>
            <a:ext cx="479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GARMENT WORKER PERFORMANCE </a:t>
            </a:r>
            <a:endParaRPr sz="2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866502" y="4112100"/>
            <a:ext cx="41772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Akinlade Rereloluwa</a:t>
            </a:r>
            <a:endParaRPr sz="1400" b="0" i="1" u="none" strike="noStrike" cap="non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Sheetal Dighe</a:t>
            </a:r>
            <a:endParaRPr sz="1400" b="0" i="1" u="none" strike="noStrike" cap="non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Yalamanchi Sreedweep Sharma </a:t>
            </a:r>
            <a:endParaRPr sz="1400" b="0" i="1" u="none" strike="noStrike" cap="non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B.lalitha saipravallika</a:t>
            </a:r>
            <a:endParaRPr sz="1400" b="0" i="1" u="none" strike="noStrike" cap="non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704"/>
            <a:ext cx="840900" cy="8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003" y="361950"/>
            <a:ext cx="44196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5504688" y="950976"/>
            <a:ext cx="290779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observed histogram we can say that data for actual productivity is normally distributed.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503" y="299500"/>
            <a:ext cx="5163249" cy="45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6099048" y="868680"/>
            <a:ext cx="2404872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observed box plot, we can say that the data above the maximum limit are the outliers.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 rot="10800000" flipH="1">
            <a:off x="0" y="264710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744" y="120500"/>
            <a:ext cx="2243649" cy="389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5225" y="156313"/>
            <a:ext cx="2243651" cy="382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502875" y="4100950"/>
            <a:ext cx="3305400" cy="1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Roboto"/>
                <a:ea typeface="Roboto"/>
                <a:cs typeface="Roboto"/>
                <a:sym typeface="Roboto"/>
              </a:rPr>
              <a:t>This  plotly chart gives us a better view of the outliers in the column department and we removed 11.76% of  the outlier.</a:t>
            </a:r>
            <a:endParaRPr sz="15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585175" y="4086150"/>
            <a:ext cx="3498300" cy="1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This is the outcome from the outlier removed plotted as we see , the outlier is limited, we could not remove all due to less amount of Data.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Machine Learning Algorithms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1" dirty="0"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Decision Tree</a:t>
            </a:r>
            <a:endParaRPr b="1" dirty="0"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1" dirty="0"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K Nearest Neighbor</a:t>
            </a:r>
            <a:endParaRPr b="1" dirty="0"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471900" y="4097245"/>
            <a:ext cx="7849140" cy="86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 the evaluation of the linear regressor for different train and test ratios ,the 80-20 split gives minimum Mean Absolute Error .It indicates that the 80:20 gives the best predictive performance for the model.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aphicFrame>
        <p:nvGraphicFramePr>
          <p:cNvPr id="164" name="Google Shape;164;p24"/>
          <p:cNvGraphicFramePr/>
          <p:nvPr>
            <p:extLst>
              <p:ext uri="{D42A27DB-BD31-4B8C-83A1-F6EECF244321}">
                <p14:modId xmlns:p14="http://schemas.microsoft.com/office/powerpoint/2010/main" val="2305417562"/>
              </p:ext>
            </p:extLst>
          </p:nvPr>
        </p:nvGraphicFramePr>
        <p:xfrm>
          <a:off x="1176528" y="1853794"/>
          <a:ext cx="4064000" cy="200157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FFE379"/>
                    </a:gs>
                    <a:gs pos="35000">
                      <a:srgbClr val="FFEBA2"/>
                    </a:gs>
                    <a:gs pos="100000">
                      <a:srgbClr val="FFF5D9"/>
                    </a:gs>
                  </a:gsLst>
                  <a:lin ang="16200000" scaled="0"/>
                </a:gradFill>
                <a:tableStyleId>{6488FC8F-749C-4D3A-AB20-61A23F1233C0}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Train-Test Ratio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 Absolute Error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80-20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0.10509</a:t>
                      </a:r>
                      <a:endParaRPr sz="14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75-25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0.11187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70-30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0.11239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65-35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0.10975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Decision Tree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471900" y="4014214"/>
            <a:ext cx="7849140" cy="90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 the evaluation of the Decision Tree regressor for different train and test ratios ,the 75:25 split gives minimum Mean Absolute Error .It indicates that the 75:25 gives the best predictive performance for the model.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aphicFrame>
        <p:nvGraphicFramePr>
          <p:cNvPr id="171" name="Google Shape;171;p25"/>
          <p:cNvGraphicFramePr/>
          <p:nvPr>
            <p:extLst>
              <p:ext uri="{D42A27DB-BD31-4B8C-83A1-F6EECF244321}">
                <p14:modId xmlns:p14="http://schemas.microsoft.com/office/powerpoint/2010/main" val="2140688315"/>
              </p:ext>
            </p:extLst>
          </p:nvPr>
        </p:nvGraphicFramePr>
        <p:xfrm>
          <a:off x="1176528" y="1853794"/>
          <a:ext cx="4064000" cy="2001570"/>
        </p:xfrm>
        <a:graphic>
          <a:graphicData uri="http://schemas.openxmlformats.org/drawingml/2006/table">
            <a:tbl>
              <a:tblPr firstRow="1" bandRow="1">
                <a:noFill/>
                <a:tableStyleId>{6488FC8F-749C-4D3A-AB20-61A23F1233C0}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Train-Test Ratio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MeanAbsoluteError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80-20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0.08615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75-25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0.08192</a:t>
                      </a:r>
                      <a:endParaRPr sz="14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70-30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0.08381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65-35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0.10244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471900" y="4014215"/>
            <a:ext cx="7849140" cy="89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 the evaluation of the Random Forest regressor for different train and test ratios the      70-30 split gives minimum Mean Absolute Error. It indicates that the 70:30 gives the best predictive performance for the model.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aphicFrame>
        <p:nvGraphicFramePr>
          <p:cNvPr id="178" name="Google Shape;178;p26"/>
          <p:cNvGraphicFramePr/>
          <p:nvPr>
            <p:extLst>
              <p:ext uri="{D42A27DB-BD31-4B8C-83A1-F6EECF244321}">
                <p14:modId xmlns:p14="http://schemas.microsoft.com/office/powerpoint/2010/main" val="1790909816"/>
              </p:ext>
            </p:extLst>
          </p:nvPr>
        </p:nvGraphicFramePr>
        <p:xfrm>
          <a:off x="1176528" y="1853794"/>
          <a:ext cx="4064000" cy="2001570"/>
        </p:xfrm>
        <a:graphic>
          <a:graphicData uri="http://schemas.openxmlformats.org/drawingml/2006/table">
            <a:tbl>
              <a:tblPr firstRow="1" bandRow="1">
                <a:noFill/>
                <a:tableStyleId>{6488FC8F-749C-4D3A-AB20-61A23F1233C0}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Train-Test Ratio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MeanAbsoluteError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80-20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0.07750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75-25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0.08101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70-30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0.07696</a:t>
                      </a:r>
                      <a:endParaRPr sz="14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65-35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0.07831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K-Nearest Neighbor Regressor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471900" y="4014215"/>
            <a:ext cx="784914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 the evaluation of the K-nearest Neighbor regressor for different train and test ratios ,the 65-35 split gives minimum Mean Absolute Error .It indicates that the 65:35 gives the best predictive performance for the model.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aphicFrame>
        <p:nvGraphicFramePr>
          <p:cNvPr id="185" name="Google Shape;185;p27"/>
          <p:cNvGraphicFramePr/>
          <p:nvPr>
            <p:extLst>
              <p:ext uri="{D42A27DB-BD31-4B8C-83A1-F6EECF244321}">
                <p14:modId xmlns:p14="http://schemas.microsoft.com/office/powerpoint/2010/main" val="3485806767"/>
              </p:ext>
            </p:extLst>
          </p:nvPr>
        </p:nvGraphicFramePr>
        <p:xfrm>
          <a:off x="1176528" y="1853794"/>
          <a:ext cx="4064000" cy="2001570"/>
        </p:xfrm>
        <a:graphic>
          <a:graphicData uri="http://schemas.openxmlformats.org/drawingml/2006/table">
            <a:tbl>
              <a:tblPr firstRow="1" bandRow="1">
                <a:noFill/>
                <a:tableStyleId>{6488FC8F-749C-4D3A-AB20-61A23F1233C0}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Train-Test Ratio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MeanAbsoluteError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80-20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0.13423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75-25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0.12371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70-30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0.12679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65-35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0.11936</a:t>
                      </a:r>
                      <a:endParaRPr sz="14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Support Vector Machine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471900" y="4014215"/>
            <a:ext cx="784914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 the evaluation of the Support Vector Machine regressor for different train and test ratios, the 70-30 split gives minimum Mean Absolute Error . It indicates that the 70:30 gives the best predictive performance for the model.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aphicFrame>
        <p:nvGraphicFramePr>
          <p:cNvPr id="192" name="Google Shape;192;p28"/>
          <p:cNvGraphicFramePr/>
          <p:nvPr>
            <p:extLst>
              <p:ext uri="{D42A27DB-BD31-4B8C-83A1-F6EECF244321}">
                <p14:modId xmlns:p14="http://schemas.microsoft.com/office/powerpoint/2010/main" val="921931954"/>
              </p:ext>
            </p:extLst>
          </p:nvPr>
        </p:nvGraphicFramePr>
        <p:xfrm>
          <a:off x="1176528" y="1853794"/>
          <a:ext cx="4064000" cy="2001570"/>
        </p:xfrm>
        <a:graphic>
          <a:graphicData uri="http://schemas.openxmlformats.org/drawingml/2006/table">
            <a:tbl>
              <a:tblPr firstRow="1" bandRow="1">
                <a:noFill/>
                <a:tableStyleId>{6488FC8F-749C-4D3A-AB20-61A23F1233C0}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Train-Test Ratio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MeanAbsoluteError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80-20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0.13120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75-25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0.13941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70-30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0.12997</a:t>
                      </a:r>
                      <a:endParaRPr sz="14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65-35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0.13229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0.07696344488093637</a:t>
            </a:r>
            <a:br>
              <a:rPr lang="en-US"/>
            </a:br>
            <a:r>
              <a:rPr lang="en-US" sz="3200"/>
              <a:t>Comparison of Implemented Models</a:t>
            </a:r>
            <a:endParaRPr/>
          </a:p>
        </p:txBody>
      </p:sp>
      <p:graphicFrame>
        <p:nvGraphicFramePr>
          <p:cNvPr id="198" name="Google Shape;198;p29"/>
          <p:cNvGraphicFramePr/>
          <p:nvPr>
            <p:extLst>
              <p:ext uri="{D42A27DB-BD31-4B8C-83A1-F6EECF244321}">
                <p14:modId xmlns:p14="http://schemas.microsoft.com/office/powerpoint/2010/main" val="533175305"/>
              </p:ext>
            </p:extLst>
          </p:nvPr>
        </p:nvGraphicFramePr>
        <p:xfrm>
          <a:off x="1261491" y="2032355"/>
          <a:ext cx="6092950" cy="2372420"/>
        </p:xfrm>
        <a:graphic>
          <a:graphicData uri="http://schemas.openxmlformats.org/drawingml/2006/table">
            <a:tbl>
              <a:tblPr firstRow="1" bandRow="1">
                <a:noFill/>
                <a:tableStyleId>{FE440923-2C8B-4BD5-B027-2830020F2033}</a:tableStyleId>
              </a:tblPr>
              <a:tblGrid>
                <a:gridCol w="20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Machine Learning 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Train-Test Ratio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MeanAbsoluteError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Linear Regression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80-20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0.10509</a:t>
                      </a:r>
                      <a:endParaRPr lang="en-US" sz="14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Decision Tree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75-25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0.08192</a:t>
                      </a:r>
                      <a:endParaRPr lang="en-US" sz="14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Random Forest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70-30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0.07696</a:t>
                      </a:r>
                      <a:endParaRPr lang="en-US" sz="14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K-Nearest Neighbor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75-25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0.11936</a:t>
                      </a:r>
                      <a:endParaRPr lang="en-US" sz="14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SupportVectorMachine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75-25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0.12997</a:t>
                      </a:r>
                      <a:endParaRPr lang="en-US" sz="14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Google Shape;199;p29"/>
          <p:cNvSpPr txBox="1"/>
          <p:nvPr/>
        </p:nvSpPr>
        <p:spPr>
          <a:xfrm>
            <a:off x="7936992" y="365760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4294967295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3200"/>
              <a:buNone/>
            </a:pPr>
            <a:r>
              <a:rPr lang="en-US"/>
              <a:t>The team</a:t>
            </a:r>
            <a:endParaRPr sz="1600" i="1"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4207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/>
          <a:srcRect t="9632" b="9632"/>
          <a:stretch/>
        </p:blipFill>
        <p:spPr>
          <a:xfrm>
            <a:off x="2638668" y="136317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5">
            <a:alphaModFix/>
          </a:blip>
          <a:srcRect t="14960" b="14961"/>
          <a:stretch/>
        </p:blipFill>
        <p:spPr>
          <a:xfrm>
            <a:off x="4856629" y="136300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 flipH="1">
            <a:off x="469700" y="3092153"/>
            <a:ext cx="1538100" cy="8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800" dirty="0" err="1">
                <a:solidFill>
                  <a:schemeClr val="dk1"/>
                </a:solidFill>
              </a:rPr>
              <a:t>Akinlade</a:t>
            </a:r>
            <a:r>
              <a:rPr lang="en-US" sz="1800" dirty="0">
                <a:solidFill>
                  <a:schemeClr val="dk1"/>
                </a:solidFill>
              </a:rPr>
              <a:t>              </a:t>
            </a:r>
            <a:r>
              <a:rPr lang="en-US" sz="1800" dirty="0" err="1">
                <a:solidFill>
                  <a:schemeClr val="dk1"/>
                </a:solidFill>
              </a:rPr>
              <a:t>Rereloluwa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4294967295"/>
          </p:nvPr>
        </p:nvSpPr>
        <p:spPr>
          <a:xfrm flipH="1">
            <a:off x="420775" y="3989725"/>
            <a:ext cx="15381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200">
                <a:solidFill>
                  <a:schemeClr val="dk2"/>
                </a:solidFill>
              </a:rPr>
              <a:t>Bowen University ,lwo, Nigeria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4569825" y="3374288"/>
            <a:ext cx="2217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800" dirty="0" err="1">
                <a:solidFill>
                  <a:schemeClr val="dk1"/>
                </a:solidFill>
              </a:rPr>
              <a:t>B.lalitha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sai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800" dirty="0" err="1">
                <a:solidFill>
                  <a:schemeClr val="dk1"/>
                </a:solidFill>
              </a:rPr>
              <a:t>Pravallika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4294967295"/>
          </p:nvPr>
        </p:nvSpPr>
        <p:spPr>
          <a:xfrm flipH="1">
            <a:off x="2414300" y="3918925"/>
            <a:ext cx="1986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200" dirty="0" err="1">
                <a:solidFill>
                  <a:schemeClr val="dk2"/>
                </a:solidFill>
              </a:rPr>
              <a:t>Gyansadhana</a:t>
            </a:r>
            <a:r>
              <a:rPr lang="en-US" sz="1200" dirty="0">
                <a:solidFill>
                  <a:schemeClr val="dk2"/>
                </a:solidFill>
              </a:rPr>
              <a:t> College Thane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4294967295"/>
          </p:nvPr>
        </p:nvSpPr>
        <p:spPr>
          <a:xfrm flipH="1">
            <a:off x="4856625" y="3952999"/>
            <a:ext cx="22179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200">
                <a:solidFill>
                  <a:schemeClr val="dk2"/>
                </a:solidFill>
              </a:rPr>
              <a:t>Smt.a.shymala Devi Degree College for women 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6"/>
          <a:srcRect t="2564" b="2564"/>
          <a:stretch/>
        </p:blipFill>
        <p:spPr>
          <a:xfrm>
            <a:off x="7074590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>
            <a:spLocks noGrp="1"/>
          </p:cNvSpPr>
          <p:nvPr>
            <p:ph type="title" idx="4294967295"/>
          </p:nvPr>
        </p:nvSpPr>
        <p:spPr>
          <a:xfrm>
            <a:off x="6885575" y="3246100"/>
            <a:ext cx="16443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800" dirty="0" err="1">
                <a:solidFill>
                  <a:schemeClr val="dk1"/>
                </a:solidFill>
              </a:rPr>
              <a:t>Yalamanchi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Sreedweep</a:t>
            </a:r>
            <a:r>
              <a:rPr lang="en-US" sz="1800" dirty="0">
                <a:solidFill>
                  <a:schemeClr val="dk1"/>
                </a:solidFill>
              </a:rPr>
              <a:t> Sharma 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4294967295"/>
          </p:nvPr>
        </p:nvSpPr>
        <p:spPr>
          <a:xfrm>
            <a:off x="6885575" y="4063572"/>
            <a:ext cx="19869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200">
                <a:solidFill>
                  <a:schemeClr val="dk2"/>
                </a:solidFill>
              </a:rPr>
              <a:t>Sreenidhi institute of science and technology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912450" y="3251326"/>
            <a:ext cx="9297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Sheetal Dighe </a:t>
            </a:r>
            <a:endParaRPr sz="1700" b="0" i="0" u="none" strike="noStrike" cap="none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Summary and Recommendation</a:t>
            </a:r>
            <a:endParaRPr dirty="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471900" y="1753084"/>
            <a:ext cx="7849140" cy="320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For the Garment Worker Performance data set ,we performed five types of machine learning algorithms namely Linear Regression, Decision Tree, Random Forest , K-Nearest  Neighbor and Support Vector Machine</a:t>
            </a:r>
            <a:endParaRPr dirty="0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From the analysis and implementation of the algorithms we found best result in Random Forest Algorithm for the train-test ratio 70-30 with least mean absolute error as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0.07696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So, we can conclude that Random Forest Algorithm model is the best model for Garment worker performance dataset</a:t>
            </a:r>
            <a:r>
              <a:rPr lang="en-US" dirty="0"/>
              <a:t>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297713" y="1753084"/>
            <a:ext cx="8023327" cy="265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546A2-BD19-44C3-D0F9-07FE45B9F5FD}"/>
              </a:ext>
            </a:extLst>
          </p:cNvPr>
          <p:cNvSpPr txBox="1"/>
          <p:nvPr/>
        </p:nvSpPr>
        <p:spPr>
          <a:xfrm>
            <a:off x="297713" y="1920506"/>
            <a:ext cx="8144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Ways to improve the Productivity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Increasing incentives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Increasing the time allocated to complete a task i.e., SMV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What can be done to further improve this analysis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Using a larger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Applying Hyperparameter tuning like Grid search, Random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Using Boosting model</a:t>
            </a:r>
          </a:p>
        </p:txBody>
      </p:sp>
    </p:spTree>
    <p:extLst>
      <p:ext uri="{BB962C8B-B14F-4D97-AF65-F5344CB8AC3E}">
        <p14:creationId xmlns:p14="http://schemas.microsoft.com/office/powerpoint/2010/main" val="311871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/>
        </p:nvSpPr>
        <p:spPr>
          <a:xfrm>
            <a:off x="-1" y="0"/>
            <a:ext cx="58188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THANK YOU</a:t>
            </a:r>
            <a:endParaRPr sz="10000" b="0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013"/>
            <a:ext cx="9144000" cy="507146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0" y="302025"/>
            <a:ext cx="55083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lang="en-US" sz="6700" b="0" i="0" u="none" strike="noStrike" cap="none">
                <a:solidFill>
                  <a:srgbClr val="783F04"/>
                </a:solidFill>
                <a:latin typeface="Roboto"/>
                <a:ea typeface="Roboto"/>
                <a:cs typeface="Roboto"/>
                <a:sym typeface="Roboto"/>
              </a:rPr>
              <a:t>THANK YOU </a:t>
            </a:r>
            <a:endParaRPr sz="6700" b="0" i="0" u="none" strike="noStrike" cap="none">
              <a:solidFill>
                <a:srgbClr val="783F0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0" y="3524475"/>
            <a:ext cx="4390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660000"/>
                </a:solidFill>
                <a:latin typeface="EB Garamond"/>
                <a:ea typeface="EB Garamond"/>
                <a:cs typeface="EB Garamond"/>
                <a:sym typeface="EB Garamond"/>
              </a:rPr>
              <a:t>Akinlade Rereloluwa</a:t>
            </a:r>
            <a:endParaRPr sz="2000" b="0" i="0" u="none" strike="noStrike" cap="none">
              <a:solidFill>
                <a:srgbClr val="66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660000"/>
                </a:solidFill>
                <a:latin typeface="EB Garamond"/>
                <a:ea typeface="EB Garamond"/>
                <a:cs typeface="EB Garamond"/>
                <a:sym typeface="EB Garamond"/>
              </a:rPr>
              <a:t>Sheetal Dighe</a:t>
            </a:r>
            <a:endParaRPr sz="2000" b="0" i="0" u="none" strike="noStrike" cap="none">
              <a:solidFill>
                <a:srgbClr val="66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660000"/>
                </a:solidFill>
                <a:latin typeface="EB Garamond"/>
                <a:ea typeface="EB Garamond"/>
                <a:cs typeface="EB Garamond"/>
                <a:sym typeface="EB Garamond"/>
              </a:rPr>
              <a:t>Yalamanchi Sreedweep Sharma</a:t>
            </a:r>
            <a:endParaRPr sz="2000" b="0" i="0" u="none" strike="noStrike" cap="none">
              <a:solidFill>
                <a:srgbClr val="66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660000"/>
                </a:solidFill>
                <a:latin typeface="EB Garamond"/>
                <a:ea typeface="EB Garamond"/>
                <a:cs typeface="EB Garamond"/>
                <a:sym typeface="EB Garamond"/>
              </a:rPr>
              <a:t>B.lalitha sai pravallika </a:t>
            </a:r>
            <a:endParaRPr sz="2000" b="0" i="0" u="none" strike="noStrike" cap="none">
              <a:solidFill>
                <a:srgbClr val="66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ctrTitle"/>
          </p:nvPr>
        </p:nvSpPr>
        <p:spPr>
          <a:xfrm>
            <a:off x="1124441" y="1860751"/>
            <a:ext cx="8222100" cy="14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10700"/>
              <a:t>APPENDIX </a:t>
            </a:r>
            <a:endParaRPr sz="10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075" y="934612"/>
            <a:ext cx="7793857" cy="17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075" y="2688975"/>
            <a:ext cx="7793850" cy="15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321325" y="174442"/>
            <a:ext cx="91440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Linear regression </a:t>
            </a:r>
            <a:endParaRPr sz="2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5" y="1164925"/>
            <a:ext cx="8247148" cy="140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425" y="2571750"/>
            <a:ext cx="8247149" cy="18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192799" y="375498"/>
            <a:ext cx="77613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forest regression </a:t>
            </a:r>
            <a:endParaRPr sz="2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388" y="640225"/>
            <a:ext cx="7081225" cy="19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400" y="2571750"/>
            <a:ext cx="7081227" cy="24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12" y="8"/>
            <a:ext cx="91440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Support vector regressor </a:t>
            </a:r>
            <a:endParaRPr sz="2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088" y="911350"/>
            <a:ext cx="7935826" cy="1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111" y="2571750"/>
            <a:ext cx="7935822" cy="23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0" y="285540"/>
            <a:ext cx="91440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KNeighbors regressor </a:t>
            </a:r>
            <a:endParaRPr sz="23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215868" y="1781915"/>
            <a:ext cx="7245636" cy="3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IN" b="1" dirty="0"/>
              <a:t>The Garment Industry is one of the key examples of the industrial globalization of this modern era.</a:t>
            </a:r>
          </a:p>
          <a:p>
            <a:pPr marL="285750" indent="-285750">
              <a:spcAft>
                <a:spcPts val="1600"/>
              </a:spcAft>
            </a:pPr>
            <a:r>
              <a:rPr lang="en-IN" b="1" dirty="0"/>
              <a:t>It is a highly labour-intensive industry with lots of manual processes.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n-IN" b="1" dirty="0"/>
              <a:t>Satisfying the huge global demand for garment products is mostly dependent on the production and delivery performance of the employees in the garment manufacturing companies</a:t>
            </a:r>
          </a:p>
          <a:p>
            <a:pPr marL="285750" indent="-285750">
              <a:spcAft>
                <a:spcPts val="1600"/>
              </a:spcAft>
            </a:pPr>
            <a:r>
              <a:rPr lang="en-IN" b="1" dirty="0"/>
              <a:t>It is highly desirable among the decision makers in the garments industry to track, analyse and predict the productivity performance of the working teams in their factories.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 dirty="0">
              <a:solidFill>
                <a:schemeClr val="dk1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925" y="3224400"/>
            <a:ext cx="1919074" cy="1919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69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Project Objective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u="sng" dirty="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About Data</a:t>
            </a:r>
            <a:endParaRPr sz="1600" dirty="0"/>
          </a:p>
          <a:p>
            <a:pPr marL="139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This dataset includes important attributes of the garment manufacturing process and the productivity of the employees which had been collected manually and  also been validated by the industry experts. </a:t>
            </a:r>
          </a:p>
          <a:p>
            <a:pPr marL="139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u="sng" dirty="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sz="1600" dirty="0"/>
          </a:p>
          <a:p>
            <a:pPr marL="139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regression goal is to predict the productivity of garment workers</a:t>
            </a:r>
            <a:endParaRPr b="1" dirty="0"/>
          </a:p>
          <a:p>
            <a:pPr marL="139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 dirty="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u="sng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Path:</a:t>
            </a: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Implementing Multiple machine learning models to fit the best model for the data set.</a:t>
            </a:r>
            <a:endParaRPr b="1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About Data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7F1F7A-00B7-FDD9-1286-B5B7A1D7B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31128"/>
              </p:ext>
            </p:extLst>
          </p:nvPr>
        </p:nvGraphicFramePr>
        <p:xfrm>
          <a:off x="400050" y="2194918"/>
          <a:ext cx="8293950" cy="2651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02730">
                  <a:extLst>
                    <a:ext uri="{9D8B030D-6E8A-4147-A177-3AD203B41FA5}">
                      <a16:colId xmlns:a16="http://schemas.microsoft.com/office/drawing/2014/main" val="2431758975"/>
                    </a:ext>
                  </a:extLst>
                </a:gridCol>
                <a:gridCol w="6391220">
                  <a:extLst>
                    <a:ext uri="{9D8B030D-6E8A-4147-A177-3AD203B41FA5}">
                      <a16:colId xmlns:a16="http://schemas.microsoft.com/office/drawing/2014/main" val="365379735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Column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3278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just"/>
                      <a:r>
                        <a:rPr lang="en-IN" sz="1200" b="1" dirty="0" err="1">
                          <a:solidFill>
                            <a:schemeClr val="tx2"/>
                          </a:solidFill>
                        </a:rPr>
                        <a:t>no_of_workers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2"/>
                          </a:solidFill>
                        </a:rPr>
                        <a:t>Number of workers in each team 07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7548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solidFill>
                            <a:schemeClr val="tx2"/>
                          </a:solidFill>
                        </a:rPr>
                        <a:t>targeted_productivity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2"/>
                          </a:solidFill>
                        </a:rPr>
                        <a:t>Targeted productivity set by the Authority for each team for each day.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1082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solidFill>
                            <a:schemeClr val="tx2"/>
                          </a:solidFill>
                        </a:rPr>
                        <a:t>smv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2"/>
                          </a:solidFill>
                        </a:rPr>
                        <a:t>Standard Minute Value, it is the allocated time for a task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0652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solidFill>
                            <a:schemeClr val="tx2"/>
                          </a:solidFill>
                        </a:rPr>
                        <a:t>wip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2"/>
                          </a:solidFill>
                        </a:rPr>
                        <a:t>Work in progress. Includes the number of unfinished items for products 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505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solidFill>
                            <a:schemeClr val="tx2"/>
                          </a:solidFill>
                        </a:rPr>
                        <a:t>over_time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2"/>
                          </a:solidFill>
                        </a:rPr>
                        <a:t>Represents the amount of overtime by each team in minutes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0493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2"/>
                          </a:solidFill>
                        </a:rPr>
                        <a:t>incentive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938" marR="0" lvl="0" indent="-79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</a:pPr>
                      <a:r>
                        <a:rPr lang="en-IN" sz="1200" b="1" i="0" u="none" strike="noStrike" cap="none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Represents the amount of financial incentives (in BDT) that enables or motivates particular course of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2637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solidFill>
                            <a:schemeClr val="tx2"/>
                          </a:solidFill>
                        </a:rPr>
                        <a:t>idle_time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93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</a:pPr>
                      <a:r>
                        <a:rPr lang="en-IN" sz="1200" b="1" dirty="0">
                          <a:solidFill>
                            <a:schemeClr val="tx2"/>
                          </a:solidFill>
                        </a:rPr>
                        <a:t>The amount of time when the production was interrupted due to several reasons</a:t>
                      </a:r>
                      <a:endParaRPr lang="en-IN" sz="1200" b="1" i="0" u="none" strike="noStrike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6963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IN" sz="1200" b="1" dirty="0" err="1">
                          <a:solidFill>
                            <a:schemeClr val="tx2"/>
                          </a:solidFill>
                        </a:rPr>
                        <a:t>actual_productivity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93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</a:pPr>
                      <a:r>
                        <a:rPr lang="en-IN" sz="1200" b="1" dirty="0">
                          <a:solidFill>
                            <a:schemeClr val="tx2"/>
                          </a:solidFill>
                        </a:rPr>
                        <a:t>The actual % of productivity that was delivered by the workers. It ranges from 0-1</a:t>
                      </a:r>
                      <a:endParaRPr lang="en-IN" sz="1200" b="1" i="0" u="none" strike="noStrike" cap="none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50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F6CBF8-2C4E-34C7-66AF-510D398C43AB}"/>
              </a:ext>
            </a:extLst>
          </p:cNvPr>
          <p:cNvSpPr txBox="1"/>
          <p:nvPr/>
        </p:nvSpPr>
        <p:spPr>
          <a:xfrm>
            <a:off x="400049" y="1758810"/>
            <a:ext cx="7172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cap="none" dirty="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A total of 1197 rows of data, bearing information for 15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0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Machine Learning Analysis Timeline</a:t>
            </a:r>
            <a:endParaRPr sz="2400" i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5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27112" y="1995899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2114150" y="3375004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161212" y="3998485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 rot="10800000">
            <a:off x="4232825" y="2145365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279887" y="1995911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Model Accuracy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>
            <a:off x="4957475" y="3375021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004537" y="3970916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 results    with other models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 rot="10800000">
            <a:off x="7080781" y="2145365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127837" y="1995911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and Recommendation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105;p15"/>
          <p:cNvGraphicFramePr/>
          <p:nvPr/>
        </p:nvGraphicFramePr>
        <p:xfrm>
          <a:off x="323100" y="2983265"/>
          <a:ext cx="8522700" cy="426690"/>
        </p:xfrm>
        <a:graphic>
          <a:graphicData uri="http://schemas.openxmlformats.org/drawingml/2006/table">
            <a:tbl>
              <a:tblPr>
                <a:noFill/>
                <a:tableStyleId>{EB1C90DD-571E-49F1-BB2C-0353CAEB90A1}</a:tableStyleId>
              </a:tblPr>
              <a:tblGrid>
                <a:gridCol w="71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Data Preprocessing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0" y="1506425"/>
            <a:ext cx="8588280" cy="356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indent="0">
              <a:buSzPts val="2100"/>
              <a:buNone/>
            </a:pPr>
            <a:endParaRPr lang="en-US" sz="1600" b="1" dirty="0">
              <a:latin typeface="+mj-lt"/>
              <a:ea typeface="Roboto"/>
              <a:cs typeface="Roboto"/>
              <a:sym typeface="Roboto"/>
            </a:endParaRPr>
          </a:p>
          <a:p>
            <a:pPr marL="438150" indent="-342900">
              <a:buSzPts val="2100"/>
              <a:buFont typeface="+mj-lt"/>
              <a:buAutoNum type="arabicPeriod"/>
            </a:pPr>
            <a:r>
              <a:rPr lang="en-US" sz="1600" b="1" dirty="0">
                <a:latin typeface="+mj-lt"/>
                <a:ea typeface="Roboto"/>
                <a:cs typeface="Roboto"/>
                <a:sym typeface="Roboto"/>
              </a:rPr>
              <a:t>Missing Values: 506 for column WIP (Work In Progress)</a:t>
            </a:r>
          </a:p>
          <a:p>
            <a:pPr marL="438150" indent="-342900">
              <a:buSzPts val="2100"/>
              <a:buFont typeface="+mj-lt"/>
              <a:buAutoNum type="arabicPeriod"/>
            </a:pPr>
            <a:r>
              <a:rPr lang="en-US" sz="1600" b="1" dirty="0">
                <a:latin typeface="+mj-lt"/>
                <a:ea typeface="Roboto"/>
                <a:cs typeface="Roboto"/>
                <a:sym typeface="Roboto"/>
              </a:rPr>
              <a:t>The “WIP” had NAN values, so we filled it with the median</a:t>
            </a:r>
          </a:p>
          <a:p>
            <a:pPr marL="438150" indent="-342900">
              <a:buSzPts val="2100"/>
              <a:buFont typeface="+mj-lt"/>
              <a:buAutoNum type="arabicPeriod"/>
            </a:pPr>
            <a:r>
              <a:rPr lang="en-US" sz="1600" b="1" dirty="0">
                <a:latin typeface="+mj-lt"/>
                <a:ea typeface="Roboto"/>
                <a:cs typeface="Roboto"/>
                <a:sym typeface="Roboto"/>
              </a:rPr>
              <a:t>Changed the Date columns to Real Date time Object</a:t>
            </a:r>
          </a:p>
          <a:p>
            <a:pPr marL="438150" indent="-342900" algn="just">
              <a:buSzPts val="2100"/>
              <a:buFont typeface="+mj-lt"/>
              <a:buAutoNum type="arabicPeriod"/>
            </a:pPr>
            <a:r>
              <a:rPr lang="en-US" sz="1600" b="1" dirty="0">
                <a:latin typeface="+mj-lt"/>
                <a:ea typeface="Roboto"/>
                <a:cs typeface="Roboto"/>
                <a:sym typeface="Roboto"/>
              </a:rPr>
              <a:t>Renamed the “WIP” column to </a:t>
            </a:r>
            <a:r>
              <a:rPr lang="en-US" sz="1600" b="1" dirty="0" err="1">
                <a:latin typeface="+mj-lt"/>
                <a:ea typeface="Roboto"/>
                <a:cs typeface="Roboto"/>
                <a:sym typeface="Roboto"/>
              </a:rPr>
              <a:t>work_in_progress</a:t>
            </a:r>
            <a:r>
              <a:rPr lang="en-US" sz="1600" b="1" dirty="0">
                <a:latin typeface="+mj-lt"/>
                <a:ea typeface="Roboto"/>
                <a:cs typeface="Roboto"/>
                <a:sym typeface="Roboto"/>
              </a:rPr>
              <a:t> and the “SMV” to </a:t>
            </a:r>
            <a:r>
              <a:rPr lang="en-US" sz="1600" b="1" dirty="0" err="1">
                <a:latin typeface="+mj-lt"/>
                <a:ea typeface="Roboto"/>
                <a:cs typeface="Roboto"/>
                <a:sym typeface="Roboto"/>
              </a:rPr>
              <a:t>standard_minute_value</a:t>
            </a:r>
            <a:r>
              <a:rPr lang="en-US" sz="1600" b="1" dirty="0">
                <a:latin typeface="+mj-lt"/>
                <a:ea typeface="Roboto"/>
                <a:cs typeface="Roboto"/>
                <a:sym typeface="Roboto"/>
              </a:rPr>
              <a:t> for better readability.</a:t>
            </a:r>
          </a:p>
          <a:p>
            <a:pPr marL="438150" indent="-342900" algn="just">
              <a:buSzPts val="2100"/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 C</a:t>
            </a:r>
            <a:r>
              <a:rPr lang="en-US" sz="1600" b="1" dirty="0">
                <a:latin typeface="+mj-lt"/>
                <a:ea typeface="Roboto"/>
                <a:cs typeface="Roboto"/>
                <a:sym typeface="Roboto"/>
              </a:rPr>
              <a:t>hanged the categorical values of columns quarter and days to numerical values by using dummy variable encoding</a:t>
            </a:r>
          </a:p>
          <a:p>
            <a:pPr marL="438150" lvl="0" indent="-342900" algn="l" rtl="0">
              <a:spcBef>
                <a:spcPts val="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r>
              <a:rPr lang="en-US" sz="1600" b="1" dirty="0">
                <a:latin typeface="+mj-lt"/>
                <a:ea typeface="Roboto"/>
                <a:cs typeface="Roboto"/>
                <a:sym typeface="Roboto"/>
              </a:rPr>
              <a:t>Department Column had one of its element with wrong spelling - changed the spelling of “SWEING” to “SEWING”</a:t>
            </a:r>
          </a:p>
          <a:p>
            <a:pPr marL="438150" indent="-342900">
              <a:buSzPts val="2100"/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Dropped Columns: “quarter” and “date” as they were not significant</a:t>
            </a:r>
            <a:endParaRPr lang="en-US" sz="1600" b="1" dirty="0">
              <a:latin typeface="+mj-lt"/>
              <a:ea typeface="Roboto"/>
              <a:cs typeface="Roboto"/>
              <a:sym typeface="Roboto"/>
            </a:endParaRPr>
          </a:p>
          <a:p>
            <a:pPr marL="438150" lvl="0" indent="-342900" algn="l" rtl="0">
              <a:spcBef>
                <a:spcPts val="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endParaRPr lang="en-US" sz="1600" b="1" dirty="0">
              <a:latin typeface="+mj-lt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95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195700" y="0"/>
            <a:ext cx="39693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8D233F-3FB2-0079-3AFD-66BC3266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0" y="482144"/>
            <a:ext cx="5142111" cy="453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2E46A-BB31-81AB-1514-8F6AFF45C338}"/>
              </a:ext>
            </a:extLst>
          </p:cNvPr>
          <p:cNvSpPr txBox="1"/>
          <p:nvPr/>
        </p:nvSpPr>
        <p:spPr>
          <a:xfrm>
            <a:off x="5337811" y="880110"/>
            <a:ext cx="30175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Heat map shows the correlation between different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can see that there is a strong positive correlation between no. of workers and SMV (allocated time for task) column.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Even no. of  workers and over time columns are highly correlated.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83" y="465238"/>
            <a:ext cx="4213025" cy="42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5294376" y="987552"/>
            <a:ext cx="280720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observed histogram we can say that data for targeted productivity is </a:t>
            </a:r>
            <a:r>
              <a:rPr lang="en-US" dirty="0"/>
              <a:t>left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skewed.</a:t>
            </a:r>
            <a:endParaRPr dirty="0"/>
          </a:p>
        </p:txBody>
      </p:sp>
      <p:sp>
        <p:nvSpPr>
          <p:cNvPr id="130" name="Google Shape;130;p19"/>
          <p:cNvSpPr txBox="1"/>
          <p:nvPr/>
        </p:nvSpPr>
        <p:spPr>
          <a:xfrm>
            <a:off x="195700" y="0"/>
            <a:ext cx="39693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9524192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1109</Words>
  <Application>Microsoft Office PowerPoint</Application>
  <PresentationFormat>On-screen Show (16:9)</PresentationFormat>
  <Paragraphs>196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Material</vt:lpstr>
      <vt:lpstr>PowerPoint Presentation</vt:lpstr>
      <vt:lpstr>The team</vt:lpstr>
      <vt:lpstr>Background</vt:lpstr>
      <vt:lpstr>Project Objective</vt:lpstr>
      <vt:lpstr>About Data</vt:lpstr>
      <vt:lpstr>Machine Learning Analysis Timeline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Algorithms</vt:lpstr>
      <vt:lpstr>Linear Regression</vt:lpstr>
      <vt:lpstr>Decision Tree</vt:lpstr>
      <vt:lpstr>Random Forest</vt:lpstr>
      <vt:lpstr>K-Nearest Neighbor Regressor</vt:lpstr>
      <vt:lpstr>Support Vector Machine</vt:lpstr>
      <vt:lpstr>0.07696344488093637 Comparison of Implemented Models</vt:lpstr>
      <vt:lpstr>Summary and Recommendation</vt:lpstr>
      <vt:lpstr>Insights</vt:lpstr>
      <vt:lpstr>PowerPoint Presentation</vt:lpstr>
      <vt:lpstr>APPENDIX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Sheetal Dighe</cp:lastModifiedBy>
  <cp:revision>18</cp:revision>
  <dcterms:modified xsi:type="dcterms:W3CDTF">2023-12-23T04:43:42Z</dcterms:modified>
</cp:coreProperties>
</file>