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  <p:sldMasterId id="2147483651" r:id="rId6"/>
  </p:sldMasterIdLst>
  <p:notesMasterIdLst>
    <p:notesMasterId r:id="rId8"/>
  </p:notesMasterIdLst>
  <p:sldIdLst>
    <p:sldId id="256" r:id="rId7"/>
  </p:sldIdLst>
  <p:sldSz cx="438912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6">
          <p15:clr>
            <a:srgbClr val="A4A3A4"/>
          </p15:clr>
        </p15:guide>
        <p15:guide id="2" orient="horz" pos="27047">
          <p15:clr>
            <a:srgbClr val="A4A3A4"/>
          </p15:clr>
        </p15:guide>
        <p15:guide id="3" pos="590">
          <p15:clr>
            <a:srgbClr val="A4A3A4"/>
          </p15:clr>
        </p15:guide>
        <p15:guide id="4" pos="9103">
          <p15:clr>
            <a:srgbClr val="A4A3A4"/>
          </p15:clr>
        </p15:guide>
        <p15:guide id="5" pos="9547">
          <p15:clr>
            <a:srgbClr val="A4A3A4"/>
          </p15:clr>
        </p15:guide>
        <p15:guide id="6" pos="27014">
          <p15:clr>
            <a:srgbClr val="A4A3A4"/>
          </p15:clr>
        </p15:guide>
        <p15:guide id="7" pos="18058">
          <p15:clr>
            <a:srgbClr val="A4A3A4"/>
          </p15:clr>
        </p15:guide>
        <p15:guide id="8" pos="18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66FF"/>
    <a:srgbClr val="FF9900"/>
    <a:srgbClr val="CC0000"/>
    <a:srgbClr val="993300"/>
    <a:srgbClr val="0099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0322C-8EA0-460C-B013-F8B14D1DC23F}" v="503" dt="2020-12-01T15:45:14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6353" autoAdjust="0"/>
  </p:normalViewPr>
  <p:slideViewPr>
    <p:cSldViewPr snapToGrid="0" snapToObjects="1">
      <p:cViewPr>
        <p:scale>
          <a:sx n="33" d="100"/>
          <a:sy n="33" d="100"/>
        </p:scale>
        <p:origin x="876" y="24"/>
      </p:cViewPr>
      <p:guideLst>
        <p:guide orient="horz" pos="4036"/>
        <p:guide orient="horz" pos="27047"/>
        <p:guide pos="590"/>
        <p:guide pos="9103"/>
        <p:guide pos="9547"/>
        <p:guide pos="27014"/>
        <p:guide pos="18058"/>
        <p:guide pos="185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205186E5-8E4D-4DC2-A572-A72D30F85E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F908DBA6-DD99-402F-9167-D12DAC636D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30079C5F-8ABD-4073-93AF-DD410F666E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4500" y="685800"/>
            <a:ext cx="3429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9585ADD8-70FB-4DF6-AB66-39CBBDF01B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2D9314C8-A4A0-4035-9FB4-30B6915183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00DE16CE-177B-4CED-AAF9-218195644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71BB689-5EF1-463E-A1BD-8C0949E0F1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5B89FE-2B52-4220-A847-457660F6E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8F7BE-684F-4BAE-BB6F-1DD5A6B58A9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B53B20B-6CFB-4D0B-B92E-C8983BB66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95E57754-AD38-4CF3-80FC-08A6DC13E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05D-63F8-46EB-947B-674F057E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7183438"/>
            <a:ext cx="32918400" cy="15279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7A074A-38F1-4C6A-B5B9-49167386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3053675"/>
            <a:ext cx="32918400" cy="105965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90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0DA8D-088C-483C-854D-A6340CE2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FD8E6-AB41-4C37-912C-7B5DB5F1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6353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05D31-F36F-4CDB-B5AC-C6AF8BB1A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404050" y="1697038"/>
            <a:ext cx="10480675" cy="41233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A6184-293C-4C7E-8AFD-38140E1F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438" y="1697038"/>
            <a:ext cx="31291212" cy="41233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63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4D66C-77FD-4234-B848-1E8302CD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7183438"/>
            <a:ext cx="32918400" cy="15279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8BB205-9147-4788-BE71-45E0EB69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3053675"/>
            <a:ext cx="32918400" cy="105965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836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05806-3FF5-4BEF-94CB-D7B30B31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7B4EC-E5C0-4D13-83CC-C46A42BA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070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3655D-CD40-43B3-97BE-C570EA05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10942638"/>
            <a:ext cx="37857113" cy="18257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B06CA-AEFE-4D20-BE60-16F4045E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9371925"/>
            <a:ext cx="37857113" cy="96012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105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2956-3CBF-4D9F-8CDB-8CA9C58F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7ED04-DEF6-4D3A-B27A-7D000C68E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625" y="6407150"/>
            <a:ext cx="4910138" cy="36529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B2936-D922-4DCB-BDCE-61FE7BB1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9163" y="6407150"/>
            <a:ext cx="4911725" cy="36529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3596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9089C-7374-44C3-90C3-4F32D6EF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336800"/>
            <a:ext cx="37857113" cy="848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C8F15-9214-432F-823E-AD53AFE3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10760075"/>
            <a:ext cx="18568988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D0CA4-6B7A-448C-908E-1B544085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6032163"/>
            <a:ext cx="18568988" cy="2358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D83083-847E-4268-90C9-E428A2C6D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10760075"/>
            <a:ext cx="18659475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F6E85-57B3-4D2C-8AFF-C21471361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6032163"/>
            <a:ext cx="18659475" cy="2358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6313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34C2-4D7D-436F-BEDA-FDF41E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9584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435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3000D-778D-430D-9E7D-ECC3E626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2BABE-54A4-464A-9FF4-76FECBE7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6319838"/>
            <a:ext cx="22220238" cy="3119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9E6D4-9A3F-427E-9C84-9492017E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17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01C21-D6D9-450D-A9A0-DCDB43E7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AE12-0C58-494A-B63E-EA5640E0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74838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271A-2AA2-42DD-A266-B59D4FE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C2138A-A597-4367-9B90-9A226AC8F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6319838"/>
            <a:ext cx="22220238" cy="31191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C2A76-A217-4DA7-B24B-62878C17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96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E7A93-BD63-4DEC-9649-97646F9D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A0AAF-A007-4BB0-BEAE-560984E8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488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61AB22-BB2E-4E70-8DE9-28DF16F25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397700" y="1697038"/>
            <a:ext cx="10487025" cy="41240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E503F-7C44-4E87-A432-562F478E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36625" y="1697038"/>
            <a:ext cx="31308675" cy="41240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79627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15A59-A991-4CB8-967B-F0760CF9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7183438"/>
            <a:ext cx="32918400" cy="15279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F0AADD-22C5-441C-9036-1BA59B606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3053675"/>
            <a:ext cx="32918400" cy="105965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7902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8DCD-FD3E-4D0C-B582-F6A4D17E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294C-D474-4464-85BD-C808F111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5665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A5F4E-F9EA-404C-94B0-9E879305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10942638"/>
            <a:ext cx="37857113" cy="18257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3FE34-70C1-4157-BD1E-4AA584F0A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9371925"/>
            <a:ext cx="37857113" cy="96012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431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A01B6-DD51-4979-B8F2-049EAE8A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56792-BE95-42FF-B941-45F761958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6407150"/>
            <a:ext cx="21018500" cy="36529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A9EC4-1767-4E6E-B452-48434A05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64638" y="6407150"/>
            <a:ext cx="21020087" cy="36529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07568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A379-C740-44BB-AFF1-66C7DB4B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336800"/>
            <a:ext cx="37857113" cy="848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06E22-40C0-4BBC-9A1D-47E138A15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10760075"/>
            <a:ext cx="18568988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BA7F4-F652-40C0-950B-73C3C3CD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6032163"/>
            <a:ext cx="18568988" cy="2358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C3D4E-4924-4044-BB8B-1BE70912F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10760075"/>
            <a:ext cx="18659475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18351-4CD9-4643-AE59-A0394816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6032163"/>
            <a:ext cx="18659475" cy="2358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49719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DB040-B6F8-45A4-A9B9-AB2D4F87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6665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9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75FE4-9D9D-47F3-809D-2B90F291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10942638"/>
            <a:ext cx="37857113" cy="18257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55476-9D75-41EE-86F5-836017F0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9371925"/>
            <a:ext cx="37857113" cy="96012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29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1D532-5DB1-436D-9F49-618FB31E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E6C25-C8B1-4120-B767-CC0F5190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6319838"/>
            <a:ext cx="22220238" cy="3119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C9235-5E30-4419-8D29-55687291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803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A69CE-F6EB-4CD7-8054-5DCFDEEE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A0CE2D-CF0B-4525-990E-255E405EF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6319838"/>
            <a:ext cx="22220238" cy="31191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BA4DF-4D59-45D9-A7B9-697B7940C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2414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2460E-F84E-4443-8805-E230B439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C95CD-0C15-474F-932C-C8A2E6BB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93251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59002-83D4-4434-A8BA-FDC9ABE6E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337375" y="1697038"/>
            <a:ext cx="10547350" cy="41240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16AF4-44DC-42A8-AFC0-C1D4E4CA9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1697038"/>
            <a:ext cx="31491237" cy="41240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4998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485B-2053-4DEC-B600-BEE96EF0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06C53-62D1-4364-8C6F-3350A21C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438" y="6394450"/>
            <a:ext cx="6667500" cy="36536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A6D4B-A80C-4AAC-9CCA-A1D9EE9D2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0338" y="6394450"/>
            <a:ext cx="6667500" cy="36536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12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485E-E172-48E6-BCCF-6EA3811D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336800"/>
            <a:ext cx="37857113" cy="848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B5E35-6D95-499A-AD6A-1E88C324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10760075"/>
            <a:ext cx="18568988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7AE6C-8EB9-45F3-BEC9-E834908B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6032163"/>
            <a:ext cx="18568988" cy="2358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B73293-AF5B-45C1-A1AC-FD3323A5E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10760075"/>
            <a:ext cx="18659475" cy="5272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D1AD4-5648-433E-A939-4A75F6A22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6032163"/>
            <a:ext cx="18659475" cy="2358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503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53EA-6958-49BC-9F4A-AF497442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883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3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2961D-0FD3-4018-AC4D-3FE1FE9D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C3D6B-9CFE-482E-8799-46145213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6319838"/>
            <a:ext cx="22220238" cy="3119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D05C9-C6C1-446F-8AC9-96F301DD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10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532C-9AFC-404C-8719-59ACACE2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A7D672-3BE5-460F-BDD6-D9F5C8A00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6319838"/>
            <a:ext cx="22220238" cy="31191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93A13-B295-4C1F-9E01-2B321120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56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>
            <a:extLst>
              <a:ext uri="{FF2B5EF4-FFF2-40B4-BE49-F238E27FC236}">
                <a16:creationId xmlns:a16="http://schemas.microsoft.com/office/drawing/2014/main" id="{EC67861A-8D68-403C-906C-1D3A142C4B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426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9" name="Rectangle 33">
            <a:extLst>
              <a:ext uri="{FF2B5EF4-FFF2-40B4-BE49-F238E27FC236}">
                <a16:creationId xmlns:a16="http://schemas.microsoft.com/office/drawing/2014/main" id="{4B4C0FBE-34E1-4A94-9393-C235C0A44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5038" y="6400800"/>
            <a:ext cx="13512800" cy="36529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6AA87B84-6EE9-4C15-8763-BBA8523BE9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5038" y="43260963"/>
            <a:ext cx="2884487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5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10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www.PosterPresentations.com</a:t>
            </a:r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28B3EED5-CD85-4A35-A42F-F51B60451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697038"/>
            <a:ext cx="41924287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C5BF8FD0-E471-43C6-A204-7122238B6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6394450"/>
            <a:ext cx="13487400" cy="3653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35FA0163-C10A-4E1C-AC27-F422162CBB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6" name="Rectangle 40">
            <a:extLst>
              <a:ext uri="{FF2B5EF4-FFF2-40B4-BE49-F238E27FC236}">
                <a16:creationId xmlns:a16="http://schemas.microsoft.com/office/drawing/2014/main" id="{BCA9610B-E333-47C3-AA65-46B316BD30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71925" y="6400800"/>
            <a:ext cx="13512800" cy="36529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7" name="Rectangle 41">
            <a:extLst>
              <a:ext uri="{FF2B5EF4-FFF2-40B4-BE49-F238E27FC236}">
                <a16:creationId xmlns:a16="http://schemas.microsoft.com/office/drawing/2014/main" id="{052587A0-6895-4E38-A67C-20A40131C9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2688" y="6400800"/>
            <a:ext cx="13512800" cy="36529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9" name="Line 43">
            <a:extLst>
              <a:ext uri="{FF2B5EF4-FFF2-40B4-BE49-F238E27FC236}">
                <a16:creationId xmlns:a16="http://schemas.microsoft.com/office/drawing/2014/main" id="{037C01A1-B152-4141-B85A-8555EC176F3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426075"/>
            <a:ext cx="43891200" cy="0"/>
          </a:xfrm>
          <a:prstGeom prst="line">
            <a:avLst/>
          </a:prstGeom>
          <a:noFill/>
          <a:ln w="1905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8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800">
          <a:solidFill>
            <a:srgbClr val="FFFFFF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fontAlgn="base">
        <a:spcBef>
          <a:spcPct val="20000"/>
        </a:spcBef>
        <a:spcAft>
          <a:spcPct val="0"/>
        </a:spcAft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EFE5CEB2-1A4A-459C-8EAF-0DD70ACCC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61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0836A97-CE58-462E-A3D8-927B7ABBDA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6625" y="6407150"/>
            <a:ext cx="9974263" cy="36529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8DA83671-9A41-4496-AFEC-CDB731693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3400"/>
            <a:ext cx="43891200" cy="173038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9" name="Text Box 5">
            <a:extLst>
              <a:ext uri="{FF2B5EF4-FFF2-40B4-BE49-F238E27FC236}">
                <a16:creationId xmlns:a16="http://schemas.microsoft.com/office/drawing/2014/main" id="{69D7FF35-8C17-4BE1-81B9-BA3E7B9542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43260963"/>
            <a:ext cx="2514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5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10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www.PosterPresentations.com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22F3FEBB-ABDD-4B99-A7AE-72904E76C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697038"/>
            <a:ext cx="41924287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1D809218-FDDA-4ADB-B116-00BB1A436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6407150"/>
            <a:ext cx="9974263" cy="365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80232" name="Rectangle 8">
            <a:extLst>
              <a:ext uri="{FF2B5EF4-FFF2-40B4-BE49-F238E27FC236}">
                <a16:creationId xmlns:a16="http://schemas.microsoft.com/office/drawing/2014/main" id="{20160221-1932-4717-934B-A47025EB07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3" name="Rectangle 9">
            <a:extLst>
              <a:ext uri="{FF2B5EF4-FFF2-40B4-BE49-F238E27FC236}">
                <a16:creationId xmlns:a16="http://schemas.microsoft.com/office/drawing/2014/main" id="{B0C7243B-09BD-4BCA-853E-28134210B5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90325" y="6407150"/>
            <a:ext cx="20764500" cy="36529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5" name="Rectangle 11">
            <a:extLst>
              <a:ext uri="{FF2B5EF4-FFF2-40B4-BE49-F238E27FC236}">
                <a16:creationId xmlns:a16="http://schemas.microsoft.com/office/drawing/2014/main" id="{8520292D-0700-4DF2-B1C2-C8D5EDEFEE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902525" y="6407150"/>
            <a:ext cx="9982200" cy="36529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fontAlgn="base">
        <a:spcBef>
          <a:spcPct val="20000"/>
        </a:spcBef>
        <a:spcAft>
          <a:spcPct val="0"/>
        </a:spcAft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876A7666-DDAB-4CBB-8A46-CC1B17E94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61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EC5DB31D-EB36-4254-B631-22226A10AF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738" y="6407150"/>
            <a:ext cx="42367200" cy="36529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65711EB2-1FD6-4266-AAA9-F2ED7B3374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3400"/>
            <a:ext cx="43891200" cy="173038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3" name="Text Box 5">
            <a:extLst>
              <a:ext uri="{FF2B5EF4-FFF2-40B4-BE49-F238E27FC236}">
                <a16:creationId xmlns:a16="http://schemas.microsoft.com/office/drawing/2014/main" id="{61AF140E-FAA6-405D-B4E9-F48C58E129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43260963"/>
            <a:ext cx="2514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5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10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www.PosterPresentations.com</a:t>
            </a: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BF8626FC-28BE-4EBA-A5AE-42895333C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697038"/>
            <a:ext cx="41924287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4BA765E4-763D-47D9-9E72-81A239E8D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6407150"/>
            <a:ext cx="42190987" cy="365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81256" name="Rectangle 8">
            <a:extLst>
              <a:ext uri="{FF2B5EF4-FFF2-40B4-BE49-F238E27FC236}">
                <a16:creationId xmlns:a16="http://schemas.microsoft.com/office/drawing/2014/main" id="{2A65E86E-FF47-4C36-8E4D-36BE6D1474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fontAlgn="base">
        <a:spcBef>
          <a:spcPct val="20000"/>
        </a:spcBef>
        <a:spcAft>
          <a:spcPct val="0"/>
        </a:spcAft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A27E9EE7-E0D5-4A54-BF8B-2D4D92733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83" y="612614"/>
            <a:ext cx="42351325" cy="477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43" tIns="45614" rIns="91243" bIns="4561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88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MNIST Digit Classification</a:t>
            </a:r>
          </a:p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rgbClr val="FFFFFF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CS 5487 Group 24, School of Data Science, City University of Hong Kong</a:t>
            </a:r>
          </a:p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rgbClr val="FFFFFF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Lee Chi Kin SID: 54421383						Wong Yeung Sum SID: 54450514</a:t>
            </a:r>
          </a:p>
        </p:txBody>
      </p:sp>
      <p:sp>
        <p:nvSpPr>
          <p:cNvPr id="2519" name="Text Box 471">
            <a:extLst>
              <a:ext uri="{FF2B5EF4-FFF2-40B4-BE49-F238E27FC236}">
                <a16:creationId xmlns:a16="http://schemas.microsoft.com/office/drawing/2014/main" id="{629AA4C8-6DAA-445D-9E60-E689361C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6407150"/>
            <a:ext cx="13514388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F8F8F8"/>
                </a:solidFill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2538" name="Text Box 490">
            <a:extLst>
              <a:ext uri="{FF2B5EF4-FFF2-40B4-BE49-F238E27FC236}">
                <a16:creationId xmlns:a16="http://schemas.microsoft.com/office/drawing/2014/main" id="{A6A412B6-C406-45EF-9926-E58BB1724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9037" y="6407150"/>
            <a:ext cx="1350645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F8F8F8"/>
                </a:solidFill>
                <a:latin typeface="Arial Narrow"/>
                <a:ea typeface="宋体"/>
              </a:rPr>
              <a:t>Experimental Results</a:t>
            </a:r>
          </a:p>
        </p:txBody>
      </p:sp>
      <p:sp>
        <p:nvSpPr>
          <p:cNvPr id="2609" name="Text Box 561">
            <a:extLst>
              <a:ext uri="{FF2B5EF4-FFF2-40B4-BE49-F238E27FC236}">
                <a16:creationId xmlns:a16="http://schemas.microsoft.com/office/drawing/2014/main" id="{D7F41740-998C-4A76-9EEF-3222FA86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0981" y="28634918"/>
            <a:ext cx="1351121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F8F8F8"/>
                </a:solidFill>
                <a:ea typeface="宋体" panose="02010600030101010101" pitchFamily="2" charset="-122"/>
              </a:rPr>
              <a:t>Conclusion</a:t>
            </a:r>
          </a:p>
        </p:txBody>
      </p:sp>
      <p:sp>
        <p:nvSpPr>
          <p:cNvPr id="49" name="Text Box 565">
            <a:extLst>
              <a:ext uri="{FF2B5EF4-FFF2-40B4-BE49-F238E27FC236}">
                <a16:creationId xmlns:a16="http://schemas.microsoft.com/office/drawing/2014/main" id="{219AF3BA-BB9D-4AD4-8B43-7682ECF9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3512" y="36838347"/>
            <a:ext cx="134429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</p:txBody>
      </p:sp>
      <p:sp>
        <p:nvSpPr>
          <p:cNvPr id="36" name="Text Box 522">
            <a:extLst>
              <a:ext uri="{FF2B5EF4-FFF2-40B4-BE49-F238E27FC236}">
                <a16:creationId xmlns:a16="http://schemas.microsoft.com/office/drawing/2014/main" id="{BCA81BFB-BEAF-428C-99E1-DA455B59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29" y="16450361"/>
            <a:ext cx="13511213" cy="6461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F8F8F8"/>
                </a:solidFill>
                <a:ea typeface="宋体" panose="02010600030101010101" pitchFamily="2" charset="-122"/>
              </a:rPr>
              <a:t>Methodology</a:t>
            </a:r>
          </a:p>
        </p:txBody>
      </p:sp>
      <p:sp>
        <p:nvSpPr>
          <p:cNvPr id="38" name="Text Box 496">
            <a:extLst>
              <a:ext uri="{FF2B5EF4-FFF2-40B4-BE49-F238E27FC236}">
                <a16:creationId xmlns:a16="http://schemas.microsoft.com/office/drawing/2014/main" id="{8133C280-C154-4EF0-8E8D-FD71E94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42" y="16459935"/>
            <a:ext cx="13511212" cy="131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Foundation: Python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The whole project is powered by Python on Google Colab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lvl="1"/>
            <a:endParaRPr lang="en-US" altLang="zh-CN" sz="3600" dirty="0"/>
          </a:p>
          <a:p>
            <a:endParaRPr lang="en-US" altLang="zh-HK" sz="3600" dirty="0"/>
          </a:p>
          <a:p>
            <a:endParaRPr lang="en-US" altLang="zh-HK" sz="3600" dirty="0"/>
          </a:p>
          <a:p>
            <a:endParaRPr lang="en-US" altLang="zh-HK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Classification method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Gaussian Bayes Classifiers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Fisher's Discriminant Analysis (LDA and QDA)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SVM (Linear, Polynomial, Radial Basis Function kernel)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Logistic Regression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Perceptron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Decision Tree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sz="3600" dirty="0"/>
              <a:t>Random Forest</a:t>
            </a:r>
          </a:p>
          <a:p>
            <a:endParaRPr lang="en-US" altLang="zh-CN" sz="3600" dirty="0"/>
          </a:p>
          <a:p>
            <a:pPr lvl="2"/>
            <a:endParaRPr lang="en-US" altLang="zh-CN" sz="3600" dirty="0"/>
          </a:p>
          <a:p>
            <a:pPr lvl="2"/>
            <a:endParaRPr lang="en-US" altLang="zh-CN" sz="3600" dirty="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64CFA574-A757-4054-9D23-C6BA429D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19" y="19252972"/>
            <a:ext cx="5599612" cy="165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 Box 490">
            <a:extLst>
              <a:ext uri="{FF2B5EF4-FFF2-40B4-BE49-F238E27FC236}">
                <a16:creationId xmlns:a16="http://schemas.microsoft.com/office/drawing/2014/main" id="{6D75C6EB-681E-4512-AD1A-17050E44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27570556"/>
            <a:ext cx="1350645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F8F8F8"/>
                </a:solidFill>
                <a:latin typeface="Arial Narrow"/>
                <a:ea typeface="宋体"/>
              </a:rPr>
              <a:t>Experimental Setup</a:t>
            </a:r>
          </a:p>
        </p:txBody>
      </p:sp>
      <p:sp>
        <p:nvSpPr>
          <p:cNvPr id="51" name="Text Box 496">
            <a:extLst>
              <a:ext uri="{FF2B5EF4-FFF2-40B4-BE49-F238E27FC236}">
                <a16:creationId xmlns:a16="http://schemas.microsoft.com/office/drawing/2014/main" id="{9F2AEFF7-17A5-49BF-9989-A7010FA2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14" y="27877065"/>
            <a:ext cx="13511212" cy="1557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dirty="0"/>
              <a:t>The classifiers are evaluated over 2 experiment trials. each of the trials,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Half of the data (2000 images 200 images per class) -&gt;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training (and cross-validation of parameters)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another half of the data will be the test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For a given trial, the same writer does not appear in both the training and test sets.</a:t>
            </a:r>
          </a:p>
          <a:p>
            <a:endParaRPr lang="en-US" altLang="zh-CN" sz="3400" dirty="0"/>
          </a:p>
          <a:p>
            <a:r>
              <a:rPr lang="en-US" altLang="zh-CN" sz="3400" dirty="0"/>
              <a:t>Data processing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creating the PCA data of explained percentage variance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from 100% to 10% for each trial.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For each trial, train a classifier using only the training set data (images and labels). </a:t>
            </a:r>
          </a:p>
          <a:p>
            <a:endParaRPr lang="en-US" altLang="zh-CN" sz="3400" dirty="0"/>
          </a:p>
          <a:p>
            <a:r>
              <a:rPr lang="en-US" altLang="zh-CN" sz="3400" dirty="0"/>
              <a:t>the SVM method -&gt; 3 different kernels,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linear, polynomial, and Radial basis function (rbf),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to see the difference in the performances. </a:t>
            </a:r>
          </a:p>
          <a:p>
            <a:r>
              <a:rPr lang="en-US" altLang="zh-CN" sz="3400" dirty="0"/>
              <a:t>And for other methods,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/>
              <a:t>Optimize hyperparameters to get the best model by getting the best training set accuracy.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400" dirty="0"/>
          </a:p>
          <a:p>
            <a:r>
              <a:rPr lang="en-US" altLang="zh-CN" sz="3400" dirty="0"/>
              <a:t>Use the different explained percentage variance of PCA to find the optimal one by plotting a graph by 10-fold cross variation score. </a:t>
            </a:r>
          </a:p>
          <a:p>
            <a:endParaRPr lang="en-US" altLang="zh-CN" sz="3400" dirty="0"/>
          </a:p>
          <a:p>
            <a:r>
              <a:rPr lang="en-US" altLang="zh-CN" sz="3400" dirty="0"/>
              <a:t>Finally use the optimized dimension with the optimized hyperparameters model, to predict the test set for both trials 1 and 2 and then record the mean accuracy of them.</a:t>
            </a: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1CA91A4D-A582-4616-8545-6E6F931B8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112" y="25293742"/>
            <a:ext cx="2984557" cy="1606686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25759A-52B6-4BC0-89C8-7FEA96586A60}"/>
              </a:ext>
            </a:extLst>
          </p:cNvPr>
          <p:cNvSpPr txBox="1"/>
          <p:nvPr/>
        </p:nvSpPr>
        <p:spPr>
          <a:xfrm>
            <a:off x="1201322" y="7513321"/>
            <a:ext cx="9932135" cy="938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HK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MNIST database is a large database of handwritten digits that is commonly used for training various image processing systems. It was created by the samples from NIST's original datasets. </a:t>
            </a:r>
            <a:endParaRPr lang="en-US" altLang="zh-HK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HK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database is also widely used for training and testing in the field of machine learning. The black and white images from NIST were normalized to fit into a 28x28 pixel bounding box.</a:t>
            </a:r>
            <a:endParaRPr lang="en-US" altLang="zh-HK" sz="32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altLang="zh-HK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whole MNIST database contains 60,000 training images and 10,000 testing images. </a:t>
            </a:r>
            <a:endParaRPr lang="en-US" altLang="zh-HK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altLang="zh-HK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The result is only based on 2,000 training data and 2,000 testing data provided by the class.</a:t>
            </a:r>
            <a:endParaRPr lang="en-US" altLang="zh-HK" sz="3200" b="0" dirty="0">
              <a:effectLst/>
            </a:endParaRPr>
          </a:p>
          <a:p>
            <a:br>
              <a:rPr lang="en-US" altLang="zh-HK" sz="3200" dirty="0"/>
            </a:br>
            <a:endParaRPr lang="zh-HK" altLang="en-US" sz="3200" dirty="0"/>
          </a:p>
        </p:txBody>
      </p:sp>
      <p:pic>
        <p:nvPicPr>
          <p:cNvPr id="21" name="圖片 20" descr="一張含有 文字, 磨碎器 的圖片&#10;&#10;自動產生的描述">
            <a:extLst>
              <a:ext uri="{FF2B5EF4-FFF2-40B4-BE49-F238E27FC236}">
                <a16:creationId xmlns:a16="http://schemas.microsoft.com/office/drawing/2014/main" id="{DCB0324F-8E4D-4E54-82AF-9BD2E3EE01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743" r="14792" b="4996"/>
          <a:stretch/>
        </p:blipFill>
        <p:spPr>
          <a:xfrm>
            <a:off x="11116391" y="7072491"/>
            <a:ext cx="3250193" cy="935387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084DC2F-0ED4-401C-A2D6-8558FB403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64" y="18479594"/>
            <a:ext cx="2944619" cy="294461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45A3574-824C-4B2E-8488-EF6DFBE7A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76" y="21003779"/>
            <a:ext cx="4588087" cy="131582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18379EF-8A1B-4C9A-AC59-A0CC7D5D9B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12" y="19013358"/>
            <a:ext cx="3807619" cy="1713429"/>
          </a:xfrm>
          <a:prstGeom prst="rect">
            <a:avLst/>
          </a:prstGeom>
        </p:spPr>
      </p:pic>
      <p:pic>
        <p:nvPicPr>
          <p:cNvPr id="34" name="圖形 33">
            <a:extLst>
              <a:ext uri="{FF2B5EF4-FFF2-40B4-BE49-F238E27FC236}">
                <a16:creationId xmlns:a16="http://schemas.microsoft.com/office/drawing/2014/main" id="{400240CC-CB5F-4906-B6CA-5F9DE45C0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2718" y="21212882"/>
            <a:ext cx="4597661" cy="1103438"/>
          </a:xfrm>
          <a:prstGeom prst="rect">
            <a:avLst/>
          </a:prstGeom>
        </p:spPr>
      </p:pic>
      <p:pic>
        <p:nvPicPr>
          <p:cNvPr id="42" name="圖片 41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619B05C-C93B-4DA0-B015-3C23779CD5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423" y="21083563"/>
            <a:ext cx="3362325" cy="13620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81D37B-2AE2-4511-AF27-90CA3D07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386" y="7950853"/>
            <a:ext cx="4425286" cy="280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73592A-1191-434A-849A-8D8BA01B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182" y="7668431"/>
            <a:ext cx="4301100" cy="3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4391966-BD2C-4A8D-B5CF-02FD7F5D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012" y="11805347"/>
            <a:ext cx="4518991" cy="29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13.png">
            <a:extLst>
              <a:ext uri="{FF2B5EF4-FFF2-40B4-BE49-F238E27FC236}">
                <a16:creationId xmlns:a16="http://schemas.microsoft.com/office/drawing/2014/main" id="{4B3935C1-20EE-47DE-865E-C4DB4142899C}"/>
              </a:ext>
            </a:extLst>
          </p:cNvPr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20532228" y="11674601"/>
            <a:ext cx="3879818" cy="3131412"/>
          </a:xfrm>
          <a:prstGeom prst="rect">
            <a:avLst/>
          </a:prstGeom>
          <a:ln/>
        </p:spPr>
      </p:pic>
      <p:pic>
        <p:nvPicPr>
          <p:cNvPr id="33" name="image15.png">
            <a:extLst>
              <a:ext uri="{FF2B5EF4-FFF2-40B4-BE49-F238E27FC236}">
                <a16:creationId xmlns:a16="http://schemas.microsoft.com/office/drawing/2014/main" id="{2B0E49CE-9969-42A3-9FAE-ED7C1AEE240D}"/>
              </a:ext>
            </a:extLst>
          </p:cNvPr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15688155" y="16101287"/>
            <a:ext cx="4068668" cy="2625241"/>
          </a:xfrm>
          <a:prstGeom prst="rect">
            <a:avLst/>
          </a:prstGeom>
          <a:ln/>
        </p:spPr>
      </p:pic>
      <p:pic>
        <p:nvPicPr>
          <p:cNvPr id="37" name="image2.png">
            <a:extLst>
              <a:ext uri="{FF2B5EF4-FFF2-40B4-BE49-F238E27FC236}">
                <a16:creationId xmlns:a16="http://schemas.microsoft.com/office/drawing/2014/main" id="{E06DDAE2-3459-4E7B-A4A3-C8957F9DE2EA}"/>
              </a:ext>
            </a:extLst>
          </p:cNvPr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20365524" y="15877742"/>
            <a:ext cx="4301100" cy="3446757"/>
          </a:xfrm>
          <a:prstGeom prst="rect">
            <a:avLst/>
          </a:prstGeom>
          <a:ln/>
        </p:spPr>
      </p:pic>
      <p:pic>
        <p:nvPicPr>
          <p:cNvPr id="40" name="image5.png">
            <a:extLst>
              <a:ext uri="{FF2B5EF4-FFF2-40B4-BE49-F238E27FC236}">
                <a16:creationId xmlns:a16="http://schemas.microsoft.com/office/drawing/2014/main" id="{18609641-415D-4974-9609-085E1AFA7B35}"/>
              </a:ext>
            </a:extLst>
          </p:cNvPr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15526196" y="20682787"/>
            <a:ext cx="4230627" cy="2796552"/>
          </a:xfrm>
          <a:prstGeom prst="rect">
            <a:avLst/>
          </a:prstGeom>
          <a:ln/>
        </p:spPr>
      </p:pic>
      <p:pic>
        <p:nvPicPr>
          <p:cNvPr id="41" name="image29.png">
            <a:extLst>
              <a:ext uri="{FF2B5EF4-FFF2-40B4-BE49-F238E27FC236}">
                <a16:creationId xmlns:a16="http://schemas.microsoft.com/office/drawing/2014/main" id="{D1E2DB56-F770-4E05-B3B7-78BECB4B924D}"/>
              </a:ext>
            </a:extLst>
          </p:cNvPr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20354941" y="20631527"/>
            <a:ext cx="4353490" cy="2847268"/>
          </a:xfrm>
          <a:prstGeom prst="rect">
            <a:avLst/>
          </a:prstGeom>
          <a:ln/>
        </p:spPr>
      </p:pic>
      <p:pic>
        <p:nvPicPr>
          <p:cNvPr id="44" name="image27.png">
            <a:extLst>
              <a:ext uri="{FF2B5EF4-FFF2-40B4-BE49-F238E27FC236}">
                <a16:creationId xmlns:a16="http://schemas.microsoft.com/office/drawing/2014/main" id="{5549A502-CA57-43D4-AA38-ABA41FA562BD}"/>
              </a:ext>
            </a:extLst>
          </p:cNvPr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15600660" y="23807559"/>
            <a:ext cx="4051790" cy="3215215"/>
          </a:xfrm>
          <a:prstGeom prst="rect">
            <a:avLst/>
          </a:prstGeom>
          <a:ln/>
        </p:spPr>
      </p:pic>
      <p:pic>
        <p:nvPicPr>
          <p:cNvPr id="45" name="image22.png">
            <a:extLst>
              <a:ext uri="{FF2B5EF4-FFF2-40B4-BE49-F238E27FC236}">
                <a16:creationId xmlns:a16="http://schemas.microsoft.com/office/drawing/2014/main" id="{093F282F-C347-4A7B-8468-5DD29BA15595}"/>
              </a:ext>
            </a:extLst>
          </p:cNvPr>
          <p:cNvPicPr/>
          <p:nvPr/>
        </p:nvPicPr>
        <p:blipFill>
          <a:blip r:embed="rId21"/>
          <a:srcRect/>
          <a:stretch>
            <a:fillRect/>
          </a:stretch>
        </p:blipFill>
        <p:spPr>
          <a:xfrm>
            <a:off x="15617574" y="28710431"/>
            <a:ext cx="4332909" cy="2829567"/>
          </a:xfrm>
          <a:prstGeom prst="rect">
            <a:avLst/>
          </a:prstGeom>
          <a:ln/>
        </p:spPr>
      </p:pic>
      <p:pic>
        <p:nvPicPr>
          <p:cNvPr id="46" name="image18.png">
            <a:extLst>
              <a:ext uri="{FF2B5EF4-FFF2-40B4-BE49-F238E27FC236}">
                <a16:creationId xmlns:a16="http://schemas.microsoft.com/office/drawing/2014/main" id="{1186ADBD-97DA-469A-B0D6-8D785FC096AA}"/>
              </a:ext>
            </a:extLst>
          </p:cNvPr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20383175" y="28700901"/>
            <a:ext cx="4531868" cy="2829567"/>
          </a:xfrm>
          <a:prstGeom prst="rect">
            <a:avLst/>
          </a:prstGeom>
          <a:ln/>
        </p:spPr>
      </p:pic>
      <p:pic>
        <p:nvPicPr>
          <p:cNvPr id="48" name="image3.png">
            <a:extLst>
              <a:ext uri="{FF2B5EF4-FFF2-40B4-BE49-F238E27FC236}">
                <a16:creationId xmlns:a16="http://schemas.microsoft.com/office/drawing/2014/main" id="{75FC187A-DAFB-4195-82C9-3B8B63BFD8AC}"/>
              </a:ext>
            </a:extLst>
          </p:cNvPr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15657041" y="31736669"/>
            <a:ext cx="4068668" cy="3207448"/>
          </a:xfrm>
          <a:prstGeom prst="rect">
            <a:avLst/>
          </a:prstGeom>
          <a:ln/>
        </p:spPr>
      </p:pic>
      <p:pic>
        <p:nvPicPr>
          <p:cNvPr id="52" name="image33.png">
            <a:extLst>
              <a:ext uri="{FF2B5EF4-FFF2-40B4-BE49-F238E27FC236}">
                <a16:creationId xmlns:a16="http://schemas.microsoft.com/office/drawing/2014/main" id="{1A9EF0DE-9E74-471A-8C19-B04AA1BE2C6A}"/>
              </a:ext>
            </a:extLst>
          </p:cNvPr>
          <p:cNvPicPr/>
          <p:nvPr/>
        </p:nvPicPr>
        <p:blipFill>
          <a:blip r:embed="rId24"/>
          <a:srcRect t="2322"/>
          <a:stretch>
            <a:fillRect/>
          </a:stretch>
        </p:blipFill>
        <p:spPr>
          <a:xfrm>
            <a:off x="15679858" y="36301390"/>
            <a:ext cx="4521364" cy="2908803"/>
          </a:xfrm>
          <a:prstGeom prst="rect">
            <a:avLst/>
          </a:prstGeom>
          <a:ln/>
        </p:spPr>
      </p:pic>
      <p:pic>
        <p:nvPicPr>
          <p:cNvPr id="53" name="image10.png">
            <a:extLst>
              <a:ext uri="{FF2B5EF4-FFF2-40B4-BE49-F238E27FC236}">
                <a16:creationId xmlns:a16="http://schemas.microsoft.com/office/drawing/2014/main" id="{4E3AADC0-CE6B-4CB7-9B54-B814E299DB90}"/>
              </a:ext>
            </a:extLst>
          </p:cNvPr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20257446" y="36301390"/>
            <a:ext cx="4598902" cy="2908803"/>
          </a:xfrm>
          <a:prstGeom prst="rect">
            <a:avLst/>
          </a:prstGeom>
          <a:ln/>
        </p:spPr>
      </p:pic>
      <p:pic>
        <p:nvPicPr>
          <p:cNvPr id="55" name="image26.png">
            <a:extLst>
              <a:ext uri="{FF2B5EF4-FFF2-40B4-BE49-F238E27FC236}">
                <a16:creationId xmlns:a16="http://schemas.microsoft.com/office/drawing/2014/main" id="{1049619E-5619-42CB-9979-34819DC4EF6F}"/>
              </a:ext>
            </a:extLst>
          </p:cNvPr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15691936" y="39465564"/>
            <a:ext cx="4323230" cy="3358183"/>
          </a:xfrm>
          <a:prstGeom prst="rect">
            <a:avLst/>
          </a:prstGeom>
          <a:ln/>
        </p:spPr>
      </p:pic>
      <p:pic>
        <p:nvPicPr>
          <p:cNvPr id="56" name="image16.png">
            <a:extLst>
              <a:ext uri="{FF2B5EF4-FFF2-40B4-BE49-F238E27FC236}">
                <a16:creationId xmlns:a16="http://schemas.microsoft.com/office/drawing/2014/main" id="{42C40D92-EF21-4322-A9ED-442CD571613D}"/>
              </a:ext>
            </a:extLst>
          </p:cNvPr>
          <p:cNvPicPr/>
          <p:nvPr/>
        </p:nvPicPr>
        <p:blipFill>
          <a:blip r:embed="rId27"/>
          <a:srcRect/>
          <a:stretch>
            <a:fillRect/>
          </a:stretch>
        </p:blipFill>
        <p:spPr>
          <a:xfrm>
            <a:off x="29642307" y="7731881"/>
            <a:ext cx="4674431" cy="3123053"/>
          </a:xfrm>
          <a:prstGeom prst="rect">
            <a:avLst/>
          </a:prstGeom>
          <a:ln/>
        </p:spPr>
      </p:pic>
      <p:pic>
        <p:nvPicPr>
          <p:cNvPr id="57" name="image24.png">
            <a:extLst>
              <a:ext uri="{FF2B5EF4-FFF2-40B4-BE49-F238E27FC236}">
                <a16:creationId xmlns:a16="http://schemas.microsoft.com/office/drawing/2014/main" id="{F7945A29-6CC0-41FF-A012-D1F65DBAD964}"/>
              </a:ext>
            </a:extLst>
          </p:cNvPr>
          <p:cNvPicPr/>
          <p:nvPr/>
        </p:nvPicPr>
        <p:blipFill>
          <a:blip r:embed="rId28"/>
          <a:srcRect/>
          <a:stretch>
            <a:fillRect/>
          </a:stretch>
        </p:blipFill>
        <p:spPr>
          <a:xfrm>
            <a:off x="34878568" y="7716004"/>
            <a:ext cx="4907092" cy="3123054"/>
          </a:xfrm>
          <a:prstGeom prst="rect">
            <a:avLst/>
          </a:prstGeom>
          <a:ln/>
        </p:spPr>
      </p:pic>
      <p:pic>
        <p:nvPicPr>
          <p:cNvPr id="60" name="image19.png">
            <a:extLst>
              <a:ext uri="{FF2B5EF4-FFF2-40B4-BE49-F238E27FC236}">
                <a16:creationId xmlns:a16="http://schemas.microsoft.com/office/drawing/2014/main" id="{AB3E7B7C-6836-42AF-918A-B310268519D4}"/>
              </a:ext>
            </a:extLst>
          </p:cNvPr>
          <p:cNvPicPr/>
          <p:nvPr/>
        </p:nvPicPr>
        <p:blipFill>
          <a:blip r:embed="rId29"/>
          <a:srcRect/>
          <a:stretch>
            <a:fillRect/>
          </a:stretch>
        </p:blipFill>
        <p:spPr>
          <a:xfrm>
            <a:off x="29642307" y="11198700"/>
            <a:ext cx="4855174" cy="3563071"/>
          </a:xfrm>
          <a:prstGeom prst="rect">
            <a:avLst/>
          </a:prstGeom>
          <a:ln/>
        </p:spPr>
      </p:pic>
      <p:pic>
        <p:nvPicPr>
          <p:cNvPr id="61" name="image14.png">
            <a:extLst>
              <a:ext uri="{FF2B5EF4-FFF2-40B4-BE49-F238E27FC236}">
                <a16:creationId xmlns:a16="http://schemas.microsoft.com/office/drawing/2014/main" id="{947F16FA-7E3B-45B3-B71F-DB0E47C9FFF7}"/>
              </a:ext>
            </a:extLst>
          </p:cNvPr>
          <p:cNvPicPr/>
          <p:nvPr/>
        </p:nvPicPr>
        <p:blipFill>
          <a:blip r:embed="rId30"/>
          <a:srcRect/>
          <a:stretch>
            <a:fillRect/>
          </a:stretch>
        </p:blipFill>
        <p:spPr>
          <a:xfrm>
            <a:off x="29932209" y="15513322"/>
            <a:ext cx="4814955" cy="3213206"/>
          </a:xfrm>
          <a:prstGeom prst="rect">
            <a:avLst/>
          </a:prstGeom>
          <a:ln/>
        </p:spPr>
      </p:pic>
      <p:pic>
        <p:nvPicPr>
          <p:cNvPr id="63" name="image12.png">
            <a:extLst>
              <a:ext uri="{FF2B5EF4-FFF2-40B4-BE49-F238E27FC236}">
                <a16:creationId xmlns:a16="http://schemas.microsoft.com/office/drawing/2014/main" id="{9DF08846-CA5B-459C-B4DF-C3B16779D224}"/>
              </a:ext>
            </a:extLst>
          </p:cNvPr>
          <p:cNvPicPr/>
          <p:nvPr/>
        </p:nvPicPr>
        <p:blipFill>
          <a:blip r:embed="rId31"/>
          <a:srcRect/>
          <a:stretch>
            <a:fillRect/>
          </a:stretch>
        </p:blipFill>
        <p:spPr>
          <a:xfrm>
            <a:off x="35383251" y="15478153"/>
            <a:ext cx="4134044" cy="3330781"/>
          </a:xfrm>
          <a:prstGeom prst="rect">
            <a:avLst/>
          </a:prstGeom>
          <a:ln/>
        </p:spPr>
      </p:pic>
      <p:pic>
        <p:nvPicPr>
          <p:cNvPr id="68" name="image20.png">
            <a:extLst>
              <a:ext uri="{FF2B5EF4-FFF2-40B4-BE49-F238E27FC236}">
                <a16:creationId xmlns:a16="http://schemas.microsoft.com/office/drawing/2014/main" id="{418CD2AE-5E95-4981-BEC5-5EE124E75EE4}"/>
              </a:ext>
            </a:extLst>
          </p:cNvPr>
          <p:cNvPicPr/>
          <p:nvPr/>
        </p:nvPicPr>
        <p:blipFill>
          <a:blip r:embed="rId32"/>
          <a:srcRect/>
          <a:stretch>
            <a:fillRect/>
          </a:stretch>
        </p:blipFill>
        <p:spPr>
          <a:xfrm>
            <a:off x="30266268" y="24752578"/>
            <a:ext cx="4480896" cy="2986887"/>
          </a:xfrm>
          <a:prstGeom prst="rect">
            <a:avLst/>
          </a:prstGeom>
          <a:ln/>
        </p:spPr>
      </p:pic>
      <p:pic>
        <p:nvPicPr>
          <p:cNvPr id="70" name="image6.png">
            <a:extLst>
              <a:ext uri="{FF2B5EF4-FFF2-40B4-BE49-F238E27FC236}">
                <a16:creationId xmlns:a16="http://schemas.microsoft.com/office/drawing/2014/main" id="{B89BF611-40B9-421B-8BAB-4E0F30624E2E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>
          <a:xfrm>
            <a:off x="35238813" y="24620955"/>
            <a:ext cx="4398468" cy="3513323"/>
          </a:xfrm>
          <a:prstGeom prst="rect">
            <a:avLst/>
          </a:prstGeom>
          <a:ln/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0AC4D03-63E5-4755-81DC-E33D9A60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34437"/>
              </p:ext>
            </p:extLst>
          </p:nvPr>
        </p:nvGraphicFramePr>
        <p:xfrm>
          <a:off x="29414482" y="29556440"/>
          <a:ext cx="13465480" cy="13091006"/>
        </p:xfrm>
        <a:graphic>
          <a:graphicData uri="http://schemas.openxmlformats.org/drawingml/2006/table">
            <a:tbl>
              <a:tblPr/>
              <a:tblGrid>
                <a:gridCol w="4360459">
                  <a:extLst>
                    <a:ext uri="{9D8B030D-6E8A-4147-A177-3AD203B41FA5}">
                      <a16:colId xmlns:a16="http://schemas.microsoft.com/office/drawing/2014/main" val="3223950930"/>
                    </a:ext>
                  </a:extLst>
                </a:gridCol>
                <a:gridCol w="3320155">
                  <a:extLst>
                    <a:ext uri="{9D8B030D-6E8A-4147-A177-3AD203B41FA5}">
                      <a16:colId xmlns:a16="http://schemas.microsoft.com/office/drawing/2014/main" val="66554825"/>
                    </a:ext>
                  </a:extLst>
                </a:gridCol>
                <a:gridCol w="3188061">
                  <a:extLst>
                    <a:ext uri="{9D8B030D-6E8A-4147-A177-3AD203B41FA5}">
                      <a16:colId xmlns:a16="http://schemas.microsoft.com/office/drawing/2014/main" val="3440391127"/>
                    </a:ext>
                  </a:extLst>
                </a:gridCol>
                <a:gridCol w="2596805">
                  <a:extLst>
                    <a:ext uri="{9D8B030D-6E8A-4147-A177-3AD203B41FA5}">
                      <a16:colId xmlns:a16="http://schemas.microsoft.com/office/drawing/2014/main" val="1161086917"/>
                    </a:ext>
                  </a:extLst>
                </a:gridCol>
              </a:tblGrid>
              <a:tr h="19484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Classification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Model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Training Accuracy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Test Accuracy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Challenge Accuracy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338922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Gaussian Bayes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0.866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0.850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0.600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08118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LDA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0.870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0.860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0.597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404105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QDA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0.942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0.927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0.690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452291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SVM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(Linea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</a:t>
                      </a: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Kernel)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0.902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0.885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0.626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700765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SVM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(Poly Kernel)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0.933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0.923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0.666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77451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SV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 </a:t>
                      </a: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(RBF Kernel)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0.946(Best)</a:t>
                      </a:r>
                      <a:endParaRPr lang="zh-TW" sz="36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0.933(Best)</a:t>
                      </a:r>
                      <a:endParaRPr lang="zh-TW" sz="36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0.703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877823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Logistic Regression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0.882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0.873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0.593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82611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Perceptron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0.840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0.836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0.567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05759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Decision Tree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0.730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0.736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0.527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878539"/>
                  </a:ext>
                </a:extLst>
              </a:tr>
              <a:tr h="1114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Random Forest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0.931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0.931</a:t>
                      </a: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0.740(Best)</a:t>
                      </a:r>
                      <a:endParaRPr lang="zh-TW" sz="36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32723" marR="132723" marT="132723" marB="13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77141"/>
                  </a:ext>
                </a:extLst>
              </a:tr>
            </a:tbl>
          </a:graphicData>
        </a:graphic>
      </p:graphicFrame>
      <p:pic>
        <p:nvPicPr>
          <p:cNvPr id="72" name="image17.png">
            <a:extLst>
              <a:ext uri="{FF2B5EF4-FFF2-40B4-BE49-F238E27FC236}">
                <a16:creationId xmlns:a16="http://schemas.microsoft.com/office/drawing/2014/main" id="{E554C05B-6AC6-4F7B-AAA0-4F0A9D33FB99}"/>
              </a:ext>
            </a:extLst>
          </p:cNvPr>
          <p:cNvPicPr/>
          <p:nvPr/>
        </p:nvPicPr>
        <p:blipFill>
          <a:blip r:embed="rId34"/>
          <a:srcRect/>
          <a:stretch>
            <a:fillRect/>
          </a:stretch>
        </p:blipFill>
        <p:spPr>
          <a:xfrm>
            <a:off x="30061363" y="19984856"/>
            <a:ext cx="4685801" cy="3123473"/>
          </a:xfrm>
          <a:prstGeom prst="rect">
            <a:avLst/>
          </a:prstGeom>
          <a:ln/>
        </p:spPr>
      </p:pic>
      <p:pic>
        <p:nvPicPr>
          <p:cNvPr id="74" name="image32.png">
            <a:extLst>
              <a:ext uri="{FF2B5EF4-FFF2-40B4-BE49-F238E27FC236}">
                <a16:creationId xmlns:a16="http://schemas.microsoft.com/office/drawing/2014/main" id="{DCAD5E96-D7F2-4D2F-8377-28CAB4177B3B}"/>
              </a:ext>
            </a:extLst>
          </p:cNvPr>
          <p:cNvPicPr/>
          <p:nvPr/>
        </p:nvPicPr>
        <p:blipFill>
          <a:blip r:embed="rId35"/>
          <a:srcRect/>
          <a:stretch>
            <a:fillRect/>
          </a:stretch>
        </p:blipFill>
        <p:spPr>
          <a:xfrm>
            <a:off x="35383251" y="19797590"/>
            <a:ext cx="4144170" cy="3310740"/>
          </a:xfrm>
          <a:prstGeom prst="rect">
            <a:avLst/>
          </a:prstGeom>
          <a:ln/>
        </p:spPr>
      </p:pic>
      <p:sp>
        <p:nvSpPr>
          <p:cNvPr id="75" name="Text Box 490">
            <a:extLst>
              <a:ext uri="{FF2B5EF4-FFF2-40B4-BE49-F238E27FC236}">
                <a16:creationId xmlns:a16="http://schemas.microsoft.com/office/drawing/2014/main" id="{ACE06FDD-709C-43E8-A68C-576205424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3512" y="6381064"/>
            <a:ext cx="1350645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67" tIns="45624" rIns="91267" bIns="45624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F8F8F8"/>
                </a:solidFill>
                <a:latin typeface="Arial Narrow"/>
                <a:ea typeface="宋体"/>
              </a:rPr>
              <a:t>Experimental Results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1FB3FDE-FBA3-4485-8CB6-AF43BD3F3E77}"/>
              </a:ext>
            </a:extLst>
          </p:cNvPr>
          <p:cNvSpPr txBox="1"/>
          <p:nvPr/>
        </p:nvSpPr>
        <p:spPr>
          <a:xfrm>
            <a:off x="19608831" y="7117489"/>
            <a:ext cx="5489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+mn-lt"/>
              </a:rPr>
              <a:t>Gaussian Bayes Classifiers</a:t>
            </a:r>
            <a:endParaRPr lang="zh-HK" altLang="en-US" sz="3200" dirty="0">
              <a:latin typeface="+mn-lt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A1B0607-7A9D-47B4-A648-BC28FF330CAB}"/>
              </a:ext>
            </a:extLst>
          </p:cNvPr>
          <p:cNvSpPr txBox="1"/>
          <p:nvPr/>
        </p:nvSpPr>
        <p:spPr>
          <a:xfrm>
            <a:off x="18822288" y="10881451"/>
            <a:ext cx="7014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  <a:cs typeface="Arial" panose="020B0604020202020204" pitchFamily="34" charset="0"/>
              </a:rPr>
              <a:t>L</a:t>
            </a:r>
            <a:r>
              <a:rPr lang="en-US" altLang="zh-TW" sz="3200" dirty="0">
                <a:effectLst/>
                <a:latin typeface="+mn-lt"/>
                <a:ea typeface="新細明體" panose="02020500000000000000" pitchFamily="18" charset="-120"/>
                <a:cs typeface="Arial" panose="020B0604020202020204" pitchFamily="34" charset="0"/>
              </a:rPr>
              <a:t>inear Discriminant Analysis(LDA)</a:t>
            </a:r>
            <a:endParaRPr lang="zh-HK" altLang="en-US" dirty="0">
              <a:latin typeface="+mn-lt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5E459E7-1D20-4BF1-82B8-4DF7611A8119}"/>
              </a:ext>
            </a:extLst>
          </p:cNvPr>
          <p:cNvSpPr txBox="1"/>
          <p:nvPr/>
        </p:nvSpPr>
        <p:spPr>
          <a:xfrm>
            <a:off x="18462145" y="15102975"/>
            <a:ext cx="7374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effectLst/>
                <a:latin typeface="+mn-lt"/>
                <a:ea typeface="新細明體" panose="02020500000000000000" pitchFamily="18" charset="-120"/>
                <a:cs typeface="Arial" panose="020B0604020202020204" pitchFamily="34" charset="0"/>
              </a:rPr>
              <a:t>Quadratic Discriminant Analysis(QDA)</a:t>
            </a:r>
            <a:endParaRPr lang="zh-HK" altLang="en-US" dirty="0">
              <a:latin typeface="+mn-lt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624BD9DE-5229-4C95-9922-152B01E55C73}"/>
              </a:ext>
            </a:extLst>
          </p:cNvPr>
          <p:cNvSpPr txBox="1"/>
          <p:nvPr/>
        </p:nvSpPr>
        <p:spPr>
          <a:xfrm>
            <a:off x="19005647" y="19554309"/>
            <a:ext cx="64535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latin typeface="+mn-lt"/>
                <a:ea typeface="新細明體" panose="02020500000000000000" pitchFamily="18" charset="-120"/>
                <a:cs typeface="Arial" panose="020B0604020202020204" pitchFamily="34" charset="0"/>
              </a:rPr>
              <a:t>Support Vector Machine(SVM) Linear Kernel</a:t>
            </a:r>
            <a:endParaRPr lang="zh-HK" altLang="en-US" dirty="0">
              <a:latin typeface="+mn-lt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1B1792F-C5B8-4F63-9DE0-B8878A4AC576}"/>
              </a:ext>
            </a:extLst>
          </p:cNvPr>
          <p:cNvSpPr txBox="1"/>
          <p:nvPr/>
        </p:nvSpPr>
        <p:spPr>
          <a:xfrm>
            <a:off x="18922641" y="27134688"/>
            <a:ext cx="64535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latin typeface="+mn-lt"/>
                <a:ea typeface="新細明體" panose="02020500000000000000" pitchFamily="18" charset="-120"/>
                <a:cs typeface="Arial" panose="020B0604020202020204" pitchFamily="34" charset="0"/>
              </a:rPr>
              <a:t>Support Vector Machine(SVM) Polynomial Kernel</a:t>
            </a:r>
            <a:endParaRPr lang="zh-HK" altLang="en-US" dirty="0">
              <a:latin typeface="+mn-lt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34A376-7158-4439-96D7-8EE166C7FC63}"/>
              </a:ext>
            </a:extLst>
          </p:cNvPr>
          <p:cNvSpPr txBox="1"/>
          <p:nvPr/>
        </p:nvSpPr>
        <p:spPr>
          <a:xfrm>
            <a:off x="18712619" y="35055231"/>
            <a:ext cx="64535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latin typeface="+mn-lt"/>
                <a:ea typeface="新細明體" panose="02020500000000000000" pitchFamily="18" charset="-120"/>
                <a:cs typeface="Arial" panose="020B0604020202020204" pitchFamily="34" charset="0"/>
              </a:rPr>
              <a:t>Support Vector Machine(SVM) </a:t>
            </a:r>
          </a:p>
          <a:p>
            <a:pPr algn="ctr"/>
            <a:r>
              <a:rPr lang="en-US" altLang="zh-HK" sz="3200" dirty="0">
                <a:latin typeface="+mn-lt"/>
                <a:ea typeface="新細明體" panose="02020500000000000000" pitchFamily="18" charset="-120"/>
                <a:cs typeface="Arial" panose="020B0604020202020204" pitchFamily="34" charset="0"/>
              </a:rPr>
              <a:t>RBF Kernel</a:t>
            </a:r>
            <a:endParaRPr lang="zh-HK" altLang="en-US" dirty="0">
              <a:latin typeface="+mn-lt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E462B46-D97D-4408-BDD9-3B16C9F89D0B}"/>
              </a:ext>
            </a:extLst>
          </p:cNvPr>
          <p:cNvSpPr txBox="1"/>
          <p:nvPr/>
        </p:nvSpPr>
        <p:spPr>
          <a:xfrm>
            <a:off x="34316738" y="7063484"/>
            <a:ext cx="5489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+mn-lt"/>
              </a:rPr>
              <a:t>Logistic Regression</a:t>
            </a:r>
            <a:endParaRPr lang="zh-HK" altLang="en-US" sz="3200" dirty="0">
              <a:latin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4F016B7-55D4-4B20-9AA0-D1939F7496C9}"/>
              </a:ext>
            </a:extLst>
          </p:cNvPr>
          <p:cNvSpPr txBox="1"/>
          <p:nvPr/>
        </p:nvSpPr>
        <p:spPr>
          <a:xfrm>
            <a:off x="35049386" y="14678967"/>
            <a:ext cx="5489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+mn-lt"/>
              </a:rPr>
              <a:t>Perceptron</a:t>
            </a:r>
            <a:endParaRPr lang="zh-HK" altLang="en-US" sz="3200" dirty="0">
              <a:latin typeface="+mn-lt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A425F3B-58A5-4CB2-A893-1F0376D13AF0}"/>
              </a:ext>
            </a:extLst>
          </p:cNvPr>
          <p:cNvSpPr txBox="1"/>
          <p:nvPr/>
        </p:nvSpPr>
        <p:spPr>
          <a:xfrm>
            <a:off x="35034841" y="19107780"/>
            <a:ext cx="5489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+mn-lt"/>
              </a:rPr>
              <a:t>Decision Tree</a:t>
            </a:r>
            <a:endParaRPr lang="zh-HK" altLang="en-US" sz="3200" dirty="0">
              <a:latin typeface="+mn-lt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BE4DBDD-EF70-4B3F-A7DD-85F81B48993D}"/>
              </a:ext>
            </a:extLst>
          </p:cNvPr>
          <p:cNvSpPr txBox="1"/>
          <p:nvPr/>
        </p:nvSpPr>
        <p:spPr>
          <a:xfrm>
            <a:off x="35034841" y="23621029"/>
            <a:ext cx="5489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+mn-lt"/>
              </a:rPr>
              <a:t>Random Forest</a:t>
            </a:r>
            <a:endParaRPr lang="zh-HK" altLang="en-US" sz="3200" dirty="0">
              <a:latin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7BD82D-3A4C-4FD0-9820-8F04CAFF5D4A}"/>
              </a:ext>
            </a:extLst>
          </p:cNvPr>
          <p:cNvSpPr txBox="1"/>
          <p:nvPr/>
        </p:nvSpPr>
        <p:spPr>
          <a:xfrm>
            <a:off x="25226933" y="7194066"/>
            <a:ext cx="3307500" cy="3453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0.866</a:t>
            </a:r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0.850</a:t>
            </a:r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0.600</a:t>
            </a: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870</a:t>
            </a:r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0.860</a:t>
            </a:r>
            <a:endParaRPr lang="en-US" altLang="zh-TW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0.597</a:t>
            </a: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942</a:t>
            </a:r>
            <a:endParaRPr lang="en-US" altLang="zh-TW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0.927</a:t>
            </a: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0.690</a:t>
            </a: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902</a:t>
            </a:r>
            <a:endParaRPr lang="en-US" altLang="zh-TW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885</a:t>
            </a: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0.6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26</a:t>
            </a: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33</a:t>
            </a: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pitchFamily="18" charset="-120"/>
              </a:rPr>
              <a:t>923</a:t>
            </a: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666</a:t>
            </a: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pitchFamily="18" charset="-120"/>
              </a:rPr>
              <a:t>46</a:t>
            </a:r>
            <a:endParaRPr lang="en-US" altLang="zh-TW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pitchFamily="18" charset="-120"/>
              </a:rPr>
              <a:t>933</a:t>
            </a: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pitchFamily="18" charset="-120"/>
              </a:rPr>
              <a:t>703</a:t>
            </a: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856729-B0B6-4B60-B4FF-EB610CF596FD}"/>
              </a:ext>
            </a:extLst>
          </p:cNvPr>
          <p:cNvSpPr txBox="1"/>
          <p:nvPr/>
        </p:nvSpPr>
        <p:spPr>
          <a:xfrm>
            <a:off x="39706977" y="6973028"/>
            <a:ext cx="3307500" cy="2292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en-US" altLang="zh-TW" sz="3200" dirty="0">
                <a:effectLst/>
                <a:latin typeface="+mn-lt"/>
                <a:ea typeface="新細明體" panose="02020500000000000000" pitchFamily="18" charset="-120"/>
              </a:rPr>
              <a:t>882</a:t>
            </a:r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0.8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73</a:t>
            </a:r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593</a:t>
            </a: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40</a:t>
            </a:r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0.8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36</a:t>
            </a: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0.567</a:t>
            </a:r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r>
              <a:rPr lang="zh-TW" altLang="zh-HK" sz="3200" dirty="0">
                <a:effectLst/>
                <a:latin typeface="+mn-lt"/>
                <a:ea typeface="新細明體" panose="02020500000000000000" pitchFamily="18" charset="-120"/>
              </a:rPr>
              <a:t>0.</a:t>
            </a: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730</a:t>
            </a:r>
            <a:endParaRPr lang="en-US" altLang="zh-TW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0.736</a:t>
            </a: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0.527</a:t>
            </a:r>
          </a:p>
          <a:p>
            <a:pPr>
              <a:lnSpc>
                <a:spcPct val="115000"/>
              </a:lnSpc>
            </a:pP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r>
              <a:rPr lang="en-US" altLang="zh-HK" dirty="0">
                <a:latin typeface="+mn-lt"/>
              </a:rPr>
              <a:t>Training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0.931</a:t>
            </a:r>
          </a:p>
          <a:p>
            <a:r>
              <a:rPr lang="en-US" altLang="zh-HK" dirty="0">
                <a:latin typeface="+mn-lt"/>
              </a:rPr>
              <a:t>Test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pitchFamily="18" charset="-120"/>
              </a:rPr>
              <a:t>931</a:t>
            </a:r>
            <a:endParaRPr lang="zh-TW" altLang="zh-HK" sz="32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HK" dirty="0">
                <a:latin typeface="+mn-lt"/>
              </a:rPr>
              <a:t>Challenge accuracy:</a:t>
            </a:r>
          </a:p>
          <a:p>
            <a:pPr>
              <a:lnSpc>
                <a:spcPct val="115000"/>
              </a:lnSpc>
            </a:pPr>
            <a:r>
              <a:rPr lang="zh-TW" altLang="zh-HK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0.</a:t>
            </a:r>
            <a:r>
              <a:rPr lang="en-US" altLang="zh-TW" sz="3200" dirty="0"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740</a:t>
            </a:r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  <a:p>
            <a:endParaRPr lang="en-US" altLang="zh-HK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8A6EC86A11FE4A957F80013AE1EACA" ma:contentTypeVersion="9" ma:contentTypeDescription="Create a new document." ma:contentTypeScope="" ma:versionID="1c8bfaf5cc69ff4522c5bfd30645cb09">
  <xsd:schema xmlns:xsd="http://www.w3.org/2001/XMLSchema" xmlns:xs="http://www.w3.org/2001/XMLSchema" xmlns:p="http://schemas.microsoft.com/office/2006/metadata/properties" xmlns:ns3="7f0e147a-96e9-4150-8ed8-d4aff4bd5c00" targetNamespace="http://schemas.microsoft.com/office/2006/metadata/properties" ma:root="true" ma:fieldsID="faaf40e1332b23bc8318643ee2d4aec1" ns3:_="">
    <xsd:import namespace="7f0e147a-96e9-4150-8ed8-d4aff4bd5c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e147a-96e9-4150-8ed8-d4aff4bd5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212575-4482-4334-AF21-555FAA34AB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0e147a-96e9-4150-8ed8-d4aff4bd5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C1EBD-D3E4-4106-B61F-72788A2353E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7f0e147a-96e9-4150-8ed8-d4aff4bd5c00"/>
  </ds:schemaRefs>
</ds:datastoreItem>
</file>

<file path=customXml/itemProps3.xml><?xml version="1.0" encoding="utf-8"?>
<ds:datastoreItem xmlns:ds="http://schemas.openxmlformats.org/officeDocument/2006/customXml" ds:itemID="{9ED76AC6-A39F-473A-BAAD-0E304518C3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9168</TotalTime>
  <Words>748</Words>
  <Application>Microsoft Office PowerPoint</Application>
  <PresentationFormat>自訂</PresentationFormat>
  <Paragraphs>216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Agency FB</vt:lpstr>
      <vt:lpstr>Arial</vt:lpstr>
      <vt:lpstr>Arial Black</vt:lpstr>
      <vt:lpstr>Arial Narrow</vt:lpstr>
      <vt:lpstr>Custom Design</vt:lpstr>
      <vt:lpstr>1_Custom Design</vt:lpstr>
      <vt:lpstr>2_Custom Design</vt:lpstr>
      <vt:lpstr>PowerPoint 簡報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48x48 Poster Template</dc:title>
  <dc:subject>Free PowerPoint poster templates</dc:subject>
  <dc:creator/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WONG Yeung Sum</cp:lastModifiedBy>
  <cp:revision>232</cp:revision>
  <dcterms:created xsi:type="dcterms:W3CDTF">2005-05-18T01:24:28Z</dcterms:created>
  <dcterms:modified xsi:type="dcterms:W3CDTF">2022-04-21T08:11:22Z</dcterms:modified>
  <cp:category>Powerpoint poster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0x010100A98A6EC86A11FE4A957F80013AE1EACA</vt:lpwstr>
  </property>
</Properties>
</file>