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embeddedFontLs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Rambla" panose="020B060402020202020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Lucida Sans Unicode" panose="020B0602030504020204" pitchFamily="34" charset="0"/>
      <p:regular r:id="rId27"/>
    </p:embeddedFont>
    <p:embeddedFont>
      <p:font typeface="Wingdings 2" panose="05020102010507070707" pitchFamily="18" charset="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6764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l-PL"/>
              <a:t>jak to zapisac xdD?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smtClean="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l-PL" sz="1000" b="0" u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‹#›</a:t>
            </a:fld>
            <a:endParaRPr lang="pl-PL" sz="1000" b="0" u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ztuczna.friko.p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4320" algn="r" rtl="0">
              <a:spcBef>
                <a:spcPts val="0"/>
              </a:spcBef>
              <a:buClr>
                <a:schemeClr val="dk2"/>
              </a:buClr>
              <a:buSzPts val="4320"/>
              <a:buFont typeface="Rambla"/>
              <a:buNone/>
            </a:pPr>
            <a:r>
              <a:rPr lang="pl-PL" sz="432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Sztuczna inteligencja</a:t>
            </a:r>
            <a:br>
              <a:rPr lang="pl-PL" sz="432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432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		w sterowaniu robotami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xfrm>
            <a:off x="229525" y="746825"/>
            <a:ext cx="8229600" cy="3934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5760" lvl="0" indent="-139446">
              <a:spcBef>
                <a:spcPts val="0"/>
              </a:spcBef>
              <a:buNone/>
            </a:pPr>
            <a:r>
              <a:rPr lang="pl-PL" sz="1800"/>
              <a:t>Oczywiście najlepsze efekty daje wykorzystywanie wielu technik. Przykładem na zastosowanie logiki rozmytej w połączeniu z inną techniką jest dekompozycja behawioralna. Polega ona na rozłożeniu złożonego zadania sterowania posiadającego wiele podcelów (np: poszukiwanie obiektu o zadanym kształcie, jednocześnie omijając przeszkody ). </a:t>
            </a:r>
          </a:p>
          <a:p>
            <a:pPr marL="365760" lvl="0" indent="-139446">
              <a:spcBef>
                <a:spcPts val="0"/>
              </a:spcBef>
              <a:buNone/>
            </a:pPr>
            <a:endParaRPr sz="1800"/>
          </a:p>
          <a:p>
            <a:pPr marL="365760" lvl="0" indent="-139446" rtl="0">
              <a:spcBef>
                <a:spcPts val="0"/>
              </a:spcBef>
              <a:buNone/>
            </a:pPr>
            <a:r>
              <a:rPr lang="pl-PL" sz="1800"/>
              <a:t>Aby uzyskać przejrzysty system biorący pod uwagę wszystkie wymienione czynniki należy potraktować je jako osobne cele, stworzyć moduły je realizujące na podstawie danych wejściowych (np: jeżeli nie trzeba omijać przeszkody, nie ma sensu żeby moduł unikania kolizji podejmował jakąkolwiek akcję) oraz, po wykonaniu stosownych obliczeń, przeprowadzić fuzję decyzji podjętych lokalnie przez każdy z modułów z osobna. Tak uzyskaną decyzję „wypadkową” traktujemy jako odpowiedź globalną w systemie i realizujemy za pomocą motoryki robota.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marL="365760" lvl="0" indent="-139446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5760" lvl="0" indent="-139446">
              <a:spcBef>
                <a:spcPts val="0"/>
              </a:spcBef>
              <a:buNone/>
            </a:pPr>
            <a:r>
              <a:rPr lang="pl-PL"/>
              <a:t>System wizyjny analizuje dane pochodzące z kamery monowizyjnej. </a:t>
            </a:r>
          </a:p>
          <a:p>
            <a:pPr marL="365760" lvl="0" indent="-139446">
              <a:spcBef>
                <a:spcPts val="0"/>
              </a:spcBef>
              <a:buNone/>
            </a:pPr>
            <a:r>
              <a:rPr lang="pl-PL"/>
              <a:t>Podobnie jak w przypadku człowieka - obraz widzialny dostarcza większości informacji o otaczającym świecie. </a:t>
            </a:r>
          </a:p>
          <a:p>
            <a:pPr marL="365760" lvl="0" indent="-139446">
              <a:spcBef>
                <a:spcPts val="0"/>
              </a:spcBef>
              <a:buNone/>
            </a:pPr>
            <a:r>
              <a:rPr lang="pl-PL"/>
              <a:t>Im większa rozdzielczość kamery tym dłuższy czas przetwarzania, ale zbyt mała rozdzielczość nie dostarczy wystarczająco dużo szczegółów. </a:t>
            </a:r>
          </a:p>
          <a:p>
            <a:pPr marL="226314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l-PL"/>
              <a:t>System wizyjny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idx="1"/>
          </p:nvPr>
        </p:nvSpPr>
        <p:spPr>
          <a:xfrm>
            <a:off x="457200" y="1120225"/>
            <a:ext cx="8229600" cy="573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-PL" sz="2000"/>
              <a:t>Normalizacja - wstępne przetwarzanie. W ramach normalizacj przeprowadza się np. skalowanie celem poprawienia ostrości i zmniejszenia obrazu do ustalonych rozmiarów, rozjaśnianie)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-PL" sz="2000"/>
              <a:t>Segmentacja “hybrydowa”. W tym kroku wykorzystujemy algorytmy detekcji krawędzi w celu przypisania przynależności do danych segmentów. Można zastosować w tym celu sieć neuronową komórkową (Cellular Neural Network), następnie binaryzację, odszumianie, łączenie krawędzi, domykanie obrazu.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-PL" sz="2000"/>
              <a:t>Wektoryzacja - przetworzenie danych z postacji rastrowej na wektorową. 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l-PL" sz="2000"/>
              <a:t>Odczytywanie głębi - posiadając dwa obrazy różniące się perspektywą, jesteśmy w stanie znaleźć punkt przecięcia się prostych i faktyczną pozycję punktu w przestrzeni. </a:t>
            </a:r>
          </a:p>
          <a:p>
            <a:pPr marL="457200" lvl="0" indent="-355600">
              <a:spcBef>
                <a:spcPts val="0"/>
              </a:spcBef>
              <a:buSzPts val="2000"/>
              <a:buAutoNum type="arabicPeriod"/>
            </a:pPr>
            <a:r>
              <a:rPr lang="pl-PL" sz="2000"/>
              <a:t>Reprezentacja przestrzeni - wprowadzenie zależności między tym co zostało już wcześniej zaobserwowane.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l-PL"/>
              <a:t>Przykładowy system wizyjny.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idx="1"/>
          </p:nvPr>
        </p:nvSpPr>
        <p:spPr>
          <a:xfrm>
            <a:off x="152400" y="1985850"/>
            <a:ext cx="4581000" cy="61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5760" lvl="0" indent="-139446">
              <a:spcBef>
                <a:spcPts val="0"/>
              </a:spcBef>
              <a:buNone/>
            </a:pPr>
            <a:r>
              <a:rPr lang="pl-PL" sz="1400"/>
              <a:t>Po lewej obraz z kamery (na czerwono trudny fragment), po prawej po normalizacji i zastosowaniu sieci CNN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5016500" y="5308600"/>
            <a:ext cx="4127500" cy="48418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5760" lvl="0" indent="-139446" rtl="0">
              <a:spcBef>
                <a:spcPts val="0"/>
              </a:spcBef>
              <a:buNone/>
            </a:pPr>
            <a:r>
              <a:rPr lang="pl-PL" sz="1400" dirty="0"/>
              <a:t>Schemat wyznaczania głębi korzystając z 2 kamer.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32" y="145108"/>
            <a:ext cx="4972825" cy="19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0375" y="2720699"/>
            <a:ext cx="34099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4506450" y="1983200"/>
            <a:ext cx="4637549" cy="175246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Jak robot widzi świat- autonomiczny pojazd </a:t>
            </a:r>
            <a:r>
              <a:rPr lang="pl-PL" dirty="0" err="1" smtClean="0"/>
              <a:t>google</a:t>
            </a:r>
            <a:endParaRPr lang="pl-PL" dirty="0"/>
          </a:p>
        </p:txBody>
      </p:sp>
      <p:pic>
        <p:nvPicPr>
          <p:cNvPr id="1026" name="Picture 2" descr="C:\Users\Łukasz\Desktop\googlecar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5" y="1484784"/>
            <a:ext cx="844110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</a:t>
            </a:r>
            <a:r>
              <a:rPr lang="pl-PL" dirty="0" smtClean="0">
                <a:hlinkClick r:id="rId2"/>
              </a:rPr>
              <a:t>www.sztuczna.friko.pl</a:t>
            </a:r>
            <a:endParaRPr lang="pl-PL" dirty="0" smtClean="0"/>
          </a:p>
          <a:p>
            <a:r>
              <a:rPr lang="pl-PL" dirty="0"/>
              <a:t>Praca </a:t>
            </a:r>
            <a:r>
              <a:rPr lang="pl-PL" dirty="0" smtClean="0"/>
              <a:t>Magisterska: </a:t>
            </a:r>
            <a:br>
              <a:rPr lang="pl-PL" dirty="0" smtClean="0"/>
            </a:br>
            <a:r>
              <a:rPr lang="pl-PL" dirty="0" smtClean="0"/>
              <a:t>„ZASTOSOWANIE </a:t>
            </a:r>
            <a:r>
              <a:rPr lang="pl-PL" dirty="0"/>
              <a:t>WYBRANYCH METOD SZTUCZNEJINTELIGENCJI DO </a:t>
            </a:r>
            <a:r>
              <a:rPr lang="pl-PL"/>
              <a:t>STEROWANIA </a:t>
            </a:r>
            <a:r>
              <a:rPr lang="pl-PL" smtClean="0"/>
              <a:t>ROBOTA MOBILNEGO BUDOWA </a:t>
            </a:r>
            <a:r>
              <a:rPr lang="pl-PL" dirty="0"/>
              <a:t>SYSTEMU WIZYJNEGO DLA RZECZYWISTEGO </a:t>
            </a:r>
            <a:r>
              <a:rPr lang="pl-PL" dirty="0" smtClean="0"/>
              <a:t>ROBOTA”  Bartosz Szurgot</a:t>
            </a:r>
          </a:p>
          <a:p>
            <a:r>
              <a:rPr lang="pl-PL" dirty="0"/>
              <a:t>http://leftlane.pl/kwi14/jak-dzialaja-autonomiczne-samochody-google.html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Źródła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927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Istnieje wiele dziedzin, w których 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używa się robotów . Stąd też 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wielka ich różnorodność np: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roboty humanoidalne, 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autonomiczne pojazdy, roboty 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przemysłowe czy też roboty 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 gospodarstw  domowych.</a:t>
            </a:r>
          </a:p>
          <a:p>
            <a:pPr marL="365760" marR="0" lvl="0" indent="-25603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Ich zastosowania mogą się 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diametralnie  różnić,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lecz ich zasadę działania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można w najprostszy sposób 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przedstawić na podanym </a:t>
            </a:r>
            <a:b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schemacie.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60350" algn="l" rtl="0">
              <a:spcBef>
                <a:spcPts val="0"/>
              </a:spcBef>
              <a:buClr>
                <a:schemeClr val="dk2"/>
              </a:buClr>
              <a:buSzPts val="4100"/>
              <a:buFont typeface="Rambla"/>
              <a:buNone/>
            </a:pPr>
            <a:r>
              <a:rPr lang="pl-PL" sz="4100" b="1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Schemat  i opis budowy </a:t>
            </a:r>
          </a:p>
        </p:txBody>
      </p:sp>
      <p:pic>
        <p:nvPicPr>
          <p:cNvPr id="109" name="Shape 109" descr="C:\Users\Łukasz\Desktop\Bez tytuł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124744"/>
            <a:ext cx="4210050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idx="1"/>
          </p:nvPr>
        </p:nvSpPr>
        <p:spPr>
          <a:xfrm>
            <a:off x="467544" y="188640"/>
            <a:ext cx="8291264" cy="61926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▶"/>
            </a:pPr>
            <a:r>
              <a:rPr lang="pl-PL" sz="20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 reprezentacji</a:t>
            </a: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</a:t>
            </a:r>
            <a:r>
              <a:rPr lang="pl-PL" sz="20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wiedzy</a:t>
            </a: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jest bardzo ważnym elementem w strukturze powiązań z innymi systemami. W jego skład wchodzą różne kwestie związane z wiedzą w inteligentnych maszynach, najważniejsze trzy z nich to: reprezentacja wiedzy, jej gromadzenie i odpowiednie wykorzystanie do rozwiązania postawionych problemów. To, jaka forma wyrażania wiedzy będzie wybrana z uwzględnieniem konkretnej klasy zadań, będzie uzależnione od przeznaczenia robota. Można wyróżnić następujące formy reprezentacji wiedzy:</a:t>
            </a:r>
            <a:b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*Wiedza abstrakcyjna czyli informacja o pewnych ogólnych prawidłowościach istniejących zarówno w zewnętrznym,</a:t>
            </a:r>
            <a:b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jak i wewnętrznym świecie inteligentnego robota.</a:t>
            </a:r>
          </a:p>
          <a:p>
            <a:pPr marL="109728" marR="0" lvl="0" indent="-863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l-PL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  </a:t>
            </a: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*Wiedza o celach to informacje o celach globalnych, </a:t>
            </a:r>
            <a:b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które robot powinien osiągnąć w procesie swego działania.</a:t>
            </a:r>
          </a:p>
          <a:p>
            <a:pPr marL="109728" marR="0" lvl="0" indent="-8636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</a:t>
            </a:r>
            <a:r>
              <a:rPr lang="pl-PL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*</a:t>
            </a: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Modele świata zewnętrznego to opis formalny wiedzy </a:t>
            </a:r>
            <a:b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 o środowisku, w którym funkcjonuje robot,</a:t>
            </a:r>
            <a:b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  </a:t>
            </a:r>
            <a:r>
              <a:rPr lang="pl-PL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uformowany </a:t>
            </a: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 przekazany robotowi przed rozpoczęciem pracy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lang="pl-PL"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 percepcji</a:t>
            </a: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umożliwia robotowi kontakt ze światem zewnętrznym. Celem tego systemu jest odzwierciedlenie świata rzeczywistego w postaci modelu. Dzieje się to przy użyciu różnych czujników: dotykowych, lokacyjnych, siły, wizualnych i dźwiękowych. Dane z sensorów są pobierane przez system, analizowane i przetwarzane w taki sposób aby były użyteczne w konkretnym zadaniu.</a:t>
            </a:r>
          </a:p>
          <a:p>
            <a:pPr marL="365760" marR="0" lvl="0" indent="-25603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lang="pl-PL" sz="1800" b="1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System planowania i wykonania</a:t>
            </a:r>
            <a:r>
              <a:rPr lang="pl-PL" sz="18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 działań ma za zadanie generować taką sekwencję działań aby osiągnąć zamierzony cel. Planowanie działań należy tutaj rozumieć jako proces rozwiązywania zadań w otoczeniu robota, w taki sposób aby przekształcić to otoczenie do określonego stanu. Jest to wykonywanie czynności w pewnej ustalonej kolejności, np. dla robota montażowego będą to wszystkie zaplanowane operacje montażu jak połączenie przedmiotu X z Y, łącznie z przemieszczaniem wyrobów. Wykonywanie nawet z pozoru prostych czynności wymaga rozłożenia ich na wiele mniejszych ruchów. Funkcje te realizuje blok planowania ruchów urządzenia wykonawczego.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611560" y="1124744"/>
            <a:ext cx="8229600" cy="4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65760" marR="0" lvl="0" indent="-2560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Char char="▶"/>
            </a:pP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Można powiedzieć , że sztuczna inteligencja w tym zastosowaniu używa różnorodnych pojęć i rozwiązań technologicznych.</a:t>
            </a:r>
            <a:b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Począwszy od rozwiązań mechanicznych  takich jak czujniki i sensory, które dostarczają informacji, które następnie w sposób programowy są przetwarzane i interpretowane w celu podjęcia jakiejś czynności, ustalenia trasy(algorytmy mrówkowe), sterowania obrotem (sterowanie rozmyte</a:t>
            </a:r>
            <a:r>
              <a:rPr lang="pl-PL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) itd.</a:t>
            </a:r>
            <a:endParaRPr lang="pl-PL" sz="2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768872" y="2636912"/>
            <a:ext cx="3804909" cy="3416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lang="pl-PL" sz="12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563888" y="2158990"/>
            <a:ext cx="527685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300514" y="404664"/>
            <a:ext cx="8231926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l-PL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Do sterowania robotem mobilnym bardzo powszechnie stosuje się sztuczne sieci neuronowe z wsteczną propagacją błędu. Aby wykorzystać możliwie w pełni zalety sieci neuronowych często używa się ich do całościowego sterowania robotem – na wejścia sieci są podawane odczyty z czujników, zaś jej wyjścia są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pl-PL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połączone z motoryką robota, wprawiając go w ruch.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0" y="2492896"/>
            <a:ext cx="3995936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l-PL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Przykład po lewej: wyznaczenie trasy optymalnej przy wykrytych przeszkodach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pl-PL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Przykład po prawej: wyznaczenie</a:t>
            </a:r>
            <a:br>
              <a:rPr lang="pl-PL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</a:br>
            <a:r>
              <a:rPr lang="pl-PL"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najkrótszej trasy z punktu A do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5760" lvl="0" indent="-139446" rtl="0">
              <a:spcBef>
                <a:spcPts val="0"/>
              </a:spcBef>
              <a:buNone/>
            </a:pPr>
            <a:r>
              <a:rPr lang="pl-PL" dirty="0"/>
              <a:t>Bardzo ważne jest unikanie kolizji robota z ruchomymi celami, które stanowią większe zagrożenie niż te w stanie spoczynku. Montowane w robocie sensory zbliżeniowe są w stanie wykrywać zbliżające się do robota przedmioty. Do tego celu wymaga się zastosowanie min 4 sensorów (optymalnie 8). Każdy sensor to jedna strefa rozpoznawania.</a:t>
            </a:r>
          </a:p>
          <a:p>
            <a:pPr marL="365760" lvl="0" indent="-139446" rtl="0">
              <a:spcBef>
                <a:spcPts val="0"/>
              </a:spcBef>
              <a:buNone/>
            </a:pPr>
            <a:endParaRPr lang="pl-PL" dirty="0"/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l-PL" sz="3600"/>
              <a:t>Rozpoznawanie obiektów ruchomych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idx="1"/>
          </p:nvPr>
        </p:nvSpPr>
        <p:spPr>
          <a:xfrm>
            <a:off x="457200" y="1481325"/>
            <a:ext cx="4661100" cy="403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65760" lvl="0" indent="-139446">
              <a:spcBef>
                <a:spcPts val="0"/>
              </a:spcBef>
              <a:buNone/>
            </a:pPr>
            <a:r>
              <a:rPr lang="pl-PL" sz="1800" dirty="0"/>
              <a:t>Kolejną ciekawą techniką stosowaną do sterowania robotami jest stosowanie logiki rozmytej (</a:t>
            </a:r>
            <a:r>
              <a:rPr lang="pl-PL" sz="1800" dirty="0" err="1"/>
              <a:t>Fuzzy</a:t>
            </a:r>
            <a:r>
              <a:rPr lang="pl-PL" sz="1800" dirty="0"/>
              <a:t> </a:t>
            </a:r>
            <a:r>
              <a:rPr lang="pl-PL" sz="1800" dirty="0" err="1"/>
              <a:t>Logic</a:t>
            </a:r>
            <a:r>
              <a:rPr lang="pl-PL" sz="1800" dirty="0"/>
              <a:t>).</a:t>
            </a:r>
          </a:p>
          <a:p>
            <a:pPr marL="365760" lvl="0" indent="-139446" rtl="0">
              <a:spcBef>
                <a:spcPts val="0"/>
              </a:spcBef>
              <a:buNone/>
            </a:pPr>
            <a:r>
              <a:rPr lang="pl-PL" sz="1800" dirty="0"/>
              <a:t>Technika ta umożliwia proste przejście ze sterowania “schodkowego” </a:t>
            </a:r>
            <a:r>
              <a:rPr lang="pl-PL" sz="1800" dirty="0" err="1"/>
              <a:t>if-then-else</a:t>
            </a:r>
            <a:r>
              <a:rPr lang="pl-PL" sz="1800" dirty="0"/>
              <a:t> do płynnych ruchów. Dzięki zastosowaniu takiej techniki możemy lepiej odwzorować rzeczywistość, nie zwiększając przy tym poziomu skomplikowania.</a:t>
            </a:r>
          </a:p>
          <a:p>
            <a:pPr marL="365760" lvl="0" indent="-139446">
              <a:spcBef>
                <a:spcPts val="0"/>
              </a:spcBef>
              <a:buNone/>
            </a:pPr>
            <a:r>
              <a:rPr lang="pl-PL" sz="1800" dirty="0"/>
              <a:t>Przykład to omijanie przeszkody. Robot musi tym mocniej skręcać im bliżej przeszkody się znajduje.</a:t>
            </a:r>
          </a:p>
          <a:p>
            <a:pPr marL="226314" lvl="0" indent="0">
              <a:spcBef>
                <a:spcPts val="0"/>
              </a:spcBef>
              <a:buNone/>
            </a:pPr>
            <a:endParaRPr sz="1800" dirty="0"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l-PL"/>
              <a:t>Logika rozmyta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900" y="1481313"/>
            <a:ext cx="3720900" cy="247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idx="1"/>
          </p:nvPr>
        </p:nvSpPr>
        <p:spPr>
          <a:xfrm>
            <a:off x="10044" y="1556792"/>
            <a:ext cx="4752528" cy="445395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l-PL" sz="1600" dirty="0"/>
              <a:t>Wielkościami wejściowymi do sterownika są uchyb położenia i prędkość ruchu, a wielkością wyjściową jest przyrost prędkości. Wielkości wejściowe są pobierane z licznika rewersyjnego, w którym są one wyliczane na podstawie impulsów generowanych w przetworniku </a:t>
            </a:r>
            <a:r>
              <a:rPr lang="pl-PL" sz="1600" dirty="0" smtClean="0"/>
              <a:t>obrotowo -impulsowym (</a:t>
            </a:r>
            <a:r>
              <a:rPr lang="pl-PL" sz="1600" dirty="0" err="1" smtClean="0"/>
              <a:t>enkoder</a:t>
            </a:r>
            <a:r>
              <a:rPr lang="pl-PL" sz="1600" dirty="0" smtClean="0"/>
              <a:t>), </a:t>
            </a:r>
            <a:r>
              <a:rPr lang="pl-PL" sz="1600" dirty="0"/>
              <a:t>przy czym liczba impulsów odpowiada przemieszczeniu, a ich częstotliwość - prędkości. Procesor jednoukładowy odczytuje aktualne przemieszczenie z licznika rewersyjnego, porównuje je z zadanym, a następnie wylicza uchyb położenia. Wyliczone prędkości są podawane do sterownika rozmytego. </a:t>
            </a:r>
            <a:r>
              <a:rPr lang="pl-PL" sz="1600" dirty="0" smtClean="0"/>
              <a:t> </a:t>
            </a:r>
          </a:p>
          <a:p>
            <a:pPr lvl="0"/>
            <a:r>
              <a:rPr lang="pl-PL" sz="1600" dirty="0" smtClean="0"/>
              <a:t>W </a:t>
            </a:r>
            <a:r>
              <a:rPr lang="pl-PL" sz="1600" dirty="0"/>
              <a:t>odpowiedzi sterownik generuje przyrost prędkości, który przez przetwornik C/A jest podawany do analogowego regulatora prędkości.</a:t>
            </a:r>
          </a:p>
          <a:p>
            <a:endParaRPr lang="pl-PL" sz="16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 sterowania rozmytego- obrót ramieniem robota</a:t>
            </a:r>
            <a:endParaRPr lang="pl-PL" dirty="0"/>
          </a:p>
        </p:txBody>
      </p:sp>
      <p:pic>
        <p:nvPicPr>
          <p:cNvPr id="4" name="Shape 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16016" y="1988840"/>
            <a:ext cx="4137062" cy="250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1479</TotalTime>
  <Words>672</Words>
  <Application>Microsoft Office PowerPoint</Application>
  <PresentationFormat>Pokaz na ekranie (4:3)</PresentationFormat>
  <Paragraphs>45</Paragraphs>
  <Slides>15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3" baseType="lpstr">
      <vt:lpstr>Arial</vt:lpstr>
      <vt:lpstr>Verdana</vt:lpstr>
      <vt:lpstr>Rambla</vt:lpstr>
      <vt:lpstr>Wingdings 3</vt:lpstr>
      <vt:lpstr>Noto Sans Symbols</vt:lpstr>
      <vt:lpstr>Lucida Sans Unicode</vt:lpstr>
      <vt:lpstr>Wingdings 2</vt:lpstr>
      <vt:lpstr>Hol</vt:lpstr>
      <vt:lpstr>Sztuczna inteligencja   w sterowaniu robotami</vt:lpstr>
      <vt:lpstr>Schemat  i opis budowy </vt:lpstr>
      <vt:lpstr>Prezentacja programu PowerPoint</vt:lpstr>
      <vt:lpstr>Prezentacja programu PowerPoint</vt:lpstr>
      <vt:lpstr>Prezentacja programu PowerPoint</vt:lpstr>
      <vt:lpstr>Prezentacja programu PowerPoint</vt:lpstr>
      <vt:lpstr>Rozpoznawanie obiektów ruchomych</vt:lpstr>
      <vt:lpstr>Logika rozmyta</vt:lpstr>
      <vt:lpstr>Przykład sterowania rozmytego- obrót ramieniem robota</vt:lpstr>
      <vt:lpstr>Prezentacja programu PowerPoint</vt:lpstr>
      <vt:lpstr>System wizyjny</vt:lpstr>
      <vt:lpstr>Przykładowy system wizyjny.</vt:lpstr>
      <vt:lpstr>Prezentacja programu PowerPoint</vt:lpstr>
      <vt:lpstr>Jak robot widzi świat- autonomiczny pojazd google</vt:lpstr>
      <vt:lpstr>Źródła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   w sterowaniu robotami</dc:title>
  <dc:creator>Lukasz Wojtarowicz</dc:creator>
  <cp:lastModifiedBy>Łukasz</cp:lastModifiedBy>
  <cp:revision>10</cp:revision>
  <dcterms:modified xsi:type="dcterms:W3CDTF">2018-01-05T07:11:02Z</dcterms:modified>
</cp:coreProperties>
</file>