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8" r:id="rId1"/>
  </p:sldMasterIdLst>
  <p:notesMasterIdLst>
    <p:notesMasterId r:id="rId31"/>
  </p:notesMasterIdLst>
  <p:sldIdLst>
    <p:sldId id="256" r:id="rId2"/>
    <p:sldId id="270" r:id="rId3"/>
    <p:sldId id="285" r:id="rId4"/>
    <p:sldId id="265" r:id="rId5"/>
    <p:sldId id="258" r:id="rId6"/>
    <p:sldId id="259" r:id="rId7"/>
    <p:sldId id="263" r:id="rId8"/>
    <p:sldId id="260" r:id="rId9"/>
    <p:sldId id="261" r:id="rId10"/>
    <p:sldId id="264" r:id="rId11"/>
    <p:sldId id="257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1" r:id="rId24"/>
    <p:sldId id="282" r:id="rId25"/>
    <p:sldId id="279" r:id="rId26"/>
    <p:sldId id="284" r:id="rId27"/>
    <p:sldId id="283" r:id="rId28"/>
    <p:sldId id="286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1659D3-A990-4E28-8FDB-F3CBF00B3559}">
          <p14:sldIdLst>
            <p14:sldId id="256"/>
            <p14:sldId id="270"/>
            <p14:sldId id="285"/>
            <p14:sldId id="265"/>
          </p14:sldIdLst>
        </p14:section>
        <p14:section name="SAS Basics" id="{13568DC8-9E20-4EDF-9560-987FE9E0C86B}">
          <p14:sldIdLst>
            <p14:sldId id="258"/>
            <p14:sldId id="259"/>
            <p14:sldId id="263"/>
            <p14:sldId id="260"/>
            <p14:sldId id="261"/>
            <p14:sldId id="264"/>
            <p14:sldId id="257"/>
            <p14:sldId id="266"/>
          </p14:sldIdLst>
        </p14:section>
        <p14:section name="Getting Data into SAS" id="{EA672B54-ACDC-4DA4-A763-AF9C1C291411}">
          <p14:sldIdLst>
            <p14:sldId id="267"/>
            <p14:sldId id="268"/>
            <p14:sldId id="269"/>
            <p14:sldId id="271"/>
            <p14:sldId id="272"/>
            <p14:sldId id="273"/>
            <p14:sldId id="274"/>
            <p14:sldId id="275"/>
            <p14:sldId id="277"/>
            <p14:sldId id="278"/>
            <p14:sldId id="281"/>
            <p14:sldId id="282"/>
            <p14:sldId id="279"/>
          </p14:sldIdLst>
        </p14:section>
        <p14:section name="A Few Basic Procs" id="{5D31D3D9-E44B-4BF5-9482-64F5DBCF962F}">
          <p14:sldIdLst>
            <p14:sldId id="284"/>
            <p14:sldId id="283"/>
            <p14:sldId id="28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40" autoAdjust="0"/>
    <p:restoredTop sz="93792" autoAdjust="0"/>
  </p:normalViewPr>
  <p:slideViewPr>
    <p:cSldViewPr snapToGrid="0">
      <p:cViewPr varScale="1">
        <p:scale>
          <a:sx n="77" d="100"/>
          <a:sy n="7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94D9D-F4EB-4349-8C5C-C883C3B3A198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186F8-A7CE-4905-A5A5-092481BB8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8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- you can use VALIDVARNAMES=ANY option and use special characters in variable names using the form ‘variable-</a:t>
            </a:r>
            <a:r>
              <a:rPr lang="en-US" dirty="0" err="1"/>
              <a:t>name’N</a:t>
            </a:r>
            <a:r>
              <a:rPr lang="en-US" dirty="0"/>
              <a:t>. This is seldom seen and not recommended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186F8-A7CE-4905-A5A5-092481BB81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186F8-A7CE-4905-A5A5-092481BB81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</a:t>
            </a:r>
            <a:r>
              <a:rPr lang="en-US" dirty="0" err="1"/>
              <a:t>datalines</a:t>
            </a:r>
            <a:r>
              <a:rPr lang="en-US" dirty="0"/>
              <a:t> statement in the previous example, we are using </a:t>
            </a:r>
            <a:r>
              <a:rPr lang="en-US" dirty="0" err="1"/>
              <a:t>infile</a:t>
            </a:r>
            <a:r>
              <a:rPr lang="en-US" dirty="0"/>
              <a:t> statement to read from an external file.</a:t>
            </a:r>
          </a:p>
          <a:p>
            <a:r>
              <a:rPr lang="en-US" dirty="0"/>
              <a:t>Input statement is similar and simple.</a:t>
            </a:r>
          </a:p>
          <a:p>
            <a:r>
              <a:rPr lang="en-US" dirty="0"/>
              <a:t>Log provides useful info such as min and max record length. It indicates any problems that occur during import.</a:t>
            </a:r>
          </a:p>
          <a:p>
            <a:endParaRPr lang="en-US" dirty="0"/>
          </a:p>
          <a:p>
            <a:r>
              <a:rPr lang="en-US" dirty="0"/>
              <a:t>List input: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columns are separated by space in input file.</a:t>
            </a:r>
          </a:p>
          <a:p>
            <a:r>
              <a:rPr lang="en-US" dirty="0"/>
              <a:t>Must read all </a:t>
            </a:r>
            <a:r>
              <a:rPr lang="en-US" dirty="0" err="1"/>
              <a:t>te</a:t>
            </a:r>
            <a:r>
              <a:rPr lang="en-US" dirty="0"/>
              <a:t> data in a line, no skipping of unwanted data.</a:t>
            </a:r>
          </a:p>
          <a:p>
            <a:r>
              <a:rPr lang="en-US" dirty="0"/>
              <a:t>Missing values must be indicated with a period.</a:t>
            </a:r>
          </a:p>
          <a:p>
            <a:r>
              <a:rPr lang="en-US" dirty="0"/>
              <a:t>No embedded spaces.</a:t>
            </a:r>
          </a:p>
          <a:p>
            <a:r>
              <a:rPr lang="en-US" dirty="0"/>
              <a:t>If there are dates, then this might not be the best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6186F8-A7CE-4905-A5A5-092481BB81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2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6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29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22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8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98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1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0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3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0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1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2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2910067-655C-4397-B74D-455110C5456B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2E006F-0B9A-471B-AB11-3F7609655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6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  <p:sldLayoutId id="2147484061" r:id="rId13"/>
    <p:sldLayoutId id="2147484062" r:id="rId14"/>
    <p:sldLayoutId id="2147484063" r:id="rId15"/>
    <p:sldLayoutId id="2147484064" r:id="rId16"/>
    <p:sldLayoutId id="21474840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sas.com/documentation/cdl/en/lrdict/64316/HTML/default/viewer.htm#a001239776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7C6B7-E760-5B82-17A5-EA8C665EB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/>
              <a:t>March 10 2024</a:t>
            </a:r>
          </a:p>
          <a:p>
            <a:pPr algn="l"/>
            <a:r>
              <a:rPr lang="en-US"/>
              <a:t>10 AM EST</a:t>
            </a:r>
          </a:p>
          <a:p>
            <a:pPr algn="l"/>
            <a:r>
              <a:rPr lang="en-US"/>
              <a:t>Vijay Govindarajan</a:t>
            </a:r>
          </a:p>
        </p:txBody>
      </p:sp>
      <p:sp useBgFill="1">
        <p:nvSpPr>
          <p:cNvPr id="13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EB540-58F9-C0FA-0847-3D1307C58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1257301"/>
            <a:ext cx="7069225" cy="4343399"/>
          </a:xfrm>
        </p:spPr>
        <p:txBody>
          <a:bodyPr anchor="ctr">
            <a:normAutofit/>
          </a:bodyPr>
          <a:lstStyle/>
          <a:p>
            <a:r>
              <a:rPr lang="en-US" dirty="0"/>
              <a:t>An Intro to SAS 9 Programming – Week 1</a:t>
            </a:r>
          </a:p>
        </p:txBody>
      </p:sp>
    </p:spTree>
    <p:extLst>
      <p:ext uri="{BB962C8B-B14F-4D97-AF65-F5344CB8AC3E}">
        <p14:creationId xmlns:p14="http://schemas.microsoft.com/office/powerpoint/2010/main" val="698111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81D0-C3ED-3308-56E5-B0A7931F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into the SAS Data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BC19-6D3A-A7A6-1AA5-925B16718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8"/>
            <a:ext cx="6545243" cy="4791641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Data step executes line by line of the code and observation by observation.</a:t>
            </a:r>
          </a:p>
          <a:p>
            <a:r>
              <a:rPr lang="en-US" dirty="0"/>
              <a:t>Consider the table in the right.</a:t>
            </a:r>
          </a:p>
          <a:p>
            <a:r>
              <a:rPr lang="en-US" dirty="0"/>
              <a:t>Supposed we wrote a data step to calculate </a:t>
            </a:r>
            <a:r>
              <a:rPr lang="en-US" dirty="0" err="1"/>
              <a:t>Max_temp_C</a:t>
            </a:r>
            <a:r>
              <a:rPr lang="en-US" dirty="0"/>
              <a:t> from </a:t>
            </a:r>
            <a:r>
              <a:rPr lang="en-US" dirty="0" err="1"/>
              <a:t>Max_temp_F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datastep</a:t>
            </a:r>
            <a:r>
              <a:rPr lang="en-US" dirty="0"/>
              <a:t> would first pick up the first </a:t>
            </a:r>
            <a:r>
              <a:rPr lang="en-US" dirty="0" err="1"/>
              <a:t>obs</a:t>
            </a:r>
            <a:r>
              <a:rPr lang="en-US" dirty="0"/>
              <a:t> Chicago and run through the entire </a:t>
            </a:r>
            <a:r>
              <a:rPr lang="en-US" dirty="0" err="1"/>
              <a:t>datastep</a:t>
            </a:r>
            <a:r>
              <a:rPr lang="en-US" dirty="0"/>
              <a:t> and write the result to the output buffer, then go to the seconds observation (</a:t>
            </a:r>
            <a:r>
              <a:rPr lang="en-US" dirty="0" err="1"/>
              <a:t>NewYork</a:t>
            </a:r>
            <a:r>
              <a:rPr lang="en-US" dirty="0"/>
              <a:t>) and execute all the statements for that observation, write it to the buffer and so on.. Until it finishes processing of all the observations in the input data.</a:t>
            </a:r>
          </a:p>
          <a:p>
            <a:r>
              <a:rPr lang="en-US" dirty="0"/>
              <a:t>This is also referred to as the implicit looping in </a:t>
            </a:r>
            <a:r>
              <a:rPr lang="en-US" dirty="0" err="1"/>
              <a:t>datastep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5C472-482C-3ADB-B5AB-9609BDC4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773" y="1732448"/>
            <a:ext cx="3820058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9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6C42-88FB-27DA-E702-78DE0F8F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– compile and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F1A1-0D47-2134-6113-BEA3FCAD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76" y="1732449"/>
            <a:ext cx="11691991" cy="491493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Compile phase</a:t>
            </a:r>
          </a:p>
          <a:p>
            <a:pPr lvl="1"/>
            <a:r>
              <a:rPr lang="en-US" sz="2000" dirty="0"/>
              <a:t>Creates PDV</a:t>
            </a:r>
          </a:p>
          <a:p>
            <a:pPr lvl="1"/>
            <a:r>
              <a:rPr lang="en-US" sz="2000" dirty="0"/>
              <a:t>Checks for errors in variable names, syntax errors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400" dirty="0"/>
              <a:t>Execution phase</a:t>
            </a:r>
          </a:p>
          <a:p>
            <a:pPr lvl="1"/>
            <a:r>
              <a:rPr lang="en-US" sz="2000" dirty="0"/>
              <a:t>When reading from external input file, data is read into an input buffer.</a:t>
            </a:r>
          </a:p>
          <a:p>
            <a:pPr lvl="1"/>
            <a:r>
              <a:rPr lang="en-US" sz="2000" dirty="0"/>
              <a:t>Next data is loaded into the PDV (program data vector)</a:t>
            </a:r>
          </a:p>
          <a:p>
            <a:pPr lvl="1"/>
            <a:r>
              <a:rPr lang="en-US" sz="2000" dirty="0"/>
              <a:t>Reads/ processes one record at a time</a:t>
            </a:r>
          </a:p>
          <a:p>
            <a:pPr lvl="2"/>
            <a:r>
              <a:rPr lang="en-US" sz="1800" dirty="0"/>
              <a:t>When reading from a file using </a:t>
            </a:r>
            <a:r>
              <a:rPr lang="en-US" sz="1800" dirty="0" err="1"/>
              <a:t>infile</a:t>
            </a:r>
            <a:r>
              <a:rPr lang="en-US" sz="1800" dirty="0"/>
              <a:t>/ input statement, the values in the </a:t>
            </a:r>
            <a:r>
              <a:rPr lang="en-US" sz="1800" dirty="0" err="1"/>
              <a:t>pdv</a:t>
            </a:r>
            <a:r>
              <a:rPr lang="en-US" sz="1800" dirty="0"/>
              <a:t> are set to missing at the beginning of each iteration.</a:t>
            </a:r>
          </a:p>
          <a:p>
            <a:pPr lvl="2"/>
            <a:r>
              <a:rPr lang="en-US" sz="1800" dirty="0"/>
              <a:t>When reading from a dataset, the values are set to missing the first time and the values are overwritten by the next observation during each read iteration.</a:t>
            </a:r>
          </a:p>
          <a:p>
            <a:pPr lvl="1"/>
            <a:r>
              <a:rPr lang="en-US" sz="2000" dirty="0"/>
              <a:t>Data written to output buffer/ dataset at the end of </a:t>
            </a:r>
            <a:r>
              <a:rPr lang="en-US" sz="2000" dirty="0" err="1"/>
              <a:t>datastep</a:t>
            </a:r>
            <a:r>
              <a:rPr lang="en-US" sz="2000" dirty="0"/>
              <a:t> or when output statement is encountered.</a:t>
            </a:r>
          </a:p>
        </p:txBody>
      </p:sp>
    </p:spTree>
    <p:extLst>
      <p:ext uri="{BB962C8B-B14F-4D97-AF65-F5344CB8AC3E}">
        <p14:creationId xmlns:p14="http://schemas.microsoft.com/office/powerpoint/2010/main" val="1238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F6F1-0ED3-51C1-35EE-F512A18C9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2040-E4B1-29A4-D528-E6792C96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SAS Studio (and other SAS environments), you will see a program editor (or a code window).</a:t>
            </a:r>
          </a:p>
          <a:p>
            <a:r>
              <a:rPr lang="en-US" dirty="0"/>
              <a:t>When you submit the program, you will see the log, output, results and output data windows.</a:t>
            </a:r>
          </a:p>
          <a:p>
            <a:r>
              <a:rPr lang="en-US" dirty="0"/>
              <a:t>The log window is your first stop.</a:t>
            </a:r>
          </a:p>
          <a:p>
            <a:pPr lvl="1"/>
            <a:r>
              <a:rPr lang="en-US" dirty="0"/>
              <a:t>Check for WARNING: and ERROR: messages. If there are any, address them and rerun the code.</a:t>
            </a:r>
          </a:p>
          <a:p>
            <a:pPr lvl="1"/>
            <a:r>
              <a:rPr lang="en-US" dirty="0"/>
              <a:t>Understand what input was processed and what was written out from the log using the NOTE:.</a:t>
            </a:r>
          </a:p>
          <a:p>
            <a:pPr lvl="1"/>
            <a:r>
              <a:rPr lang="en-US" dirty="0"/>
              <a:t>Don’t check output without viewing the log. </a:t>
            </a:r>
          </a:p>
          <a:p>
            <a:pPr lvl="1"/>
            <a:r>
              <a:rPr lang="en-US" dirty="0"/>
              <a:t>You can write additional info to the log during development to make sure that your logic is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387181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F9C4-0FB6-CF4E-04D7-550EB1C8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 into SAS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C5D11-C2EB-C177-CD6D-B3912861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Options to get data into SAS.</a:t>
            </a:r>
          </a:p>
          <a:p>
            <a:r>
              <a:rPr lang="en-US" dirty="0"/>
              <a:t>Enter the data manually using </a:t>
            </a:r>
            <a:r>
              <a:rPr lang="en-US" dirty="0" err="1"/>
              <a:t>datalines</a:t>
            </a:r>
            <a:r>
              <a:rPr lang="en-US" dirty="0"/>
              <a:t>/ cards option in the </a:t>
            </a:r>
            <a:r>
              <a:rPr lang="en-US" dirty="0" err="1"/>
              <a:t>datastep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Good for testing or creating a quick sample.</a:t>
            </a:r>
          </a:p>
          <a:p>
            <a:pPr lvl="1"/>
            <a:r>
              <a:rPr lang="en-US" dirty="0"/>
              <a:t>Prone to errors and not scalable.</a:t>
            </a:r>
          </a:p>
          <a:p>
            <a:r>
              <a:rPr lang="en-US" dirty="0"/>
              <a:t>Read data from raw input files using data step or proc import.</a:t>
            </a:r>
          </a:p>
          <a:p>
            <a:pPr lvl="1"/>
            <a:r>
              <a:rPr lang="en-US" dirty="0"/>
              <a:t>CSV input files are the most popular of these.</a:t>
            </a:r>
          </a:p>
          <a:p>
            <a:r>
              <a:rPr lang="en-US" dirty="0"/>
              <a:t>Read data from other data sources such as databases using SAS/ ACCESS.</a:t>
            </a:r>
          </a:p>
          <a:p>
            <a:r>
              <a:rPr lang="en-US" dirty="0"/>
              <a:t>In SAS Viya, there are also CAS Data Connectors that let you read data directly into the CAS Engine. (Just FYI, don’t worry about this for now)</a:t>
            </a:r>
          </a:p>
        </p:txBody>
      </p:sp>
    </p:spTree>
    <p:extLst>
      <p:ext uri="{BB962C8B-B14F-4D97-AF65-F5344CB8AC3E}">
        <p14:creationId xmlns:p14="http://schemas.microsoft.com/office/powerpoint/2010/main" val="322437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3B1F-47C4-166D-BF0F-B0D77A97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into SAS - </a:t>
            </a:r>
            <a:r>
              <a:rPr lang="en-US" dirty="0" err="1"/>
              <a:t>datalines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830BD-7811-9520-A304-6CB01633D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862" y="1490710"/>
            <a:ext cx="11571889" cy="5125551"/>
          </a:xfrm>
        </p:spPr>
        <p:txBody>
          <a:bodyPr/>
          <a:lstStyle/>
          <a:p>
            <a:r>
              <a:rPr lang="en-US" dirty="0"/>
              <a:t>Consider the program.</a:t>
            </a:r>
          </a:p>
          <a:p>
            <a:r>
              <a:rPr lang="en-US" dirty="0"/>
              <a:t>Line 1 is a comment /* block comment */ or *single line;</a:t>
            </a:r>
          </a:p>
          <a:p>
            <a:r>
              <a:rPr lang="en-US" dirty="0"/>
              <a:t>Line 2 </a:t>
            </a:r>
          </a:p>
          <a:p>
            <a:pPr lvl="1"/>
            <a:r>
              <a:rPr lang="en-US" b="1" i="1" dirty="0"/>
              <a:t>data </a:t>
            </a:r>
            <a:r>
              <a:rPr lang="en-US" dirty="0"/>
              <a:t>is the keyword indicating the start of a </a:t>
            </a:r>
            <a:r>
              <a:rPr lang="en-US" dirty="0" err="1"/>
              <a:t>datastep</a:t>
            </a:r>
            <a:r>
              <a:rPr lang="en-US" dirty="0"/>
              <a:t> </a:t>
            </a:r>
          </a:p>
          <a:p>
            <a:pPr lvl="1"/>
            <a:r>
              <a:rPr lang="en-US" b="1" i="1" dirty="0" err="1"/>
              <a:t>cityTemps</a:t>
            </a:r>
            <a:r>
              <a:rPr lang="en-US" b="1" i="1" dirty="0"/>
              <a:t> </a:t>
            </a:r>
            <a:r>
              <a:rPr lang="en-US" dirty="0"/>
              <a:t>is the name of the output dataset to be created from this step.</a:t>
            </a:r>
          </a:p>
          <a:p>
            <a:r>
              <a:rPr lang="en-US" dirty="0"/>
              <a:t>Line 3:</a:t>
            </a:r>
          </a:p>
          <a:p>
            <a:pPr lvl="1"/>
            <a:r>
              <a:rPr lang="en-US" b="1" i="1" dirty="0"/>
              <a:t>input </a:t>
            </a:r>
            <a:r>
              <a:rPr lang="en-US" dirty="0"/>
              <a:t>is the keyword that tells SAS that we are reading external data (from </a:t>
            </a:r>
            <a:r>
              <a:rPr lang="en-US" dirty="0" err="1"/>
              <a:t>datalines</a:t>
            </a:r>
            <a:r>
              <a:rPr lang="en-US" dirty="0"/>
              <a:t> or an external source).</a:t>
            </a:r>
          </a:p>
          <a:p>
            <a:pPr lvl="1"/>
            <a:r>
              <a:rPr lang="en-US" dirty="0"/>
              <a:t>city is the name of the first variable being read and $ indicates that it is a character type.</a:t>
            </a:r>
          </a:p>
          <a:p>
            <a:pPr lvl="1"/>
            <a:r>
              <a:rPr lang="en-US" dirty="0" err="1"/>
              <a:t>tempinF</a:t>
            </a:r>
            <a:r>
              <a:rPr lang="en-US" dirty="0"/>
              <a:t> is the name of the second variable being read and 3. indicates that it is of type numeric and length 3.</a:t>
            </a:r>
          </a:p>
          <a:p>
            <a:r>
              <a:rPr lang="en-US" dirty="0"/>
              <a:t>Line 4 and line 10: </a:t>
            </a:r>
            <a:r>
              <a:rPr lang="en-US" dirty="0" err="1"/>
              <a:t>datalines</a:t>
            </a:r>
            <a:r>
              <a:rPr lang="en-US" dirty="0"/>
              <a:t> and ; indicates that data is being passed in this section. Note that the </a:t>
            </a:r>
            <a:r>
              <a:rPr lang="en-US" dirty="0" err="1"/>
              <a:t>datalines</a:t>
            </a:r>
            <a:r>
              <a:rPr lang="en-US" dirty="0"/>
              <a:t>; must be last statement in the </a:t>
            </a:r>
            <a:r>
              <a:rPr lang="en-US" dirty="0" err="1"/>
              <a:t>datastep</a:t>
            </a:r>
            <a:r>
              <a:rPr lang="en-US" dirty="0"/>
              <a:t>.</a:t>
            </a:r>
          </a:p>
          <a:p>
            <a:r>
              <a:rPr lang="en-US" dirty="0"/>
              <a:t>Line 11: run; indicates the end of the </a:t>
            </a:r>
            <a:r>
              <a:rPr lang="en-US" dirty="0" err="1"/>
              <a:t>datastep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57BEC6-A7AF-5B77-168C-2312E590C5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71945" y="1336304"/>
            <a:ext cx="4015678" cy="2036386"/>
          </a:xfrm>
        </p:spPr>
      </p:pic>
    </p:spTree>
    <p:extLst>
      <p:ext uri="{BB962C8B-B14F-4D97-AF65-F5344CB8AC3E}">
        <p14:creationId xmlns:p14="http://schemas.microsoft.com/office/powerpoint/2010/main" val="88129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FBBC-9C04-726F-86D9-376B99D8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data into SAS – external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05D97-CBD9-7E24-FB69-7389399684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 step using </a:t>
            </a:r>
            <a:r>
              <a:rPr lang="en-US" dirty="0" err="1"/>
              <a:t>infile</a:t>
            </a:r>
            <a:r>
              <a:rPr lang="en-US" dirty="0"/>
              <a:t> and input statements.</a:t>
            </a:r>
          </a:p>
          <a:p>
            <a:r>
              <a:rPr lang="en-US" dirty="0" err="1"/>
              <a:t>Infile</a:t>
            </a:r>
            <a:r>
              <a:rPr lang="en-US" dirty="0"/>
              <a:t> statement tells SAS where to find the file.</a:t>
            </a:r>
          </a:p>
          <a:p>
            <a:r>
              <a:rPr lang="en-US" dirty="0"/>
              <a:t>Input Statement tells SAS how the data is structured in the input file and what is the associated data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D49F2-F59B-C624-12F9-9739A0453B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4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6B5C-4329-312D-E0C2-92429500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external file read – the list input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D45CD4-DA63-7CDF-A1D8-B1BCC3607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77381" y="3244271"/>
            <a:ext cx="4501604" cy="16320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FF2DB1-6FC5-3EFA-1C2F-B2CFAF31D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72" y="1681377"/>
            <a:ext cx="7181638" cy="1295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91A8A1-02AE-3985-B5F4-51790036D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72" y="3244271"/>
            <a:ext cx="7181637" cy="17222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3CAD16-2617-11ED-FEEE-3D74DE6ED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3956" y="1618042"/>
            <a:ext cx="3554484" cy="12955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9EE2DD-3E7E-895A-0C17-DDA962CC8D1D}"/>
              </a:ext>
            </a:extLst>
          </p:cNvPr>
          <p:cNvSpPr txBox="1"/>
          <p:nvPr/>
        </p:nvSpPr>
        <p:spPr>
          <a:xfrm>
            <a:off x="410966" y="5280917"/>
            <a:ext cx="11307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record length (number of characters including spaces in a data line) is 256.</a:t>
            </a:r>
          </a:p>
          <a:p>
            <a:r>
              <a:rPr lang="en-US" dirty="0"/>
              <a:t>If your data lines are longer, then it could cause truncation of data. To prevent this use </a:t>
            </a:r>
            <a:r>
              <a:rPr lang="en-US" dirty="0" err="1"/>
              <a:t>lrecl</a:t>
            </a:r>
            <a:r>
              <a:rPr lang="en-US" dirty="0"/>
              <a:t>= option on the </a:t>
            </a:r>
            <a:r>
              <a:rPr lang="en-US" dirty="0" err="1"/>
              <a:t>infile</a:t>
            </a:r>
            <a:r>
              <a:rPr lang="en-US" dirty="0"/>
              <a:t> statement according to the length of the data line that you are reading.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			</a:t>
            </a:r>
            <a:r>
              <a:rPr lang="en-US" dirty="0" err="1"/>
              <a:t>infile</a:t>
            </a:r>
            <a:r>
              <a:rPr lang="en-US" dirty="0"/>
              <a:t> '/home/u63610950/</a:t>
            </a:r>
            <a:r>
              <a:rPr lang="en-US" dirty="0" err="1"/>
              <a:t>IntroToSAS</a:t>
            </a:r>
            <a:r>
              <a:rPr lang="en-US" dirty="0"/>
              <a:t>/topTestBatsmenLast1Year.txt' </a:t>
            </a:r>
            <a:r>
              <a:rPr lang="en-US" b="1" dirty="0" err="1">
                <a:solidFill>
                  <a:srgbClr val="FFFF00"/>
                </a:solidFill>
              </a:rPr>
              <a:t>lrecl</a:t>
            </a:r>
            <a:r>
              <a:rPr lang="en-US" b="1" dirty="0">
                <a:solidFill>
                  <a:srgbClr val="FFFF00"/>
                </a:solidFill>
              </a:rPr>
              <a:t>=500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9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C15-7BF9-B1E8-A89C-F03DD47B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external Input into SAS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B2552-DAB9-86DF-FE5E-E036634EF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3855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8EC09-AA78-2E99-806D-76023F62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informats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3BDFA2-7315-6CA2-7F35-0101170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 can read any kind of data because it has tons of </a:t>
            </a:r>
            <a:r>
              <a:rPr lang="en-US" dirty="0" err="1"/>
              <a:t>informats</a:t>
            </a:r>
            <a:r>
              <a:rPr lang="en-US" dirty="0"/>
              <a:t>.</a:t>
            </a:r>
          </a:p>
          <a:p>
            <a:r>
              <a:rPr lang="en-US" dirty="0" err="1">
                <a:hlinkClick r:id="rId2"/>
              </a:rPr>
              <a:t>Informats</a:t>
            </a:r>
            <a:r>
              <a:rPr lang="en-US" dirty="0">
                <a:hlinkClick r:id="rId2"/>
              </a:rPr>
              <a:t>: </a:t>
            </a:r>
            <a:r>
              <a:rPr lang="en-US" dirty="0" err="1">
                <a:hlinkClick r:id="rId2"/>
              </a:rPr>
              <a:t>Informats</a:t>
            </a:r>
            <a:r>
              <a:rPr lang="en-US" dirty="0">
                <a:hlinkClick r:id="rId2"/>
              </a:rPr>
              <a:t> by Category - 9.2 (sas.com)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9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5E80-C0CE-8F48-3782-64203417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Infile</a:t>
            </a:r>
            <a:r>
              <a:rPr lang="en-US" dirty="0"/>
              <a:t> statement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B3063-3B42-87E6-ACA6-6DC1FBD8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2" y="1732449"/>
            <a:ext cx="11404315" cy="4986850"/>
          </a:xfrm>
        </p:spPr>
        <p:txBody>
          <a:bodyPr>
            <a:normAutofit/>
          </a:bodyPr>
          <a:lstStyle/>
          <a:p>
            <a:r>
              <a:rPr lang="en-US" dirty="0" err="1"/>
              <a:t>Firstobs</a:t>
            </a:r>
            <a:r>
              <a:rPr lang="en-US" dirty="0"/>
              <a:t>= tells SAS which </a:t>
            </a:r>
            <a:r>
              <a:rPr lang="en-US" dirty="0" err="1"/>
              <a:t>obs</a:t>
            </a:r>
            <a:r>
              <a:rPr lang="en-US" dirty="0"/>
              <a:t> to start reading</a:t>
            </a:r>
          </a:p>
          <a:p>
            <a:r>
              <a:rPr lang="en-US" dirty="0" err="1"/>
              <a:t>Obs</a:t>
            </a:r>
            <a:r>
              <a:rPr lang="en-US" dirty="0"/>
              <a:t>= tells SAS how many lines of data to read.</a:t>
            </a:r>
          </a:p>
          <a:p>
            <a:r>
              <a:rPr lang="en-US" dirty="0"/>
              <a:t>Combine </a:t>
            </a:r>
            <a:r>
              <a:rPr lang="en-US" dirty="0" err="1"/>
              <a:t>firstobs</a:t>
            </a:r>
            <a:r>
              <a:rPr lang="en-US" dirty="0"/>
              <a:t>=x and </a:t>
            </a:r>
            <a:r>
              <a:rPr lang="en-US" dirty="0" err="1"/>
              <a:t>obs</a:t>
            </a:r>
            <a:r>
              <a:rPr lang="en-US" dirty="0"/>
              <a:t>=y to read the data from line x to y (obviously y&gt;x)</a:t>
            </a:r>
          </a:p>
          <a:p>
            <a:r>
              <a:rPr lang="en-US" dirty="0" err="1"/>
              <a:t>Missover</a:t>
            </a:r>
            <a:r>
              <a:rPr lang="en-US" dirty="0"/>
              <a:t> – don’t go to the next line to read more data if you run out of data in the current line.</a:t>
            </a:r>
          </a:p>
          <a:p>
            <a:r>
              <a:rPr lang="en-US" dirty="0" err="1"/>
              <a:t>Truncover</a:t>
            </a:r>
            <a:r>
              <a:rPr lang="en-US" dirty="0"/>
              <a:t> – its like </a:t>
            </a:r>
            <a:r>
              <a:rPr lang="en-US" dirty="0" err="1"/>
              <a:t>missover</a:t>
            </a:r>
            <a:r>
              <a:rPr lang="en-US" dirty="0"/>
              <a:t> but for column formatted inputs.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5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48AC-F24C-EFD9-32F7-F7A5A67C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531E-E4D0-A490-7B2C-8273BA1E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85" y="1580049"/>
            <a:ext cx="11473041" cy="498513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Learn basics of SAS</a:t>
            </a:r>
          </a:p>
          <a:p>
            <a:r>
              <a:rPr lang="en-US" sz="2400" dirty="0"/>
              <a:t>Quickly cover the most important topics to get you to programming even while you are learning additional content.</a:t>
            </a:r>
          </a:p>
          <a:p>
            <a:pPr lvl="1"/>
            <a:r>
              <a:rPr lang="en-US" sz="2000" dirty="0"/>
              <a:t>Data step</a:t>
            </a:r>
          </a:p>
          <a:p>
            <a:pPr lvl="1"/>
            <a:r>
              <a:rPr lang="en-US" sz="2000" dirty="0"/>
              <a:t>A few basic procs: print, </a:t>
            </a:r>
            <a:r>
              <a:rPr lang="en-US" sz="2000" dirty="0" err="1"/>
              <a:t>freq</a:t>
            </a:r>
            <a:r>
              <a:rPr lang="en-US" sz="2000" dirty="0"/>
              <a:t>, means/summary, </a:t>
            </a:r>
            <a:r>
              <a:rPr lang="en-US" sz="2000" dirty="0" err="1"/>
              <a:t>sgplot</a:t>
            </a:r>
            <a:endParaRPr lang="en-US" sz="2000" dirty="0"/>
          </a:p>
          <a:p>
            <a:pPr lvl="1"/>
            <a:r>
              <a:rPr lang="en-US" sz="2000" dirty="0"/>
              <a:t>Proc </a:t>
            </a:r>
            <a:r>
              <a:rPr lang="en-US" sz="2000" dirty="0" err="1"/>
              <a:t>sqls</a:t>
            </a:r>
            <a:endParaRPr lang="en-US" sz="2000" dirty="0"/>
          </a:p>
          <a:p>
            <a:r>
              <a:rPr lang="en-US" sz="2400" b="1" i="1" dirty="0"/>
              <a:t>------- You start programming regularly in SAS at this point --------</a:t>
            </a:r>
          </a:p>
          <a:p>
            <a:r>
              <a:rPr lang="en-US" sz="2400" dirty="0"/>
              <a:t>Continue learning </a:t>
            </a:r>
          </a:p>
          <a:p>
            <a:pPr lvl="1"/>
            <a:r>
              <a:rPr lang="en-US" sz="2000" dirty="0"/>
              <a:t>SAS macros</a:t>
            </a:r>
          </a:p>
          <a:p>
            <a:pPr lvl="1"/>
            <a:r>
              <a:rPr lang="en-US" sz="2000" dirty="0"/>
              <a:t>Additional merging techniques</a:t>
            </a:r>
          </a:p>
          <a:p>
            <a:pPr lvl="1"/>
            <a:r>
              <a:rPr lang="en-US" sz="2000" dirty="0"/>
              <a:t>Formats and </a:t>
            </a:r>
            <a:r>
              <a:rPr lang="en-US" sz="2000" dirty="0" err="1"/>
              <a:t>informats</a:t>
            </a:r>
            <a:endParaRPr lang="en-US" sz="2000" dirty="0"/>
          </a:p>
          <a:p>
            <a:pPr lvl="1"/>
            <a:r>
              <a:rPr lang="en-US" sz="2000" dirty="0"/>
              <a:t>ODS</a:t>
            </a:r>
          </a:p>
          <a:p>
            <a:pPr lvl="1"/>
            <a:r>
              <a:rPr lang="en-US" sz="2000" dirty="0"/>
              <a:t>Stats procedures</a:t>
            </a:r>
          </a:p>
        </p:txBody>
      </p:sp>
    </p:spTree>
    <p:extLst>
      <p:ext uri="{BB962C8B-B14F-4D97-AF65-F5344CB8AC3E}">
        <p14:creationId xmlns:p14="http://schemas.microsoft.com/office/powerpoint/2010/main" val="616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F3B7-A6B1-B7EC-4F2D-3916C11B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delimited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FC2A-E62F-B316-6751-984647C7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82" y="1732449"/>
            <a:ext cx="11239927" cy="4914931"/>
          </a:xfrm>
        </p:spPr>
        <p:txBody>
          <a:bodyPr>
            <a:normAutofit/>
          </a:bodyPr>
          <a:lstStyle/>
          <a:p>
            <a:r>
              <a:rPr lang="en-US" dirty="0"/>
              <a:t>CSV files are most widely used formats for transferring data.</a:t>
            </a:r>
          </a:p>
          <a:p>
            <a:r>
              <a:rPr lang="en-US" dirty="0"/>
              <a:t>Sometimes other delimiters such as tab or pipe (|) are also used.</a:t>
            </a:r>
          </a:p>
          <a:p>
            <a:r>
              <a:rPr lang="en-US" dirty="0"/>
              <a:t>Use </a:t>
            </a:r>
            <a:r>
              <a:rPr lang="en-US" dirty="0" err="1"/>
              <a:t>infile</a:t>
            </a:r>
            <a:r>
              <a:rPr lang="en-US" dirty="0"/>
              <a:t> statement options to read delimited files.</a:t>
            </a:r>
          </a:p>
          <a:p>
            <a:r>
              <a:rPr lang="en-US" dirty="0" err="1"/>
              <a:t>Dlm</a:t>
            </a:r>
            <a:r>
              <a:rPr lang="en-US" dirty="0"/>
              <a:t>=‘,’ – tells SAS that the file uses comma as a delimiter instead of space (default delimiter value)</a:t>
            </a:r>
          </a:p>
          <a:p>
            <a:r>
              <a:rPr lang="en-US" dirty="0" err="1"/>
              <a:t>Dlm</a:t>
            </a:r>
            <a:r>
              <a:rPr lang="en-US" dirty="0"/>
              <a:t>=‘09’x is tab delimiter.</a:t>
            </a:r>
          </a:p>
          <a:p>
            <a:r>
              <a:rPr lang="en-US" dirty="0"/>
              <a:t>DSD - By default, SAS interprets 2 consecutive delimiters (with no other characters between them) as a single delimiter. If your file has missing values add DSD option to the </a:t>
            </a:r>
            <a:r>
              <a:rPr lang="en-US" dirty="0" err="1"/>
              <a:t>infile</a:t>
            </a:r>
            <a:r>
              <a:rPr lang="en-US" dirty="0"/>
              <a:t> statement.</a:t>
            </a:r>
          </a:p>
          <a:p>
            <a:pPr lvl="1"/>
            <a:r>
              <a:rPr lang="en-US" dirty="0"/>
              <a:t>It ignores delimiter values enclosed in quotation marks.</a:t>
            </a:r>
          </a:p>
          <a:p>
            <a:pPr lvl="1"/>
            <a:r>
              <a:rPr lang="en-US" dirty="0"/>
              <a:t>It doesn’t read quotation marks as part of the data value.</a:t>
            </a:r>
          </a:p>
          <a:p>
            <a:pPr lvl="1"/>
            <a:r>
              <a:rPr lang="en-US" dirty="0"/>
              <a:t>It treats 2 delimiters in a row as a missing value</a:t>
            </a:r>
          </a:p>
        </p:txBody>
      </p:sp>
    </p:spTree>
    <p:extLst>
      <p:ext uri="{BB962C8B-B14F-4D97-AF65-F5344CB8AC3E}">
        <p14:creationId xmlns:p14="http://schemas.microsoft.com/office/powerpoint/2010/main" val="2705061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3A8E-BF5D-B83A-88DC-2666DD0C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C26B-F409-22AE-B08B-74931ED7E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read certain kinds of files.</a:t>
            </a:r>
          </a:p>
          <a:p>
            <a:r>
              <a:rPr lang="en-US" dirty="0"/>
              <a:t>Scans your data file and automatically determines variable length, types, and formats.</a:t>
            </a:r>
          </a:p>
          <a:p>
            <a:r>
              <a:rPr lang="en-US" dirty="0"/>
              <a:t>Treats 2 consecutive delimiters as a missing value.</a:t>
            </a:r>
          </a:p>
          <a:p>
            <a:r>
              <a:rPr lang="en-US" dirty="0"/>
              <a:t>Reads values in quotation marks</a:t>
            </a:r>
          </a:p>
          <a:p>
            <a:r>
              <a:rPr lang="en-US" dirty="0"/>
              <a:t>Assign missing value when it runs out of data on a line  (similar to </a:t>
            </a:r>
            <a:r>
              <a:rPr lang="en-US" dirty="0" err="1"/>
              <a:t>missover</a:t>
            </a:r>
            <a:r>
              <a:rPr lang="en-US" dirty="0"/>
              <a:t> functionality).</a:t>
            </a:r>
          </a:p>
          <a:p>
            <a:r>
              <a:rPr lang="en-US" dirty="0"/>
              <a:t>It creates the data step </a:t>
            </a:r>
            <a:r>
              <a:rPr lang="en-US" dirty="0" err="1"/>
              <a:t>infile</a:t>
            </a:r>
            <a:r>
              <a:rPr lang="en-US" dirty="0"/>
              <a:t>, input statements behind the scenes. Check the log.</a:t>
            </a:r>
          </a:p>
        </p:txBody>
      </p:sp>
    </p:spTree>
    <p:extLst>
      <p:ext uri="{BB962C8B-B14F-4D97-AF65-F5344CB8AC3E}">
        <p14:creationId xmlns:p14="http://schemas.microsoft.com/office/powerpoint/2010/main" val="115747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077B-519A-6780-1602-9BCABB94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import.. options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4FD9D8-DE55-86E7-1094-BC4B8149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8" y="1732449"/>
            <a:ext cx="11260476" cy="4843012"/>
          </a:xfrm>
        </p:spPr>
        <p:txBody>
          <a:bodyPr/>
          <a:lstStyle/>
          <a:p>
            <a:r>
              <a:rPr lang="en-US" dirty="0"/>
              <a:t>Consider this code..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Proc import is the procedure to import external files.</a:t>
            </a:r>
          </a:p>
          <a:p>
            <a:r>
              <a:rPr lang="en-US" dirty="0"/>
              <a:t>Datafile – identifies the external data file.. A </a:t>
            </a:r>
            <a:r>
              <a:rPr lang="en-US" dirty="0" err="1"/>
              <a:t>fileref</a:t>
            </a:r>
            <a:r>
              <a:rPr lang="en-US" dirty="0"/>
              <a:t> is used here.</a:t>
            </a:r>
          </a:p>
          <a:p>
            <a:r>
              <a:rPr lang="en-US" dirty="0"/>
              <a:t>Out – specifies the name of the </a:t>
            </a:r>
            <a:r>
              <a:rPr lang="en-US" dirty="0" err="1"/>
              <a:t>sas</a:t>
            </a:r>
            <a:r>
              <a:rPr lang="en-US" dirty="0"/>
              <a:t> dataset to be created upon reading the external file.</a:t>
            </a:r>
          </a:p>
          <a:p>
            <a:r>
              <a:rPr lang="en-US" dirty="0" err="1"/>
              <a:t>Dbms</a:t>
            </a:r>
            <a:r>
              <a:rPr lang="en-US" dirty="0"/>
              <a:t> – specify the file type. (</a:t>
            </a:r>
            <a:r>
              <a:rPr lang="en-US" dirty="0" err="1"/>
              <a:t>dbms</a:t>
            </a:r>
            <a:r>
              <a:rPr lang="en-US" dirty="0"/>
              <a:t>=csv is a CSV file, </a:t>
            </a:r>
            <a:r>
              <a:rPr lang="en-US" dirty="0" err="1"/>
              <a:t>dbms</a:t>
            </a:r>
            <a:r>
              <a:rPr lang="en-US" dirty="0"/>
              <a:t> = TAB is a tab delimited file).</a:t>
            </a:r>
          </a:p>
          <a:p>
            <a:r>
              <a:rPr lang="en-US" dirty="0"/>
              <a:t>For other delimiters use, DBMS=DSD along with the delimiter= option in the proc import statement; example </a:t>
            </a:r>
            <a:r>
              <a:rPr lang="en-US" dirty="0" err="1"/>
              <a:t>dbms</a:t>
            </a:r>
            <a:r>
              <a:rPr lang="en-US" dirty="0"/>
              <a:t>=DSD delimiter=‘|’</a:t>
            </a:r>
          </a:p>
          <a:p>
            <a:r>
              <a:rPr lang="en-US" dirty="0"/>
              <a:t>Replace option tells SAS to overwrite the output dataset if it exists.</a:t>
            </a:r>
          </a:p>
          <a:p>
            <a:r>
              <a:rPr lang="en-US" dirty="0" err="1"/>
              <a:t>Getnames</a:t>
            </a:r>
            <a:r>
              <a:rPr lang="en-US" dirty="0"/>
              <a:t> statement tells </a:t>
            </a:r>
            <a:r>
              <a:rPr lang="en-US" dirty="0" err="1"/>
              <a:t>sas</a:t>
            </a:r>
            <a:r>
              <a:rPr lang="en-US" dirty="0"/>
              <a:t> whether or not the variable names are available in the input file.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84E701E-90F8-F319-3F61-AA1C416B0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09" y="2279698"/>
            <a:ext cx="6420746" cy="7240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116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8B40-BF71-AC9B-8494-216CEDC8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 import.. For PC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47B7-5A80-808C-50CD-F3C5CB5F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02" y="1732449"/>
            <a:ext cx="11578976" cy="4058751"/>
          </a:xfrm>
        </p:spPr>
        <p:txBody>
          <a:bodyPr/>
          <a:lstStyle/>
          <a:p>
            <a:r>
              <a:rPr lang="en-US" dirty="0"/>
              <a:t>Consider the following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Dbms</a:t>
            </a:r>
            <a:r>
              <a:rPr lang="en-US" dirty="0"/>
              <a:t>=xlsx tells </a:t>
            </a:r>
            <a:r>
              <a:rPr lang="en-US" dirty="0" err="1"/>
              <a:t>sas</a:t>
            </a:r>
            <a:r>
              <a:rPr lang="en-US" dirty="0"/>
              <a:t> that we are reading an excel file. Older version have </a:t>
            </a:r>
            <a:r>
              <a:rPr lang="en-US" dirty="0" err="1"/>
              <a:t>dbms</a:t>
            </a:r>
            <a:r>
              <a:rPr lang="en-US" dirty="0"/>
              <a:t> identifier as EXCEL.</a:t>
            </a:r>
          </a:p>
          <a:p>
            <a:r>
              <a:rPr lang="en-US" dirty="0"/>
              <a:t>Sheet= statement tells SAS which sheet to read.</a:t>
            </a:r>
          </a:p>
          <a:p>
            <a:r>
              <a:rPr lang="en-US" dirty="0"/>
              <a:t>Proc import for XLSX requires licensing the SAS ACCESS for PC FILES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B4598-0D7A-EAA5-D195-5E1A52DD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5" y="2262819"/>
            <a:ext cx="6439799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63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B4C9-4C6C-3228-D407-CA0457F4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SAS Work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654C-05A0-4426-ED53-0F3FC5F38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44" y="1732449"/>
            <a:ext cx="11657745" cy="466835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SAS Datasets are stored in either temporary or permanent</a:t>
            </a:r>
          </a:p>
          <a:p>
            <a:r>
              <a:rPr lang="en-US" dirty="0">
                <a:effectLst/>
              </a:rPr>
              <a:t>All the datasets we created in our examples so far using the </a:t>
            </a:r>
            <a:r>
              <a:rPr lang="en-US" dirty="0" err="1">
                <a:effectLst/>
              </a:rPr>
              <a:t>datastep</a:t>
            </a:r>
            <a:r>
              <a:rPr lang="en-US" dirty="0">
                <a:effectLst/>
              </a:rPr>
              <a:t> were stored in the work library.</a:t>
            </a:r>
          </a:p>
          <a:p>
            <a:pPr lvl="1"/>
            <a:r>
              <a:rPr lang="en-US" dirty="0">
                <a:effectLst/>
              </a:rPr>
              <a:t>Did we mention work library anywhere?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SAS by default stores the data in the work library.</a:t>
            </a:r>
          </a:p>
          <a:p>
            <a:r>
              <a:rPr lang="en-US" dirty="0">
                <a:effectLst/>
              </a:rPr>
              <a:t>SAS creates a work library during startup. This location is configured in the sasv9.cfg and can be modified at invocation of SAS using the –WORK invocation option.</a:t>
            </a:r>
          </a:p>
          <a:p>
            <a:r>
              <a:rPr lang="en-US" dirty="0">
                <a:effectLst/>
              </a:rPr>
              <a:t>Work location cannot be changed after SAS startup.</a:t>
            </a:r>
          </a:p>
          <a:p>
            <a:r>
              <a:rPr lang="en-US" dirty="0">
                <a:effectLst/>
              </a:rPr>
              <a:t>Fun fact: If disk space is full in the work directory, then SAS might not start up.</a:t>
            </a:r>
          </a:p>
          <a:p>
            <a:r>
              <a:rPr lang="en-US" dirty="0">
                <a:effectLst/>
              </a:rPr>
              <a:t>Any data stored in the work library is deleted at the end of the session (unless SAS isn’t shut down properly).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9D495F-680F-342B-0253-1B9F74D5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25" y="3095164"/>
            <a:ext cx="1790950" cy="2572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EFB07B-AE4C-1F39-B46F-FC202AFBB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522" y="3095164"/>
            <a:ext cx="2429214" cy="228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24D4D-D474-FEE0-E465-88D69E664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584" y="3104690"/>
            <a:ext cx="2248214" cy="266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8FB3EE-3589-FF9B-09BF-6146915DD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0146" y="3429000"/>
            <a:ext cx="4067743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1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0F96-61C9-C014-3B2B-2453BB80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Permanent datasets – </a:t>
            </a:r>
            <a:r>
              <a:rPr lang="en-US" dirty="0" err="1"/>
              <a:t>libname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8F6E-FF5D-DD0D-BEAB-1995E6A9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02" y="1732449"/>
            <a:ext cx="11599524" cy="4853286"/>
          </a:xfrm>
        </p:spPr>
        <p:txBody>
          <a:bodyPr/>
          <a:lstStyle/>
          <a:p>
            <a:r>
              <a:rPr lang="en-US" dirty="0"/>
              <a:t>To save data permanently, you must define a permanent location and tell SAS about it using the </a:t>
            </a:r>
            <a:r>
              <a:rPr lang="en-US" dirty="0" err="1"/>
              <a:t>libname</a:t>
            </a:r>
            <a:r>
              <a:rPr lang="en-US" dirty="0"/>
              <a:t> statement.</a:t>
            </a:r>
          </a:p>
          <a:p>
            <a:r>
              <a:rPr lang="en-US" dirty="0"/>
              <a:t>The reference to the permanent location you create using the </a:t>
            </a:r>
            <a:r>
              <a:rPr lang="en-US" dirty="0" err="1"/>
              <a:t>libname</a:t>
            </a:r>
            <a:r>
              <a:rPr lang="en-US" dirty="0"/>
              <a:t> statement is called a </a:t>
            </a:r>
            <a:r>
              <a:rPr lang="en-US" dirty="0" err="1"/>
              <a:t>libref</a:t>
            </a:r>
            <a:r>
              <a:rPr lang="en-US" dirty="0"/>
              <a:t>.</a:t>
            </a:r>
          </a:p>
          <a:p>
            <a:r>
              <a:rPr lang="en-US" dirty="0"/>
              <a:t>Example</a:t>
            </a:r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dirty="0" err="1"/>
              <a:t>libname</a:t>
            </a:r>
            <a:r>
              <a:rPr lang="en-US" dirty="0"/>
              <a:t> </a:t>
            </a:r>
            <a:r>
              <a:rPr lang="en-US" dirty="0" err="1"/>
              <a:t>mypath</a:t>
            </a:r>
            <a:r>
              <a:rPr lang="en-US" dirty="0"/>
              <a:t> ‘c:\</a:t>
            </a:r>
            <a:r>
              <a:rPr lang="en-US" dirty="0" err="1"/>
              <a:t>mypath</a:t>
            </a:r>
            <a:r>
              <a:rPr lang="en-US" dirty="0"/>
              <a:t>’;</a:t>
            </a:r>
          </a:p>
          <a:p>
            <a:pPr lvl="1"/>
            <a:r>
              <a:rPr lang="en-US" dirty="0" err="1"/>
              <a:t>mypath</a:t>
            </a:r>
            <a:r>
              <a:rPr lang="en-US" dirty="0"/>
              <a:t> is the </a:t>
            </a:r>
            <a:r>
              <a:rPr lang="en-US" dirty="0" err="1"/>
              <a:t>libref</a:t>
            </a:r>
            <a:r>
              <a:rPr lang="en-US" dirty="0"/>
              <a:t> which refers to the location ‘c:\</a:t>
            </a:r>
            <a:r>
              <a:rPr lang="en-US" dirty="0" err="1"/>
              <a:t>mypath</a:t>
            </a:r>
            <a:r>
              <a:rPr lang="en-US" dirty="0"/>
              <a:t>’</a:t>
            </a:r>
          </a:p>
          <a:p>
            <a:r>
              <a:rPr lang="en-US" dirty="0"/>
              <a:t>To store a dataset to this location, qualify the dataset using the </a:t>
            </a:r>
            <a:r>
              <a:rPr lang="en-US" dirty="0" err="1"/>
              <a:t>libref</a:t>
            </a:r>
            <a:r>
              <a:rPr lang="en-US" dirty="0"/>
              <a:t> (referred to as a two-level dataset name).</a:t>
            </a:r>
          </a:p>
          <a:p>
            <a:pPr marL="36900" indent="0">
              <a:buNone/>
            </a:pPr>
            <a:r>
              <a:rPr lang="en-US" dirty="0"/>
              <a:t>	data </a:t>
            </a:r>
            <a:r>
              <a:rPr lang="en-US" dirty="0" err="1"/>
              <a:t>mypath.myDS</a:t>
            </a:r>
            <a:r>
              <a:rPr lang="en-US" dirty="0"/>
              <a:t>;</a:t>
            </a:r>
          </a:p>
          <a:p>
            <a:r>
              <a:rPr lang="en-US" dirty="0"/>
              <a:t>Permanent datasets remain even after you close your session.</a:t>
            </a:r>
          </a:p>
          <a:p>
            <a:r>
              <a:rPr lang="en-US" dirty="0"/>
              <a:t>There are some useful permanent libraries provided by SAS. One we will see a lot is SASHELP.</a:t>
            </a:r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3E77BF-527E-F7EF-BEC9-E858CC34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63" y="2317917"/>
            <a:ext cx="193384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9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FE9E2-AEBE-255D-D09C-F3A28A39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Basic procedures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7A82E-3870-32CB-F505-0B855813F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3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F566-D012-14D6-27F2-29B1E738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8594-EBC9-2CB6-B15B-408363F1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1732449"/>
            <a:ext cx="11342670" cy="4863560"/>
          </a:xfrm>
        </p:spPr>
        <p:txBody>
          <a:bodyPr/>
          <a:lstStyle/>
          <a:p>
            <a:r>
              <a:rPr lang="en-US" dirty="0"/>
              <a:t>Proc sort – sort your data</a:t>
            </a:r>
          </a:p>
          <a:p>
            <a:r>
              <a:rPr lang="en-US" dirty="0"/>
              <a:t>Proc print – print the data.. has lots of options and statements.</a:t>
            </a:r>
          </a:p>
          <a:p>
            <a:r>
              <a:rPr lang="en-US" dirty="0"/>
              <a:t>Proc means – summarize your data and get some basic stats.</a:t>
            </a:r>
          </a:p>
          <a:p>
            <a:r>
              <a:rPr lang="en-US" dirty="0"/>
              <a:t>Proc </a:t>
            </a:r>
            <a:r>
              <a:rPr lang="en-US" dirty="0" err="1"/>
              <a:t>freq</a:t>
            </a:r>
            <a:r>
              <a:rPr lang="en-US" dirty="0"/>
              <a:t> – create frequency tables</a:t>
            </a:r>
          </a:p>
          <a:p>
            <a:r>
              <a:rPr lang="en-US" dirty="0"/>
              <a:t>Proc </a:t>
            </a:r>
            <a:r>
              <a:rPr lang="en-US" dirty="0" err="1"/>
              <a:t>sgplot</a:t>
            </a:r>
            <a:r>
              <a:rPr lang="en-US" dirty="0"/>
              <a:t> – plot your data</a:t>
            </a:r>
          </a:p>
          <a:p>
            <a:endParaRPr lang="en-US" dirty="0"/>
          </a:p>
          <a:p>
            <a:r>
              <a:rPr lang="en-US" dirty="0"/>
              <a:t>Others which we will see later</a:t>
            </a:r>
          </a:p>
          <a:p>
            <a:r>
              <a:rPr lang="en-US" dirty="0"/>
              <a:t>Proc format</a:t>
            </a:r>
          </a:p>
          <a:p>
            <a:r>
              <a:rPr lang="en-US" dirty="0"/>
              <a:t>Proc report</a:t>
            </a:r>
          </a:p>
          <a:p>
            <a:r>
              <a:rPr lang="en-US" dirty="0"/>
              <a:t>Proc 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85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6CD523-6496-5EBD-31EE-2625AB0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0F38CC-3A2C-C3FE-BB1F-A0EBA7CF2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14037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D020-D6A8-D760-C900-A398246A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5A3A-B78B-6839-C463-75349CF12A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step manipulation</a:t>
            </a:r>
          </a:p>
          <a:p>
            <a:pPr lvl="1"/>
            <a:r>
              <a:rPr lang="en-US" dirty="0"/>
              <a:t>Set statement</a:t>
            </a:r>
          </a:p>
          <a:p>
            <a:pPr lvl="1"/>
            <a:r>
              <a:rPr lang="en-US" dirty="0"/>
              <a:t>Using SAS functions</a:t>
            </a:r>
          </a:p>
          <a:p>
            <a:pPr lvl="1"/>
            <a:r>
              <a:rPr lang="en-US" dirty="0"/>
              <a:t>Put, length and retain statements</a:t>
            </a:r>
          </a:p>
          <a:p>
            <a:pPr lvl="1"/>
            <a:r>
              <a:rPr lang="en-US" dirty="0"/>
              <a:t>Applying Formats </a:t>
            </a:r>
          </a:p>
          <a:p>
            <a:pPr lvl="1"/>
            <a:r>
              <a:rPr lang="en-US" dirty="0"/>
              <a:t>Keep, drop, where </a:t>
            </a:r>
          </a:p>
          <a:p>
            <a:pPr lvl="1"/>
            <a:r>
              <a:rPr lang="en-US" dirty="0"/>
              <a:t>Conditional processing.. If then else</a:t>
            </a:r>
          </a:p>
          <a:p>
            <a:pPr lvl="1"/>
            <a:r>
              <a:rPr lang="en-US" dirty="0"/>
              <a:t>If vs Where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Merge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A8AC2-2194-A142-4D41-C5875F3F55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 </a:t>
            </a:r>
            <a:r>
              <a:rPr lang="en-US" dirty="0" err="1"/>
              <a:t>sql</a:t>
            </a:r>
            <a:endParaRPr lang="en-US" dirty="0"/>
          </a:p>
          <a:p>
            <a:pPr lvl="1"/>
            <a:r>
              <a:rPr lang="en-US" dirty="0"/>
              <a:t>Inner join , left join, full join</a:t>
            </a:r>
          </a:p>
          <a:p>
            <a:pPr lvl="1"/>
            <a:r>
              <a:rPr lang="en-US" dirty="0"/>
              <a:t>One to one, one to many, many to one</a:t>
            </a:r>
          </a:p>
          <a:p>
            <a:pPr lvl="1"/>
            <a:r>
              <a:rPr lang="en-US" dirty="0"/>
              <a:t>Compare </a:t>
            </a:r>
            <a:r>
              <a:rPr lang="en-US" dirty="0" err="1"/>
              <a:t>sql</a:t>
            </a:r>
            <a:r>
              <a:rPr lang="en-US" dirty="0"/>
              <a:t> vs </a:t>
            </a:r>
            <a:r>
              <a:rPr lang="en-US" dirty="0" err="1"/>
              <a:t>datastep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43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342B-7FE7-EFA4-C1C2-6B207FB9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4DB4-D237-8DDF-56EA-2220F1CA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Bite size pieces.. A little bit at a time.</a:t>
            </a:r>
          </a:p>
          <a:p>
            <a:r>
              <a:rPr lang="en-US" sz="2400" dirty="0"/>
              <a:t>Practice as much as you can.. Only hands on can improve your understanding and expertise.</a:t>
            </a:r>
          </a:p>
          <a:p>
            <a:r>
              <a:rPr lang="en-US" sz="2400" dirty="0"/>
              <a:t>Will try to share during the week:</a:t>
            </a:r>
          </a:p>
          <a:p>
            <a:pPr lvl="1"/>
            <a:r>
              <a:rPr lang="en-US" sz="2200" dirty="0"/>
              <a:t>Video(s) on further topics to expedite learning. We will review this at the beginning of the next class.</a:t>
            </a:r>
          </a:p>
          <a:p>
            <a:pPr lvl="1"/>
            <a:r>
              <a:rPr lang="en-US" sz="2200" dirty="0"/>
              <a:t>Some practice questions based on what we have learnt in today’s class to further your learning.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921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647C-4A94-7124-6533-72E11FC2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11A8-DFBE-B5AF-F6DA-9C6CE5C27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3" y="1732449"/>
            <a:ext cx="10815494" cy="481218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SAS Basics</a:t>
            </a:r>
          </a:p>
          <a:p>
            <a:pPr lvl="1"/>
            <a:r>
              <a:rPr lang="en-US" sz="2200" dirty="0"/>
              <a:t>Building blocks in SAS – data step and the proc step</a:t>
            </a:r>
          </a:p>
          <a:p>
            <a:pPr lvl="1"/>
            <a:r>
              <a:rPr lang="en-US" sz="2200" dirty="0"/>
              <a:t>Tour of popular SAS UI’s and our first data and proc step.</a:t>
            </a:r>
          </a:p>
          <a:p>
            <a:pPr lvl="1"/>
            <a:r>
              <a:rPr lang="en-US" sz="2200" dirty="0"/>
              <a:t>Step into the SAS Data step</a:t>
            </a:r>
          </a:p>
          <a:p>
            <a:pPr lvl="1"/>
            <a:r>
              <a:rPr lang="en-US" sz="2200" dirty="0"/>
              <a:t>Data processing – compile and execution</a:t>
            </a:r>
          </a:p>
          <a:p>
            <a:pPr lvl="1"/>
            <a:r>
              <a:rPr lang="en-US" sz="2200" dirty="0"/>
              <a:t>SAS log</a:t>
            </a:r>
          </a:p>
          <a:p>
            <a:r>
              <a:rPr lang="en-US" sz="2400" dirty="0"/>
              <a:t>Getting data into SAS</a:t>
            </a:r>
          </a:p>
          <a:p>
            <a:pPr lvl="1"/>
            <a:r>
              <a:rPr lang="en-US" sz="2200" dirty="0"/>
              <a:t>Demo</a:t>
            </a:r>
          </a:p>
          <a:p>
            <a:pPr lvl="1"/>
            <a:r>
              <a:rPr lang="en-US" sz="2200" dirty="0"/>
              <a:t>Temporary and Permanent datasets</a:t>
            </a:r>
          </a:p>
          <a:p>
            <a:r>
              <a:rPr lang="en-US" sz="2400" dirty="0"/>
              <a:t>A Few Basic Procs</a:t>
            </a:r>
          </a:p>
          <a:p>
            <a:r>
              <a:rPr lang="en-US" sz="2400" dirty="0"/>
              <a:t>Next class.</a:t>
            </a:r>
          </a:p>
        </p:txBody>
      </p:sp>
    </p:spTree>
    <p:extLst>
      <p:ext uri="{BB962C8B-B14F-4D97-AF65-F5344CB8AC3E}">
        <p14:creationId xmlns:p14="http://schemas.microsoft.com/office/powerpoint/2010/main" val="239021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949F-FCFD-8C5A-1580-83F4B151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B0CA9-FF90-1370-3426-9FF6A4729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SAS reads input data and stores it into a proprietary form referred to as a SAS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Sas datasets typically have a file extension of sas7bdat.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organized as variables or columns and observations or 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SAS 9, there are 2 data types, numeric and character.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character data are represented as blanks and missing numeric data are represented as a period or a dot.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variables and observations in your SAS dataset is limited by your computer’s capacity to handle and store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addition to storing your data in the dataset, SAS also stores metadata about the dataset such as: name, date created, version of SAS it was created, info about the variables such as name, type, length, position, formats and </a:t>
            </a:r>
            <a:r>
              <a:rPr lang="en-US" dirty="0" err="1"/>
              <a:t>informats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2769-8FA6-7D79-F3C7-EBB0E2A1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Basics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2AD6-3FD9-2FCE-E2E0-850EA031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Naming rules for datasets and variables: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Names must be 32 characters or shorter.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Must start with a letter or and underscore.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Names can contain letter, numbers or underscore*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Not case sensitive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524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22A1-D152-27C2-011C-67DE9E03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SAS building blocks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The data and proc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6549-D761-9CB6-66D1-ADFF484F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357352"/>
            <a:ext cx="6245352" cy="627467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200" dirty="0"/>
              <a:t>The data step </a:t>
            </a:r>
          </a:p>
          <a:p>
            <a:pPr lvl="1"/>
            <a:r>
              <a:rPr lang="en-US" sz="2000" dirty="0"/>
              <a:t>used for reading input data (from external files and </a:t>
            </a:r>
            <a:r>
              <a:rPr lang="en-US" sz="2000" dirty="0" err="1"/>
              <a:t>sas</a:t>
            </a:r>
            <a:r>
              <a:rPr lang="en-US" sz="2000" dirty="0"/>
              <a:t> datasets), </a:t>
            </a:r>
          </a:p>
          <a:p>
            <a:pPr lvl="1"/>
            <a:r>
              <a:rPr lang="en-US" sz="2000" dirty="0"/>
              <a:t>data manipulation, </a:t>
            </a:r>
          </a:p>
          <a:p>
            <a:pPr lvl="1"/>
            <a:r>
              <a:rPr lang="en-US" sz="2000" dirty="0"/>
              <a:t>standardization, </a:t>
            </a:r>
          </a:p>
          <a:p>
            <a:pPr lvl="1"/>
            <a:r>
              <a:rPr lang="en-US" sz="2000" dirty="0"/>
              <a:t>transformation, </a:t>
            </a:r>
          </a:p>
          <a:p>
            <a:pPr lvl="1"/>
            <a:r>
              <a:rPr lang="en-US" sz="2000" dirty="0"/>
              <a:t>conditional processing (if them else, case), </a:t>
            </a:r>
          </a:p>
          <a:p>
            <a:pPr lvl="1"/>
            <a:r>
              <a:rPr lang="en-US" sz="2000" dirty="0"/>
              <a:t>combining data (concatenation, merges). </a:t>
            </a:r>
          </a:p>
          <a:p>
            <a:r>
              <a:rPr lang="en-US" sz="2200" dirty="0"/>
              <a:t>Proc step performs specific functions or analysis steps such as </a:t>
            </a:r>
          </a:p>
          <a:p>
            <a:pPr lvl="1"/>
            <a:r>
              <a:rPr lang="en-US" sz="2000" dirty="0"/>
              <a:t>printing, </a:t>
            </a:r>
          </a:p>
          <a:p>
            <a:pPr lvl="1"/>
            <a:r>
              <a:rPr lang="en-US" sz="2000" dirty="0"/>
              <a:t>summarization, </a:t>
            </a:r>
          </a:p>
          <a:p>
            <a:pPr lvl="1"/>
            <a:r>
              <a:rPr lang="en-US" sz="2000" dirty="0"/>
              <a:t>Sorting,</a:t>
            </a:r>
          </a:p>
          <a:p>
            <a:pPr lvl="1"/>
            <a:r>
              <a:rPr lang="en-US" sz="2000" dirty="0"/>
              <a:t>Plotting, </a:t>
            </a:r>
          </a:p>
          <a:p>
            <a:pPr lvl="1"/>
            <a:r>
              <a:rPr lang="en-US" sz="2000" dirty="0"/>
              <a:t>Regression,</a:t>
            </a:r>
          </a:p>
          <a:p>
            <a:pPr lvl="1"/>
            <a:r>
              <a:rPr lang="en-US" sz="20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20688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522A1-D152-27C2-011C-67DE9E03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SAS building blocks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The data and proc steps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96549-D761-9CB6-66D1-ADFF484F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357352"/>
            <a:ext cx="6245352" cy="6274676"/>
          </a:xfrm>
        </p:spPr>
        <p:txBody>
          <a:bodyPr anchor="ctr">
            <a:normAutofit/>
          </a:bodyPr>
          <a:lstStyle/>
          <a:p>
            <a:r>
              <a:rPr lang="en-US" dirty="0"/>
              <a:t>Data step begins with the keyword </a:t>
            </a:r>
            <a:r>
              <a:rPr lang="en-US" b="1" i="1" dirty="0"/>
              <a:t>data</a:t>
            </a:r>
            <a:r>
              <a:rPr lang="en-US" dirty="0"/>
              <a:t> and proc step begins with the keyword </a:t>
            </a:r>
            <a:r>
              <a:rPr lang="en-US" b="1" i="1" dirty="0"/>
              <a:t>proc</a:t>
            </a:r>
            <a:r>
              <a:rPr lang="en-US" dirty="0"/>
              <a:t>.</a:t>
            </a:r>
          </a:p>
          <a:p>
            <a:r>
              <a:rPr lang="en-US" dirty="0"/>
              <a:t>Steps end when it encounters a </a:t>
            </a:r>
            <a:r>
              <a:rPr lang="en-US" b="1" i="1" dirty="0"/>
              <a:t>run;</a:t>
            </a:r>
            <a:r>
              <a:rPr lang="en-US" dirty="0"/>
              <a:t> statement of the keyword indicating the beginning of another step.</a:t>
            </a:r>
          </a:p>
          <a:p>
            <a:r>
              <a:rPr lang="en-US" dirty="0"/>
              <a:t>Each line of command inside these steps are called </a:t>
            </a:r>
            <a:r>
              <a:rPr lang="en-US" b="1" i="1" dirty="0"/>
              <a:t>statements.</a:t>
            </a:r>
          </a:p>
          <a:p>
            <a:r>
              <a:rPr lang="en-US" dirty="0"/>
              <a:t>End of every line in SAS is marked by a semi-colon ;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9895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90407-3014-C034-898F-F2DC0205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tour of SAS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6683A-2445-CD0A-A119-D24E48B93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run our first data and proc steps while we are at it!!!</a:t>
            </a:r>
          </a:p>
        </p:txBody>
      </p:sp>
    </p:spTree>
    <p:extLst>
      <p:ext uri="{BB962C8B-B14F-4D97-AF65-F5344CB8AC3E}">
        <p14:creationId xmlns:p14="http://schemas.microsoft.com/office/powerpoint/2010/main" val="3683322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8050</TotalTime>
  <Words>2371</Words>
  <Application>Microsoft Office PowerPoint</Application>
  <PresentationFormat>Widescreen</PresentationFormat>
  <Paragraphs>237</Paragraphs>
  <Slides>29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Calisto MT</vt:lpstr>
      <vt:lpstr>Wingdings 2</vt:lpstr>
      <vt:lpstr>Slate</vt:lpstr>
      <vt:lpstr>An Intro to SAS 9 Programming – Week 1</vt:lpstr>
      <vt:lpstr>The Approach</vt:lpstr>
      <vt:lpstr>The Approach</vt:lpstr>
      <vt:lpstr>Agenda – Week 1</vt:lpstr>
      <vt:lpstr>Basics</vt:lpstr>
      <vt:lpstr>Basics continued…</vt:lpstr>
      <vt:lpstr>SAS building blocks  The data and proc steps</vt:lpstr>
      <vt:lpstr>SAS building blocks  The data and proc steps</vt:lpstr>
      <vt:lpstr>Quick tour of SAS interface</vt:lpstr>
      <vt:lpstr>Step into the SAS Data step</vt:lpstr>
      <vt:lpstr>Data processing – compile and execution</vt:lpstr>
      <vt:lpstr>SAS log</vt:lpstr>
      <vt:lpstr>Getting data into SAS</vt:lpstr>
      <vt:lpstr>Get data into SAS - datalines</vt:lpstr>
      <vt:lpstr>Get data into SAS – external Files</vt:lpstr>
      <vt:lpstr>Simplest external file read – the list input</vt:lpstr>
      <vt:lpstr>Read external Input into SAS</vt:lpstr>
      <vt:lpstr>Reading informats</vt:lpstr>
      <vt:lpstr>Infile statement options</vt:lpstr>
      <vt:lpstr>Reading delimited files</vt:lpstr>
      <vt:lpstr>Proc import</vt:lpstr>
      <vt:lpstr>Proc import.. options</vt:lpstr>
      <vt:lpstr>Proc import.. For PC Files</vt:lpstr>
      <vt:lpstr>The SAS Work library</vt:lpstr>
      <vt:lpstr>Permanent datasets – libname statement</vt:lpstr>
      <vt:lpstr>A few Basic procedures</vt:lpstr>
      <vt:lpstr>Basic procedures</vt:lpstr>
      <vt:lpstr>Basic Procs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 to SAS 9 programming – Week 1</dc:title>
  <dc:creator>Vijay Govindarajan</dc:creator>
  <cp:lastModifiedBy>Vijay Govindarajan</cp:lastModifiedBy>
  <cp:revision>12</cp:revision>
  <dcterms:created xsi:type="dcterms:W3CDTF">2024-03-04T23:47:13Z</dcterms:created>
  <dcterms:modified xsi:type="dcterms:W3CDTF">2024-03-11T22:37:00Z</dcterms:modified>
</cp:coreProperties>
</file>