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1" r:id="rId6"/>
    <p:sldId id="260" r:id="rId7"/>
    <p:sldId id="262" r:id="rId8"/>
    <p:sldId id="263" r:id="rId9"/>
    <p:sldId id="266" r:id="rId10"/>
    <p:sldId id="264" r:id="rId11"/>
    <p:sldId id="265" r:id="rId12"/>
    <p:sldId id="268"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5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EB9BA3-1E43-416F-B8FC-76C3C29C4F54}" type="datetimeFigureOut">
              <a:rPr lang="en-US" smtClean="0"/>
              <a:t>3/16/2024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75A1C7-CCF0-4A56-AC4A-87CD0001B839}" type="slidenum">
              <a:rPr lang="en-US" smtClean="0"/>
              <a:t>‹#›</a:t>
            </a:fld>
            <a:endParaRPr lang="en-US"/>
          </a:p>
        </p:txBody>
      </p:sp>
    </p:spTree>
    <p:extLst>
      <p:ext uri="{BB962C8B-B14F-4D97-AF65-F5344CB8AC3E}">
        <p14:creationId xmlns:p14="http://schemas.microsoft.com/office/powerpoint/2010/main" val="873048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lexjansen.com/wuss/2013/134_Paper.pdf"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 – indicates drop - variable will not be written to the output dataset</a:t>
            </a:r>
          </a:p>
          <a:p>
            <a:r>
              <a:rPr lang="en-US" dirty="0"/>
              <a:t>K – indicates keep - variable will be written to the output dataset</a:t>
            </a:r>
          </a:p>
          <a:p>
            <a:endParaRPr lang="en-US" dirty="0">
              <a:hlinkClick r:id="rId3"/>
            </a:endParaRPr>
          </a:p>
          <a:p>
            <a:r>
              <a:rPr lang="en-US" dirty="0">
                <a:hlinkClick r:id="rId3"/>
              </a:rPr>
              <a:t>Paper Template (lexjansen.com)</a:t>
            </a:r>
            <a:endParaRPr lang="en-US" dirty="0"/>
          </a:p>
        </p:txBody>
      </p:sp>
      <p:sp>
        <p:nvSpPr>
          <p:cNvPr id="4" name="Slide Number Placeholder 3"/>
          <p:cNvSpPr>
            <a:spLocks noGrp="1"/>
          </p:cNvSpPr>
          <p:nvPr>
            <p:ph type="sldNum" sz="quarter" idx="5"/>
          </p:nvPr>
        </p:nvSpPr>
        <p:spPr/>
        <p:txBody>
          <a:bodyPr/>
          <a:lstStyle/>
          <a:p>
            <a:fld id="{4075A1C7-CCF0-4A56-AC4A-87CD0001B839}" type="slidenum">
              <a:rPr lang="en-US" smtClean="0"/>
              <a:t>5</a:t>
            </a:fld>
            <a:endParaRPr lang="en-US"/>
          </a:p>
        </p:txBody>
      </p:sp>
    </p:spTree>
    <p:extLst>
      <p:ext uri="{BB962C8B-B14F-4D97-AF65-F5344CB8AC3E}">
        <p14:creationId xmlns:p14="http://schemas.microsoft.com/office/powerpoint/2010/main" val="2318661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creating a SAS dataset based on a raw dataset, SAS sets each variable value in the PDV to missing at the beginning of each iteration of execution, except for the automatic variables, variables that are named in the RETAIN statement, variables created by the SUM statement, data elements in a _TEMPORARY_ array</a:t>
            </a:r>
          </a:p>
        </p:txBody>
      </p:sp>
      <p:sp>
        <p:nvSpPr>
          <p:cNvPr id="4" name="Slide Number Placeholder 3"/>
          <p:cNvSpPr>
            <a:spLocks noGrp="1"/>
          </p:cNvSpPr>
          <p:nvPr>
            <p:ph type="sldNum" sz="quarter" idx="5"/>
          </p:nvPr>
        </p:nvSpPr>
        <p:spPr/>
        <p:txBody>
          <a:bodyPr/>
          <a:lstStyle/>
          <a:p>
            <a:fld id="{4075A1C7-CCF0-4A56-AC4A-87CD0001B839}" type="slidenum">
              <a:rPr lang="en-US" smtClean="0"/>
              <a:t>6</a:t>
            </a:fld>
            <a:endParaRPr lang="en-US"/>
          </a:p>
        </p:txBody>
      </p:sp>
    </p:spTree>
    <p:extLst>
      <p:ext uri="{BB962C8B-B14F-4D97-AF65-F5344CB8AC3E}">
        <p14:creationId xmlns:p14="http://schemas.microsoft.com/office/powerpoint/2010/main" val="14915945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84EB70D-F825-4056-9BDC-100E93F5C12C}" type="datetimeFigureOut">
              <a:rPr lang="en-US" smtClean="0"/>
              <a:t>3/16/2024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C54C4B64-ED52-4489-BC39-CCB16BDBF50B}"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0406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4EB70D-F825-4056-9BDC-100E93F5C12C}" type="datetimeFigureOut">
              <a:rPr lang="en-US" smtClean="0"/>
              <a:t>3/16/2024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C4B64-ED52-4489-BC39-CCB16BDBF50B}" type="slidenum">
              <a:rPr lang="en-US" smtClean="0"/>
              <a:t>‹#›</a:t>
            </a:fld>
            <a:endParaRPr lang="en-US"/>
          </a:p>
        </p:txBody>
      </p:sp>
    </p:spTree>
    <p:extLst>
      <p:ext uri="{BB962C8B-B14F-4D97-AF65-F5344CB8AC3E}">
        <p14:creationId xmlns:p14="http://schemas.microsoft.com/office/powerpoint/2010/main" val="506199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4EB70D-F825-4056-9BDC-100E93F5C12C}"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C4B64-ED52-4489-BC39-CCB16BDBF50B}"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9687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4EB70D-F825-4056-9BDC-100E93F5C12C}"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C4B64-ED52-4489-BC39-CCB16BDBF50B}"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3168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4EB70D-F825-4056-9BDC-100E93F5C12C}"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C4B64-ED52-4489-BC39-CCB16BDBF50B}" type="slidenum">
              <a:rPr lang="en-US" smtClean="0"/>
              <a:t>‹#›</a:t>
            </a:fld>
            <a:endParaRPr lang="en-US"/>
          </a:p>
        </p:txBody>
      </p:sp>
    </p:spTree>
    <p:extLst>
      <p:ext uri="{BB962C8B-B14F-4D97-AF65-F5344CB8AC3E}">
        <p14:creationId xmlns:p14="http://schemas.microsoft.com/office/powerpoint/2010/main" val="32451019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4EB70D-F825-4056-9BDC-100E93F5C12C}"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C4B64-ED52-4489-BC39-CCB16BDBF50B}"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61727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4EB70D-F825-4056-9BDC-100E93F5C12C}"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C4B64-ED52-4489-BC39-CCB16BDBF50B}"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6712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4EB70D-F825-4056-9BDC-100E93F5C12C}"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C4B64-ED52-4489-BC39-CCB16BDBF50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0631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4EB70D-F825-4056-9BDC-100E93F5C12C}"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C4B64-ED52-4489-BC39-CCB16BDBF50B}"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55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4EB70D-F825-4056-9BDC-100E93F5C12C}"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C4B64-ED52-4489-BC39-CCB16BDBF50B}" type="slidenum">
              <a:rPr lang="en-US" smtClean="0"/>
              <a:t>‹#›</a:t>
            </a:fld>
            <a:endParaRPr lang="en-US"/>
          </a:p>
        </p:txBody>
      </p:sp>
    </p:spTree>
    <p:extLst>
      <p:ext uri="{BB962C8B-B14F-4D97-AF65-F5344CB8AC3E}">
        <p14:creationId xmlns:p14="http://schemas.microsoft.com/office/powerpoint/2010/main" val="2798300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4EB70D-F825-4056-9BDC-100E93F5C12C}"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4C4B64-ED52-4489-BC39-CCB16BDBF50B}"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9006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4EB70D-F825-4056-9BDC-100E93F5C12C}" type="datetimeFigureOut">
              <a:rPr lang="en-US" smtClean="0"/>
              <a:t>3/16/2024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C4B64-ED52-4489-BC39-CCB16BDBF50B}" type="slidenum">
              <a:rPr lang="en-US" smtClean="0"/>
              <a:t>‹#›</a:t>
            </a:fld>
            <a:endParaRPr lang="en-US"/>
          </a:p>
        </p:txBody>
      </p:sp>
    </p:spTree>
    <p:extLst>
      <p:ext uri="{BB962C8B-B14F-4D97-AF65-F5344CB8AC3E}">
        <p14:creationId xmlns:p14="http://schemas.microsoft.com/office/powerpoint/2010/main" val="2864100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4EB70D-F825-4056-9BDC-100E93F5C12C}" type="datetimeFigureOut">
              <a:rPr lang="en-US" smtClean="0"/>
              <a:t>3/16/2024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4C4B64-ED52-4489-BC39-CCB16BDBF50B}"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0805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4EB70D-F825-4056-9BDC-100E93F5C12C}" type="datetimeFigureOut">
              <a:rPr lang="en-US" smtClean="0"/>
              <a:t>3/16/2024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4C4B64-ED52-4489-BC39-CCB16BDBF50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6772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4EB70D-F825-4056-9BDC-100E93F5C12C}" type="datetimeFigureOut">
              <a:rPr lang="en-US" smtClean="0"/>
              <a:t>3/16/2024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4C4B64-ED52-4489-BC39-CCB16BDBF50B}" type="slidenum">
              <a:rPr lang="en-US" smtClean="0"/>
              <a:t>‹#›</a:t>
            </a:fld>
            <a:endParaRPr lang="en-US"/>
          </a:p>
        </p:txBody>
      </p:sp>
    </p:spTree>
    <p:extLst>
      <p:ext uri="{BB962C8B-B14F-4D97-AF65-F5344CB8AC3E}">
        <p14:creationId xmlns:p14="http://schemas.microsoft.com/office/powerpoint/2010/main" val="2066728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4EB70D-F825-4056-9BDC-100E93F5C12C}" type="datetimeFigureOut">
              <a:rPr lang="en-US" smtClean="0"/>
              <a:t>3/16/2024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C4B64-ED52-4489-BC39-CCB16BDBF50B}"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7498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4EB70D-F825-4056-9BDC-100E93F5C12C}" type="datetimeFigureOut">
              <a:rPr lang="en-US" smtClean="0"/>
              <a:t>3/16/2024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4C4B64-ED52-4489-BC39-CCB16BDBF50B}" type="slidenum">
              <a:rPr lang="en-US" smtClean="0"/>
              <a:t>‹#›</a:t>
            </a:fld>
            <a:endParaRPr lang="en-US"/>
          </a:p>
        </p:txBody>
      </p:sp>
    </p:spTree>
    <p:extLst>
      <p:ext uri="{BB962C8B-B14F-4D97-AF65-F5344CB8AC3E}">
        <p14:creationId xmlns:p14="http://schemas.microsoft.com/office/powerpoint/2010/main" val="2341771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84EB70D-F825-4056-9BDC-100E93F5C12C}" type="datetimeFigureOut">
              <a:rPr lang="en-US" smtClean="0"/>
              <a:t>3/16/2024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54C4B64-ED52-4489-BC39-CCB16BDBF50B}" type="slidenum">
              <a:rPr lang="en-US" smtClean="0"/>
              <a:t>‹#›</a:t>
            </a:fld>
            <a:endParaRPr lang="en-US"/>
          </a:p>
        </p:txBody>
      </p:sp>
    </p:spTree>
    <p:extLst>
      <p:ext uri="{BB962C8B-B14F-4D97-AF65-F5344CB8AC3E}">
        <p14:creationId xmlns:p14="http://schemas.microsoft.com/office/powerpoint/2010/main" val="32492228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lexjansen.com/wuss/2013/134_Paper.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lexjansen.com/wuss/2013/134_Paper.pdf" TargetMode="External"/><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568D8-D75A-8A30-35CC-BB97F00D85DB}"/>
              </a:ext>
            </a:extLst>
          </p:cNvPr>
          <p:cNvSpPr>
            <a:spLocks noGrp="1"/>
          </p:cNvSpPr>
          <p:nvPr>
            <p:ph type="ctrTitle"/>
          </p:nvPr>
        </p:nvSpPr>
        <p:spPr/>
        <p:txBody>
          <a:bodyPr/>
          <a:lstStyle/>
          <a:p>
            <a:r>
              <a:rPr lang="en-US" dirty="0"/>
              <a:t>SAS Data Step</a:t>
            </a:r>
          </a:p>
        </p:txBody>
      </p:sp>
      <p:sp>
        <p:nvSpPr>
          <p:cNvPr id="3" name="Subtitle 2">
            <a:extLst>
              <a:ext uri="{FF2B5EF4-FFF2-40B4-BE49-F238E27FC236}">
                <a16:creationId xmlns:a16="http://schemas.microsoft.com/office/drawing/2014/main" id="{D505E045-F327-B36E-731C-A474F34CE58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95979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F3983D-2B69-63D9-9633-E030A1B38EDF}"/>
              </a:ext>
            </a:extLst>
          </p:cNvPr>
          <p:cNvSpPr>
            <a:spLocks noGrp="1"/>
          </p:cNvSpPr>
          <p:nvPr>
            <p:ph type="title"/>
          </p:nvPr>
        </p:nvSpPr>
        <p:spPr/>
        <p:txBody>
          <a:bodyPr/>
          <a:lstStyle/>
          <a:p>
            <a:r>
              <a:rPr lang="en-US" dirty="0"/>
              <a:t>SET Statement</a:t>
            </a:r>
          </a:p>
        </p:txBody>
      </p:sp>
      <p:sp>
        <p:nvSpPr>
          <p:cNvPr id="5" name="Text Placeholder 4">
            <a:extLst>
              <a:ext uri="{FF2B5EF4-FFF2-40B4-BE49-F238E27FC236}">
                <a16:creationId xmlns:a16="http://schemas.microsoft.com/office/drawing/2014/main" id="{5227ED9C-C530-33B1-9328-D9C1F0E16B36}"/>
              </a:ext>
            </a:extLst>
          </p:cNvPr>
          <p:cNvSpPr>
            <a:spLocks noGrp="1"/>
          </p:cNvSpPr>
          <p:nvPr>
            <p:ph type="body" idx="1"/>
          </p:nvPr>
        </p:nvSpPr>
        <p:spPr/>
        <p:txBody>
          <a:bodyPr/>
          <a:lstStyle/>
          <a:p>
            <a:r>
              <a:rPr lang="en-US" dirty="0"/>
              <a:t>Read SAS Datasets</a:t>
            </a:r>
          </a:p>
        </p:txBody>
      </p:sp>
    </p:spTree>
    <p:extLst>
      <p:ext uri="{BB962C8B-B14F-4D97-AF65-F5344CB8AC3E}">
        <p14:creationId xmlns:p14="http://schemas.microsoft.com/office/powerpoint/2010/main" val="3356789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1834D-2602-113F-56A3-0E48A2D6A695}"/>
              </a:ext>
            </a:extLst>
          </p:cNvPr>
          <p:cNvSpPr>
            <a:spLocks noGrp="1"/>
          </p:cNvSpPr>
          <p:nvPr>
            <p:ph type="title"/>
          </p:nvPr>
        </p:nvSpPr>
        <p:spPr/>
        <p:txBody>
          <a:bodyPr/>
          <a:lstStyle/>
          <a:p>
            <a:r>
              <a:rPr lang="en-US" dirty="0"/>
              <a:t>SET Statement</a:t>
            </a:r>
          </a:p>
        </p:txBody>
      </p:sp>
      <p:sp>
        <p:nvSpPr>
          <p:cNvPr id="3" name="Content Placeholder 2">
            <a:extLst>
              <a:ext uri="{FF2B5EF4-FFF2-40B4-BE49-F238E27FC236}">
                <a16:creationId xmlns:a16="http://schemas.microsoft.com/office/drawing/2014/main" id="{9B59150D-B18A-C4EF-1E0F-34B9B017488C}"/>
              </a:ext>
            </a:extLst>
          </p:cNvPr>
          <p:cNvSpPr>
            <a:spLocks noGrp="1"/>
          </p:cNvSpPr>
          <p:nvPr>
            <p:ph idx="1"/>
          </p:nvPr>
        </p:nvSpPr>
        <p:spPr/>
        <p:txBody>
          <a:bodyPr/>
          <a:lstStyle/>
          <a:p>
            <a:r>
              <a:rPr lang="en-US" dirty="0"/>
              <a:t>SET statement in the DATA step lets you read one or more SAS datasets so you can do additional processing.</a:t>
            </a:r>
          </a:p>
          <a:p>
            <a:r>
              <a:rPr lang="en-US" dirty="0"/>
              <a:t>Example:</a:t>
            </a:r>
          </a:p>
        </p:txBody>
      </p:sp>
      <p:pic>
        <p:nvPicPr>
          <p:cNvPr id="5" name="Picture 4">
            <a:extLst>
              <a:ext uri="{FF2B5EF4-FFF2-40B4-BE49-F238E27FC236}">
                <a16:creationId xmlns:a16="http://schemas.microsoft.com/office/drawing/2014/main" id="{E46D00C1-4680-13BE-FB48-14A343B2FFB2}"/>
              </a:ext>
            </a:extLst>
          </p:cNvPr>
          <p:cNvPicPr>
            <a:picLocks noChangeAspect="1"/>
          </p:cNvPicPr>
          <p:nvPr/>
        </p:nvPicPr>
        <p:blipFill>
          <a:blip r:embed="rId2"/>
          <a:stretch>
            <a:fillRect/>
          </a:stretch>
        </p:blipFill>
        <p:spPr>
          <a:xfrm>
            <a:off x="4629375" y="4216400"/>
            <a:ext cx="6577373" cy="1827048"/>
          </a:xfrm>
          <a:prstGeom prst="rect">
            <a:avLst/>
          </a:prstGeom>
        </p:spPr>
      </p:pic>
      <p:sp>
        <p:nvSpPr>
          <p:cNvPr id="6" name="Rectangle 5">
            <a:extLst>
              <a:ext uri="{FF2B5EF4-FFF2-40B4-BE49-F238E27FC236}">
                <a16:creationId xmlns:a16="http://schemas.microsoft.com/office/drawing/2014/main" id="{C5B0DE9F-D74E-C684-86E1-6B3C81847719}"/>
              </a:ext>
            </a:extLst>
          </p:cNvPr>
          <p:cNvSpPr/>
          <p:nvPr/>
        </p:nvSpPr>
        <p:spPr>
          <a:xfrm>
            <a:off x="5599416" y="4216400"/>
            <a:ext cx="1428108" cy="53026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798123E8-43E3-DC55-BDFC-588CD9B1DC2F}"/>
              </a:ext>
            </a:extLst>
          </p:cNvPr>
          <p:cNvCxnSpPr>
            <a:cxnSpLocks/>
          </p:cNvCxnSpPr>
          <p:nvPr/>
        </p:nvCxnSpPr>
        <p:spPr>
          <a:xfrm flipH="1" flipV="1">
            <a:off x="7171362" y="4481530"/>
            <a:ext cx="826203" cy="82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C9B548B-8AAA-1523-B5B7-9FC5FDC7985C}"/>
              </a:ext>
            </a:extLst>
          </p:cNvPr>
          <p:cNvSpPr txBox="1"/>
          <p:nvPr/>
        </p:nvSpPr>
        <p:spPr>
          <a:xfrm>
            <a:off x="7997565" y="4281475"/>
            <a:ext cx="2153302" cy="400110"/>
          </a:xfrm>
          <a:prstGeom prst="rect">
            <a:avLst/>
          </a:prstGeom>
          <a:noFill/>
        </p:spPr>
        <p:txBody>
          <a:bodyPr wrap="square" rtlCol="0">
            <a:spAutoFit/>
          </a:bodyPr>
          <a:lstStyle/>
          <a:p>
            <a:r>
              <a:rPr lang="en-US" sz="2000" b="1" dirty="0"/>
              <a:t>Output Dataset</a:t>
            </a:r>
          </a:p>
        </p:txBody>
      </p:sp>
      <p:sp>
        <p:nvSpPr>
          <p:cNvPr id="11" name="Rectangle 10">
            <a:extLst>
              <a:ext uri="{FF2B5EF4-FFF2-40B4-BE49-F238E27FC236}">
                <a16:creationId xmlns:a16="http://schemas.microsoft.com/office/drawing/2014/main" id="{B8B182DD-DF8E-0286-228E-065317A79818}"/>
              </a:ext>
            </a:extLst>
          </p:cNvPr>
          <p:cNvSpPr/>
          <p:nvPr/>
        </p:nvSpPr>
        <p:spPr>
          <a:xfrm>
            <a:off x="6262099" y="4601563"/>
            <a:ext cx="2666144" cy="53026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6B64C486-EACD-CECE-278D-86D37CD5A00A}"/>
              </a:ext>
            </a:extLst>
          </p:cNvPr>
          <p:cNvCxnSpPr>
            <a:cxnSpLocks/>
          </p:cNvCxnSpPr>
          <p:nvPr/>
        </p:nvCxnSpPr>
        <p:spPr>
          <a:xfrm flipH="1">
            <a:off x="9048115" y="4906704"/>
            <a:ext cx="542811"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E95AF27-E95D-8B49-AFD1-9CBC77D137AC}"/>
              </a:ext>
            </a:extLst>
          </p:cNvPr>
          <p:cNvSpPr txBox="1"/>
          <p:nvPr/>
        </p:nvSpPr>
        <p:spPr>
          <a:xfrm>
            <a:off x="9591570" y="4703218"/>
            <a:ext cx="1992320" cy="400110"/>
          </a:xfrm>
          <a:prstGeom prst="rect">
            <a:avLst/>
          </a:prstGeom>
          <a:noFill/>
        </p:spPr>
        <p:txBody>
          <a:bodyPr wrap="square" rtlCol="0">
            <a:spAutoFit/>
          </a:bodyPr>
          <a:lstStyle/>
          <a:p>
            <a:r>
              <a:rPr lang="en-US" sz="2000" b="1" dirty="0"/>
              <a:t>Input Dataset</a:t>
            </a:r>
          </a:p>
        </p:txBody>
      </p:sp>
    </p:spTree>
    <p:extLst>
      <p:ext uri="{BB962C8B-B14F-4D97-AF65-F5344CB8AC3E}">
        <p14:creationId xmlns:p14="http://schemas.microsoft.com/office/powerpoint/2010/main" val="660936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P spid="11" grpId="0" animBg="1"/>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9E79C-15EB-C39D-3116-98EEA9A6C84F}"/>
              </a:ext>
            </a:extLst>
          </p:cNvPr>
          <p:cNvSpPr>
            <a:spLocks noGrp="1"/>
          </p:cNvSpPr>
          <p:nvPr>
            <p:ph type="title"/>
          </p:nvPr>
        </p:nvSpPr>
        <p:spPr/>
        <p:txBody>
          <a:bodyPr/>
          <a:lstStyle/>
          <a:p>
            <a:r>
              <a:rPr lang="en-US" dirty="0"/>
              <a:t>Data Step Execution (using input Datasets)</a:t>
            </a:r>
          </a:p>
        </p:txBody>
      </p:sp>
      <p:sp>
        <p:nvSpPr>
          <p:cNvPr id="3" name="Content Placeholder 2">
            <a:extLst>
              <a:ext uri="{FF2B5EF4-FFF2-40B4-BE49-F238E27FC236}">
                <a16:creationId xmlns:a16="http://schemas.microsoft.com/office/drawing/2014/main" id="{6370F2E4-9088-8131-096B-E198326FA992}"/>
              </a:ext>
            </a:extLst>
          </p:cNvPr>
          <p:cNvSpPr>
            <a:spLocks noGrp="1"/>
          </p:cNvSpPr>
          <p:nvPr>
            <p:ph idx="1"/>
          </p:nvPr>
        </p:nvSpPr>
        <p:spPr/>
        <p:txBody>
          <a:bodyPr>
            <a:normAutofit fontScale="92500"/>
          </a:bodyPr>
          <a:lstStyle/>
          <a:p>
            <a:r>
              <a:rPr lang="en-US" dirty="0"/>
              <a:t>When creating a SAS dataset based on an input SAS dataset, SAS sets each variable to </a:t>
            </a:r>
            <a:r>
              <a:rPr lang="en-US" b="1" dirty="0">
                <a:solidFill>
                  <a:srgbClr val="7030A0"/>
                </a:solidFill>
              </a:rPr>
              <a:t>missing in the PDV only before the first iteration </a:t>
            </a:r>
            <a:r>
              <a:rPr lang="en-US" dirty="0"/>
              <a:t>of the execution.</a:t>
            </a:r>
          </a:p>
          <a:p>
            <a:r>
              <a:rPr lang="en-US" dirty="0"/>
              <a:t>Variables will retain their values in the PDV until they are replaced by the new values from the input dataset.</a:t>
            </a:r>
          </a:p>
          <a:p>
            <a:r>
              <a:rPr lang="en-US" dirty="0"/>
              <a:t>New variables created in the Data step will be set to missing in the PDV at the beginning of every iteration of the execution.</a:t>
            </a:r>
          </a:p>
          <a:p>
            <a:r>
              <a:rPr lang="en-US" dirty="0"/>
              <a:t>Retain statement in Data step can be used to retain the value of new variables created in the data step as well (for example to create cumulative sums).</a:t>
            </a:r>
          </a:p>
        </p:txBody>
      </p:sp>
    </p:spTree>
    <p:extLst>
      <p:ext uri="{BB962C8B-B14F-4D97-AF65-F5344CB8AC3E}">
        <p14:creationId xmlns:p14="http://schemas.microsoft.com/office/powerpoint/2010/main" val="591755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FC598-E03D-873E-3DFA-235AA23CC93A}"/>
              </a:ext>
            </a:extLst>
          </p:cNvPr>
          <p:cNvSpPr>
            <a:spLocks noGrp="1"/>
          </p:cNvSpPr>
          <p:nvPr>
            <p:ph type="title"/>
          </p:nvPr>
        </p:nvSpPr>
        <p:spPr/>
        <p:txBody>
          <a:bodyPr>
            <a:normAutofit fontScale="90000"/>
          </a:bodyPr>
          <a:lstStyle/>
          <a:p>
            <a:r>
              <a:rPr lang="en-US" dirty="0"/>
              <a:t>What can you do using the SET Statement?</a:t>
            </a:r>
          </a:p>
        </p:txBody>
      </p:sp>
      <p:sp>
        <p:nvSpPr>
          <p:cNvPr id="3" name="Content Placeholder 2">
            <a:extLst>
              <a:ext uri="{FF2B5EF4-FFF2-40B4-BE49-F238E27FC236}">
                <a16:creationId xmlns:a16="http://schemas.microsoft.com/office/drawing/2014/main" id="{14A24870-BA0D-9605-7BF0-1D44A0A2159E}"/>
              </a:ext>
            </a:extLst>
          </p:cNvPr>
          <p:cNvSpPr>
            <a:spLocks noGrp="1"/>
          </p:cNvSpPr>
          <p:nvPr>
            <p:ph idx="1"/>
          </p:nvPr>
        </p:nvSpPr>
        <p:spPr/>
        <p:txBody>
          <a:bodyPr>
            <a:normAutofit lnSpcReduction="10000"/>
          </a:bodyPr>
          <a:lstStyle/>
          <a:p>
            <a:r>
              <a:rPr lang="en-US" dirty="0"/>
              <a:t>Stack datasets one on top of another.</a:t>
            </a:r>
          </a:p>
          <a:p>
            <a:r>
              <a:rPr lang="en-US" dirty="0"/>
              <a:t>Interleave datasets</a:t>
            </a:r>
          </a:p>
          <a:p>
            <a:r>
              <a:rPr lang="en-US" dirty="0"/>
              <a:t>Merge datasets</a:t>
            </a:r>
          </a:p>
          <a:p>
            <a:pPr lvl="1"/>
            <a:r>
              <a:rPr lang="en-US" dirty="0"/>
              <a:t>One to one merge</a:t>
            </a:r>
          </a:p>
          <a:p>
            <a:pPr lvl="1"/>
            <a:r>
              <a:rPr lang="en-US" dirty="0"/>
              <a:t>One to many merge</a:t>
            </a:r>
          </a:p>
          <a:p>
            <a:r>
              <a:rPr lang="en-US" dirty="0"/>
              <a:t>Merge summary stats with original data.</a:t>
            </a:r>
          </a:p>
          <a:p>
            <a:r>
              <a:rPr lang="en-US" dirty="0"/>
              <a:t>Left join, inner join, full join using the IN option</a:t>
            </a:r>
          </a:p>
        </p:txBody>
      </p:sp>
    </p:spTree>
    <p:extLst>
      <p:ext uri="{BB962C8B-B14F-4D97-AF65-F5344CB8AC3E}">
        <p14:creationId xmlns:p14="http://schemas.microsoft.com/office/powerpoint/2010/main" val="752605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E8EC8-D0FB-2F00-DF12-91E90B62C7CF}"/>
              </a:ext>
            </a:extLst>
          </p:cNvPr>
          <p:cNvSpPr>
            <a:spLocks noGrp="1"/>
          </p:cNvSpPr>
          <p:nvPr>
            <p:ph type="title"/>
          </p:nvPr>
        </p:nvSpPr>
        <p:spPr/>
        <p:txBody>
          <a:bodyPr/>
          <a:lstStyle/>
          <a:p>
            <a:r>
              <a:rPr lang="en-US" dirty="0"/>
              <a:t>DEMO - SET examples</a:t>
            </a:r>
          </a:p>
        </p:txBody>
      </p:sp>
      <p:sp>
        <p:nvSpPr>
          <p:cNvPr id="3" name="Content Placeholder 2">
            <a:extLst>
              <a:ext uri="{FF2B5EF4-FFF2-40B4-BE49-F238E27FC236}">
                <a16:creationId xmlns:a16="http://schemas.microsoft.com/office/drawing/2014/main" id="{C54FBD3F-D3D4-9F7B-C098-EEB1F65DF6F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79952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60895-E2CB-607B-2E1F-4ECEC6079AF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6E07796-3233-23BC-9AA9-9EE3A37425CD}"/>
              </a:ext>
            </a:extLst>
          </p:cNvPr>
          <p:cNvSpPr>
            <a:spLocks noGrp="1"/>
          </p:cNvSpPr>
          <p:nvPr>
            <p:ph idx="1"/>
          </p:nvPr>
        </p:nvSpPr>
        <p:spPr/>
        <p:txBody>
          <a:bodyPr/>
          <a:lstStyle/>
          <a:p>
            <a:r>
              <a:rPr lang="en-US" dirty="0"/>
              <a:t>Data Step Processing</a:t>
            </a:r>
          </a:p>
          <a:p>
            <a:r>
              <a:rPr lang="en-US" dirty="0"/>
              <a:t>SET statement</a:t>
            </a:r>
          </a:p>
        </p:txBody>
      </p:sp>
    </p:spTree>
    <p:extLst>
      <p:ext uri="{BB962C8B-B14F-4D97-AF65-F5344CB8AC3E}">
        <p14:creationId xmlns:p14="http://schemas.microsoft.com/office/powerpoint/2010/main" val="876553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E3D67-85A6-6C4B-F23B-2131A8B5CB35}"/>
              </a:ext>
            </a:extLst>
          </p:cNvPr>
          <p:cNvSpPr>
            <a:spLocks noGrp="1"/>
          </p:cNvSpPr>
          <p:nvPr>
            <p:ph type="title"/>
          </p:nvPr>
        </p:nvSpPr>
        <p:spPr/>
        <p:txBody>
          <a:bodyPr/>
          <a:lstStyle/>
          <a:p>
            <a:r>
              <a:rPr lang="en-US" dirty="0">
                <a:hlinkClick r:id="rId2"/>
              </a:rPr>
              <a:t>DATA STEP PROCESSING</a:t>
            </a:r>
            <a:endParaRPr lang="en-US" dirty="0"/>
          </a:p>
        </p:txBody>
      </p:sp>
      <p:sp>
        <p:nvSpPr>
          <p:cNvPr id="3" name="Content Placeholder 2">
            <a:extLst>
              <a:ext uri="{FF2B5EF4-FFF2-40B4-BE49-F238E27FC236}">
                <a16:creationId xmlns:a16="http://schemas.microsoft.com/office/drawing/2014/main" id="{C24B2102-CE68-6BDA-FD4E-BC76743A95E6}"/>
              </a:ext>
            </a:extLst>
          </p:cNvPr>
          <p:cNvSpPr>
            <a:spLocks noGrp="1"/>
          </p:cNvSpPr>
          <p:nvPr>
            <p:ph idx="1"/>
          </p:nvPr>
        </p:nvSpPr>
        <p:spPr/>
        <p:txBody>
          <a:bodyPr>
            <a:normAutofit fontScale="92500" lnSpcReduction="10000"/>
          </a:bodyPr>
          <a:lstStyle/>
          <a:p>
            <a:r>
              <a:rPr lang="en-US" dirty="0"/>
              <a:t>A DATA step is processed in two-phase sequences: compilation and execution phases. </a:t>
            </a:r>
          </a:p>
          <a:p>
            <a:r>
              <a:rPr lang="en-US" dirty="0"/>
              <a:t>In the compilation phase, each statement is scanned for syntax errors. If an error is found, SAS will stop processing.</a:t>
            </a:r>
          </a:p>
          <a:p>
            <a:r>
              <a:rPr lang="en-US" dirty="0"/>
              <a:t>The execution phase only begins after the compilation phase ends. Both phases do not occur simultaneously.</a:t>
            </a:r>
          </a:p>
          <a:p>
            <a:r>
              <a:rPr lang="en-US" dirty="0"/>
              <a:t>In execution phase, SAS reads </a:t>
            </a:r>
            <a:r>
              <a:rPr lang="en-US" b="1" dirty="0">
                <a:solidFill>
                  <a:srgbClr val="0070C0"/>
                </a:solidFill>
              </a:rPr>
              <a:t>one observation at a time </a:t>
            </a:r>
            <a:r>
              <a:rPr lang="en-US" dirty="0"/>
              <a:t>and </a:t>
            </a:r>
            <a:r>
              <a:rPr lang="en-US" b="1" dirty="0">
                <a:solidFill>
                  <a:srgbClr val="00B0F0"/>
                </a:solidFill>
              </a:rPr>
              <a:t>runs through all the steps</a:t>
            </a:r>
            <a:r>
              <a:rPr lang="en-US" dirty="0"/>
              <a:t> of the data step and </a:t>
            </a:r>
            <a:r>
              <a:rPr lang="en-US" b="1" dirty="0">
                <a:solidFill>
                  <a:srgbClr val="7030A0"/>
                </a:solidFill>
              </a:rPr>
              <a:t>repeats</a:t>
            </a:r>
            <a:r>
              <a:rPr lang="en-US" dirty="0"/>
              <a:t> until there are no more observations to process..</a:t>
            </a:r>
          </a:p>
        </p:txBody>
      </p:sp>
    </p:spTree>
    <p:extLst>
      <p:ext uri="{BB962C8B-B14F-4D97-AF65-F5344CB8AC3E}">
        <p14:creationId xmlns:p14="http://schemas.microsoft.com/office/powerpoint/2010/main" val="4196582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138E5-3450-B5B7-7EC5-C4EDC4411BB9}"/>
              </a:ext>
            </a:extLst>
          </p:cNvPr>
          <p:cNvSpPr>
            <a:spLocks noGrp="1"/>
          </p:cNvSpPr>
          <p:nvPr>
            <p:ph type="title"/>
          </p:nvPr>
        </p:nvSpPr>
        <p:spPr/>
        <p:txBody>
          <a:bodyPr/>
          <a:lstStyle/>
          <a:p>
            <a:r>
              <a:rPr lang="en-US" dirty="0"/>
              <a:t>Compilation</a:t>
            </a:r>
          </a:p>
        </p:txBody>
      </p:sp>
      <p:sp>
        <p:nvSpPr>
          <p:cNvPr id="3" name="Content Placeholder 2">
            <a:extLst>
              <a:ext uri="{FF2B5EF4-FFF2-40B4-BE49-F238E27FC236}">
                <a16:creationId xmlns:a16="http://schemas.microsoft.com/office/drawing/2014/main" id="{4713022A-2F26-CDAC-D308-F759930D1238}"/>
              </a:ext>
            </a:extLst>
          </p:cNvPr>
          <p:cNvSpPr>
            <a:spLocks noGrp="1"/>
          </p:cNvSpPr>
          <p:nvPr>
            <p:ph idx="1"/>
          </p:nvPr>
        </p:nvSpPr>
        <p:spPr>
          <a:xfrm>
            <a:off x="1295401" y="3893895"/>
            <a:ext cx="9601196" cy="1981973"/>
          </a:xfrm>
        </p:spPr>
        <p:txBody>
          <a:bodyPr>
            <a:normAutofit fontScale="92500" lnSpcReduction="20000"/>
          </a:bodyPr>
          <a:lstStyle/>
          <a:p>
            <a:r>
              <a:rPr lang="en-US" dirty="0"/>
              <a:t>PDV has 2 automatic variables _N_ and _ERROR_</a:t>
            </a:r>
          </a:p>
          <a:p>
            <a:r>
              <a:rPr lang="en-US" dirty="0"/>
              <a:t>_N_ -&gt; Observation being processed</a:t>
            </a:r>
          </a:p>
          <a:p>
            <a:r>
              <a:rPr lang="en-US" dirty="0"/>
              <a:t>_ERROR_ = 1 -&gt; Data error in the currently processed observation, otherwise 0.</a:t>
            </a:r>
          </a:p>
          <a:p>
            <a:r>
              <a:rPr lang="en-US" dirty="0"/>
              <a:t>Once the compilation is finished, the descriptor portion of the SAS dataset is created including dataset name, variable names, attributes, etc.</a:t>
            </a:r>
          </a:p>
        </p:txBody>
      </p:sp>
      <p:sp>
        <p:nvSpPr>
          <p:cNvPr id="4" name="TextBox 3">
            <a:extLst>
              <a:ext uri="{FF2B5EF4-FFF2-40B4-BE49-F238E27FC236}">
                <a16:creationId xmlns:a16="http://schemas.microsoft.com/office/drawing/2014/main" id="{CED212BA-96F6-AFA1-71B7-7C002664E3BC}"/>
              </a:ext>
            </a:extLst>
          </p:cNvPr>
          <p:cNvSpPr txBox="1"/>
          <p:nvPr/>
        </p:nvSpPr>
        <p:spPr>
          <a:xfrm>
            <a:off x="2076617" y="2594774"/>
            <a:ext cx="1375575" cy="369332"/>
          </a:xfrm>
          <a:prstGeom prst="rect">
            <a:avLst/>
          </a:prstGeom>
          <a:solidFill>
            <a:schemeClr val="tx2">
              <a:lumMod val="25000"/>
              <a:lumOff val="75000"/>
            </a:schemeClr>
          </a:solidFill>
          <a:ln w="28575">
            <a:solidFill>
              <a:srgbClr val="0070C0"/>
            </a:solidFill>
          </a:ln>
        </p:spPr>
        <p:txBody>
          <a:bodyPr wrap="square" rtlCol="0">
            <a:spAutoFit/>
          </a:bodyPr>
          <a:lstStyle/>
          <a:p>
            <a:pPr algn="ctr"/>
            <a:r>
              <a:rPr lang="en-US" dirty="0"/>
              <a:t>Input file</a:t>
            </a:r>
          </a:p>
        </p:txBody>
      </p:sp>
      <p:sp>
        <p:nvSpPr>
          <p:cNvPr id="5" name="TextBox 4">
            <a:extLst>
              <a:ext uri="{FF2B5EF4-FFF2-40B4-BE49-F238E27FC236}">
                <a16:creationId xmlns:a16="http://schemas.microsoft.com/office/drawing/2014/main" id="{D80500DF-B0D8-3A42-8466-8B1FD9C3EBF3}"/>
              </a:ext>
            </a:extLst>
          </p:cNvPr>
          <p:cNvSpPr txBox="1"/>
          <p:nvPr/>
        </p:nvSpPr>
        <p:spPr>
          <a:xfrm>
            <a:off x="4312920" y="2594774"/>
            <a:ext cx="1375575" cy="369332"/>
          </a:xfrm>
          <a:prstGeom prst="rect">
            <a:avLst/>
          </a:prstGeom>
          <a:solidFill>
            <a:schemeClr val="tx2">
              <a:lumMod val="25000"/>
              <a:lumOff val="75000"/>
            </a:schemeClr>
          </a:solidFill>
          <a:ln w="28575">
            <a:solidFill>
              <a:srgbClr val="0070C0"/>
            </a:solidFill>
          </a:ln>
        </p:spPr>
        <p:txBody>
          <a:bodyPr wrap="square" rtlCol="0">
            <a:spAutoFit/>
          </a:bodyPr>
          <a:lstStyle/>
          <a:p>
            <a:r>
              <a:rPr lang="en-US" dirty="0"/>
              <a:t>Input Buffer</a:t>
            </a:r>
          </a:p>
        </p:txBody>
      </p:sp>
      <p:sp>
        <p:nvSpPr>
          <p:cNvPr id="6" name="TextBox 5">
            <a:extLst>
              <a:ext uri="{FF2B5EF4-FFF2-40B4-BE49-F238E27FC236}">
                <a16:creationId xmlns:a16="http://schemas.microsoft.com/office/drawing/2014/main" id="{09AC6EE2-AE5D-2C42-37D9-CC98AE61FA14}"/>
              </a:ext>
            </a:extLst>
          </p:cNvPr>
          <p:cNvSpPr txBox="1"/>
          <p:nvPr/>
        </p:nvSpPr>
        <p:spPr>
          <a:xfrm>
            <a:off x="6477000" y="2594774"/>
            <a:ext cx="1375575" cy="369332"/>
          </a:xfrm>
          <a:prstGeom prst="rect">
            <a:avLst/>
          </a:prstGeom>
          <a:solidFill>
            <a:schemeClr val="tx2">
              <a:lumMod val="25000"/>
              <a:lumOff val="75000"/>
            </a:schemeClr>
          </a:solidFill>
          <a:ln w="28575">
            <a:solidFill>
              <a:srgbClr val="0070C0"/>
            </a:solidFill>
          </a:ln>
        </p:spPr>
        <p:txBody>
          <a:bodyPr wrap="square" rtlCol="0">
            <a:spAutoFit/>
          </a:bodyPr>
          <a:lstStyle/>
          <a:p>
            <a:pPr algn="ctr"/>
            <a:r>
              <a:rPr lang="en-US" dirty="0"/>
              <a:t>PDV</a:t>
            </a:r>
          </a:p>
        </p:txBody>
      </p:sp>
      <p:cxnSp>
        <p:nvCxnSpPr>
          <p:cNvPr id="8" name="Straight Arrow Connector 7">
            <a:extLst>
              <a:ext uri="{FF2B5EF4-FFF2-40B4-BE49-F238E27FC236}">
                <a16:creationId xmlns:a16="http://schemas.microsoft.com/office/drawing/2014/main" id="{BD6E1946-54D1-A0F9-EF8F-4808F7BCAFA9}"/>
              </a:ext>
            </a:extLst>
          </p:cNvPr>
          <p:cNvCxnSpPr>
            <a:stCxn id="4" idx="3"/>
            <a:endCxn id="5" idx="1"/>
          </p:cNvCxnSpPr>
          <p:nvPr/>
        </p:nvCxnSpPr>
        <p:spPr>
          <a:xfrm>
            <a:off x="3452192" y="2779440"/>
            <a:ext cx="8607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7722CD0-E53F-7D8B-8058-3EBB9FD89B5D}"/>
              </a:ext>
            </a:extLst>
          </p:cNvPr>
          <p:cNvCxnSpPr>
            <a:stCxn id="5" idx="3"/>
            <a:endCxn id="6" idx="1"/>
          </p:cNvCxnSpPr>
          <p:nvPr/>
        </p:nvCxnSpPr>
        <p:spPr>
          <a:xfrm>
            <a:off x="5688495" y="2779440"/>
            <a:ext cx="7885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C4BC3C2-915C-2CD3-062E-FA43F397FBF8}"/>
              </a:ext>
            </a:extLst>
          </p:cNvPr>
          <p:cNvSpPr txBox="1"/>
          <p:nvPr/>
        </p:nvSpPr>
        <p:spPr>
          <a:xfrm>
            <a:off x="2076617" y="3280114"/>
            <a:ext cx="1375575" cy="369332"/>
          </a:xfrm>
          <a:prstGeom prst="rect">
            <a:avLst/>
          </a:prstGeom>
          <a:solidFill>
            <a:schemeClr val="tx2">
              <a:lumMod val="25000"/>
              <a:lumOff val="75000"/>
            </a:schemeClr>
          </a:solidFill>
          <a:ln w="28575">
            <a:solidFill>
              <a:srgbClr val="0070C0"/>
            </a:solidFill>
          </a:ln>
        </p:spPr>
        <p:txBody>
          <a:bodyPr wrap="square" rtlCol="0">
            <a:spAutoFit/>
          </a:bodyPr>
          <a:lstStyle/>
          <a:p>
            <a:pPr algn="ctr"/>
            <a:r>
              <a:rPr lang="en-US" dirty="0"/>
              <a:t>SAS Dataset</a:t>
            </a:r>
          </a:p>
        </p:txBody>
      </p:sp>
      <p:sp>
        <p:nvSpPr>
          <p:cNvPr id="12" name="TextBox 11">
            <a:extLst>
              <a:ext uri="{FF2B5EF4-FFF2-40B4-BE49-F238E27FC236}">
                <a16:creationId xmlns:a16="http://schemas.microsoft.com/office/drawing/2014/main" id="{7779F925-A40C-3EDE-B37D-37E329023960}"/>
              </a:ext>
            </a:extLst>
          </p:cNvPr>
          <p:cNvSpPr txBox="1"/>
          <p:nvPr/>
        </p:nvSpPr>
        <p:spPr>
          <a:xfrm>
            <a:off x="6477000" y="3280114"/>
            <a:ext cx="1375575" cy="369332"/>
          </a:xfrm>
          <a:prstGeom prst="rect">
            <a:avLst/>
          </a:prstGeom>
          <a:solidFill>
            <a:schemeClr val="tx2">
              <a:lumMod val="25000"/>
              <a:lumOff val="75000"/>
            </a:schemeClr>
          </a:solidFill>
          <a:ln w="28575">
            <a:solidFill>
              <a:srgbClr val="0070C0"/>
            </a:solidFill>
          </a:ln>
        </p:spPr>
        <p:txBody>
          <a:bodyPr wrap="square" rtlCol="0">
            <a:spAutoFit/>
          </a:bodyPr>
          <a:lstStyle/>
          <a:p>
            <a:pPr algn="ctr"/>
            <a:r>
              <a:rPr lang="en-US" dirty="0"/>
              <a:t>PDV</a:t>
            </a:r>
          </a:p>
        </p:txBody>
      </p:sp>
      <p:cxnSp>
        <p:nvCxnSpPr>
          <p:cNvPr id="13" name="Straight Arrow Connector 12">
            <a:extLst>
              <a:ext uri="{FF2B5EF4-FFF2-40B4-BE49-F238E27FC236}">
                <a16:creationId xmlns:a16="http://schemas.microsoft.com/office/drawing/2014/main" id="{C26A15B2-A263-E4A8-5907-D3178CCEB3C1}"/>
              </a:ext>
            </a:extLst>
          </p:cNvPr>
          <p:cNvCxnSpPr>
            <a:cxnSpLocks/>
            <a:stCxn id="11" idx="3"/>
            <a:endCxn id="12" idx="1"/>
          </p:cNvCxnSpPr>
          <p:nvPr/>
        </p:nvCxnSpPr>
        <p:spPr>
          <a:xfrm>
            <a:off x="3452192" y="3464780"/>
            <a:ext cx="30248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401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EC128-3E7B-FB28-33FA-9409F803EB5A}"/>
              </a:ext>
            </a:extLst>
          </p:cNvPr>
          <p:cNvSpPr>
            <a:spLocks noGrp="1"/>
          </p:cNvSpPr>
          <p:nvPr>
            <p:ph type="title"/>
          </p:nvPr>
        </p:nvSpPr>
        <p:spPr/>
        <p:txBody>
          <a:bodyPr/>
          <a:lstStyle/>
          <a:p>
            <a:r>
              <a:rPr lang="en-US" dirty="0">
                <a:hlinkClick r:id="rId3"/>
              </a:rPr>
              <a:t>Input buffer and PDV</a:t>
            </a:r>
            <a:endParaRPr lang="en-US" dirty="0"/>
          </a:p>
        </p:txBody>
      </p:sp>
      <p:sp>
        <p:nvSpPr>
          <p:cNvPr id="3" name="Content Placeholder 2">
            <a:extLst>
              <a:ext uri="{FF2B5EF4-FFF2-40B4-BE49-F238E27FC236}">
                <a16:creationId xmlns:a16="http://schemas.microsoft.com/office/drawing/2014/main" id="{664E47B1-2FA3-12A2-F553-07F9D5187A6D}"/>
              </a:ext>
            </a:extLst>
          </p:cNvPr>
          <p:cNvSpPr>
            <a:spLocks noGrp="1"/>
          </p:cNvSpPr>
          <p:nvPr>
            <p:ph idx="1"/>
          </p:nvPr>
        </p:nvSpPr>
        <p:spPr>
          <a:xfrm>
            <a:off x="1295401" y="2556931"/>
            <a:ext cx="9601196" cy="3496735"/>
          </a:xfrm>
        </p:spPr>
        <p:txBody>
          <a:bodyPr>
            <a:normAutofit/>
          </a:bodyPr>
          <a:lstStyle/>
          <a:p>
            <a:r>
              <a:rPr lang="en-US" dirty="0"/>
              <a:t>Consider this input data.</a:t>
            </a:r>
          </a:p>
          <a:p>
            <a:r>
              <a:rPr lang="en-US" dirty="0"/>
              <a:t>A simple program to read this data.</a:t>
            </a:r>
          </a:p>
          <a:p>
            <a:endParaRPr lang="en-US" dirty="0"/>
          </a:p>
          <a:p>
            <a:r>
              <a:rPr lang="en-US" dirty="0"/>
              <a:t>Corresponding Input buffer</a:t>
            </a:r>
          </a:p>
          <a:p>
            <a:endParaRPr lang="en-US" dirty="0"/>
          </a:p>
          <a:p>
            <a:r>
              <a:rPr lang="en-US" dirty="0"/>
              <a:t>PDV</a:t>
            </a:r>
          </a:p>
          <a:p>
            <a:endParaRPr lang="en-US" dirty="0"/>
          </a:p>
          <a:p>
            <a:endParaRPr lang="en-US" dirty="0"/>
          </a:p>
        </p:txBody>
      </p:sp>
      <p:pic>
        <p:nvPicPr>
          <p:cNvPr id="5" name="Picture 4">
            <a:extLst>
              <a:ext uri="{FF2B5EF4-FFF2-40B4-BE49-F238E27FC236}">
                <a16:creationId xmlns:a16="http://schemas.microsoft.com/office/drawing/2014/main" id="{39D7D499-C18E-7AAE-D017-630A00EDD6EA}"/>
              </a:ext>
            </a:extLst>
          </p:cNvPr>
          <p:cNvPicPr>
            <a:picLocks noChangeAspect="1"/>
          </p:cNvPicPr>
          <p:nvPr/>
        </p:nvPicPr>
        <p:blipFill>
          <a:blip r:embed="rId4"/>
          <a:stretch>
            <a:fillRect/>
          </a:stretch>
        </p:blipFill>
        <p:spPr>
          <a:xfrm>
            <a:off x="8305800" y="2401207"/>
            <a:ext cx="2590797" cy="631902"/>
          </a:xfrm>
          <a:prstGeom prst="rect">
            <a:avLst/>
          </a:prstGeom>
        </p:spPr>
      </p:pic>
      <p:pic>
        <p:nvPicPr>
          <p:cNvPr id="7" name="Picture 6">
            <a:extLst>
              <a:ext uri="{FF2B5EF4-FFF2-40B4-BE49-F238E27FC236}">
                <a16:creationId xmlns:a16="http://schemas.microsoft.com/office/drawing/2014/main" id="{6C22AFEE-BA14-6A65-C49B-0550CD746CAF}"/>
              </a:ext>
            </a:extLst>
          </p:cNvPr>
          <p:cNvPicPr>
            <a:picLocks noChangeAspect="1"/>
          </p:cNvPicPr>
          <p:nvPr/>
        </p:nvPicPr>
        <p:blipFill>
          <a:blip r:embed="rId5"/>
          <a:stretch>
            <a:fillRect/>
          </a:stretch>
        </p:blipFill>
        <p:spPr>
          <a:xfrm>
            <a:off x="5582313" y="4215056"/>
            <a:ext cx="5314284" cy="763998"/>
          </a:xfrm>
          <a:prstGeom prst="rect">
            <a:avLst/>
          </a:prstGeom>
        </p:spPr>
      </p:pic>
      <p:pic>
        <p:nvPicPr>
          <p:cNvPr id="9" name="Picture 8">
            <a:extLst>
              <a:ext uri="{FF2B5EF4-FFF2-40B4-BE49-F238E27FC236}">
                <a16:creationId xmlns:a16="http://schemas.microsoft.com/office/drawing/2014/main" id="{BE879C07-20CC-08FD-A937-9D6C53E35A9C}"/>
              </a:ext>
            </a:extLst>
          </p:cNvPr>
          <p:cNvPicPr>
            <a:picLocks noChangeAspect="1"/>
          </p:cNvPicPr>
          <p:nvPr/>
        </p:nvPicPr>
        <p:blipFill>
          <a:blip r:embed="rId6"/>
          <a:stretch>
            <a:fillRect/>
          </a:stretch>
        </p:blipFill>
        <p:spPr>
          <a:xfrm>
            <a:off x="3845997" y="5122758"/>
            <a:ext cx="7050600" cy="684186"/>
          </a:xfrm>
          <a:prstGeom prst="rect">
            <a:avLst/>
          </a:prstGeom>
        </p:spPr>
      </p:pic>
      <p:pic>
        <p:nvPicPr>
          <p:cNvPr id="11" name="Picture 10">
            <a:extLst>
              <a:ext uri="{FF2B5EF4-FFF2-40B4-BE49-F238E27FC236}">
                <a16:creationId xmlns:a16="http://schemas.microsoft.com/office/drawing/2014/main" id="{55AB8569-E02B-1D64-FDA9-D0A2C147E608}"/>
              </a:ext>
            </a:extLst>
          </p:cNvPr>
          <p:cNvPicPr>
            <a:picLocks noChangeAspect="1"/>
          </p:cNvPicPr>
          <p:nvPr/>
        </p:nvPicPr>
        <p:blipFill>
          <a:blip r:embed="rId7"/>
          <a:stretch>
            <a:fillRect/>
          </a:stretch>
        </p:blipFill>
        <p:spPr>
          <a:xfrm>
            <a:off x="6790267" y="3033109"/>
            <a:ext cx="4106330" cy="1153931"/>
          </a:xfrm>
          <a:prstGeom prst="rect">
            <a:avLst/>
          </a:prstGeom>
        </p:spPr>
      </p:pic>
    </p:spTree>
    <p:extLst>
      <p:ext uri="{BB962C8B-B14F-4D97-AF65-F5344CB8AC3E}">
        <p14:creationId xmlns:p14="http://schemas.microsoft.com/office/powerpoint/2010/main" val="261410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ppt_x"/>
                                          </p:val>
                                        </p:tav>
                                        <p:tav tm="100000">
                                          <p:val>
                                            <p:strVal val="#ppt_x"/>
                                          </p:val>
                                        </p:tav>
                                      </p:tavLst>
                                    </p:anim>
                                    <p:anim calcmode="lin" valueType="num">
                                      <p:cBhvr additive="base">
                                        <p:cTn id="1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7CBFD-B3CB-FB00-EFAE-BDE63639AD50}"/>
              </a:ext>
            </a:extLst>
          </p:cNvPr>
          <p:cNvSpPr>
            <a:spLocks noGrp="1"/>
          </p:cNvSpPr>
          <p:nvPr>
            <p:ph type="title"/>
          </p:nvPr>
        </p:nvSpPr>
        <p:spPr/>
        <p:txBody>
          <a:bodyPr/>
          <a:lstStyle/>
          <a:p>
            <a:r>
              <a:rPr lang="en-US" dirty="0"/>
              <a:t>Execution (Data from input file)</a:t>
            </a:r>
          </a:p>
        </p:txBody>
      </p:sp>
      <p:sp>
        <p:nvSpPr>
          <p:cNvPr id="3" name="Content Placeholder 2">
            <a:extLst>
              <a:ext uri="{FF2B5EF4-FFF2-40B4-BE49-F238E27FC236}">
                <a16:creationId xmlns:a16="http://schemas.microsoft.com/office/drawing/2014/main" id="{4857FD7F-49A5-679D-A14F-615E7C1EBA7D}"/>
              </a:ext>
            </a:extLst>
          </p:cNvPr>
          <p:cNvSpPr>
            <a:spLocks noGrp="1"/>
          </p:cNvSpPr>
          <p:nvPr>
            <p:ph idx="1"/>
          </p:nvPr>
        </p:nvSpPr>
        <p:spPr/>
        <p:txBody>
          <a:bodyPr>
            <a:normAutofit fontScale="92500" lnSpcReduction="10000"/>
          </a:bodyPr>
          <a:lstStyle/>
          <a:p>
            <a:r>
              <a:rPr lang="en-US" dirty="0"/>
              <a:t>At the beginning of the execution phase, the automatic variable _N_ is initialized to 1, and _ERROR_ is initialized to 0 since there is no data error.</a:t>
            </a:r>
          </a:p>
          <a:p>
            <a:r>
              <a:rPr lang="en-US" dirty="0"/>
              <a:t>The non-automatic variables are set to missing (there are some exceptions to this*).</a:t>
            </a:r>
          </a:p>
          <a:p>
            <a:r>
              <a:rPr lang="en-US" dirty="0"/>
              <a:t>The first data line is read into the input buffer.</a:t>
            </a:r>
          </a:p>
          <a:p>
            <a:r>
              <a:rPr lang="en-US" dirty="0"/>
              <a:t>The INPUT statement reads data values from the record in the input buffer and writes them to the PDV.</a:t>
            </a:r>
          </a:p>
          <a:p>
            <a:r>
              <a:rPr lang="en-US" dirty="0"/>
              <a:t>When output (or run statement) is encountered, all the values from the PDV not marked as D (for drop) as written to the output dataset.</a:t>
            </a:r>
          </a:p>
        </p:txBody>
      </p:sp>
    </p:spTree>
    <p:extLst>
      <p:ext uri="{BB962C8B-B14F-4D97-AF65-F5344CB8AC3E}">
        <p14:creationId xmlns:p14="http://schemas.microsoft.com/office/powerpoint/2010/main" val="1783681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5ECF9-C469-1EED-AE64-C539E89BBAA1}"/>
              </a:ext>
            </a:extLst>
          </p:cNvPr>
          <p:cNvSpPr>
            <a:spLocks noGrp="1"/>
          </p:cNvSpPr>
          <p:nvPr>
            <p:ph type="title"/>
          </p:nvPr>
        </p:nvSpPr>
        <p:spPr/>
        <p:txBody>
          <a:bodyPr/>
          <a:lstStyle/>
          <a:p>
            <a:r>
              <a:rPr lang="en-US" dirty="0"/>
              <a:t>Execution – Iterative processing</a:t>
            </a:r>
          </a:p>
        </p:txBody>
      </p:sp>
      <p:sp>
        <p:nvSpPr>
          <p:cNvPr id="3" name="Content Placeholder 2">
            <a:extLst>
              <a:ext uri="{FF2B5EF4-FFF2-40B4-BE49-F238E27FC236}">
                <a16:creationId xmlns:a16="http://schemas.microsoft.com/office/drawing/2014/main" id="{F0355DD4-605F-0893-679E-221C05BAE816}"/>
              </a:ext>
            </a:extLst>
          </p:cNvPr>
          <p:cNvSpPr>
            <a:spLocks noGrp="1"/>
          </p:cNvSpPr>
          <p:nvPr>
            <p:ph idx="1"/>
          </p:nvPr>
        </p:nvSpPr>
        <p:spPr/>
        <p:txBody>
          <a:bodyPr/>
          <a:lstStyle/>
          <a:p>
            <a:r>
              <a:rPr lang="en-US" dirty="0"/>
              <a:t>At the end of the Data step, SAS goes back to the top of the Data step and performs the same steps for the next observation.</a:t>
            </a:r>
          </a:p>
          <a:p>
            <a:r>
              <a:rPr lang="en-US" dirty="0"/>
              <a:t>That is, the values of the variables in the PDV are reset to missing. </a:t>
            </a:r>
          </a:p>
          <a:p>
            <a:r>
              <a:rPr lang="en-US" dirty="0"/>
              <a:t>The automatic variable _N_ is incremented to 2 and _ERROR_ is set to 0.</a:t>
            </a:r>
          </a:p>
          <a:p>
            <a:r>
              <a:rPr lang="en-US" dirty="0"/>
              <a:t>The second data line is read into the input buffer and then into the PDV and so on.</a:t>
            </a:r>
          </a:p>
          <a:p>
            <a:r>
              <a:rPr lang="en-US" dirty="0"/>
              <a:t>This happens until all the records are processed in the Data step.</a:t>
            </a:r>
          </a:p>
        </p:txBody>
      </p:sp>
    </p:spTree>
    <p:extLst>
      <p:ext uri="{BB962C8B-B14F-4D97-AF65-F5344CB8AC3E}">
        <p14:creationId xmlns:p14="http://schemas.microsoft.com/office/powerpoint/2010/main" val="324999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5CDF6-F403-3A53-B3AE-46044BE93051}"/>
              </a:ext>
            </a:extLst>
          </p:cNvPr>
          <p:cNvSpPr>
            <a:spLocks noGrp="1"/>
          </p:cNvSpPr>
          <p:nvPr>
            <p:ph type="title"/>
          </p:nvPr>
        </p:nvSpPr>
        <p:spPr>
          <a:xfrm>
            <a:off x="1295402" y="982132"/>
            <a:ext cx="9601196" cy="1303867"/>
          </a:xfrm>
        </p:spPr>
        <p:txBody>
          <a:bodyPr>
            <a:normAutofit/>
          </a:bodyPr>
          <a:lstStyle/>
          <a:p>
            <a:r>
              <a:rPr lang="en-US">
                <a:solidFill>
                  <a:srgbClr val="262626"/>
                </a:solidFill>
              </a:rPr>
              <a:t>Implicit Vs Explicit Output</a:t>
            </a:r>
          </a:p>
        </p:txBody>
      </p:sp>
      <p:sp>
        <p:nvSpPr>
          <p:cNvPr id="3" name="Content Placeholder 2">
            <a:extLst>
              <a:ext uri="{FF2B5EF4-FFF2-40B4-BE49-F238E27FC236}">
                <a16:creationId xmlns:a16="http://schemas.microsoft.com/office/drawing/2014/main" id="{EF345DFC-4F24-9781-90E3-C49D378B95BE}"/>
              </a:ext>
            </a:extLst>
          </p:cNvPr>
          <p:cNvSpPr>
            <a:spLocks noGrp="1"/>
          </p:cNvSpPr>
          <p:nvPr>
            <p:ph idx="1"/>
          </p:nvPr>
        </p:nvSpPr>
        <p:spPr>
          <a:xfrm>
            <a:off x="1295402" y="2556932"/>
            <a:ext cx="6256866" cy="3318936"/>
          </a:xfrm>
        </p:spPr>
        <p:txBody>
          <a:bodyPr>
            <a:normAutofit lnSpcReduction="10000"/>
          </a:bodyPr>
          <a:lstStyle/>
          <a:p>
            <a:pPr>
              <a:lnSpc>
                <a:spcPct val="90000"/>
              </a:lnSpc>
            </a:pPr>
            <a:r>
              <a:rPr lang="en-US" sz="2200" dirty="0">
                <a:solidFill>
                  <a:srgbClr val="262626"/>
                </a:solidFill>
              </a:rPr>
              <a:t>In this example, there is an explicit output statement which tells SAS to immediately write the contents of the PDV to the output dataset.</a:t>
            </a:r>
          </a:p>
          <a:p>
            <a:pPr>
              <a:lnSpc>
                <a:spcPct val="90000"/>
              </a:lnSpc>
            </a:pPr>
            <a:r>
              <a:rPr lang="en-US" sz="2200" dirty="0">
                <a:solidFill>
                  <a:srgbClr val="262626"/>
                </a:solidFill>
              </a:rPr>
              <a:t>If the output statement was not explicitly coded into the data step, then SAS will write the contents of the PDV to the output dataset when it encounters the run; statement (or the end of the data step).</a:t>
            </a:r>
          </a:p>
          <a:p>
            <a:pPr>
              <a:lnSpc>
                <a:spcPct val="90000"/>
              </a:lnSpc>
            </a:pPr>
            <a:r>
              <a:rPr lang="en-US" sz="2200" dirty="0">
                <a:solidFill>
                  <a:srgbClr val="262626"/>
                </a:solidFill>
              </a:rPr>
              <a:t>When there is an explicit output statement in the data step, the implicit output statement (at the end of the data step) no longer applies.</a:t>
            </a:r>
          </a:p>
        </p:txBody>
      </p:sp>
      <p:pic>
        <p:nvPicPr>
          <p:cNvPr id="4" name="Picture 3">
            <a:extLst>
              <a:ext uri="{FF2B5EF4-FFF2-40B4-BE49-F238E27FC236}">
                <a16:creationId xmlns:a16="http://schemas.microsoft.com/office/drawing/2014/main" id="{30C728CA-652F-A8AE-4ABA-B83A264CCB84}"/>
              </a:ext>
            </a:extLst>
          </p:cNvPr>
          <p:cNvPicPr>
            <a:picLocks noChangeAspect="1"/>
          </p:cNvPicPr>
          <p:nvPr/>
        </p:nvPicPr>
        <p:blipFill>
          <a:blip r:embed="rId3"/>
          <a:stretch>
            <a:fillRect/>
          </a:stretch>
        </p:blipFill>
        <p:spPr>
          <a:xfrm>
            <a:off x="7677303" y="2659101"/>
            <a:ext cx="3702820" cy="1040539"/>
          </a:xfrm>
          <a:prstGeom prst="rect">
            <a:avLst/>
          </a:prstGeom>
          <a:ln w="57150" cmpd="thickThin">
            <a:solidFill>
              <a:srgbClr val="7F7F7F"/>
            </a:solidFill>
            <a:miter lim="800000"/>
          </a:ln>
        </p:spPr>
      </p:pic>
    </p:spTree>
    <p:extLst>
      <p:ext uri="{BB962C8B-B14F-4D97-AF65-F5344CB8AC3E}">
        <p14:creationId xmlns:p14="http://schemas.microsoft.com/office/powerpoint/2010/main" val="928158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F78B9-F5CE-6A91-D7EB-B14D59DCD6AF}"/>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6BD18A33-86F3-9EDC-641A-9AC6DB128E0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7219921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691</TotalTime>
  <Words>808</Words>
  <Application>Microsoft Office PowerPoint</Application>
  <PresentationFormat>Widescreen</PresentationFormat>
  <Paragraphs>71</Paragraphs>
  <Slides>14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Garamond</vt:lpstr>
      <vt:lpstr>Organic</vt:lpstr>
      <vt:lpstr>SAS Data Step</vt:lpstr>
      <vt:lpstr>Agenda</vt:lpstr>
      <vt:lpstr>DATA STEP PROCESSING</vt:lpstr>
      <vt:lpstr>Compilation</vt:lpstr>
      <vt:lpstr>Input buffer and PDV</vt:lpstr>
      <vt:lpstr>Execution (Data from input file)</vt:lpstr>
      <vt:lpstr>Execution – Iterative processing</vt:lpstr>
      <vt:lpstr>Implicit Vs Explicit Output</vt:lpstr>
      <vt:lpstr>Demo</vt:lpstr>
      <vt:lpstr>SET Statement</vt:lpstr>
      <vt:lpstr>SET Statement</vt:lpstr>
      <vt:lpstr>Data Step Execution (using input Datasets)</vt:lpstr>
      <vt:lpstr>What can you do using the SET Statement?</vt:lpstr>
      <vt:lpstr>DEMO - SET 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SAS Data Step</dc:title>
  <dc:creator>Vijay Govindarajan</dc:creator>
  <cp:lastModifiedBy>Vijay Govindarajan</cp:lastModifiedBy>
  <cp:revision>4</cp:revision>
  <dcterms:created xsi:type="dcterms:W3CDTF">2024-03-16T18:39:19Z</dcterms:created>
  <dcterms:modified xsi:type="dcterms:W3CDTF">2024-03-17T06:11:13Z</dcterms:modified>
</cp:coreProperties>
</file>