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77" r:id="rId7"/>
    <p:sldId id="259" r:id="rId8"/>
    <p:sldId id="268" r:id="rId9"/>
    <p:sldId id="269" r:id="rId10"/>
    <p:sldId id="274" r:id="rId11"/>
    <p:sldId id="270" r:id="rId12"/>
    <p:sldId id="271" r:id="rId13"/>
    <p:sldId id="272" r:id="rId14"/>
    <p:sldId id="261" r:id="rId15"/>
    <p:sldId id="262" r:id="rId16"/>
    <p:sldId id="273"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8" d="100"/>
          <a:sy n="48" d="100"/>
        </p:scale>
        <p:origin x="67" y="10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BA079-3DE5-42C9-82CF-E8FC3F7BDCF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B9AB2DB9-DF41-4C9A-A81C-B358A05D11BC}">
      <dgm:prSet/>
      <dgm:spPr/>
      <dgm:t>
        <a:bodyPr/>
        <a:lstStyle/>
        <a:p>
          <a:r>
            <a:rPr lang="en-IN"/>
            <a:t>Data acquisition and pre -processing</a:t>
          </a:r>
        </a:p>
      </dgm:t>
    </dgm:pt>
    <dgm:pt modelId="{37EF5280-A037-42DA-8616-7F3D49F281CF}" type="parTrans" cxnId="{9525C1FD-BF06-406A-972F-069410974410}">
      <dgm:prSet/>
      <dgm:spPr/>
      <dgm:t>
        <a:bodyPr/>
        <a:lstStyle/>
        <a:p>
          <a:endParaRPr lang="en-IN"/>
        </a:p>
      </dgm:t>
    </dgm:pt>
    <dgm:pt modelId="{F8AD7F47-25F2-486C-8C5F-E7E32CC47277}" type="sibTrans" cxnId="{9525C1FD-BF06-406A-972F-069410974410}">
      <dgm:prSet/>
      <dgm:spPr/>
      <dgm:t>
        <a:bodyPr/>
        <a:lstStyle/>
        <a:p>
          <a:endParaRPr lang="en-IN"/>
        </a:p>
      </dgm:t>
    </dgm:pt>
    <dgm:pt modelId="{281A3FD0-850D-4E2D-A93B-7AF9346D3A4C}">
      <dgm:prSet/>
      <dgm:spPr/>
      <dgm:t>
        <a:bodyPr/>
        <a:lstStyle/>
        <a:p>
          <a:r>
            <a:rPr lang="en-IN"/>
            <a:t>Bayesian Modelling Approach</a:t>
          </a:r>
        </a:p>
      </dgm:t>
    </dgm:pt>
    <dgm:pt modelId="{F147B645-D83F-4FAB-905A-C5CA50B883AB}" type="parTrans" cxnId="{84B81A02-DF55-4D56-80C3-1EFD05F25034}">
      <dgm:prSet/>
      <dgm:spPr/>
      <dgm:t>
        <a:bodyPr/>
        <a:lstStyle/>
        <a:p>
          <a:endParaRPr lang="en-IN"/>
        </a:p>
      </dgm:t>
    </dgm:pt>
    <dgm:pt modelId="{9E82199B-84E8-4A57-94D2-948B6ECEC6D3}" type="sibTrans" cxnId="{84B81A02-DF55-4D56-80C3-1EFD05F25034}">
      <dgm:prSet/>
      <dgm:spPr/>
      <dgm:t>
        <a:bodyPr/>
        <a:lstStyle/>
        <a:p>
          <a:endParaRPr lang="en-IN"/>
        </a:p>
      </dgm:t>
    </dgm:pt>
    <dgm:pt modelId="{5BFB396E-F549-480D-9DD2-799160A569AA}">
      <dgm:prSet/>
      <dgm:spPr/>
      <dgm:t>
        <a:bodyPr/>
        <a:lstStyle/>
        <a:p>
          <a:r>
            <a:rPr lang="en-IN"/>
            <a:t>Implementation of Bayesian Neural Network</a:t>
          </a:r>
        </a:p>
      </dgm:t>
    </dgm:pt>
    <dgm:pt modelId="{5DD739C5-B9FF-49B9-B6C9-59CAD7AF493E}" type="parTrans" cxnId="{C7A28DC6-D6DE-43EF-A209-7A5B625F5F6C}">
      <dgm:prSet/>
      <dgm:spPr/>
      <dgm:t>
        <a:bodyPr/>
        <a:lstStyle/>
        <a:p>
          <a:endParaRPr lang="en-IN"/>
        </a:p>
      </dgm:t>
    </dgm:pt>
    <dgm:pt modelId="{CF8871B3-83B3-4BF8-8E34-BDA204DAB32E}" type="sibTrans" cxnId="{C7A28DC6-D6DE-43EF-A209-7A5B625F5F6C}">
      <dgm:prSet/>
      <dgm:spPr/>
      <dgm:t>
        <a:bodyPr/>
        <a:lstStyle/>
        <a:p>
          <a:endParaRPr lang="en-IN"/>
        </a:p>
      </dgm:t>
    </dgm:pt>
    <dgm:pt modelId="{8EB9016B-6866-4ED7-BCD4-66ED26379F8B}">
      <dgm:prSet/>
      <dgm:spPr/>
      <dgm:t>
        <a:bodyPr/>
        <a:lstStyle/>
        <a:p>
          <a:r>
            <a:rPr lang="en-IN"/>
            <a:t>Model Evaluation</a:t>
          </a:r>
        </a:p>
      </dgm:t>
    </dgm:pt>
    <dgm:pt modelId="{3FAB07F9-D3AB-4BE5-A0BF-987E1CD1F257}" type="parTrans" cxnId="{B27F2041-18BB-4769-9F4E-6615256ECEB3}">
      <dgm:prSet/>
      <dgm:spPr/>
      <dgm:t>
        <a:bodyPr/>
        <a:lstStyle/>
        <a:p>
          <a:endParaRPr lang="en-IN"/>
        </a:p>
      </dgm:t>
    </dgm:pt>
    <dgm:pt modelId="{F2F69E3A-16F0-4B01-BFB8-671F03A7603C}" type="sibTrans" cxnId="{B27F2041-18BB-4769-9F4E-6615256ECEB3}">
      <dgm:prSet/>
      <dgm:spPr/>
      <dgm:t>
        <a:bodyPr/>
        <a:lstStyle/>
        <a:p>
          <a:endParaRPr lang="en-IN"/>
        </a:p>
      </dgm:t>
    </dgm:pt>
    <dgm:pt modelId="{DE5D0AE6-2F77-429C-994D-A4C07F1C3A4E}">
      <dgm:prSet/>
      <dgm:spPr/>
      <dgm:t>
        <a:bodyPr/>
        <a:lstStyle/>
        <a:p>
          <a:r>
            <a:rPr lang="en-IN"/>
            <a:t>Implementation and Communication</a:t>
          </a:r>
        </a:p>
      </dgm:t>
    </dgm:pt>
    <dgm:pt modelId="{A7A8D7E1-9C66-4A39-B595-0554EA74D168}" type="parTrans" cxnId="{0C49C5B2-8450-4D28-9F9F-5C3DF1F7C7E3}">
      <dgm:prSet/>
      <dgm:spPr/>
      <dgm:t>
        <a:bodyPr/>
        <a:lstStyle/>
        <a:p>
          <a:endParaRPr lang="en-IN"/>
        </a:p>
      </dgm:t>
    </dgm:pt>
    <dgm:pt modelId="{987E80DD-0B79-433F-8CA1-33398B905A25}" type="sibTrans" cxnId="{0C49C5B2-8450-4D28-9F9F-5C3DF1F7C7E3}">
      <dgm:prSet/>
      <dgm:spPr/>
      <dgm:t>
        <a:bodyPr/>
        <a:lstStyle/>
        <a:p>
          <a:endParaRPr lang="en-IN"/>
        </a:p>
      </dgm:t>
    </dgm:pt>
    <dgm:pt modelId="{66520BD8-73AC-4685-A4EE-0ED43CC81435}" type="pres">
      <dgm:prSet presAssocID="{872BA079-3DE5-42C9-82CF-E8FC3F7BDCFB}" presName="Name0" presStyleCnt="0">
        <dgm:presLayoutVars>
          <dgm:dir/>
          <dgm:resizeHandles val="exact"/>
        </dgm:presLayoutVars>
      </dgm:prSet>
      <dgm:spPr/>
    </dgm:pt>
    <dgm:pt modelId="{892C8897-AC04-4CC0-BF2B-312AE44A9894}" type="pres">
      <dgm:prSet presAssocID="{B9AB2DB9-DF41-4C9A-A81C-B358A05D11BC}" presName="node" presStyleLbl="node1" presStyleIdx="0" presStyleCnt="5">
        <dgm:presLayoutVars>
          <dgm:bulletEnabled val="1"/>
        </dgm:presLayoutVars>
      </dgm:prSet>
      <dgm:spPr/>
    </dgm:pt>
    <dgm:pt modelId="{16F65800-920C-4D34-9E61-9C3FA00EFB7A}" type="pres">
      <dgm:prSet presAssocID="{F8AD7F47-25F2-486C-8C5F-E7E32CC47277}" presName="sibTrans" presStyleLbl="sibTrans2D1" presStyleIdx="0" presStyleCnt="4"/>
      <dgm:spPr/>
    </dgm:pt>
    <dgm:pt modelId="{AA8F73BA-5976-49A8-A2B0-8319B6D519BB}" type="pres">
      <dgm:prSet presAssocID="{F8AD7F47-25F2-486C-8C5F-E7E32CC47277}" presName="connectorText" presStyleLbl="sibTrans2D1" presStyleIdx="0" presStyleCnt="4"/>
      <dgm:spPr/>
    </dgm:pt>
    <dgm:pt modelId="{96B89F16-5A74-473C-A12C-4AC8C6F12FD2}" type="pres">
      <dgm:prSet presAssocID="{281A3FD0-850D-4E2D-A93B-7AF9346D3A4C}" presName="node" presStyleLbl="node1" presStyleIdx="1" presStyleCnt="5">
        <dgm:presLayoutVars>
          <dgm:bulletEnabled val="1"/>
        </dgm:presLayoutVars>
      </dgm:prSet>
      <dgm:spPr/>
    </dgm:pt>
    <dgm:pt modelId="{ADCD41B0-E0E6-4E9C-BB97-3DDFD93DA805}" type="pres">
      <dgm:prSet presAssocID="{9E82199B-84E8-4A57-94D2-948B6ECEC6D3}" presName="sibTrans" presStyleLbl="sibTrans2D1" presStyleIdx="1" presStyleCnt="4"/>
      <dgm:spPr/>
    </dgm:pt>
    <dgm:pt modelId="{D1A1A71C-23AD-4093-9518-812496B68224}" type="pres">
      <dgm:prSet presAssocID="{9E82199B-84E8-4A57-94D2-948B6ECEC6D3}" presName="connectorText" presStyleLbl="sibTrans2D1" presStyleIdx="1" presStyleCnt="4"/>
      <dgm:spPr/>
    </dgm:pt>
    <dgm:pt modelId="{3FC0CE7C-70C2-4F6C-9E82-CAE6617E8518}" type="pres">
      <dgm:prSet presAssocID="{5BFB396E-F549-480D-9DD2-799160A569AA}" presName="node" presStyleLbl="node1" presStyleIdx="2" presStyleCnt="5">
        <dgm:presLayoutVars>
          <dgm:bulletEnabled val="1"/>
        </dgm:presLayoutVars>
      </dgm:prSet>
      <dgm:spPr/>
    </dgm:pt>
    <dgm:pt modelId="{004D525B-86C7-4C23-99A3-B293B328CEAE}" type="pres">
      <dgm:prSet presAssocID="{CF8871B3-83B3-4BF8-8E34-BDA204DAB32E}" presName="sibTrans" presStyleLbl="sibTrans2D1" presStyleIdx="2" presStyleCnt="4"/>
      <dgm:spPr/>
    </dgm:pt>
    <dgm:pt modelId="{95AF6697-ECB9-445F-9C55-4829A677BCA4}" type="pres">
      <dgm:prSet presAssocID="{CF8871B3-83B3-4BF8-8E34-BDA204DAB32E}" presName="connectorText" presStyleLbl="sibTrans2D1" presStyleIdx="2" presStyleCnt="4"/>
      <dgm:spPr/>
    </dgm:pt>
    <dgm:pt modelId="{62A7D1B8-0796-4729-877E-6CD85554093F}" type="pres">
      <dgm:prSet presAssocID="{8EB9016B-6866-4ED7-BCD4-66ED26379F8B}" presName="node" presStyleLbl="node1" presStyleIdx="3" presStyleCnt="5">
        <dgm:presLayoutVars>
          <dgm:bulletEnabled val="1"/>
        </dgm:presLayoutVars>
      </dgm:prSet>
      <dgm:spPr/>
    </dgm:pt>
    <dgm:pt modelId="{A1B0D712-D69E-4727-9809-5277B25F2980}" type="pres">
      <dgm:prSet presAssocID="{F2F69E3A-16F0-4B01-BFB8-671F03A7603C}" presName="sibTrans" presStyleLbl="sibTrans2D1" presStyleIdx="3" presStyleCnt="4"/>
      <dgm:spPr/>
    </dgm:pt>
    <dgm:pt modelId="{A2427B30-C80C-4457-A292-23679B22A83C}" type="pres">
      <dgm:prSet presAssocID="{F2F69E3A-16F0-4B01-BFB8-671F03A7603C}" presName="connectorText" presStyleLbl="sibTrans2D1" presStyleIdx="3" presStyleCnt="4"/>
      <dgm:spPr/>
    </dgm:pt>
    <dgm:pt modelId="{A19DEB4E-D945-4C6A-8203-A96F3775E9EA}" type="pres">
      <dgm:prSet presAssocID="{DE5D0AE6-2F77-429C-994D-A4C07F1C3A4E}" presName="node" presStyleLbl="node1" presStyleIdx="4" presStyleCnt="5">
        <dgm:presLayoutVars>
          <dgm:bulletEnabled val="1"/>
        </dgm:presLayoutVars>
      </dgm:prSet>
      <dgm:spPr/>
    </dgm:pt>
  </dgm:ptLst>
  <dgm:cxnLst>
    <dgm:cxn modelId="{84B81A02-DF55-4D56-80C3-1EFD05F25034}" srcId="{872BA079-3DE5-42C9-82CF-E8FC3F7BDCFB}" destId="{281A3FD0-850D-4E2D-A93B-7AF9346D3A4C}" srcOrd="1" destOrd="0" parTransId="{F147B645-D83F-4FAB-905A-C5CA50B883AB}" sibTransId="{9E82199B-84E8-4A57-94D2-948B6ECEC6D3}"/>
    <dgm:cxn modelId="{BBF72626-44A1-436C-84A1-95B7312B1157}" type="presOf" srcId="{B9AB2DB9-DF41-4C9A-A81C-B358A05D11BC}" destId="{892C8897-AC04-4CC0-BF2B-312AE44A9894}" srcOrd="0" destOrd="0" presId="urn:microsoft.com/office/officeart/2005/8/layout/process1"/>
    <dgm:cxn modelId="{6C1A0B27-EC6F-4A78-B595-28726F9B2B15}" type="presOf" srcId="{CF8871B3-83B3-4BF8-8E34-BDA204DAB32E}" destId="{004D525B-86C7-4C23-99A3-B293B328CEAE}" srcOrd="0" destOrd="0" presId="urn:microsoft.com/office/officeart/2005/8/layout/process1"/>
    <dgm:cxn modelId="{86DA1D29-A978-4ED8-8EDF-414620273F29}" type="presOf" srcId="{F8AD7F47-25F2-486C-8C5F-E7E32CC47277}" destId="{AA8F73BA-5976-49A8-A2B0-8319B6D519BB}" srcOrd="1" destOrd="0" presId="urn:microsoft.com/office/officeart/2005/8/layout/process1"/>
    <dgm:cxn modelId="{B27F2041-18BB-4769-9F4E-6615256ECEB3}" srcId="{872BA079-3DE5-42C9-82CF-E8FC3F7BDCFB}" destId="{8EB9016B-6866-4ED7-BCD4-66ED26379F8B}" srcOrd="3" destOrd="0" parTransId="{3FAB07F9-D3AB-4BE5-A0BF-987E1CD1F257}" sibTransId="{F2F69E3A-16F0-4B01-BFB8-671F03A7603C}"/>
    <dgm:cxn modelId="{93388F64-9AAE-4694-ABEA-07ADB74F5072}" type="presOf" srcId="{F2F69E3A-16F0-4B01-BFB8-671F03A7603C}" destId="{A2427B30-C80C-4457-A292-23679B22A83C}" srcOrd="1" destOrd="0" presId="urn:microsoft.com/office/officeart/2005/8/layout/process1"/>
    <dgm:cxn modelId="{910CCA65-35DE-44EE-89A9-D88977BC2F0E}" type="presOf" srcId="{5BFB396E-F549-480D-9DD2-799160A569AA}" destId="{3FC0CE7C-70C2-4F6C-9E82-CAE6617E8518}" srcOrd="0" destOrd="0" presId="urn:microsoft.com/office/officeart/2005/8/layout/process1"/>
    <dgm:cxn modelId="{7968CA4B-E687-40CE-A73C-148FF21BA3E8}" type="presOf" srcId="{CF8871B3-83B3-4BF8-8E34-BDA204DAB32E}" destId="{95AF6697-ECB9-445F-9C55-4829A677BCA4}" srcOrd="1" destOrd="0" presId="urn:microsoft.com/office/officeart/2005/8/layout/process1"/>
    <dgm:cxn modelId="{1901254D-8987-4EAB-A82B-92BE91C48B7E}" type="presOf" srcId="{872BA079-3DE5-42C9-82CF-E8FC3F7BDCFB}" destId="{66520BD8-73AC-4685-A4EE-0ED43CC81435}" srcOrd="0" destOrd="0" presId="urn:microsoft.com/office/officeart/2005/8/layout/process1"/>
    <dgm:cxn modelId="{F835427E-2D1F-4F0E-AD7F-74462E7025D7}" type="presOf" srcId="{F2F69E3A-16F0-4B01-BFB8-671F03A7603C}" destId="{A1B0D712-D69E-4727-9809-5277B25F2980}" srcOrd="0" destOrd="0" presId="urn:microsoft.com/office/officeart/2005/8/layout/process1"/>
    <dgm:cxn modelId="{298E0595-2851-46F6-AEE7-D8DFAB38BA65}" type="presOf" srcId="{9E82199B-84E8-4A57-94D2-948B6ECEC6D3}" destId="{D1A1A71C-23AD-4093-9518-812496B68224}" srcOrd="1" destOrd="0" presId="urn:microsoft.com/office/officeart/2005/8/layout/process1"/>
    <dgm:cxn modelId="{0C49C5B2-8450-4D28-9F9F-5C3DF1F7C7E3}" srcId="{872BA079-3DE5-42C9-82CF-E8FC3F7BDCFB}" destId="{DE5D0AE6-2F77-429C-994D-A4C07F1C3A4E}" srcOrd="4" destOrd="0" parTransId="{A7A8D7E1-9C66-4A39-B595-0554EA74D168}" sibTransId="{987E80DD-0B79-433F-8CA1-33398B905A25}"/>
    <dgm:cxn modelId="{C7A28DC6-D6DE-43EF-A209-7A5B625F5F6C}" srcId="{872BA079-3DE5-42C9-82CF-E8FC3F7BDCFB}" destId="{5BFB396E-F549-480D-9DD2-799160A569AA}" srcOrd="2" destOrd="0" parTransId="{5DD739C5-B9FF-49B9-B6C9-59CAD7AF493E}" sibTransId="{CF8871B3-83B3-4BF8-8E34-BDA204DAB32E}"/>
    <dgm:cxn modelId="{685F40CB-83DE-4556-8060-050B3B84D1EB}" type="presOf" srcId="{281A3FD0-850D-4E2D-A93B-7AF9346D3A4C}" destId="{96B89F16-5A74-473C-A12C-4AC8C6F12FD2}" srcOrd="0" destOrd="0" presId="urn:microsoft.com/office/officeart/2005/8/layout/process1"/>
    <dgm:cxn modelId="{8EFDB1D4-DDCA-4C40-BC23-7AD91A0859D7}" type="presOf" srcId="{DE5D0AE6-2F77-429C-994D-A4C07F1C3A4E}" destId="{A19DEB4E-D945-4C6A-8203-A96F3775E9EA}" srcOrd="0" destOrd="0" presId="urn:microsoft.com/office/officeart/2005/8/layout/process1"/>
    <dgm:cxn modelId="{6AE1D6E4-0CEB-4AD5-8578-55BCEA78D355}" type="presOf" srcId="{F8AD7F47-25F2-486C-8C5F-E7E32CC47277}" destId="{16F65800-920C-4D34-9E61-9C3FA00EFB7A}" srcOrd="0" destOrd="0" presId="urn:microsoft.com/office/officeart/2005/8/layout/process1"/>
    <dgm:cxn modelId="{2A640AFB-8D16-4D47-8C11-0A1E16F4FAAA}" type="presOf" srcId="{8EB9016B-6866-4ED7-BCD4-66ED26379F8B}" destId="{62A7D1B8-0796-4729-877E-6CD85554093F}" srcOrd="0" destOrd="0" presId="urn:microsoft.com/office/officeart/2005/8/layout/process1"/>
    <dgm:cxn modelId="{274C91FC-D5DD-4B6A-AF62-1748366FEAEE}" type="presOf" srcId="{9E82199B-84E8-4A57-94D2-948B6ECEC6D3}" destId="{ADCD41B0-E0E6-4E9C-BB97-3DDFD93DA805}" srcOrd="0" destOrd="0" presId="urn:microsoft.com/office/officeart/2005/8/layout/process1"/>
    <dgm:cxn modelId="{9525C1FD-BF06-406A-972F-069410974410}" srcId="{872BA079-3DE5-42C9-82CF-E8FC3F7BDCFB}" destId="{B9AB2DB9-DF41-4C9A-A81C-B358A05D11BC}" srcOrd="0" destOrd="0" parTransId="{37EF5280-A037-42DA-8616-7F3D49F281CF}" sibTransId="{F8AD7F47-25F2-486C-8C5F-E7E32CC47277}"/>
    <dgm:cxn modelId="{99E03F6F-2626-4989-9BEC-A509B1C23E48}" type="presParOf" srcId="{66520BD8-73AC-4685-A4EE-0ED43CC81435}" destId="{892C8897-AC04-4CC0-BF2B-312AE44A9894}" srcOrd="0" destOrd="0" presId="urn:microsoft.com/office/officeart/2005/8/layout/process1"/>
    <dgm:cxn modelId="{BC459586-E805-43E6-AF75-55E035408437}" type="presParOf" srcId="{66520BD8-73AC-4685-A4EE-0ED43CC81435}" destId="{16F65800-920C-4D34-9E61-9C3FA00EFB7A}" srcOrd="1" destOrd="0" presId="urn:microsoft.com/office/officeart/2005/8/layout/process1"/>
    <dgm:cxn modelId="{26CCDF9F-08FD-4D55-83CB-CBE98EAA7C4C}" type="presParOf" srcId="{16F65800-920C-4D34-9E61-9C3FA00EFB7A}" destId="{AA8F73BA-5976-49A8-A2B0-8319B6D519BB}" srcOrd="0" destOrd="0" presId="urn:microsoft.com/office/officeart/2005/8/layout/process1"/>
    <dgm:cxn modelId="{7249732C-0378-4569-85F0-95DC0751C029}" type="presParOf" srcId="{66520BD8-73AC-4685-A4EE-0ED43CC81435}" destId="{96B89F16-5A74-473C-A12C-4AC8C6F12FD2}" srcOrd="2" destOrd="0" presId="urn:microsoft.com/office/officeart/2005/8/layout/process1"/>
    <dgm:cxn modelId="{5D7DB448-5638-4D57-B6D2-8EFF586A044F}" type="presParOf" srcId="{66520BD8-73AC-4685-A4EE-0ED43CC81435}" destId="{ADCD41B0-E0E6-4E9C-BB97-3DDFD93DA805}" srcOrd="3" destOrd="0" presId="urn:microsoft.com/office/officeart/2005/8/layout/process1"/>
    <dgm:cxn modelId="{F7B4F019-1751-4283-B353-4BB375619D22}" type="presParOf" srcId="{ADCD41B0-E0E6-4E9C-BB97-3DDFD93DA805}" destId="{D1A1A71C-23AD-4093-9518-812496B68224}" srcOrd="0" destOrd="0" presId="urn:microsoft.com/office/officeart/2005/8/layout/process1"/>
    <dgm:cxn modelId="{063AF653-7C4C-4315-B33D-084618BF48A4}" type="presParOf" srcId="{66520BD8-73AC-4685-A4EE-0ED43CC81435}" destId="{3FC0CE7C-70C2-4F6C-9E82-CAE6617E8518}" srcOrd="4" destOrd="0" presId="urn:microsoft.com/office/officeart/2005/8/layout/process1"/>
    <dgm:cxn modelId="{905A5F93-8F7D-4A45-88E5-82FD5E93EC8D}" type="presParOf" srcId="{66520BD8-73AC-4685-A4EE-0ED43CC81435}" destId="{004D525B-86C7-4C23-99A3-B293B328CEAE}" srcOrd="5" destOrd="0" presId="urn:microsoft.com/office/officeart/2005/8/layout/process1"/>
    <dgm:cxn modelId="{E370ECAA-D2BE-445E-B126-701EFAE3619A}" type="presParOf" srcId="{004D525B-86C7-4C23-99A3-B293B328CEAE}" destId="{95AF6697-ECB9-445F-9C55-4829A677BCA4}" srcOrd="0" destOrd="0" presId="urn:microsoft.com/office/officeart/2005/8/layout/process1"/>
    <dgm:cxn modelId="{029F7BCF-0278-4E51-977B-AA3EEA8F32DF}" type="presParOf" srcId="{66520BD8-73AC-4685-A4EE-0ED43CC81435}" destId="{62A7D1B8-0796-4729-877E-6CD85554093F}" srcOrd="6" destOrd="0" presId="urn:microsoft.com/office/officeart/2005/8/layout/process1"/>
    <dgm:cxn modelId="{1EF2FDC9-9AA0-480F-A27D-D94CBAF05F43}" type="presParOf" srcId="{66520BD8-73AC-4685-A4EE-0ED43CC81435}" destId="{A1B0D712-D69E-4727-9809-5277B25F2980}" srcOrd="7" destOrd="0" presId="urn:microsoft.com/office/officeart/2005/8/layout/process1"/>
    <dgm:cxn modelId="{297F2D5F-ABAF-4495-A259-ED3E0D4E1856}" type="presParOf" srcId="{A1B0D712-D69E-4727-9809-5277B25F2980}" destId="{A2427B30-C80C-4457-A292-23679B22A83C}" srcOrd="0" destOrd="0" presId="urn:microsoft.com/office/officeart/2005/8/layout/process1"/>
    <dgm:cxn modelId="{9DAA32FB-A618-4C40-BE6E-70DCACE85E9F}" type="presParOf" srcId="{66520BD8-73AC-4685-A4EE-0ED43CC81435}" destId="{A19DEB4E-D945-4C6A-8203-A96F3775E9E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C8897-AC04-4CC0-BF2B-312AE44A9894}">
      <dsp:nvSpPr>
        <dsp:cNvPr id="0" name=""/>
        <dsp:cNvSpPr/>
      </dsp:nvSpPr>
      <dsp:spPr>
        <a:xfrm>
          <a:off x="5134"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Data acquisition and pre -processing</a:t>
          </a:r>
        </a:p>
      </dsp:txBody>
      <dsp:txXfrm>
        <a:off x="33106" y="2151044"/>
        <a:ext cx="1535772" cy="899086"/>
      </dsp:txXfrm>
    </dsp:sp>
    <dsp:sp modelId="{16F65800-920C-4D34-9E61-9C3FA00EFB7A}">
      <dsp:nvSpPr>
        <dsp:cNvPr id="0" name=""/>
        <dsp:cNvSpPr/>
      </dsp:nvSpPr>
      <dsp:spPr>
        <a:xfrm>
          <a:off x="1756023"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1756023" y="2482163"/>
        <a:ext cx="236210" cy="236847"/>
      </dsp:txXfrm>
    </dsp:sp>
    <dsp:sp modelId="{96B89F16-5A74-473C-A12C-4AC8C6F12FD2}">
      <dsp:nvSpPr>
        <dsp:cNvPr id="0" name=""/>
        <dsp:cNvSpPr/>
      </dsp:nvSpPr>
      <dsp:spPr>
        <a:xfrm>
          <a:off x="2233538"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Bayesian Modelling Approach</a:t>
          </a:r>
        </a:p>
      </dsp:txBody>
      <dsp:txXfrm>
        <a:off x="2261510" y="2151044"/>
        <a:ext cx="1535772" cy="899086"/>
      </dsp:txXfrm>
    </dsp:sp>
    <dsp:sp modelId="{ADCD41B0-E0E6-4E9C-BB97-3DDFD93DA805}">
      <dsp:nvSpPr>
        <dsp:cNvPr id="0" name=""/>
        <dsp:cNvSpPr/>
      </dsp:nvSpPr>
      <dsp:spPr>
        <a:xfrm>
          <a:off x="3984426"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3984426" y="2482163"/>
        <a:ext cx="236210" cy="236847"/>
      </dsp:txXfrm>
    </dsp:sp>
    <dsp:sp modelId="{3FC0CE7C-70C2-4F6C-9E82-CAE6617E8518}">
      <dsp:nvSpPr>
        <dsp:cNvPr id="0" name=""/>
        <dsp:cNvSpPr/>
      </dsp:nvSpPr>
      <dsp:spPr>
        <a:xfrm>
          <a:off x="4461941"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Implementation of Bayesian Neural Network</a:t>
          </a:r>
        </a:p>
      </dsp:txBody>
      <dsp:txXfrm>
        <a:off x="4489913" y="2151044"/>
        <a:ext cx="1535772" cy="899086"/>
      </dsp:txXfrm>
    </dsp:sp>
    <dsp:sp modelId="{004D525B-86C7-4C23-99A3-B293B328CEAE}">
      <dsp:nvSpPr>
        <dsp:cNvPr id="0" name=""/>
        <dsp:cNvSpPr/>
      </dsp:nvSpPr>
      <dsp:spPr>
        <a:xfrm>
          <a:off x="6212830"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6212830" y="2482163"/>
        <a:ext cx="236210" cy="236847"/>
      </dsp:txXfrm>
    </dsp:sp>
    <dsp:sp modelId="{62A7D1B8-0796-4729-877E-6CD85554093F}">
      <dsp:nvSpPr>
        <dsp:cNvPr id="0" name=""/>
        <dsp:cNvSpPr/>
      </dsp:nvSpPr>
      <dsp:spPr>
        <a:xfrm>
          <a:off x="6690345"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Model Evaluation</a:t>
          </a:r>
        </a:p>
      </dsp:txBody>
      <dsp:txXfrm>
        <a:off x="6718317" y="2151044"/>
        <a:ext cx="1535772" cy="899086"/>
      </dsp:txXfrm>
    </dsp:sp>
    <dsp:sp modelId="{A1B0D712-D69E-4727-9809-5277B25F2980}">
      <dsp:nvSpPr>
        <dsp:cNvPr id="0" name=""/>
        <dsp:cNvSpPr/>
      </dsp:nvSpPr>
      <dsp:spPr>
        <a:xfrm>
          <a:off x="8441233" y="2403214"/>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8441233" y="2482163"/>
        <a:ext cx="236210" cy="236847"/>
      </dsp:txXfrm>
    </dsp:sp>
    <dsp:sp modelId="{A19DEB4E-D945-4C6A-8203-A96F3775E9EA}">
      <dsp:nvSpPr>
        <dsp:cNvPr id="0" name=""/>
        <dsp:cNvSpPr/>
      </dsp:nvSpPr>
      <dsp:spPr>
        <a:xfrm>
          <a:off x="8918748" y="2123072"/>
          <a:ext cx="1591716" cy="9550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t>Implementation and Communication</a:t>
          </a:r>
        </a:p>
      </dsp:txBody>
      <dsp:txXfrm>
        <a:off x="8946720" y="2151044"/>
        <a:ext cx="1535772" cy="8990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2589-864C-CA7F-AD68-C3619A863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63989-EE85-C993-C022-75840F9C3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E7419C-A319-92A2-4F1B-3C4CEA329EE6}"/>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5FB64857-7E7F-4752-CDC4-BC506C101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38E22-9F71-D5FD-D2B0-2F1FCF0F957C}"/>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00589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ED4B-E8AB-40C4-4301-3F39E53F1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D9199-74D2-6DA9-A751-F427975E8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B2AFB-5CB3-85E3-0CDE-D1227CD895CF}"/>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00F32346-1F0A-8C3B-1C48-B9C63AF91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6F862-BD84-6481-CFBC-A6AE6F9322E6}"/>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121992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B4B26-28E0-683E-1FAB-47096CDF2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16822-5EBA-A026-9985-B95FD7652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FABCB-FD9E-8841-6C0B-6972E83E1A5A}"/>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3EF38B7C-51B0-3644-B9BC-873760B05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7908E-7B83-4875-F61E-7F0F6C418CC9}"/>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136395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A6BE-6183-2C9E-F5F7-D13F736F2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446711-510B-2D7B-43C7-6186E3E54E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69DDA-C393-6482-A35B-FD488BB33742}"/>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73788A8F-6BEC-CEAD-BF36-8DC104C5F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EAB48-D2C0-403D-7717-11F6B3405000}"/>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322541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046A-60D4-331B-129E-EFC7834FE5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711004-32B7-65A9-D04F-3D73306025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B4643-B9CA-D27B-37CA-AA3202976305}"/>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14B88B1E-CF04-60FC-A0D3-C734F38D5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92AE1-C11A-A848-8275-49AD0E1FBB5C}"/>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42311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D2E6-E3BF-2D2F-FF06-FE268C492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EADCE7-E7BD-F9B5-EC33-042ADAB32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4C1414-FD1F-7ADC-E64B-5A9F29C06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2AC957-4FB6-87D2-2079-F5FA104238DE}"/>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6" name="Footer Placeholder 5">
            <a:extLst>
              <a:ext uri="{FF2B5EF4-FFF2-40B4-BE49-F238E27FC236}">
                <a16:creationId xmlns:a16="http://schemas.microsoft.com/office/drawing/2014/main" id="{B1B23016-989F-4A31-21DE-28C340B4D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8897C8-041A-8C38-0310-64408BD4AFDA}"/>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27302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7C04-B7FF-93BB-41A7-78FA6E5776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7E8F0-C1CA-142F-8022-1E8EA8B32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D491E-A5C7-DC75-82F1-C0BF3B940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1CCE6-B587-A49C-69A1-3292CC4B0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A0BBD-6CDF-6F5A-0901-7ED27B67A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A5E725-75A9-ED0E-5BA5-DF34C15160AC}"/>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8" name="Footer Placeholder 7">
            <a:extLst>
              <a:ext uri="{FF2B5EF4-FFF2-40B4-BE49-F238E27FC236}">
                <a16:creationId xmlns:a16="http://schemas.microsoft.com/office/drawing/2014/main" id="{A673C310-75D6-87C0-4354-DB871F6F47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E4E6F1-E206-DA0E-6DAD-D4D5EF8813C4}"/>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293228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DE1C-EBEB-FCB9-461D-8C18F284E8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696DA-F28E-C99A-1A2A-48CFAB09DA5A}"/>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4" name="Footer Placeholder 3">
            <a:extLst>
              <a:ext uri="{FF2B5EF4-FFF2-40B4-BE49-F238E27FC236}">
                <a16:creationId xmlns:a16="http://schemas.microsoft.com/office/drawing/2014/main" id="{CDFD49F0-8F96-0872-8F8B-C4B3CD79F9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7FE1AF-E9AD-1942-4D70-BDB5C8E20C73}"/>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92354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C8717-3213-B58A-06FE-CC141EF14F3F}"/>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3" name="Footer Placeholder 2">
            <a:extLst>
              <a:ext uri="{FF2B5EF4-FFF2-40B4-BE49-F238E27FC236}">
                <a16:creationId xmlns:a16="http://schemas.microsoft.com/office/drawing/2014/main" id="{8FD38B44-19EB-33F4-F4BF-19341464D5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75C15E-BA94-892D-B948-AAD582732B64}"/>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378341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1AA3-8579-2754-F532-FAFF3E4B7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9CBC64-0119-9594-8BEC-258B81BDF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9DB6E-0271-5114-2F14-3FA677A63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9921B-2BA3-2034-D162-ED65259DFB29}"/>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6" name="Footer Placeholder 5">
            <a:extLst>
              <a:ext uri="{FF2B5EF4-FFF2-40B4-BE49-F238E27FC236}">
                <a16:creationId xmlns:a16="http://schemas.microsoft.com/office/drawing/2014/main" id="{647129AD-E1FE-1831-7AAB-6E3C120EFD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DB717-3307-A9E2-EF1B-BACA135AD354}"/>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95615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01FE-A325-D40E-EBF3-E4F698DD1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11F3F6-367B-8901-7FCC-5FBA111A1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3CEE68-E8C0-09FD-851A-23DADFEBB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6F8F3-D6C8-7A0B-0796-FA806A72D887}"/>
              </a:ext>
            </a:extLst>
          </p:cNvPr>
          <p:cNvSpPr>
            <a:spLocks noGrp="1"/>
          </p:cNvSpPr>
          <p:nvPr>
            <p:ph type="dt" sz="half" idx="10"/>
          </p:nvPr>
        </p:nvSpPr>
        <p:spPr/>
        <p:txBody>
          <a:bodyPr/>
          <a:lstStyle/>
          <a:p>
            <a:fld id="{752623EF-CC1F-47A0-BC3C-DE5BA0955C0F}" type="datetimeFigureOut">
              <a:rPr lang="en-IN" smtClean="0"/>
              <a:t>16-05-2023</a:t>
            </a:fld>
            <a:endParaRPr lang="en-IN"/>
          </a:p>
        </p:txBody>
      </p:sp>
      <p:sp>
        <p:nvSpPr>
          <p:cNvPr id="6" name="Footer Placeholder 5">
            <a:extLst>
              <a:ext uri="{FF2B5EF4-FFF2-40B4-BE49-F238E27FC236}">
                <a16:creationId xmlns:a16="http://schemas.microsoft.com/office/drawing/2014/main" id="{8244B289-5D52-84C6-23F1-1BDD56CEB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71185-2D15-5591-8719-8A2DA7FD070C}"/>
              </a:ext>
            </a:extLst>
          </p:cNvPr>
          <p:cNvSpPr>
            <a:spLocks noGrp="1"/>
          </p:cNvSpPr>
          <p:nvPr>
            <p:ph type="sldNum" sz="quarter" idx="12"/>
          </p:nvPr>
        </p:nvSpPr>
        <p:spPr/>
        <p:txBody>
          <a:bodyPr/>
          <a:lstStyle/>
          <a:p>
            <a:fld id="{6256CC8D-0FA5-4F91-B9D9-2084B45782FF}" type="slidenum">
              <a:rPr lang="en-IN" smtClean="0"/>
              <a:t>‹#›</a:t>
            </a:fld>
            <a:endParaRPr lang="en-IN"/>
          </a:p>
        </p:txBody>
      </p:sp>
    </p:spTree>
    <p:extLst>
      <p:ext uri="{BB962C8B-B14F-4D97-AF65-F5344CB8AC3E}">
        <p14:creationId xmlns:p14="http://schemas.microsoft.com/office/powerpoint/2010/main" val="369193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1866F-CD5C-D565-8F98-D93FEDF60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2EE991-7ADB-9EE8-5B93-F82A6E5EE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F9CD3-15FF-B245-B81F-217B88EDE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623EF-CC1F-47A0-BC3C-DE5BA0955C0F}" type="datetimeFigureOut">
              <a:rPr lang="en-IN" smtClean="0"/>
              <a:t>16-05-2023</a:t>
            </a:fld>
            <a:endParaRPr lang="en-IN"/>
          </a:p>
        </p:txBody>
      </p:sp>
      <p:sp>
        <p:nvSpPr>
          <p:cNvPr id="5" name="Footer Placeholder 4">
            <a:extLst>
              <a:ext uri="{FF2B5EF4-FFF2-40B4-BE49-F238E27FC236}">
                <a16:creationId xmlns:a16="http://schemas.microsoft.com/office/drawing/2014/main" id="{CE08C40F-B526-09EB-3155-64339E8CCE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5765EE-7B70-F6B0-AB46-EC2E1CFBE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6CC8D-0FA5-4F91-B9D9-2084B45782FF}" type="slidenum">
              <a:rPr lang="en-IN" smtClean="0"/>
              <a:t>‹#›</a:t>
            </a:fld>
            <a:endParaRPr lang="en-IN"/>
          </a:p>
        </p:txBody>
      </p:sp>
    </p:spTree>
    <p:extLst>
      <p:ext uri="{BB962C8B-B14F-4D97-AF65-F5344CB8AC3E}">
        <p14:creationId xmlns:p14="http://schemas.microsoft.com/office/powerpoint/2010/main" val="4243291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stesparkweather.net/archive_reports.php?date=2009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8623D0B-0AD8-BB91-F04B-B92AB5B3BDE0}"/>
              </a:ext>
            </a:extLst>
          </p:cNvPr>
          <p:cNvSpPr>
            <a:spLocks noGrp="1"/>
          </p:cNvSpPr>
          <p:nvPr>
            <p:ph type="ctrTitle"/>
          </p:nvPr>
        </p:nvSpPr>
        <p:spPr>
          <a:xfrm>
            <a:off x="1524000" y="1737358"/>
            <a:ext cx="9144000" cy="2387600"/>
          </a:xfrm>
        </p:spPr>
        <p:txBody>
          <a:bodyPr>
            <a:normAutofit/>
          </a:bodyPr>
          <a:lstStyle/>
          <a:p>
            <a:r>
              <a:rPr lang="en-US" sz="3000" dirty="0"/>
              <a:t>Evaluation and Implementation of various Bayesian approaches to model predictions of future climate change</a:t>
            </a:r>
            <a:br>
              <a:rPr lang="en-US" sz="3000" dirty="0"/>
            </a:br>
            <a:r>
              <a:rPr lang="en-US" sz="3000" dirty="0"/>
              <a:t>ICRTDAO-39</a:t>
            </a:r>
            <a:br>
              <a:rPr lang="en-US" dirty="0"/>
            </a:br>
            <a:endParaRPr lang="en-US" dirty="0"/>
          </a:p>
        </p:txBody>
      </p:sp>
      <p:sp>
        <p:nvSpPr>
          <p:cNvPr id="9" name="Title 1">
            <a:extLst>
              <a:ext uri="{FF2B5EF4-FFF2-40B4-BE49-F238E27FC236}">
                <a16:creationId xmlns:a16="http://schemas.microsoft.com/office/drawing/2014/main" id="{881D3F1B-5144-97C0-3970-0B6BA8C45F47}"/>
              </a:ext>
            </a:extLst>
          </p:cNvPr>
          <p:cNvSpPr>
            <a:spLocks noGrp="1"/>
          </p:cNvSpPr>
          <p:nvPr>
            <p:ph type="subTitle" idx="1"/>
          </p:nvPr>
        </p:nvSpPr>
        <p:spPr>
          <a:xfrm>
            <a:off x="1613013" y="4718739"/>
            <a:ext cx="9144000" cy="1655762"/>
          </a:xfrm>
        </p:spPr>
        <p:txBody>
          <a:bodyPr>
            <a:normAutofit fontScale="90000" lnSpcReduction="20000"/>
          </a:bodyPr>
          <a:lstStyle/>
          <a:p>
            <a:r>
              <a:rPr lang="en-US" b="1" dirty="0">
                <a:solidFill>
                  <a:schemeClr val="accent6">
                    <a:lumMod val="25000"/>
                  </a:schemeClr>
                </a:solidFill>
              </a:rPr>
              <a:t>Presentor Detail</a:t>
            </a:r>
          </a:p>
          <a:p>
            <a:r>
              <a:rPr lang="en-US" dirty="0">
                <a:solidFill>
                  <a:schemeClr val="accent6">
                    <a:lumMod val="25000"/>
                  </a:schemeClr>
                </a:solidFill>
              </a:rPr>
              <a:t>Saswata Lahiri, Student, SRM Institute of Science And Technology</a:t>
            </a:r>
          </a:p>
          <a:p>
            <a:r>
              <a:rPr lang="en-US" dirty="0">
                <a:solidFill>
                  <a:schemeClr val="accent6">
                    <a:lumMod val="25000"/>
                  </a:schemeClr>
                </a:solidFill>
              </a:rPr>
              <a:t>Aagam Shah, Student, SRM Institute of Science And Technology</a:t>
            </a:r>
          </a:p>
          <a:p>
            <a:r>
              <a:rPr lang="en-US" dirty="0"/>
              <a:t>Guide Name - Dr T Veeramakali, Faculty, SRM </a:t>
            </a:r>
            <a:r>
              <a:rPr lang="en-US" dirty="0">
                <a:solidFill>
                  <a:schemeClr val="accent6">
                    <a:lumMod val="25000"/>
                  </a:schemeClr>
                </a:solidFill>
              </a:rPr>
              <a:t>Institute of Science And Technology</a:t>
            </a:r>
          </a:p>
          <a:p>
            <a:endParaRPr lang="en-US" dirty="0"/>
          </a:p>
        </p:txBody>
      </p:sp>
      <p:pic>
        <p:nvPicPr>
          <p:cNvPr id="10" name="Picture 6" descr="srm-institute-of-science-and-technology-vector-logo.png">
            <a:extLst>
              <a:ext uri="{FF2B5EF4-FFF2-40B4-BE49-F238E27FC236}">
                <a16:creationId xmlns:a16="http://schemas.microsoft.com/office/drawing/2014/main" id="{847503C5-FEF6-B2F5-D46E-800F67DD16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17843" y="252484"/>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587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1AF0-AFE7-B97C-5CBB-FD9AC810BB2F}"/>
              </a:ext>
            </a:extLst>
          </p:cNvPr>
          <p:cNvSpPr>
            <a:spLocks noGrp="1"/>
          </p:cNvSpPr>
          <p:nvPr>
            <p:ph type="title"/>
          </p:nvPr>
        </p:nvSpPr>
        <p:spPr/>
        <p:txBody>
          <a:bodyPr>
            <a:normAutofit fontScale="90000"/>
          </a:bodyPr>
          <a:lstStyle/>
          <a:p>
            <a:br>
              <a:rPr lang="en-IN" dirty="0"/>
            </a:br>
            <a:r>
              <a:rPr lang="en-IN" dirty="0"/>
              <a:t>Dataset Description</a:t>
            </a:r>
            <a:br>
              <a:rPr lang="en-IN" dirty="0"/>
            </a:br>
            <a:endParaRPr lang="en-IN" dirty="0"/>
          </a:p>
        </p:txBody>
      </p:sp>
      <p:pic>
        <p:nvPicPr>
          <p:cNvPr id="6" name="Content Placeholder 5">
            <a:extLst>
              <a:ext uri="{FF2B5EF4-FFF2-40B4-BE49-F238E27FC236}">
                <a16:creationId xmlns:a16="http://schemas.microsoft.com/office/drawing/2014/main" id="{EE86885A-50CF-37E6-D038-DD548683B792}"/>
              </a:ext>
            </a:extLst>
          </p:cNvPr>
          <p:cNvPicPr>
            <a:picLocks noGrp="1" noChangeAspect="1"/>
          </p:cNvPicPr>
          <p:nvPr>
            <p:ph idx="1"/>
          </p:nvPr>
        </p:nvPicPr>
        <p:blipFill>
          <a:blip r:embed="rId2"/>
          <a:stretch>
            <a:fillRect/>
          </a:stretch>
        </p:blipFill>
        <p:spPr>
          <a:xfrm>
            <a:off x="989951" y="1938743"/>
            <a:ext cx="10212097" cy="4351338"/>
          </a:xfrm>
        </p:spPr>
      </p:pic>
      <p:pic>
        <p:nvPicPr>
          <p:cNvPr id="4" name="Picture 6" descr="srm-institute-of-science-and-technology-vector-logo.png">
            <a:extLst>
              <a:ext uri="{FF2B5EF4-FFF2-40B4-BE49-F238E27FC236}">
                <a16:creationId xmlns:a16="http://schemas.microsoft.com/office/drawing/2014/main" id="{90A64FE0-D9CC-E38B-A183-CF542E446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67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BC1F-8D67-E8BB-31C2-0737CBFC472F}"/>
              </a:ext>
            </a:extLst>
          </p:cNvPr>
          <p:cNvSpPr>
            <a:spLocks noGrp="1"/>
          </p:cNvSpPr>
          <p:nvPr>
            <p:ph type="title"/>
          </p:nvPr>
        </p:nvSpPr>
        <p:spPr/>
        <p:txBody>
          <a:bodyPr/>
          <a:lstStyle/>
          <a:p>
            <a:r>
              <a:rPr lang="en-IN" dirty="0"/>
              <a:t>Implementation Methodology</a:t>
            </a:r>
          </a:p>
        </p:txBody>
      </p:sp>
      <p:sp>
        <p:nvSpPr>
          <p:cNvPr id="3" name="Content Placeholder 2">
            <a:extLst>
              <a:ext uri="{FF2B5EF4-FFF2-40B4-BE49-F238E27FC236}">
                <a16:creationId xmlns:a16="http://schemas.microsoft.com/office/drawing/2014/main" id="{FD7981E2-BC99-E7B7-CECD-7B42BF7F9FC5}"/>
              </a:ext>
            </a:extLst>
          </p:cNvPr>
          <p:cNvSpPr>
            <a:spLocks noGrp="1"/>
          </p:cNvSpPr>
          <p:nvPr>
            <p:ph idx="1"/>
          </p:nvPr>
        </p:nvSpPr>
        <p:spPr/>
        <p:txBody>
          <a:bodyPr>
            <a:normAutofit/>
          </a:bodyPr>
          <a:lstStyle/>
          <a:p>
            <a:pPr algn="just"/>
            <a:r>
              <a:rPr lang="en-US" sz="2200" dirty="0"/>
              <a:t>Data Acquisition and Preparation: This module will involve web scraping, downloading of existing datasets, and data cleaning to prepare the data for modeling. Algorithmic steps may include parsing and extraction of relevant data from websites, handling missing data, and merging data from different sources.</a:t>
            </a:r>
          </a:p>
          <a:p>
            <a:pPr algn="just"/>
            <a:r>
              <a:rPr lang="en-US" sz="2200" dirty="0"/>
              <a:t>Bayesian Model Development: This module will involve the development of Bayesian models for climate change prediction. Various approaches such as Bayesian hierarchical models, Markov Chain Monte Carlo (MCMC), Bayesian networks, and Gaussian processes may be used. The algorithmic steps may involve model specification, prior selection, posterior estimation, model fitting, and model validation.</a:t>
            </a:r>
          </a:p>
          <a:p>
            <a:pPr algn="just"/>
            <a:r>
              <a:rPr lang="en-US" sz="2200" dirty="0"/>
              <a:t>Bayesian Neural Networks: This module will focus specifically on the use of Bayesian neural networks for climate change prediction. Algorithmic steps </a:t>
            </a:r>
            <a:r>
              <a:rPr lang="en-US" sz="2200" dirty="0" err="1"/>
              <a:t>imvolves</a:t>
            </a:r>
            <a:r>
              <a:rPr lang="en-US" sz="2200" dirty="0"/>
              <a:t> model architecture design, parameter initialization, model fitting, and model validation.</a:t>
            </a:r>
          </a:p>
          <a:p>
            <a:endParaRPr lang="en-IN" sz="2200" dirty="0"/>
          </a:p>
        </p:txBody>
      </p:sp>
      <p:pic>
        <p:nvPicPr>
          <p:cNvPr id="4" name="Picture 6" descr="srm-institute-of-science-and-technology-vector-logo.png">
            <a:extLst>
              <a:ext uri="{FF2B5EF4-FFF2-40B4-BE49-F238E27FC236}">
                <a16:creationId xmlns:a16="http://schemas.microsoft.com/office/drawing/2014/main" id="{2F4846A8-D0CE-E928-0F06-93CD0245D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7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BC1F-8D67-E8BB-31C2-0737CBFC472F}"/>
              </a:ext>
            </a:extLst>
          </p:cNvPr>
          <p:cNvSpPr>
            <a:spLocks noGrp="1"/>
          </p:cNvSpPr>
          <p:nvPr>
            <p:ph type="title"/>
          </p:nvPr>
        </p:nvSpPr>
        <p:spPr/>
        <p:txBody>
          <a:bodyPr/>
          <a:lstStyle/>
          <a:p>
            <a:r>
              <a:rPr lang="en-IN" dirty="0"/>
              <a:t>Implementation Methodology</a:t>
            </a:r>
          </a:p>
        </p:txBody>
      </p:sp>
      <p:sp>
        <p:nvSpPr>
          <p:cNvPr id="3" name="Content Placeholder 2">
            <a:extLst>
              <a:ext uri="{FF2B5EF4-FFF2-40B4-BE49-F238E27FC236}">
                <a16:creationId xmlns:a16="http://schemas.microsoft.com/office/drawing/2014/main" id="{FD7981E2-BC99-E7B7-CECD-7B42BF7F9FC5}"/>
              </a:ext>
            </a:extLst>
          </p:cNvPr>
          <p:cNvSpPr>
            <a:spLocks noGrp="1"/>
          </p:cNvSpPr>
          <p:nvPr>
            <p:ph idx="1"/>
          </p:nvPr>
        </p:nvSpPr>
        <p:spPr/>
        <p:txBody>
          <a:bodyPr>
            <a:normAutofit/>
          </a:bodyPr>
          <a:lstStyle/>
          <a:p>
            <a:pPr algn="just"/>
            <a:r>
              <a:rPr lang="en-US" sz="2200" dirty="0"/>
              <a:t>Model Evaluation: This module will evaluate the performance of the Bayesian models developed in the previous module. Algorithmic steps may include model comparison using statistical metrics such as mean square error, root mean square error, and R-squared, and cross-validation techniques to assess the generalization of the models.</a:t>
            </a:r>
          </a:p>
          <a:p>
            <a:pPr algn="just"/>
            <a:r>
              <a:rPr lang="en-US" sz="2200" dirty="0"/>
              <a:t>Model Implementation: This module will involve the implementation of the models for climate change prediction. The models may be integrated into web-based applications or decision support systems. Algorithmic steps may involve deploying the models in a production environment, monitoring their performance, and updating the models as new data becomes available.</a:t>
            </a:r>
            <a:endParaRPr lang="en-IN" sz="2200" dirty="0"/>
          </a:p>
          <a:p>
            <a:endParaRPr lang="en-IN" sz="2200" dirty="0"/>
          </a:p>
        </p:txBody>
      </p:sp>
      <p:pic>
        <p:nvPicPr>
          <p:cNvPr id="4" name="Picture 6" descr="srm-institute-of-science-and-technology-vector-logo.png">
            <a:extLst>
              <a:ext uri="{FF2B5EF4-FFF2-40B4-BE49-F238E27FC236}">
                <a16:creationId xmlns:a16="http://schemas.microsoft.com/office/drawing/2014/main" id="{2F4846A8-D0CE-E928-0F06-93CD0245D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97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BC1F-8D67-E8BB-31C2-0737CBFC472F}"/>
              </a:ext>
            </a:extLst>
          </p:cNvPr>
          <p:cNvSpPr>
            <a:spLocks noGrp="1"/>
          </p:cNvSpPr>
          <p:nvPr>
            <p:ph type="title"/>
          </p:nvPr>
        </p:nvSpPr>
        <p:spPr/>
        <p:txBody>
          <a:bodyPr/>
          <a:lstStyle/>
          <a:p>
            <a:r>
              <a:rPr lang="en-IN" dirty="0"/>
              <a:t>Implementation Environment</a:t>
            </a:r>
          </a:p>
        </p:txBody>
      </p:sp>
      <p:sp>
        <p:nvSpPr>
          <p:cNvPr id="3" name="Content Placeholder 2">
            <a:extLst>
              <a:ext uri="{FF2B5EF4-FFF2-40B4-BE49-F238E27FC236}">
                <a16:creationId xmlns:a16="http://schemas.microsoft.com/office/drawing/2014/main" id="{FD7981E2-BC99-E7B7-CECD-7B42BF7F9FC5}"/>
              </a:ext>
            </a:extLst>
          </p:cNvPr>
          <p:cNvSpPr>
            <a:spLocks noGrp="1"/>
          </p:cNvSpPr>
          <p:nvPr>
            <p:ph idx="1"/>
          </p:nvPr>
        </p:nvSpPr>
        <p:spPr>
          <a:xfrm>
            <a:off x="838200" y="1825625"/>
            <a:ext cx="10515600" cy="4994276"/>
          </a:xfrm>
        </p:spPr>
        <p:txBody>
          <a:bodyPr>
            <a:normAutofit lnSpcReduction="10000"/>
          </a:bodyPr>
          <a:lstStyle/>
          <a:p>
            <a:r>
              <a:rPr lang="en-US" sz="2200" dirty="0"/>
              <a:t>Collaboratory is a data analysis and machine learning tool that allows you to combine executable Python code and rich text along with charts, images, HTML, LaTeX and more into a single document stored in Google Drive.</a:t>
            </a:r>
          </a:p>
          <a:p>
            <a:r>
              <a:rPr lang="en-US" sz="2200" dirty="0"/>
              <a:t>The libraries we used are:</a:t>
            </a:r>
            <a:endParaRPr lang="en-IN" sz="2200" dirty="0"/>
          </a:p>
          <a:p>
            <a:pPr lvl="1"/>
            <a:r>
              <a:rPr lang="en-IN" sz="2200" dirty="0"/>
              <a:t>Bs4               </a:t>
            </a:r>
          </a:p>
          <a:p>
            <a:pPr lvl="1"/>
            <a:r>
              <a:rPr lang="en-IN" sz="2200" dirty="0"/>
              <a:t>TensorFlow and keras</a:t>
            </a:r>
          </a:p>
          <a:p>
            <a:pPr lvl="1"/>
            <a:r>
              <a:rPr lang="en-IN" sz="2200" dirty="0"/>
              <a:t>Requests</a:t>
            </a:r>
          </a:p>
          <a:p>
            <a:pPr lvl="1"/>
            <a:r>
              <a:rPr lang="en-IN" sz="2200" dirty="0"/>
              <a:t>Time</a:t>
            </a:r>
          </a:p>
          <a:p>
            <a:pPr lvl="1"/>
            <a:r>
              <a:rPr lang="en-IN" sz="2200" dirty="0"/>
              <a:t>Pandas</a:t>
            </a:r>
          </a:p>
          <a:p>
            <a:pPr lvl="1"/>
            <a:r>
              <a:rPr lang="en-IN" sz="2200" dirty="0"/>
              <a:t>Urlib</a:t>
            </a:r>
          </a:p>
          <a:p>
            <a:pPr lvl="1"/>
            <a:r>
              <a:rPr lang="en-IN" sz="2200" dirty="0"/>
              <a:t>Datetime</a:t>
            </a:r>
          </a:p>
          <a:p>
            <a:pPr lvl="1"/>
            <a:r>
              <a:rPr lang="en-IN" sz="2200" dirty="0"/>
              <a:t>NumPy</a:t>
            </a:r>
          </a:p>
          <a:p>
            <a:pPr lvl="1"/>
            <a:r>
              <a:rPr lang="en-IN" sz="2200" dirty="0"/>
              <a:t>Seaborn </a:t>
            </a:r>
          </a:p>
          <a:p>
            <a:pPr lvl="1"/>
            <a:r>
              <a:rPr lang="en-IN" sz="2200" dirty="0"/>
              <a:t>Matplotlib</a:t>
            </a:r>
          </a:p>
          <a:p>
            <a:pPr lvl="1"/>
            <a:endParaRPr lang="en-IN" sz="2200" dirty="0"/>
          </a:p>
          <a:p>
            <a:pPr lvl="1"/>
            <a:endParaRPr lang="en-IN" sz="2200" dirty="0"/>
          </a:p>
        </p:txBody>
      </p:sp>
      <p:pic>
        <p:nvPicPr>
          <p:cNvPr id="4" name="Picture 6" descr="srm-institute-of-science-and-technology-vector-logo.png">
            <a:extLst>
              <a:ext uri="{FF2B5EF4-FFF2-40B4-BE49-F238E27FC236}">
                <a16:creationId xmlns:a16="http://schemas.microsoft.com/office/drawing/2014/main" id="{2F4846A8-D0CE-E928-0F06-93CD0245D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83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US" sz="4400" dirty="0">
                <a:latin typeface="Sagona Book" panose="020F0502020204030204" pitchFamily="34" charset="0"/>
                <a:cs typeface="Sagona Book" panose="020F0502020204030204" pitchFamily="34" charset="0"/>
              </a:rPr>
              <a:t>Results and Discussions</a:t>
            </a:r>
            <a:endParaRPr lang="en-IN" dirty="0"/>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p:txBody>
          <a:bodyPr>
            <a:normAutofit/>
          </a:bodyPr>
          <a:lstStyle/>
          <a:p>
            <a:pPr algn="just"/>
            <a:r>
              <a:rPr lang="en-US" sz="2200" dirty="0"/>
              <a:t>Our review identified several potential applications of Bayesian approaches for climate change prediction. One important application is in developing more accurate and reliable climate models. Bayesian approaches can be used to incorporate prior knowledge about the sources of uncertainty in climate models, such as future emissions scenarios and natural variability, leading to more accurate predictions. Another potential application is in developing strategies for mitigating and adapting to climate change.</a:t>
            </a:r>
          </a:p>
          <a:p>
            <a:pPr algn="just"/>
            <a:r>
              <a:rPr lang="en-US" sz="2200" dirty="0"/>
              <a:t> Bayesian approaches can be used to estimate uncertainty in predictions, which can inform decision-making and help identify effective strategies for reducing greenhouse gas emissions and building resilience to climate change impacts.</a:t>
            </a:r>
          </a:p>
          <a:p>
            <a:pPr algn="just"/>
            <a:endParaRPr lang="en-IN" sz="2200" dirty="0"/>
          </a:p>
        </p:txBody>
      </p:sp>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4">
            <a:extLst>
              <a:ext uri="{FF2B5EF4-FFF2-40B4-BE49-F238E27FC236}">
                <a16:creationId xmlns:a16="http://schemas.microsoft.com/office/drawing/2014/main" id="{FC0AE000-1421-C3D9-B6C4-7A56362D016F}"/>
              </a:ext>
            </a:extLst>
          </p:cNvPr>
          <p:cNvGraphicFramePr>
            <a:graphicFrameLocks noGrp="1"/>
          </p:cNvGraphicFramePr>
          <p:nvPr>
            <p:extLst>
              <p:ext uri="{D42A27DB-BD31-4B8C-83A1-F6EECF244321}">
                <p14:modId xmlns:p14="http://schemas.microsoft.com/office/powerpoint/2010/main" val="3474114847"/>
              </p:ext>
            </p:extLst>
          </p:nvPr>
        </p:nvGraphicFramePr>
        <p:xfrm>
          <a:off x="1180407" y="5353396"/>
          <a:ext cx="5303520" cy="958504"/>
        </p:xfrm>
        <a:graphic>
          <a:graphicData uri="http://schemas.openxmlformats.org/drawingml/2006/table">
            <a:tbl>
              <a:tblPr firstRow="1" bandRow="1">
                <a:tableStyleId>{073A0DAA-6AF3-43AB-8588-CEC1D06C72B9}</a:tableStyleId>
              </a:tblPr>
              <a:tblGrid>
                <a:gridCol w="2651760">
                  <a:extLst>
                    <a:ext uri="{9D8B030D-6E8A-4147-A177-3AD203B41FA5}">
                      <a16:colId xmlns:a16="http://schemas.microsoft.com/office/drawing/2014/main" val="119642027"/>
                    </a:ext>
                  </a:extLst>
                </a:gridCol>
                <a:gridCol w="2651760">
                  <a:extLst>
                    <a:ext uri="{9D8B030D-6E8A-4147-A177-3AD203B41FA5}">
                      <a16:colId xmlns:a16="http://schemas.microsoft.com/office/drawing/2014/main" val="1076289588"/>
                    </a:ext>
                  </a:extLst>
                </a:gridCol>
              </a:tblGrid>
              <a:tr h="469906">
                <a:tc>
                  <a:txBody>
                    <a:bodyPr/>
                    <a:lstStyle/>
                    <a:p>
                      <a:pPr algn="ctr"/>
                      <a:r>
                        <a:rPr lang="en-IN" sz="2200" b="0" dirty="0"/>
                        <a:t>  Training Accuracy</a:t>
                      </a:r>
                    </a:p>
                  </a:txBody>
                  <a:tcPr/>
                </a:tc>
                <a:tc>
                  <a:txBody>
                    <a:bodyPr/>
                    <a:lstStyle/>
                    <a:p>
                      <a:pPr algn="ctr"/>
                      <a:r>
                        <a:rPr lang="en-IN" sz="2200" dirty="0"/>
                        <a:t>94.32</a:t>
                      </a:r>
                    </a:p>
                  </a:txBody>
                  <a:tcPr/>
                </a:tc>
                <a:extLst>
                  <a:ext uri="{0D108BD9-81ED-4DB2-BD59-A6C34878D82A}">
                    <a16:rowId xmlns:a16="http://schemas.microsoft.com/office/drawing/2014/main" val="1945545151"/>
                  </a:ext>
                </a:extLst>
              </a:tr>
              <a:tr h="488598">
                <a:tc>
                  <a:txBody>
                    <a:bodyPr/>
                    <a:lstStyle/>
                    <a:p>
                      <a:pPr algn="ctr"/>
                      <a:r>
                        <a:rPr lang="en-IN" sz="2200" dirty="0"/>
                        <a:t>Testing Accuracy</a:t>
                      </a:r>
                    </a:p>
                  </a:txBody>
                  <a:tcPr/>
                </a:tc>
                <a:tc>
                  <a:txBody>
                    <a:bodyPr/>
                    <a:lstStyle/>
                    <a:p>
                      <a:pPr algn="ctr"/>
                      <a:r>
                        <a:rPr lang="en-IN" sz="2200" dirty="0"/>
                        <a:t>82.453</a:t>
                      </a:r>
                    </a:p>
                  </a:txBody>
                  <a:tcPr/>
                </a:tc>
                <a:extLst>
                  <a:ext uri="{0D108BD9-81ED-4DB2-BD59-A6C34878D82A}">
                    <a16:rowId xmlns:a16="http://schemas.microsoft.com/office/drawing/2014/main" val="3611106288"/>
                  </a:ext>
                </a:extLst>
              </a:tr>
            </a:tbl>
          </a:graphicData>
        </a:graphic>
      </p:graphicFrame>
    </p:spTree>
    <p:extLst>
      <p:ext uri="{BB962C8B-B14F-4D97-AF65-F5344CB8AC3E}">
        <p14:creationId xmlns:p14="http://schemas.microsoft.com/office/powerpoint/2010/main" val="335893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a:xfrm>
            <a:off x="490242" y="912018"/>
            <a:ext cx="10515600" cy="1325563"/>
          </a:xfrm>
        </p:spPr>
        <p:txBody>
          <a:bodyPr/>
          <a:lstStyle/>
          <a:p>
            <a:r>
              <a:rPr lang="en-US" sz="4400" dirty="0">
                <a:latin typeface="Sagona Book" panose="02020503050505020204" pitchFamily="18" charset="0"/>
              </a:rPr>
              <a:t>Conclusion</a:t>
            </a:r>
            <a:endParaRPr lang="en-IN" dirty="0">
              <a:latin typeface="Sagona Book" panose="02020503050505020204" pitchFamily="18" charset="0"/>
            </a:endParaRPr>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a:xfrm>
            <a:off x="490242" y="2411426"/>
            <a:ext cx="10515600" cy="4016389"/>
          </a:xfrm>
        </p:spPr>
        <p:txBody>
          <a:bodyPr>
            <a:normAutofit/>
          </a:bodyPr>
          <a:lstStyle/>
          <a:p>
            <a:pPr algn="just"/>
            <a:r>
              <a:rPr lang="en-US" sz="2200" dirty="0"/>
              <a:t>The process of predicting climate change is difficult and unpredictable, but Bayesian methods provide a number of benefits that can increase the precision and reliability of forecasts. According to our review, Bayesian techniques, like BNNs, offer a lot of potential for use in predicting climate change. To fully understand these applications and create new Bayesian strategies that can better handle the complicated and diverse nature of climate change, additional study is required. We can create more effective mitigation and adaptation plans and eventually shield natural systems and human cultures from the calamitous effects of climate change by enhancing our capacity to forecast future climate change.</a:t>
            </a:r>
          </a:p>
          <a:p>
            <a:endParaRPr lang="en-IN" sz="2200" dirty="0"/>
          </a:p>
        </p:txBody>
      </p:sp>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65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a:xfrm>
            <a:off x="490242" y="912018"/>
            <a:ext cx="10515600" cy="1325563"/>
          </a:xfrm>
        </p:spPr>
        <p:txBody>
          <a:bodyPr/>
          <a:lstStyle/>
          <a:p>
            <a:r>
              <a:rPr lang="en-US" sz="4400" dirty="0">
                <a:latin typeface="Sagona Book" panose="02020503050505020204" pitchFamily="18" charset="0"/>
              </a:rPr>
              <a:t>Future Scope/ Applications</a:t>
            </a:r>
            <a:endParaRPr lang="en-IN" dirty="0">
              <a:latin typeface="Sagona Book" panose="02020503050505020204" pitchFamily="18" charset="0"/>
            </a:endParaRPr>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a:xfrm>
            <a:off x="490242" y="2411426"/>
            <a:ext cx="10515600" cy="4016389"/>
          </a:xfrm>
        </p:spPr>
        <p:txBody>
          <a:bodyPr>
            <a:normAutofit lnSpcReduction="10000"/>
          </a:bodyPr>
          <a:lstStyle/>
          <a:p>
            <a:pPr algn="just"/>
            <a:r>
              <a:rPr lang="en-US" sz="2200" dirty="0"/>
              <a:t>The scope for climate change prediction using Bayesian approaches, such as Bayesian neural networks (BNNs), is vast. Bayesian approaches offer several advantages over traditional methods, including the ability to incorporate prior knowledge and estimate uncertainty in predictions. These advantages make Bayesian approaches particularly well-suited for addressing the complex and uncertain nature of climate change. </a:t>
            </a:r>
          </a:p>
          <a:p>
            <a:pPr algn="just"/>
            <a:r>
              <a:rPr lang="en-US" sz="2200" dirty="0"/>
              <a:t>Some potential applications of BNNs in climate change prediction include:</a:t>
            </a:r>
          </a:p>
          <a:p>
            <a:pPr algn="just"/>
            <a:r>
              <a:rPr lang="en-US" sz="2200" dirty="0"/>
              <a:t>Extreme weather event prediction: BNNs can be used to predict extreme weather events, such as hurricanes, floods, and droughts. By incorporating uncertainty, BNNs can provide more accurate and reliable predictions of these events.</a:t>
            </a:r>
          </a:p>
          <a:p>
            <a:pPr algn="just"/>
            <a:r>
              <a:rPr lang="en-US" sz="2200" dirty="0"/>
              <a:t>Temperature and precipitation prediction: BNNs can be used to predict future temperature and precipitation patterns, which can help in developing strategies to adapt to climate change and mitigate its effects.</a:t>
            </a:r>
          </a:p>
          <a:p>
            <a:endParaRPr lang="en-US" sz="2200" dirty="0"/>
          </a:p>
          <a:p>
            <a:endParaRPr lang="en-IN" sz="2200" dirty="0"/>
          </a:p>
        </p:txBody>
      </p:sp>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332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36172261-A18D-0A50-82B6-D8FC5904BE6B}"/>
              </a:ext>
            </a:extLst>
          </p:cNvPr>
          <p:cNvSpPr>
            <a:spLocks noGrp="1"/>
          </p:cNvSpPr>
          <p:nvPr>
            <p:ph type="ctrTitle"/>
          </p:nvPr>
        </p:nvSpPr>
        <p:spPr>
          <a:xfrm>
            <a:off x="1524000" y="1988211"/>
            <a:ext cx="9144000" cy="2387600"/>
          </a:xfrm>
        </p:spPr>
        <p:txBody>
          <a:bodyPr/>
          <a:lstStyle/>
          <a:p>
            <a:r>
              <a:rPr lang="en-IN" dirty="0">
                <a:latin typeface="Sagona Book" panose="02020503050505020204" pitchFamily="18" charset="0"/>
              </a:rPr>
              <a:t>THANK YOU</a:t>
            </a:r>
          </a:p>
        </p:txBody>
      </p:sp>
    </p:spTree>
    <p:extLst>
      <p:ext uri="{BB962C8B-B14F-4D97-AF65-F5344CB8AC3E}">
        <p14:creationId xmlns:p14="http://schemas.microsoft.com/office/powerpoint/2010/main" val="104163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US" sz="4400" dirty="0">
                <a:latin typeface="Sagona Book" panose="020F0502020204030204" pitchFamily="34" charset="0"/>
                <a:cs typeface="Sagona Book" panose="020F0502020204030204" pitchFamily="34" charset="0"/>
              </a:rPr>
              <a:t>Introduction</a:t>
            </a:r>
            <a:endParaRPr lang="en-IN" dirty="0"/>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a:xfrm>
            <a:off x="838200" y="1825625"/>
            <a:ext cx="10515600" cy="4525299"/>
          </a:xfrm>
        </p:spPr>
        <p:txBody>
          <a:bodyPr>
            <a:normAutofit fontScale="77500" lnSpcReduction="20000"/>
          </a:bodyPr>
          <a:lstStyle/>
          <a:p>
            <a:pPr algn="just"/>
            <a:r>
              <a:rPr lang="en-US" dirty="0"/>
              <a:t>Global climate change has undoubtedly become one of the difficulties that affect many facets of human life, including the social and economic facets. According to research, as long as appropriate steps are not made to safeguard the environment, climate change will continue to have an impact on the entire planet.</a:t>
            </a:r>
          </a:p>
          <a:p>
            <a:pPr algn="just"/>
            <a:r>
              <a:rPr lang="en-US" dirty="0"/>
              <a:t>According to this school of thinking, human actions have frequently been held responsible for the global warming's worsening impacts (Hillel &amp; Rosenzweig 2010). If it's feasible or not to stop climate change, only time will tell.</a:t>
            </a:r>
          </a:p>
          <a:p>
            <a:pPr algn="just"/>
            <a:r>
              <a:rPr lang="en-US" dirty="0"/>
              <a:t>Every region in the planet has been affected by climate change. Asia, Africa, and South America are three of the world's areas that have seen significant climate change, according to the United Nations Framework Convention on Climate Change (UNFCCC).</a:t>
            </a:r>
          </a:p>
          <a:p>
            <a:pPr algn="just"/>
            <a:r>
              <a:rPr lang="en-US" sz="2800" dirty="0"/>
              <a:t>Asia, Africa and Latin America are among the regions of the world, which have severely been affected by the scourge. In a 2010 survey carried out by Climate Change Secretariat, Africa is under the pressure of climate change and remains vulnerable to these effects.</a:t>
            </a:r>
          </a:p>
          <a:p>
            <a:pPr algn="just"/>
            <a:r>
              <a:rPr lang="en-IN" sz="2800" dirty="0"/>
              <a:t>In this project we aim to predict the future effects on climate change based on certain parameters.</a:t>
            </a:r>
          </a:p>
          <a:p>
            <a:pPr marL="0" indent="0">
              <a:buNone/>
            </a:pPr>
            <a:endParaRPr lang="en-US" dirty="0"/>
          </a:p>
          <a:p>
            <a:endParaRPr lang="en-IN" dirty="0"/>
          </a:p>
        </p:txBody>
      </p:sp>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46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US" sz="4400" dirty="0">
                <a:latin typeface="Sagona Book" panose="020F0502020204030204" pitchFamily="34" charset="0"/>
                <a:cs typeface="Sagona Book"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2840480B-189E-636B-334F-CAA1139D60AC}"/>
              </a:ext>
            </a:extLst>
          </p:cNvPr>
          <p:cNvSpPr>
            <a:spLocks noGrp="1"/>
          </p:cNvSpPr>
          <p:nvPr>
            <p:ph idx="1"/>
          </p:nvPr>
        </p:nvSpPr>
        <p:spPr/>
        <p:txBody>
          <a:bodyPr/>
          <a:lstStyle/>
          <a:p>
            <a:pPr algn="just"/>
            <a:r>
              <a:rPr lang="en-US" sz="2200" dirty="0">
                <a:effectLst/>
                <a:latin typeface="Times New Roman" panose="02020603050405020304" pitchFamily="18" charset="0"/>
                <a:ea typeface="Calibri" panose="020F0502020204030204" pitchFamily="34" charset="0"/>
                <a:cs typeface="Arial" panose="020B0604020202020204" pitchFamily="34" charset="0"/>
              </a:rPr>
              <a:t>To assess the scope for climate change prediction using Bayesian approaches, we conducted a systematic review of the literature on climate change prediction and Bayesian methods. We searched multiple databases, including Web of Science, Scopus, and Google Scholar, for relevant articles published between 2010 and 2022. We used a combination of keywords, including "climate change prediction," "Bayesian neural networks," "machine learning," and "uncertainty estimation." We included studies that used Bayesian approaches for climate change prediction, as well as studies that discussed the potential applications of Bayesian methods for climate change prediction.</a:t>
            </a:r>
            <a:endParaRPr lang="en-IN" sz="22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05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767D-CE2F-F8C4-E66E-7346C2BCB480}"/>
              </a:ext>
            </a:extLst>
          </p:cNvPr>
          <p:cNvSpPr>
            <a:spLocks noGrp="1"/>
          </p:cNvSpPr>
          <p:nvPr>
            <p:ph type="title"/>
          </p:nvPr>
        </p:nvSpPr>
        <p:spPr/>
        <p:txBody>
          <a:bodyPr/>
          <a:lstStyle/>
          <a:p>
            <a:endParaRPr lang="en-IN"/>
          </a:p>
        </p:txBody>
      </p:sp>
      <p:graphicFrame>
        <p:nvGraphicFramePr>
          <p:cNvPr id="18" name="Table 18">
            <a:extLst>
              <a:ext uri="{FF2B5EF4-FFF2-40B4-BE49-F238E27FC236}">
                <a16:creationId xmlns:a16="http://schemas.microsoft.com/office/drawing/2014/main" id="{913C48E7-50EF-DAB1-ACE8-38479518C62D}"/>
              </a:ext>
            </a:extLst>
          </p:cNvPr>
          <p:cNvGraphicFramePr>
            <a:graphicFrameLocks noGrp="1"/>
          </p:cNvGraphicFramePr>
          <p:nvPr>
            <p:ph idx="1"/>
            <p:extLst>
              <p:ext uri="{D42A27DB-BD31-4B8C-83A1-F6EECF244321}">
                <p14:modId xmlns:p14="http://schemas.microsoft.com/office/powerpoint/2010/main" val="4215647314"/>
              </p:ext>
            </p:extLst>
          </p:nvPr>
        </p:nvGraphicFramePr>
        <p:xfrm>
          <a:off x="0" y="0"/>
          <a:ext cx="12192000" cy="6979920"/>
        </p:xfrm>
        <a:graphic>
          <a:graphicData uri="http://schemas.openxmlformats.org/drawingml/2006/table">
            <a:tbl>
              <a:tblPr firstRow="1" bandRow="1">
                <a:tableStyleId>{5C22544A-7EE6-4342-B048-85BDC9FD1C3A}</a:tableStyleId>
              </a:tblPr>
              <a:tblGrid>
                <a:gridCol w="1224793">
                  <a:extLst>
                    <a:ext uri="{9D8B030D-6E8A-4147-A177-3AD203B41FA5}">
                      <a16:colId xmlns:a16="http://schemas.microsoft.com/office/drawing/2014/main" val="180782138"/>
                    </a:ext>
                  </a:extLst>
                </a:gridCol>
                <a:gridCol w="4882392">
                  <a:extLst>
                    <a:ext uri="{9D8B030D-6E8A-4147-A177-3AD203B41FA5}">
                      <a16:colId xmlns:a16="http://schemas.microsoft.com/office/drawing/2014/main" val="752922793"/>
                    </a:ext>
                  </a:extLst>
                </a:gridCol>
                <a:gridCol w="6084815">
                  <a:extLst>
                    <a:ext uri="{9D8B030D-6E8A-4147-A177-3AD203B41FA5}">
                      <a16:colId xmlns:a16="http://schemas.microsoft.com/office/drawing/2014/main" val="3101494005"/>
                    </a:ext>
                  </a:extLst>
                </a:gridCol>
              </a:tblGrid>
              <a:tr h="1371600">
                <a:tc>
                  <a:txBody>
                    <a:bodyPr/>
                    <a:lstStyle/>
                    <a:p>
                      <a:endParaRPr lang="en-IN" dirty="0"/>
                    </a:p>
                    <a:p>
                      <a:endParaRPr lang="en-IN" dirty="0"/>
                    </a:p>
                    <a:p>
                      <a:r>
                        <a:rPr lang="en-IN" dirty="0"/>
                        <a:t>   S NO.</a:t>
                      </a:r>
                    </a:p>
                  </a:txBody>
                  <a:tcPr/>
                </a:tc>
                <a:tc>
                  <a:txBody>
                    <a:bodyPr/>
                    <a:lstStyle/>
                    <a:p>
                      <a:r>
                        <a:rPr lang="en-IN" dirty="0"/>
                        <a:t> </a:t>
                      </a:r>
                    </a:p>
                    <a:p>
                      <a:endParaRPr lang="en-IN" dirty="0"/>
                    </a:p>
                    <a:p>
                      <a:r>
                        <a:rPr lang="en-IN" dirty="0"/>
                        <a:t>                           TITLE</a:t>
                      </a:r>
                    </a:p>
                  </a:txBody>
                  <a:tcPr/>
                </a:tc>
                <a:tc>
                  <a:txBody>
                    <a:bodyPr/>
                    <a:lstStyle/>
                    <a:p>
                      <a:endParaRPr lang="en-IN" dirty="0"/>
                    </a:p>
                    <a:p>
                      <a:endParaRPr lang="en-IN" dirty="0"/>
                    </a:p>
                    <a:p>
                      <a:r>
                        <a:rPr lang="en-IN" dirty="0"/>
                        <a:t>                                            DESCRIPTION</a:t>
                      </a:r>
                    </a:p>
                  </a:txBody>
                  <a:tcPr/>
                </a:tc>
                <a:extLst>
                  <a:ext uri="{0D108BD9-81ED-4DB2-BD59-A6C34878D82A}">
                    <a16:rowId xmlns:a16="http://schemas.microsoft.com/office/drawing/2014/main" val="1858863894"/>
                  </a:ext>
                </a:extLst>
              </a:tr>
              <a:tr h="1371600">
                <a:tc>
                  <a:txBody>
                    <a:bodyPr/>
                    <a:lstStyle/>
                    <a:p>
                      <a:endParaRPr lang="en-IN" sz="1400" dirty="0"/>
                    </a:p>
                    <a:p>
                      <a:endParaRPr lang="en-IN" sz="1400" dirty="0"/>
                    </a:p>
                    <a:p>
                      <a:r>
                        <a:rPr lang="en-IN" sz="1400" dirty="0"/>
                        <a:t>       1</a:t>
                      </a:r>
                    </a:p>
                  </a:txBody>
                  <a:tcPr/>
                </a:tc>
                <a:tc>
                  <a:txBody>
                    <a:bodyPr/>
                    <a:lstStyle/>
                    <a:p>
                      <a:pPr algn="just"/>
                      <a:r>
                        <a:rPr lang="en-US" sz="1400" kern="1200" dirty="0">
                          <a:solidFill>
                            <a:schemeClr val="dk1"/>
                          </a:solidFill>
                          <a:effectLst/>
                          <a:latin typeface="+mn-lt"/>
                          <a:ea typeface="+mn-ea"/>
                          <a:cs typeface="+mn-cs"/>
                        </a:rPr>
                        <a:t>Patrick Gordan White, A Review of Climate Change Model Predictions and scenario selection for impacts on Asian Aquaculture, December 2013</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In this paper, they evaluated the performance of 3 climatic models by comparing their correlation pattern and Root Mean Squared Value. In order to replicate rainfall and temperature in Asia Pacific, CSIRO, HadCM3, and CCMA were prepared. Hindcasting was employed to put the mathematical model to the test. To test if the output of the model accurately reflects the known outcomes, all estimated inputs of any historical occurrences have been added into the model. This conceptual model was used to assess how vulnerable Canadian water fish habitats are to the effects of climate change. To evaluate the anticipated effects of global climate change on aquatic habitats in the Asia Pacific, a similar framework is frequently created.</a:t>
                      </a:r>
                      <a:endParaRPr lang="en-IN" sz="1400" kern="1200" dirty="0">
                        <a:solidFill>
                          <a:schemeClr val="dk1"/>
                        </a:solidFill>
                        <a:effectLst/>
                        <a:latin typeface="+mn-lt"/>
                        <a:ea typeface="+mn-ea"/>
                        <a:cs typeface="+mn-cs"/>
                      </a:endParaRPr>
                    </a:p>
                    <a:p>
                      <a:endParaRPr lang="en-IN" sz="1400" dirty="0"/>
                    </a:p>
                  </a:txBody>
                  <a:tcPr/>
                </a:tc>
                <a:extLst>
                  <a:ext uri="{0D108BD9-81ED-4DB2-BD59-A6C34878D82A}">
                    <a16:rowId xmlns:a16="http://schemas.microsoft.com/office/drawing/2014/main" val="295101995"/>
                  </a:ext>
                </a:extLst>
              </a:tr>
              <a:tr h="1371600">
                <a:tc>
                  <a:txBody>
                    <a:bodyPr/>
                    <a:lstStyle/>
                    <a:p>
                      <a:r>
                        <a:rPr lang="en-IN" sz="1400" dirty="0"/>
                        <a:t>  </a:t>
                      </a:r>
                    </a:p>
                    <a:p>
                      <a:r>
                        <a:rPr lang="en-IN" sz="1400" dirty="0"/>
                        <a:t>      </a:t>
                      </a:r>
                    </a:p>
                    <a:p>
                      <a:r>
                        <a:rPr lang="en-IN" sz="1400" dirty="0"/>
                        <a:t>        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L. Mark Berliner, Richard A. Levine and Dennis J. Shea, Bayesian climate change assessment, Manuscript received 20 September 1999, in final form 10 January 2000.</a:t>
                      </a:r>
                      <a:endParaRPr lang="en-IN" sz="1400" kern="1200" dirty="0">
                        <a:solidFill>
                          <a:schemeClr val="dk1"/>
                        </a:solidFill>
                        <a:effectLst/>
                        <a:latin typeface="+mn-lt"/>
                        <a:ea typeface="+mn-ea"/>
                        <a:cs typeface="+mn-cs"/>
                      </a:endParaRPr>
                    </a:p>
                    <a:p>
                      <a:pPr algn="just"/>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They presented posterior inferences using four subsets of the Jones data which were corresponding to the different time periods mentioned in the paper. The clearly successively shorter periods of time have been suggested in the study since any trend or pattern in the global climate change are much more prominent and clear in the latter time period.</a:t>
                      </a:r>
                      <a:endParaRPr lang="en-IN" sz="1400" kern="1200" dirty="0">
                        <a:solidFill>
                          <a:schemeClr val="dk1"/>
                        </a:solidFill>
                        <a:effectLst/>
                        <a:latin typeface="+mn-lt"/>
                        <a:ea typeface="+mn-ea"/>
                        <a:cs typeface="+mn-cs"/>
                      </a:endParaRPr>
                    </a:p>
                    <a:p>
                      <a:pPr algn="just"/>
                      <a:endParaRPr lang="en-IN" sz="1400" dirty="0"/>
                    </a:p>
                  </a:txBody>
                  <a:tcPr/>
                </a:tc>
                <a:extLst>
                  <a:ext uri="{0D108BD9-81ED-4DB2-BD59-A6C34878D82A}">
                    <a16:rowId xmlns:a16="http://schemas.microsoft.com/office/drawing/2014/main" val="1480330672"/>
                  </a:ext>
                </a:extLst>
              </a:tr>
              <a:tr h="1371600">
                <a:tc>
                  <a:txBody>
                    <a:bodyPr/>
                    <a:lstStyle/>
                    <a:p>
                      <a:endParaRPr lang="en-IN" sz="1400" dirty="0"/>
                    </a:p>
                    <a:p>
                      <a:endParaRPr lang="en-IN" sz="1400" dirty="0"/>
                    </a:p>
                    <a:p>
                      <a:r>
                        <a:rPr lang="en-IN" sz="1400" dirty="0"/>
                        <a:t>        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Seung-Ki Min , Daniel </a:t>
                      </a:r>
                      <a:r>
                        <a:rPr lang="en-US" sz="1400" kern="1200" dirty="0" err="1">
                          <a:solidFill>
                            <a:schemeClr val="dk1"/>
                          </a:solidFill>
                          <a:effectLst/>
                          <a:latin typeface="+mn-lt"/>
                          <a:ea typeface="+mn-ea"/>
                          <a:cs typeface="+mn-cs"/>
                        </a:rPr>
                        <a:t>Simonis</a:t>
                      </a:r>
                      <a:r>
                        <a:rPr lang="en-US" sz="1400" kern="1200" dirty="0">
                          <a:solidFill>
                            <a:schemeClr val="dk1"/>
                          </a:solidFill>
                          <a:effectLst/>
                          <a:latin typeface="+mn-lt"/>
                          <a:ea typeface="+mn-ea"/>
                          <a:cs typeface="+mn-cs"/>
                        </a:rPr>
                        <a:t> and Andreas </a:t>
                      </a:r>
                      <a:r>
                        <a:rPr lang="en-US" sz="1400" kern="1200" dirty="0" err="1">
                          <a:solidFill>
                            <a:schemeClr val="dk1"/>
                          </a:solidFill>
                          <a:effectLst/>
                          <a:latin typeface="+mn-lt"/>
                          <a:ea typeface="+mn-ea"/>
                          <a:cs typeface="+mn-cs"/>
                        </a:rPr>
                        <a:t>Hense</a:t>
                      </a:r>
                      <a:r>
                        <a:rPr lang="en-US" sz="1400" kern="1200" dirty="0">
                          <a:solidFill>
                            <a:schemeClr val="dk1"/>
                          </a:solidFill>
                          <a:effectLst/>
                          <a:latin typeface="+mn-lt"/>
                          <a:ea typeface="+mn-ea"/>
                          <a:cs typeface="+mn-cs"/>
                        </a:rPr>
                        <a:t>; Probabilistic climate change predictions applying Bayesian model averaging; June 2007.</a:t>
                      </a:r>
                      <a:endParaRPr lang="en-IN" sz="1400" kern="1200" dirty="0">
                        <a:solidFill>
                          <a:schemeClr val="dk1"/>
                        </a:solidFill>
                        <a:effectLst/>
                        <a:latin typeface="+mn-lt"/>
                        <a:ea typeface="+mn-ea"/>
                        <a:cs typeface="+mn-cs"/>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The 5–95% percentiles of the probabilistic forecasts of the worldwide mean SATs are represented by the annual time series of multi-model weighted ensemble means. BF and EM's mean values are quite comparable to one another. They are greater than AEM, with a maximum difference of roughly 0.3 K. The PDFs in the upper tail are owing to the Bayesian weighting, as seen by the three forecasts' 5% percentiles being extremely near to one another and the 95% percentiles of BF and EM being bigger than those of AEM.</a:t>
                      </a:r>
                      <a:endParaRPr lang="en-IN" sz="1400" kern="1200" dirty="0">
                        <a:solidFill>
                          <a:schemeClr val="dk1"/>
                        </a:solidFill>
                        <a:effectLst/>
                        <a:latin typeface="+mn-lt"/>
                        <a:ea typeface="+mn-ea"/>
                        <a:cs typeface="+mn-cs"/>
                      </a:endParaRPr>
                    </a:p>
                    <a:p>
                      <a:endParaRPr lang="en-IN" sz="1400" dirty="0"/>
                    </a:p>
                  </a:txBody>
                  <a:tcPr/>
                </a:tc>
                <a:extLst>
                  <a:ext uri="{0D108BD9-81ED-4DB2-BD59-A6C34878D82A}">
                    <a16:rowId xmlns:a16="http://schemas.microsoft.com/office/drawing/2014/main" val="506764919"/>
                  </a:ext>
                </a:extLst>
              </a:tr>
            </a:tbl>
          </a:graphicData>
        </a:graphic>
      </p:graphicFrame>
    </p:spTree>
    <p:extLst>
      <p:ext uri="{BB962C8B-B14F-4D97-AF65-F5344CB8AC3E}">
        <p14:creationId xmlns:p14="http://schemas.microsoft.com/office/powerpoint/2010/main" val="142292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9BA4-C276-3CA7-513C-82F255F1F8E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1560F918-FEA5-74E4-D116-EF712FD7891B}"/>
              </a:ext>
            </a:extLst>
          </p:cNvPr>
          <p:cNvGraphicFramePr>
            <a:graphicFrameLocks noGrp="1"/>
          </p:cNvGraphicFramePr>
          <p:nvPr>
            <p:ph idx="1"/>
            <p:extLst>
              <p:ext uri="{D42A27DB-BD31-4B8C-83A1-F6EECF244321}">
                <p14:modId xmlns:p14="http://schemas.microsoft.com/office/powerpoint/2010/main" val="779146895"/>
              </p:ext>
            </p:extLst>
          </p:nvPr>
        </p:nvGraphicFramePr>
        <p:xfrm>
          <a:off x="0" y="0"/>
          <a:ext cx="12192000" cy="6797109"/>
        </p:xfrm>
        <a:graphic>
          <a:graphicData uri="http://schemas.openxmlformats.org/drawingml/2006/table">
            <a:tbl>
              <a:tblPr firstRow="1" bandRow="1">
                <a:tableStyleId>{5C22544A-7EE6-4342-B048-85BDC9FD1C3A}</a:tableStyleId>
              </a:tblPr>
              <a:tblGrid>
                <a:gridCol w="1187138">
                  <a:extLst>
                    <a:ext uri="{9D8B030D-6E8A-4147-A177-3AD203B41FA5}">
                      <a16:colId xmlns:a16="http://schemas.microsoft.com/office/drawing/2014/main" val="3886257906"/>
                    </a:ext>
                  </a:extLst>
                </a:gridCol>
                <a:gridCol w="4887199">
                  <a:extLst>
                    <a:ext uri="{9D8B030D-6E8A-4147-A177-3AD203B41FA5}">
                      <a16:colId xmlns:a16="http://schemas.microsoft.com/office/drawing/2014/main" val="1106006452"/>
                    </a:ext>
                  </a:extLst>
                </a:gridCol>
                <a:gridCol w="6117663">
                  <a:extLst>
                    <a:ext uri="{9D8B030D-6E8A-4147-A177-3AD203B41FA5}">
                      <a16:colId xmlns:a16="http://schemas.microsoft.com/office/drawing/2014/main" val="2863769228"/>
                    </a:ext>
                  </a:extLst>
                </a:gridCol>
              </a:tblGrid>
              <a:tr h="1666263">
                <a:tc>
                  <a:txBody>
                    <a:bodyPr/>
                    <a:lstStyle/>
                    <a:p>
                      <a:endParaRPr lang="en-IN" dirty="0"/>
                    </a:p>
                    <a:p>
                      <a:endParaRPr lang="en-IN" dirty="0"/>
                    </a:p>
                    <a:p>
                      <a:r>
                        <a:rPr lang="en-IN" dirty="0"/>
                        <a:t>   S NO.</a:t>
                      </a:r>
                    </a:p>
                  </a:txBody>
                  <a:tcPr/>
                </a:tc>
                <a:tc>
                  <a:txBody>
                    <a:bodyPr/>
                    <a:lstStyle/>
                    <a:p>
                      <a:r>
                        <a:rPr lang="en-IN" dirty="0"/>
                        <a:t> </a:t>
                      </a:r>
                    </a:p>
                    <a:p>
                      <a:endParaRPr lang="en-IN" dirty="0"/>
                    </a:p>
                    <a:p>
                      <a:r>
                        <a:rPr lang="en-IN" dirty="0"/>
                        <a:t>                             TITLE</a:t>
                      </a:r>
                    </a:p>
                  </a:txBody>
                  <a:tcPr/>
                </a:tc>
                <a:tc>
                  <a:txBody>
                    <a:bodyPr/>
                    <a:lstStyle/>
                    <a:p>
                      <a:endParaRPr lang="en-IN" dirty="0"/>
                    </a:p>
                    <a:p>
                      <a:endParaRPr lang="en-IN" dirty="0"/>
                    </a:p>
                    <a:p>
                      <a:r>
                        <a:rPr lang="en-IN" dirty="0"/>
                        <a:t>                                            DESCRIPTION</a:t>
                      </a:r>
                    </a:p>
                  </a:txBody>
                  <a:tcPr/>
                </a:tc>
                <a:extLst>
                  <a:ext uri="{0D108BD9-81ED-4DB2-BD59-A6C34878D82A}">
                    <a16:rowId xmlns:a16="http://schemas.microsoft.com/office/drawing/2014/main" val="3499195123"/>
                  </a:ext>
                </a:extLst>
              </a:tr>
              <a:tr h="1666263">
                <a:tc>
                  <a:txBody>
                    <a:bodyPr/>
                    <a:lstStyle/>
                    <a:p>
                      <a:endParaRPr lang="en-IN" sz="1400" dirty="0"/>
                    </a:p>
                    <a:p>
                      <a:endParaRPr lang="en-IN" sz="1400" dirty="0"/>
                    </a:p>
                    <a:p>
                      <a:r>
                        <a:rPr lang="en-IN" sz="1400" dirty="0"/>
                        <a:t>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Xihaier</a:t>
                      </a:r>
                      <a:r>
                        <a:rPr lang="en-US" sz="1400" kern="1200" dirty="0">
                          <a:solidFill>
                            <a:schemeClr val="dk1"/>
                          </a:solidFill>
                          <a:effectLst/>
                          <a:latin typeface="+mn-lt"/>
                          <a:ea typeface="+mn-ea"/>
                          <a:cs typeface="+mn-cs"/>
                        </a:rPr>
                        <a:t>  Luo, </a:t>
                      </a:r>
                      <a:r>
                        <a:rPr lang="en-US" sz="1400" kern="1200" dirty="0" err="1">
                          <a:solidFill>
                            <a:schemeClr val="dk1"/>
                          </a:solidFill>
                          <a:effectLst/>
                          <a:latin typeface="+mn-lt"/>
                          <a:ea typeface="+mn-ea"/>
                          <a:cs typeface="+mn-cs"/>
                        </a:rPr>
                        <a:t>Balasubramanya</a:t>
                      </a:r>
                      <a:r>
                        <a:rPr lang="en-US" sz="1400" kern="1200" dirty="0">
                          <a:solidFill>
                            <a:schemeClr val="dk1"/>
                          </a:solidFill>
                          <a:effectLst/>
                          <a:latin typeface="+mn-lt"/>
                          <a:ea typeface="+mn-ea"/>
                          <a:cs typeface="+mn-cs"/>
                        </a:rPr>
                        <a:t>  T.  </a:t>
                      </a:r>
                      <a:r>
                        <a:rPr lang="en-US" sz="1400" kern="1200" dirty="0" err="1">
                          <a:solidFill>
                            <a:schemeClr val="dk1"/>
                          </a:solidFill>
                          <a:effectLst/>
                          <a:latin typeface="+mn-lt"/>
                          <a:ea typeface="+mn-ea"/>
                          <a:cs typeface="+mn-cs"/>
                        </a:rPr>
                        <a:t>Nadiga</a:t>
                      </a:r>
                      <a:r>
                        <a:rPr lang="en-US" sz="1400" kern="1200" dirty="0">
                          <a:solidFill>
                            <a:schemeClr val="dk1"/>
                          </a:solidFill>
                          <a:effectLst/>
                          <a:latin typeface="+mn-lt"/>
                          <a:ea typeface="+mn-ea"/>
                          <a:cs typeface="+mn-cs"/>
                        </a:rPr>
                        <a:t>, Ji  Hwan  Park, </a:t>
                      </a:r>
                      <a:r>
                        <a:rPr lang="en-US" sz="1400" kern="1200" dirty="0" err="1">
                          <a:solidFill>
                            <a:schemeClr val="dk1"/>
                          </a:solidFill>
                          <a:effectLst/>
                          <a:latin typeface="+mn-lt"/>
                          <a:ea typeface="+mn-ea"/>
                          <a:cs typeface="+mn-cs"/>
                        </a:rPr>
                        <a:t>Yihui</a:t>
                      </a:r>
                      <a:r>
                        <a:rPr lang="en-US" sz="1400" kern="1200" dirty="0">
                          <a:solidFill>
                            <a:schemeClr val="dk1"/>
                          </a:solidFill>
                          <a:effectLst/>
                          <a:latin typeface="+mn-lt"/>
                          <a:ea typeface="+mn-ea"/>
                          <a:cs typeface="+mn-cs"/>
                        </a:rPr>
                        <a:t> Ren, Wei Xu, </a:t>
                      </a:r>
                      <a:r>
                        <a:rPr lang="en-US" sz="1400" kern="1200" dirty="0" err="1">
                          <a:solidFill>
                            <a:schemeClr val="dk1"/>
                          </a:solidFill>
                          <a:effectLst/>
                          <a:latin typeface="+mn-lt"/>
                          <a:ea typeface="+mn-ea"/>
                          <a:cs typeface="+mn-cs"/>
                        </a:rPr>
                        <a:t>Shinjae</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Yoo</a:t>
                      </a:r>
                      <a:r>
                        <a:rPr lang="en-US" sz="1400" kern="1200" dirty="0">
                          <a:solidFill>
                            <a:schemeClr val="dk1"/>
                          </a:solidFill>
                          <a:effectLst/>
                          <a:latin typeface="+mn-lt"/>
                          <a:ea typeface="+mn-ea"/>
                          <a:cs typeface="+mn-cs"/>
                        </a:rPr>
                        <a:t>; A Bayesian Deep Learning Approach to Near-Term Climate Prediction; September 2022</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kern="1200" dirty="0">
                          <a:solidFill>
                            <a:schemeClr val="dk1"/>
                          </a:solidFill>
                          <a:effectLst/>
                          <a:latin typeface="+mn-lt"/>
                          <a:ea typeface="+mn-ea"/>
                          <a:cs typeface="+mn-cs"/>
                        </a:rPr>
                        <a:t>In this paper they consider the spatiotemporal variability of the temperature of the surface of the sea in the North Atlantic Ocean. The largest spatial variation is in the latitudinal direction and while the most temporal variation is in the annual timescale and represents the seasonal cycle. The data is highly dispersed and the Spearman correlation coefficient is a modest 0.33. A plateau of correlation can be observed in a wide range of intermediate bin sizes. So as a conclusion the analysis suggests that the uncertainty information from Bayesian Deep Learning system can be used to estimate prediction error.</a:t>
                      </a:r>
                      <a:endParaRPr lang="en-IN" sz="1400" dirty="0"/>
                    </a:p>
                  </a:txBody>
                  <a:tcPr/>
                </a:tc>
                <a:extLst>
                  <a:ext uri="{0D108BD9-81ED-4DB2-BD59-A6C34878D82A}">
                    <a16:rowId xmlns:a16="http://schemas.microsoft.com/office/drawing/2014/main" val="837721931"/>
                  </a:ext>
                </a:extLst>
              </a:tr>
              <a:tr h="1666263">
                <a:tc>
                  <a:txBody>
                    <a:bodyPr/>
                    <a:lstStyle/>
                    <a:p>
                      <a:r>
                        <a:rPr lang="en-IN" sz="1400" dirty="0"/>
                        <a:t> </a:t>
                      </a:r>
                    </a:p>
                    <a:p>
                      <a:endParaRPr lang="en-IN" sz="1400" dirty="0"/>
                    </a:p>
                    <a:p>
                      <a:r>
                        <a:rPr lang="en-IN" sz="1400" dirty="0"/>
                        <a:t>    5</a:t>
                      </a:r>
                    </a:p>
                  </a:txBody>
                  <a:tcPr/>
                </a:tc>
                <a:tc>
                  <a:txBody>
                    <a:bodyPr/>
                    <a:lstStyle/>
                    <a:p>
                      <a:pPr lvl="0"/>
                      <a:r>
                        <a:rPr lang="en-US" sz="1400" kern="1200" dirty="0" err="1">
                          <a:solidFill>
                            <a:schemeClr val="dk1"/>
                          </a:solidFill>
                          <a:effectLst/>
                          <a:latin typeface="+mn-lt"/>
                          <a:ea typeface="+mn-ea"/>
                          <a:cs typeface="+mn-cs"/>
                        </a:rPr>
                        <a:t>Qingyun</a:t>
                      </a:r>
                      <a:r>
                        <a:rPr lang="en-US" sz="1400" kern="1200" dirty="0">
                          <a:solidFill>
                            <a:schemeClr val="dk1"/>
                          </a:solidFill>
                          <a:effectLst/>
                          <a:latin typeface="+mn-lt"/>
                          <a:ea typeface="+mn-ea"/>
                          <a:cs typeface="+mn-cs"/>
                        </a:rPr>
                        <a:t> Duan, Thomas J. Phillips; Bayesian estimation of local signal and noise in multi model simulations of climate change;</a:t>
                      </a:r>
                      <a:endParaRPr lang="en-IN" sz="1400" kern="1200" dirty="0">
                        <a:solidFill>
                          <a:schemeClr val="dk1"/>
                        </a:solidFill>
                        <a:effectLst/>
                        <a:latin typeface="+mn-lt"/>
                        <a:ea typeface="+mn-ea"/>
                        <a:cs typeface="+mn-cs"/>
                      </a:endParaRPr>
                    </a:p>
                    <a:p>
                      <a:r>
                        <a:rPr lang="en-US" sz="1400" kern="1200" dirty="0">
                          <a:solidFill>
                            <a:schemeClr val="dk1"/>
                          </a:solidFill>
                          <a:effectLst/>
                          <a:latin typeface="+mn-lt"/>
                          <a:ea typeface="+mn-ea"/>
                          <a:cs typeface="+mn-cs"/>
                        </a:rPr>
                        <a:t>September 2010</a:t>
                      </a:r>
                      <a:endParaRPr lang="en-IN" sz="1400" kern="1200" dirty="0">
                        <a:solidFill>
                          <a:schemeClr val="dk1"/>
                        </a:solidFill>
                        <a:effectLst/>
                        <a:latin typeface="+mn-lt"/>
                        <a:ea typeface="+mn-ea"/>
                        <a:cs typeface="+mn-cs"/>
                      </a:endParaRPr>
                    </a:p>
                    <a:p>
                      <a:endParaRPr lang="en-IN" sz="1400" dirty="0"/>
                    </a:p>
                  </a:txBody>
                  <a:tcPr/>
                </a:tc>
                <a:tc>
                  <a:txBody>
                    <a:bodyPr/>
                    <a:lstStyle/>
                    <a:p>
                      <a:r>
                        <a:rPr lang="en-US" sz="1400" kern="1200" dirty="0">
                          <a:solidFill>
                            <a:schemeClr val="dk1"/>
                          </a:solidFill>
                          <a:effectLst/>
                          <a:latin typeface="+mn-lt"/>
                          <a:ea typeface="+mn-ea"/>
                          <a:cs typeface="+mn-cs"/>
                        </a:rPr>
                        <a:t>The BMA method is limited because of the assumption that any simulated climate variables have Gaussian distributed. So there is a need to conduct a much more comprehensive and multivariate investigation. So it would be preferable to adopt some different non parametric statistical estimation approach or Multi Objective Optimization.</a:t>
                      </a:r>
                      <a:endParaRPr lang="en-IN" sz="1400" dirty="0"/>
                    </a:p>
                  </a:txBody>
                  <a:tcPr/>
                </a:tc>
                <a:extLst>
                  <a:ext uri="{0D108BD9-81ED-4DB2-BD59-A6C34878D82A}">
                    <a16:rowId xmlns:a16="http://schemas.microsoft.com/office/drawing/2014/main" val="4160511111"/>
                  </a:ext>
                </a:extLst>
              </a:tr>
              <a:tr h="1666263">
                <a:tc>
                  <a:txBody>
                    <a:bodyPr/>
                    <a:lstStyle/>
                    <a:p>
                      <a:r>
                        <a:rPr lang="en-IN" dirty="0"/>
                        <a:t>  </a:t>
                      </a:r>
                    </a:p>
                    <a:p>
                      <a:endParaRPr lang="en-IN" dirty="0"/>
                    </a:p>
                    <a:p>
                      <a:r>
                        <a:rPr lang="en-IN"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Benjamin F. Hobbs; Bayesian Methods for Analyzing Climate Change and Water Resource Uncertainties; May 2002.</a:t>
                      </a:r>
                      <a:endParaRPr lang="en-IN" sz="1400" kern="1200" dirty="0">
                        <a:solidFill>
                          <a:schemeClr val="dk1"/>
                        </a:solidFill>
                        <a:effectLst/>
                        <a:latin typeface="+mn-lt"/>
                        <a:ea typeface="+mn-ea"/>
                        <a:cs typeface="+mn-cs"/>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They provided useful outputs: inferences and recommendations for decisions that are consistent with those inferences. It is based on a comprehensive and coherent framework rooted in normatively appealing assumptions. Compared to alternative paradigms, its concepts are familiar and, as the case studies show, its methods are often practical</a:t>
                      </a:r>
                      <a:endParaRPr lang="en-IN" sz="1400" kern="1200" dirty="0">
                        <a:solidFill>
                          <a:schemeClr val="dk1"/>
                        </a:solidFill>
                        <a:effectLst/>
                        <a:latin typeface="+mn-lt"/>
                        <a:ea typeface="+mn-ea"/>
                        <a:cs typeface="+mn-cs"/>
                      </a:endParaRPr>
                    </a:p>
                    <a:p>
                      <a:endParaRPr lang="en-IN" sz="1400" dirty="0"/>
                    </a:p>
                  </a:txBody>
                  <a:tcPr/>
                </a:tc>
                <a:extLst>
                  <a:ext uri="{0D108BD9-81ED-4DB2-BD59-A6C34878D82A}">
                    <a16:rowId xmlns:a16="http://schemas.microsoft.com/office/drawing/2014/main" val="505798091"/>
                  </a:ext>
                </a:extLst>
              </a:tr>
            </a:tbl>
          </a:graphicData>
        </a:graphic>
      </p:graphicFrame>
    </p:spTree>
    <p:extLst>
      <p:ext uri="{BB962C8B-B14F-4D97-AF65-F5344CB8AC3E}">
        <p14:creationId xmlns:p14="http://schemas.microsoft.com/office/powerpoint/2010/main" val="87344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23C7-3E5B-0BA6-8C0D-F745F62E9C55}"/>
              </a:ext>
            </a:extLst>
          </p:cNvPr>
          <p:cNvSpPr>
            <a:spLocks noGrp="1"/>
          </p:cNvSpPr>
          <p:nvPr>
            <p:ph type="title"/>
          </p:nvPr>
        </p:nvSpPr>
        <p:spPr/>
        <p:txBody>
          <a:bodyPr/>
          <a:lstStyle/>
          <a:p>
            <a:r>
              <a:rPr lang="en-IN"/>
              <a:t>Problem identification and Description</a:t>
            </a:r>
          </a:p>
        </p:txBody>
      </p:sp>
      <p:sp>
        <p:nvSpPr>
          <p:cNvPr id="3" name="Content Placeholder 2">
            <a:extLst>
              <a:ext uri="{FF2B5EF4-FFF2-40B4-BE49-F238E27FC236}">
                <a16:creationId xmlns:a16="http://schemas.microsoft.com/office/drawing/2014/main" id="{8C067C89-2DC8-1E11-6B01-E542D8FB5F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7724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C881-AF0A-55C1-8A7D-C561073F0FAC}"/>
              </a:ext>
            </a:extLst>
          </p:cNvPr>
          <p:cNvSpPr>
            <a:spLocks noGrp="1"/>
          </p:cNvSpPr>
          <p:nvPr>
            <p:ph type="title"/>
          </p:nvPr>
        </p:nvSpPr>
        <p:spPr/>
        <p:txBody>
          <a:bodyPr/>
          <a:lstStyle/>
          <a:p>
            <a:r>
              <a:rPr lang="en-US" sz="4400" dirty="0">
                <a:latin typeface="Sagona Book" panose="020F0502020204030204" pitchFamily="34" charset="0"/>
                <a:cs typeface="Sagona Book" panose="020F0502020204030204" pitchFamily="34" charset="0"/>
              </a:rPr>
              <a:t>Architecture</a:t>
            </a:r>
            <a:endParaRPr lang="en-IN" dirty="0"/>
          </a:p>
        </p:txBody>
      </p:sp>
      <p:graphicFrame>
        <p:nvGraphicFramePr>
          <p:cNvPr id="5" name="Content Placeholder 4">
            <a:extLst>
              <a:ext uri="{FF2B5EF4-FFF2-40B4-BE49-F238E27FC236}">
                <a16:creationId xmlns:a16="http://schemas.microsoft.com/office/drawing/2014/main" id="{0223BD22-8C98-115C-FDBB-8CF690C3C97F}"/>
              </a:ext>
            </a:extLst>
          </p:cNvPr>
          <p:cNvGraphicFramePr>
            <a:graphicFrameLocks noGrp="1"/>
          </p:cNvGraphicFramePr>
          <p:nvPr>
            <p:ph idx="1"/>
            <p:extLst>
              <p:ext uri="{D42A27DB-BD31-4B8C-83A1-F6EECF244321}">
                <p14:modId xmlns:p14="http://schemas.microsoft.com/office/powerpoint/2010/main" val="513379100"/>
              </p:ext>
            </p:extLst>
          </p:nvPr>
        </p:nvGraphicFramePr>
        <p:xfrm>
          <a:off x="838200" y="1484850"/>
          <a:ext cx="10515600" cy="520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6" descr="srm-institute-of-science-and-technology-vector-logo.png">
            <a:extLst>
              <a:ext uri="{FF2B5EF4-FFF2-40B4-BE49-F238E27FC236}">
                <a16:creationId xmlns:a16="http://schemas.microsoft.com/office/drawing/2014/main" id="{AB5DDDA9-6C39-A3BB-C96F-C38B68F6074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691687"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8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90B289-F6C3-DC84-0FF8-56F6DB3BDAEE}"/>
              </a:ext>
            </a:extLst>
          </p:cNvPr>
          <p:cNvSpPr>
            <a:spLocks noGrp="1"/>
          </p:cNvSpPr>
          <p:nvPr>
            <p:ph sz="quarter" idx="4"/>
          </p:nvPr>
        </p:nvSpPr>
        <p:spPr>
          <a:xfrm>
            <a:off x="6172200" y="1323972"/>
            <a:ext cx="6019800" cy="5362053"/>
          </a:xfrm>
        </p:spPr>
        <p:txBody>
          <a:bodyPr>
            <a:normAutofit fontScale="47500" lnSpcReduction="20000"/>
          </a:bodyPr>
          <a:lstStyle/>
          <a:p>
            <a:pPr algn="just"/>
            <a:r>
              <a:rPr lang="en-US" sz="4000" dirty="0"/>
              <a:t>In this class diagram, there are six classes representing the major components of the project. The "Data acquisition" class is responsible for acquiring, preprocessing, and storing the relevant data. The "Model evaluation" class evaluates the models' performance using various metrics and methods. The "Implementation and Communication" class is responsible for implementing the models and communicating.</a:t>
            </a:r>
          </a:p>
          <a:p>
            <a:pPr algn="just"/>
            <a:r>
              <a:rPr lang="en-US" sz="4000" dirty="0"/>
              <a:t>The "Bayesian modeling techniques" and "Machine learning techniques" classes are responsible for applying their respective models to the data.</a:t>
            </a:r>
          </a:p>
          <a:p>
            <a:pPr algn="just"/>
            <a:r>
              <a:rPr lang="en-US" sz="4000" dirty="0"/>
              <a:t>The "Climate Prediction" class represents the main component of the project and has attributes for all the other components. It is responsible for managing the project and coordinating the actions of the other components.</a:t>
            </a:r>
          </a:p>
          <a:p>
            <a:pPr algn="just"/>
            <a:r>
              <a:rPr lang="en-US" sz="4000" dirty="0"/>
              <a:t>This class diagram can be used to understand the responsibilities and interactions between the components and can guide the project's implementation</a:t>
            </a:r>
            <a:r>
              <a:rPr lang="en-US" sz="3500" dirty="0"/>
              <a:t>.</a:t>
            </a:r>
            <a:endParaRPr lang="en-IN" sz="3500" dirty="0"/>
          </a:p>
          <a:p>
            <a:endParaRPr lang="en-IN" sz="2200" dirty="0"/>
          </a:p>
        </p:txBody>
      </p:sp>
      <p:pic>
        <p:nvPicPr>
          <p:cNvPr id="7" name="Picture 6" descr="srm-institute-of-science-and-technology-vector-logo.png">
            <a:extLst>
              <a:ext uri="{FF2B5EF4-FFF2-40B4-BE49-F238E27FC236}">
                <a16:creationId xmlns:a16="http://schemas.microsoft.com/office/drawing/2014/main" id="{E8B2702C-D743-151B-2F86-C67EE73CD9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91687"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4">
            <a:extLst>
              <a:ext uri="{FF2B5EF4-FFF2-40B4-BE49-F238E27FC236}">
                <a16:creationId xmlns:a16="http://schemas.microsoft.com/office/drawing/2014/main" id="{D90BD565-7D15-AAA0-B20A-D36F1E0970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35560" y="1323974"/>
            <a:ext cx="5662015" cy="536205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8859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1AF0-AFE7-B97C-5CBB-FD9AC810BB2F}"/>
              </a:ext>
            </a:extLst>
          </p:cNvPr>
          <p:cNvSpPr>
            <a:spLocks noGrp="1"/>
          </p:cNvSpPr>
          <p:nvPr>
            <p:ph type="title"/>
          </p:nvPr>
        </p:nvSpPr>
        <p:spPr/>
        <p:txBody>
          <a:bodyPr>
            <a:normAutofit fontScale="90000"/>
          </a:bodyPr>
          <a:lstStyle/>
          <a:p>
            <a:br>
              <a:rPr lang="en-IN" dirty="0"/>
            </a:br>
            <a:r>
              <a:rPr lang="en-IN" dirty="0"/>
              <a:t>Dataset Description</a:t>
            </a:r>
            <a:br>
              <a:rPr lang="en-IN" dirty="0"/>
            </a:br>
            <a:endParaRPr lang="en-IN" dirty="0"/>
          </a:p>
        </p:txBody>
      </p:sp>
      <p:sp>
        <p:nvSpPr>
          <p:cNvPr id="3" name="Content Placeholder 2">
            <a:extLst>
              <a:ext uri="{FF2B5EF4-FFF2-40B4-BE49-F238E27FC236}">
                <a16:creationId xmlns:a16="http://schemas.microsoft.com/office/drawing/2014/main" id="{9F9A6BAE-17B4-A6A1-762E-EAEC1F88DC74}"/>
              </a:ext>
            </a:extLst>
          </p:cNvPr>
          <p:cNvSpPr>
            <a:spLocks noGrp="1"/>
          </p:cNvSpPr>
          <p:nvPr>
            <p:ph idx="1"/>
          </p:nvPr>
        </p:nvSpPr>
        <p:spPr/>
        <p:txBody>
          <a:bodyPr>
            <a:normAutofit/>
          </a:bodyPr>
          <a:lstStyle/>
          <a:p>
            <a:r>
              <a:rPr lang="en-IN" sz="2200" dirty="0"/>
              <a:t>We used web Scraping  to collect data for our dataset.</a:t>
            </a:r>
          </a:p>
          <a:p>
            <a:r>
              <a:rPr lang="en-IN" sz="2200" dirty="0"/>
              <a:t>Our Dataset contains 8772 rows and 19 columns.</a:t>
            </a:r>
          </a:p>
          <a:p>
            <a:r>
              <a:rPr lang="en-IN" sz="2200" dirty="0"/>
              <a:t>We Scrapped our data from </a:t>
            </a:r>
            <a:r>
              <a:rPr lang="en-IN" sz="2200" dirty="0">
                <a:hlinkClick r:id="rId2"/>
              </a:rPr>
              <a:t>https://www.estesparkweather.net/archive_reports.php?date=200901</a:t>
            </a:r>
            <a:endParaRPr lang="en-IN" sz="2200" dirty="0"/>
          </a:p>
          <a:p>
            <a:r>
              <a:rPr lang="en-IN" sz="2200" dirty="0"/>
              <a:t>This data is of the local weather of Estes park Colorado, USA.</a:t>
            </a:r>
          </a:p>
          <a:p>
            <a:r>
              <a:rPr lang="en-IN" sz="2200" dirty="0"/>
              <a:t>Our dataset consist of 19 columns - Average temperature, Average humidity, Average dewpoint, Rainfall for month, Maximum rain per minute, Average  gust speed ,etc</a:t>
            </a:r>
          </a:p>
        </p:txBody>
      </p:sp>
      <p:pic>
        <p:nvPicPr>
          <p:cNvPr id="4" name="Picture 6" descr="srm-institute-of-science-and-technology-vector-logo.png">
            <a:extLst>
              <a:ext uri="{FF2B5EF4-FFF2-40B4-BE49-F238E27FC236}">
                <a16:creationId xmlns:a16="http://schemas.microsoft.com/office/drawing/2014/main" id="{90A64FE0-D9CC-E38B-A183-CF542E446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87776" y="38099"/>
            <a:ext cx="25003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520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2040</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Sagona Book</vt:lpstr>
      <vt:lpstr>Times New Roman</vt:lpstr>
      <vt:lpstr>Office Theme</vt:lpstr>
      <vt:lpstr>Evaluation and Implementation of various Bayesian approaches to model predictions of future climate change ICRTDAO-39 </vt:lpstr>
      <vt:lpstr>Introduction</vt:lpstr>
      <vt:lpstr>Literature Survey</vt:lpstr>
      <vt:lpstr>PowerPoint Presentation</vt:lpstr>
      <vt:lpstr>PowerPoint Presentation</vt:lpstr>
      <vt:lpstr>Problem identification and Description</vt:lpstr>
      <vt:lpstr>Architecture</vt:lpstr>
      <vt:lpstr>PowerPoint Presentation</vt:lpstr>
      <vt:lpstr> Dataset Description </vt:lpstr>
      <vt:lpstr> Dataset Description </vt:lpstr>
      <vt:lpstr>Implementation Methodology</vt:lpstr>
      <vt:lpstr>Implementation Methodology</vt:lpstr>
      <vt:lpstr>Implementation Environment</vt:lpstr>
      <vt:lpstr>Results and Discussions</vt:lpstr>
      <vt:lpstr>Conclusion</vt:lpstr>
      <vt:lpstr>Future Scope/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 Paper Id</dc:title>
  <dc:creator>heeram007@gmail.com</dc:creator>
  <cp:lastModifiedBy>Aagam SHAH</cp:lastModifiedBy>
  <cp:revision>6</cp:revision>
  <dcterms:created xsi:type="dcterms:W3CDTF">2023-03-24T09:49:47Z</dcterms:created>
  <dcterms:modified xsi:type="dcterms:W3CDTF">2023-05-16T08:17:00Z</dcterms:modified>
</cp:coreProperties>
</file>