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77" r:id="rId7"/>
    <p:sldId id="280" r:id="rId8"/>
    <p:sldId id="274" r:id="rId9"/>
    <p:sldId id="272" r:id="rId10"/>
    <p:sldId id="278" r:id="rId11"/>
    <p:sldId id="279" r:id="rId12"/>
    <p:sldId id="259" r:id="rId13"/>
    <p:sldId id="268" r:id="rId14"/>
    <p:sldId id="270" r:id="rId15"/>
    <p:sldId id="271" r:id="rId16"/>
    <p:sldId id="281" r:id="rId17"/>
    <p:sldId id="261" r:id="rId18"/>
    <p:sldId id="282" r:id="rId19"/>
    <p:sldId id="283" r:id="rId20"/>
    <p:sldId id="284" r:id="rId21"/>
    <p:sldId id="285"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10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BA079-3DE5-42C9-82CF-E8FC3F7BDCF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B9AB2DB9-DF41-4C9A-A81C-B358A05D11BC}">
      <dgm:prSet/>
      <dgm:spPr/>
      <dgm:t>
        <a:bodyPr/>
        <a:lstStyle/>
        <a:p>
          <a:r>
            <a:rPr lang="en-IN"/>
            <a:t>Data acquisition and pre -processing</a:t>
          </a:r>
        </a:p>
      </dgm:t>
    </dgm:pt>
    <dgm:pt modelId="{37EF5280-A037-42DA-8616-7F3D49F281CF}" type="parTrans" cxnId="{9525C1FD-BF06-406A-972F-069410974410}">
      <dgm:prSet/>
      <dgm:spPr/>
      <dgm:t>
        <a:bodyPr/>
        <a:lstStyle/>
        <a:p>
          <a:endParaRPr lang="en-IN"/>
        </a:p>
      </dgm:t>
    </dgm:pt>
    <dgm:pt modelId="{F8AD7F47-25F2-486C-8C5F-E7E32CC47277}" type="sibTrans" cxnId="{9525C1FD-BF06-406A-972F-069410974410}">
      <dgm:prSet/>
      <dgm:spPr/>
      <dgm:t>
        <a:bodyPr/>
        <a:lstStyle/>
        <a:p>
          <a:endParaRPr lang="en-IN"/>
        </a:p>
      </dgm:t>
    </dgm:pt>
    <dgm:pt modelId="{281A3FD0-850D-4E2D-A93B-7AF9346D3A4C}">
      <dgm:prSet/>
      <dgm:spPr/>
      <dgm:t>
        <a:bodyPr/>
        <a:lstStyle/>
        <a:p>
          <a:r>
            <a:rPr lang="en-IN"/>
            <a:t>Bayesian Modelling Approach</a:t>
          </a:r>
        </a:p>
      </dgm:t>
    </dgm:pt>
    <dgm:pt modelId="{F147B645-D83F-4FAB-905A-C5CA50B883AB}" type="parTrans" cxnId="{84B81A02-DF55-4D56-80C3-1EFD05F25034}">
      <dgm:prSet/>
      <dgm:spPr/>
      <dgm:t>
        <a:bodyPr/>
        <a:lstStyle/>
        <a:p>
          <a:endParaRPr lang="en-IN"/>
        </a:p>
      </dgm:t>
    </dgm:pt>
    <dgm:pt modelId="{9E82199B-84E8-4A57-94D2-948B6ECEC6D3}" type="sibTrans" cxnId="{84B81A02-DF55-4D56-80C3-1EFD05F25034}">
      <dgm:prSet/>
      <dgm:spPr/>
      <dgm:t>
        <a:bodyPr/>
        <a:lstStyle/>
        <a:p>
          <a:endParaRPr lang="en-IN"/>
        </a:p>
      </dgm:t>
    </dgm:pt>
    <dgm:pt modelId="{5BFB396E-F549-480D-9DD2-799160A569AA}">
      <dgm:prSet/>
      <dgm:spPr/>
      <dgm:t>
        <a:bodyPr/>
        <a:lstStyle/>
        <a:p>
          <a:r>
            <a:rPr lang="en-IN"/>
            <a:t>Implementation of Bayesian Neural Network</a:t>
          </a:r>
        </a:p>
      </dgm:t>
    </dgm:pt>
    <dgm:pt modelId="{5DD739C5-B9FF-49B9-B6C9-59CAD7AF493E}" type="parTrans" cxnId="{C7A28DC6-D6DE-43EF-A209-7A5B625F5F6C}">
      <dgm:prSet/>
      <dgm:spPr/>
      <dgm:t>
        <a:bodyPr/>
        <a:lstStyle/>
        <a:p>
          <a:endParaRPr lang="en-IN"/>
        </a:p>
      </dgm:t>
    </dgm:pt>
    <dgm:pt modelId="{CF8871B3-83B3-4BF8-8E34-BDA204DAB32E}" type="sibTrans" cxnId="{C7A28DC6-D6DE-43EF-A209-7A5B625F5F6C}">
      <dgm:prSet/>
      <dgm:spPr/>
      <dgm:t>
        <a:bodyPr/>
        <a:lstStyle/>
        <a:p>
          <a:endParaRPr lang="en-IN"/>
        </a:p>
      </dgm:t>
    </dgm:pt>
    <dgm:pt modelId="{8EB9016B-6866-4ED7-BCD4-66ED26379F8B}">
      <dgm:prSet/>
      <dgm:spPr/>
      <dgm:t>
        <a:bodyPr/>
        <a:lstStyle/>
        <a:p>
          <a:r>
            <a:rPr lang="en-IN"/>
            <a:t>Model Evaluation</a:t>
          </a:r>
        </a:p>
      </dgm:t>
    </dgm:pt>
    <dgm:pt modelId="{3FAB07F9-D3AB-4BE5-A0BF-987E1CD1F257}" type="parTrans" cxnId="{B27F2041-18BB-4769-9F4E-6615256ECEB3}">
      <dgm:prSet/>
      <dgm:spPr/>
      <dgm:t>
        <a:bodyPr/>
        <a:lstStyle/>
        <a:p>
          <a:endParaRPr lang="en-IN"/>
        </a:p>
      </dgm:t>
    </dgm:pt>
    <dgm:pt modelId="{F2F69E3A-16F0-4B01-BFB8-671F03A7603C}" type="sibTrans" cxnId="{B27F2041-18BB-4769-9F4E-6615256ECEB3}">
      <dgm:prSet/>
      <dgm:spPr/>
      <dgm:t>
        <a:bodyPr/>
        <a:lstStyle/>
        <a:p>
          <a:endParaRPr lang="en-IN"/>
        </a:p>
      </dgm:t>
    </dgm:pt>
    <dgm:pt modelId="{DE5D0AE6-2F77-429C-994D-A4C07F1C3A4E}">
      <dgm:prSet/>
      <dgm:spPr/>
      <dgm:t>
        <a:bodyPr/>
        <a:lstStyle/>
        <a:p>
          <a:r>
            <a:rPr lang="en-IN"/>
            <a:t>Implementation and Communication</a:t>
          </a:r>
        </a:p>
      </dgm:t>
    </dgm:pt>
    <dgm:pt modelId="{A7A8D7E1-9C66-4A39-B595-0554EA74D168}" type="parTrans" cxnId="{0C49C5B2-8450-4D28-9F9F-5C3DF1F7C7E3}">
      <dgm:prSet/>
      <dgm:spPr/>
      <dgm:t>
        <a:bodyPr/>
        <a:lstStyle/>
        <a:p>
          <a:endParaRPr lang="en-IN"/>
        </a:p>
      </dgm:t>
    </dgm:pt>
    <dgm:pt modelId="{987E80DD-0B79-433F-8CA1-33398B905A25}" type="sibTrans" cxnId="{0C49C5B2-8450-4D28-9F9F-5C3DF1F7C7E3}">
      <dgm:prSet/>
      <dgm:spPr/>
      <dgm:t>
        <a:bodyPr/>
        <a:lstStyle/>
        <a:p>
          <a:endParaRPr lang="en-IN"/>
        </a:p>
      </dgm:t>
    </dgm:pt>
    <dgm:pt modelId="{66520BD8-73AC-4685-A4EE-0ED43CC81435}" type="pres">
      <dgm:prSet presAssocID="{872BA079-3DE5-42C9-82CF-E8FC3F7BDCFB}" presName="Name0" presStyleCnt="0">
        <dgm:presLayoutVars>
          <dgm:dir/>
          <dgm:resizeHandles val="exact"/>
        </dgm:presLayoutVars>
      </dgm:prSet>
      <dgm:spPr/>
    </dgm:pt>
    <dgm:pt modelId="{892C8897-AC04-4CC0-BF2B-312AE44A9894}" type="pres">
      <dgm:prSet presAssocID="{B9AB2DB9-DF41-4C9A-A81C-B358A05D11BC}" presName="node" presStyleLbl="node1" presStyleIdx="0" presStyleCnt="5">
        <dgm:presLayoutVars>
          <dgm:bulletEnabled val="1"/>
        </dgm:presLayoutVars>
      </dgm:prSet>
      <dgm:spPr/>
    </dgm:pt>
    <dgm:pt modelId="{16F65800-920C-4D34-9E61-9C3FA00EFB7A}" type="pres">
      <dgm:prSet presAssocID="{F8AD7F47-25F2-486C-8C5F-E7E32CC47277}" presName="sibTrans" presStyleLbl="sibTrans2D1" presStyleIdx="0" presStyleCnt="4"/>
      <dgm:spPr/>
    </dgm:pt>
    <dgm:pt modelId="{AA8F73BA-5976-49A8-A2B0-8319B6D519BB}" type="pres">
      <dgm:prSet presAssocID="{F8AD7F47-25F2-486C-8C5F-E7E32CC47277}" presName="connectorText" presStyleLbl="sibTrans2D1" presStyleIdx="0" presStyleCnt="4"/>
      <dgm:spPr/>
    </dgm:pt>
    <dgm:pt modelId="{96B89F16-5A74-473C-A12C-4AC8C6F12FD2}" type="pres">
      <dgm:prSet presAssocID="{281A3FD0-850D-4E2D-A93B-7AF9346D3A4C}" presName="node" presStyleLbl="node1" presStyleIdx="1" presStyleCnt="5">
        <dgm:presLayoutVars>
          <dgm:bulletEnabled val="1"/>
        </dgm:presLayoutVars>
      </dgm:prSet>
      <dgm:spPr/>
    </dgm:pt>
    <dgm:pt modelId="{ADCD41B0-E0E6-4E9C-BB97-3DDFD93DA805}" type="pres">
      <dgm:prSet presAssocID="{9E82199B-84E8-4A57-94D2-948B6ECEC6D3}" presName="sibTrans" presStyleLbl="sibTrans2D1" presStyleIdx="1" presStyleCnt="4"/>
      <dgm:spPr/>
    </dgm:pt>
    <dgm:pt modelId="{D1A1A71C-23AD-4093-9518-812496B68224}" type="pres">
      <dgm:prSet presAssocID="{9E82199B-84E8-4A57-94D2-948B6ECEC6D3}" presName="connectorText" presStyleLbl="sibTrans2D1" presStyleIdx="1" presStyleCnt="4"/>
      <dgm:spPr/>
    </dgm:pt>
    <dgm:pt modelId="{3FC0CE7C-70C2-4F6C-9E82-CAE6617E8518}" type="pres">
      <dgm:prSet presAssocID="{5BFB396E-F549-480D-9DD2-799160A569AA}" presName="node" presStyleLbl="node1" presStyleIdx="2" presStyleCnt="5">
        <dgm:presLayoutVars>
          <dgm:bulletEnabled val="1"/>
        </dgm:presLayoutVars>
      </dgm:prSet>
      <dgm:spPr/>
    </dgm:pt>
    <dgm:pt modelId="{004D525B-86C7-4C23-99A3-B293B328CEAE}" type="pres">
      <dgm:prSet presAssocID="{CF8871B3-83B3-4BF8-8E34-BDA204DAB32E}" presName="sibTrans" presStyleLbl="sibTrans2D1" presStyleIdx="2" presStyleCnt="4"/>
      <dgm:spPr/>
    </dgm:pt>
    <dgm:pt modelId="{95AF6697-ECB9-445F-9C55-4829A677BCA4}" type="pres">
      <dgm:prSet presAssocID="{CF8871B3-83B3-4BF8-8E34-BDA204DAB32E}" presName="connectorText" presStyleLbl="sibTrans2D1" presStyleIdx="2" presStyleCnt="4"/>
      <dgm:spPr/>
    </dgm:pt>
    <dgm:pt modelId="{62A7D1B8-0796-4729-877E-6CD85554093F}" type="pres">
      <dgm:prSet presAssocID="{8EB9016B-6866-4ED7-BCD4-66ED26379F8B}" presName="node" presStyleLbl="node1" presStyleIdx="3" presStyleCnt="5">
        <dgm:presLayoutVars>
          <dgm:bulletEnabled val="1"/>
        </dgm:presLayoutVars>
      </dgm:prSet>
      <dgm:spPr/>
    </dgm:pt>
    <dgm:pt modelId="{A1B0D712-D69E-4727-9809-5277B25F2980}" type="pres">
      <dgm:prSet presAssocID="{F2F69E3A-16F0-4B01-BFB8-671F03A7603C}" presName="sibTrans" presStyleLbl="sibTrans2D1" presStyleIdx="3" presStyleCnt="4"/>
      <dgm:spPr/>
    </dgm:pt>
    <dgm:pt modelId="{A2427B30-C80C-4457-A292-23679B22A83C}" type="pres">
      <dgm:prSet presAssocID="{F2F69E3A-16F0-4B01-BFB8-671F03A7603C}" presName="connectorText" presStyleLbl="sibTrans2D1" presStyleIdx="3" presStyleCnt="4"/>
      <dgm:spPr/>
    </dgm:pt>
    <dgm:pt modelId="{A19DEB4E-D945-4C6A-8203-A96F3775E9EA}" type="pres">
      <dgm:prSet presAssocID="{DE5D0AE6-2F77-429C-994D-A4C07F1C3A4E}" presName="node" presStyleLbl="node1" presStyleIdx="4" presStyleCnt="5">
        <dgm:presLayoutVars>
          <dgm:bulletEnabled val="1"/>
        </dgm:presLayoutVars>
      </dgm:prSet>
      <dgm:spPr/>
    </dgm:pt>
  </dgm:ptLst>
  <dgm:cxnLst>
    <dgm:cxn modelId="{84B81A02-DF55-4D56-80C3-1EFD05F25034}" srcId="{872BA079-3DE5-42C9-82CF-E8FC3F7BDCFB}" destId="{281A3FD0-850D-4E2D-A93B-7AF9346D3A4C}" srcOrd="1" destOrd="0" parTransId="{F147B645-D83F-4FAB-905A-C5CA50B883AB}" sibTransId="{9E82199B-84E8-4A57-94D2-948B6ECEC6D3}"/>
    <dgm:cxn modelId="{BBF72626-44A1-436C-84A1-95B7312B1157}" type="presOf" srcId="{B9AB2DB9-DF41-4C9A-A81C-B358A05D11BC}" destId="{892C8897-AC04-4CC0-BF2B-312AE44A9894}" srcOrd="0" destOrd="0" presId="urn:microsoft.com/office/officeart/2005/8/layout/process1"/>
    <dgm:cxn modelId="{6C1A0B27-EC6F-4A78-B595-28726F9B2B15}" type="presOf" srcId="{CF8871B3-83B3-4BF8-8E34-BDA204DAB32E}" destId="{004D525B-86C7-4C23-99A3-B293B328CEAE}" srcOrd="0" destOrd="0" presId="urn:microsoft.com/office/officeart/2005/8/layout/process1"/>
    <dgm:cxn modelId="{86DA1D29-A978-4ED8-8EDF-414620273F29}" type="presOf" srcId="{F8AD7F47-25F2-486C-8C5F-E7E32CC47277}" destId="{AA8F73BA-5976-49A8-A2B0-8319B6D519BB}" srcOrd="1" destOrd="0" presId="urn:microsoft.com/office/officeart/2005/8/layout/process1"/>
    <dgm:cxn modelId="{B27F2041-18BB-4769-9F4E-6615256ECEB3}" srcId="{872BA079-3DE5-42C9-82CF-E8FC3F7BDCFB}" destId="{8EB9016B-6866-4ED7-BCD4-66ED26379F8B}" srcOrd="3" destOrd="0" parTransId="{3FAB07F9-D3AB-4BE5-A0BF-987E1CD1F257}" sibTransId="{F2F69E3A-16F0-4B01-BFB8-671F03A7603C}"/>
    <dgm:cxn modelId="{93388F64-9AAE-4694-ABEA-07ADB74F5072}" type="presOf" srcId="{F2F69E3A-16F0-4B01-BFB8-671F03A7603C}" destId="{A2427B30-C80C-4457-A292-23679B22A83C}" srcOrd="1" destOrd="0" presId="urn:microsoft.com/office/officeart/2005/8/layout/process1"/>
    <dgm:cxn modelId="{910CCA65-35DE-44EE-89A9-D88977BC2F0E}" type="presOf" srcId="{5BFB396E-F549-480D-9DD2-799160A569AA}" destId="{3FC0CE7C-70C2-4F6C-9E82-CAE6617E8518}" srcOrd="0" destOrd="0" presId="urn:microsoft.com/office/officeart/2005/8/layout/process1"/>
    <dgm:cxn modelId="{7968CA4B-E687-40CE-A73C-148FF21BA3E8}" type="presOf" srcId="{CF8871B3-83B3-4BF8-8E34-BDA204DAB32E}" destId="{95AF6697-ECB9-445F-9C55-4829A677BCA4}" srcOrd="1" destOrd="0" presId="urn:microsoft.com/office/officeart/2005/8/layout/process1"/>
    <dgm:cxn modelId="{1901254D-8987-4EAB-A82B-92BE91C48B7E}" type="presOf" srcId="{872BA079-3DE5-42C9-82CF-E8FC3F7BDCFB}" destId="{66520BD8-73AC-4685-A4EE-0ED43CC81435}" srcOrd="0" destOrd="0" presId="urn:microsoft.com/office/officeart/2005/8/layout/process1"/>
    <dgm:cxn modelId="{F835427E-2D1F-4F0E-AD7F-74462E7025D7}" type="presOf" srcId="{F2F69E3A-16F0-4B01-BFB8-671F03A7603C}" destId="{A1B0D712-D69E-4727-9809-5277B25F2980}" srcOrd="0" destOrd="0" presId="urn:microsoft.com/office/officeart/2005/8/layout/process1"/>
    <dgm:cxn modelId="{298E0595-2851-46F6-AEE7-D8DFAB38BA65}" type="presOf" srcId="{9E82199B-84E8-4A57-94D2-948B6ECEC6D3}" destId="{D1A1A71C-23AD-4093-9518-812496B68224}" srcOrd="1" destOrd="0" presId="urn:microsoft.com/office/officeart/2005/8/layout/process1"/>
    <dgm:cxn modelId="{0C49C5B2-8450-4D28-9F9F-5C3DF1F7C7E3}" srcId="{872BA079-3DE5-42C9-82CF-E8FC3F7BDCFB}" destId="{DE5D0AE6-2F77-429C-994D-A4C07F1C3A4E}" srcOrd="4" destOrd="0" parTransId="{A7A8D7E1-9C66-4A39-B595-0554EA74D168}" sibTransId="{987E80DD-0B79-433F-8CA1-33398B905A25}"/>
    <dgm:cxn modelId="{C7A28DC6-D6DE-43EF-A209-7A5B625F5F6C}" srcId="{872BA079-3DE5-42C9-82CF-E8FC3F7BDCFB}" destId="{5BFB396E-F549-480D-9DD2-799160A569AA}" srcOrd="2" destOrd="0" parTransId="{5DD739C5-B9FF-49B9-B6C9-59CAD7AF493E}" sibTransId="{CF8871B3-83B3-4BF8-8E34-BDA204DAB32E}"/>
    <dgm:cxn modelId="{685F40CB-83DE-4556-8060-050B3B84D1EB}" type="presOf" srcId="{281A3FD0-850D-4E2D-A93B-7AF9346D3A4C}" destId="{96B89F16-5A74-473C-A12C-4AC8C6F12FD2}" srcOrd="0" destOrd="0" presId="urn:microsoft.com/office/officeart/2005/8/layout/process1"/>
    <dgm:cxn modelId="{8EFDB1D4-DDCA-4C40-BC23-7AD91A0859D7}" type="presOf" srcId="{DE5D0AE6-2F77-429C-994D-A4C07F1C3A4E}" destId="{A19DEB4E-D945-4C6A-8203-A96F3775E9EA}" srcOrd="0" destOrd="0" presId="urn:microsoft.com/office/officeart/2005/8/layout/process1"/>
    <dgm:cxn modelId="{6AE1D6E4-0CEB-4AD5-8578-55BCEA78D355}" type="presOf" srcId="{F8AD7F47-25F2-486C-8C5F-E7E32CC47277}" destId="{16F65800-920C-4D34-9E61-9C3FA00EFB7A}" srcOrd="0" destOrd="0" presId="urn:microsoft.com/office/officeart/2005/8/layout/process1"/>
    <dgm:cxn modelId="{2A640AFB-8D16-4D47-8C11-0A1E16F4FAAA}" type="presOf" srcId="{8EB9016B-6866-4ED7-BCD4-66ED26379F8B}" destId="{62A7D1B8-0796-4729-877E-6CD85554093F}" srcOrd="0" destOrd="0" presId="urn:microsoft.com/office/officeart/2005/8/layout/process1"/>
    <dgm:cxn modelId="{274C91FC-D5DD-4B6A-AF62-1748366FEAEE}" type="presOf" srcId="{9E82199B-84E8-4A57-94D2-948B6ECEC6D3}" destId="{ADCD41B0-E0E6-4E9C-BB97-3DDFD93DA805}" srcOrd="0" destOrd="0" presId="urn:microsoft.com/office/officeart/2005/8/layout/process1"/>
    <dgm:cxn modelId="{9525C1FD-BF06-406A-972F-069410974410}" srcId="{872BA079-3DE5-42C9-82CF-E8FC3F7BDCFB}" destId="{B9AB2DB9-DF41-4C9A-A81C-B358A05D11BC}" srcOrd="0" destOrd="0" parTransId="{37EF5280-A037-42DA-8616-7F3D49F281CF}" sibTransId="{F8AD7F47-25F2-486C-8C5F-E7E32CC47277}"/>
    <dgm:cxn modelId="{99E03F6F-2626-4989-9BEC-A509B1C23E48}" type="presParOf" srcId="{66520BD8-73AC-4685-A4EE-0ED43CC81435}" destId="{892C8897-AC04-4CC0-BF2B-312AE44A9894}" srcOrd="0" destOrd="0" presId="urn:microsoft.com/office/officeart/2005/8/layout/process1"/>
    <dgm:cxn modelId="{BC459586-E805-43E6-AF75-55E035408437}" type="presParOf" srcId="{66520BD8-73AC-4685-A4EE-0ED43CC81435}" destId="{16F65800-920C-4D34-9E61-9C3FA00EFB7A}" srcOrd="1" destOrd="0" presId="urn:microsoft.com/office/officeart/2005/8/layout/process1"/>
    <dgm:cxn modelId="{26CCDF9F-08FD-4D55-83CB-CBE98EAA7C4C}" type="presParOf" srcId="{16F65800-920C-4D34-9E61-9C3FA00EFB7A}" destId="{AA8F73BA-5976-49A8-A2B0-8319B6D519BB}" srcOrd="0" destOrd="0" presId="urn:microsoft.com/office/officeart/2005/8/layout/process1"/>
    <dgm:cxn modelId="{7249732C-0378-4569-85F0-95DC0751C029}" type="presParOf" srcId="{66520BD8-73AC-4685-A4EE-0ED43CC81435}" destId="{96B89F16-5A74-473C-A12C-4AC8C6F12FD2}" srcOrd="2" destOrd="0" presId="urn:microsoft.com/office/officeart/2005/8/layout/process1"/>
    <dgm:cxn modelId="{5D7DB448-5638-4D57-B6D2-8EFF586A044F}" type="presParOf" srcId="{66520BD8-73AC-4685-A4EE-0ED43CC81435}" destId="{ADCD41B0-E0E6-4E9C-BB97-3DDFD93DA805}" srcOrd="3" destOrd="0" presId="urn:microsoft.com/office/officeart/2005/8/layout/process1"/>
    <dgm:cxn modelId="{F7B4F019-1751-4283-B353-4BB375619D22}" type="presParOf" srcId="{ADCD41B0-E0E6-4E9C-BB97-3DDFD93DA805}" destId="{D1A1A71C-23AD-4093-9518-812496B68224}" srcOrd="0" destOrd="0" presId="urn:microsoft.com/office/officeart/2005/8/layout/process1"/>
    <dgm:cxn modelId="{063AF653-7C4C-4315-B33D-084618BF48A4}" type="presParOf" srcId="{66520BD8-73AC-4685-A4EE-0ED43CC81435}" destId="{3FC0CE7C-70C2-4F6C-9E82-CAE6617E8518}" srcOrd="4" destOrd="0" presId="urn:microsoft.com/office/officeart/2005/8/layout/process1"/>
    <dgm:cxn modelId="{905A5F93-8F7D-4A45-88E5-82FD5E93EC8D}" type="presParOf" srcId="{66520BD8-73AC-4685-A4EE-0ED43CC81435}" destId="{004D525B-86C7-4C23-99A3-B293B328CEAE}" srcOrd="5" destOrd="0" presId="urn:microsoft.com/office/officeart/2005/8/layout/process1"/>
    <dgm:cxn modelId="{E370ECAA-D2BE-445E-B126-701EFAE3619A}" type="presParOf" srcId="{004D525B-86C7-4C23-99A3-B293B328CEAE}" destId="{95AF6697-ECB9-445F-9C55-4829A677BCA4}" srcOrd="0" destOrd="0" presId="urn:microsoft.com/office/officeart/2005/8/layout/process1"/>
    <dgm:cxn modelId="{029F7BCF-0278-4E51-977B-AA3EEA8F32DF}" type="presParOf" srcId="{66520BD8-73AC-4685-A4EE-0ED43CC81435}" destId="{62A7D1B8-0796-4729-877E-6CD85554093F}" srcOrd="6" destOrd="0" presId="urn:microsoft.com/office/officeart/2005/8/layout/process1"/>
    <dgm:cxn modelId="{1EF2FDC9-9AA0-480F-A27D-D94CBAF05F43}" type="presParOf" srcId="{66520BD8-73AC-4685-A4EE-0ED43CC81435}" destId="{A1B0D712-D69E-4727-9809-5277B25F2980}" srcOrd="7" destOrd="0" presId="urn:microsoft.com/office/officeart/2005/8/layout/process1"/>
    <dgm:cxn modelId="{297F2D5F-ABAF-4495-A259-ED3E0D4E1856}" type="presParOf" srcId="{A1B0D712-D69E-4727-9809-5277B25F2980}" destId="{A2427B30-C80C-4457-A292-23679B22A83C}" srcOrd="0" destOrd="0" presId="urn:microsoft.com/office/officeart/2005/8/layout/process1"/>
    <dgm:cxn modelId="{9DAA32FB-A618-4C40-BE6E-70DCACE85E9F}" type="presParOf" srcId="{66520BD8-73AC-4685-A4EE-0ED43CC81435}" destId="{A19DEB4E-D945-4C6A-8203-A96F3775E9E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C8897-AC04-4CC0-BF2B-312AE44A9894}">
      <dsp:nvSpPr>
        <dsp:cNvPr id="0" name=""/>
        <dsp:cNvSpPr/>
      </dsp:nvSpPr>
      <dsp:spPr>
        <a:xfrm>
          <a:off x="5134" y="212307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Data acquisition and pre -processing</a:t>
          </a:r>
        </a:p>
      </dsp:txBody>
      <dsp:txXfrm>
        <a:off x="33106" y="2151044"/>
        <a:ext cx="1535772" cy="899086"/>
      </dsp:txXfrm>
    </dsp:sp>
    <dsp:sp modelId="{16F65800-920C-4D34-9E61-9C3FA00EFB7A}">
      <dsp:nvSpPr>
        <dsp:cNvPr id="0" name=""/>
        <dsp:cNvSpPr/>
      </dsp:nvSpPr>
      <dsp:spPr>
        <a:xfrm>
          <a:off x="1756023" y="2403214"/>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1756023" y="2482163"/>
        <a:ext cx="236210" cy="236847"/>
      </dsp:txXfrm>
    </dsp:sp>
    <dsp:sp modelId="{96B89F16-5A74-473C-A12C-4AC8C6F12FD2}">
      <dsp:nvSpPr>
        <dsp:cNvPr id="0" name=""/>
        <dsp:cNvSpPr/>
      </dsp:nvSpPr>
      <dsp:spPr>
        <a:xfrm>
          <a:off x="2233538" y="212307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Bayesian Modelling Approach</a:t>
          </a:r>
        </a:p>
      </dsp:txBody>
      <dsp:txXfrm>
        <a:off x="2261510" y="2151044"/>
        <a:ext cx="1535772" cy="899086"/>
      </dsp:txXfrm>
    </dsp:sp>
    <dsp:sp modelId="{ADCD41B0-E0E6-4E9C-BB97-3DDFD93DA805}">
      <dsp:nvSpPr>
        <dsp:cNvPr id="0" name=""/>
        <dsp:cNvSpPr/>
      </dsp:nvSpPr>
      <dsp:spPr>
        <a:xfrm>
          <a:off x="3984426" y="2403214"/>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3984426" y="2482163"/>
        <a:ext cx="236210" cy="236847"/>
      </dsp:txXfrm>
    </dsp:sp>
    <dsp:sp modelId="{3FC0CE7C-70C2-4F6C-9E82-CAE6617E8518}">
      <dsp:nvSpPr>
        <dsp:cNvPr id="0" name=""/>
        <dsp:cNvSpPr/>
      </dsp:nvSpPr>
      <dsp:spPr>
        <a:xfrm>
          <a:off x="4461941" y="212307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Implementation of Bayesian Neural Network</a:t>
          </a:r>
        </a:p>
      </dsp:txBody>
      <dsp:txXfrm>
        <a:off x="4489913" y="2151044"/>
        <a:ext cx="1535772" cy="899086"/>
      </dsp:txXfrm>
    </dsp:sp>
    <dsp:sp modelId="{004D525B-86C7-4C23-99A3-B293B328CEAE}">
      <dsp:nvSpPr>
        <dsp:cNvPr id="0" name=""/>
        <dsp:cNvSpPr/>
      </dsp:nvSpPr>
      <dsp:spPr>
        <a:xfrm>
          <a:off x="6212830" y="2403214"/>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6212830" y="2482163"/>
        <a:ext cx="236210" cy="236847"/>
      </dsp:txXfrm>
    </dsp:sp>
    <dsp:sp modelId="{62A7D1B8-0796-4729-877E-6CD85554093F}">
      <dsp:nvSpPr>
        <dsp:cNvPr id="0" name=""/>
        <dsp:cNvSpPr/>
      </dsp:nvSpPr>
      <dsp:spPr>
        <a:xfrm>
          <a:off x="6690345" y="212307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Model Evaluation</a:t>
          </a:r>
        </a:p>
      </dsp:txBody>
      <dsp:txXfrm>
        <a:off x="6718317" y="2151044"/>
        <a:ext cx="1535772" cy="899086"/>
      </dsp:txXfrm>
    </dsp:sp>
    <dsp:sp modelId="{A1B0D712-D69E-4727-9809-5277B25F2980}">
      <dsp:nvSpPr>
        <dsp:cNvPr id="0" name=""/>
        <dsp:cNvSpPr/>
      </dsp:nvSpPr>
      <dsp:spPr>
        <a:xfrm>
          <a:off x="8441233" y="2403214"/>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8441233" y="2482163"/>
        <a:ext cx="236210" cy="236847"/>
      </dsp:txXfrm>
    </dsp:sp>
    <dsp:sp modelId="{A19DEB4E-D945-4C6A-8203-A96F3775E9EA}">
      <dsp:nvSpPr>
        <dsp:cNvPr id="0" name=""/>
        <dsp:cNvSpPr/>
      </dsp:nvSpPr>
      <dsp:spPr>
        <a:xfrm>
          <a:off x="8918748" y="212307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Implementation and Communication</a:t>
          </a:r>
        </a:p>
      </dsp:txBody>
      <dsp:txXfrm>
        <a:off x="8946720" y="2151044"/>
        <a:ext cx="1535772" cy="8990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2589-864C-CA7F-AD68-C3619A8634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863989-EE85-C993-C022-75840F9C3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E7419C-A319-92A2-4F1B-3C4CEA329EE6}"/>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5FB64857-7E7F-4752-CDC4-BC506C101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38E22-9F71-D5FD-D2B0-2F1FCF0F957C}"/>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200589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ED4B-E8AB-40C4-4301-3F39E53F17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1D9199-74D2-6DA9-A751-F427975E82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1B2AFB-5CB3-85E3-0CDE-D1227CD895CF}"/>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00F32346-1F0A-8C3B-1C48-B9C63AF91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6F862-BD84-6481-CFBC-A6AE6F9322E6}"/>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121992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6B4B26-28E0-683E-1FAB-47096CDF25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916822-5EBA-A026-9985-B95FD7652F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FFABCB-FD9E-8841-6C0B-6972E83E1A5A}"/>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3EF38B7C-51B0-3644-B9BC-873760B05E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7908E-7B83-4875-F61E-7F0F6C418CC9}"/>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136395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A6BE-6183-2C9E-F5F7-D13F736F2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446711-510B-2D7B-43C7-6186E3E54E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269DDA-C393-6482-A35B-FD488BB33742}"/>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73788A8F-6BEC-CEAD-BF36-8DC104C5F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EAB48-D2C0-403D-7717-11F6B3405000}"/>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322541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046A-60D4-331B-129E-EFC7834FE5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711004-32B7-65A9-D04F-3D7330602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3B4643-B9CA-D27B-37CA-AA3202976305}"/>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14B88B1E-CF04-60FC-A0D3-C734F38D5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92AE1-C11A-A848-8275-49AD0E1FBB5C}"/>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242311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D2E6-E3BF-2D2F-FF06-FE268C492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EADCE7-E7BD-F9B5-EC33-042ADAB32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4C1414-FD1F-7ADC-E64B-5A9F29C06C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2AC957-4FB6-87D2-2079-F5FA104238DE}"/>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6" name="Footer Placeholder 5">
            <a:extLst>
              <a:ext uri="{FF2B5EF4-FFF2-40B4-BE49-F238E27FC236}">
                <a16:creationId xmlns:a16="http://schemas.microsoft.com/office/drawing/2014/main" id="{B1B23016-989F-4A31-21DE-28C340B4DA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8897C8-041A-8C38-0310-64408BD4AFDA}"/>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227302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7C04-B7FF-93BB-41A7-78FA6E5776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17E8F0-C1CA-142F-8022-1E8EA8B32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D491E-A5C7-DC75-82F1-C0BF3B940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D1CCE6-B587-A49C-69A1-3292CC4B0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DA0BBD-6CDF-6F5A-0901-7ED27B67A0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A5E725-75A9-ED0E-5BA5-DF34C15160AC}"/>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8" name="Footer Placeholder 7">
            <a:extLst>
              <a:ext uri="{FF2B5EF4-FFF2-40B4-BE49-F238E27FC236}">
                <a16:creationId xmlns:a16="http://schemas.microsoft.com/office/drawing/2014/main" id="{A673C310-75D6-87C0-4354-DB871F6F47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E4E6F1-E206-DA0E-6DAD-D4D5EF8813C4}"/>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293228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DE1C-EBEB-FCB9-461D-8C18F284E8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1696DA-F28E-C99A-1A2A-48CFAB09DA5A}"/>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4" name="Footer Placeholder 3">
            <a:extLst>
              <a:ext uri="{FF2B5EF4-FFF2-40B4-BE49-F238E27FC236}">
                <a16:creationId xmlns:a16="http://schemas.microsoft.com/office/drawing/2014/main" id="{CDFD49F0-8F96-0872-8F8B-C4B3CD79F9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7FE1AF-E9AD-1942-4D70-BDB5C8E20C73}"/>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92354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C8717-3213-B58A-06FE-CC141EF14F3F}"/>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3" name="Footer Placeholder 2">
            <a:extLst>
              <a:ext uri="{FF2B5EF4-FFF2-40B4-BE49-F238E27FC236}">
                <a16:creationId xmlns:a16="http://schemas.microsoft.com/office/drawing/2014/main" id="{8FD38B44-19EB-33F4-F4BF-19341464D5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75C15E-BA94-892D-B948-AAD582732B64}"/>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378341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31AA3-8579-2754-F532-FAFF3E4B7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9CBC64-0119-9594-8BEC-258B81BDFB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9DB6E-0271-5114-2F14-3FA677A63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9921B-2BA3-2034-D162-ED65259DFB29}"/>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6" name="Footer Placeholder 5">
            <a:extLst>
              <a:ext uri="{FF2B5EF4-FFF2-40B4-BE49-F238E27FC236}">
                <a16:creationId xmlns:a16="http://schemas.microsoft.com/office/drawing/2014/main" id="{647129AD-E1FE-1831-7AAB-6E3C120EFD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9DB717-3307-A9E2-EF1B-BACA135AD354}"/>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95615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01FE-A325-D40E-EBF3-E4F698DD1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11F3F6-367B-8901-7FCC-5FBA111A1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3CEE68-E8C0-09FD-851A-23DADFEBB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6F8F3-D6C8-7A0B-0796-FA806A72D887}"/>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6" name="Footer Placeholder 5">
            <a:extLst>
              <a:ext uri="{FF2B5EF4-FFF2-40B4-BE49-F238E27FC236}">
                <a16:creationId xmlns:a16="http://schemas.microsoft.com/office/drawing/2014/main" id="{8244B289-5D52-84C6-23F1-1BDD56CEB5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F71185-2D15-5591-8719-8A2DA7FD070C}"/>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369193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1866F-CD5C-D565-8F98-D93FEDF60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2EE991-7ADB-9EE8-5B93-F82A6E5EEB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9F9CD3-15FF-B245-B81F-217B88EDE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CE08C40F-B526-09EB-3155-64339E8CCE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5765EE-7B70-F6B0-AB46-EC2E1CFBE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6CC8D-0FA5-4F91-B9D9-2084B45782FF}" type="slidenum">
              <a:rPr lang="en-IN" smtClean="0"/>
              <a:t>‹#›</a:t>
            </a:fld>
            <a:endParaRPr lang="en-IN"/>
          </a:p>
        </p:txBody>
      </p:sp>
    </p:spTree>
    <p:extLst>
      <p:ext uri="{BB962C8B-B14F-4D97-AF65-F5344CB8AC3E}">
        <p14:creationId xmlns:p14="http://schemas.microsoft.com/office/powerpoint/2010/main" val="4243291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wMYnSirk180DT7sHJR97t70F6n4fHprp?usp=sha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stesparkweather.net/archive_reports.php?date=2009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623D0B-0AD8-BB91-F04B-B92AB5B3BDE0}"/>
              </a:ext>
            </a:extLst>
          </p:cNvPr>
          <p:cNvSpPr>
            <a:spLocks noGrp="1"/>
          </p:cNvSpPr>
          <p:nvPr>
            <p:ph type="ctrTitle"/>
          </p:nvPr>
        </p:nvSpPr>
        <p:spPr>
          <a:xfrm>
            <a:off x="1524000" y="1737358"/>
            <a:ext cx="9144000" cy="2387600"/>
          </a:xfrm>
        </p:spPr>
        <p:txBody>
          <a:bodyPr>
            <a:normAutofit fontScale="90000"/>
          </a:bodyPr>
          <a:lstStyle/>
          <a:p>
            <a:r>
              <a:rPr lang="en-US" sz="3000" dirty="0"/>
              <a:t>Evaluation and Implementation of various Bayesian approaches to model predictions of future climate change</a:t>
            </a:r>
            <a:br>
              <a:rPr lang="en-US" sz="3000" dirty="0"/>
            </a:br>
            <a:br>
              <a:rPr lang="en-US" dirty="0"/>
            </a:br>
            <a:endParaRPr lang="en-US" dirty="0"/>
          </a:p>
        </p:txBody>
      </p:sp>
      <p:sp>
        <p:nvSpPr>
          <p:cNvPr id="9" name="Title 1">
            <a:extLst>
              <a:ext uri="{FF2B5EF4-FFF2-40B4-BE49-F238E27FC236}">
                <a16:creationId xmlns:a16="http://schemas.microsoft.com/office/drawing/2014/main" id="{881D3F1B-5144-97C0-3970-0B6BA8C45F47}"/>
              </a:ext>
            </a:extLst>
          </p:cNvPr>
          <p:cNvSpPr>
            <a:spLocks noGrp="1"/>
          </p:cNvSpPr>
          <p:nvPr>
            <p:ph type="subTitle" idx="1"/>
          </p:nvPr>
        </p:nvSpPr>
        <p:spPr>
          <a:xfrm>
            <a:off x="1613013" y="4718739"/>
            <a:ext cx="9144000" cy="1655762"/>
          </a:xfrm>
        </p:spPr>
        <p:txBody>
          <a:bodyPr>
            <a:normAutofit fontScale="90000" lnSpcReduction="20000"/>
          </a:bodyPr>
          <a:lstStyle/>
          <a:p>
            <a:r>
              <a:rPr lang="en-US" b="1" dirty="0">
                <a:solidFill>
                  <a:schemeClr val="accent6">
                    <a:lumMod val="25000"/>
                  </a:schemeClr>
                </a:solidFill>
              </a:rPr>
              <a:t>Presentor Detail</a:t>
            </a:r>
          </a:p>
          <a:p>
            <a:r>
              <a:rPr lang="en-US" dirty="0">
                <a:solidFill>
                  <a:schemeClr val="accent6">
                    <a:lumMod val="25000"/>
                  </a:schemeClr>
                </a:solidFill>
              </a:rPr>
              <a:t>Saswata Lahiri, Student, SRM Institute of Science And Technology</a:t>
            </a:r>
          </a:p>
          <a:p>
            <a:r>
              <a:rPr lang="en-US" dirty="0">
                <a:solidFill>
                  <a:schemeClr val="accent6">
                    <a:lumMod val="25000"/>
                  </a:schemeClr>
                </a:solidFill>
              </a:rPr>
              <a:t>Aagam Shah, Student, SRM Institute of Science And Technology</a:t>
            </a:r>
          </a:p>
          <a:p>
            <a:r>
              <a:rPr lang="en-US" dirty="0"/>
              <a:t>Guide Name - Dr T Veeramakali, </a:t>
            </a:r>
            <a:r>
              <a:rPr lang="en-US"/>
              <a:t>Associate Professor, </a:t>
            </a:r>
            <a:r>
              <a:rPr lang="en-US" dirty="0"/>
              <a:t>SRM </a:t>
            </a:r>
            <a:r>
              <a:rPr lang="en-US" dirty="0">
                <a:solidFill>
                  <a:schemeClr val="accent6">
                    <a:lumMod val="25000"/>
                  </a:schemeClr>
                </a:solidFill>
              </a:rPr>
              <a:t>Institute of Science And Technology</a:t>
            </a:r>
          </a:p>
          <a:p>
            <a:endParaRPr lang="en-US" dirty="0"/>
          </a:p>
        </p:txBody>
      </p:sp>
      <p:pic>
        <p:nvPicPr>
          <p:cNvPr id="10" name="Picture 6" descr="srm-institute-of-science-and-technology-vector-logo.png">
            <a:extLst>
              <a:ext uri="{FF2B5EF4-FFF2-40B4-BE49-F238E27FC236}">
                <a16:creationId xmlns:a16="http://schemas.microsoft.com/office/drawing/2014/main" id="{847503C5-FEF6-B2F5-D46E-800F67DD16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17843" y="252484"/>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587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9E7E-D172-4748-3BB0-FF7F650B95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E1D276-AE88-3782-11C5-09EACA8D3FB1}"/>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Our study deals with Future climate change prediction using Bayesian approach. To assess the scope for climate change prediction using Bayesian approaches, we conducted a systematic review of the literature on climate change prediction and Bayesian methods such as Bayesian neural network. We need to identify several potential applications of Bayesian approaches for climate change.</a:t>
            </a:r>
          </a:p>
          <a:p>
            <a:endParaRPr lang="en-IN" dirty="0"/>
          </a:p>
        </p:txBody>
      </p:sp>
    </p:spTree>
    <p:extLst>
      <p:ext uri="{BB962C8B-B14F-4D97-AF65-F5344CB8AC3E}">
        <p14:creationId xmlns:p14="http://schemas.microsoft.com/office/powerpoint/2010/main" val="218828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D61A-8799-19BE-321F-0FD26F28630F}"/>
              </a:ext>
            </a:extLst>
          </p:cNvPr>
          <p:cNvSpPr>
            <a:spLocks noGrp="1"/>
          </p:cNvSpPr>
          <p:nvPr>
            <p:ph type="title"/>
          </p:nvPr>
        </p:nvSpPr>
        <p:spPr>
          <a:xfrm>
            <a:off x="838200" y="1"/>
            <a:ext cx="10515600" cy="1690688"/>
          </a:xfrm>
        </p:spPr>
        <p:txBody>
          <a:bodyPr>
            <a:normAutofit fontScale="90000"/>
          </a:bodyPr>
          <a:lstStyle/>
          <a:p>
            <a:br>
              <a:rPr lang="en-US" dirty="0">
                <a:latin typeface="Sagona Book" panose="02020503050505020204" pitchFamily="18" charset="0"/>
              </a:rPr>
            </a:br>
            <a:r>
              <a:rPr lang="en-US" sz="4900" dirty="0">
                <a:latin typeface="Sagona Book" panose="02020503050505020204" pitchFamily="18" charset="0"/>
              </a:rPr>
              <a:t>Challenges and </a:t>
            </a:r>
            <a:br>
              <a:rPr lang="en-US" sz="4900" dirty="0">
                <a:latin typeface="Sagona Book" panose="02020503050505020204" pitchFamily="18" charset="0"/>
              </a:rPr>
            </a:br>
            <a:r>
              <a:rPr lang="en-US" sz="4900" dirty="0">
                <a:latin typeface="Sagona Book" panose="02020503050505020204" pitchFamily="18" charset="0"/>
              </a:rPr>
              <a:t>Limitations in Existing System</a:t>
            </a:r>
            <a:br>
              <a:rPr lang="en-US" dirty="0"/>
            </a:br>
            <a:endParaRPr lang="en-IN" dirty="0"/>
          </a:p>
        </p:txBody>
      </p:sp>
      <p:sp>
        <p:nvSpPr>
          <p:cNvPr id="3" name="Content Placeholder 2">
            <a:extLst>
              <a:ext uri="{FF2B5EF4-FFF2-40B4-BE49-F238E27FC236}">
                <a16:creationId xmlns:a16="http://schemas.microsoft.com/office/drawing/2014/main" id="{17EE8D61-D690-39C9-C981-F4A505F08B93}"/>
              </a:ext>
            </a:extLst>
          </p:cNvPr>
          <p:cNvSpPr>
            <a:spLocks noGrp="1"/>
          </p:cNvSpPr>
          <p:nvPr>
            <p:ph idx="1"/>
          </p:nvPr>
        </p:nvSpPr>
        <p:spPr>
          <a:xfrm>
            <a:off x="0" y="1825625"/>
            <a:ext cx="12192000" cy="4783722"/>
          </a:xfrm>
        </p:spPr>
        <p:txBody>
          <a:bodyPr>
            <a:normAutofit lnSpcReduction="10000"/>
          </a:bodyPr>
          <a:lstStyle/>
          <a:p>
            <a:pPr algn="just"/>
            <a:r>
              <a:rPr lang="en-IN" sz="2200" dirty="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existing models have several limitations and challenges :</a:t>
            </a:r>
          </a:p>
          <a:p>
            <a:pPr lvl="1" algn="just"/>
            <a:r>
              <a:rPr lang="en-US" sz="2200" dirty="0">
                <a:latin typeface="Times New Roman" panose="02020603050405020304" pitchFamily="18" charset="0"/>
                <a:cs typeface="Times New Roman" panose="02020603050405020304" pitchFamily="18" charset="0"/>
              </a:rPr>
              <a:t>The existing models are not flexible Bayesian models can easily incorporate various types of data, including observational data, model outputs and expert knowledge</a:t>
            </a:r>
          </a:p>
          <a:p>
            <a:pPr lvl="1" algn="just"/>
            <a:r>
              <a:rPr lang="en-US" sz="2200" dirty="0">
                <a:latin typeface="Times New Roman" panose="02020603050405020304" pitchFamily="18" charset="0"/>
                <a:cs typeface="Times New Roman" panose="02020603050405020304" pitchFamily="18" charset="0"/>
              </a:rPr>
              <a:t>Data Limitations: Climate models require large amounts of high-quality data to function effectively. However, much of the data is incomplete or inaccurate, particularly in developing countries where monitoring systems may be inadequate or nonexistent</a:t>
            </a:r>
          </a:p>
          <a:p>
            <a:pPr lvl="1" algn="just"/>
            <a:r>
              <a:rPr lang="en-US" sz="2200" dirty="0">
                <a:latin typeface="Times New Roman" panose="02020603050405020304" pitchFamily="18" charset="0"/>
                <a:cs typeface="Times New Roman" panose="02020603050405020304" pitchFamily="18" charset="0"/>
              </a:rPr>
              <a:t>Complexity: Climate change is an incredibly complex system that involves many different factors, such as atmospheric conditions, ocean currents, and greenhouse gas emissions, </a:t>
            </a:r>
            <a:r>
              <a:rPr lang="en-US" sz="2200" dirty="0" err="1">
                <a:latin typeface="Times New Roman" panose="02020603050405020304" pitchFamily="18" charset="0"/>
                <a:cs typeface="Times New Roman" panose="02020603050405020304" pitchFamily="18" charset="0"/>
              </a:rPr>
              <a:t>etc</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Overfitting: Other models can sometimes overfit to the training data, which can result in poor performance on new data. This can be a challenge when dealing with climate data, where small errors can have significant consequences Bayesian approach can help to overcome this problem of overfitting</a:t>
            </a:r>
          </a:p>
          <a:p>
            <a:pPr lvl="1" algn="just"/>
            <a:r>
              <a:rPr lang="en-US" sz="2200" dirty="0">
                <a:latin typeface="Times New Roman" panose="02020603050405020304" pitchFamily="18" charset="0"/>
                <a:cs typeface="Times New Roman" panose="02020603050405020304" pitchFamily="18" charset="0"/>
              </a:rPr>
              <a:t>Probabilistic reasoning: other models are not as capable for providing a probabilistic framework for modeling climate change. Bayesian models allows for the quantification of uncertainty and the ability to update the model as new data becomes available.</a:t>
            </a:r>
          </a:p>
          <a:p>
            <a:pPr lvl="1" algn="just"/>
            <a:endParaRPr lang="en-US" sz="2200" dirty="0">
              <a:latin typeface="Times New Roman" panose="02020603050405020304" pitchFamily="18" charset="0"/>
              <a:cs typeface="Times New Roman" panose="02020603050405020304" pitchFamily="18" charset="0"/>
            </a:endParaRPr>
          </a:p>
          <a:p>
            <a:pPr marL="457200" lvl="1" indent="0">
              <a:buNone/>
            </a:pPr>
            <a:endParaRPr lang="en-IN" dirty="0"/>
          </a:p>
        </p:txBody>
      </p:sp>
    </p:spTree>
    <p:extLst>
      <p:ext uri="{BB962C8B-B14F-4D97-AF65-F5344CB8AC3E}">
        <p14:creationId xmlns:p14="http://schemas.microsoft.com/office/powerpoint/2010/main" val="352640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C881-AF0A-55C1-8A7D-C561073F0FAC}"/>
              </a:ext>
            </a:extLst>
          </p:cNvPr>
          <p:cNvSpPr>
            <a:spLocks noGrp="1"/>
          </p:cNvSpPr>
          <p:nvPr>
            <p:ph type="title"/>
          </p:nvPr>
        </p:nvSpPr>
        <p:spPr/>
        <p:txBody>
          <a:bodyPr/>
          <a:lstStyle/>
          <a:p>
            <a:r>
              <a:rPr lang="en-US" sz="4400" dirty="0">
                <a:latin typeface="Sagona Book" panose="020F0502020204030204" pitchFamily="34" charset="0"/>
                <a:cs typeface="Sagona Book" panose="020F0502020204030204" pitchFamily="34" charset="0"/>
              </a:rPr>
              <a:t>Architecture</a:t>
            </a:r>
            <a:endParaRPr lang="en-IN" dirty="0"/>
          </a:p>
        </p:txBody>
      </p:sp>
      <p:graphicFrame>
        <p:nvGraphicFramePr>
          <p:cNvPr id="5" name="Content Placeholder 4">
            <a:extLst>
              <a:ext uri="{FF2B5EF4-FFF2-40B4-BE49-F238E27FC236}">
                <a16:creationId xmlns:a16="http://schemas.microsoft.com/office/drawing/2014/main" id="{0223BD22-8C98-115C-FDBB-8CF690C3C97F}"/>
              </a:ext>
            </a:extLst>
          </p:cNvPr>
          <p:cNvGraphicFramePr>
            <a:graphicFrameLocks noGrp="1"/>
          </p:cNvGraphicFramePr>
          <p:nvPr>
            <p:ph idx="1"/>
            <p:extLst>
              <p:ext uri="{D42A27DB-BD31-4B8C-83A1-F6EECF244321}">
                <p14:modId xmlns:p14="http://schemas.microsoft.com/office/powerpoint/2010/main" val="513379100"/>
              </p:ext>
            </p:extLst>
          </p:nvPr>
        </p:nvGraphicFramePr>
        <p:xfrm>
          <a:off x="838200" y="1484850"/>
          <a:ext cx="10515600" cy="520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8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F90B289-F6C3-DC84-0FF8-56F6DB3BDAEE}"/>
              </a:ext>
            </a:extLst>
          </p:cNvPr>
          <p:cNvSpPr>
            <a:spLocks noGrp="1"/>
          </p:cNvSpPr>
          <p:nvPr>
            <p:ph sz="quarter" idx="4"/>
          </p:nvPr>
        </p:nvSpPr>
        <p:spPr>
          <a:xfrm>
            <a:off x="6172200" y="1323972"/>
            <a:ext cx="6019800" cy="5362053"/>
          </a:xfrm>
        </p:spPr>
        <p:txBody>
          <a:bodyPr>
            <a:normAutofit fontScale="47500" lnSpcReduction="20000"/>
          </a:bodyPr>
          <a:lstStyle/>
          <a:p>
            <a:pPr algn="just"/>
            <a:r>
              <a:rPr lang="en-US" sz="4000" dirty="0"/>
              <a:t>In this class diagram, there are six classes representing the major components of the project. The "Data acquisition" class is responsible for acquiring, preprocessing, and storing the relevant data. The "Model evaluation" class evaluates the models' performance using various metrics and methods. The "Implementation and Communication" class is responsible for implementing the models and communicating.</a:t>
            </a:r>
          </a:p>
          <a:p>
            <a:pPr algn="just"/>
            <a:r>
              <a:rPr lang="en-US" sz="4000" dirty="0"/>
              <a:t>The "Bayesian modeling techniques" and "Machine learning techniques" classes are responsible for applying their respective models to the data.</a:t>
            </a:r>
          </a:p>
          <a:p>
            <a:pPr algn="just"/>
            <a:r>
              <a:rPr lang="en-US" sz="4000" dirty="0"/>
              <a:t>The "Climate Prediction" class represents the main component of the project and has attributes for all the other components. It is responsible for managing the project and coordinating the actions of the other components.</a:t>
            </a:r>
          </a:p>
          <a:p>
            <a:pPr algn="just"/>
            <a:r>
              <a:rPr lang="en-US" sz="4000" dirty="0"/>
              <a:t>This class diagram can be used to understand the responsibilities and interactions between the components and can guide the project's implementation</a:t>
            </a:r>
            <a:r>
              <a:rPr lang="en-US" sz="3500" dirty="0"/>
              <a:t>.</a:t>
            </a:r>
            <a:endParaRPr lang="en-IN" sz="3500" dirty="0"/>
          </a:p>
          <a:p>
            <a:endParaRPr lang="en-IN" sz="2200" dirty="0"/>
          </a:p>
        </p:txBody>
      </p:sp>
      <p:pic>
        <p:nvPicPr>
          <p:cNvPr id="8" name="Content Placeholder 4">
            <a:extLst>
              <a:ext uri="{FF2B5EF4-FFF2-40B4-BE49-F238E27FC236}">
                <a16:creationId xmlns:a16="http://schemas.microsoft.com/office/drawing/2014/main" id="{D90BD565-7D15-AAA0-B20A-D36F1E09707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5560" y="1323974"/>
            <a:ext cx="5662015" cy="536205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8859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BC1F-8D67-E8BB-31C2-0737CBFC472F}"/>
              </a:ext>
            </a:extLst>
          </p:cNvPr>
          <p:cNvSpPr>
            <a:spLocks noGrp="1"/>
          </p:cNvSpPr>
          <p:nvPr>
            <p:ph type="title"/>
          </p:nvPr>
        </p:nvSpPr>
        <p:spPr/>
        <p:txBody>
          <a:bodyPr/>
          <a:lstStyle/>
          <a:p>
            <a:r>
              <a:rPr lang="en-IN" dirty="0">
                <a:latin typeface="Sagona Book" panose="02020503050505020204" pitchFamily="18" charset="0"/>
              </a:rPr>
              <a:t>Methodology</a:t>
            </a:r>
          </a:p>
        </p:txBody>
      </p:sp>
      <p:sp>
        <p:nvSpPr>
          <p:cNvPr id="3" name="Content Placeholder 2">
            <a:extLst>
              <a:ext uri="{FF2B5EF4-FFF2-40B4-BE49-F238E27FC236}">
                <a16:creationId xmlns:a16="http://schemas.microsoft.com/office/drawing/2014/main" id="{FD7981E2-BC99-E7B7-CECD-7B42BF7F9FC5}"/>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Data Acquisition and Preparation: This module will involve web scraping, downloading of existing datasets, and data cleaning to prepare the data for modeling. Algorithmic steps may include parsing and extraction of relevant data from websites, handling missing data, and merging data from different sources.</a:t>
            </a:r>
          </a:p>
          <a:p>
            <a:pPr algn="just"/>
            <a:r>
              <a:rPr lang="en-US" sz="2200" dirty="0">
                <a:latin typeface="Times New Roman" panose="02020603050405020304" pitchFamily="18" charset="0"/>
                <a:cs typeface="Times New Roman" panose="02020603050405020304" pitchFamily="18" charset="0"/>
              </a:rPr>
              <a:t>Bayesian Model Development: This module will involve the development of Bayesian models for climate change prediction. Various approaches such as Bayesian hierarchical models, Markov Chain Monte Carlo (MCMC), Bayesian networks, and Gaussian processes may be used. The algorithmic steps may involve model specification, prior selection, posterior estimation, model fitting, and model validation.</a:t>
            </a:r>
          </a:p>
          <a:p>
            <a:pPr algn="just"/>
            <a:r>
              <a:rPr lang="en-US" sz="2200" dirty="0">
                <a:latin typeface="Times New Roman" panose="02020603050405020304" pitchFamily="18" charset="0"/>
                <a:cs typeface="Times New Roman" panose="02020603050405020304" pitchFamily="18" charset="0"/>
              </a:rPr>
              <a:t>Bayesian Neural Networks: This module will focus specifically on the use of Bayesian neural networks for climate change prediction. Algorithmic steps </a:t>
            </a:r>
            <a:r>
              <a:rPr lang="en-US" sz="2200" dirty="0" err="1">
                <a:latin typeface="Times New Roman" panose="02020603050405020304" pitchFamily="18" charset="0"/>
                <a:cs typeface="Times New Roman" panose="02020603050405020304" pitchFamily="18" charset="0"/>
              </a:rPr>
              <a:t>imvolves</a:t>
            </a:r>
            <a:r>
              <a:rPr lang="en-US" sz="2200" dirty="0">
                <a:latin typeface="Times New Roman" panose="02020603050405020304" pitchFamily="18" charset="0"/>
                <a:cs typeface="Times New Roman" panose="02020603050405020304" pitchFamily="18" charset="0"/>
              </a:rPr>
              <a:t> model architecture design, parameter initialization, model fitting, and model validation.</a:t>
            </a:r>
          </a:p>
          <a:p>
            <a:endParaRPr lang="en-IN" sz="2200" dirty="0"/>
          </a:p>
        </p:txBody>
      </p:sp>
    </p:spTree>
    <p:extLst>
      <p:ext uri="{BB962C8B-B14F-4D97-AF65-F5344CB8AC3E}">
        <p14:creationId xmlns:p14="http://schemas.microsoft.com/office/powerpoint/2010/main" val="41327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BC1F-8D67-E8BB-31C2-0737CBFC472F}"/>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FD7981E2-BC99-E7B7-CECD-7B42BF7F9FC5}"/>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Model Evaluation: This module will evaluate the performance of the Bayesian models developed in the previous module. Algorithmic steps may include model comparison using statistical metrics such as mean square error, root mean square error, and R-squared, and cross-validation techniques to assess the generalization of the models.</a:t>
            </a:r>
          </a:p>
          <a:p>
            <a:pPr algn="just"/>
            <a:r>
              <a:rPr lang="en-US" sz="2200" dirty="0">
                <a:latin typeface="Times New Roman" panose="02020603050405020304" pitchFamily="18" charset="0"/>
                <a:cs typeface="Times New Roman" panose="02020603050405020304" pitchFamily="18" charset="0"/>
              </a:rPr>
              <a:t>Model Implementation: This module will involve the implementation of the models for climate change prediction. The models may be integrated into web-based applications or decision support systems. Algorithmic steps may involve deploying the models in a production environment, monitoring their performance, and updating the models as new data becomes available.</a:t>
            </a:r>
            <a:endParaRPr lang="en-IN" sz="2200" dirty="0">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3742971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38A5-FD9B-2F3A-CE5C-164E81388956}"/>
              </a:ext>
            </a:extLst>
          </p:cNvPr>
          <p:cNvSpPr>
            <a:spLocks noGrp="1"/>
          </p:cNvSpPr>
          <p:nvPr>
            <p:ph type="title"/>
          </p:nvPr>
        </p:nvSpPr>
        <p:spPr/>
        <p:txBody>
          <a:bodyPr/>
          <a:lstStyle/>
          <a:p>
            <a:r>
              <a:rPr lang="en-IN" dirty="0"/>
              <a:t>Performance measures/Evaluation</a:t>
            </a:r>
          </a:p>
        </p:txBody>
      </p:sp>
      <p:sp>
        <p:nvSpPr>
          <p:cNvPr id="3" name="Content Placeholder 2">
            <a:extLst>
              <a:ext uri="{FF2B5EF4-FFF2-40B4-BE49-F238E27FC236}">
                <a16:creationId xmlns:a16="http://schemas.microsoft.com/office/drawing/2014/main" id="{50A591E4-40F6-1D72-716B-A65BB41D7394}"/>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Our review identified several potential applications of Bayesian approaches for climate change prediction. One important application is in developing more accurate and reliable climate models. Bayesian approaches can be used to incorporate prior knowledge about the sources of uncertainty in climate models, such as future emissions scenarios and natural variability, leading to more accurate predictions. Another potential application is in developing strategies for mitigating and adapting to climate change.</a:t>
            </a:r>
          </a:p>
          <a:p>
            <a:pPr algn="just"/>
            <a:r>
              <a:rPr lang="en-US" sz="2200" dirty="0">
                <a:latin typeface="Times New Roman" panose="02020603050405020304" pitchFamily="18" charset="0"/>
                <a:cs typeface="Times New Roman" panose="02020603050405020304" pitchFamily="18" charset="0"/>
              </a:rPr>
              <a:t> Bayesian approaches can be used to estimate uncertainty in predictions, which can inform decision-making and help identify effective strategies for reducing greenhouse gas emissions and building resilience to climate change impacts.</a:t>
            </a:r>
          </a:p>
          <a:p>
            <a:endParaRPr lang="en-IN" dirty="0"/>
          </a:p>
        </p:txBody>
      </p:sp>
    </p:spTree>
    <p:extLst>
      <p:ext uri="{BB962C8B-B14F-4D97-AF65-F5344CB8AC3E}">
        <p14:creationId xmlns:p14="http://schemas.microsoft.com/office/powerpoint/2010/main" val="2972873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70D24ED-0D45-0B16-6DEA-4A2371C637F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1491409"/>
            <a:ext cx="10515600" cy="4057744"/>
          </a:xfrm>
          <a:prstGeom prst="rect">
            <a:avLst/>
          </a:prstGeom>
          <a:noFill/>
          <a:ln>
            <a:noFill/>
          </a:ln>
        </p:spPr>
      </p:pic>
    </p:spTree>
    <p:extLst>
      <p:ext uri="{BB962C8B-B14F-4D97-AF65-F5344CB8AC3E}">
        <p14:creationId xmlns:p14="http://schemas.microsoft.com/office/powerpoint/2010/main" val="3358934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F9CD3A-628C-6244-0FCA-000D5B380EC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199" y="850232"/>
            <a:ext cx="9336505" cy="5390147"/>
          </a:xfrm>
          <a:prstGeom prst="rect">
            <a:avLst/>
          </a:prstGeom>
          <a:noFill/>
          <a:ln>
            <a:noFill/>
          </a:ln>
        </p:spPr>
      </p:pic>
    </p:spTree>
    <p:extLst>
      <p:ext uri="{BB962C8B-B14F-4D97-AF65-F5344CB8AC3E}">
        <p14:creationId xmlns:p14="http://schemas.microsoft.com/office/powerpoint/2010/main" val="35303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99B5-3AEA-CB22-7F20-0EB3266A4AD4}"/>
              </a:ext>
            </a:extLst>
          </p:cNvPr>
          <p:cNvSpPr>
            <a:spLocks noGrp="1"/>
          </p:cNvSpPr>
          <p:nvPr>
            <p:ph type="title"/>
          </p:nvPr>
        </p:nvSpPr>
        <p:spPr/>
        <p:txBody>
          <a:bodyPr/>
          <a:lstStyle/>
          <a:p>
            <a:r>
              <a:rPr lang="en-IN" dirty="0">
                <a:latin typeface="Sagona Book" panose="02020503050505020204" pitchFamily="18" charset="0"/>
              </a:rPr>
              <a:t>Results</a:t>
            </a:r>
          </a:p>
        </p:txBody>
      </p:sp>
      <p:sp>
        <p:nvSpPr>
          <p:cNvPr id="3" name="Content Placeholder 2">
            <a:extLst>
              <a:ext uri="{FF2B5EF4-FFF2-40B4-BE49-F238E27FC236}">
                <a16:creationId xmlns:a16="http://schemas.microsoft.com/office/drawing/2014/main" id="{E3242320-221C-0355-E1CD-95D369169EE4}"/>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Our paper identified several potential applications of Bayesian approaches for climate change prediction. One important application is in developing more accurate and reliable climate models. Bayesian approaches can be used to incorporate prior knowledge about the sources of uncertainty in climate models, such as future emissions scenarios and natural variability, leading to more accurate predictions. Another potential application is in developing strategies for mitigating and adapting to climate change.</a:t>
            </a:r>
          </a:p>
          <a:p>
            <a:pPr algn="just"/>
            <a:r>
              <a:rPr lang="en-US" dirty="0">
                <a:latin typeface="Times New Roman" panose="02020603050405020304" pitchFamily="18" charset="0"/>
                <a:cs typeface="Times New Roman" panose="02020603050405020304" pitchFamily="18" charset="0"/>
              </a:rPr>
              <a:t>Bayesian approaches can be used to estimate uncertainty in predictions, which can inform decision-making and help identify effective strategies for reducing greenhouse gas emissions and building resilience to climate change impacts</a:t>
            </a:r>
          </a:p>
          <a:p>
            <a:endParaRPr lang="en-IN" dirty="0"/>
          </a:p>
        </p:txBody>
      </p:sp>
    </p:spTree>
    <p:extLst>
      <p:ext uri="{BB962C8B-B14F-4D97-AF65-F5344CB8AC3E}">
        <p14:creationId xmlns:p14="http://schemas.microsoft.com/office/powerpoint/2010/main" val="77716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C881-AF0A-55C1-8A7D-C561073F0FAC}"/>
              </a:ext>
            </a:extLst>
          </p:cNvPr>
          <p:cNvSpPr>
            <a:spLocks noGrp="1"/>
          </p:cNvSpPr>
          <p:nvPr>
            <p:ph type="title"/>
          </p:nvPr>
        </p:nvSpPr>
        <p:spPr/>
        <p:txBody>
          <a:bodyPr/>
          <a:lstStyle/>
          <a:p>
            <a:r>
              <a:rPr lang="en-IN" dirty="0">
                <a:latin typeface="Sagona Book" panose="02020503050505020204" pitchFamily="18" charset="0"/>
              </a:rPr>
              <a:t>Abstract</a:t>
            </a:r>
          </a:p>
        </p:txBody>
      </p:sp>
      <p:sp>
        <p:nvSpPr>
          <p:cNvPr id="3" name="Content Placeholder 2">
            <a:extLst>
              <a:ext uri="{FF2B5EF4-FFF2-40B4-BE49-F238E27FC236}">
                <a16:creationId xmlns:a16="http://schemas.microsoft.com/office/drawing/2014/main" id="{2840480B-189E-636B-334F-CAA1139D60AC}"/>
              </a:ext>
            </a:extLst>
          </p:cNvPr>
          <p:cNvSpPr>
            <a:spLocks noGrp="1"/>
          </p:cNvSpPr>
          <p:nvPr>
            <p:ph idx="1"/>
          </p:nvPr>
        </p:nvSpPr>
        <p:spPr>
          <a:xfrm>
            <a:off x="838200" y="1825625"/>
            <a:ext cx="10515600" cy="4525299"/>
          </a:xfrm>
        </p:spPr>
        <p:txBody>
          <a:bodyPr>
            <a:normAutofit fontScale="85000" lnSpcReduction="10000"/>
          </a:bodyPr>
          <a:lstStyle/>
          <a:p>
            <a:pPr marL="0" indent="0" algn="just">
              <a:buNone/>
            </a:pPr>
            <a:r>
              <a:rPr lang="en-US" dirty="0">
                <a:latin typeface="Times New Roman" panose="02020603050405020304" pitchFamily="18" charset="0"/>
                <a:cs typeface="Times New Roman" panose="02020603050405020304" pitchFamily="18" charset="0"/>
              </a:rPr>
              <a:t>Climate change is a major environmental issue that affects the entire planet. Accurate and reliable predictions of future climate change are essential to inform policy decisions and to develop effective mitigation and adaptation strategies. Bayesian modeling techniques have been shown to be effective in predicting future climate change by combining different sources of information, including historical data, climate models, and expert knowledge. This project aims to evaluate and implement various Bayesian approaches to model predictions of future climate change. The project will involve web scraping for data acquisition and preparation, model development using Bayesian methods, model evaluation, and implementation of the models. The project will use different sources of data, including historical climate data, climate models, and expert knowledge. The results of the project will help to improve the accuracy and reliability of climate change predictions and will inform policy decisions and the development of mitigation and adaptation strategies. The use  of web scraping techniques will allow for the acquisition of a large and diverse set of data, enhancing the robustness and accuracy of the models.</a:t>
            </a:r>
          </a:p>
          <a:p>
            <a:endParaRPr lang="en-IN" dirty="0"/>
          </a:p>
        </p:txBody>
      </p:sp>
    </p:spTree>
    <p:extLst>
      <p:ext uri="{BB962C8B-B14F-4D97-AF65-F5344CB8AC3E}">
        <p14:creationId xmlns:p14="http://schemas.microsoft.com/office/powerpoint/2010/main" val="298646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41C0-46C2-20E7-1967-2EE38E31402E}"/>
              </a:ext>
            </a:extLst>
          </p:cNvPr>
          <p:cNvSpPr>
            <a:spLocks noGrp="1"/>
          </p:cNvSpPr>
          <p:nvPr>
            <p:ph type="title"/>
          </p:nvPr>
        </p:nvSpPr>
        <p:spPr/>
        <p:txBody>
          <a:bodyPr/>
          <a:lstStyle/>
          <a:p>
            <a:r>
              <a:rPr lang="en-IN" dirty="0">
                <a:latin typeface="Sagona Book" panose="02020503050505020204" pitchFamily="18" charset="0"/>
              </a:rPr>
              <a:t>Project Demo</a:t>
            </a:r>
          </a:p>
        </p:txBody>
      </p:sp>
      <p:sp>
        <p:nvSpPr>
          <p:cNvPr id="3" name="Content Placeholder 2">
            <a:extLst>
              <a:ext uri="{FF2B5EF4-FFF2-40B4-BE49-F238E27FC236}">
                <a16:creationId xmlns:a16="http://schemas.microsoft.com/office/drawing/2014/main" id="{A4C299C9-82C5-CB04-8058-6F4E5CD6DD63}"/>
              </a:ext>
            </a:extLst>
          </p:cNvPr>
          <p:cNvSpPr>
            <a:spLocks noGrp="1"/>
          </p:cNvSpPr>
          <p:nvPr>
            <p:ph idx="1"/>
          </p:nvPr>
        </p:nvSpPr>
        <p:spPr/>
        <p:txBody>
          <a:bodyPr/>
          <a:lstStyle/>
          <a:p>
            <a:endParaRPr lang="en-IN" dirty="0"/>
          </a:p>
          <a:p>
            <a:pPr marL="0" indent="0">
              <a:buNone/>
            </a:pPr>
            <a:r>
              <a:rPr lang="en-IN" dirty="0">
                <a:hlinkClick r:id="rId2"/>
              </a:rPr>
              <a:t>Project Link</a:t>
            </a:r>
            <a:endParaRPr lang="en-IN" dirty="0"/>
          </a:p>
        </p:txBody>
      </p:sp>
    </p:spTree>
    <p:extLst>
      <p:ext uri="{BB962C8B-B14F-4D97-AF65-F5344CB8AC3E}">
        <p14:creationId xmlns:p14="http://schemas.microsoft.com/office/powerpoint/2010/main" val="1771754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9D4B-925B-189D-DF83-A13561137D63}"/>
              </a:ext>
            </a:extLst>
          </p:cNvPr>
          <p:cNvSpPr>
            <a:spLocks noGrp="1"/>
          </p:cNvSpPr>
          <p:nvPr>
            <p:ph type="title"/>
          </p:nvPr>
        </p:nvSpPr>
        <p:spPr/>
        <p:txBody>
          <a:bodyPr/>
          <a:lstStyle/>
          <a:p>
            <a:r>
              <a:rPr lang="en-IN" dirty="0">
                <a:latin typeface="Sagona Book" panose="02020503050505020204" pitchFamily="18" charset="0"/>
              </a:rPr>
              <a:t>Journal/Conference paper publication Details</a:t>
            </a:r>
          </a:p>
        </p:txBody>
      </p:sp>
      <p:pic>
        <p:nvPicPr>
          <p:cNvPr id="4" name="Content Placeholder 3">
            <a:extLst>
              <a:ext uri="{FF2B5EF4-FFF2-40B4-BE49-F238E27FC236}">
                <a16:creationId xmlns:a16="http://schemas.microsoft.com/office/drawing/2014/main" id="{51F15922-F894-837B-0BA4-81DFDC00ED0F}"/>
              </a:ext>
            </a:extLst>
          </p:cNvPr>
          <p:cNvPicPr>
            <a:picLocks noGrp="1" noChangeAspect="1"/>
          </p:cNvPicPr>
          <p:nvPr>
            <p:ph idx="1"/>
          </p:nvPr>
        </p:nvPicPr>
        <p:blipFill>
          <a:blip r:embed="rId2"/>
          <a:stretch>
            <a:fillRect/>
          </a:stretch>
        </p:blipFill>
        <p:spPr>
          <a:xfrm>
            <a:off x="1933494" y="1825625"/>
            <a:ext cx="8325012" cy="4351338"/>
          </a:xfrm>
          <a:prstGeom prst="rect">
            <a:avLst/>
          </a:prstGeom>
        </p:spPr>
      </p:pic>
    </p:spTree>
    <p:extLst>
      <p:ext uri="{BB962C8B-B14F-4D97-AF65-F5344CB8AC3E}">
        <p14:creationId xmlns:p14="http://schemas.microsoft.com/office/powerpoint/2010/main" val="244981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172261-A18D-0A50-82B6-D8FC5904BE6B}"/>
              </a:ext>
            </a:extLst>
          </p:cNvPr>
          <p:cNvSpPr>
            <a:spLocks noGrp="1"/>
          </p:cNvSpPr>
          <p:nvPr>
            <p:ph type="ctrTitle"/>
          </p:nvPr>
        </p:nvSpPr>
        <p:spPr>
          <a:xfrm>
            <a:off x="1524000" y="1988211"/>
            <a:ext cx="9144000" cy="2387600"/>
          </a:xfrm>
        </p:spPr>
        <p:txBody>
          <a:bodyPr/>
          <a:lstStyle/>
          <a:p>
            <a:r>
              <a:rPr lang="en-IN" dirty="0">
                <a:latin typeface="Sagona Book" panose="02020503050505020204" pitchFamily="18" charset="0"/>
              </a:rPr>
              <a:t>THANK YOU</a:t>
            </a:r>
          </a:p>
        </p:txBody>
      </p:sp>
    </p:spTree>
    <p:extLst>
      <p:ext uri="{BB962C8B-B14F-4D97-AF65-F5344CB8AC3E}">
        <p14:creationId xmlns:p14="http://schemas.microsoft.com/office/powerpoint/2010/main" val="104163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C881-AF0A-55C1-8A7D-C561073F0FAC}"/>
              </a:ext>
            </a:extLst>
          </p:cNvPr>
          <p:cNvSpPr>
            <a:spLocks noGrp="1"/>
          </p:cNvSpPr>
          <p:nvPr>
            <p:ph type="title"/>
          </p:nvPr>
        </p:nvSpPr>
        <p:spPr/>
        <p:txBody>
          <a:bodyPr/>
          <a:lstStyle/>
          <a:p>
            <a:r>
              <a:rPr lang="en-US" sz="4400" dirty="0">
                <a:latin typeface="Sagona Book" panose="020F0502020204030204" pitchFamily="34" charset="0"/>
                <a:cs typeface="Sagona Book" panose="020F0502020204030204" pitchFamily="34" charset="0"/>
              </a:rPr>
              <a:t>Literature Survey</a:t>
            </a:r>
            <a:endParaRPr lang="en-IN" dirty="0"/>
          </a:p>
        </p:txBody>
      </p:sp>
      <p:sp>
        <p:nvSpPr>
          <p:cNvPr id="3" name="Content Placeholder 2">
            <a:extLst>
              <a:ext uri="{FF2B5EF4-FFF2-40B4-BE49-F238E27FC236}">
                <a16:creationId xmlns:a16="http://schemas.microsoft.com/office/drawing/2014/main" id="{2840480B-189E-636B-334F-CAA1139D60AC}"/>
              </a:ext>
            </a:extLst>
          </p:cNvPr>
          <p:cNvSpPr>
            <a:spLocks noGrp="1"/>
          </p:cNvSpPr>
          <p:nvPr>
            <p:ph idx="1"/>
          </p:nvPr>
        </p:nvSpPr>
        <p:spPr/>
        <p:txBody>
          <a:bodyPr/>
          <a:lstStyle/>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To assess the scope for climate change prediction using Bayesian approaches, we conducted a systematic review of the literature on climate change prediction and Bayesian methods. We searched multiple databases, including Web of Science, Scopus, and Google Scholar, for relevant articles published between 2010 and 2022. We used a combination of keywords, including "climate change prediction," "Bayesian neural networks," "machine learning," and "uncertainty estimation." We included studies that used Bayesian approaches for climate change prediction, as well as studies that discussed the potential applications of Bayesian methods for climate change prediction.</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26105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767D-CE2F-F8C4-E66E-7346C2BCB480}"/>
              </a:ext>
            </a:extLst>
          </p:cNvPr>
          <p:cNvSpPr>
            <a:spLocks noGrp="1"/>
          </p:cNvSpPr>
          <p:nvPr>
            <p:ph type="title"/>
          </p:nvPr>
        </p:nvSpPr>
        <p:spPr/>
        <p:txBody>
          <a:bodyPr/>
          <a:lstStyle/>
          <a:p>
            <a:endParaRPr lang="en-IN"/>
          </a:p>
        </p:txBody>
      </p:sp>
      <p:graphicFrame>
        <p:nvGraphicFramePr>
          <p:cNvPr id="18" name="Table 18">
            <a:extLst>
              <a:ext uri="{FF2B5EF4-FFF2-40B4-BE49-F238E27FC236}">
                <a16:creationId xmlns:a16="http://schemas.microsoft.com/office/drawing/2014/main" id="{913C48E7-50EF-DAB1-ACE8-38479518C62D}"/>
              </a:ext>
            </a:extLst>
          </p:cNvPr>
          <p:cNvGraphicFramePr>
            <a:graphicFrameLocks noGrp="1"/>
          </p:cNvGraphicFramePr>
          <p:nvPr>
            <p:ph idx="1"/>
            <p:extLst>
              <p:ext uri="{D42A27DB-BD31-4B8C-83A1-F6EECF244321}">
                <p14:modId xmlns:p14="http://schemas.microsoft.com/office/powerpoint/2010/main" val="4976172"/>
              </p:ext>
            </p:extLst>
          </p:nvPr>
        </p:nvGraphicFramePr>
        <p:xfrm>
          <a:off x="0" y="0"/>
          <a:ext cx="12192000" cy="6979920"/>
        </p:xfrm>
        <a:graphic>
          <a:graphicData uri="http://schemas.openxmlformats.org/drawingml/2006/table">
            <a:tbl>
              <a:tblPr firstRow="1" bandRow="1">
                <a:tableStyleId>{5C22544A-7EE6-4342-B048-85BDC9FD1C3A}</a:tableStyleId>
              </a:tblPr>
              <a:tblGrid>
                <a:gridCol w="1224793">
                  <a:extLst>
                    <a:ext uri="{9D8B030D-6E8A-4147-A177-3AD203B41FA5}">
                      <a16:colId xmlns:a16="http://schemas.microsoft.com/office/drawing/2014/main" val="180782138"/>
                    </a:ext>
                  </a:extLst>
                </a:gridCol>
                <a:gridCol w="4882392">
                  <a:extLst>
                    <a:ext uri="{9D8B030D-6E8A-4147-A177-3AD203B41FA5}">
                      <a16:colId xmlns:a16="http://schemas.microsoft.com/office/drawing/2014/main" val="752922793"/>
                    </a:ext>
                  </a:extLst>
                </a:gridCol>
                <a:gridCol w="6084815">
                  <a:extLst>
                    <a:ext uri="{9D8B030D-6E8A-4147-A177-3AD203B41FA5}">
                      <a16:colId xmlns:a16="http://schemas.microsoft.com/office/drawing/2014/main" val="3101494005"/>
                    </a:ext>
                  </a:extLst>
                </a:gridCol>
              </a:tblGrid>
              <a:tr h="1371600">
                <a:tc>
                  <a:txBody>
                    <a:bodyPr/>
                    <a:lstStyle/>
                    <a:p>
                      <a:endParaRPr lang="en-IN" dirty="0"/>
                    </a:p>
                    <a:p>
                      <a:endParaRPr lang="en-IN" dirty="0"/>
                    </a:p>
                    <a:p>
                      <a:r>
                        <a:rPr lang="en-IN" dirty="0"/>
                        <a:t>   S NO.</a:t>
                      </a:r>
                    </a:p>
                  </a:txBody>
                  <a:tcPr/>
                </a:tc>
                <a:tc>
                  <a:txBody>
                    <a:bodyPr/>
                    <a:lstStyle/>
                    <a:p>
                      <a:r>
                        <a:rPr lang="en-IN" dirty="0"/>
                        <a:t> </a:t>
                      </a:r>
                    </a:p>
                    <a:p>
                      <a:endParaRPr lang="en-IN" dirty="0"/>
                    </a:p>
                    <a:p>
                      <a:r>
                        <a:rPr lang="en-IN" dirty="0"/>
                        <a:t>                           TITLE</a:t>
                      </a:r>
                    </a:p>
                  </a:txBody>
                  <a:tcPr/>
                </a:tc>
                <a:tc>
                  <a:txBody>
                    <a:bodyPr/>
                    <a:lstStyle/>
                    <a:p>
                      <a:endParaRPr lang="en-IN" dirty="0"/>
                    </a:p>
                    <a:p>
                      <a:endParaRPr lang="en-IN" dirty="0"/>
                    </a:p>
                    <a:p>
                      <a:r>
                        <a:rPr lang="en-IN" dirty="0"/>
                        <a:t>                                            DESCRIPTION</a:t>
                      </a:r>
                    </a:p>
                  </a:txBody>
                  <a:tcPr/>
                </a:tc>
                <a:extLst>
                  <a:ext uri="{0D108BD9-81ED-4DB2-BD59-A6C34878D82A}">
                    <a16:rowId xmlns:a16="http://schemas.microsoft.com/office/drawing/2014/main" val="1858863894"/>
                  </a:ext>
                </a:extLst>
              </a:tr>
              <a:tr h="1371600">
                <a:tc>
                  <a:txBody>
                    <a:bodyPr/>
                    <a:lstStyle/>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1</a:t>
                      </a:r>
                    </a:p>
                  </a:txBody>
                  <a:tcPr/>
                </a:tc>
                <a:tc>
                  <a:txBody>
                    <a:bodyPr/>
                    <a:lstStyle/>
                    <a:p>
                      <a:pPr algn="just"/>
                      <a:r>
                        <a:rPr lang="en-US" sz="1400" kern="1200" dirty="0">
                          <a:solidFill>
                            <a:schemeClr val="dk1"/>
                          </a:solidFill>
                          <a:effectLst/>
                          <a:latin typeface="Times New Roman" panose="02020603050405020304" pitchFamily="18" charset="0"/>
                          <a:ea typeface="+mn-ea"/>
                          <a:cs typeface="Times New Roman" panose="02020603050405020304" pitchFamily="18" charset="0"/>
                        </a:rPr>
                        <a:t>Patrick Gordan White, A Review of Climate Change Model Predictions and scenario selection for impacts on Asian Aquaculture, December 2013</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In this paper, they evaluated the performance of 3 climatic models by comparing their correlation pattern and Root Mean Squared Value. In order to replicate rainfall and temperature in Asia Pacific, CSIRO, HadCM3, and CCMA were prepared. Hindcasting was employed to put the mathematical model to the test. To test if the output of the model accurately reflects the known outcomes, all estimated inputs of any historical occurrences have been added into the model. This conceptual model was used to assess how vulnerable Canadian water fish habitats are to the effects of climate change. To evaluate the anticipated effects of global climate change on aquatic habitats in the Asia Pacific, a similar framework is frequently created.</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01995"/>
                  </a:ext>
                </a:extLst>
              </a:tr>
              <a:tr h="1371600">
                <a:tc>
                  <a:txBody>
                    <a:bodyPr/>
                    <a:lstStyle/>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L. Mark Berliner, Richard A. Levine and Dennis J. Shea, Bayesian climate change assessment, Manuscript received 20 September 1999, in final form 10 January 2000.</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They presented posterior inferences using four subsets of the Jones data which were corresponding to the different time periods mentioned in the paper. The clearly successively shorter periods of time have been suggested in the study since any trend or pattern in the global climate change are much more prominent and clear in the latter time period.</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0330672"/>
                  </a:ext>
                </a:extLst>
              </a:tr>
              <a:tr h="1371600">
                <a:tc>
                  <a:txBody>
                    <a:bodyPr/>
                    <a:lstStyle/>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Seung-Ki Min , Daniel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Simonis</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and Andreas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Hense</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Probabilistic climate change predictions applying Bayesian model averaging; June 2007.</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5–95% percentiles of the probabilistic forecasts of the worldwide mean SATs are represented by the annual time series of multi-model weighted ensemble means. BF and EM's mean values are quite comparable to one another. They are greater than AEM, with a maximum difference of roughly 0.3 K. The PDFs in the upper tail are owing to the Bayesian weighting, as seen by the three forecasts' 5% percentiles being extremely near to one another and the 95% percentiles of BF and EM being bigger than those of AEM.</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6764919"/>
                  </a:ext>
                </a:extLst>
              </a:tr>
            </a:tbl>
          </a:graphicData>
        </a:graphic>
      </p:graphicFrame>
    </p:spTree>
    <p:extLst>
      <p:ext uri="{BB962C8B-B14F-4D97-AF65-F5344CB8AC3E}">
        <p14:creationId xmlns:p14="http://schemas.microsoft.com/office/powerpoint/2010/main" val="142292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9BA4-C276-3CA7-513C-82F255F1F8ED}"/>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1560F918-FEA5-74E4-D116-EF712FD7891B}"/>
              </a:ext>
            </a:extLst>
          </p:cNvPr>
          <p:cNvGraphicFramePr>
            <a:graphicFrameLocks noGrp="1"/>
          </p:cNvGraphicFramePr>
          <p:nvPr>
            <p:ph idx="1"/>
            <p:extLst>
              <p:ext uri="{D42A27DB-BD31-4B8C-83A1-F6EECF244321}">
                <p14:modId xmlns:p14="http://schemas.microsoft.com/office/powerpoint/2010/main" val="794233174"/>
              </p:ext>
            </p:extLst>
          </p:nvPr>
        </p:nvGraphicFramePr>
        <p:xfrm>
          <a:off x="0" y="0"/>
          <a:ext cx="12192000" cy="6797109"/>
        </p:xfrm>
        <a:graphic>
          <a:graphicData uri="http://schemas.openxmlformats.org/drawingml/2006/table">
            <a:tbl>
              <a:tblPr firstRow="1" bandRow="1">
                <a:tableStyleId>{5C22544A-7EE6-4342-B048-85BDC9FD1C3A}</a:tableStyleId>
              </a:tblPr>
              <a:tblGrid>
                <a:gridCol w="1187138">
                  <a:extLst>
                    <a:ext uri="{9D8B030D-6E8A-4147-A177-3AD203B41FA5}">
                      <a16:colId xmlns:a16="http://schemas.microsoft.com/office/drawing/2014/main" val="3886257906"/>
                    </a:ext>
                  </a:extLst>
                </a:gridCol>
                <a:gridCol w="4887199">
                  <a:extLst>
                    <a:ext uri="{9D8B030D-6E8A-4147-A177-3AD203B41FA5}">
                      <a16:colId xmlns:a16="http://schemas.microsoft.com/office/drawing/2014/main" val="1106006452"/>
                    </a:ext>
                  </a:extLst>
                </a:gridCol>
                <a:gridCol w="6117663">
                  <a:extLst>
                    <a:ext uri="{9D8B030D-6E8A-4147-A177-3AD203B41FA5}">
                      <a16:colId xmlns:a16="http://schemas.microsoft.com/office/drawing/2014/main" val="2863769228"/>
                    </a:ext>
                  </a:extLst>
                </a:gridCol>
              </a:tblGrid>
              <a:tr h="1666263">
                <a:tc>
                  <a:txBody>
                    <a:bodyPr/>
                    <a:lstStyle/>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S NO.</a:t>
                      </a:r>
                    </a:p>
                  </a:txBody>
                  <a:tcPr/>
                </a:tc>
                <a:tc>
                  <a:txBody>
                    <a:bodyPr/>
                    <a:lstStyle/>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TITLE</a:t>
                      </a:r>
                    </a:p>
                  </a:txBody>
                  <a:tcPr/>
                </a:tc>
                <a:tc>
                  <a:txBody>
                    <a:bodyPr/>
                    <a:lstStyle/>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DESCRIPTION</a:t>
                      </a:r>
                    </a:p>
                  </a:txBody>
                  <a:tcPr/>
                </a:tc>
                <a:extLst>
                  <a:ext uri="{0D108BD9-81ED-4DB2-BD59-A6C34878D82A}">
                    <a16:rowId xmlns:a16="http://schemas.microsoft.com/office/drawing/2014/main" val="3499195123"/>
                  </a:ext>
                </a:extLst>
              </a:tr>
              <a:tr h="1666263">
                <a:tc>
                  <a:txBody>
                    <a:bodyPr/>
                    <a:lstStyle/>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Xihaier</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Luo,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Balasubramanya</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T.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Nadiga</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Ji  Hwan  Park,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Yihui</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Ren, Wei Xu,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Shinjae</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Yoo</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A Bayesian Deep Learning Approach to Near-Term Climate Prediction; September 2022</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In this paper they consider the spatiotemporal variability of the temperature of the surface of the sea in the North Atlantic Ocean. The largest spatial variation is in the latitudinal direction and while the most temporal variation is in the annual timescale and represents the seasonal cycle. The data is highly dispersed and the Spearman correlation coefficient is a modest 0.33. A plateau of correlation can be observed in a wide range of intermediate bin sizes. So as a conclusion the analysis suggests that the uncertainty information from Bayesian Deep Learning system can be used to estimate prediction error.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7721931"/>
                  </a:ext>
                </a:extLst>
              </a:tr>
              <a:tr h="1666263">
                <a:tc>
                  <a:txBody>
                    <a:bodyPr/>
                    <a:lstStyle/>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5</a:t>
                      </a:r>
                    </a:p>
                  </a:txBody>
                  <a:tcPr/>
                </a:tc>
                <a:tc>
                  <a:txBody>
                    <a:bodyPr/>
                    <a:lstStyle/>
                    <a:p>
                      <a:pPr lvl="0"/>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Qingyun</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Duan, Thomas J. Phillips; Bayesian estimation of local signal and noise in multi model simulations of climate change;</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September 2010</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The BMA method is limited because of the assumption that any simulated climate variables have Gaussian distributed. So there is a need to conduct a much more comprehensive and multivariate investigation. So it would be preferable to adopt some different non parametric statistical estimation approach or Multi Objective Optimization.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0511111"/>
                  </a:ext>
                </a:extLst>
              </a:tr>
              <a:tr h="1666263">
                <a:tc>
                  <a:txBody>
                    <a:bodyPr/>
                    <a:lstStyle/>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Benjamin F. Hobbs; Bayesian Methods for Analyzing Climate Change and Water Resource Uncertainties; May 2002.</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They provided useful outputs: inferences and recommendations for decisions that are consistent with those inferences. It is based on a comprehensive and coherent framework rooted in normatively appealing assumptions. Compared to alternative paradigms, its concepts are familiar and, as the case studies show, its methods are often practical</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5798091"/>
                  </a:ext>
                </a:extLst>
              </a:tr>
            </a:tbl>
          </a:graphicData>
        </a:graphic>
      </p:graphicFrame>
    </p:spTree>
    <p:extLst>
      <p:ext uri="{BB962C8B-B14F-4D97-AF65-F5344CB8AC3E}">
        <p14:creationId xmlns:p14="http://schemas.microsoft.com/office/powerpoint/2010/main" val="87344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23C7-3E5B-0BA6-8C0D-F745F62E9C55}"/>
              </a:ext>
            </a:extLst>
          </p:cNvPr>
          <p:cNvSpPr>
            <a:spLocks noGrp="1"/>
          </p:cNvSpPr>
          <p:nvPr>
            <p:ph type="title"/>
          </p:nvPr>
        </p:nvSpPr>
        <p:spPr/>
        <p:txBody>
          <a:bodyPr/>
          <a:lstStyle/>
          <a:p>
            <a:r>
              <a:rPr lang="en-IN" dirty="0">
                <a:latin typeface="Sagona Book" panose="02020503050505020204" pitchFamily="18" charset="0"/>
              </a:rPr>
              <a:t>Problem identification and Description</a:t>
            </a:r>
          </a:p>
        </p:txBody>
      </p:sp>
      <p:sp>
        <p:nvSpPr>
          <p:cNvPr id="3" name="Content Placeholder 2">
            <a:extLst>
              <a:ext uri="{FF2B5EF4-FFF2-40B4-BE49-F238E27FC236}">
                <a16:creationId xmlns:a16="http://schemas.microsoft.com/office/drawing/2014/main" id="{8C067C89-2DC8-1E11-6B01-E542D8FB5F5E}"/>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Climate change is a pressing issue facing the global community, and the accurate prediction of future climate change is essential for developing effective policies and interventions to mitigate and adapt to its impacts. This paper explores the purpose of future climate change prediction, including its role in planning for adaptation, mitigating greenhouse gas emissions, and understanding the impacts of climate change.</a:t>
            </a:r>
          </a:p>
          <a:p>
            <a:pPr algn="just"/>
            <a:r>
              <a:rPr lang="en-US" sz="2400" dirty="0">
                <a:latin typeface="Times New Roman" panose="02020603050405020304" pitchFamily="18" charset="0"/>
                <a:cs typeface="Times New Roman" panose="02020603050405020304" pitchFamily="18" charset="0"/>
              </a:rPr>
              <a:t>This PROJECT focuses on the work done by many researchers in the past to partially or fully automate the job for future climate change prediction. The consolidated details of the reviewed literature have been tabulated. </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24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9CEF-2AD5-4B13-6C84-4C21301F9B1A}"/>
              </a:ext>
            </a:extLst>
          </p:cNvPr>
          <p:cNvSpPr>
            <a:spLocks noGrp="1"/>
          </p:cNvSpPr>
          <p:nvPr>
            <p:ph type="title"/>
          </p:nvPr>
        </p:nvSpPr>
        <p:spPr/>
        <p:txBody>
          <a:bodyPr/>
          <a:lstStyle/>
          <a:p>
            <a:r>
              <a:rPr lang="en-IN" dirty="0">
                <a:latin typeface="Sagona Book" panose="02020503050505020204" pitchFamily="18" charset="0"/>
              </a:rPr>
              <a:t>Requirements </a:t>
            </a:r>
          </a:p>
        </p:txBody>
      </p:sp>
      <p:sp>
        <p:nvSpPr>
          <p:cNvPr id="3" name="Content Placeholder 2">
            <a:extLst>
              <a:ext uri="{FF2B5EF4-FFF2-40B4-BE49-F238E27FC236}">
                <a16:creationId xmlns:a16="http://schemas.microsoft.com/office/drawing/2014/main" id="{92E8933A-88E7-03A0-06EE-F40C184A66F0}"/>
              </a:ext>
            </a:extLst>
          </p:cNvPr>
          <p:cNvSpPr>
            <a:spLocks noGrp="1"/>
          </p:cNvSpPr>
          <p:nvPr>
            <p:ph idx="1"/>
          </p:nvPr>
        </p:nvSpPr>
        <p:spPr/>
        <p:txBody>
          <a:bodyPr/>
          <a:lstStyle/>
          <a:p>
            <a:r>
              <a:rPr lang="en-IN" sz="2200" dirty="0">
                <a:latin typeface="Times New Roman" panose="02020603050405020304" pitchFamily="18" charset="0"/>
                <a:cs typeface="Times New Roman" panose="02020603050405020304" pitchFamily="18" charset="0"/>
              </a:rPr>
              <a:t>We used web Scraping  to collect data for our dataset.</a:t>
            </a:r>
          </a:p>
          <a:p>
            <a:r>
              <a:rPr lang="en-IN" sz="2200" dirty="0">
                <a:latin typeface="Times New Roman" panose="02020603050405020304" pitchFamily="18" charset="0"/>
                <a:cs typeface="Times New Roman" panose="02020603050405020304" pitchFamily="18" charset="0"/>
              </a:rPr>
              <a:t>Our Dataset contains 8772 rows and 19 columns.</a:t>
            </a:r>
          </a:p>
          <a:p>
            <a:r>
              <a:rPr lang="en-IN" sz="2200" dirty="0">
                <a:latin typeface="Times New Roman" panose="02020603050405020304" pitchFamily="18" charset="0"/>
                <a:cs typeface="Times New Roman" panose="02020603050405020304" pitchFamily="18" charset="0"/>
              </a:rPr>
              <a:t>We Scrapped our data from </a:t>
            </a:r>
            <a:r>
              <a:rPr lang="en-IN" sz="2200" dirty="0">
                <a:latin typeface="Times New Roman" panose="02020603050405020304" pitchFamily="18" charset="0"/>
                <a:cs typeface="Times New Roman" panose="02020603050405020304" pitchFamily="18" charset="0"/>
                <a:hlinkClick r:id="rId2"/>
              </a:rPr>
              <a:t>https://www.estesparkweather.net/archive_reports.php?date=200901</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This data is of the local weather of Estes park Colorado, USA.</a:t>
            </a:r>
          </a:p>
          <a:p>
            <a:r>
              <a:rPr lang="en-IN" sz="2200" dirty="0">
                <a:latin typeface="Times New Roman" panose="02020603050405020304" pitchFamily="18" charset="0"/>
                <a:cs typeface="Times New Roman" panose="02020603050405020304" pitchFamily="18" charset="0"/>
              </a:rPr>
              <a:t>Our dataset consist of 19 columns - Average temperature, Average humidity, Average dewpoint, Rainfall for month, Maximum rain per minute, Average  gust speed ,etc</a:t>
            </a:r>
          </a:p>
          <a:p>
            <a:endParaRPr lang="en-IN" dirty="0"/>
          </a:p>
        </p:txBody>
      </p:sp>
    </p:spTree>
    <p:extLst>
      <p:ext uri="{BB962C8B-B14F-4D97-AF65-F5344CB8AC3E}">
        <p14:creationId xmlns:p14="http://schemas.microsoft.com/office/powerpoint/2010/main" val="301622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1AF0-AFE7-B97C-5CBB-FD9AC810BB2F}"/>
              </a:ext>
            </a:extLst>
          </p:cNvPr>
          <p:cNvSpPr>
            <a:spLocks noGrp="1"/>
          </p:cNvSpPr>
          <p:nvPr>
            <p:ph type="title"/>
          </p:nvPr>
        </p:nvSpPr>
        <p:spPr/>
        <p:txBody>
          <a:bodyPr>
            <a:normAutofit fontScale="90000"/>
          </a:bodyPr>
          <a:lstStyle/>
          <a:p>
            <a:br>
              <a:rPr lang="en-IN" dirty="0"/>
            </a:br>
            <a:r>
              <a:rPr lang="en-IN" dirty="0"/>
              <a:t>Dataset Description</a:t>
            </a:r>
            <a:br>
              <a:rPr lang="en-IN" dirty="0"/>
            </a:br>
            <a:endParaRPr lang="en-IN" dirty="0"/>
          </a:p>
        </p:txBody>
      </p:sp>
      <p:pic>
        <p:nvPicPr>
          <p:cNvPr id="6" name="Content Placeholder 5">
            <a:extLst>
              <a:ext uri="{FF2B5EF4-FFF2-40B4-BE49-F238E27FC236}">
                <a16:creationId xmlns:a16="http://schemas.microsoft.com/office/drawing/2014/main" id="{EE86885A-50CF-37E6-D038-DD548683B792}"/>
              </a:ext>
            </a:extLst>
          </p:cNvPr>
          <p:cNvPicPr>
            <a:picLocks noGrp="1" noChangeAspect="1"/>
          </p:cNvPicPr>
          <p:nvPr>
            <p:ph idx="1"/>
          </p:nvPr>
        </p:nvPicPr>
        <p:blipFill>
          <a:blip r:embed="rId2"/>
          <a:stretch>
            <a:fillRect/>
          </a:stretch>
        </p:blipFill>
        <p:spPr>
          <a:xfrm>
            <a:off x="989951" y="1938743"/>
            <a:ext cx="10212097" cy="4351338"/>
          </a:xfrm>
        </p:spPr>
      </p:pic>
    </p:spTree>
    <p:extLst>
      <p:ext uri="{BB962C8B-B14F-4D97-AF65-F5344CB8AC3E}">
        <p14:creationId xmlns:p14="http://schemas.microsoft.com/office/powerpoint/2010/main" val="139867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981E2-BC99-E7B7-CECD-7B42BF7F9FC5}"/>
              </a:ext>
            </a:extLst>
          </p:cNvPr>
          <p:cNvSpPr>
            <a:spLocks noGrp="1"/>
          </p:cNvSpPr>
          <p:nvPr>
            <p:ph idx="1"/>
          </p:nvPr>
        </p:nvSpPr>
        <p:spPr>
          <a:xfrm>
            <a:off x="838200" y="1138989"/>
            <a:ext cx="11016916" cy="5680912"/>
          </a:xfrm>
        </p:spPr>
        <p:txBody>
          <a:bodyPr>
            <a:normAutofit/>
          </a:bodyPr>
          <a:lstStyle/>
          <a:p>
            <a:r>
              <a:rPr lang="en-US" sz="2200" dirty="0"/>
              <a:t>Collaboratory is a data analysis and machine learning tool that allows you to combine executable Python code and rich text along with charts, images, HTML, LaTeX and more into a single document stored in Google Drive.</a:t>
            </a:r>
          </a:p>
          <a:p>
            <a:r>
              <a:rPr lang="en-US" sz="2200" dirty="0"/>
              <a:t>The libraries we used are:</a:t>
            </a:r>
            <a:endParaRPr lang="en-IN" sz="2200" dirty="0"/>
          </a:p>
          <a:p>
            <a:pPr lvl="1"/>
            <a:r>
              <a:rPr lang="en-IN" sz="2200" dirty="0"/>
              <a:t>Bs4               </a:t>
            </a:r>
          </a:p>
          <a:p>
            <a:pPr lvl="1"/>
            <a:r>
              <a:rPr lang="en-IN" sz="2200" dirty="0"/>
              <a:t>TensorFlow and keras</a:t>
            </a:r>
          </a:p>
          <a:p>
            <a:pPr lvl="1"/>
            <a:r>
              <a:rPr lang="en-IN" sz="2200" dirty="0"/>
              <a:t>Requests</a:t>
            </a:r>
          </a:p>
          <a:p>
            <a:pPr lvl="1"/>
            <a:r>
              <a:rPr lang="en-IN" sz="2200" dirty="0"/>
              <a:t>Time</a:t>
            </a:r>
          </a:p>
          <a:p>
            <a:pPr lvl="1"/>
            <a:r>
              <a:rPr lang="en-IN" sz="2200" dirty="0"/>
              <a:t>Pandas</a:t>
            </a:r>
          </a:p>
          <a:p>
            <a:pPr lvl="1"/>
            <a:r>
              <a:rPr lang="en-IN" sz="2200" dirty="0"/>
              <a:t>Urlib</a:t>
            </a:r>
          </a:p>
          <a:p>
            <a:pPr lvl="1"/>
            <a:r>
              <a:rPr lang="en-IN" sz="2200" dirty="0"/>
              <a:t>Datetime</a:t>
            </a:r>
          </a:p>
          <a:p>
            <a:pPr lvl="1"/>
            <a:r>
              <a:rPr lang="en-IN" sz="2200" dirty="0"/>
              <a:t>NumPy</a:t>
            </a:r>
          </a:p>
          <a:p>
            <a:pPr lvl="1"/>
            <a:r>
              <a:rPr lang="en-IN" sz="2200" dirty="0"/>
              <a:t>Seaborn </a:t>
            </a:r>
          </a:p>
          <a:p>
            <a:pPr lvl="1"/>
            <a:r>
              <a:rPr lang="en-IN" sz="2200" dirty="0"/>
              <a:t>Matplotlib</a:t>
            </a:r>
          </a:p>
          <a:p>
            <a:pPr lvl="1"/>
            <a:endParaRPr lang="en-IN" sz="2200" dirty="0"/>
          </a:p>
          <a:p>
            <a:pPr lvl="1"/>
            <a:endParaRPr lang="en-IN" sz="2200" dirty="0"/>
          </a:p>
        </p:txBody>
      </p:sp>
    </p:spTree>
    <p:extLst>
      <p:ext uri="{BB962C8B-B14F-4D97-AF65-F5344CB8AC3E}">
        <p14:creationId xmlns:p14="http://schemas.microsoft.com/office/powerpoint/2010/main" val="2964839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2230</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Sagona Book</vt:lpstr>
      <vt:lpstr>Times New Roman</vt:lpstr>
      <vt:lpstr>Office Theme</vt:lpstr>
      <vt:lpstr>Evaluation and Implementation of various Bayesian approaches to model predictions of future climate change  </vt:lpstr>
      <vt:lpstr>Abstract</vt:lpstr>
      <vt:lpstr>Literature Survey</vt:lpstr>
      <vt:lpstr>PowerPoint Presentation</vt:lpstr>
      <vt:lpstr>PowerPoint Presentation</vt:lpstr>
      <vt:lpstr>Problem identification and Description</vt:lpstr>
      <vt:lpstr>Requirements </vt:lpstr>
      <vt:lpstr> Dataset Description </vt:lpstr>
      <vt:lpstr>PowerPoint Presentation</vt:lpstr>
      <vt:lpstr>PowerPoint Presentation</vt:lpstr>
      <vt:lpstr> Challenges and  Limitations in Existing System </vt:lpstr>
      <vt:lpstr>Architecture</vt:lpstr>
      <vt:lpstr>PowerPoint Presentation</vt:lpstr>
      <vt:lpstr>Methodology</vt:lpstr>
      <vt:lpstr>Methodology</vt:lpstr>
      <vt:lpstr>Performance measures/Evaluation</vt:lpstr>
      <vt:lpstr>PowerPoint Presentation</vt:lpstr>
      <vt:lpstr>PowerPoint Presentation</vt:lpstr>
      <vt:lpstr>Results</vt:lpstr>
      <vt:lpstr>Project Demo</vt:lpstr>
      <vt:lpstr>Journal/Conference paper publication Details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Paper Paper Id</dc:title>
  <dc:creator>heeram007@gmail.com</dc:creator>
  <cp:lastModifiedBy>Aagam SHAH</cp:lastModifiedBy>
  <cp:revision>7</cp:revision>
  <dcterms:created xsi:type="dcterms:W3CDTF">2023-03-24T09:49:47Z</dcterms:created>
  <dcterms:modified xsi:type="dcterms:W3CDTF">2023-05-16T15:10:31Z</dcterms:modified>
</cp:coreProperties>
</file>