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58" r:id="rId7"/>
    <p:sldId id="259" r:id="rId8"/>
    <p:sldId id="273" r:id="rId9"/>
    <p:sldId id="264" r:id="rId10"/>
    <p:sldId id="266" r:id="rId11"/>
    <p:sldId id="270" r:id="rId12"/>
    <p:sldId id="265" r:id="rId13"/>
    <p:sldId id="260" r:id="rId14"/>
    <p:sldId id="276" r:id="rId15"/>
    <p:sldId id="267"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C438CA-886B-61F5-D230-E29785FDCAD8}" v="269" dt="2022-04-11T08:05:37.065"/>
    <p1510:client id="{9312099B-F9F2-400A-86C9-B8A02088C78A}" v="741" dt="2022-04-11T08:27:22.329"/>
    <p1510:client id="{EAAB8F56-C8C4-4164-BE67-4E92732FFD91}" v="45" dt="2022-04-12T04:51:33.4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a:rPr>
            <a:t>Determine best model</a:t>
          </a:r>
          <a:endParaRPr lang="en-US" sz="1400" dirty="0"/>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a:rPr>
            <a:t>Data Collection</a:t>
          </a:r>
          <a:endParaRPr lang="en-US" sz="2000" dirty="0"/>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rtl="0">
            <a:buNone/>
          </a:pPr>
          <a:r>
            <a:rPr lang="en-US" sz="1400">
              <a:latin typeface="Tenorite"/>
            </a:rPr>
            <a:t>Web scrape transcripts</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rtl="0">
            <a:buNone/>
          </a:pPr>
          <a:r>
            <a:rPr lang="en-US" sz="2000">
              <a:latin typeface="Tenorite"/>
            </a:rPr>
            <a:t>Data Preprocessing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rtl="0">
            <a:buNone/>
          </a:pPr>
          <a:r>
            <a:rPr lang="en-US" sz="1400">
              <a:latin typeface="Tenorite"/>
            </a:rPr>
            <a:t>Clean data</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a:rPr>
            <a:t>Modeling</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rtl="0">
            <a:buNone/>
          </a:pPr>
          <a:r>
            <a:rPr lang="en-US" sz="1400">
              <a:latin typeface="Tenorite"/>
            </a:rPr>
            <a:t>Apply NLP Models</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a:latin typeface="Tenorite"/>
            </a:rPr>
            <a:t>Compare Metrics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a:latin typeface="Tenorite"/>
            </a:rPr>
            <a:t>Conclusion</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a:latin typeface="Tenorite"/>
            </a:rPr>
            <a:t>Evaluation</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E34F9C04-391F-4FCE-8FA0-36837855E0A6}" type="presOf" srcId="{4F85505A-81B6-4FDA-A144-900B71DAD946}" destId="{9312E8E2-BBD1-104A-9F74-B0103AF69816}" srcOrd="1" destOrd="0" presId="urn:microsoft.com/office/officeart/2005/8/layout/hList7"/>
    <dgm:cxn modelId="{25C42108-4480-478F-AC59-6DB3DD8B3129}" type="presOf" srcId="{A2322D3A-7AC2-4C5C-9D7E-EAB2313D47D4}" destId="{73C20AF0-FA1E-3C4A-AD07-551A27BE2B92}" srcOrd="0" destOrd="0" presId="urn:microsoft.com/office/officeart/2005/8/layout/hList7"/>
    <dgm:cxn modelId="{A0077D09-C12C-46D0-8DF7-194B6911362A}" srcId="{0DD8915E-DC14-41D6-9BB5-F49E1C265163}" destId="{73D947E0-108F-4D20-A71E-3CF329F97212}" srcOrd="0" destOrd="0" parTransId="{9D249532-A24D-4D8F-848A-9F42F2E486C9}" sibTransId="{AE813459-65AB-4FA9-B717-330DDA6DFA4E}"/>
    <dgm:cxn modelId="{BF1A0B16-EF58-4B58-A332-5CB59805A4FC}" type="presOf" srcId="{FEB4A941-E9FA-4A86-A673-85FF34B35F20}" destId="{9312E8E2-BBD1-104A-9F74-B0103AF69816}" srcOrd="1" destOrd="1" presId="urn:microsoft.com/office/officeart/2005/8/layout/hList7"/>
    <dgm:cxn modelId="{A4C81A21-12A1-4687-A1A9-FB49782268D1}" type="presOf" srcId="{68F74A88-49DC-44B1-BC0D-220A7B97601C}" destId="{849C45A5-41B7-C14C-8FCB-1F684E015BD4}" srcOrd="0" destOrd="0"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3431892E-E9C8-418A-A8A9-8EA001A46ABB}" type="presOf" srcId="{8FE81FEC-2664-411F-AEB3-065F29F52751}" destId="{AF3E8B43-0466-2941-94BF-5E057B356E82}" srcOrd="1" destOrd="1" presId="urn:microsoft.com/office/officeart/2005/8/layout/hList7"/>
    <dgm:cxn modelId="{6C171F32-1096-4DFA-B480-FFC00CE51387}" type="presOf" srcId="{4F85505A-81B6-4FDA-A144-900B71DAD946}" destId="{028C9BA8-C3B3-F947-915F-EE2FD2FCA9A5}" srcOrd="0" destOrd="0" presId="urn:microsoft.com/office/officeart/2005/8/layout/hList7"/>
    <dgm:cxn modelId="{A9858836-4E20-4C20-B39C-A98C1930290D}" type="presOf" srcId="{0EC0C300-11E4-45CF-8418-973585107209}" destId="{434ABADC-97F5-A547-823D-7594A86D79D3}" srcOrd="0"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6D40295B-23B3-4117-B088-64C957EA3A77}" type="presOf" srcId="{30A490C8-22B4-4D68-875C-0F0DE2FF864D}" destId="{7DA281F5-0265-2048-A63A-727E19796F79}" srcOrd="1" destOrd="1" presId="urn:microsoft.com/office/officeart/2005/8/layout/hList7"/>
    <dgm:cxn modelId="{04B2AB5E-5F8E-4187-A553-BBA62F153F8B}" type="presOf" srcId="{E9682B4F-0217-4B50-923E-C104AA24290F}" destId="{434ABADC-97F5-A547-823D-7594A86D79D3}" srcOrd="0" destOrd="0" presId="urn:microsoft.com/office/officeart/2005/8/layout/hList7"/>
    <dgm:cxn modelId="{9AECA445-FA7B-4F88-9968-2F50F739EC7B}" type="presOf" srcId="{E9682B4F-0217-4B50-923E-C104AA24290F}" destId="{BC636E4B-34B9-8543-A308-00E0D1B0D2F9}" srcOrd="1" destOrd="0" presId="urn:microsoft.com/office/officeart/2005/8/layout/hList7"/>
    <dgm:cxn modelId="{61916547-63D4-42F8-ACF4-5C218F6FF67C}" type="presOf" srcId="{88649F7A-400B-4056-965D-C9AC0B3AD942}" destId="{56C7F139-002F-DF46-BB7F-23A563E7CE98}" srcOrd="0" destOrd="0" presId="urn:microsoft.com/office/officeart/2005/8/layout/hList7"/>
    <dgm:cxn modelId="{6406DA4C-A7AE-4570-BA1C-A17D22E78109}" type="presOf" srcId="{0EC0C300-11E4-45CF-8418-973585107209}" destId="{BC636E4B-34B9-8543-A308-00E0D1B0D2F9}"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13BDB470-6692-489C-8F3E-1629F447692C}" type="presOf" srcId="{73D947E0-108F-4D20-A71E-3CF329F97212}" destId="{8F8B275D-8553-0846-A316-484B7B291C97}" srcOrd="0" destOrd="0" presId="urn:microsoft.com/office/officeart/2005/8/layout/hList7"/>
    <dgm:cxn modelId="{1E129453-FFAA-4DFE-924C-FA888C64D9E3}" type="presOf" srcId="{B8632E42-D7EB-4C31-877E-6F1B2801851A}" destId="{9BFD88E3-0F90-7143-8807-6B030CF54283}" srcOrd="0" destOrd="0" presId="urn:microsoft.com/office/officeart/2005/8/layout/hList7"/>
    <dgm:cxn modelId="{E1479974-FCE7-4643-BE2A-F1008C21935B}" type="presOf" srcId="{A2322D3A-7AC2-4C5C-9D7E-EAB2313D47D4}" destId="{AF3E8B43-0466-2941-94BF-5E057B356E82}"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025F617F-D5E3-49ED-A37D-7A97AF13FB4E}" type="presOf" srcId="{FEB4A941-E9FA-4A86-A673-85FF34B35F20}" destId="{028C9BA8-C3B3-F947-915F-EE2FD2FCA9A5}" srcOrd="0" destOrd="1" presId="urn:microsoft.com/office/officeart/2005/8/layout/hList7"/>
    <dgm:cxn modelId="{5A4CEF8A-760D-4D07-9F31-62947C42AF77}" type="presOf" srcId="{30A490C8-22B4-4D68-875C-0F0DE2FF864D}" destId="{8F8B275D-8553-0846-A316-484B7B291C97}" srcOrd="0"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B62DFEBF-1B58-4160-AAD4-1EC7B71ABBCD}" type="presOf" srcId="{50418D2B-9486-42DE-AFDD-1D31420040FF}" destId="{BA2077AD-A827-784F-87A6-E8E29A836D84}" srcOrd="1" destOrd="1" presId="urn:microsoft.com/office/officeart/2005/8/layout/hList7"/>
    <dgm:cxn modelId="{74D171C2-95DE-4039-8BBB-E6A0FCBC661B}" type="presOf" srcId="{73D947E0-108F-4D20-A71E-3CF329F97212}" destId="{7DA281F5-0265-2048-A63A-727E19796F79}" srcOrd="1" destOrd="0" presId="urn:microsoft.com/office/officeart/2005/8/layout/hList7"/>
    <dgm:cxn modelId="{7C0F84C2-36C4-4AC9-AF6D-CCC1CA286A9C}" type="presOf" srcId="{50418D2B-9486-42DE-AFDD-1D31420040FF}" destId="{4DFF6703-D32F-9E47-96B8-A304C47CCB78}" srcOrd="0" destOrd="1" presId="urn:microsoft.com/office/officeart/2005/8/layout/hList7"/>
    <dgm:cxn modelId="{2016A2C5-7972-4573-A989-435905B9AC87}" type="presOf" srcId="{B1AFA1AF-0FF8-45B3-A6D0-0E255A2F637D}" destId="{BA2077AD-A827-784F-87A6-E8E29A836D84}" srcOrd="1"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60C64BD4-0EC7-4ACD-8F41-31A18FBFD4EA}" type="presOf" srcId="{8FE81FEC-2664-411F-AEB3-065F29F52751}" destId="{73C20AF0-FA1E-3C4A-AD07-551A27BE2B92}" srcOrd="0" destOrd="1" presId="urn:microsoft.com/office/officeart/2005/8/layout/hList7"/>
    <dgm:cxn modelId="{D0444BEF-3537-4842-BC71-95DDF6517EA6}" type="presOf" srcId="{AE813459-65AB-4FA9-B717-330DDA6DFA4E}" destId="{DF3C77F5-32F3-5845-BEE2-529229516397}" srcOrd="0" destOrd="0" presId="urn:microsoft.com/office/officeart/2005/8/layout/hList7"/>
    <dgm:cxn modelId="{C21347F6-8BF6-4EE6-88A2-983D70D1D177}" type="presOf" srcId="{B1AFA1AF-0FF8-45B3-A6D0-0E255A2F637D}" destId="{4DFF6703-D32F-9E47-96B8-A304C47CCB78}" srcOrd="0" destOrd="0" presId="urn:microsoft.com/office/officeart/2005/8/layout/hList7"/>
    <dgm:cxn modelId="{2358F6C6-B0A4-4F59-AF32-C62712379BAB}" type="presParOf" srcId="{A34AE8AA-FDF7-FA40-BADC-6B62C2B1DE88}" destId="{2107607C-A87A-3347-81F6-106C527DBD58}" srcOrd="0" destOrd="0" presId="urn:microsoft.com/office/officeart/2005/8/layout/hList7"/>
    <dgm:cxn modelId="{C81A1815-DC49-44AB-875D-3869BE34B634}" type="presParOf" srcId="{A34AE8AA-FDF7-FA40-BADC-6B62C2B1DE88}" destId="{0955960D-7F7D-E54C-8843-B1DBEEBFB364}" srcOrd="1" destOrd="0" presId="urn:microsoft.com/office/officeart/2005/8/layout/hList7"/>
    <dgm:cxn modelId="{B4846894-D7C6-41EC-9A06-20B4AC1C58A4}" type="presParOf" srcId="{0955960D-7F7D-E54C-8843-B1DBEEBFB364}" destId="{81155D12-3CC8-3D49-B0F3-3C84AC48510A}" srcOrd="0" destOrd="0" presId="urn:microsoft.com/office/officeart/2005/8/layout/hList7"/>
    <dgm:cxn modelId="{70A79265-F112-4DF5-8978-25EC2F430754}" type="presParOf" srcId="{81155D12-3CC8-3D49-B0F3-3C84AC48510A}" destId="{8F8B275D-8553-0846-A316-484B7B291C97}" srcOrd="0" destOrd="0" presId="urn:microsoft.com/office/officeart/2005/8/layout/hList7"/>
    <dgm:cxn modelId="{D8D0A536-8F98-47A9-93ED-E5C828464136}" type="presParOf" srcId="{81155D12-3CC8-3D49-B0F3-3C84AC48510A}" destId="{7DA281F5-0265-2048-A63A-727E19796F79}" srcOrd="1" destOrd="0" presId="urn:microsoft.com/office/officeart/2005/8/layout/hList7"/>
    <dgm:cxn modelId="{2960F8D9-5A25-4084-B817-F3B171E3F97D}" type="presParOf" srcId="{81155D12-3CC8-3D49-B0F3-3C84AC48510A}" destId="{79A13FEB-C61A-0346-824D-E0457CC5B4C9}" srcOrd="2" destOrd="0" presId="urn:microsoft.com/office/officeart/2005/8/layout/hList7"/>
    <dgm:cxn modelId="{181C21DC-9EB5-40E3-84EA-F7D972F4AA25}" type="presParOf" srcId="{81155D12-3CC8-3D49-B0F3-3C84AC48510A}" destId="{A126BA88-D0F9-AF4A-A7BA-0638E32B45F8}" srcOrd="3" destOrd="0" presId="urn:microsoft.com/office/officeart/2005/8/layout/hList7"/>
    <dgm:cxn modelId="{AE242083-6CE0-40F7-9E4C-56ECCF5A19A6}" type="presParOf" srcId="{0955960D-7F7D-E54C-8843-B1DBEEBFB364}" destId="{DF3C77F5-32F3-5845-BEE2-529229516397}" srcOrd="1" destOrd="0" presId="urn:microsoft.com/office/officeart/2005/8/layout/hList7"/>
    <dgm:cxn modelId="{693DC5A4-1255-465A-8DCB-CF11B2D57936}" type="presParOf" srcId="{0955960D-7F7D-E54C-8843-B1DBEEBFB364}" destId="{16FC6348-B601-E348-A50F-7576C3DDD207}" srcOrd="2" destOrd="0" presId="urn:microsoft.com/office/officeart/2005/8/layout/hList7"/>
    <dgm:cxn modelId="{64A82685-653B-4629-855F-15A8E88739D9}" type="presParOf" srcId="{16FC6348-B601-E348-A50F-7576C3DDD207}" destId="{4DFF6703-D32F-9E47-96B8-A304C47CCB78}" srcOrd="0" destOrd="0" presId="urn:microsoft.com/office/officeart/2005/8/layout/hList7"/>
    <dgm:cxn modelId="{02BB5FFD-79DA-4CA8-8009-D2CF2703C8F7}" type="presParOf" srcId="{16FC6348-B601-E348-A50F-7576C3DDD207}" destId="{BA2077AD-A827-784F-87A6-E8E29A836D84}" srcOrd="1" destOrd="0" presId="urn:microsoft.com/office/officeart/2005/8/layout/hList7"/>
    <dgm:cxn modelId="{4905BAA7-B0B7-472E-A2C1-3C5734C37EF2}" type="presParOf" srcId="{16FC6348-B601-E348-A50F-7576C3DDD207}" destId="{47276A48-75DE-FE4F-B4C6-8B77CF2957C3}" srcOrd="2" destOrd="0" presId="urn:microsoft.com/office/officeart/2005/8/layout/hList7"/>
    <dgm:cxn modelId="{DA285D3D-2A1A-42BC-A629-1723309781A9}" type="presParOf" srcId="{16FC6348-B601-E348-A50F-7576C3DDD207}" destId="{EFEB790C-BD5C-F54D-9993-F81422A8AD8E}" srcOrd="3" destOrd="0" presId="urn:microsoft.com/office/officeart/2005/8/layout/hList7"/>
    <dgm:cxn modelId="{F19A23E5-7D96-4E16-9E85-7A01BCAC095F}" type="presParOf" srcId="{0955960D-7F7D-E54C-8843-B1DBEEBFB364}" destId="{56C7F139-002F-DF46-BB7F-23A563E7CE98}" srcOrd="3" destOrd="0" presId="urn:microsoft.com/office/officeart/2005/8/layout/hList7"/>
    <dgm:cxn modelId="{929852E8-66DE-4335-9ED1-D73D02F4AC62}" type="presParOf" srcId="{0955960D-7F7D-E54C-8843-B1DBEEBFB364}" destId="{91E3D51E-7AB8-6349-A1D0-02F993052AB3}" srcOrd="4" destOrd="0" presId="urn:microsoft.com/office/officeart/2005/8/layout/hList7"/>
    <dgm:cxn modelId="{B5CA9DBF-FE3A-46E4-9056-D562D544F4FC}" type="presParOf" srcId="{91E3D51E-7AB8-6349-A1D0-02F993052AB3}" destId="{434ABADC-97F5-A547-823D-7594A86D79D3}" srcOrd="0" destOrd="0" presId="urn:microsoft.com/office/officeart/2005/8/layout/hList7"/>
    <dgm:cxn modelId="{493DC305-0971-45F8-8B87-BCFA191D7E15}" type="presParOf" srcId="{91E3D51E-7AB8-6349-A1D0-02F993052AB3}" destId="{BC636E4B-34B9-8543-A308-00E0D1B0D2F9}" srcOrd="1" destOrd="0" presId="urn:microsoft.com/office/officeart/2005/8/layout/hList7"/>
    <dgm:cxn modelId="{E4EC647A-CFAB-49A4-B3CE-56388A648B6D}" type="presParOf" srcId="{91E3D51E-7AB8-6349-A1D0-02F993052AB3}" destId="{073A77BB-E8BD-4B4C-BFA2-7B530A2B3199}" srcOrd="2" destOrd="0" presId="urn:microsoft.com/office/officeart/2005/8/layout/hList7"/>
    <dgm:cxn modelId="{B81817BC-5789-4B3C-A8D9-6906ED8E29BE}" type="presParOf" srcId="{91E3D51E-7AB8-6349-A1D0-02F993052AB3}" destId="{CC076D56-4BB0-7246-9039-788AB439DAF0}" srcOrd="3" destOrd="0" presId="urn:microsoft.com/office/officeart/2005/8/layout/hList7"/>
    <dgm:cxn modelId="{A69BA9D0-6910-4419-93F4-0AC7582CA383}" type="presParOf" srcId="{0955960D-7F7D-E54C-8843-B1DBEEBFB364}" destId="{9BFD88E3-0F90-7143-8807-6B030CF54283}" srcOrd="5" destOrd="0" presId="urn:microsoft.com/office/officeart/2005/8/layout/hList7"/>
    <dgm:cxn modelId="{BFABEA39-841F-415D-944B-90F47C876B2B}" type="presParOf" srcId="{0955960D-7F7D-E54C-8843-B1DBEEBFB364}" destId="{900296CF-6A25-E746-A345-792DBE36F92C}" srcOrd="6" destOrd="0" presId="urn:microsoft.com/office/officeart/2005/8/layout/hList7"/>
    <dgm:cxn modelId="{FA848CAE-E5E6-4949-B5C2-D50DA37609A5}" type="presParOf" srcId="{900296CF-6A25-E746-A345-792DBE36F92C}" destId="{028C9BA8-C3B3-F947-915F-EE2FD2FCA9A5}" srcOrd="0" destOrd="0" presId="urn:microsoft.com/office/officeart/2005/8/layout/hList7"/>
    <dgm:cxn modelId="{42ABD19B-F32E-4ADE-B6D4-4D6C05AB0072}" type="presParOf" srcId="{900296CF-6A25-E746-A345-792DBE36F92C}" destId="{9312E8E2-BBD1-104A-9F74-B0103AF69816}" srcOrd="1" destOrd="0" presId="urn:microsoft.com/office/officeart/2005/8/layout/hList7"/>
    <dgm:cxn modelId="{F394CA06-F152-406D-9FA3-FDE79A6E03F5}" type="presParOf" srcId="{900296CF-6A25-E746-A345-792DBE36F92C}" destId="{A0D6F489-540A-D44E-B596-6A182486B777}" srcOrd="2" destOrd="0" presId="urn:microsoft.com/office/officeart/2005/8/layout/hList7"/>
    <dgm:cxn modelId="{58E8A6A4-4A26-4512-81F5-F26B179198AF}" type="presParOf" srcId="{900296CF-6A25-E746-A345-792DBE36F92C}" destId="{FDF2BC93-305C-D94B-A6C2-ED9CE7F40C2F}" srcOrd="3" destOrd="0" presId="urn:microsoft.com/office/officeart/2005/8/layout/hList7"/>
    <dgm:cxn modelId="{99F1F690-F79D-46FB-897F-C9E261D3932A}" type="presParOf" srcId="{0955960D-7F7D-E54C-8843-B1DBEEBFB364}" destId="{849C45A5-41B7-C14C-8FCB-1F684E015BD4}" srcOrd="7" destOrd="0" presId="urn:microsoft.com/office/officeart/2005/8/layout/hList7"/>
    <dgm:cxn modelId="{12808F8D-C650-419B-8895-11C0BDFE3A4C}" type="presParOf" srcId="{0955960D-7F7D-E54C-8843-B1DBEEBFB364}" destId="{CFB52331-3A90-8741-B893-154B21972CAC}" srcOrd="8" destOrd="0" presId="urn:microsoft.com/office/officeart/2005/8/layout/hList7"/>
    <dgm:cxn modelId="{24D4ECE7-0F0C-4EF8-BBC0-F7567B1727AB}" type="presParOf" srcId="{CFB52331-3A90-8741-B893-154B21972CAC}" destId="{73C20AF0-FA1E-3C4A-AD07-551A27BE2B92}" srcOrd="0" destOrd="0" presId="urn:microsoft.com/office/officeart/2005/8/layout/hList7"/>
    <dgm:cxn modelId="{E1A9A1DE-5D33-4FD2-8957-D495A6A09B39}" type="presParOf" srcId="{CFB52331-3A90-8741-B893-154B21972CAC}" destId="{AF3E8B43-0466-2941-94BF-5E057B356E82}" srcOrd="1" destOrd="0" presId="urn:microsoft.com/office/officeart/2005/8/layout/hList7"/>
    <dgm:cxn modelId="{9DD94692-ED4D-4D62-86A2-B83C10FB5974}" type="presParOf" srcId="{CFB52331-3A90-8741-B893-154B21972CAC}" destId="{D1AAA287-E1AF-9946-AA96-77AD6193B1DD}" srcOrd="2" destOrd="0" presId="urn:microsoft.com/office/officeart/2005/8/layout/hList7"/>
    <dgm:cxn modelId="{2147F123-087E-47A3-A41C-3CA89948F940}"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pPr>
            <a:defRPr b="1"/>
          </a:pPr>
          <a:r>
            <a:rPr lang="en-US" b="0" dirty="0">
              <a:solidFill>
                <a:schemeClr val="bg1"/>
              </a:solidFill>
              <a:latin typeface="Tenorite"/>
            </a:rPr>
            <a:t>Relevance Summarizer</a:t>
          </a: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a:solidFill>
                <a:schemeClr val="bg1"/>
              </a:solidFill>
              <a:latin typeface="Tenorite"/>
            </a:rPr>
            <a:t>BART</a:t>
          </a:r>
          <a:r>
            <a:rPr lang="en-US">
              <a:solidFill>
                <a:schemeClr val="bg1"/>
              </a:solidFill>
              <a:latin typeface="Tenorite"/>
            </a:rPr>
            <a:t> Large CNN Samsum</a:t>
          </a:r>
          <a:endParaRPr lang="en-US">
            <a:solidFill>
              <a:schemeClr val="bg1"/>
            </a:solidFill>
          </a:endParaRP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endParaRPr lang="en-US" b="0">
            <a:solidFill>
              <a:schemeClr val="bg1"/>
            </a:solidFill>
            <a:latin typeface="Tenorite"/>
          </a:endParaRP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a:solidFill>
                <a:schemeClr val="bg1"/>
              </a:solidFill>
              <a:latin typeface="Tenorite"/>
            </a:rPr>
            <a:t>Textrank</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endParaRPr lang="en-US" b="0">
            <a:solidFill>
              <a:schemeClr val="bg1"/>
            </a:solidFill>
            <a:latin typeface="Tenorite"/>
          </a:endParaRP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defRPr b="1"/>
          </a:pPr>
          <a:r>
            <a:rPr lang="en-US" b="1">
              <a:solidFill>
                <a:schemeClr val="bg1"/>
              </a:solidFill>
              <a:latin typeface="Tenorite"/>
            </a:rPr>
            <a:t>Pegasus-</a:t>
          </a:r>
          <a:r>
            <a:rPr lang="en-US" b="1" err="1">
              <a:solidFill>
                <a:schemeClr val="bg1"/>
              </a:solidFill>
              <a:latin typeface="Tenorite"/>
            </a:rPr>
            <a:t>Samsum</a:t>
          </a:r>
          <a:endParaRPr lang="en-US" b="1">
            <a:solidFill>
              <a:schemeClr val="bg1"/>
            </a:solidFill>
            <a:latin typeface="Tenorite"/>
          </a:endParaRP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endParaRPr lang="en-US" b="0">
            <a:solidFill>
              <a:schemeClr val="bg1"/>
            </a:solidFill>
            <a:latin typeface="Tenorite"/>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a:solidFill>
                <a:schemeClr val="bg1"/>
              </a:solidFill>
              <a:latin typeface="Tenorite"/>
            </a:rPr>
            <a:t>LSA</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endParaRPr lang="en-US" b="0" dirty="0">
            <a:solidFill>
              <a:schemeClr val="bg1"/>
            </a:solidFill>
            <a:latin typeface="Tenorite"/>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a:rPr>
            <a:t>T5 Large </a:t>
          </a:r>
          <a:r>
            <a:rPr lang="en-US" b="1" dirty="0" err="1">
              <a:solidFill>
                <a:schemeClr val="bg1"/>
              </a:solidFill>
              <a:latin typeface="Tenorite"/>
            </a:rPr>
            <a:t>Samsum</a:t>
          </a:r>
          <a:endParaRPr lang="en-US" b="1" dirty="0">
            <a:solidFill>
              <a:schemeClr val="bg1"/>
            </a:solidFill>
            <a:latin typeface="Tenorite"/>
          </a:endParaRP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4A9976E0-7373-4038-A178-8A8F9DFE5116}">
      <dgm:prSet phldrT="[Text]" phldr="0"/>
      <dgm:spPr/>
      <dgm:t>
        <a:bodyPr/>
        <a:lstStyle/>
        <a:p>
          <a:endParaRPr lang="en-US" b="0" dirty="0">
            <a:solidFill>
              <a:schemeClr val="bg1"/>
            </a:solidFill>
            <a:latin typeface="Tenorite"/>
          </a:endParaRPr>
        </a:p>
      </dgm:t>
    </dgm:pt>
    <dgm:pt modelId="{F874EF25-CD12-4078-8F34-DA14CE4C97E8}" type="parTrans" cxnId="{6801D9FA-4ABA-4B13-877F-FDF8E6818B2B}">
      <dgm:prSet/>
      <dgm:spPr/>
      <dgm:t>
        <a:bodyPr/>
        <a:lstStyle/>
        <a:p>
          <a:endParaRPr lang="en-US"/>
        </a:p>
      </dgm:t>
    </dgm:pt>
    <dgm:pt modelId="{43940E17-C2B8-4860-9F2B-DB97BE3B3135}" type="sibTrans" cxnId="{6801D9FA-4ABA-4B13-877F-FDF8E6818B2B}">
      <dgm:prSet/>
      <dgm:spPr/>
      <dgm:t>
        <a:bodyPr/>
        <a:lstStyle/>
        <a:p>
          <a:endParaRPr lang="en-US"/>
        </a:p>
      </dgm:t>
    </dgm:pt>
    <dgm:pt modelId="{691BD004-A5CA-4493-898F-17C78A2EFA79}">
      <dgm:prSet phldrT="[Text]" phldr="0"/>
      <dgm:spPr/>
      <dgm:t>
        <a:bodyPr/>
        <a:lstStyle/>
        <a:p>
          <a:endParaRPr lang="en-US" b="0" dirty="0">
            <a:solidFill>
              <a:schemeClr val="bg1"/>
            </a:solidFill>
            <a:latin typeface="Tenorite"/>
          </a:endParaRPr>
        </a:p>
      </dgm:t>
    </dgm:pt>
    <dgm:pt modelId="{83377A50-AE8C-4B52-A152-ACFFC27D7D8D}" type="parTrans" cxnId="{AF187ADF-7ED4-44CF-AB6E-70F980AA0E9A}">
      <dgm:prSet/>
      <dgm:spPr/>
      <dgm:t>
        <a:bodyPr/>
        <a:lstStyle/>
        <a:p>
          <a:endParaRPr lang="en-US"/>
        </a:p>
      </dgm:t>
    </dgm:pt>
    <dgm:pt modelId="{706EE6B5-3F7F-40E2-AB4A-0CAB78BB5420}" type="sibTrans" cxnId="{AF187ADF-7ED4-44CF-AB6E-70F980AA0E9A}">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7"/>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6"/>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6"/>
      <dgm:spPr>
        <a:solidFill>
          <a:schemeClr val="accent2"/>
        </a:solidFill>
      </dgm:spPr>
    </dgm:pt>
    <dgm:pt modelId="{5B7FC7CF-F58D-48D5-8BCC-38D6EE87890B}" type="pres">
      <dgm:prSet presAssocID="{58FF46FB-368D-4E9C-A650-0513B8879DA8}" presName="Ellipse" presStyleLbl="fgAcc1" presStyleIdx="1" presStyleCnt="7"/>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2">
        <dgm:presLayoutVars>
          <dgm:bulletEnabled val="1"/>
        </dgm:presLayoutVars>
      </dgm:prSet>
      <dgm:spPr/>
    </dgm:pt>
    <dgm:pt modelId="{8E3FB235-DF38-476B-9A0E-B1E583D50944}" type="pres">
      <dgm:prSet presAssocID="{58FF46FB-368D-4E9C-A650-0513B8879DA8}" presName="L1TextContainer" presStyleLbl="revTx" presStyleIdx="1" presStyleCnt="12"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6"/>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6"/>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6"/>
      <dgm:spPr>
        <a:solidFill>
          <a:schemeClr val="accent2"/>
        </a:solidFill>
      </dgm:spPr>
    </dgm:pt>
    <dgm:pt modelId="{B1A1A837-F261-404B-A808-B2F4154CE8A2}" type="pres">
      <dgm:prSet presAssocID="{D05E1923-5021-40F7-B4EF-E582E23A699D}" presName="Ellipse" presStyleLbl="fgAcc1" presStyleIdx="2" presStyleCnt="7"/>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2">
        <dgm:presLayoutVars>
          <dgm:bulletEnabled val="1"/>
        </dgm:presLayoutVars>
      </dgm:prSet>
      <dgm:spPr/>
    </dgm:pt>
    <dgm:pt modelId="{223C5207-4FA2-4A6C-8F43-20BD55767C99}" type="pres">
      <dgm:prSet presAssocID="{D05E1923-5021-40F7-B4EF-E582E23A699D}" presName="L1TextContainer" presStyleLbl="revTx" presStyleIdx="3" presStyleCnt="12"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6"/>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6"/>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6"/>
      <dgm:spPr>
        <a:solidFill>
          <a:schemeClr val="accent2"/>
        </a:solidFill>
      </dgm:spPr>
    </dgm:pt>
    <dgm:pt modelId="{5D519322-C1DD-47AE-92C0-13575134BC76}" type="pres">
      <dgm:prSet presAssocID="{FA8F44BD-C8C7-462C-9756-1EC498E86842}" presName="Ellipse" presStyleLbl="fgAcc1" presStyleIdx="3" presStyleCnt="7"/>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2">
        <dgm:presLayoutVars>
          <dgm:bulletEnabled val="1"/>
        </dgm:presLayoutVars>
      </dgm:prSet>
      <dgm:spPr/>
    </dgm:pt>
    <dgm:pt modelId="{2D6C7916-1130-46A8-833B-A6278CBD2192}" type="pres">
      <dgm:prSet presAssocID="{FA8F44BD-C8C7-462C-9756-1EC498E86842}" presName="L1TextContainer" presStyleLbl="revTx" presStyleIdx="5" presStyleCnt="12"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6"/>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6"/>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6"/>
      <dgm:spPr>
        <a:solidFill>
          <a:schemeClr val="accent2"/>
        </a:solidFill>
      </dgm:spPr>
    </dgm:pt>
    <dgm:pt modelId="{515AAB83-BD07-4B9E-9A3B-858C0B126F9C}" type="pres">
      <dgm:prSet presAssocID="{8BAB5E6F-A65E-41DB-A296-0818B0E49F7C}" presName="Ellipse" presStyleLbl="fgAcc1" presStyleIdx="4" presStyleCnt="7"/>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2">
        <dgm:presLayoutVars>
          <dgm:bulletEnabled val="1"/>
        </dgm:presLayoutVars>
      </dgm:prSet>
      <dgm:spPr/>
    </dgm:pt>
    <dgm:pt modelId="{7C1E6B4A-59F7-4018-A403-E1CCAEE78BA1}" type="pres">
      <dgm:prSet presAssocID="{8BAB5E6F-A65E-41DB-A296-0818B0E49F7C}" presName="L1TextContainer" presStyleLbl="revTx" presStyleIdx="7" presStyleCnt="12"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6"/>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6"/>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6"/>
      <dgm:spPr>
        <a:solidFill>
          <a:schemeClr val="accent2"/>
        </a:solidFill>
      </dgm:spPr>
    </dgm:pt>
    <dgm:pt modelId="{A22B1C16-7FF0-4DBE-B32E-E43FEB1E2EAC}" type="pres">
      <dgm:prSet presAssocID="{8B9AF88A-E1F7-4D3A-905F-87228D6A8655}" presName="Ellipse" presStyleLbl="fgAcc1" presStyleIdx="5" presStyleCnt="7"/>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2">
        <dgm:presLayoutVars>
          <dgm:bulletEnabled val="1"/>
        </dgm:presLayoutVars>
      </dgm:prSet>
      <dgm:spPr/>
    </dgm:pt>
    <dgm:pt modelId="{3FA5D5AE-9CAE-4D19-9765-BCEE62095312}" type="pres">
      <dgm:prSet presAssocID="{8B9AF88A-E1F7-4D3A-905F-87228D6A8655}" presName="L1TextContainer" presStyleLbl="revTx" presStyleIdx="9" presStyleCnt="12"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6"/>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 modelId="{B0B820DC-8F58-4924-B84B-A302F6A4928E}" type="pres">
      <dgm:prSet presAssocID="{F11DD6EC-352C-4A0E-84AA-FEBE2F06BCF9}" presName="spaceBetweenRectangles" presStyleCnt="0"/>
      <dgm:spPr/>
    </dgm:pt>
    <dgm:pt modelId="{BEA143C1-0B88-4C8D-AB12-45C5704F3B60}" type="pres">
      <dgm:prSet presAssocID="{DF1ABFB3-B399-406F-91BD-DCDF9A38526B}" presName="composite" presStyleCnt="0"/>
      <dgm:spPr/>
    </dgm:pt>
    <dgm:pt modelId="{F211AF81-56A7-4A7E-B1CC-B67A83F74A50}" type="pres">
      <dgm:prSet presAssocID="{DF1ABFB3-B399-406F-91BD-DCDF9A38526B}" presName="ConnectorPoint" presStyleLbl="lnNode1" presStyleIdx="5" presStyleCnt="6"/>
      <dgm:spPr>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gm:spPr>
    </dgm:pt>
    <dgm:pt modelId="{8EF65DE2-F829-4139-A094-D7B4CCBAD050}" type="pres">
      <dgm:prSet presAssocID="{DF1ABFB3-B399-406F-91BD-DCDF9A38526B}" presName="DropPinPlaceHolder" presStyleCnt="0"/>
      <dgm:spPr/>
    </dgm:pt>
    <dgm:pt modelId="{800C3065-CFAD-462F-8518-1E3FA034C3BF}" type="pres">
      <dgm:prSet presAssocID="{DF1ABFB3-B399-406F-91BD-DCDF9A38526B}" presName="DropPin" presStyleLbl="alignNode1" presStyleIdx="5" presStyleCnt="6"/>
      <dgm:spPr/>
    </dgm:pt>
    <dgm:pt modelId="{2EB32C58-0CB2-47E6-9374-DB4C32B539FE}" type="pres">
      <dgm:prSet presAssocID="{DF1ABFB3-B399-406F-91BD-DCDF9A38526B}" presName="Ellipse" presStyleLbl="fgAcc1" presStyleIdx="6" presStyleCnt="7"/>
      <dgm:spPr>
        <a:solidFill>
          <a:schemeClr val="lt1">
            <a:alpha val="90000"/>
            <a:hueOff val="0"/>
            <a:satOff val="0"/>
            <a:lumOff val="0"/>
            <a:alphaOff val="0"/>
          </a:schemeClr>
        </a:solidFill>
        <a:ln w="12700" cap="flat" cmpd="sng" algn="ctr">
          <a:noFill/>
          <a:prstDash val="solid"/>
          <a:miter lim="800000"/>
        </a:ln>
        <a:effectLst/>
      </dgm:spPr>
    </dgm:pt>
    <dgm:pt modelId="{D69688C4-1AE3-414C-9F02-D49526C71471}" type="pres">
      <dgm:prSet presAssocID="{DF1ABFB3-B399-406F-91BD-DCDF9A38526B}" presName="L2TextContainer" presStyleLbl="revTx" presStyleIdx="10" presStyleCnt="12">
        <dgm:presLayoutVars>
          <dgm:bulletEnabled val="1"/>
        </dgm:presLayoutVars>
      </dgm:prSet>
      <dgm:spPr/>
    </dgm:pt>
    <dgm:pt modelId="{0EF09AAF-4322-480F-A914-7FC8E310DBC1}" type="pres">
      <dgm:prSet presAssocID="{DF1ABFB3-B399-406F-91BD-DCDF9A38526B}" presName="L1TextContainer" presStyleLbl="revTx" presStyleIdx="11" presStyleCnt="12">
        <dgm:presLayoutVars>
          <dgm:chMax val="1"/>
          <dgm:chPref val="1"/>
          <dgm:bulletEnabled val="1"/>
        </dgm:presLayoutVars>
      </dgm:prSet>
      <dgm:spPr/>
    </dgm:pt>
    <dgm:pt modelId="{406352AC-63C0-433A-8D54-D5E78187A5BA}" type="pres">
      <dgm:prSet presAssocID="{DF1ABFB3-B399-406F-91BD-DCDF9A38526B}" presName="ConnectLine" presStyleLbl="sibTrans1D1" presStyleIdx="5" presStyleCnt="6"/>
      <dgm:spPr>
        <a:noFill/>
        <a:ln w="12700" cap="flat" cmpd="sng" algn="ctr">
          <a:solidFill>
            <a:schemeClr val="accent2">
              <a:shade val="90000"/>
              <a:hueOff val="30721"/>
              <a:satOff val="11078"/>
              <a:lumOff val="9502"/>
              <a:alphaOff val="0"/>
            </a:schemeClr>
          </a:solidFill>
          <a:prstDash val="dash"/>
          <a:miter lim="800000"/>
        </a:ln>
        <a:effectLst/>
      </dgm:spPr>
    </dgm:pt>
    <dgm:pt modelId="{2EE5A626-9E7A-4069-82DB-A0C4D3550168}" type="pres">
      <dgm:prSet presAssocID="{DF1ABFB3-B399-406F-91BD-DCDF9A38526B}" presName="EmptyPlaceHolder" presStyleCnt="0"/>
      <dgm:spPr/>
    </dgm:pt>
  </dgm:ptLst>
  <dgm:cxnLst>
    <dgm:cxn modelId="{6A4B190A-A109-4414-BBC0-DDD80EBC9CDB}" type="presOf" srcId="{4A9976E0-7373-4038-A178-8A8F9DFE5116}"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5A44C320-5D42-4485-8751-42F21DD74FD4}" type="presOf" srcId="{691BD004-A5CA-4493-898F-17C78A2EFA79}" destId="{D69688C4-1AE3-414C-9F02-D49526C71471}"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D89A272C-442F-44D9-A0C7-68D9E004B34B}" type="presOf" srcId="{DF1ABFB3-B399-406F-91BD-DCDF9A38526B}" destId="{0EF09AAF-4322-480F-A914-7FC8E310DBC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05A24E01-5535-46B9-A9A1-A9A07E639A88}" destId="{DF1ABFB3-B399-406F-91BD-DCDF9A38526B}" srcOrd="5"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AF187ADF-7ED4-44CF-AB6E-70F980AA0E9A}" srcId="{DF1ABFB3-B399-406F-91BD-DCDF9A38526B}" destId="{691BD004-A5CA-4493-898F-17C78A2EFA79}" srcOrd="0" destOrd="0" parTransId="{83377A50-AE8C-4B52-A152-ACFFC27D7D8D}" sibTransId="{706EE6B5-3F7F-40E2-AB4A-0CAB78BB5420}"/>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6801D9FA-4ABA-4B13-877F-FDF8E6818B2B}" srcId="{8B9AF88A-E1F7-4D3A-905F-87228D6A8655}" destId="{4A9976E0-7373-4038-A178-8A8F9DFE5116}" srcOrd="0" destOrd="0" parTransId="{F874EF25-CD12-4078-8F34-DA14CE4C97E8}" sibTransId="{43940E17-C2B8-4860-9F2B-DB97BE3B3135}"/>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 modelId="{900BDBAA-555A-41B8-A1EB-5862BB2363AE}" type="presParOf" srcId="{E6F74CED-5217-4282-85F1-1C12DC84731C}" destId="{B0B820DC-8F58-4924-B84B-A302F6A4928E}" srcOrd="9" destOrd="0" presId="urn:microsoft.com/office/officeart/2017/3/layout/DropPinTimeline"/>
    <dgm:cxn modelId="{F08DEDC1-5406-4EB5-AD4E-DF576CEECE2C}" type="presParOf" srcId="{E6F74CED-5217-4282-85F1-1C12DC84731C}" destId="{BEA143C1-0B88-4C8D-AB12-45C5704F3B60}" srcOrd="10" destOrd="0" presId="urn:microsoft.com/office/officeart/2017/3/layout/DropPinTimeline"/>
    <dgm:cxn modelId="{CE0A776D-8E6C-4A23-A981-7AED2F7524ED}" type="presParOf" srcId="{BEA143C1-0B88-4C8D-AB12-45C5704F3B60}" destId="{F211AF81-56A7-4A7E-B1CC-B67A83F74A50}" srcOrd="0" destOrd="0" presId="urn:microsoft.com/office/officeart/2017/3/layout/DropPinTimeline"/>
    <dgm:cxn modelId="{843F2FDF-8D93-4C2F-96C4-5865B2B6B5CA}" type="presParOf" srcId="{BEA143C1-0B88-4C8D-AB12-45C5704F3B60}" destId="{8EF65DE2-F829-4139-A094-D7B4CCBAD050}" srcOrd="1" destOrd="0" presId="urn:microsoft.com/office/officeart/2017/3/layout/DropPinTimeline"/>
    <dgm:cxn modelId="{3495FE46-BED8-439F-AC53-07B6BC4463D1}" type="presParOf" srcId="{8EF65DE2-F829-4139-A094-D7B4CCBAD050}" destId="{800C3065-CFAD-462F-8518-1E3FA034C3BF}" srcOrd="0" destOrd="0" presId="urn:microsoft.com/office/officeart/2017/3/layout/DropPinTimeline"/>
    <dgm:cxn modelId="{55462AE7-8C94-4441-83A6-31C610ECE1AB}" type="presParOf" srcId="{8EF65DE2-F829-4139-A094-D7B4CCBAD050}" destId="{2EB32C58-0CB2-47E6-9374-DB4C32B539FE}" srcOrd="1" destOrd="0" presId="urn:microsoft.com/office/officeart/2017/3/layout/DropPinTimeline"/>
    <dgm:cxn modelId="{70A1AF25-4EE2-40B1-B8BC-36A9740E292E}" type="presParOf" srcId="{BEA143C1-0B88-4C8D-AB12-45C5704F3B60}" destId="{D69688C4-1AE3-414C-9F02-D49526C71471}" srcOrd="2" destOrd="0" presId="urn:microsoft.com/office/officeart/2017/3/layout/DropPinTimeline"/>
    <dgm:cxn modelId="{83AD5AAB-6565-4FAB-AF68-0E3FDA1DCBD4}" type="presParOf" srcId="{BEA143C1-0B88-4C8D-AB12-45C5704F3B60}" destId="{0EF09AAF-4322-480F-A914-7FC8E310DBC1}" srcOrd="3" destOrd="0" presId="urn:microsoft.com/office/officeart/2017/3/layout/DropPinTimeline"/>
    <dgm:cxn modelId="{D43A6ABC-222F-4DFA-A848-8292B2FF4196}" type="presParOf" srcId="{BEA143C1-0B88-4C8D-AB12-45C5704F3B60}" destId="{406352AC-63C0-433A-8D54-D5E78187A5BA}" srcOrd="4" destOrd="0" presId="urn:microsoft.com/office/officeart/2017/3/layout/DropPinTimeline"/>
    <dgm:cxn modelId="{451E3B88-8A0B-40D1-9FD5-0FB73D627443}" type="presParOf" srcId="{BEA143C1-0B88-4C8D-AB12-45C5704F3B60}" destId="{2EE5A626-9E7A-4069-82DB-A0C4D355016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a:rPr>
            <a:t>Data Collection</a:t>
          </a:r>
          <a:endParaRPr lang="en-US" sz="2000" kern="1200" dirty="0"/>
        </a:p>
        <a:p>
          <a:pPr marL="0" lvl="1" indent="-114300" algn="ctr" defTabSz="622300" rtl="0">
            <a:lnSpc>
              <a:spcPct val="90000"/>
            </a:lnSpc>
            <a:spcBef>
              <a:spcPct val="0"/>
            </a:spcBef>
            <a:spcAft>
              <a:spcPct val="15000"/>
            </a:spcAft>
            <a:buNone/>
          </a:pPr>
          <a:r>
            <a:rPr lang="en-US" sz="1400" kern="1200">
              <a:latin typeface="Tenorite"/>
            </a:rPr>
            <a:t>Web scrape transcripts</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a:latin typeface="Tenorite"/>
            </a:rPr>
            <a:t>Data Preprocessing</a:t>
          </a:r>
        </a:p>
        <a:p>
          <a:pPr marL="0" lvl="1" indent="-114300" algn="ctr" defTabSz="622300" rtl="0">
            <a:lnSpc>
              <a:spcPct val="90000"/>
            </a:lnSpc>
            <a:spcBef>
              <a:spcPct val="0"/>
            </a:spcBef>
            <a:spcAft>
              <a:spcPct val="15000"/>
            </a:spcAft>
            <a:buNone/>
          </a:pPr>
          <a:r>
            <a:rPr lang="en-US" sz="1400" kern="1200">
              <a:latin typeface="Tenorite"/>
            </a:rPr>
            <a:t>Clean data</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a:rPr>
            <a:t>Modeling</a:t>
          </a:r>
        </a:p>
        <a:p>
          <a:pPr marL="0" lvl="1" indent="-114300" algn="ctr" defTabSz="622300" rtl="0">
            <a:lnSpc>
              <a:spcPct val="90000"/>
            </a:lnSpc>
            <a:spcBef>
              <a:spcPct val="0"/>
            </a:spcBef>
            <a:spcAft>
              <a:spcPct val="15000"/>
            </a:spcAft>
            <a:buNone/>
          </a:pPr>
          <a:r>
            <a:rPr lang="en-US" sz="1400" kern="1200">
              <a:latin typeface="Tenorite"/>
            </a:rPr>
            <a:t>Apply NLP Models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a:rPr>
            <a:t>Evaluation</a:t>
          </a:r>
        </a:p>
        <a:p>
          <a:pPr marL="0" lvl="1" indent="-114300" algn="ctr" defTabSz="622300" rtl="0">
            <a:lnSpc>
              <a:spcPct val="90000"/>
            </a:lnSpc>
            <a:spcBef>
              <a:spcPct val="0"/>
            </a:spcBef>
            <a:spcAft>
              <a:spcPct val="15000"/>
            </a:spcAft>
            <a:buNone/>
          </a:pPr>
          <a:r>
            <a:rPr lang="en-US" sz="1400" kern="1200">
              <a:latin typeface="Tenorite"/>
            </a:rPr>
            <a:t>Compare Metrics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a:latin typeface="Tenorite"/>
            </a:rPr>
            <a:t>Conclusion</a:t>
          </a:r>
        </a:p>
        <a:p>
          <a:pPr marL="0" lvl="1" indent="-114300" algn="ctr" defTabSz="622300" rtl="0">
            <a:lnSpc>
              <a:spcPct val="90000"/>
            </a:lnSpc>
            <a:spcBef>
              <a:spcPct val="0"/>
            </a:spcBef>
            <a:spcAft>
              <a:spcPct val="15000"/>
            </a:spcAft>
            <a:buNone/>
          </a:pPr>
          <a:r>
            <a:rPr lang="en-US" sz="1400" kern="1200" dirty="0">
              <a:latin typeface="Tenorite"/>
            </a:rPr>
            <a:t>Determine best model</a:t>
          </a:r>
          <a:endParaRPr lang="en-US" sz="1400" kern="1200" dirty="0"/>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71765"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7409"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29337" y="890053"/>
          <a:ext cx="1989847"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endParaRPr lang="en-US" sz="1200" b="0" kern="1200">
            <a:solidFill>
              <a:schemeClr val="bg1"/>
            </a:solidFill>
            <a:latin typeface="Tenorite"/>
          </a:endParaRPr>
        </a:p>
      </dsp:txBody>
      <dsp:txXfrm>
        <a:off x="629337" y="890053"/>
        <a:ext cx="1989847" cy="1291450"/>
      </dsp:txXfrm>
    </dsp:sp>
    <dsp:sp modelId="{8E3FB235-DF38-476B-9A0E-B1E583D50944}">
      <dsp:nvSpPr>
        <dsp:cNvPr id="0" name=""/>
        <dsp:cNvSpPr/>
      </dsp:nvSpPr>
      <dsp:spPr>
        <a:xfrm>
          <a:off x="629337" y="436300"/>
          <a:ext cx="1989847"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a:solidFill>
                <a:schemeClr val="bg1"/>
              </a:solidFill>
              <a:latin typeface="Tenorite"/>
            </a:rPr>
            <a:t>BART</a:t>
          </a:r>
          <a:r>
            <a:rPr lang="en-US" sz="1600" kern="1200">
              <a:solidFill>
                <a:schemeClr val="bg1"/>
              </a:solidFill>
              <a:latin typeface="Tenorite"/>
            </a:rPr>
            <a:t> Large CNN Samsum</a:t>
          </a:r>
          <a:endParaRPr lang="en-US" sz="1600" kern="1200">
            <a:solidFill>
              <a:schemeClr val="bg1"/>
            </a:solidFill>
          </a:endParaRPr>
        </a:p>
      </dsp:txBody>
      <dsp:txXfrm>
        <a:off x="629337" y="436300"/>
        <a:ext cx="1989847" cy="453752"/>
      </dsp:txXfrm>
    </dsp:sp>
    <dsp:sp modelId="{9AA05CE5-209F-4AD9-BE2C-2A69F76DA8F4}">
      <dsp:nvSpPr>
        <dsp:cNvPr id="0" name=""/>
        <dsp:cNvSpPr/>
      </dsp:nvSpPr>
      <dsp:spPr>
        <a:xfrm>
          <a:off x="232191"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91354"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475613"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511257"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32477" y="2181504"/>
          <a:ext cx="198157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endParaRPr lang="en-US" sz="1200" b="0" kern="1200">
            <a:solidFill>
              <a:schemeClr val="bg1"/>
            </a:solidFill>
            <a:latin typeface="Tenorite"/>
          </a:endParaRPr>
        </a:p>
      </dsp:txBody>
      <dsp:txXfrm>
        <a:off x="2032477" y="2181504"/>
        <a:ext cx="1981572" cy="1291450"/>
      </dsp:txXfrm>
    </dsp:sp>
    <dsp:sp modelId="{223C5207-4FA2-4A6C-8F43-20BD55767C99}">
      <dsp:nvSpPr>
        <dsp:cNvPr id="0" name=""/>
        <dsp:cNvSpPr/>
      </dsp:nvSpPr>
      <dsp:spPr>
        <a:xfrm>
          <a:off x="2032477" y="3472954"/>
          <a:ext cx="198157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a:solidFill>
                <a:schemeClr val="bg1"/>
              </a:solidFill>
              <a:latin typeface="Tenorite"/>
            </a:rPr>
            <a:t>Textrank</a:t>
          </a:r>
        </a:p>
      </dsp:txBody>
      <dsp:txXfrm>
        <a:off x="2032477" y="3472954"/>
        <a:ext cx="1981572" cy="453752"/>
      </dsp:txXfrm>
    </dsp:sp>
    <dsp:sp modelId="{4FE5EB5D-4CEF-4D0D-9394-0534E61844BE}">
      <dsp:nvSpPr>
        <dsp:cNvPr id="0" name=""/>
        <dsp:cNvSpPr/>
      </dsp:nvSpPr>
      <dsp:spPr>
        <a:xfrm>
          <a:off x="1636039"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594257"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2867784"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903428"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424648" y="890053"/>
          <a:ext cx="198157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endParaRPr lang="en-US" sz="1200" b="0" kern="1200">
            <a:solidFill>
              <a:schemeClr val="bg1"/>
            </a:solidFill>
            <a:latin typeface="Tenorite"/>
          </a:endParaRPr>
        </a:p>
      </dsp:txBody>
      <dsp:txXfrm>
        <a:off x="3424648" y="890053"/>
        <a:ext cx="1981572" cy="1291450"/>
      </dsp:txXfrm>
    </dsp:sp>
    <dsp:sp modelId="{2D6C7916-1130-46A8-833B-A6278CBD2192}">
      <dsp:nvSpPr>
        <dsp:cNvPr id="0" name=""/>
        <dsp:cNvSpPr/>
      </dsp:nvSpPr>
      <dsp:spPr>
        <a:xfrm>
          <a:off x="3424648" y="436300"/>
          <a:ext cx="198157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a:solidFill>
                <a:schemeClr val="bg1"/>
              </a:solidFill>
              <a:latin typeface="Tenorite"/>
            </a:rPr>
            <a:t>Pegasus-</a:t>
          </a:r>
          <a:r>
            <a:rPr lang="en-US" sz="1600" b="1" kern="1200" err="1">
              <a:solidFill>
                <a:schemeClr val="bg1"/>
              </a:solidFill>
              <a:latin typeface="Tenorite"/>
            </a:rPr>
            <a:t>Samsum</a:t>
          </a:r>
          <a:endParaRPr lang="en-US" sz="1600" b="1" kern="1200">
            <a:solidFill>
              <a:schemeClr val="bg1"/>
            </a:solidFill>
            <a:latin typeface="Tenorite"/>
          </a:endParaRPr>
        </a:p>
      </dsp:txBody>
      <dsp:txXfrm>
        <a:off x="3424648" y="436300"/>
        <a:ext cx="1981572" cy="453752"/>
      </dsp:txXfrm>
    </dsp:sp>
    <dsp:sp modelId="{4D953791-5C2F-4A75-A8F4-6ED7EAB5E015}">
      <dsp:nvSpPr>
        <dsp:cNvPr id="0" name=""/>
        <dsp:cNvSpPr/>
      </dsp:nvSpPr>
      <dsp:spPr>
        <a:xfrm>
          <a:off x="3028210"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986429"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259955"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295599"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4816819" y="2181504"/>
          <a:ext cx="198157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endParaRPr lang="en-US" sz="1200" b="0" kern="1200" dirty="0">
            <a:solidFill>
              <a:schemeClr val="bg1"/>
            </a:solidFill>
            <a:latin typeface="Tenorite"/>
          </a:endParaRPr>
        </a:p>
      </dsp:txBody>
      <dsp:txXfrm>
        <a:off x="4816819" y="2181504"/>
        <a:ext cx="1981572" cy="1291450"/>
      </dsp:txXfrm>
    </dsp:sp>
    <dsp:sp modelId="{7C1E6B4A-59F7-4018-A403-E1CCAEE78BA1}">
      <dsp:nvSpPr>
        <dsp:cNvPr id="0" name=""/>
        <dsp:cNvSpPr/>
      </dsp:nvSpPr>
      <dsp:spPr>
        <a:xfrm>
          <a:off x="4816819" y="3472954"/>
          <a:ext cx="198157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a:solidFill>
                <a:schemeClr val="bg1"/>
              </a:solidFill>
              <a:latin typeface="Tenorite"/>
            </a:rPr>
            <a:t>LSA</a:t>
          </a:r>
        </a:p>
      </dsp:txBody>
      <dsp:txXfrm>
        <a:off x="4816819" y="3472954"/>
        <a:ext cx="1981572" cy="453752"/>
      </dsp:txXfrm>
    </dsp:sp>
    <dsp:sp modelId="{A03C5372-D306-43AC-B406-6F8183849431}">
      <dsp:nvSpPr>
        <dsp:cNvPr id="0" name=""/>
        <dsp:cNvSpPr/>
      </dsp:nvSpPr>
      <dsp:spPr>
        <a:xfrm>
          <a:off x="4420381"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437860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5652127"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5687771"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6208991" y="890053"/>
          <a:ext cx="198157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endParaRPr lang="en-US" sz="1200" b="0" kern="1200" dirty="0">
            <a:solidFill>
              <a:schemeClr val="bg1"/>
            </a:solidFill>
            <a:latin typeface="Tenorite"/>
          </a:endParaRPr>
        </a:p>
      </dsp:txBody>
      <dsp:txXfrm>
        <a:off x="6208991" y="890053"/>
        <a:ext cx="1981572" cy="1291450"/>
      </dsp:txXfrm>
    </dsp:sp>
    <dsp:sp modelId="{3FA5D5AE-9CAE-4D19-9765-BCEE62095312}">
      <dsp:nvSpPr>
        <dsp:cNvPr id="0" name=""/>
        <dsp:cNvSpPr/>
      </dsp:nvSpPr>
      <dsp:spPr>
        <a:xfrm>
          <a:off x="6208991" y="436300"/>
          <a:ext cx="198157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1" kern="1200" dirty="0">
              <a:solidFill>
                <a:schemeClr val="bg1"/>
              </a:solidFill>
              <a:latin typeface="Tenorite"/>
            </a:rPr>
            <a:t>T5 Large </a:t>
          </a:r>
          <a:r>
            <a:rPr lang="en-US" sz="1600" b="1" kern="1200" dirty="0" err="1">
              <a:solidFill>
                <a:schemeClr val="bg1"/>
              </a:solidFill>
              <a:latin typeface="Tenorite"/>
            </a:rPr>
            <a:t>Samsum</a:t>
          </a:r>
          <a:endParaRPr lang="en-US" sz="1600" b="1" kern="1200" dirty="0">
            <a:solidFill>
              <a:schemeClr val="bg1"/>
            </a:solidFill>
            <a:latin typeface="Tenorite"/>
          </a:endParaRPr>
        </a:p>
      </dsp:txBody>
      <dsp:txXfrm>
        <a:off x="6208991" y="436300"/>
        <a:ext cx="1981572" cy="453752"/>
      </dsp:txXfrm>
    </dsp:sp>
    <dsp:sp modelId="{FE6CA7EB-68EC-4E76-9051-08C4CF370101}">
      <dsp:nvSpPr>
        <dsp:cNvPr id="0" name=""/>
        <dsp:cNvSpPr/>
      </dsp:nvSpPr>
      <dsp:spPr>
        <a:xfrm>
          <a:off x="5812553"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5770771"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0C3065-CFAD-462F-8518-1E3FA034C3BF}">
      <dsp:nvSpPr>
        <dsp:cNvPr id="0" name=""/>
        <dsp:cNvSpPr/>
      </dsp:nvSpPr>
      <dsp:spPr>
        <a:xfrm rot="18900000">
          <a:off x="7044298" y="3539404"/>
          <a:ext cx="320851" cy="320851"/>
        </a:xfrm>
        <a:prstGeom prst="teardrop">
          <a:avLst>
            <a:gd name="adj" fmla="val 115000"/>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B32C58-0CB2-47E6-9374-DB4C32B539FE}">
      <dsp:nvSpPr>
        <dsp:cNvPr id="0" name=""/>
        <dsp:cNvSpPr/>
      </dsp:nvSpPr>
      <dsp:spPr>
        <a:xfrm>
          <a:off x="7079942" y="3575048"/>
          <a:ext cx="249564" cy="24956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69688C4-1AE3-414C-9F02-D49526C71471}">
      <dsp:nvSpPr>
        <dsp:cNvPr id="0" name=""/>
        <dsp:cNvSpPr/>
      </dsp:nvSpPr>
      <dsp:spPr>
        <a:xfrm>
          <a:off x="7431600" y="2181504"/>
          <a:ext cx="2320695"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endParaRPr lang="en-US" sz="1200" b="0" kern="1200" dirty="0">
            <a:solidFill>
              <a:schemeClr val="bg1"/>
            </a:solidFill>
            <a:latin typeface="Tenorite"/>
          </a:endParaRPr>
        </a:p>
      </dsp:txBody>
      <dsp:txXfrm>
        <a:off x="7431600" y="2181504"/>
        <a:ext cx="2320695" cy="1291450"/>
      </dsp:txXfrm>
    </dsp:sp>
    <dsp:sp modelId="{0EF09AAF-4322-480F-A914-7FC8E310DBC1}">
      <dsp:nvSpPr>
        <dsp:cNvPr id="0" name=""/>
        <dsp:cNvSpPr/>
      </dsp:nvSpPr>
      <dsp:spPr>
        <a:xfrm>
          <a:off x="7431600" y="3472954"/>
          <a:ext cx="2320695"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b="0" kern="1200" dirty="0">
              <a:solidFill>
                <a:schemeClr val="bg1"/>
              </a:solidFill>
              <a:latin typeface="Tenorite"/>
            </a:rPr>
            <a:t>Relevance Summarizer</a:t>
          </a:r>
        </a:p>
      </dsp:txBody>
      <dsp:txXfrm>
        <a:off x="7431600" y="3472954"/>
        <a:ext cx="2320695" cy="453752"/>
      </dsp:txXfrm>
    </dsp:sp>
    <dsp:sp modelId="{406352AC-63C0-433A-8D54-D5E78187A5BA}">
      <dsp:nvSpPr>
        <dsp:cNvPr id="0" name=""/>
        <dsp:cNvSpPr/>
      </dsp:nvSpPr>
      <dsp:spPr>
        <a:xfrm>
          <a:off x="7204724" y="2181504"/>
          <a:ext cx="0" cy="1291450"/>
        </a:xfrm>
        <a:prstGeom prst="line">
          <a:avLst/>
        </a:prstGeom>
        <a:noFill/>
        <a:ln w="12700" cap="flat" cmpd="sng" algn="ctr">
          <a:solidFill>
            <a:schemeClr val="accent2">
              <a:shade val="90000"/>
              <a:hueOff val="30721"/>
              <a:satOff val="11078"/>
              <a:lumOff val="9502"/>
              <a:alphaOff val="0"/>
            </a:schemeClr>
          </a:solidFill>
          <a:prstDash val="dash"/>
          <a:miter lim="800000"/>
        </a:ln>
        <a:effectLst/>
      </dsp:spPr>
      <dsp:style>
        <a:lnRef idx="1">
          <a:scrgbClr r="0" g="0" b="0"/>
        </a:lnRef>
        <a:fillRef idx="0">
          <a:scrgbClr r="0" g="0" b="0"/>
        </a:fillRef>
        <a:effectRef idx="0">
          <a:scrgbClr r="0" g="0" b="0"/>
        </a:effectRef>
        <a:fontRef idx="minor"/>
      </dsp:style>
    </dsp:sp>
    <dsp:sp modelId="{F211AF81-56A7-4A7E-B1CC-B67A83F74A50}">
      <dsp:nvSpPr>
        <dsp:cNvPr id="0" name=""/>
        <dsp:cNvSpPr/>
      </dsp:nvSpPr>
      <dsp:spPr>
        <a:xfrm>
          <a:off x="7162943" y="2140666"/>
          <a:ext cx="81675" cy="81675"/>
        </a:xfrm>
        <a:prstGeom prst="ellipse">
          <a:avLst/>
        </a:prstGeom>
        <a:solidFill>
          <a:schemeClr val="accent2">
            <a:shade val="90000"/>
            <a:hueOff val="30721"/>
            <a:satOff val="11078"/>
            <a:lumOff val="9502"/>
            <a:alphaOff val="-5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4/11/2022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4/11/2022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4/11/2022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4/11/2022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4/11/2022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4/11/2022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4/11/2022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4/11/2022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4/11/2022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4/11/2022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4/11/2022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odcastnotes.org/category/freakonomics/" TargetMode="External"/><Relationship Id="rId2" Type="http://schemas.openxmlformats.org/officeDocument/2006/relationships/hyperlink" Target="https://amzn.to/2wF68Yn"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81781" y="1889279"/>
            <a:ext cx="9903630" cy="2387600"/>
          </a:xfrm>
        </p:spPr>
        <p:txBody>
          <a:bodyPr/>
          <a:lstStyle/>
          <a:p>
            <a:r>
              <a:rPr lang="en-US" sz="3600" b="1" i="0" dirty="0">
                <a:solidFill>
                  <a:srgbClr val="000000"/>
                </a:solidFill>
                <a:effectLst/>
                <a:latin typeface="Times New Roman" panose="02020603050405020304" pitchFamily="18" charset="0"/>
              </a:rPr>
              <a:t>Enhancing user experience and engagement through Podcast content Summarization</a:t>
            </a:r>
            <a:endParaRPr lang="en-US" sz="36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268706" y="6247970"/>
            <a:ext cx="9500507" cy="806675"/>
          </a:xfrm>
        </p:spPr>
        <p:txBody>
          <a:bodyPr vert="horz" lIns="91440" tIns="45720" rIns="91440" bIns="45720" rtlCol="0" anchor="t">
            <a:noAutofit/>
          </a:bodyPr>
          <a:lstStyle/>
          <a:p>
            <a:r>
              <a:rPr lang="en-US" dirty="0"/>
              <a:t>Team: Saswata, </a:t>
            </a:r>
            <a:r>
              <a:rPr lang="en-US" dirty="0" err="1"/>
              <a:t>BharatRaj</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a:t>Results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10</a:t>
            </a:fld>
            <a:endParaRPr lang="en-US"/>
          </a:p>
        </p:txBody>
      </p:sp>
      <p:sp>
        <p:nvSpPr>
          <p:cNvPr id="7" name="TextBox 6">
            <a:extLst>
              <a:ext uri="{FF2B5EF4-FFF2-40B4-BE49-F238E27FC236}">
                <a16:creationId xmlns:a16="http://schemas.microsoft.com/office/drawing/2014/main" id="{AB9D8E7B-FEE7-4227-8451-698FEB3A0CF2}"/>
              </a:ext>
            </a:extLst>
          </p:cNvPr>
          <p:cNvSpPr txBox="1"/>
          <p:nvPr/>
        </p:nvSpPr>
        <p:spPr>
          <a:xfrm>
            <a:off x="894735" y="4690439"/>
            <a:ext cx="10402529" cy="646331"/>
          </a:xfrm>
          <a:prstGeom prst="rect">
            <a:avLst/>
          </a:prstGeom>
          <a:noFill/>
        </p:spPr>
        <p:txBody>
          <a:bodyPr wrap="square">
            <a:spAutoFit/>
          </a:bodyPr>
          <a:lstStyle/>
          <a:p>
            <a:pPr algn="just" rtl="0" fontAlgn="base"/>
            <a:r>
              <a:rPr lang="en-US" sz="1800" b="0" i="0" dirty="0">
                <a:solidFill>
                  <a:srgbClr val="000000"/>
                </a:solidFill>
                <a:effectLst/>
                <a:latin typeface="Calibri" panose="020F0502020204030204" pitchFamily="34" charset="0"/>
              </a:rPr>
              <a:t>Considering F1 scores of Rouge-L, we can see that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T5(42%) &lt; Pegasus(37.7%) &lt; LSA(37.3%) &lt; BART(36.6%) &lt; </a:t>
            </a:r>
            <a:r>
              <a:rPr lang="en-US" sz="1800" b="0" i="0" dirty="0" err="1">
                <a:solidFill>
                  <a:srgbClr val="000000"/>
                </a:solidFill>
                <a:effectLst/>
                <a:latin typeface="Calibri" panose="020F0502020204030204" pitchFamily="34" charset="0"/>
              </a:rPr>
              <a:t>TextRank</a:t>
            </a:r>
            <a:r>
              <a:rPr lang="en-US" sz="1800" b="0" i="0" dirty="0">
                <a:solidFill>
                  <a:srgbClr val="000000"/>
                </a:solidFill>
                <a:effectLst/>
                <a:latin typeface="Calibri" panose="020F0502020204030204" pitchFamily="34" charset="0"/>
              </a:rPr>
              <a:t>(35.4%) &lt; Relevance Summarizer(34.5%) </a:t>
            </a:r>
            <a:endParaRPr lang="en-US" b="0" i="0" dirty="0">
              <a:solidFill>
                <a:srgbClr val="000000"/>
              </a:solidFill>
              <a:effectLst/>
              <a:latin typeface="Segoe UI" panose="020B0502040204020203" pitchFamily="34" charset="0"/>
            </a:endParaRPr>
          </a:p>
        </p:txBody>
      </p:sp>
      <p:sp>
        <p:nvSpPr>
          <p:cNvPr id="9" name="Content Placeholder 8">
            <a:extLst>
              <a:ext uri="{FF2B5EF4-FFF2-40B4-BE49-F238E27FC236}">
                <a16:creationId xmlns:a16="http://schemas.microsoft.com/office/drawing/2014/main" id="{34420B2C-E38D-4FAB-B91F-4C93F5BAB744}"/>
              </a:ext>
            </a:extLst>
          </p:cNvPr>
          <p:cNvSpPr>
            <a:spLocks noGrp="1"/>
          </p:cNvSpPr>
          <p:nvPr>
            <p:ph idx="1"/>
          </p:nvPr>
        </p:nvSpPr>
        <p:spPr>
          <a:xfrm>
            <a:off x="894735" y="2087563"/>
            <a:ext cx="10491020" cy="3366813"/>
          </a:xfrm>
        </p:spPr>
        <p:txBody>
          <a:bodyPr/>
          <a:lstStyle/>
          <a:p>
            <a:pPr algn="l" rtl="0" fontAlgn="base"/>
            <a:r>
              <a:rPr lang="en-US" sz="1800" b="0" i="0" dirty="0">
                <a:solidFill>
                  <a:srgbClr val="232629"/>
                </a:solidFill>
                <a:effectLst/>
                <a:latin typeface="Calibri" panose="020F0502020204030204" pitchFamily="34" charset="0"/>
              </a:rPr>
              <a:t>ROUGE-n F1-score = </a:t>
            </a:r>
            <a:r>
              <a:rPr lang="en-US" sz="1800" b="0" i="0" dirty="0">
                <a:solidFill>
                  <a:srgbClr val="000000"/>
                </a:solidFill>
                <a:effectLst/>
                <a:latin typeface="Calibri" panose="020F0502020204030204" pitchFamily="34" charset="0"/>
              </a:rPr>
              <a:t>It gives us a reliable measure of our model performance that relies not only on the model capturing as many words as possible (recall) but doing so without outputting irrelevant words (precision) </a:t>
            </a:r>
          </a:p>
          <a:p>
            <a:pPr algn="l" rtl="0" fontAlgn="base"/>
            <a:endParaRPr lang="en-US" sz="1800" b="0" i="0" dirty="0">
              <a:solidFill>
                <a:srgbClr val="000000"/>
              </a:solidFill>
              <a:effectLst/>
              <a:latin typeface="Calibri" panose="020F0502020204030204" pitchFamily="34" charset="0"/>
            </a:endParaRPr>
          </a:p>
          <a:p>
            <a:pPr algn="just" rtl="0" fontAlgn="base"/>
            <a:r>
              <a:rPr lang="en-US" sz="1800" b="0" i="0" dirty="0">
                <a:solidFill>
                  <a:srgbClr val="000000"/>
                </a:solidFill>
                <a:effectLst/>
                <a:latin typeface="Calibri" panose="020F0502020204030204" pitchFamily="34" charset="0"/>
              </a:rPr>
              <a:t>ROUGE-L measures the longest common subsequence (LCS) between our model output and reference. All this means is that we count the longest sequence of tokens that is shared between both. The idea here is that a longer shared sequence would indicate more similarity between the two sequences. </a:t>
            </a:r>
            <a:endParaRPr lang="en-US"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21291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Human Evaluation</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1068511634"/>
              </p:ext>
            </p:extLst>
          </p:nvPr>
        </p:nvGraphicFramePr>
        <p:xfrm>
          <a:off x="1204305" y="2131060"/>
          <a:ext cx="9780585" cy="259588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rtl="0" fontAlgn="base"/>
                      <a:r>
                        <a:rPr lang="en-US" sz="1000" b="1" i="0" dirty="0">
                          <a:effectLst/>
                          <a:latin typeface="Arial" panose="020B0604020202020204" pitchFamily="34" charset="0"/>
                        </a:rPr>
                        <a:t>Models</a:t>
                      </a:r>
                      <a:r>
                        <a:rPr lang="en-US" sz="1000" b="0" i="0" dirty="0">
                          <a:effectLst/>
                          <a:latin typeface="Arial" panose="020B0604020202020204" pitchFamily="34" charset="0"/>
                        </a:rPr>
                        <a:t> </a:t>
                      </a:r>
                      <a:endParaRPr lang="en-US" b="0" i="0" dirty="0">
                        <a:effectLst/>
                      </a:endParaRPr>
                    </a:p>
                  </a:txBody>
                  <a:tcPr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000" b="1" i="0">
                          <a:effectLst/>
                          <a:latin typeface="Arial" panose="020B0604020202020204" pitchFamily="34" charset="0"/>
                        </a:rPr>
                        <a:t>Informativeness</a:t>
                      </a:r>
                      <a:r>
                        <a:rPr lang="en-US" sz="1000" b="0" i="0">
                          <a:effectLst/>
                          <a:latin typeface="Arial" panose="020B0604020202020204" pitchFamily="34" charset="0"/>
                        </a:rPr>
                        <a:t> </a:t>
                      </a:r>
                      <a:endParaRPr lang="en-US" b="0" i="0">
                        <a:effectLst/>
                      </a:endParaRPr>
                    </a:p>
                  </a:txBody>
                  <a:tcPr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000" b="1" i="0">
                          <a:effectLst/>
                          <a:latin typeface="Arial" panose="020B0604020202020204" pitchFamily="34" charset="0"/>
                        </a:rPr>
                        <a:t>Coverage</a:t>
                      </a:r>
                      <a:r>
                        <a:rPr lang="en-US" sz="1000" b="0" i="0">
                          <a:effectLst/>
                          <a:latin typeface="Arial" panose="020B0604020202020204" pitchFamily="34" charset="0"/>
                        </a:rPr>
                        <a:t> </a:t>
                      </a:r>
                      <a:endParaRPr lang="en-US" b="0" i="0">
                        <a:effectLst/>
                      </a:endParaRPr>
                    </a:p>
                  </a:txBody>
                  <a:tcPr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000" b="1" i="0">
                          <a:effectLst/>
                          <a:latin typeface="Arial" panose="020B0604020202020204" pitchFamily="34" charset="0"/>
                        </a:rPr>
                        <a:t>Conciseness</a:t>
                      </a:r>
                      <a:r>
                        <a:rPr lang="en-US" sz="1000" b="0" i="0">
                          <a:effectLst/>
                          <a:latin typeface="Arial" panose="020B0604020202020204" pitchFamily="34" charset="0"/>
                        </a:rPr>
                        <a:t> </a:t>
                      </a:r>
                      <a:endParaRPr lang="en-US" b="0" i="0">
                        <a:effectLst/>
                      </a:endParaRPr>
                    </a:p>
                  </a:txBody>
                  <a:tcPr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n-US" sz="1000" b="1" i="0">
                          <a:effectLst/>
                          <a:latin typeface="Arial" panose="020B0604020202020204" pitchFamily="34" charset="0"/>
                        </a:rPr>
                        <a:t>Average</a:t>
                      </a:r>
                      <a:r>
                        <a:rPr lang="en-US" sz="1000" b="0" i="0">
                          <a:effectLst/>
                          <a:latin typeface="Arial" panose="020B0604020202020204" pitchFamily="34" charset="0"/>
                        </a:rPr>
                        <a:t> </a:t>
                      </a:r>
                      <a:endParaRPr lang="en-US" b="0" i="0">
                        <a:effectLst/>
                      </a:endParaRPr>
                    </a:p>
                  </a:txBody>
                  <a:tcPr anchor="b">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l" rtl="0" fontAlgn="base"/>
                      <a:r>
                        <a:rPr lang="en-US" sz="1000" b="0" i="0">
                          <a:effectLst/>
                          <a:latin typeface="Arial" panose="020B0604020202020204" pitchFamily="34" charset="0"/>
                        </a:rPr>
                        <a:t>BART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ase"/>
                      <a:r>
                        <a:rPr lang="en-US" sz="1000" b="0" i="0">
                          <a:effectLst/>
                          <a:latin typeface="Arial" panose="020B0604020202020204" pitchFamily="34" charset="0"/>
                        </a:rPr>
                        <a:t>4.5 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ase"/>
                      <a:r>
                        <a:rPr lang="en-US" sz="1000" b="0" i="0">
                          <a:effectLst/>
                          <a:latin typeface="Arial" panose="020B0604020202020204" pitchFamily="34" charset="0"/>
                        </a:rPr>
                        <a:t>4 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ase"/>
                      <a:r>
                        <a:rPr lang="en-US" sz="1000" b="0" i="0">
                          <a:effectLst/>
                          <a:latin typeface="Arial" panose="020B0604020202020204" pitchFamily="34" charset="0"/>
                        </a:rPr>
                        <a:t>3 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ase"/>
                      <a:r>
                        <a:rPr lang="en-US" sz="1000" b="0" i="0">
                          <a:effectLst/>
                          <a:latin typeface="Arial" panose="020B0604020202020204" pitchFamily="34" charset="0"/>
                        </a:rPr>
                        <a:t>3.83 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018988"/>
                  </a:ext>
                </a:extLst>
              </a:tr>
              <a:tr h="370840">
                <a:tc>
                  <a:txBody>
                    <a:bodyPr/>
                    <a:lstStyle/>
                    <a:p>
                      <a:pPr algn="l" rtl="0" fontAlgn="base"/>
                      <a:r>
                        <a:rPr lang="en-US" sz="1000" b="0" i="0" dirty="0">
                          <a:effectLst/>
                          <a:latin typeface="Arial" panose="020B0604020202020204" pitchFamily="34" charset="0"/>
                        </a:rPr>
                        <a:t>T5 </a:t>
                      </a:r>
                      <a:endParaRPr lang="en-US" b="0" i="0" dirty="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ase"/>
                      <a:r>
                        <a:rPr lang="en-US" sz="1000" b="0" i="0">
                          <a:effectLst/>
                          <a:latin typeface="Arial" panose="020B0604020202020204" pitchFamily="34" charset="0"/>
                        </a:rPr>
                        <a:t>4 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ase"/>
                      <a:r>
                        <a:rPr lang="en-US" sz="1000" b="0" i="0">
                          <a:effectLst/>
                          <a:latin typeface="Arial" panose="020B0604020202020204" pitchFamily="34" charset="0"/>
                        </a:rPr>
                        <a:t>4.5 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ase"/>
                      <a:r>
                        <a:rPr lang="en-US" sz="1000" b="0" i="0">
                          <a:effectLst/>
                          <a:latin typeface="Arial" panose="020B0604020202020204" pitchFamily="34" charset="0"/>
                        </a:rPr>
                        <a:t>4.5 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rtl="0" fontAlgn="base"/>
                      <a:r>
                        <a:rPr lang="en-US" sz="1000" b="0" i="0">
                          <a:effectLst/>
                          <a:latin typeface="Arial" panose="020B0604020202020204" pitchFamily="34" charset="0"/>
                        </a:rPr>
                        <a:t>4.33 </a:t>
                      </a:r>
                      <a:endParaRPr lang="en-US" b="0" i="0">
                        <a:effectLst/>
                      </a:endParaRPr>
                    </a:p>
                  </a:txBody>
                  <a:tcPr anchor="b">
                    <a:lnL w="12700" cmpd="sng">
                      <a:noFill/>
                    </a:lnL>
                    <a:lnR w="12700" cmpd="sng">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9725803"/>
                  </a:ext>
                </a:extLst>
              </a:tr>
              <a:tr h="370840">
                <a:tc>
                  <a:txBody>
                    <a:bodyPr/>
                    <a:lstStyle/>
                    <a:p>
                      <a:pPr algn="l" rtl="0" fontAlgn="base"/>
                      <a:r>
                        <a:rPr lang="en-US" sz="1000" b="0" i="0">
                          <a:effectLst/>
                          <a:latin typeface="Arial" panose="020B0604020202020204" pitchFamily="34" charset="0"/>
                        </a:rPr>
                        <a:t>Pegasus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dirty="0">
                          <a:effectLst/>
                          <a:latin typeface="Arial" panose="020B0604020202020204" pitchFamily="34" charset="0"/>
                        </a:rPr>
                        <a:t>4 </a:t>
                      </a:r>
                      <a:endParaRPr lang="en-US" b="0" i="0" dirty="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4 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3.67 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l" rtl="0" fontAlgn="base"/>
                      <a:r>
                        <a:rPr lang="en-US" sz="1000" b="0" i="0">
                          <a:effectLst/>
                          <a:latin typeface="Arial" panose="020B0604020202020204" pitchFamily="34" charset="0"/>
                        </a:rPr>
                        <a:t>TextRank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3.5 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3.17 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l" rtl="0" fontAlgn="base"/>
                      <a:r>
                        <a:rPr lang="en-US" sz="1000" b="0" i="0">
                          <a:effectLst/>
                          <a:latin typeface="Arial" panose="020B0604020202020204" pitchFamily="34" charset="0"/>
                        </a:rPr>
                        <a:t>LSA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3.5 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3.5 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3.33 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l" rtl="0" fontAlgn="base"/>
                      <a:r>
                        <a:rPr lang="en-US" sz="1000" b="0" i="0">
                          <a:effectLst/>
                          <a:latin typeface="Arial" panose="020B0604020202020204" pitchFamily="34" charset="0"/>
                        </a:rPr>
                        <a:t>RelevanceSummarizer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a:effectLst/>
                          <a:latin typeface="Arial" panose="020B0604020202020204" pitchFamily="34" charset="0"/>
                        </a:rPr>
                        <a:t>3 </a:t>
                      </a:r>
                      <a:endParaRPr lang="en-US" b="0" i="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rtl="0" fontAlgn="base"/>
                      <a:r>
                        <a:rPr lang="en-US" sz="1000" b="0" i="0" dirty="0">
                          <a:effectLst/>
                          <a:latin typeface="Arial" panose="020B0604020202020204" pitchFamily="34" charset="0"/>
                        </a:rPr>
                        <a:t>3.00 </a:t>
                      </a:r>
                      <a:endParaRPr lang="en-US" b="0" i="0" dirty="0">
                        <a:effectLst/>
                      </a:endParaRPr>
                    </a:p>
                  </a:txBody>
                  <a:tcPr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11</a:t>
            </a:fld>
            <a:endParaRPr lang="en-US"/>
          </a:p>
        </p:txBody>
      </p:sp>
      <p:sp>
        <p:nvSpPr>
          <p:cNvPr id="7" name="TextBox 6">
            <a:extLst>
              <a:ext uri="{FF2B5EF4-FFF2-40B4-BE49-F238E27FC236}">
                <a16:creationId xmlns:a16="http://schemas.microsoft.com/office/drawing/2014/main" id="{CFBD3E3A-1A71-476C-A946-0D7FCC4B4ECA}"/>
              </a:ext>
            </a:extLst>
          </p:cNvPr>
          <p:cNvSpPr txBox="1"/>
          <p:nvPr/>
        </p:nvSpPr>
        <p:spPr>
          <a:xfrm>
            <a:off x="1061883" y="5359880"/>
            <a:ext cx="10402529" cy="369332"/>
          </a:xfrm>
          <a:prstGeom prst="rect">
            <a:avLst/>
          </a:prstGeom>
          <a:noFill/>
        </p:spPr>
        <p:txBody>
          <a:bodyPr wrap="square">
            <a:spAutoFit/>
          </a:bodyPr>
          <a:lstStyle/>
          <a:p>
            <a:r>
              <a:rPr lang="en-US" sz="1800" b="0" i="0" dirty="0">
                <a:solidFill>
                  <a:srgbClr val="000000"/>
                </a:solidFill>
                <a:effectLst/>
                <a:latin typeface="Calibri" panose="020F0502020204030204" pitchFamily="34" charset="0"/>
              </a:rPr>
              <a:t>From the above average scores, the abstractive models tend to perform better than the extractive methods. </a:t>
            </a:r>
            <a:endParaRPr lang="en-US" dirty="0"/>
          </a:p>
        </p:txBody>
      </p:sp>
    </p:spTree>
    <p:extLst>
      <p:ext uri="{BB962C8B-B14F-4D97-AF65-F5344CB8AC3E}">
        <p14:creationId xmlns:p14="http://schemas.microsoft.com/office/powerpoint/2010/main" val="248531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and Future Scope</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813531" y="2407360"/>
            <a:ext cx="9779183" cy="3436483"/>
          </a:xfrm>
        </p:spPr>
        <p:txBody>
          <a:bodyPr vert="horz" lIns="91440" tIns="45720" rIns="91440" bIns="45720" rtlCol="0" anchor="t">
            <a:normAutofit fontScale="85000" lnSpcReduction="10000"/>
          </a:bodyPr>
          <a:lstStyle/>
          <a:p>
            <a:r>
              <a:rPr lang="en-US" dirty="0">
                <a:ea typeface="+mn-lt"/>
                <a:cs typeface="+mn-lt"/>
              </a:rPr>
              <a:t>Given long documents to read, our natural preference is to not read, or at least, to scan just the main points. So having a summary would always be great to save us time and brain processing power. We have explored how well abstractive and extractive summarization strategies perform.</a:t>
            </a:r>
          </a:p>
          <a:p>
            <a:endParaRPr lang="en-US" dirty="0"/>
          </a:p>
          <a:p>
            <a:pPr marL="342900" indent="-342900">
              <a:buChar char="•"/>
            </a:pPr>
            <a:r>
              <a:rPr lang="en-US" dirty="0"/>
              <a:t>Fine tuning of the models on the specific datasets – lack resources</a:t>
            </a:r>
          </a:p>
          <a:p>
            <a:pPr marL="342900" indent="-342900">
              <a:buChar char="•"/>
            </a:pPr>
            <a:r>
              <a:rPr lang="en-US" dirty="0">
                <a:ea typeface="+mn-lt"/>
                <a:cs typeface="+mn-lt"/>
              </a:rPr>
              <a:t>Key hashtags generation – lack existing tags for evaluation</a:t>
            </a:r>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Background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10104425" cy="3366815"/>
          </a:xfrm>
        </p:spPr>
        <p:txBody>
          <a:bodyPr vert="horz" lIns="91440" tIns="45720" rIns="91440" bIns="45720" rtlCol="0" anchor="t">
            <a:normAutofit/>
          </a:bodyPr>
          <a:lstStyle/>
          <a:p>
            <a:endParaRPr lang="en">
              <a:ea typeface="+mn-lt"/>
              <a:cs typeface="+mn-lt"/>
            </a:endParaRPr>
          </a:p>
          <a:p>
            <a:r>
              <a:rPr lang="en">
                <a:ea typeface="+mn-lt"/>
                <a:cs typeface="+mn-lt"/>
              </a:rPr>
              <a:t>By 2028, Podcasting is estimated to be a $94.88 billion industry.</a:t>
            </a:r>
            <a:endParaRPr lang="en"/>
          </a:p>
          <a:p>
            <a:r>
              <a:rPr lang="en">
                <a:ea typeface="+mn-lt"/>
                <a:cs typeface="+mn-lt"/>
              </a:rPr>
              <a:t>This necessitates the development of more computationally efficient methods for podcast analysis, such as automated summarization to help consumer make listening decisions considering the sheer length of a podcast.</a:t>
            </a:r>
            <a:endParaRPr lang="en"/>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Research Idea</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 dirty="0">
                <a:ea typeface="+mn-lt"/>
                <a:cs typeface="+mn-lt"/>
              </a:rPr>
              <a:t>To explore and offer different methods to automatically create a podcast summary using text-domain guidance and then perform quantitative and qualitative assessment of the methods to find the suitable methods for conversational type text.</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243262" y="-926716"/>
            <a:ext cx="6245912" cy="2387600"/>
          </a:xfrm>
        </p:spPr>
        <p:txBody>
          <a:bodyPr/>
          <a:lstStyle/>
          <a:p>
            <a:r>
              <a:rPr lang="en-US" dirty="0"/>
              <a:t>Data Overview</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469403" y="1686585"/>
            <a:ext cx="6796635" cy="1406101"/>
          </a:xfrm>
        </p:spPr>
        <p:txBody>
          <a:bodyPr vert="horz" lIns="91440" tIns="45720" rIns="91440" bIns="45720" rtlCol="0" anchor="t">
            <a:normAutofit/>
          </a:bodyPr>
          <a:lstStyle/>
          <a:p>
            <a:r>
              <a:rPr lang="en-US" sz="1800" dirty="0"/>
              <a:t>Freakonomics – No Stupid Questions podcast transcripts</a:t>
            </a:r>
          </a:p>
        </p:txBody>
      </p:sp>
      <p:sp>
        <p:nvSpPr>
          <p:cNvPr id="3" name="TextBox 2">
            <a:extLst>
              <a:ext uri="{FF2B5EF4-FFF2-40B4-BE49-F238E27FC236}">
                <a16:creationId xmlns:a16="http://schemas.microsoft.com/office/drawing/2014/main" id="{B2CD7D1C-43BC-C0D8-97B4-E5B4AD7585FD}"/>
              </a:ext>
            </a:extLst>
          </p:cNvPr>
          <p:cNvSpPr txBox="1"/>
          <p:nvPr/>
        </p:nvSpPr>
        <p:spPr>
          <a:xfrm>
            <a:off x="155817" y="2930454"/>
            <a:ext cx="764116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solidFill>
                  <a:schemeClr val="bg1"/>
                </a:solidFill>
              </a:rPr>
              <a:t>Conversational interactions between the host and the guest</a:t>
            </a:r>
          </a:p>
          <a:p>
            <a:pPr marL="285750" indent="-285750">
              <a:buFont typeface="Arial" panose="020B0604020202020204" pitchFamily="34" charset="0"/>
              <a:buChar char="•"/>
            </a:pPr>
            <a:endParaRPr lang="en-US" b="0" i="0" dirty="0">
              <a:solidFill>
                <a:schemeClr val="bg1"/>
              </a:solidFill>
              <a:effectLst/>
              <a:latin typeface="-apple-system"/>
            </a:endParaRPr>
          </a:p>
          <a:p>
            <a:pPr marL="285750" indent="-285750">
              <a:buFont typeface="Arial" panose="020B0604020202020204" pitchFamily="34" charset="0"/>
              <a:buChar char="•"/>
            </a:pPr>
            <a:r>
              <a:rPr lang="en-US" b="0" i="0" dirty="0">
                <a:solidFill>
                  <a:schemeClr val="bg1"/>
                </a:solidFill>
                <a:effectLst/>
                <a:latin typeface="-apple-system"/>
              </a:rPr>
              <a:t>Stephen Joseph Dubner is an award-winning author, journalist, and podcast host. He is co-author of the popular</a:t>
            </a:r>
            <a:r>
              <a:rPr lang="en-US" b="0" i="0" u="sng" dirty="0">
                <a:solidFill>
                  <a:schemeClr val="bg1"/>
                </a:solidFill>
                <a:effectLst/>
                <a:latin typeface="-apple-system"/>
                <a:hlinkClick r:id="rId2">
                  <a:extLst>
                    <a:ext uri="{A12FA001-AC4F-418D-AE19-62706E023703}">
                      <ahyp:hlinkClr xmlns:ahyp="http://schemas.microsoft.com/office/drawing/2018/hyperlinkcolor" val="tx"/>
                    </a:ext>
                  </a:extLst>
                </a:hlinkClick>
              </a:rPr>
              <a:t> Freakonomics</a:t>
            </a:r>
            <a:r>
              <a:rPr lang="en-US" b="0" i="0" dirty="0">
                <a:solidFill>
                  <a:schemeClr val="bg1"/>
                </a:solidFill>
                <a:effectLst/>
                <a:latin typeface="-apple-system"/>
              </a:rPr>
              <a:t> book series and host of</a:t>
            </a:r>
            <a:r>
              <a:rPr lang="en-US" b="0" i="0" u="sng" dirty="0">
                <a:solidFill>
                  <a:schemeClr val="bg1"/>
                </a:solidFill>
                <a:effectLst/>
                <a:latin typeface="-apple-system"/>
                <a:hlinkClick r:id="rId3">
                  <a:extLst>
                    <a:ext uri="{A12FA001-AC4F-418D-AE19-62706E023703}">
                      <ahyp:hlinkClr xmlns:ahyp="http://schemas.microsoft.com/office/drawing/2018/hyperlinkcolor" val="tx"/>
                    </a:ext>
                  </a:extLst>
                </a:hlinkClick>
              </a:rPr>
              <a:t> Freakonomics</a:t>
            </a:r>
            <a:r>
              <a:rPr lang="en-US" b="0" i="0" dirty="0">
                <a:solidFill>
                  <a:schemeClr val="bg1"/>
                </a:solidFill>
                <a:effectLst/>
                <a:latin typeface="-apple-system"/>
              </a:rPr>
              <a:t> Radio, which gets 15 million global monthly downloads</a:t>
            </a:r>
          </a:p>
          <a:p>
            <a:pPr marL="285750" indent="-285750">
              <a:buFont typeface="Arial" panose="020B0604020202020204" pitchFamily="34" charset="0"/>
              <a:buChar char="•"/>
            </a:pPr>
            <a:endParaRPr lang="en-US" b="0" i="0" dirty="0">
              <a:solidFill>
                <a:schemeClr val="bg1"/>
              </a:solidFill>
              <a:effectLst/>
              <a:latin typeface="-apple-system"/>
            </a:endParaRPr>
          </a:p>
          <a:p>
            <a:pPr marL="285750" indent="-285750">
              <a:buFont typeface="Arial" panose="020B0604020202020204" pitchFamily="34" charset="0"/>
              <a:buChar char="•"/>
            </a:pPr>
            <a:r>
              <a:rPr lang="en-US" b="0" i="0" dirty="0">
                <a:solidFill>
                  <a:schemeClr val="bg1"/>
                </a:solidFill>
                <a:effectLst/>
                <a:latin typeface="-apple-system"/>
              </a:rPr>
              <a:t>Angela Duckworth is the author of Grit: The Power of Passion and Perseverance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377245" y="2632667"/>
            <a:ext cx="8895298" cy="2810460"/>
          </a:xfrm>
        </p:spPr>
        <p:txBody>
          <a:bodyPr vert="horz" lIns="91440" tIns="45720" rIns="91440" bIns="45720" rtlCol="0" anchor="ctr">
            <a:noAutofit/>
          </a:bodyPr>
          <a:lstStyle/>
          <a:p>
            <a:pPr marL="285750" indent="-285750" algn="l">
              <a:buFont typeface="Arial" panose="020B0604020202020204" pitchFamily="34" charset="0"/>
              <a:buChar char="•"/>
            </a:pPr>
            <a:r>
              <a:rPr lang="en-US" sz="1800" dirty="0">
                <a:ea typeface="+mj-lt"/>
                <a:cs typeface="+mj-lt"/>
              </a:rPr>
              <a:t>The </a:t>
            </a:r>
            <a:r>
              <a:rPr lang="en-US" sz="1800" dirty="0" err="1">
                <a:ea typeface="+mj-lt"/>
                <a:cs typeface="+mj-lt"/>
              </a:rPr>
              <a:t>SAMSum</a:t>
            </a:r>
            <a:r>
              <a:rPr lang="en-US" sz="1800" dirty="0">
                <a:ea typeface="+mj-lt"/>
                <a:cs typeface="+mj-lt"/>
              </a:rPr>
              <a:t> dataset contains about 16k messenger-like conversations with summaries. Conversations were created and written down by linguists fluent in English. </a:t>
            </a:r>
            <a:br>
              <a:rPr lang="en-US" sz="1800" dirty="0">
                <a:ea typeface="+mj-lt"/>
                <a:cs typeface="+mj-lt"/>
              </a:rPr>
            </a:br>
            <a:br>
              <a:rPr lang="en-US" sz="1800" dirty="0">
                <a:ea typeface="+mj-lt"/>
                <a:cs typeface="+mj-lt"/>
              </a:rPr>
            </a:br>
            <a:r>
              <a:rPr lang="en-US" sz="1800" dirty="0">
                <a:ea typeface="+mj-lt"/>
                <a:cs typeface="+mj-lt"/>
              </a:rPr>
              <a:t>Linguists were asked to create conversations similar to those they write on a daily basis, reflecting the proportion of topics of their real-life messenger conversations. The conversations were annotated with summaries. </a:t>
            </a:r>
            <a:br>
              <a:rPr lang="en-US" sz="1800" dirty="0">
                <a:ea typeface="+mj-lt"/>
                <a:cs typeface="+mj-lt"/>
              </a:rPr>
            </a:br>
            <a:br>
              <a:rPr lang="en-US" sz="1800" dirty="0">
                <a:ea typeface="+mj-lt"/>
                <a:cs typeface="+mj-lt"/>
              </a:rPr>
            </a:br>
            <a:r>
              <a:rPr lang="en-US" sz="1800" dirty="0">
                <a:ea typeface="+mj-lt"/>
                <a:cs typeface="+mj-lt"/>
              </a:rPr>
              <a:t>The </a:t>
            </a:r>
            <a:r>
              <a:rPr lang="en-US" sz="1800" dirty="0" err="1">
                <a:ea typeface="+mj-lt"/>
                <a:cs typeface="+mj-lt"/>
              </a:rPr>
              <a:t>SAMSum</a:t>
            </a:r>
            <a:r>
              <a:rPr lang="en-US" sz="1800" dirty="0">
                <a:ea typeface="+mj-lt"/>
                <a:cs typeface="+mj-lt"/>
              </a:rPr>
              <a:t> dataset was prepared by Samsung R&amp;D Institute Poland and is distributed for research purposes</a:t>
            </a:r>
            <a:endParaRPr lang="en-US" sz="1800" dirty="0"/>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499009" y="208817"/>
            <a:ext cx="1364297" cy="1094521"/>
          </a:xfrm>
        </p:spPr>
        <p:txBody>
          <a:bodyPr vert="horz" lIns="91440" tIns="45720" rIns="91440" bIns="45720" rtlCol="0" anchor="t">
            <a:noAutofit/>
          </a:bodyPr>
          <a:lstStyle/>
          <a:p>
            <a:r>
              <a:rPr lang="en-US" dirty="0">
                <a:latin typeface="Tenorite"/>
              </a:rPr>
              <a:t>“</a:t>
            </a:r>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959852" y="5443127"/>
            <a:ext cx="1364297" cy="1094521"/>
          </a:xfrm>
        </p:spPr>
        <p:txBody>
          <a:bodyPr/>
          <a:lstStyle/>
          <a:p>
            <a:r>
              <a:rPr lang="en-US"/>
              <a:t>”</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dirty="0" smtClean="0"/>
              <a:pPr/>
              <a:t>5</a:t>
            </a:fld>
            <a:endParaRPr lang="en-US"/>
          </a:p>
        </p:txBody>
      </p:sp>
      <p:sp>
        <p:nvSpPr>
          <p:cNvPr id="7" name="Title 1">
            <a:extLst>
              <a:ext uri="{FF2B5EF4-FFF2-40B4-BE49-F238E27FC236}">
                <a16:creationId xmlns:a16="http://schemas.microsoft.com/office/drawing/2014/main" id="{BE15E3B0-E583-47A7-AF0C-C7519FF27CA6}"/>
              </a:ext>
            </a:extLst>
          </p:cNvPr>
          <p:cNvSpPr txBox="1">
            <a:spLocks/>
          </p:cNvSpPr>
          <p:nvPr/>
        </p:nvSpPr>
        <p:spPr>
          <a:xfrm>
            <a:off x="2821888" y="208817"/>
            <a:ext cx="6245912" cy="2387600"/>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dirty="0" err="1"/>
              <a:t>SAMSum</a:t>
            </a:r>
            <a:r>
              <a:rPr lang="en-US" dirty="0"/>
              <a:t> Dataset</a:t>
            </a:r>
          </a:p>
        </p:txBody>
      </p:sp>
    </p:spTree>
    <p:extLst>
      <p:ext uri="{BB962C8B-B14F-4D97-AF65-F5344CB8AC3E}">
        <p14:creationId xmlns:p14="http://schemas.microsoft.com/office/powerpoint/2010/main" val="2639983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a:t>Steps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30300442"/>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a:solidFill>
                  <a:schemeClr val="bg1"/>
                </a:solidFill>
                <a:latin typeface="Tenorite" pitchFamily="2" charset="0"/>
              </a:rPr>
              <a:t>5</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70020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Summarization Methods</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52966"/>
            <a:ext cx="3173278" cy="522514"/>
          </a:xfrm>
        </p:spPr>
        <p:txBody>
          <a:bodyPr vert="horz" lIns="91440" tIns="45720" rIns="91440" bIns="45720" rtlCol="0" anchor="t">
            <a:noAutofit/>
          </a:bodyPr>
          <a:lstStyle/>
          <a:p>
            <a:r>
              <a:rPr lang="en-US" dirty="0"/>
              <a:t>Extractive Models</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ea typeface="+mn-lt"/>
                <a:cs typeface="+mn-lt"/>
              </a:rPr>
              <a:t>Strategy of concatenating extracts taken from a corpus into a summary</a:t>
            </a:r>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52966"/>
            <a:ext cx="3173278" cy="522514"/>
          </a:xfrm>
        </p:spPr>
        <p:txBody>
          <a:bodyPr vert="horz" lIns="91440" tIns="45720" rIns="91440" bIns="45720" rtlCol="0" anchor="t">
            <a:noAutofit/>
          </a:bodyPr>
          <a:lstStyle/>
          <a:p>
            <a:r>
              <a:rPr lang="en-US"/>
              <a:t>Abstractive Models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a:ea typeface="+mn-lt"/>
                <a:cs typeface="+mn-lt"/>
              </a:rPr>
              <a:t>Involves paraphrasing the corpus using novel sentences</a:t>
            </a:r>
            <a:endParaRPr lang="en-US"/>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52966"/>
            <a:ext cx="3173278" cy="522514"/>
          </a:xfrm>
        </p:spPr>
        <p:txBody>
          <a:bodyPr vert="horz" lIns="91440" tIns="45720" rIns="91440" bIns="45720" rtlCol="0" anchor="t">
            <a:noAutofit/>
          </a:bodyPr>
          <a:lstStyle/>
          <a:p>
            <a:r>
              <a:rPr lang="en-US"/>
              <a:t>Human Standard</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vert="horz" lIns="91440" tIns="45720" rIns="91440" bIns="45720" rtlCol="0" anchor="t">
            <a:noAutofit/>
          </a:bodyPr>
          <a:lstStyle/>
          <a:p>
            <a:r>
              <a:rPr lang="en-US"/>
              <a:t>Considered as gold standard or a reference written by a human</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a:t>Models</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846489096"/>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8</a:t>
            </a:fld>
            <a:endParaRPr lang="en-US"/>
          </a:p>
        </p:txBody>
      </p:sp>
      <p:sp>
        <p:nvSpPr>
          <p:cNvPr id="8" name="Oval 7">
            <a:extLst>
              <a:ext uri="{FF2B5EF4-FFF2-40B4-BE49-F238E27FC236}">
                <a16:creationId xmlns:a16="http://schemas.microsoft.com/office/drawing/2014/main" id="{D4E7DA68-44C8-4C0A-9F3B-14B799F0D096}"/>
              </a:ext>
            </a:extLst>
          </p:cNvPr>
          <p:cNvSpPr/>
          <p:nvPr/>
        </p:nvSpPr>
        <p:spPr>
          <a:xfrm>
            <a:off x="5971218" y="3304218"/>
            <a:ext cx="249564" cy="249564"/>
          </a:xfrm>
          <a:prstGeom prst="ellipse">
            <a:avLst/>
          </a:prstGeom>
          <a:solidFill>
            <a:schemeClr val="accent1">
              <a:alpha val="9000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9" name="Oval 8">
            <a:extLst>
              <a:ext uri="{FF2B5EF4-FFF2-40B4-BE49-F238E27FC236}">
                <a16:creationId xmlns:a16="http://schemas.microsoft.com/office/drawing/2014/main" id="{F9DFC88D-529D-4C21-A3BB-044019380225}"/>
              </a:ext>
            </a:extLst>
          </p:cNvPr>
          <p:cNvSpPr/>
          <p:nvPr/>
        </p:nvSpPr>
        <p:spPr>
          <a:xfrm>
            <a:off x="8326044" y="5285418"/>
            <a:ext cx="249564" cy="249564"/>
          </a:xfrm>
          <a:prstGeom prst="ellipse">
            <a:avLst/>
          </a:prstGeom>
          <a:solidFill>
            <a:schemeClr val="accent1">
              <a:alpha val="9000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10" name="Oval 9">
            <a:extLst>
              <a:ext uri="{FF2B5EF4-FFF2-40B4-BE49-F238E27FC236}">
                <a16:creationId xmlns:a16="http://schemas.microsoft.com/office/drawing/2014/main" id="{8DDCB369-4704-4AAA-A07B-E458B20FBB44}"/>
              </a:ext>
            </a:extLst>
          </p:cNvPr>
          <p:cNvSpPr/>
          <p:nvPr/>
        </p:nvSpPr>
        <p:spPr>
          <a:xfrm>
            <a:off x="10821893" y="3763285"/>
            <a:ext cx="249564" cy="249564"/>
          </a:xfrm>
          <a:prstGeom prst="ellipse">
            <a:avLst/>
          </a:prstGeom>
          <a:solidFill>
            <a:schemeClr val="accent1">
              <a:alpha val="9000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93249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93151" y="-447969"/>
            <a:ext cx="9779183" cy="1325563"/>
          </a:xfrm>
        </p:spPr>
        <p:txBody>
          <a:bodyPr/>
          <a:lstStyle/>
          <a:p>
            <a:r>
              <a:rPr lang="en-US" dirty="0"/>
              <a:t>Metrics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1237871"/>
            <a:ext cx="4663440" cy="522514"/>
          </a:xfrm>
        </p:spPr>
        <p:txBody>
          <a:bodyPr vert="horz" lIns="91440" tIns="45720" rIns="91440" bIns="45720" rtlCol="0" anchor="t">
            <a:noAutofit/>
          </a:bodyPr>
          <a:lstStyle/>
          <a:p>
            <a:r>
              <a:rPr lang="en-US" dirty="0"/>
              <a:t>ROUGE score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665688" y="1841867"/>
            <a:ext cx="5196615" cy="3832222"/>
          </a:xfrm>
        </p:spPr>
        <p:txBody>
          <a:bodyPr vert="horz" lIns="91440" tIns="45720" rIns="91440" bIns="45720" rtlCol="0" anchor="t">
            <a:normAutofit/>
          </a:bodyPr>
          <a:lstStyle/>
          <a:p>
            <a:pPr marL="342900" indent="-342900">
              <a:buChar char="•"/>
            </a:pPr>
            <a:r>
              <a:rPr lang="en-US" dirty="0">
                <a:ea typeface="+mn-lt"/>
                <a:cs typeface="+mn-lt"/>
              </a:rPr>
              <a:t>ROUGE stands for Recall-Oriented Understudy for </a:t>
            </a:r>
            <a:r>
              <a:rPr lang="en-US" dirty="0" err="1">
                <a:ea typeface="+mn-lt"/>
                <a:cs typeface="+mn-lt"/>
              </a:rPr>
              <a:t>Gisting</a:t>
            </a:r>
            <a:r>
              <a:rPr lang="en-US" dirty="0">
                <a:ea typeface="+mn-lt"/>
                <a:cs typeface="+mn-lt"/>
              </a:rPr>
              <a:t> Evaluation. </a:t>
            </a:r>
            <a:endParaRPr lang="en-US" dirty="0"/>
          </a:p>
          <a:p>
            <a:pPr marL="342900" indent="-342900">
              <a:buChar char="•"/>
            </a:pPr>
            <a:r>
              <a:rPr lang="en-US" dirty="0">
                <a:ea typeface="+mn-lt"/>
                <a:cs typeface="+mn-lt"/>
              </a:rPr>
              <a:t>It works by comparing an automatically produced summary or translation against a set of reference summaries (typically human-produced). </a:t>
            </a:r>
            <a:endParaRPr lang="en-US" dirty="0"/>
          </a:p>
          <a:p>
            <a:pPr marL="342900" indent="-342900">
              <a:buChar char="•"/>
            </a:pPr>
            <a:r>
              <a:rPr lang="en-US" b="1" dirty="0">
                <a:ea typeface="+mn-lt"/>
                <a:cs typeface="+mn-lt"/>
              </a:rPr>
              <a:t>ROUGE-1</a:t>
            </a:r>
            <a:r>
              <a:rPr lang="en-US" dirty="0">
                <a:ea typeface="+mn-lt"/>
                <a:cs typeface="+mn-lt"/>
              </a:rPr>
              <a:t> refers to overlap of </a:t>
            </a:r>
            <a:r>
              <a:rPr lang="en-US" b="1" i="1" dirty="0">
                <a:ea typeface="+mn-lt"/>
                <a:cs typeface="+mn-lt"/>
              </a:rPr>
              <a:t>unigrams </a:t>
            </a:r>
            <a:r>
              <a:rPr lang="en-US" dirty="0">
                <a:ea typeface="+mn-lt"/>
                <a:cs typeface="+mn-lt"/>
              </a:rPr>
              <a:t>between the system summary and reference summary. </a:t>
            </a:r>
            <a:r>
              <a:rPr lang="en-US" b="1" dirty="0">
                <a:ea typeface="+mn-lt"/>
                <a:cs typeface="+mn-lt"/>
              </a:rPr>
              <a:t>ROUGE-2</a:t>
            </a:r>
            <a:r>
              <a:rPr lang="en-US" dirty="0">
                <a:ea typeface="+mn-lt"/>
                <a:cs typeface="+mn-lt"/>
              </a:rPr>
              <a:t> refers to the overlap of </a:t>
            </a:r>
            <a:r>
              <a:rPr lang="en-US" b="1" i="1" dirty="0">
                <a:ea typeface="+mn-lt"/>
                <a:cs typeface="+mn-lt"/>
              </a:rPr>
              <a:t>bigrams </a:t>
            </a:r>
            <a:r>
              <a:rPr lang="en-US" dirty="0">
                <a:ea typeface="+mn-lt"/>
                <a:cs typeface="+mn-lt"/>
              </a:rPr>
              <a:t>between the system and reference summaries.</a:t>
            </a:r>
            <a:endParaRPr lang="en-US" dirty="0"/>
          </a:p>
          <a:p>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701406" y="1237873"/>
            <a:ext cx="4663440" cy="522514"/>
          </a:xfrm>
        </p:spPr>
        <p:txBody>
          <a:bodyPr vert="horz" lIns="91440" tIns="45720" rIns="91440" bIns="45720" rtlCol="0" anchor="t">
            <a:noAutofit/>
          </a:bodyPr>
          <a:lstStyle/>
          <a:p>
            <a:r>
              <a:rPr lang="en-US" dirty="0"/>
              <a:t>Human Evaluation</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329699" y="1845108"/>
            <a:ext cx="4279308" cy="3832222"/>
          </a:xfrm>
        </p:spPr>
        <p:txBody>
          <a:bodyPr vert="horz" lIns="91440" tIns="45720" rIns="91440" bIns="45720" rtlCol="0" anchor="t">
            <a:normAutofit/>
          </a:bodyPr>
          <a:lstStyle/>
          <a:p>
            <a:pPr marL="342900" indent="-342900">
              <a:buChar char="•"/>
            </a:pPr>
            <a:r>
              <a:rPr lang="en-US" dirty="0">
                <a:ea typeface="+mn-lt"/>
                <a:cs typeface="+mn-lt"/>
              </a:rPr>
              <a:t>We conducted a human evaluation of the dialogue summary to assess its informativeness, conciseness and coverage. </a:t>
            </a:r>
            <a:endParaRPr lang="en-US" dirty="0"/>
          </a:p>
          <a:p>
            <a:pPr marL="342900" indent="-342900">
              <a:buChar char="•"/>
            </a:pPr>
            <a:r>
              <a:rPr lang="en-US" dirty="0">
                <a:ea typeface="+mn-lt"/>
                <a:cs typeface="+mn-lt"/>
              </a:rPr>
              <a:t>Informativeness measures how well the summary includes key information. Conciseness measures how well the summary discards the redundant information. Coverage measures how well the summary covers each part of the dialogue.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0</TotalTime>
  <Words>713</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Segoe UI</vt:lpstr>
      <vt:lpstr>Tenorite</vt:lpstr>
      <vt:lpstr>Times New Roman</vt:lpstr>
      <vt:lpstr>Office Theme</vt:lpstr>
      <vt:lpstr>Enhancing user experience and engagement through Podcast content Summarization</vt:lpstr>
      <vt:lpstr>Background</vt:lpstr>
      <vt:lpstr>Research Idea</vt:lpstr>
      <vt:lpstr>Data Overview</vt:lpstr>
      <vt:lpstr>The SAMSum dataset contains about 16k messenger-like conversations with summaries. Conversations were created and written down by linguists fluent in English.   Linguists were asked to create conversations similar to those they write on a daily basis, reflecting the proportion of topics of their real-life messenger conversations. The conversations were annotated with summaries.   The SAMSum dataset was prepared by Samsung R&amp;D Institute Poland and is distributed for research purposes</vt:lpstr>
      <vt:lpstr>Steps</vt:lpstr>
      <vt:lpstr>Summarization Methods</vt:lpstr>
      <vt:lpstr>Models</vt:lpstr>
      <vt:lpstr>Metrics</vt:lpstr>
      <vt:lpstr>Results</vt:lpstr>
      <vt:lpstr>Human Evaluation</vt:lpstr>
      <vt:lpstr>Conclusion and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Rautray, Saswata</dc:creator>
  <cp:lastModifiedBy>Rautray, Saswata</cp:lastModifiedBy>
  <cp:revision>2</cp:revision>
  <dcterms:created xsi:type="dcterms:W3CDTF">2022-04-11T07:32:19Z</dcterms:created>
  <dcterms:modified xsi:type="dcterms:W3CDTF">2022-04-12T05:01:03Z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