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308" r:id="rId3"/>
    <p:sldId id="259" r:id="rId4"/>
    <p:sldId id="260" r:id="rId5"/>
    <p:sldId id="261" r:id="rId6"/>
    <p:sldId id="262" r:id="rId7"/>
    <p:sldId id="312" r:id="rId8"/>
    <p:sldId id="313" r:id="rId9"/>
    <p:sldId id="331" r:id="rId10"/>
    <p:sldId id="263" r:id="rId11"/>
    <p:sldId id="264" r:id="rId12"/>
    <p:sldId id="265" r:id="rId13"/>
    <p:sldId id="266" r:id="rId14"/>
    <p:sldId id="267" r:id="rId15"/>
    <p:sldId id="268" r:id="rId16"/>
    <p:sldId id="270" r:id="rId17"/>
    <p:sldId id="275" r:id="rId18"/>
    <p:sldId id="276" r:id="rId19"/>
    <p:sldId id="271" r:id="rId20"/>
    <p:sldId id="277" r:id="rId21"/>
    <p:sldId id="269" r:id="rId22"/>
    <p:sldId id="272" r:id="rId23"/>
    <p:sldId id="273" r:id="rId24"/>
    <p:sldId id="274" r:id="rId25"/>
    <p:sldId id="278" r:id="rId26"/>
    <p:sldId id="279" r:id="rId27"/>
    <p:sldId id="314" r:id="rId28"/>
    <p:sldId id="315" r:id="rId29"/>
    <p:sldId id="281"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280" r:id="rId46"/>
    <p:sldId id="282" r:id="rId47"/>
    <p:sldId id="305" r:id="rId48"/>
    <p:sldId id="306" r:id="rId49"/>
    <p:sldId id="307" r:id="rId50"/>
    <p:sldId id="283" r:id="rId51"/>
    <p:sldId id="284" r:id="rId52"/>
    <p:sldId id="285" r:id="rId53"/>
    <p:sldId id="286" r:id="rId54"/>
    <p:sldId id="332" r:id="rId55"/>
    <p:sldId id="287" r:id="rId56"/>
    <p:sldId id="288" r:id="rId57"/>
    <p:sldId id="289" r:id="rId58"/>
    <p:sldId id="290" r:id="rId59"/>
    <p:sldId id="291" r:id="rId60"/>
    <p:sldId id="333" r:id="rId61"/>
    <p:sldId id="334" r:id="rId62"/>
    <p:sldId id="292" r:id="rId63"/>
    <p:sldId id="293" r:id="rId64"/>
    <p:sldId id="294" r:id="rId65"/>
    <p:sldId id="295" r:id="rId66"/>
    <p:sldId id="296" r:id="rId67"/>
    <p:sldId id="297" r:id="rId68"/>
    <p:sldId id="298" r:id="rId69"/>
    <p:sldId id="299" r:id="rId70"/>
    <p:sldId id="300" r:id="rId71"/>
    <p:sldId id="301" r:id="rId72"/>
    <p:sldId id="335" r:id="rId73"/>
    <p:sldId id="336" r:id="rId74"/>
    <p:sldId id="337" r:id="rId75"/>
    <p:sldId id="302" r:id="rId76"/>
    <p:sldId id="303" r:id="rId77"/>
    <p:sldId id="304" r:id="rId78"/>
    <p:sldId id="309" r:id="rId79"/>
    <p:sldId id="310" r:id="rId80"/>
    <p:sldId id="311" r:id="rId8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51" autoAdjust="0"/>
  </p:normalViewPr>
  <p:slideViewPr>
    <p:cSldViewPr>
      <p:cViewPr varScale="1">
        <p:scale>
          <a:sx n="67" d="100"/>
          <a:sy n="67" d="100"/>
        </p:scale>
        <p:origin x="-14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D1B4F5AC-9175-46D4-A2BA-F03A39E2E7A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7CFAC30F-C272-48C5-AD98-6211E89899E1}" type="slidenum">
              <a:rPr lang="en-US" smtClean="0"/>
              <a:pPr>
                <a:defRPr/>
              </a:pPr>
              <a:t>3</a:t>
            </a:fld>
            <a:endParaRPr lang="en-US" smtClean="0"/>
          </a:p>
        </p:txBody>
      </p:sp>
      <p:sp>
        <p:nvSpPr>
          <p:cNvPr id="84995" name="Rectangle 2"/>
          <p:cNvSpPr>
            <a:spLocks noGrp="1" noRot="1" noChangeAspect="1" noChangeArrowheads="1" noTextEdit="1"/>
          </p:cNvSpPr>
          <p:nvPr>
            <p:ph type="sldImg"/>
          </p:nvPr>
        </p:nvSpPr>
        <p:spPr>
          <a:xfrm>
            <a:off x="1150938" y="692150"/>
            <a:ext cx="4556125" cy="3416300"/>
          </a:xfrm>
          <a:ln/>
        </p:spPr>
      </p:sp>
      <p:sp>
        <p:nvSpPr>
          <p:cNvPr id="849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56E706F-25DA-41DE-9453-00589F533E06}" type="slidenum">
              <a:rPr lang="en-US" smtClean="0">
                <a:cs typeface="Arial" charset="0"/>
              </a:rPr>
              <a:pPr/>
              <a:t>4</a:t>
            </a:fld>
            <a:endParaRPr lang="en-US" smtClean="0">
              <a:cs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08B9184-20F9-469D-81DB-DE761CB5CD35}" type="slidenum">
              <a:rPr lang="en-US" smtClean="0">
                <a:cs typeface="Arial" charset="0"/>
              </a:rPr>
              <a:pPr/>
              <a:t>5</a:t>
            </a:fld>
            <a:endParaRPr lang="en-US" smtClean="0">
              <a:cs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4A2EF09-2E54-4487-ABB0-658791BE3C5D}" type="slidenum">
              <a:rPr lang="en-US" smtClean="0">
                <a:cs typeface="Arial" charset="0"/>
              </a:rPr>
              <a:pPr/>
              <a:t>6</a:t>
            </a:fld>
            <a:endParaRPr lang="en-US" smtClean="0">
              <a:cs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50938" y="692150"/>
            <a:ext cx="4556125" cy="3416300"/>
          </a:xfrm>
          <a:ln/>
        </p:spPr>
      </p:sp>
      <p:sp>
        <p:nvSpPr>
          <p:cNvPr id="921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smtClean="0"/>
          </a:p>
        </p:txBody>
      </p:sp>
      <p:sp>
        <p:nvSpPr>
          <p:cNvPr id="77828" name="Slide Number Placeholder 3"/>
          <p:cNvSpPr>
            <a:spLocks noGrp="1"/>
          </p:cNvSpPr>
          <p:nvPr>
            <p:ph type="sldNum" sz="quarter" idx="5"/>
          </p:nvPr>
        </p:nvSpPr>
        <p:spPr/>
        <p:txBody>
          <a:bodyPr/>
          <a:lstStyle/>
          <a:p>
            <a:pPr>
              <a:defRPr/>
            </a:pPr>
            <a:fld id="{E6DDCFBE-2565-4C85-92C7-39B7EA5130CA}" type="slidenum">
              <a:rPr lang="en-US" smtClean="0"/>
              <a:pPr>
                <a:defRPr/>
              </a:pPr>
              <a:t>26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34BE395F-60B9-4C56-AC2B-382EEA088768}" type="datetime1">
              <a:rPr lang="en-US"/>
              <a:pPr>
                <a:defRPr/>
              </a:pPr>
              <a:t>16/01/2020</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54C467A9-46C2-49C2-A92F-0CDB11C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B2B87E-D2D0-4BF0-B07F-7383F0E3E8BE}" type="datetime1">
              <a:rPr lang="en-US"/>
              <a:pPr>
                <a:defRPr/>
              </a:pPr>
              <a:t>16/01/2020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A0102EC-C67B-4014-ADCF-005E1F6A37A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6081A7D-A196-4A31-BB66-AE8F2C10E872}" type="datetime1">
              <a:rPr lang="en-US"/>
              <a:pPr>
                <a:defRPr/>
              </a:pPr>
              <a:t>16/01/2020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57A6CBE-184A-476E-8783-2B42E6CFA3D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BE1E8C0F-D302-4A8A-8D4C-D24475641384}" type="datetime1">
              <a:rPr lang="en-US"/>
              <a:pPr>
                <a:defRPr/>
              </a:pPr>
              <a:t>16/01/2020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D3F2E21-2301-473E-A2DB-6CF668E0285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9C22D5A8-F1BA-4DBA-A51A-51AD8FBC506B}" type="datetime1">
              <a:rPr lang="en-US"/>
              <a:pPr>
                <a:defRPr/>
              </a:pPr>
              <a:t>16/01/2020</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9BBC681E-1D65-436B-92BE-B5F708D0D56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9D5B693C-7568-4EBB-8E30-54CFCC667C85}" type="datetime1">
              <a:rPr lang="en-US"/>
              <a:pPr>
                <a:defRPr/>
              </a:pPr>
              <a:t>16/01/2020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880F9A9-E8AF-42C7-8E91-7B9E7AD01C6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BF700F13-5CED-4FC7-B31D-14B101070A7C}" type="datetime1">
              <a:rPr lang="en-US"/>
              <a:pPr>
                <a:defRPr/>
              </a:pPr>
              <a:t>16/01/2020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74885B9C-5871-432A-B2AA-78709967AC7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60094380-D692-4652-9966-D9E4B79BD0BC}" type="datetime1">
              <a:rPr lang="en-US"/>
              <a:pPr>
                <a:defRPr/>
              </a:pPr>
              <a:t>16/01/2020</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4D63E721-0753-43A2-ABB5-589A5F26C22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C02224A5-8792-4839-A7DB-39D19EE81732}" type="datetime1">
              <a:rPr lang="en-US"/>
              <a:pPr>
                <a:defRPr/>
              </a:pPr>
              <a:t>16/01/2020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9356E1F-C768-49F8-8350-3B27726B1A1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7CAD790B-331A-4354-A427-3F9C152E2267}" type="datetime1">
              <a:rPr lang="en-US"/>
              <a:pPr>
                <a:defRPr/>
              </a:pPr>
              <a:t>16/01/2020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40810C0-DC79-4ADA-9EC9-5BA4556C2FF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E11D5C8E-48C0-46F1-A133-FA16EE83E4B5}" type="datetime1">
              <a:rPr lang="en-US"/>
              <a:pPr>
                <a:defRPr/>
              </a:pPr>
              <a:t>16/01/2020</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93E1A36F-08F5-41C0-82A7-18D340F9A60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4105"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cs typeface="+mn-cs"/>
              </a:defRPr>
            </a:lvl1pPr>
            <a:extLst/>
          </a:lstStyle>
          <a:p>
            <a:pPr>
              <a:defRPr/>
            </a:pPr>
            <a:fld id="{94611372-13D3-4848-9CA9-7AA0C51DB02E}" type="datetime1">
              <a:rPr lang="en-US"/>
              <a:pPr>
                <a:defRPr/>
              </a:pPr>
              <a:t>16/01/2020</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cs typeface="+mn-cs"/>
              </a:defRPr>
            </a:lvl1pPr>
            <a:extLst/>
          </a:lstStyle>
          <a:p>
            <a:pPr>
              <a:defRPr/>
            </a:pPr>
            <a:fld id="{DB383522-BB7B-4081-A2B8-989E0F3D7F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7" r:id="rId1"/>
    <p:sldLayoutId id="2147483913" r:id="rId2"/>
    <p:sldLayoutId id="2147483918" r:id="rId3"/>
    <p:sldLayoutId id="2147483919" r:id="rId4"/>
    <p:sldLayoutId id="2147483920" r:id="rId5"/>
    <p:sldLayoutId id="2147483921" r:id="rId6"/>
    <p:sldLayoutId id="2147483914" r:id="rId7"/>
    <p:sldLayoutId id="2147483922" r:id="rId8"/>
    <p:sldLayoutId id="2147483923" r:id="rId9"/>
    <p:sldLayoutId id="2147483915" r:id="rId10"/>
    <p:sldLayoutId id="2147483916" r:id="rId11"/>
  </p:sldLayoutIdLst>
  <p:hf hdr="0" ft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752600"/>
            <a:ext cx="7772400" cy="1830388"/>
          </a:xfrm>
        </p:spPr>
        <p:txBody>
          <a:bodyPr/>
          <a:lstStyle/>
          <a:p>
            <a:pPr eaLnBrk="1" fontAlgn="auto" hangingPunct="1">
              <a:spcAft>
                <a:spcPts val="0"/>
              </a:spcAft>
              <a:defRPr/>
            </a:pPr>
            <a:r>
              <a:rPr lang="en-US" dirty="0" smtClean="0"/>
              <a:t>Artificial Intelligence</a:t>
            </a:r>
          </a:p>
        </p:txBody>
      </p:sp>
      <p:sp>
        <p:nvSpPr>
          <p:cNvPr id="12291" name="Date Placeholder 5"/>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9F3AFA5-503B-4832-9357-0E7267D9B66C}" type="datetime1">
              <a:rPr lang="en-US" smtClean="0"/>
              <a:pPr>
                <a:defRPr/>
              </a:pPr>
              <a:t>16/01/2020</a:t>
            </a:fld>
            <a:endParaRPr lang="en-US" dirty="0" smtClean="0"/>
          </a:p>
        </p:txBody>
      </p:sp>
      <p:sp>
        <p:nvSpPr>
          <p:cNvPr id="12292"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0F399CD-97C4-4B47-9760-E1B299DCB9C1}" type="slidenum">
              <a:rPr lang="en-US" smtClean="0"/>
              <a:pPr>
                <a:defRPr/>
              </a:pPr>
              <a:t>1</a:t>
            </a:fld>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1600200"/>
            <a:ext cx="8229600" cy="4876800"/>
          </a:xfrm>
        </p:spPr>
        <p:txBody>
          <a:bodyPr/>
          <a:lstStyle/>
          <a:p>
            <a:pPr eaLnBrk="1" hangingPunct="1">
              <a:lnSpc>
                <a:spcPct val="80000"/>
              </a:lnSpc>
            </a:pPr>
            <a:endParaRPr lang="en-US" smtClean="0"/>
          </a:p>
          <a:p>
            <a:pPr eaLnBrk="1" hangingPunct="1">
              <a:lnSpc>
                <a:spcPct val="80000"/>
              </a:lnSpc>
            </a:pPr>
            <a:r>
              <a:rPr lang="en-US" sz="1600" smtClean="0"/>
              <a:t>1956: birth of AI</a:t>
            </a:r>
          </a:p>
          <a:p>
            <a:pPr lvl="1" eaLnBrk="1" hangingPunct="1">
              <a:lnSpc>
                <a:spcPct val="80000"/>
              </a:lnSpc>
            </a:pPr>
            <a:r>
              <a:rPr lang="en-US" sz="1600" smtClean="0"/>
              <a:t>The name “Artificial Intelligence” is coined  </a:t>
            </a:r>
          </a:p>
          <a:p>
            <a:pPr lvl="1" eaLnBrk="1" hangingPunct="1">
              <a:lnSpc>
                <a:spcPct val="80000"/>
              </a:lnSpc>
            </a:pPr>
            <a:endParaRPr lang="en-US" sz="1600" smtClean="0"/>
          </a:p>
          <a:p>
            <a:pPr eaLnBrk="1" hangingPunct="1">
              <a:lnSpc>
                <a:spcPct val="80000"/>
              </a:lnSpc>
            </a:pPr>
            <a:r>
              <a:rPr lang="en-US" sz="1600" smtClean="0"/>
              <a:t>1950s: initial promise</a:t>
            </a:r>
          </a:p>
          <a:p>
            <a:pPr lvl="1" eaLnBrk="1" hangingPunct="1">
              <a:lnSpc>
                <a:spcPct val="80000"/>
              </a:lnSpc>
            </a:pPr>
            <a:r>
              <a:rPr lang="en-US" sz="1600" smtClean="0"/>
              <a:t>Early AI programs, including </a:t>
            </a:r>
          </a:p>
          <a:p>
            <a:pPr lvl="1" eaLnBrk="1" hangingPunct="1">
              <a:lnSpc>
                <a:spcPct val="80000"/>
              </a:lnSpc>
            </a:pPr>
            <a:r>
              <a:rPr lang="en-US" sz="1600" smtClean="0"/>
              <a:t>Samuel's checkers program  </a:t>
            </a:r>
          </a:p>
          <a:p>
            <a:pPr lvl="1" eaLnBrk="1" hangingPunct="1">
              <a:lnSpc>
                <a:spcPct val="80000"/>
              </a:lnSpc>
            </a:pPr>
            <a:r>
              <a:rPr lang="en-US" sz="1600" smtClean="0"/>
              <a:t>Newell &amp; Simon's Logic Theorist</a:t>
            </a:r>
          </a:p>
          <a:p>
            <a:pPr lvl="1" eaLnBrk="1" hangingPunct="1">
              <a:lnSpc>
                <a:spcPct val="80000"/>
              </a:lnSpc>
            </a:pPr>
            <a:endParaRPr lang="en-US" sz="1600" smtClean="0"/>
          </a:p>
          <a:p>
            <a:pPr eaLnBrk="1" hangingPunct="1">
              <a:lnSpc>
                <a:spcPct val="80000"/>
              </a:lnSpc>
            </a:pPr>
            <a:r>
              <a:rPr lang="en-US" sz="1600" smtClean="0"/>
              <a:t>1955-65: “great enthusiasm”</a:t>
            </a:r>
          </a:p>
          <a:p>
            <a:pPr lvl="1" eaLnBrk="1" hangingPunct="1">
              <a:lnSpc>
                <a:spcPct val="80000"/>
              </a:lnSpc>
            </a:pPr>
            <a:r>
              <a:rPr lang="en-US" sz="1600" smtClean="0"/>
              <a:t>Newell and Simon: GPS, general problem solver</a:t>
            </a:r>
          </a:p>
          <a:p>
            <a:pPr lvl="1" eaLnBrk="1" hangingPunct="1">
              <a:lnSpc>
                <a:spcPct val="80000"/>
              </a:lnSpc>
            </a:pPr>
            <a:r>
              <a:rPr lang="en-US" sz="1600" smtClean="0"/>
              <a:t>Gelertner: Geometry Theorem Prover</a:t>
            </a:r>
          </a:p>
          <a:p>
            <a:pPr lvl="1" eaLnBrk="1" hangingPunct="1">
              <a:lnSpc>
                <a:spcPct val="80000"/>
              </a:lnSpc>
            </a:pPr>
            <a:r>
              <a:rPr lang="en-US" sz="1600" smtClean="0"/>
              <a:t>McCarthy: invention of LISP</a:t>
            </a:r>
          </a:p>
          <a:p>
            <a:pPr lvl="1" eaLnBrk="1" hangingPunct="1">
              <a:lnSpc>
                <a:spcPct val="80000"/>
              </a:lnSpc>
            </a:pPr>
            <a:endParaRPr lang="en-US" sz="1600" smtClean="0"/>
          </a:p>
          <a:p>
            <a:pPr eaLnBrk="1" hangingPunct="1">
              <a:lnSpc>
                <a:spcPct val="80000"/>
              </a:lnSpc>
            </a:pPr>
            <a:r>
              <a:rPr lang="en-US" sz="1600" smtClean="0"/>
              <a:t>1966—73: Reality dawns	</a:t>
            </a:r>
          </a:p>
          <a:p>
            <a:pPr lvl="1" eaLnBrk="1" hangingPunct="1">
              <a:lnSpc>
                <a:spcPct val="80000"/>
              </a:lnSpc>
            </a:pPr>
            <a:r>
              <a:rPr lang="en-US" sz="1600" smtClean="0"/>
              <a:t>Realization that many AI problems are intractable</a:t>
            </a:r>
          </a:p>
          <a:p>
            <a:pPr lvl="1" eaLnBrk="1" hangingPunct="1">
              <a:lnSpc>
                <a:spcPct val="80000"/>
              </a:lnSpc>
            </a:pPr>
            <a:r>
              <a:rPr lang="en-US" sz="1600" smtClean="0"/>
              <a:t>Limitations of existing neural network methods identified</a:t>
            </a:r>
          </a:p>
          <a:p>
            <a:pPr lvl="2" eaLnBrk="1" hangingPunct="1">
              <a:lnSpc>
                <a:spcPct val="80000"/>
              </a:lnSpc>
            </a:pPr>
            <a:r>
              <a:rPr lang="en-US" sz="1600" smtClean="0"/>
              <a:t>Neural network research almost disappears</a:t>
            </a:r>
          </a:p>
          <a:p>
            <a:pPr lvl="1" eaLnBrk="1" hangingPunct="1">
              <a:lnSpc>
                <a:spcPct val="80000"/>
              </a:lnSpc>
              <a:buFontTx/>
              <a:buNone/>
            </a:pPr>
            <a:endParaRPr lang="en-US" smtClean="0"/>
          </a:p>
          <a:p>
            <a:pPr lvl="1" eaLnBrk="1" hangingPunct="1">
              <a:lnSpc>
                <a:spcPct val="80000"/>
              </a:lnSpc>
              <a:buFontTx/>
              <a:buNone/>
            </a:pPr>
            <a:endParaRPr lang="en-US" sz="900" smtClean="0"/>
          </a:p>
        </p:txBody>
      </p:sp>
      <p:sp>
        <p:nvSpPr>
          <p:cNvPr id="19459"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5427008-46B2-40F1-84E8-C01F1E3877C0}" type="datetime1">
              <a:rPr lang="en-US" smtClean="0"/>
              <a:pPr>
                <a:defRPr/>
              </a:pPr>
              <a:t>16/01/2020</a:t>
            </a:fld>
            <a:endParaRPr lang="en-US" smtClean="0"/>
          </a:p>
        </p:txBody>
      </p:sp>
      <p:sp>
        <p:nvSpPr>
          <p:cNvPr id="19460"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C997AEE-AC83-4DCF-B1F2-4138D555415C}" type="slidenum">
              <a:rPr lang="en-US" smtClean="0"/>
              <a:pPr>
                <a:defRPr/>
              </a:pPr>
              <a:t>10</a:t>
            </a:fld>
            <a:endParaRPr lang="en-US" smtClean="0"/>
          </a:p>
        </p:txBody>
      </p:sp>
      <p:sp>
        <p:nvSpPr>
          <p:cNvPr id="8194" name="Rectangle 2"/>
          <p:cNvSpPr>
            <a:spLocks noGrp="1" noChangeArrowheads="1"/>
          </p:cNvSpPr>
          <p:nvPr>
            <p:ph type="title"/>
          </p:nvPr>
        </p:nvSpPr>
        <p:spPr/>
        <p:txBody>
          <a:bodyPr/>
          <a:lstStyle/>
          <a:p>
            <a:pPr eaLnBrk="1" fontAlgn="auto" hangingPunct="1">
              <a:spcAft>
                <a:spcPts val="0"/>
              </a:spcAft>
              <a:defRPr/>
            </a:pPr>
            <a:r>
              <a:rPr lang="en-US" smtClean="0"/>
              <a:t>History of AI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533400" y="990600"/>
            <a:ext cx="7924800" cy="5410200"/>
          </a:xfrm>
        </p:spPr>
        <p:txBody>
          <a:bodyPr/>
          <a:lstStyle/>
          <a:p>
            <a:pPr lvl="2" eaLnBrk="1" hangingPunct="1">
              <a:lnSpc>
                <a:spcPct val="80000"/>
              </a:lnSpc>
            </a:pPr>
            <a:endParaRPr lang="en-US" sz="1600" smtClean="0"/>
          </a:p>
          <a:p>
            <a:pPr eaLnBrk="1" hangingPunct="1">
              <a:lnSpc>
                <a:spcPct val="80000"/>
              </a:lnSpc>
            </a:pPr>
            <a:r>
              <a:rPr lang="en-US" sz="1600" smtClean="0"/>
              <a:t>1969—85: Adding domain knowledge</a:t>
            </a:r>
          </a:p>
          <a:p>
            <a:pPr lvl="1" eaLnBrk="1" hangingPunct="1">
              <a:lnSpc>
                <a:spcPct val="80000"/>
              </a:lnSpc>
            </a:pPr>
            <a:r>
              <a:rPr lang="en-US" sz="1600" smtClean="0"/>
              <a:t>	Development of knowledge-based systems</a:t>
            </a:r>
          </a:p>
          <a:p>
            <a:pPr lvl="1" eaLnBrk="1" hangingPunct="1">
              <a:lnSpc>
                <a:spcPct val="80000"/>
              </a:lnSpc>
            </a:pPr>
            <a:r>
              <a:rPr lang="en-US" sz="1600" smtClean="0"/>
              <a:t>  Success of rule-based expert systems,</a:t>
            </a:r>
          </a:p>
          <a:p>
            <a:pPr lvl="2" eaLnBrk="1" hangingPunct="1">
              <a:lnSpc>
                <a:spcPct val="80000"/>
              </a:lnSpc>
            </a:pPr>
            <a:r>
              <a:rPr lang="en-US" sz="1600" smtClean="0"/>
              <a:t>E.g., DENDRAL, MYCIN</a:t>
            </a:r>
          </a:p>
          <a:p>
            <a:pPr lvl="2" eaLnBrk="1" hangingPunct="1">
              <a:lnSpc>
                <a:spcPct val="80000"/>
              </a:lnSpc>
            </a:pPr>
            <a:r>
              <a:rPr lang="en-US" sz="1600" smtClean="0"/>
              <a:t>But were brittle and did not scale well in practice</a:t>
            </a:r>
          </a:p>
          <a:p>
            <a:pPr lvl="2" eaLnBrk="1" hangingPunct="1">
              <a:lnSpc>
                <a:spcPct val="80000"/>
              </a:lnSpc>
            </a:pPr>
            <a:endParaRPr lang="en-US" sz="1600" smtClean="0"/>
          </a:p>
          <a:p>
            <a:pPr eaLnBrk="1" hangingPunct="1">
              <a:lnSpc>
                <a:spcPct val="80000"/>
              </a:lnSpc>
            </a:pPr>
            <a:r>
              <a:rPr lang="en-US" sz="1600" smtClean="0"/>
              <a:t>1986--  Rise of machine learning</a:t>
            </a:r>
          </a:p>
          <a:p>
            <a:pPr lvl="1" eaLnBrk="1" hangingPunct="1">
              <a:lnSpc>
                <a:spcPct val="80000"/>
              </a:lnSpc>
            </a:pPr>
            <a:r>
              <a:rPr lang="en-US" sz="1600" smtClean="0"/>
              <a:t> Neural networks return to popularity</a:t>
            </a:r>
          </a:p>
          <a:p>
            <a:pPr lvl="1" eaLnBrk="1" hangingPunct="1">
              <a:lnSpc>
                <a:spcPct val="80000"/>
              </a:lnSpc>
            </a:pPr>
            <a:r>
              <a:rPr lang="en-US" sz="1600" smtClean="0"/>
              <a:t> Major advances in machine learning algorithms and applications</a:t>
            </a:r>
          </a:p>
          <a:p>
            <a:pPr lvl="1" eaLnBrk="1" hangingPunct="1">
              <a:lnSpc>
                <a:spcPct val="80000"/>
              </a:lnSpc>
            </a:pPr>
            <a:endParaRPr lang="en-US" sz="1600" smtClean="0"/>
          </a:p>
          <a:p>
            <a:pPr eaLnBrk="1" hangingPunct="1">
              <a:lnSpc>
                <a:spcPct val="80000"/>
              </a:lnSpc>
            </a:pPr>
            <a:r>
              <a:rPr lang="en-US" sz="1600" smtClean="0"/>
              <a:t>1990--  Role of uncertainty</a:t>
            </a:r>
          </a:p>
          <a:p>
            <a:pPr lvl="1" eaLnBrk="1" hangingPunct="1">
              <a:lnSpc>
                <a:spcPct val="80000"/>
              </a:lnSpc>
            </a:pPr>
            <a:r>
              <a:rPr lang="en-US" sz="1600" smtClean="0"/>
              <a:t>Bayesian networks as a knowledge representation framework</a:t>
            </a:r>
          </a:p>
          <a:p>
            <a:pPr lvl="1" eaLnBrk="1" hangingPunct="1">
              <a:lnSpc>
                <a:spcPct val="80000"/>
              </a:lnSpc>
            </a:pPr>
            <a:endParaRPr lang="en-US" sz="1600" smtClean="0"/>
          </a:p>
          <a:p>
            <a:pPr eaLnBrk="1" hangingPunct="1">
              <a:lnSpc>
                <a:spcPct val="80000"/>
              </a:lnSpc>
            </a:pPr>
            <a:r>
              <a:rPr lang="en-US" sz="1600" smtClean="0"/>
              <a:t>1995-- AI as Science</a:t>
            </a:r>
          </a:p>
          <a:p>
            <a:pPr lvl="1" eaLnBrk="1" hangingPunct="1">
              <a:lnSpc>
                <a:spcPct val="80000"/>
              </a:lnSpc>
            </a:pPr>
            <a:r>
              <a:rPr lang="en-US" sz="1600" smtClean="0"/>
              <a:t>Integration of learning, reasoning, knowledge representation</a:t>
            </a:r>
          </a:p>
          <a:p>
            <a:pPr lvl="1" eaLnBrk="1" hangingPunct="1">
              <a:lnSpc>
                <a:spcPct val="80000"/>
              </a:lnSpc>
            </a:pPr>
            <a:r>
              <a:rPr lang="en-US" sz="1600" smtClean="0"/>
              <a:t>AI methods used in vision, language, data mining, etc</a:t>
            </a:r>
          </a:p>
          <a:p>
            <a:pPr lvl="1" eaLnBrk="1" hangingPunct="1">
              <a:lnSpc>
                <a:spcPct val="80000"/>
              </a:lnSpc>
              <a:buFontTx/>
              <a:buNone/>
            </a:pPr>
            <a:r>
              <a:rPr lang="en-US" sz="900" smtClean="0"/>
              <a:t> </a:t>
            </a:r>
          </a:p>
        </p:txBody>
      </p:sp>
      <p:sp>
        <p:nvSpPr>
          <p:cNvPr id="20483"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9E1B154A-2ACE-4808-9133-31F08C971F2E}" type="datetime1">
              <a:rPr lang="en-US" smtClean="0"/>
              <a:pPr>
                <a:defRPr/>
              </a:pPr>
              <a:t>16/01/2020</a:t>
            </a:fld>
            <a:endParaRPr lang="en-US" smtClean="0"/>
          </a:p>
        </p:txBody>
      </p:sp>
      <p:sp>
        <p:nvSpPr>
          <p:cNvPr id="2048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04DC7C8-F508-4EF5-BB4E-2A50C31CE152}" type="slidenum">
              <a:rPr lang="en-US" smtClean="0"/>
              <a:pPr>
                <a:defRPr/>
              </a:pPr>
              <a:t>11</a:t>
            </a:fld>
            <a:endParaRPr lang="en-US" smtClean="0"/>
          </a:p>
        </p:txBody>
      </p:sp>
      <p:sp>
        <p:nvSpPr>
          <p:cNvPr id="9218" name="Rectangle 2"/>
          <p:cNvSpPr>
            <a:spLocks noGrp="1" noChangeArrowheads="1"/>
          </p:cNvSpPr>
          <p:nvPr>
            <p:ph type="title"/>
          </p:nvPr>
        </p:nvSpPr>
        <p:spPr>
          <a:xfrm>
            <a:off x="457200" y="274638"/>
            <a:ext cx="8229600" cy="563562"/>
          </a:xfrm>
        </p:spPr>
        <p:txBody>
          <a:bodyPr>
            <a:normAutofit fontScale="90000"/>
          </a:bodyPr>
          <a:lstStyle/>
          <a:p>
            <a:pPr eaLnBrk="1" fontAlgn="auto" hangingPunct="1">
              <a:spcAft>
                <a:spcPts val="0"/>
              </a:spcAft>
              <a:defRPr/>
            </a:pPr>
            <a:r>
              <a:rPr lang="en-US" smtClean="0"/>
              <a:t>History of AI </a:t>
            </a:r>
            <a:r>
              <a:rPr lang="en-US" sz="1400" smtClean="0"/>
              <a:t>(contd..)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eaLnBrk="1" hangingPunct="1">
              <a:lnSpc>
                <a:spcPct val="80000"/>
              </a:lnSpc>
            </a:pPr>
            <a:r>
              <a:rPr lang="en-US" sz="1600" smtClean="0"/>
              <a:t>Deep Blue defeated the reigning world chess champion Garry Kasparov in 1997 </a:t>
            </a:r>
          </a:p>
          <a:p>
            <a:pPr eaLnBrk="1" hangingPunct="1">
              <a:lnSpc>
                <a:spcPct val="80000"/>
              </a:lnSpc>
            </a:pPr>
            <a:endParaRPr lang="en-US" sz="1600" smtClean="0"/>
          </a:p>
          <a:p>
            <a:pPr eaLnBrk="1" hangingPunct="1">
              <a:lnSpc>
                <a:spcPct val="80000"/>
              </a:lnSpc>
            </a:pPr>
            <a:r>
              <a:rPr lang="en-US" sz="1600" smtClean="0"/>
              <a:t>AI program proved a mathematical conjecture (Robbins conjecture) unsolved for decades </a:t>
            </a:r>
          </a:p>
          <a:p>
            <a:pPr eaLnBrk="1" hangingPunct="1">
              <a:lnSpc>
                <a:spcPct val="80000"/>
              </a:lnSpc>
            </a:pPr>
            <a:endParaRPr lang="en-US" sz="1600" smtClean="0"/>
          </a:p>
          <a:p>
            <a:pPr eaLnBrk="1" hangingPunct="1">
              <a:lnSpc>
                <a:spcPct val="80000"/>
              </a:lnSpc>
            </a:pPr>
            <a:r>
              <a:rPr lang="en-US" sz="1600" smtClean="0"/>
              <a:t>During the 1991 Gulf War, US forces deployed an AI logistics planning and scheduling program that involved up to 50,000 vehicles, cargo, and people </a:t>
            </a:r>
          </a:p>
          <a:p>
            <a:pPr eaLnBrk="1" hangingPunct="1">
              <a:lnSpc>
                <a:spcPct val="80000"/>
              </a:lnSpc>
            </a:pPr>
            <a:endParaRPr lang="en-US" sz="1600" smtClean="0"/>
          </a:p>
          <a:p>
            <a:pPr eaLnBrk="1" hangingPunct="1">
              <a:lnSpc>
                <a:spcPct val="80000"/>
              </a:lnSpc>
            </a:pPr>
            <a:r>
              <a:rPr lang="en-US" sz="1600" smtClean="0"/>
              <a:t>NASA's on-board autonomous planning program controlled the scheduling of operations for a spacecraft </a:t>
            </a:r>
          </a:p>
          <a:p>
            <a:pPr eaLnBrk="1" hangingPunct="1">
              <a:lnSpc>
                <a:spcPct val="80000"/>
              </a:lnSpc>
            </a:pPr>
            <a:endParaRPr lang="en-US" sz="1600" smtClean="0"/>
          </a:p>
          <a:p>
            <a:pPr eaLnBrk="1" hangingPunct="1">
              <a:lnSpc>
                <a:spcPct val="80000"/>
              </a:lnSpc>
            </a:pPr>
            <a:r>
              <a:rPr lang="en-US" sz="1600" smtClean="0"/>
              <a:t>Proverb solves crossword puzzles better than most humans</a:t>
            </a:r>
          </a:p>
          <a:p>
            <a:pPr eaLnBrk="1" hangingPunct="1">
              <a:lnSpc>
                <a:spcPct val="80000"/>
              </a:lnSpc>
            </a:pPr>
            <a:endParaRPr lang="en-US" sz="1600" smtClean="0"/>
          </a:p>
          <a:p>
            <a:pPr eaLnBrk="1" hangingPunct="1">
              <a:lnSpc>
                <a:spcPct val="80000"/>
              </a:lnSpc>
            </a:pPr>
            <a:r>
              <a:rPr lang="en-US" sz="1600" smtClean="0"/>
              <a:t>Robot driving: DARPA grand challenge 2003-2007</a:t>
            </a:r>
          </a:p>
          <a:p>
            <a:pPr eaLnBrk="1" hangingPunct="1">
              <a:lnSpc>
                <a:spcPct val="80000"/>
              </a:lnSpc>
            </a:pPr>
            <a:endParaRPr lang="en-US" sz="1600" smtClean="0"/>
          </a:p>
          <a:p>
            <a:pPr eaLnBrk="1" hangingPunct="1">
              <a:lnSpc>
                <a:spcPct val="80000"/>
              </a:lnSpc>
            </a:pPr>
            <a:r>
              <a:rPr lang="en-US" sz="1600" smtClean="0"/>
              <a:t>2006: face recognition software available in consumer cameras</a:t>
            </a:r>
          </a:p>
        </p:txBody>
      </p:sp>
      <p:sp>
        <p:nvSpPr>
          <p:cNvPr id="21507"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5977E96D-8977-48B1-B05E-25A04C5863B9}" type="datetime1">
              <a:rPr lang="en-US" smtClean="0"/>
              <a:pPr>
                <a:defRPr/>
              </a:pPr>
              <a:t>16/01/2020</a:t>
            </a:fld>
            <a:endParaRPr lang="en-US" smtClean="0"/>
          </a:p>
        </p:txBody>
      </p:sp>
      <p:sp>
        <p:nvSpPr>
          <p:cNvPr id="21508"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14ED309-6AC7-482B-82A2-C36C6AD6F074}" type="slidenum">
              <a:rPr lang="en-US" smtClean="0"/>
              <a:pPr>
                <a:defRPr/>
              </a:pPr>
              <a:t>12</a:t>
            </a:fld>
            <a:endParaRPr lang="en-US" smtClean="0"/>
          </a:p>
        </p:txBody>
      </p:sp>
      <p:sp>
        <p:nvSpPr>
          <p:cNvPr id="10242" name="Rectangle 2"/>
          <p:cNvSpPr>
            <a:spLocks noGrp="1" noChangeArrowheads="1"/>
          </p:cNvSpPr>
          <p:nvPr>
            <p:ph type="title"/>
          </p:nvPr>
        </p:nvSpPr>
        <p:spPr/>
        <p:txBody>
          <a:bodyPr/>
          <a:lstStyle/>
          <a:p>
            <a:pPr eaLnBrk="1" fontAlgn="auto" hangingPunct="1">
              <a:spcAft>
                <a:spcPts val="0"/>
              </a:spcAft>
              <a:defRPr/>
            </a:pPr>
            <a:r>
              <a:rPr lang="en-US" smtClean="0"/>
              <a:t>Success Stories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normAutofit lnSpcReduction="10000"/>
          </a:bodyPr>
          <a:lstStyle/>
          <a:p>
            <a:pPr marL="365760" indent="-256032" eaLnBrk="1" fontAlgn="auto" hangingPunct="1">
              <a:lnSpc>
                <a:spcPct val="90000"/>
              </a:lnSpc>
              <a:spcAft>
                <a:spcPts val="0"/>
              </a:spcAft>
              <a:buFont typeface="Wingdings 3"/>
              <a:buChar char=""/>
              <a:defRPr/>
            </a:pPr>
            <a:r>
              <a:rPr lang="en-US" sz="1600" smtClean="0"/>
              <a:t>Grand Challenge</a:t>
            </a:r>
          </a:p>
          <a:p>
            <a:pPr marL="621792" lvl="1" eaLnBrk="1" fontAlgn="auto" hangingPunct="1">
              <a:lnSpc>
                <a:spcPct val="90000"/>
              </a:lnSpc>
              <a:spcBef>
                <a:spcPts val="324"/>
              </a:spcBef>
              <a:spcAft>
                <a:spcPts val="0"/>
              </a:spcAft>
              <a:buFont typeface="Verdana"/>
              <a:buChar char="◦"/>
              <a:defRPr/>
            </a:pPr>
            <a:r>
              <a:rPr lang="en-US" sz="1600" smtClean="0"/>
              <a:t>Cash prizes ($1 to $2 million) offered to first robots to complete a long course completely unassisted</a:t>
            </a:r>
          </a:p>
          <a:p>
            <a:pPr marL="621792" lvl="1" eaLnBrk="1" fontAlgn="auto" hangingPunct="1">
              <a:lnSpc>
                <a:spcPct val="90000"/>
              </a:lnSpc>
              <a:spcBef>
                <a:spcPts val="324"/>
              </a:spcBef>
              <a:spcAft>
                <a:spcPts val="0"/>
              </a:spcAft>
              <a:buFont typeface="Verdana"/>
              <a:buChar char="◦"/>
              <a:defRPr/>
            </a:pPr>
            <a:r>
              <a:rPr lang="en-US" sz="1600" smtClean="0"/>
              <a:t>Stimulates research in vision, robotics, planning, machine learning, reasoning, etc</a:t>
            </a:r>
          </a:p>
          <a:p>
            <a:pPr marL="621792" lvl="1" eaLnBrk="1" fontAlgn="auto" hangingPunct="1">
              <a:lnSpc>
                <a:spcPct val="90000"/>
              </a:lnSpc>
              <a:spcBef>
                <a:spcPts val="324"/>
              </a:spcBef>
              <a:spcAft>
                <a:spcPts val="0"/>
              </a:spcAft>
              <a:buFont typeface="Verdana"/>
              <a:buChar char="◦"/>
              <a:defRPr/>
            </a:pPr>
            <a:endParaRPr lang="en-US" sz="1600" smtClean="0"/>
          </a:p>
          <a:p>
            <a:pPr marL="365760" indent="-256032" eaLnBrk="1" fontAlgn="auto" hangingPunct="1">
              <a:lnSpc>
                <a:spcPct val="90000"/>
              </a:lnSpc>
              <a:spcAft>
                <a:spcPts val="0"/>
              </a:spcAft>
              <a:buFont typeface="Wingdings 3"/>
              <a:buChar char=""/>
              <a:defRPr/>
            </a:pPr>
            <a:r>
              <a:rPr lang="en-US" sz="1600" smtClean="0"/>
              <a:t>2004 Grand Challenge: </a:t>
            </a:r>
          </a:p>
          <a:p>
            <a:pPr marL="621792" lvl="1" eaLnBrk="1" fontAlgn="auto" hangingPunct="1">
              <a:lnSpc>
                <a:spcPct val="90000"/>
              </a:lnSpc>
              <a:spcBef>
                <a:spcPts val="324"/>
              </a:spcBef>
              <a:spcAft>
                <a:spcPts val="0"/>
              </a:spcAft>
              <a:buFont typeface="Verdana"/>
              <a:buChar char="◦"/>
              <a:defRPr/>
            </a:pPr>
            <a:r>
              <a:rPr lang="en-US" sz="1600" smtClean="0"/>
              <a:t>150 mile route in Nevada desert</a:t>
            </a:r>
          </a:p>
          <a:p>
            <a:pPr marL="621792" lvl="1" eaLnBrk="1" fontAlgn="auto" hangingPunct="1">
              <a:lnSpc>
                <a:spcPct val="90000"/>
              </a:lnSpc>
              <a:spcBef>
                <a:spcPts val="324"/>
              </a:spcBef>
              <a:spcAft>
                <a:spcPts val="0"/>
              </a:spcAft>
              <a:buFont typeface="Verdana"/>
              <a:buChar char="◦"/>
              <a:defRPr/>
            </a:pPr>
            <a:r>
              <a:rPr lang="en-US" sz="1600" smtClean="0"/>
              <a:t>Furthest any robot went was about 7 miles  </a:t>
            </a:r>
          </a:p>
          <a:p>
            <a:pPr marL="621792" lvl="1" eaLnBrk="1" fontAlgn="auto" hangingPunct="1">
              <a:lnSpc>
                <a:spcPct val="90000"/>
              </a:lnSpc>
              <a:spcBef>
                <a:spcPts val="324"/>
              </a:spcBef>
              <a:spcAft>
                <a:spcPts val="0"/>
              </a:spcAft>
              <a:buFont typeface="Verdana"/>
              <a:buChar char="◦"/>
              <a:defRPr/>
            </a:pPr>
            <a:r>
              <a:rPr lang="en-US" sz="1600" smtClean="0"/>
              <a:t>… but hardest terrain was at the beginning of the course</a:t>
            </a:r>
          </a:p>
          <a:p>
            <a:pPr marL="621792" lvl="1" eaLnBrk="1" fontAlgn="auto" hangingPunct="1">
              <a:lnSpc>
                <a:spcPct val="90000"/>
              </a:lnSpc>
              <a:spcBef>
                <a:spcPts val="324"/>
              </a:spcBef>
              <a:spcAft>
                <a:spcPts val="0"/>
              </a:spcAft>
              <a:buFont typeface="Verdana"/>
              <a:buChar char="◦"/>
              <a:defRPr/>
            </a:pPr>
            <a:endParaRPr lang="en-US" sz="1600" smtClean="0"/>
          </a:p>
          <a:p>
            <a:pPr marL="365760" indent="-256032" eaLnBrk="1" fontAlgn="auto" hangingPunct="1">
              <a:lnSpc>
                <a:spcPct val="90000"/>
              </a:lnSpc>
              <a:spcAft>
                <a:spcPts val="0"/>
              </a:spcAft>
              <a:buFont typeface="Wingdings 3"/>
              <a:buChar char=""/>
              <a:defRPr/>
            </a:pPr>
            <a:r>
              <a:rPr lang="en-US" sz="1600" smtClean="0"/>
              <a:t>2005 Grand Challenge:</a:t>
            </a:r>
          </a:p>
          <a:p>
            <a:pPr marL="621792" lvl="1" eaLnBrk="1" fontAlgn="auto" hangingPunct="1">
              <a:lnSpc>
                <a:spcPct val="90000"/>
              </a:lnSpc>
              <a:spcBef>
                <a:spcPts val="324"/>
              </a:spcBef>
              <a:spcAft>
                <a:spcPts val="0"/>
              </a:spcAft>
              <a:buFont typeface="Verdana"/>
              <a:buChar char="◦"/>
              <a:defRPr/>
            </a:pPr>
            <a:r>
              <a:rPr lang="en-US" sz="1600" smtClean="0"/>
              <a:t>132 mile race</a:t>
            </a:r>
          </a:p>
          <a:p>
            <a:pPr marL="621792" lvl="1" eaLnBrk="1" fontAlgn="auto" hangingPunct="1">
              <a:lnSpc>
                <a:spcPct val="90000"/>
              </a:lnSpc>
              <a:spcBef>
                <a:spcPts val="324"/>
              </a:spcBef>
              <a:spcAft>
                <a:spcPts val="0"/>
              </a:spcAft>
              <a:buFont typeface="Verdana"/>
              <a:buChar char="◦"/>
              <a:defRPr/>
            </a:pPr>
            <a:r>
              <a:rPr lang="en-US" sz="1600" smtClean="0"/>
              <a:t>Narrow tunnels, winding mountain passes, etc</a:t>
            </a:r>
          </a:p>
          <a:p>
            <a:pPr marL="621792" lvl="1" eaLnBrk="1" fontAlgn="auto" hangingPunct="1">
              <a:lnSpc>
                <a:spcPct val="90000"/>
              </a:lnSpc>
              <a:spcBef>
                <a:spcPts val="324"/>
              </a:spcBef>
              <a:spcAft>
                <a:spcPts val="0"/>
              </a:spcAft>
              <a:buFont typeface="Verdana"/>
              <a:buChar char="◦"/>
              <a:defRPr/>
            </a:pPr>
            <a:r>
              <a:rPr lang="en-US" sz="1600" smtClean="0"/>
              <a:t>Stanford 1</a:t>
            </a:r>
            <a:r>
              <a:rPr lang="en-US" sz="1600" baseline="30000" smtClean="0"/>
              <a:t>st</a:t>
            </a:r>
            <a:r>
              <a:rPr lang="en-US" sz="1600" smtClean="0"/>
              <a:t>, CMU 2</a:t>
            </a:r>
            <a:r>
              <a:rPr lang="en-US" sz="1600" baseline="30000" smtClean="0"/>
              <a:t>nd</a:t>
            </a:r>
            <a:r>
              <a:rPr lang="en-US" sz="1600" smtClean="0"/>
              <a:t>, both finished in about 6 hours</a:t>
            </a:r>
          </a:p>
          <a:p>
            <a:pPr marL="621792" lvl="1" eaLnBrk="1" fontAlgn="auto" hangingPunct="1">
              <a:lnSpc>
                <a:spcPct val="90000"/>
              </a:lnSpc>
              <a:spcBef>
                <a:spcPts val="324"/>
              </a:spcBef>
              <a:spcAft>
                <a:spcPts val="0"/>
              </a:spcAft>
              <a:buFont typeface="Verdana"/>
              <a:buChar char="◦"/>
              <a:defRPr/>
            </a:pPr>
            <a:endParaRPr lang="en-US" sz="1600" smtClean="0"/>
          </a:p>
          <a:p>
            <a:pPr marL="365760" indent="-256032" eaLnBrk="1" fontAlgn="auto" hangingPunct="1">
              <a:lnSpc>
                <a:spcPct val="90000"/>
              </a:lnSpc>
              <a:spcAft>
                <a:spcPts val="0"/>
              </a:spcAft>
              <a:buFont typeface="Wingdings 3"/>
              <a:buChar char=""/>
              <a:defRPr/>
            </a:pPr>
            <a:r>
              <a:rPr lang="en-US" sz="1600" smtClean="0"/>
              <a:t>2007 Urban Grand Challenge</a:t>
            </a:r>
          </a:p>
          <a:p>
            <a:pPr marL="621792" lvl="1" eaLnBrk="1" fontAlgn="auto" hangingPunct="1">
              <a:lnSpc>
                <a:spcPct val="90000"/>
              </a:lnSpc>
              <a:spcBef>
                <a:spcPts val="324"/>
              </a:spcBef>
              <a:spcAft>
                <a:spcPts val="0"/>
              </a:spcAft>
              <a:buFont typeface="Verdana"/>
              <a:buChar char="◦"/>
              <a:defRPr/>
            </a:pPr>
            <a:r>
              <a:rPr lang="en-US" sz="1600" smtClean="0"/>
              <a:t>This November in Victorville, California</a:t>
            </a:r>
          </a:p>
        </p:txBody>
      </p:sp>
      <p:sp>
        <p:nvSpPr>
          <p:cNvPr id="22531"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64F21432-EB09-42CE-BE7C-18254B401254}" type="datetime1">
              <a:rPr lang="en-US" smtClean="0"/>
              <a:pPr>
                <a:defRPr/>
              </a:pPr>
              <a:t>16/01/2020</a:t>
            </a:fld>
            <a:endParaRPr lang="en-US" smtClean="0"/>
          </a:p>
        </p:txBody>
      </p:sp>
      <p:sp>
        <p:nvSpPr>
          <p:cNvPr id="22532"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9CFB889-4B05-41F1-8412-261391B75FCD}" type="slidenum">
              <a:rPr lang="en-US" smtClean="0"/>
              <a:pPr>
                <a:defRPr/>
              </a:pPr>
              <a:t>13</a:t>
            </a:fld>
            <a:endParaRPr lang="en-US" smtClean="0"/>
          </a:p>
        </p:txBody>
      </p:sp>
      <p:sp>
        <p:nvSpPr>
          <p:cNvPr id="11266"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t>Example: DARPA Grand Challenge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66800"/>
            <a:ext cx="9144000" cy="5562600"/>
          </a:xfrm>
        </p:spPr>
        <p:txBody>
          <a:bodyPr/>
          <a:lstStyle/>
          <a:p>
            <a:pPr eaLnBrk="1" hangingPunct="1">
              <a:defRPr/>
            </a:pPr>
            <a:r>
              <a:rPr lang="en-US" sz="1600" dirty="0" smtClean="0"/>
              <a:t>The meaning of knowledge is closely related to the meaning of intelligence</a:t>
            </a:r>
            <a:r>
              <a:rPr lang="en-US" dirty="0" smtClean="0"/>
              <a:t>.</a:t>
            </a:r>
          </a:p>
          <a:p>
            <a:pPr eaLnBrk="1" hangingPunct="1">
              <a:defRPr/>
            </a:pPr>
            <a:r>
              <a:rPr lang="en-US" sz="1600" dirty="0" smtClean="0"/>
              <a:t>a characteristic of intelligent people is that they possess much knowledge.</a:t>
            </a:r>
          </a:p>
          <a:p>
            <a:pPr eaLnBrk="1" hangingPunct="1">
              <a:defRPr/>
            </a:pPr>
            <a:r>
              <a:rPr lang="en-US" sz="1600" dirty="0" smtClean="0"/>
              <a:t>Knowledge may be declarative or procedural. </a:t>
            </a:r>
          </a:p>
          <a:p>
            <a:pPr eaLnBrk="1" hangingPunct="1">
              <a:defRPr/>
            </a:pPr>
            <a:r>
              <a:rPr lang="en-US" sz="1600" dirty="0" smtClean="0"/>
              <a:t>Heuristic, that is another special type of knowledge, used by humans to solve complex problems.</a:t>
            </a:r>
          </a:p>
          <a:p>
            <a:pPr eaLnBrk="1" hangingPunct="1">
              <a:defRPr/>
            </a:pPr>
            <a:r>
              <a:rPr lang="en-US" sz="1600" dirty="0" smtClean="0"/>
              <a:t>knowledge is defined as a set of rules &amp; facts </a:t>
            </a:r>
          </a:p>
          <a:p>
            <a:pPr eaLnBrk="1" hangingPunct="1">
              <a:defRPr/>
            </a:pPr>
            <a:r>
              <a:rPr lang="en-US" sz="1600" dirty="0" smtClean="0"/>
              <a:t>A fact is always unconditionally true. </a:t>
            </a:r>
          </a:p>
          <a:p>
            <a:pPr eaLnBrk="1" hangingPunct="1">
              <a:defRPr/>
            </a:pPr>
            <a:r>
              <a:rPr lang="en-US" sz="1600" dirty="0" smtClean="0"/>
              <a:t>rule is true if some condition is satisfied. Rules have:</a:t>
            </a:r>
          </a:p>
          <a:p>
            <a:pPr eaLnBrk="1" hangingPunct="1">
              <a:buFontTx/>
              <a:buNone/>
              <a:defRPr/>
            </a:pPr>
            <a:r>
              <a:rPr lang="en-US" sz="1600" dirty="0" smtClean="0"/>
              <a:t>                  a) a condition part (right hand side)</a:t>
            </a:r>
          </a:p>
          <a:p>
            <a:pPr eaLnBrk="1" hangingPunct="1">
              <a:buFontTx/>
              <a:buNone/>
              <a:defRPr/>
            </a:pPr>
            <a:r>
              <a:rPr lang="en-US" sz="1600" dirty="0" smtClean="0"/>
              <a:t>                  b) a conclusion part (left hand side)</a:t>
            </a:r>
          </a:p>
          <a:p>
            <a:pPr eaLnBrk="1" hangingPunct="1">
              <a:buFontTx/>
              <a:buNone/>
              <a:defRPr/>
            </a:pPr>
            <a:r>
              <a:rPr lang="en-US" sz="1600" dirty="0" smtClean="0"/>
              <a:t>                  c) : - means if</a:t>
            </a:r>
          </a:p>
          <a:p>
            <a:pPr eaLnBrk="1" hangingPunct="1">
              <a:buFontTx/>
              <a:buNone/>
              <a:defRPr/>
            </a:pPr>
            <a:r>
              <a:rPr lang="en-US" sz="1600" dirty="0" smtClean="0"/>
              <a:t>                  d) a rule is read as if right hand side is true then left hand side is true, or 	         left hand side is true if right hand side is true.</a:t>
            </a:r>
          </a:p>
          <a:p>
            <a:pPr eaLnBrk="1" hangingPunct="1">
              <a:defRPr/>
            </a:pPr>
            <a:r>
              <a:rPr lang="en-US" sz="1600" dirty="0" smtClean="0"/>
              <a:t>Example           </a:t>
            </a:r>
            <a:r>
              <a:rPr lang="en-US" sz="1600" dirty="0" err="1" smtClean="0"/>
              <a:t>pam</a:t>
            </a:r>
            <a:r>
              <a:rPr lang="en-US" sz="1600" dirty="0" smtClean="0"/>
              <a:t>		     tom </a:t>
            </a:r>
          </a:p>
          <a:p>
            <a:pPr lvl="1" eaLnBrk="1" hangingPunct="1">
              <a:defRPr/>
            </a:pPr>
            <a:endParaRPr lang="en-US" sz="1200" dirty="0" smtClean="0"/>
          </a:p>
          <a:p>
            <a:pPr lvl="8">
              <a:defRPr/>
            </a:pPr>
            <a:r>
              <a:rPr lang="en-US" sz="1200" dirty="0" smtClean="0"/>
              <a:t>                                              fact: parent (tom, bob). </a:t>
            </a:r>
          </a:p>
          <a:p>
            <a:pPr lvl="8">
              <a:defRPr/>
            </a:pPr>
            <a:r>
              <a:rPr lang="en-US" sz="1200" dirty="0" smtClean="0"/>
              <a:t>                       bob                 rule: offspring( X, Y):- parent (Y, X).</a:t>
            </a:r>
          </a:p>
          <a:p>
            <a:pPr lvl="8">
              <a:defRPr/>
            </a:pPr>
            <a:endParaRPr lang="en-US" sz="1200" dirty="0" smtClean="0"/>
          </a:p>
          <a:p>
            <a:pPr lvl="8">
              <a:defRPr/>
            </a:pPr>
            <a:endParaRPr lang="en-US" sz="1200" dirty="0" smtClean="0"/>
          </a:p>
          <a:p>
            <a:pPr lvl="8">
              <a:defRPr/>
            </a:pPr>
            <a:r>
              <a:rPr lang="en-US" sz="1200" dirty="0" smtClean="0"/>
              <a:t>                       </a:t>
            </a:r>
            <a:r>
              <a:rPr lang="en-US" sz="1200" dirty="0" err="1" smtClean="0"/>
              <a:t>ann</a:t>
            </a:r>
            <a:endParaRPr lang="en-US" sz="1200" dirty="0" smtClean="0"/>
          </a:p>
        </p:txBody>
      </p:sp>
      <p:sp>
        <p:nvSpPr>
          <p:cNvPr id="23555"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72C03D76-65E4-4FBE-8625-44566915755C}" type="datetime1">
              <a:rPr lang="en-US" smtClean="0"/>
              <a:pPr>
                <a:defRPr/>
              </a:pPr>
              <a:t>16/01/2020</a:t>
            </a:fld>
            <a:endParaRPr lang="en-US" smtClean="0"/>
          </a:p>
        </p:txBody>
      </p:sp>
      <p:sp>
        <p:nvSpPr>
          <p:cNvPr id="23556"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BBB0A3F-0E96-4061-9F93-5AF28FAAC944}" type="slidenum">
              <a:rPr lang="en-US" smtClean="0"/>
              <a:pPr>
                <a:defRPr/>
              </a:pPr>
              <a:t>14</a:t>
            </a:fld>
            <a:endParaRPr lang="en-US" smtClean="0"/>
          </a:p>
        </p:txBody>
      </p:sp>
      <p:sp>
        <p:nvSpPr>
          <p:cNvPr id="12290" name="Title 1"/>
          <p:cNvSpPr>
            <a:spLocks noGrp="1"/>
          </p:cNvSpPr>
          <p:nvPr>
            <p:ph type="title"/>
          </p:nvPr>
        </p:nvSpPr>
        <p:spPr/>
        <p:txBody>
          <a:bodyPr/>
          <a:lstStyle/>
          <a:p>
            <a:pPr eaLnBrk="1" fontAlgn="auto" hangingPunct="1">
              <a:spcAft>
                <a:spcPts val="0"/>
              </a:spcAft>
              <a:defRPr/>
            </a:pPr>
            <a:r>
              <a:rPr lang="en-US" smtClean="0"/>
              <a:t>Importance of Knowledge</a:t>
            </a:r>
          </a:p>
        </p:txBody>
      </p:sp>
      <p:sp>
        <p:nvSpPr>
          <p:cNvPr id="6" name="Oval 5"/>
          <p:cNvSpPr/>
          <p:nvPr/>
        </p:nvSpPr>
        <p:spPr>
          <a:xfrm>
            <a:off x="2514600" y="502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00" dirty="0"/>
          </a:p>
        </p:txBody>
      </p:sp>
      <p:sp>
        <p:nvSpPr>
          <p:cNvPr id="7" name="Oval 6"/>
          <p:cNvSpPr/>
          <p:nvPr/>
        </p:nvSpPr>
        <p:spPr>
          <a:xfrm>
            <a:off x="3657600" y="502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124200" y="563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3124200" y="640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6" idx="5"/>
            <a:endCxn id="8" idx="1"/>
          </p:cNvCxnSpPr>
          <p:nvPr/>
        </p:nvCxnSpPr>
        <p:spPr>
          <a:xfrm rot="16200000" flipH="1">
            <a:off x="2774950" y="5289550"/>
            <a:ext cx="393700"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7"/>
          </p:cNvCxnSpPr>
          <p:nvPr/>
        </p:nvCxnSpPr>
        <p:spPr>
          <a:xfrm rot="5400000">
            <a:off x="3346450" y="5327650"/>
            <a:ext cx="393700"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4"/>
            <a:endCxn id="9" idx="0"/>
          </p:cNvCxnSpPr>
          <p:nvPr/>
        </p:nvCxnSpPr>
        <p:spPr>
          <a:xfrm rot="5400000">
            <a:off x="3048001" y="6172200"/>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228600" y="1219200"/>
            <a:ext cx="8686800" cy="5105400"/>
          </a:xfrm>
        </p:spPr>
        <p:txBody>
          <a:bodyPr/>
          <a:lstStyle/>
          <a:p>
            <a:pPr eaLnBrk="1" hangingPunct="1"/>
            <a:r>
              <a:rPr lang="en-US" sz="1600" smtClean="0"/>
              <a:t>An </a:t>
            </a:r>
            <a:r>
              <a:rPr lang="en-US" sz="1600" b="1" smtClean="0"/>
              <a:t>agent </a:t>
            </a:r>
            <a:r>
              <a:rPr lang="en-US" sz="1600" smtClean="0"/>
              <a:t>is anything that can be viewed as </a:t>
            </a:r>
            <a:r>
              <a:rPr lang="en-US" sz="1600" b="1" smtClean="0"/>
              <a:t>perceiving </a:t>
            </a:r>
            <a:r>
              <a:rPr lang="en-US" sz="1600" smtClean="0"/>
              <a:t>its environment through </a:t>
            </a:r>
            <a:r>
              <a:rPr lang="en-US" sz="1600" b="1" smtClean="0"/>
              <a:t>sensors </a:t>
            </a:r>
            <a:r>
              <a:rPr lang="en-US" sz="1600" smtClean="0"/>
              <a:t>and </a:t>
            </a:r>
            <a:r>
              <a:rPr lang="en-US" sz="1600" b="1" smtClean="0"/>
              <a:t>acting </a:t>
            </a:r>
            <a:r>
              <a:rPr lang="en-US" sz="1600" smtClean="0"/>
              <a:t>upon that environment through </a:t>
            </a:r>
            <a:r>
              <a:rPr lang="en-US" sz="1600" b="1" smtClean="0"/>
              <a:t>effectors/actuators</a:t>
            </a:r>
            <a:r>
              <a:rPr lang="en-US" sz="1600" smtClean="0"/>
              <a:t>. </a:t>
            </a:r>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r>
              <a:rPr lang="en-US" sz="1600" b="1" smtClean="0"/>
              <a:t>Rational Agent – </a:t>
            </a:r>
            <a:r>
              <a:rPr lang="en-US" sz="1600" smtClean="0"/>
              <a:t>is the one that does the right thing</a:t>
            </a:r>
          </a:p>
          <a:p>
            <a:pPr eaLnBrk="1" hangingPunct="1"/>
            <a:r>
              <a:rPr lang="en-US" sz="1600" b="1" smtClean="0"/>
              <a:t>Performance Measure  - </a:t>
            </a:r>
            <a:r>
              <a:rPr lang="en-US" sz="1600" smtClean="0"/>
              <a:t>is</a:t>
            </a:r>
            <a:r>
              <a:rPr lang="en-US" sz="1600" b="1" smtClean="0"/>
              <a:t> </a:t>
            </a:r>
            <a:r>
              <a:rPr lang="en-US" sz="1600" smtClean="0"/>
              <a:t>the criteria that determine how successful an agent is.</a:t>
            </a:r>
          </a:p>
          <a:p>
            <a:pPr eaLnBrk="1" hangingPunct="1"/>
            <a:r>
              <a:rPr lang="en-US" sz="1600" smtClean="0"/>
              <a:t>Example: an agent that is supposed to vacuum a dirty floor.</a:t>
            </a:r>
          </a:p>
        </p:txBody>
      </p:sp>
      <p:sp>
        <p:nvSpPr>
          <p:cNvPr id="24579" name="Date Placeholder 3"/>
          <p:cNvSpPr>
            <a:spLocks noGrp="1"/>
          </p:cNvSpPr>
          <p:nvPr>
            <p:ph type="dt" sz="quarter" idx="10"/>
          </p:nvPr>
        </p:nvSpPr>
        <p:spPr bwMode="auto">
          <a:xfrm>
            <a:off x="457200" y="6381750"/>
            <a:ext cx="2133600" cy="476250"/>
          </a:xfrm>
          <a:ln>
            <a:miter lim="800000"/>
            <a:headEnd/>
            <a:tailEnd/>
          </a:ln>
        </p:spPr>
        <p:txBody>
          <a:bodyPr wrap="square" lIns="91440" tIns="45720" rIns="91440" bIns="45720" numCol="1" anchorCtr="0" compatLnSpc="1">
            <a:prstTxWarp prst="textNoShape">
              <a:avLst/>
            </a:prstTxWarp>
          </a:bodyPr>
          <a:lstStyle/>
          <a:p>
            <a:pPr>
              <a:defRPr/>
            </a:pPr>
            <a:fld id="{B9672417-7AEA-40C8-B953-284FB28DB85C}" type="datetime1">
              <a:rPr lang="en-US" smtClean="0"/>
              <a:pPr>
                <a:defRPr/>
              </a:pPr>
              <a:t>16/01/2020</a:t>
            </a:fld>
            <a:endParaRPr lang="en-US" smtClean="0"/>
          </a:p>
        </p:txBody>
      </p:sp>
      <p:sp>
        <p:nvSpPr>
          <p:cNvPr id="24580" name="Slide Number Placeholder 4"/>
          <p:cNvSpPr>
            <a:spLocks noGrp="1"/>
          </p:cNvSpPr>
          <p:nvPr>
            <p:ph type="sldNum" sz="quarter" idx="12"/>
          </p:nvPr>
        </p:nvSpPr>
        <p:spPr bwMode="auto">
          <a:xfrm>
            <a:off x="6553200" y="6381750"/>
            <a:ext cx="2133600" cy="476250"/>
          </a:xfrm>
          <a:ln>
            <a:miter lim="800000"/>
            <a:headEnd/>
            <a:tailEnd/>
          </a:ln>
        </p:spPr>
        <p:txBody>
          <a:bodyPr wrap="square" lIns="91440" tIns="45720" rIns="91440" bIns="45720" numCol="1" anchorCtr="0" compatLnSpc="1">
            <a:prstTxWarp prst="textNoShape">
              <a:avLst/>
            </a:prstTxWarp>
          </a:bodyPr>
          <a:lstStyle/>
          <a:p>
            <a:pPr>
              <a:defRPr/>
            </a:pPr>
            <a:fld id="{780C9B1D-D530-46A1-AD8D-D27960C28031}" type="slidenum">
              <a:rPr lang="en-US" smtClean="0"/>
              <a:pPr>
                <a:defRPr/>
              </a:pPr>
              <a:t>15</a:t>
            </a:fld>
            <a:endParaRPr lang="en-US" smtClean="0"/>
          </a:p>
        </p:txBody>
      </p:sp>
      <p:sp>
        <p:nvSpPr>
          <p:cNvPr id="2" name="Title 1"/>
          <p:cNvSpPr>
            <a:spLocks noGrp="1"/>
          </p:cNvSpPr>
          <p:nvPr>
            <p:ph type="title"/>
          </p:nvPr>
        </p:nvSpPr>
        <p:spPr>
          <a:xfrm>
            <a:off x="457200" y="274638"/>
            <a:ext cx="8229600" cy="868362"/>
          </a:xfrm>
        </p:spPr>
        <p:txBody>
          <a:bodyPr/>
          <a:lstStyle/>
          <a:p>
            <a:pPr eaLnBrk="1" fontAlgn="auto" hangingPunct="1">
              <a:spcAft>
                <a:spcPts val="0"/>
              </a:spcAft>
              <a:defRPr/>
            </a:pPr>
            <a:r>
              <a:rPr lang="en-US" dirty="0" smtClean="0"/>
              <a:t>INTELLIGENT AGENTS</a:t>
            </a:r>
            <a:endParaRPr lang="en-US" dirty="0"/>
          </a:p>
        </p:txBody>
      </p:sp>
      <p:pic>
        <p:nvPicPr>
          <p:cNvPr id="24582" name="Picture 4"/>
          <p:cNvPicPr>
            <a:picLocks noChangeAspect="1" noChangeArrowheads="1"/>
          </p:cNvPicPr>
          <p:nvPr/>
        </p:nvPicPr>
        <p:blipFill>
          <a:blip r:embed="rId2" cstate="print"/>
          <a:srcRect/>
          <a:stretch>
            <a:fillRect/>
          </a:stretch>
        </p:blipFill>
        <p:spPr bwMode="auto">
          <a:xfrm>
            <a:off x="1371600" y="1981200"/>
            <a:ext cx="6248400" cy="2343150"/>
          </a:xfrm>
          <a:prstGeom prst="rect">
            <a:avLst/>
          </a:prstGeom>
          <a:noFill/>
          <a:ln w="9525">
            <a:noFill/>
            <a:miter lim="800000"/>
            <a:headEnd/>
            <a:tailEnd/>
          </a:ln>
        </p:spPr>
      </p:pic>
      <p:pic>
        <p:nvPicPr>
          <p:cNvPr id="24583" name="Picture 6"/>
          <p:cNvPicPr>
            <a:picLocks noChangeAspect="1" noChangeArrowheads="1"/>
          </p:cNvPicPr>
          <p:nvPr/>
        </p:nvPicPr>
        <p:blipFill>
          <a:blip r:embed="rId3" cstate="print"/>
          <a:srcRect/>
          <a:stretch>
            <a:fillRect/>
          </a:stretch>
        </p:blipFill>
        <p:spPr bwMode="auto">
          <a:xfrm>
            <a:off x="6400800" y="5257800"/>
            <a:ext cx="1571625" cy="86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981200"/>
            <a:ext cx="8229600" cy="3471863"/>
          </a:xfrm>
        </p:spPr>
        <p:txBody>
          <a:bodyPr/>
          <a:lstStyle/>
          <a:p>
            <a:pPr algn="just" eaLnBrk="1" hangingPunct="1"/>
            <a:r>
              <a:rPr lang="en-US" sz="1600" b="1" smtClean="0"/>
              <a:t>Ideal rational agent:</a:t>
            </a:r>
            <a:r>
              <a:rPr lang="en-US" b="1" smtClean="0"/>
              <a:t> </a:t>
            </a:r>
            <a:r>
              <a:rPr lang="en-US" sz="1400" smtClean="0"/>
              <a:t>For each possible percept sequence, an ideal rational agent should do whatever action is expected to maximize its performance measure, on the basis of the evidence provided by the percept sequence and whatever built-in knowledge the agent has.</a:t>
            </a:r>
          </a:p>
          <a:p>
            <a:pPr eaLnBrk="1" hangingPunct="1"/>
            <a:endParaRPr lang="en-US" sz="1400" smtClean="0"/>
          </a:p>
          <a:p>
            <a:pPr eaLnBrk="1" hangingPunct="1"/>
            <a:r>
              <a:rPr lang="en-US" sz="1600" b="1" smtClean="0"/>
              <a:t>What is rational at any given time depends on four things:</a:t>
            </a:r>
          </a:p>
          <a:p>
            <a:pPr eaLnBrk="1" hangingPunct="1">
              <a:buFont typeface="Wingdings 3" pitchFamily="18" charset="2"/>
              <a:buNone/>
            </a:pPr>
            <a:r>
              <a:rPr lang="en-US" sz="1400" smtClean="0"/>
              <a:t>		a) The performance measure that defines degree of success. (P)</a:t>
            </a:r>
          </a:p>
          <a:p>
            <a:pPr eaLnBrk="1" hangingPunct="1">
              <a:buFont typeface="Wingdings 3" pitchFamily="18" charset="2"/>
              <a:buNone/>
            </a:pPr>
            <a:r>
              <a:rPr lang="en-US" sz="1400" smtClean="0"/>
              <a:t>		b) What the agent knows about the environment (E)</a:t>
            </a:r>
          </a:p>
          <a:p>
            <a:pPr eaLnBrk="1" hangingPunct="1">
              <a:buFont typeface="Wingdings 3" pitchFamily="18" charset="2"/>
              <a:buNone/>
            </a:pPr>
            <a:r>
              <a:rPr lang="en-US" sz="1400" smtClean="0"/>
              <a:t>		c) The actions that the agent can perform (A)</a:t>
            </a:r>
          </a:p>
          <a:p>
            <a:pPr eaLnBrk="1" hangingPunct="1">
              <a:buFont typeface="Wingdings 3" pitchFamily="18" charset="2"/>
              <a:buNone/>
            </a:pPr>
            <a:r>
              <a:rPr lang="en-US" sz="1400" smtClean="0"/>
              <a:t>		d) Everything that the agent has perceived so far through sensors (S)</a:t>
            </a:r>
          </a:p>
        </p:txBody>
      </p:sp>
      <p:sp>
        <p:nvSpPr>
          <p:cNvPr id="25603"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00E197D2-C819-4911-902E-1035BA9059F3}" type="datetime1">
              <a:rPr lang="en-US" smtClean="0"/>
              <a:pPr>
                <a:defRPr/>
              </a:pPr>
              <a:t>16/01/2020</a:t>
            </a:fld>
            <a:endParaRPr lang="en-US" smtClean="0"/>
          </a:p>
        </p:txBody>
      </p:sp>
      <p:sp>
        <p:nvSpPr>
          <p:cNvPr id="2560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A6677838-C8C5-4275-8A5C-A94A109D4556}" type="slidenum">
              <a:rPr lang="en-US" smtClean="0"/>
              <a:pPr>
                <a:defRPr/>
              </a:pPr>
              <a:t>16</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HOW AGENTS SHOULD ACT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0" y="1752600"/>
            <a:ext cx="8991600" cy="3733800"/>
          </a:xfrm>
        </p:spPr>
        <p:txBody>
          <a:bodyPr/>
          <a:lstStyle/>
          <a:p>
            <a:pPr eaLnBrk="1" hangingPunct="1"/>
            <a:r>
              <a:rPr lang="en-US" sz="1600" smtClean="0"/>
              <a:t>If an agent’s behavior depends only on its percept sequence to date, then it’s better to describe any particular agent by making a table of the action it takes in response to each possible percept sequence.</a:t>
            </a:r>
          </a:p>
          <a:p>
            <a:pPr eaLnBrk="1" hangingPunct="1"/>
            <a:endParaRPr lang="en-US" sz="1600" smtClean="0"/>
          </a:p>
          <a:p>
            <a:pPr eaLnBrk="1" hangingPunct="1"/>
            <a:r>
              <a:rPr lang="en-US" sz="1600" smtClean="0"/>
              <a:t>Such a list is called a mapping from percept sequences to actions.</a:t>
            </a:r>
          </a:p>
          <a:p>
            <a:pPr eaLnBrk="1" hangingPunct="1"/>
            <a:endParaRPr lang="en-US" sz="1600" smtClean="0"/>
          </a:p>
          <a:p>
            <a:pPr eaLnBrk="1" hangingPunct="1"/>
            <a:r>
              <a:rPr lang="en-US" sz="1600" smtClean="0"/>
              <a:t>This does not mean, of course, that we have to create an explicit table with an entry</a:t>
            </a:r>
          </a:p>
          <a:p>
            <a:pPr eaLnBrk="1" hangingPunct="1">
              <a:buFont typeface="Wingdings 3" pitchFamily="18" charset="2"/>
              <a:buNone/>
            </a:pPr>
            <a:r>
              <a:rPr lang="en-US" sz="1600" smtClean="0"/>
              <a:t>    for every possible percept sequence</a:t>
            </a:r>
          </a:p>
          <a:p>
            <a:pPr eaLnBrk="1" hangingPunct="1">
              <a:buFont typeface="Wingdings 3" pitchFamily="18" charset="2"/>
              <a:buNone/>
            </a:pPr>
            <a:endParaRPr lang="en-US" sz="1600" smtClean="0"/>
          </a:p>
          <a:p>
            <a:pPr eaLnBrk="1" hangingPunct="1"/>
            <a:r>
              <a:rPr lang="en-US" sz="1600" smtClean="0"/>
              <a:t>It is possible to define a specification of the mapping without exhaustively enumerating it.</a:t>
            </a:r>
          </a:p>
        </p:txBody>
      </p:sp>
      <p:sp>
        <p:nvSpPr>
          <p:cNvPr id="3" name="Title 2"/>
          <p:cNvSpPr>
            <a:spLocks noGrp="1"/>
          </p:cNvSpPr>
          <p:nvPr>
            <p:ph type="title"/>
          </p:nvPr>
        </p:nvSpPr>
        <p:spPr>
          <a:xfrm>
            <a:off x="533400" y="228600"/>
            <a:ext cx="8229600" cy="792162"/>
          </a:xfrm>
        </p:spPr>
        <p:txBody>
          <a:bodyPr>
            <a:normAutofit fontScale="90000"/>
          </a:bodyPr>
          <a:lstStyle/>
          <a:p>
            <a:pPr algn="ctr" eaLnBrk="1" hangingPunct="1">
              <a:defRPr/>
            </a:pPr>
            <a:r>
              <a:rPr lang="en-US" dirty="0" smtClean="0"/>
              <a:t>Ideal mapping from percept sequences to actions</a:t>
            </a:r>
            <a:endParaRPr lang="en-US" dirty="0"/>
          </a:p>
        </p:txBody>
      </p:sp>
      <p:sp>
        <p:nvSpPr>
          <p:cNvPr id="2662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E5ED17E4-5127-45DD-9CDE-CF9D35C7AA71}" type="datetime1">
              <a:rPr lang="en-US" smtClean="0"/>
              <a:pPr>
                <a:defRPr/>
              </a:pPr>
              <a:t>16/01/2020</a:t>
            </a:fld>
            <a:endParaRPr lang="en-US" smtClean="0"/>
          </a:p>
        </p:txBody>
      </p:sp>
      <p:sp>
        <p:nvSpPr>
          <p:cNvPr id="2662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1228FD67-A7F2-4793-AF4C-D9AB0AE89D90}" type="slidenum">
              <a:rPr lang="en-US" smtClean="0"/>
              <a:pPr>
                <a:defRPr/>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228600" y="990600"/>
            <a:ext cx="8229600" cy="4724400"/>
          </a:xfrm>
        </p:spPr>
        <p:txBody>
          <a:bodyPr/>
          <a:lstStyle/>
          <a:p>
            <a:pPr eaLnBrk="1" hangingPunct="1"/>
            <a:r>
              <a:rPr lang="en-US" sz="1600" smtClean="0"/>
              <a:t>Consider a very simple agent: the square-root function on a calculator.</a:t>
            </a:r>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r>
              <a:rPr lang="en-US" sz="1600" smtClean="0"/>
              <a:t>Whereas the table is very large, the agent is a nice, compact program.</a:t>
            </a:r>
          </a:p>
          <a:p>
            <a:pPr eaLnBrk="1" hangingPunct="1"/>
            <a:endParaRPr lang="en-US" sz="1600" smtClean="0"/>
          </a:p>
        </p:txBody>
      </p:sp>
      <p:sp>
        <p:nvSpPr>
          <p:cNvPr id="3" name="Title 2"/>
          <p:cNvSpPr>
            <a:spLocks noGrp="1"/>
          </p:cNvSpPr>
          <p:nvPr>
            <p:ph type="title"/>
          </p:nvPr>
        </p:nvSpPr>
        <p:spPr>
          <a:xfrm>
            <a:off x="457200" y="274638"/>
            <a:ext cx="8229600" cy="792162"/>
          </a:xfrm>
        </p:spPr>
        <p:txBody>
          <a:bodyPr/>
          <a:lstStyle/>
          <a:p>
            <a:pPr eaLnBrk="1" hangingPunct="1">
              <a:defRPr/>
            </a:pPr>
            <a:r>
              <a:rPr lang="en-US" dirty="0" smtClean="0"/>
              <a:t>Example:</a:t>
            </a:r>
            <a:endParaRPr lang="en-US" dirty="0"/>
          </a:p>
        </p:txBody>
      </p:sp>
      <p:sp>
        <p:nvSpPr>
          <p:cNvPr id="2765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4C37C1E-20E2-4982-AA9E-B6263A29F76B}" type="datetime1">
              <a:rPr lang="en-US" smtClean="0"/>
              <a:pPr>
                <a:defRPr/>
              </a:pPr>
              <a:t>16/01/2020</a:t>
            </a:fld>
            <a:endParaRPr lang="en-US" smtClean="0"/>
          </a:p>
        </p:txBody>
      </p:sp>
      <p:sp>
        <p:nvSpPr>
          <p:cNvPr id="2765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8BD555B-7134-4596-BEA8-D2FFEE759503}" type="slidenum">
              <a:rPr lang="en-US" smtClean="0"/>
              <a:pPr>
                <a:defRPr/>
              </a:pPr>
              <a:t>18</a:t>
            </a:fld>
            <a:endParaRPr lang="en-US" smtClean="0"/>
          </a:p>
        </p:txBody>
      </p:sp>
      <p:pic>
        <p:nvPicPr>
          <p:cNvPr id="27654" name="Picture 2"/>
          <p:cNvPicPr>
            <a:picLocks noChangeAspect="1" noChangeArrowheads="1"/>
          </p:cNvPicPr>
          <p:nvPr/>
        </p:nvPicPr>
        <p:blipFill>
          <a:blip r:embed="rId2" cstate="print"/>
          <a:srcRect/>
          <a:stretch>
            <a:fillRect/>
          </a:stretch>
        </p:blipFill>
        <p:spPr bwMode="auto">
          <a:xfrm>
            <a:off x="1143000" y="1447800"/>
            <a:ext cx="67818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152400" y="1481138"/>
            <a:ext cx="8839200" cy="1719262"/>
          </a:xfrm>
        </p:spPr>
        <p:txBody>
          <a:bodyPr/>
          <a:lstStyle/>
          <a:p>
            <a:pPr eaLnBrk="1" hangingPunct="1"/>
            <a:r>
              <a:rPr lang="en-US" sz="1600" b="1" smtClean="0"/>
              <a:t>agent program: </a:t>
            </a:r>
            <a:r>
              <a:rPr lang="en-US" sz="1400" smtClean="0"/>
              <a:t>a function that implements the agent mapping from percepts to actions.</a:t>
            </a:r>
          </a:p>
          <a:p>
            <a:pPr eaLnBrk="1" hangingPunct="1"/>
            <a:r>
              <a:rPr lang="en-US" sz="1600" b="1" smtClean="0"/>
              <a:t>Architecture: </a:t>
            </a:r>
            <a:r>
              <a:rPr lang="en-US" sz="1400" smtClean="0"/>
              <a:t>is the computing device on which this program will run</a:t>
            </a:r>
          </a:p>
          <a:p>
            <a:pPr eaLnBrk="1" hangingPunct="1"/>
            <a:r>
              <a:rPr lang="en-US" sz="1400" smtClean="0"/>
              <a:t>The relationship among agents, architectures, and programs can be summed up as follows:</a:t>
            </a:r>
          </a:p>
          <a:p>
            <a:pPr eaLnBrk="1" hangingPunct="1">
              <a:buFont typeface="Wingdings 3" pitchFamily="18" charset="2"/>
              <a:buNone/>
            </a:pPr>
            <a:r>
              <a:rPr lang="en-US" sz="1400" i="1" smtClean="0"/>
              <a:t>			</a:t>
            </a:r>
            <a:r>
              <a:rPr lang="en-US" sz="1400" b="1" i="1" smtClean="0"/>
              <a:t>agent = architecture + program</a:t>
            </a:r>
          </a:p>
          <a:p>
            <a:pPr eaLnBrk="1" hangingPunct="1">
              <a:buFont typeface="Wingdings 3" pitchFamily="18" charset="2"/>
              <a:buNone/>
            </a:pPr>
            <a:endParaRPr lang="en-US" sz="1400" b="1" i="1" smtClean="0"/>
          </a:p>
          <a:p>
            <a:pPr eaLnBrk="1" hangingPunct="1">
              <a:buFont typeface="Wingdings 3" pitchFamily="18" charset="2"/>
              <a:buNone/>
            </a:pPr>
            <a:r>
              <a:rPr lang="en-US" sz="1400" b="1" i="1" smtClean="0"/>
              <a:t>Example: </a:t>
            </a:r>
            <a:r>
              <a:rPr lang="en-US" sz="1400" smtClean="0"/>
              <a:t>The taxi driver agent type</a:t>
            </a:r>
            <a:endParaRPr lang="en-US" sz="1400" b="1" i="1" smtClean="0"/>
          </a:p>
          <a:p>
            <a:pPr eaLnBrk="1" hangingPunct="1">
              <a:buFont typeface="Wingdings 3" pitchFamily="18" charset="2"/>
              <a:buNone/>
            </a:pPr>
            <a:endParaRPr lang="en-US" sz="1400" b="1" i="1" smtClean="0"/>
          </a:p>
          <a:p>
            <a:pPr eaLnBrk="1" hangingPunct="1">
              <a:buFont typeface="Wingdings 3" pitchFamily="18" charset="2"/>
              <a:buNone/>
            </a:pPr>
            <a:endParaRPr lang="en-US" sz="1400" b="1" smtClean="0"/>
          </a:p>
        </p:txBody>
      </p:sp>
      <p:sp>
        <p:nvSpPr>
          <p:cNvPr id="28675"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9DFEE136-7547-4A16-A407-E512ED581D43}" type="datetime1">
              <a:rPr lang="en-US" smtClean="0"/>
              <a:pPr>
                <a:defRPr/>
              </a:pPr>
              <a:t>16/01/2020</a:t>
            </a:fld>
            <a:endParaRPr lang="en-US" smtClean="0"/>
          </a:p>
        </p:txBody>
      </p:sp>
      <p:sp>
        <p:nvSpPr>
          <p:cNvPr id="2867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1A986EB-C4E8-4C94-9526-194160DBDC2D}" type="slidenum">
              <a:rPr lang="en-US" smtClean="0"/>
              <a:pPr>
                <a:defRPr/>
              </a:pPr>
              <a:t>19</a:t>
            </a:fld>
            <a:endParaRPr lang="en-US" smtClean="0"/>
          </a:p>
        </p:txBody>
      </p:sp>
      <p:sp>
        <p:nvSpPr>
          <p:cNvPr id="5" name="Title 4"/>
          <p:cNvSpPr>
            <a:spLocks noGrp="1"/>
          </p:cNvSpPr>
          <p:nvPr>
            <p:ph type="title"/>
          </p:nvPr>
        </p:nvSpPr>
        <p:spPr/>
        <p:txBody>
          <a:bodyPr>
            <a:normAutofit fontScale="90000"/>
          </a:bodyPr>
          <a:lstStyle/>
          <a:p>
            <a:pPr algn="ctr" eaLnBrk="1" fontAlgn="auto" hangingPunct="1">
              <a:spcAft>
                <a:spcPts val="0"/>
              </a:spcAft>
              <a:defRPr/>
            </a:pPr>
            <a:r>
              <a:rPr lang="en-US" dirty="0" smtClean="0"/>
              <a:t>STRUCTURE OF INTELLIGENT AGENTS</a:t>
            </a:r>
            <a:endParaRPr lang="en-US" dirty="0"/>
          </a:p>
        </p:txBody>
      </p:sp>
      <p:pic>
        <p:nvPicPr>
          <p:cNvPr id="28678" name="Picture 2"/>
          <p:cNvPicPr>
            <a:picLocks noChangeAspect="1" noChangeArrowheads="1"/>
          </p:cNvPicPr>
          <p:nvPr/>
        </p:nvPicPr>
        <p:blipFill>
          <a:blip r:embed="rId2" cstate="print"/>
          <a:srcRect/>
          <a:stretch>
            <a:fillRect/>
          </a:stretch>
        </p:blipFill>
        <p:spPr bwMode="auto">
          <a:xfrm>
            <a:off x="1066800" y="3276600"/>
            <a:ext cx="69342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457200" y="2133600"/>
            <a:ext cx="8229600" cy="3395663"/>
          </a:xfrm>
        </p:spPr>
        <p:txBody>
          <a:bodyPr/>
          <a:lstStyle/>
          <a:p>
            <a:r>
              <a:rPr lang="en-US" sz="1600" smtClean="0"/>
              <a:t>AI is the study of ideas that enable computers to be intelligent &amp; behave like human being</a:t>
            </a:r>
          </a:p>
          <a:p>
            <a:endParaRPr lang="en-US" sz="1600" smtClean="0"/>
          </a:p>
          <a:p>
            <a:r>
              <a:rPr lang="en-US" sz="1600" smtClean="0"/>
              <a:t>AI is the study of how to make computers do things at which at the moment people are better</a:t>
            </a:r>
          </a:p>
          <a:p>
            <a:endParaRPr lang="en-US" sz="1600" smtClean="0"/>
          </a:p>
          <a:p>
            <a:r>
              <a:rPr lang="en-US" sz="1600" smtClean="0"/>
              <a:t>It is the science and engineering of making intelligent machines, especially intelligent computer programs.</a:t>
            </a:r>
          </a:p>
          <a:p>
            <a:endParaRPr lang="en-US" sz="1600" smtClean="0"/>
          </a:p>
          <a:p>
            <a:r>
              <a:rPr lang="en-US" sz="1600" smtClean="0"/>
              <a:t>AI is concerned with the design of intelligence in an artificial device</a:t>
            </a:r>
          </a:p>
        </p:txBody>
      </p:sp>
      <p:sp>
        <p:nvSpPr>
          <p:cNvPr id="3" name="Title 2"/>
          <p:cNvSpPr>
            <a:spLocks noGrp="1"/>
          </p:cNvSpPr>
          <p:nvPr>
            <p:ph type="title"/>
          </p:nvPr>
        </p:nvSpPr>
        <p:spPr/>
        <p:txBody>
          <a:bodyPr>
            <a:normAutofit fontScale="90000"/>
          </a:bodyPr>
          <a:lstStyle/>
          <a:p>
            <a:pPr>
              <a:defRPr/>
            </a:pPr>
            <a:r>
              <a:rPr lang="en-US" dirty="0" smtClean="0"/>
              <a:t>What is Artificial Intelligence?</a:t>
            </a:r>
            <a:r>
              <a:rPr lang="en-US" sz="3600" dirty="0" smtClean="0"/>
              <a:t/>
            </a:r>
            <a:br>
              <a:rPr lang="en-US" sz="3600" dirty="0" smtClean="0"/>
            </a:br>
            <a:r>
              <a:rPr lang="en-US" sz="4800" dirty="0" smtClean="0"/>
              <a:t> </a:t>
            </a:r>
            <a:r>
              <a:rPr lang="en-US" sz="2200" dirty="0" smtClean="0"/>
              <a:t>(John McCarthy, Stanford University, 1956)</a:t>
            </a:r>
            <a:endParaRPr lang="en-US" sz="2200" dirty="0"/>
          </a:p>
        </p:txBody>
      </p:sp>
      <p:sp>
        <p:nvSpPr>
          <p:cNvPr id="1331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B8343B4-5E82-478A-B2F1-D2759C9B0368}" type="datetime1">
              <a:rPr lang="en-US" smtClean="0"/>
              <a:pPr>
                <a:defRPr/>
              </a:pPr>
              <a:t>16/01/2020</a:t>
            </a:fld>
            <a:endParaRPr lang="en-US" dirty="0" smtClean="0"/>
          </a:p>
        </p:txBody>
      </p:sp>
      <p:sp>
        <p:nvSpPr>
          <p:cNvPr id="1331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2128943-264A-413A-A7CD-0DB6C3CFA596}" type="slidenum">
              <a:rPr lang="en-US" smtClean="0"/>
              <a:pPr>
                <a:defRPr/>
              </a:pPr>
              <a:t>2</a:t>
            </a:fld>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dirty="0" smtClean="0"/>
              <a:t>Examples of Agent types</a:t>
            </a:r>
            <a:endParaRPr lang="en-US" dirty="0"/>
          </a:p>
        </p:txBody>
      </p:sp>
      <p:sp>
        <p:nvSpPr>
          <p:cNvPr id="29699"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9D6C0606-5749-454E-8CEC-380C4DF02922}" type="datetime1">
              <a:rPr lang="en-US" smtClean="0"/>
              <a:pPr>
                <a:defRPr/>
              </a:pPr>
              <a:t>16/01/2020</a:t>
            </a:fld>
            <a:endParaRPr lang="en-US" smtClean="0"/>
          </a:p>
        </p:txBody>
      </p:sp>
      <p:sp>
        <p:nvSpPr>
          <p:cNvPr id="29700"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34C699A4-5D30-4431-8AAD-B57605D809A9}" type="slidenum">
              <a:rPr lang="en-US" smtClean="0"/>
              <a:pPr>
                <a:defRPr/>
              </a:pPr>
              <a:t>20</a:t>
            </a:fld>
            <a:endParaRPr lang="en-US" smtClean="0"/>
          </a:p>
        </p:txBody>
      </p:sp>
      <p:pic>
        <p:nvPicPr>
          <p:cNvPr id="29701" name="Picture 2"/>
          <p:cNvPicPr>
            <a:picLocks noChangeAspect="1" noChangeArrowheads="1"/>
          </p:cNvPicPr>
          <p:nvPr/>
        </p:nvPicPr>
        <p:blipFill>
          <a:blip r:embed="rId2" cstate="print"/>
          <a:srcRect/>
          <a:stretch>
            <a:fillRect/>
          </a:stretch>
        </p:blipFill>
        <p:spPr bwMode="auto">
          <a:xfrm>
            <a:off x="685800" y="1828800"/>
            <a:ext cx="6705600" cy="2057400"/>
          </a:xfrm>
          <a:prstGeom prst="rect">
            <a:avLst/>
          </a:prstGeom>
          <a:noFill/>
          <a:ln w="9525">
            <a:noFill/>
            <a:miter lim="800000"/>
            <a:headEnd/>
            <a:tailEnd/>
          </a:ln>
        </p:spPr>
      </p:pic>
      <p:pic>
        <p:nvPicPr>
          <p:cNvPr id="29702" name="Picture 3"/>
          <p:cNvPicPr>
            <a:picLocks noChangeAspect="1" noChangeArrowheads="1"/>
          </p:cNvPicPr>
          <p:nvPr/>
        </p:nvPicPr>
        <p:blipFill>
          <a:blip r:embed="rId3" cstate="print"/>
          <a:srcRect/>
          <a:stretch>
            <a:fillRect/>
          </a:stretch>
        </p:blipFill>
        <p:spPr bwMode="auto">
          <a:xfrm>
            <a:off x="685800" y="3886200"/>
            <a:ext cx="6705600"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304800" y="1981200"/>
            <a:ext cx="8839200" cy="3429000"/>
          </a:xfrm>
        </p:spPr>
        <p:txBody>
          <a:bodyPr/>
          <a:lstStyle/>
          <a:p>
            <a:pPr algn="just" eaLnBrk="1" hangingPunct="1"/>
            <a:r>
              <a:rPr lang="en-US" sz="1600" b="1" smtClean="0"/>
              <a:t>Accessible vs. inaccessible - </a:t>
            </a:r>
            <a:r>
              <a:rPr lang="en-US" sz="1400" smtClean="0"/>
              <a:t>If an agent’s sensory apparatus gives it access to the complete state of the environment, then we say that the environment is accessible to that agent</a:t>
            </a:r>
          </a:p>
          <a:p>
            <a:pPr algn="just" eaLnBrk="1" hangingPunct="1">
              <a:buFont typeface="Wingdings 3" pitchFamily="18" charset="2"/>
              <a:buNone/>
            </a:pPr>
            <a:r>
              <a:rPr lang="en-US" sz="1400" smtClean="0"/>
              <a:t>        e.g. chess is accessible, whereas taxi driving is not accessible</a:t>
            </a:r>
          </a:p>
          <a:p>
            <a:pPr algn="just" eaLnBrk="1" hangingPunct="1"/>
            <a:r>
              <a:rPr lang="en-US" sz="1600" b="1" smtClean="0"/>
              <a:t>Deterministic vs. nondeterministic - </a:t>
            </a:r>
            <a:r>
              <a:rPr lang="en-US" sz="1400" smtClean="0"/>
              <a:t>If the next state of the environment is completely determined by the current state and the actions selected by the agents, then we say the environment is deterministic</a:t>
            </a:r>
          </a:p>
          <a:p>
            <a:pPr eaLnBrk="1" hangingPunct="1">
              <a:buFont typeface="Wingdings 3" pitchFamily="18" charset="2"/>
              <a:buNone/>
            </a:pPr>
            <a:r>
              <a:rPr lang="en-US" sz="1400" smtClean="0"/>
              <a:t>        e.g. chess is deterministic, whereas taxi driving is nondeterministic</a:t>
            </a:r>
          </a:p>
          <a:p>
            <a:pPr algn="just" eaLnBrk="1" hangingPunct="1"/>
            <a:r>
              <a:rPr lang="en-US" sz="1600" b="1" smtClean="0"/>
              <a:t>Static vs. dynamic - </a:t>
            </a:r>
            <a:r>
              <a:rPr lang="en-US" sz="1400" smtClean="0"/>
              <a:t>If the environment can change while an agent is deliberating, then we say the environment is dynamic for that agent; otherwise it is static.</a:t>
            </a:r>
          </a:p>
          <a:p>
            <a:pPr algn="just" eaLnBrk="1" hangingPunct="1">
              <a:buFont typeface="Wingdings 3" pitchFamily="18" charset="2"/>
              <a:buNone/>
            </a:pPr>
            <a:r>
              <a:rPr lang="en-US" sz="1400" smtClean="0"/>
              <a:t>        e.g. chess is static, whereas taxi driving is dynamic</a:t>
            </a:r>
          </a:p>
          <a:p>
            <a:pPr algn="just" eaLnBrk="1" hangingPunct="1"/>
            <a:r>
              <a:rPr lang="en-US" sz="1600" b="1" smtClean="0"/>
              <a:t>Discrete vs. continuous - </a:t>
            </a:r>
            <a:r>
              <a:rPr lang="en-US" sz="1400" smtClean="0"/>
              <a:t>If there are a limited number of distinct, clearly defined percepts and actions we say that the environment is discrete.</a:t>
            </a:r>
          </a:p>
          <a:p>
            <a:pPr eaLnBrk="1" hangingPunct="1">
              <a:buFont typeface="Wingdings 3" pitchFamily="18" charset="2"/>
              <a:buNone/>
            </a:pPr>
            <a:r>
              <a:rPr lang="en-US" sz="1400" smtClean="0"/>
              <a:t>        e.g. Chess is discrete, whereas Taxi driving is continuous</a:t>
            </a:r>
          </a:p>
        </p:txBody>
      </p:sp>
      <p:sp>
        <p:nvSpPr>
          <p:cNvPr id="30723"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0B3A6C4E-07B2-4C92-909C-F73D662EF5EF}" type="datetime1">
              <a:rPr lang="en-US" smtClean="0"/>
              <a:pPr>
                <a:defRPr/>
              </a:pPr>
              <a:t>16/01/2020</a:t>
            </a:fld>
            <a:endParaRPr lang="en-US" smtClean="0"/>
          </a:p>
        </p:txBody>
      </p:sp>
      <p:sp>
        <p:nvSpPr>
          <p:cNvPr id="3072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6110A5E4-2EC5-4395-8A37-BF6CDE65FBB7}" type="slidenum">
              <a:rPr lang="en-US" smtClean="0"/>
              <a:pPr>
                <a:defRPr/>
              </a:pPr>
              <a:t>21</a:t>
            </a:fld>
            <a:endParaRPr lang="en-US" smtClean="0"/>
          </a:p>
        </p:txBody>
      </p:sp>
      <p:sp>
        <p:nvSpPr>
          <p:cNvPr id="2" name="Title 1"/>
          <p:cNvSpPr>
            <a:spLocks noGrp="1"/>
          </p:cNvSpPr>
          <p:nvPr>
            <p:ph type="title"/>
          </p:nvPr>
        </p:nvSpPr>
        <p:spPr/>
        <p:txBody>
          <a:bodyPr/>
          <a:lstStyle/>
          <a:p>
            <a:pPr eaLnBrk="1" fontAlgn="auto" hangingPunct="1">
              <a:spcAft>
                <a:spcPts val="0"/>
              </a:spcAft>
              <a:defRPr/>
            </a:pPr>
            <a:r>
              <a:rPr lang="en-US" dirty="0" smtClean="0"/>
              <a:t>ENVIRONMENTS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457200" y="1481138"/>
            <a:ext cx="8229600" cy="4691062"/>
          </a:xfrm>
        </p:spPr>
        <p:txBody>
          <a:bodyPr/>
          <a:lstStyle/>
          <a:p>
            <a:pPr eaLnBrk="1" hangingPunct="1"/>
            <a:r>
              <a:rPr lang="en-US" sz="1600" b="1" smtClean="0"/>
              <a:t>Simple reflex agents - </a:t>
            </a:r>
            <a:r>
              <a:rPr lang="en-US" sz="1600" smtClean="0"/>
              <a:t>respond immediately to percepts</a:t>
            </a:r>
            <a:endParaRPr lang="en-US" sz="1600" b="1"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r>
              <a:rPr lang="en-US" sz="1600" smtClean="0"/>
              <a:t>For example, if the car in front brakes, and its brake lights come on, then the driver should notice this and initiate braking.</a:t>
            </a:r>
          </a:p>
        </p:txBody>
      </p:sp>
      <p:sp>
        <p:nvSpPr>
          <p:cNvPr id="3" name="Title 2"/>
          <p:cNvSpPr>
            <a:spLocks noGrp="1"/>
          </p:cNvSpPr>
          <p:nvPr>
            <p:ph type="title"/>
          </p:nvPr>
        </p:nvSpPr>
        <p:spPr/>
        <p:txBody>
          <a:bodyPr>
            <a:normAutofit fontScale="90000"/>
          </a:bodyPr>
          <a:lstStyle/>
          <a:p>
            <a:pPr eaLnBrk="1" hangingPunct="1">
              <a:defRPr/>
            </a:pPr>
            <a:r>
              <a:rPr lang="en-US" dirty="0" smtClean="0"/>
              <a:t>Different Types of Agent Programs</a:t>
            </a:r>
            <a:endParaRPr lang="en-US" dirty="0"/>
          </a:p>
        </p:txBody>
      </p:sp>
      <p:sp>
        <p:nvSpPr>
          <p:cNvPr id="3174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8677CDE6-1735-44E3-84A6-F6130873CFE3}" type="datetime1">
              <a:rPr lang="en-US" smtClean="0"/>
              <a:pPr>
                <a:defRPr/>
              </a:pPr>
              <a:t>16/01/2020</a:t>
            </a:fld>
            <a:endParaRPr lang="en-US" smtClean="0"/>
          </a:p>
        </p:txBody>
      </p:sp>
      <p:sp>
        <p:nvSpPr>
          <p:cNvPr id="3174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CB36EA4-B775-4E7A-A8FF-3B4DCD088087}" type="slidenum">
              <a:rPr lang="en-US" smtClean="0"/>
              <a:pPr>
                <a:defRPr/>
              </a:pPr>
              <a:t>22</a:t>
            </a:fld>
            <a:endParaRPr lang="en-US" smtClean="0"/>
          </a:p>
        </p:txBody>
      </p:sp>
      <p:pic>
        <p:nvPicPr>
          <p:cNvPr id="31750" name="Picture 3"/>
          <p:cNvPicPr>
            <a:picLocks noChangeAspect="1" noChangeArrowheads="1"/>
          </p:cNvPicPr>
          <p:nvPr/>
        </p:nvPicPr>
        <p:blipFill>
          <a:blip r:embed="rId2" cstate="print"/>
          <a:srcRect/>
          <a:stretch>
            <a:fillRect/>
          </a:stretch>
        </p:blipFill>
        <p:spPr bwMode="auto">
          <a:xfrm>
            <a:off x="1600200" y="1828800"/>
            <a:ext cx="5762625" cy="276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228600" y="1481138"/>
            <a:ext cx="8763000" cy="4843462"/>
          </a:xfrm>
        </p:spPr>
        <p:txBody>
          <a:bodyPr/>
          <a:lstStyle/>
          <a:p>
            <a:pPr eaLnBrk="1" hangingPunct="1"/>
            <a:r>
              <a:rPr lang="en-US" sz="1600" b="1" smtClean="0"/>
              <a:t>Goal-based agents</a:t>
            </a:r>
          </a:p>
          <a:p>
            <a:pPr eaLnBrk="1" hangingPunct="1"/>
            <a:r>
              <a:rPr lang="en-US" sz="1600" smtClean="0"/>
              <a:t>Knowing about the current state of the environment is not always enough to decide what to do</a:t>
            </a:r>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r>
              <a:rPr lang="en-US" sz="1600" smtClean="0"/>
              <a:t>Apart from current state description, the agent needs some sort of </a:t>
            </a:r>
            <a:r>
              <a:rPr lang="en-US" sz="1600" b="1" smtClean="0"/>
              <a:t>goal information, which describes situations that are desirable</a:t>
            </a:r>
            <a:endParaRPr lang="en-US" sz="1600" smtClean="0"/>
          </a:p>
        </p:txBody>
      </p:sp>
      <p:sp>
        <p:nvSpPr>
          <p:cNvPr id="3" name="Title 2"/>
          <p:cNvSpPr>
            <a:spLocks noGrp="1"/>
          </p:cNvSpPr>
          <p:nvPr>
            <p:ph type="title"/>
          </p:nvPr>
        </p:nvSpPr>
        <p:spPr>
          <a:xfrm>
            <a:off x="0" y="274638"/>
            <a:ext cx="9144000" cy="1143000"/>
          </a:xfrm>
        </p:spPr>
        <p:txBody>
          <a:bodyPr/>
          <a:lstStyle/>
          <a:p>
            <a:pPr algn="ctr" eaLnBrk="1" hangingPunct="1">
              <a:defRPr/>
            </a:pPr>
            <a:r>
              <a:rPr lang="en-US" dirty="0" smtClean="0"/>
              <a:t>Different Types of Agent Programs </a:t>
            </a:r>
            <a:r>
              <a:rPr lang="en-US" sz="1800" dirty="0" smtClean="0"/>
              <a:t>contd....</a:t>
            </a:r>
            <a:endParaRPr lang="en-US" sz="1800" dirty="0"/>
          </a:p>
        </p:txBody>
      </p:sp>
      <p:sp>
        <p:nvSpPr>
          <p:cNvPr id="3277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69E18A2-0D67-4E66-996C-D592DE3D68F7}" type="datetime1">
              <a:rPr lang="en-US" smtClean="0"/>
              <a:pPr>
                <a:defRPr/>
              </a:pPr>
              <a:t>16/01/2020</a:t>
            </a:fld>
            <a:endParaRPr lang="en-US" smtClean="0"/>
          </a:p>
        </p:txBody>
      </p:sp>
      <p:sp>
        <p:nvSpPr>
          <p:cNvPr id="3277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3D3E9E1B-C48F-48C4-93AD-A8E0E3353BDE}" type="slidenum">
              <a:rPr lang="en-US" smtClean="0"/>
              <a:pPr>
                <a:defRPr/>
              </a:pPr>
              <a:t>23</a:t>
            </a:fld>
            <a:endParaRPr lang="en-US" smtClean="0"/>
          </a:p>
        </p:txBody>
      </p:sp>
      <p:pic>
        <p:nvPicPr>
          <p:cNvPr id="32774" name="Picture 3"/>
          <p:cNvPicPr>
            <a:picLocks noChangeAspect="1" noChangeArrowheads="1"/>
          </p:cNvPicPr>
          <p:nvPr/>
        </p:nvPicPr>
        <p:blipFill>
          <a:blip r:embed="rId2" cstate="print"/>
          <a:srcRect/>
          <a:stretch>
            <a:fillRect/>
          </a:stretch>
        </p:blipFill>
        <p:spPr bwMode="auto">
          <a:xfrm>
            <a:off x="1600200" y="2286000"/>
            <a:ext cx="5916613"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457200" y="1481138"/>
            <a:ext cx="8229600" cy="4843462"/>
          </a:xfrm>
        </p:spPr>
        <p:txBody>
          <a:bodyPr/>
          <a:lstStyle/>
          <a:p>
            <a:pPr eaLnBrk="1" hangingPunct="1"/>
            <a:r>
              <a:rPr lang="en-US" sz="1600" b="1" smtClean="0"/>
              <a:t>Utility-based agents</a:t>
            </a:r>
          </a:p>
          <a:p>
            <a:pPr eaLnBrk="1" hangingPunct="1"/>
            <a:r>
              <a:rPr lang="en-US" sz="1600" smtClean="0"/>
              <a:t>Goals alone are not really enough to generate high-quality behavior</a:t>
            </a:r>
          </a:p>
          <a:p>
            <a:pPr eaLnBrk="1" hangingPunct="1"/>
            <a:r>
              <a:rPr lang="en-US" sz="1600" smtClean="0"/>
              <a:t>Utility is therefore a function that maps a state onto a real number, which describes the associated degree of happiness.</a:t>
            </a:r>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p:txBody>
      </p:sp>
      <p:sp>
        <p:nvSpPr>
          <p:cNvPr id="3" name="Title 2"/>
          <p:cNvSpPr>
            <a:spLocks noGrp="1"/>
          </p:cNvSpPr>
          <p:nvPr>
            <p:ph type="title"/>
          </p:nvPr>
        </p:nvSpPr>
        <p:spPr/>
        <p:txBody>
          <a:bodyPr>
            <a:normAutofit fontScale="90000"/>
          </a:bodyPr>
          <a:lstStyle/>
          <a:p>
            <a:pPr algn="ctr" eaLnBrk="1" hangingPunct="1">
              <a:defRPr/>
            </a:pPr>
            <a:r>
              <a:rPr lang="en-US" dirty="0" smtClean="0"/>
              <a:t>Different Types of Agent Programs </a:t>
            </a:r>
            <a:r>
              <a:rPr lang="en-US" sz="1800" dirty="0" smtClean="0"/>
              <a:t>contd....</a:t>
            </a:r>
            <a:endParaRPr lang="en-US" dirty="0"/>
          </a:p>
        </p:txBody>
      </p:sp>
      <p:sp>
        <p:nvSpPr>
          <p:cNvPr id="3379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DEFCE5BF-F901-46B0-83CD-2156FC37B7F8}" type="datetime1">
              <a:rPr lang="en-US" smtClean="0"/>
              <a:pPr>
                <a:defRPr/>
              </a:pPr>
              <a:t>16/01/2020</a:t>
            </a:fld>
            <a:endParaRPr lang="en-US" smtClean="0"/>
          </a:p>
        </p:txBody>
      </p:sp>
      <p:sp>
        <p:nvSpPr>
          <p:cNvPr id="3379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DCB01BA-693B-4E44-BA86-1C4A94272DCD}" type="slidenum">
              <a:rPr lang="en-US" smtClean="0"/>
              <a:pPr>
                <a:defRPr/>
              </a:pPr>
              <a:t>24</a:t>
            </a:fld>
            <a:endParaRPr lang="en-US" smtClean="0"/>
          </a:p>
        </p:txBody>
      </p:sp>
      <p:pic>
        <p:nvPicPr>
          <p:cNvPr id="33798" name="Picture 2"/>
          <p:cNvPicPr>
            <a:picLocks noChangeAspect="1" noChangeArrowheads="1"/>
          </p:cNvPicPr>
          <p:nvPr/>
        </p:nvPicPr>
        <p:blipFill>
          <a:blip r:embed="rId2" cstate="print"/>
          <a:srcRect/>
          <a:stretch>
            <a:fillRect/>
          </a:stretch>
        </p:blipFill>
        <p:spPr bwMode="auto">
          <a:xfrm>
            <a:off x="1828800" y="2819400"/>
            <a:ext cx="606425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304800" y="1143000"/>
            <a:ext cx="8686800" cy="5105400"/>
          </a:xfrm>
        </p:spPr>
        <p:txBody>
          <a:bodyPr/>
          <a:lstStyle/>
          <a:p>
            <a:pPr algn="just"/>
            <a:r>
              <a:rPr lang="en-US" sz="1600" smtClean="0"/>
              <a:t>Problems can be characterized as a space consisting of a set of states (not necessarily finite) &amp; a set of operators that map from one state to other states</a:t>
            </a:r>
          </a:p>
          <a:p>
            <a:endParaRPr lang="en-US" sz="1600" smtClean="0"/>
          </a:p>
          <a:p>
            <a:pPr algn="just"/>
            <a:r>
              <a:rPr lang="en-US" sz="1600" smtClean="0"/>
              <a:t>Search methods are used to solve problems by searching a state-space to find a path (optimal) from a given initial state to a final state. The path found would indicate the steps or moves required to solve the given problem.</a:t>
            </a:r>
          </a:p>
          <a:p>
            <a:endParaRPr lang="en-US" sz="1600" smtClean="0"/>
          </a:p>
          <a:p>
            <a:pPr algn="just"/>
            <a:r>
              <a:rPr lang="en-US" sz="1600" smtClean="0"/>
              <a:t>The problem may not naturally indicate a state-space representation. It may have to be reformulated in order to be suited for solving by search methods.</a:t>
            </a:r>
          </a:p>
          <a:p>
            <a:endParaRPr lang="en-US" sz="1600" smtClean="0"/>
          </a:p>
          <a:p>
            <a:pPr algn="just"/>
            <a:r>
              <a:rPr lang="en-US" sz="1600" smtClean="0"/>
              <a:t>The state-space is basically a directed graph known as a search graph with a special node called a start node(s) &amp; a set of goal nodes (r). If an arc is directed from node n</a:t>
            </a:r>
            <a:r>
              <a:rPr lang="en-US" sz="1600" baseline="-25000" smtClean="0"/>
              <a:t>i</a:t>
            </a:r>
            <a:r>
              <a:rPr lang="en-US" sz="1600" smtClean="0"/>
              <a:t> to n</a:t>
            </a:r>
            <a:r>
              <a:rPr lang="en-US" sz="1600" baseline="-25000" smtClean="0"/>
              <a:t>j</a:t>
            </a:r>
            <a:r>
              <a:rPr lang="en-US" sz="1600" smtClean="0"/>
              <a:t>, then n</a:t>
            </a:r>
            <a:r>
              <a:rPr lang="en-US" sz="1600" baseline="-25000" smtClean="0"/>
              <a:t>j</a:t>
            </a:r>
            <a:r>
              <a:rPr lang="en-US" sz="1600" smtClean="0"/>
              <a:t> is said to be a successor of n</a:t>
            </a:r>
            <a:r>
              <a:rPr lang="en-US" sz="1600" baseline="-25000" smtClean="0"/>
              <a:t>i</a:t>
            </a:r>
            <a:r>
              <a:rPr lang="en-US" sz="1600" smtClean="0"/>
              <a:t>. Given a node (state), the problem defines the operators which can be applied to the node to generate its successor nodes. There is a cost associated with generation of each successor. Hence each arc is generally labeled with an operator &amp; a cost of applying the operator. Solving the problem, thus reduces to find the sequence of steps or moves required from start to goal state.</a:t>
            </a:r>
          </a:p>
          <a:p>
            <a:endParaRPr lang="en-US" sz="1600" smtClean="0"/>
          </a:p>
        </p:txBody>
      </p:sp>
      <p:sp>
        <p:nvSpPr>
          <p:cNvPr id="3" name="Title 2"/>
          <p:cNvSpPr>
            <a:spLocks noGrp="1"/>
          </p:cNvSpPr>
          <p:nvPr>
            <p:ph type="title"/>
          </p:nvPr>
        </p:nvSpPr>
        <p:spPr>
          <a:xfrm>
            <a:off x="457200" y="609600"/>
            <a:ext cx="8229600" cy="533400"/>
          </a:xfrm>
        </p:spPr>
        <p:txBody>
          <a:bodyPr>
            <a:normAutofit fontScale="90000"/>
          </a:bodyPr>
          <a:lstStyle/>
          <a:p>
            <a:pPr algn="ctr">
              <a:defRPr/>
            </a:pPr>
            <a:r>
              <a:rPr lang="en-US" dirty="0" smtClean="0"/>
              <a:t>Problem Solving      </a:t>
            </a:r>
            <a:br>
              <a:rPr lang="en-US" dirty="0" smtClean="0"/>
            </a:br>
            <a:r>
              <a:rPr lang="en-US" dirty="0" smtClean="0"/>
              <a:t>(State Space Search)</a:t>
            </a:r>
            <a:br>
              <a:rPr lang="en-US" dirty="0" smtClean="0"/>
            </a:br>
            <a:endParaRPr lang="en-US" dirty="0"/>
          </a:p>
        </p:txBody>
      </p:sp>
      <p:sp>
        <p:nvSpPr>
          <p:cNvPr id="3482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FAE46403-7867-4113-98D5-354F101DBF05}" type="datetime1">
              <a:rPr lang="en-US" smtClean="0"/>
              <a:pPr>
                <a:defRPr/>
              </a:pPr>
              <a:t>16/01/2020</a:t>
            </a:fld>
            <a:endParaRPr lang="en-US" smtClean="0"/>
          </a:p>
        </p:txBody>
      </p:sp>
      <p:sp>
        <p:nvSpPr>
          <p:cNvPr id="3482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9D3D79A-4429-44BD-AAF9-307BCA63700A}" type="slidenum">
              <a:rPr lang="en-US" smtClean="0"/>
              <a:pPr>
                <a:defRPr/>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0" y="1219200"/>
            <a:ext cx="8839200" cy="3505200"/>
          </a:xfrm>
        </p:spPr>
        <p:txBody>
          <a:bodyPr/>
          <a:lstStyle/>
          <a:p>
            <a:r>
              <a:rPr lang="en-US" sz="1600" smtClean="0"/>
              <a:t>In general the search graph is supplied implicitly to any search algorithm. The start node, the goal nodes &amp; the operators are given as inputs. Any search algorithm starts by expanding the start node (i.e. by generating the successor of the start node with the help of operators) &amp; adding its successors to the explicit graph. At any step, in general, a node in the explicit graph is chosen for expansion &amp; the algorithm terminates when the goal node is chosen.</a:t>
            </a:r>
          </a:p>
          <a:p>
            <a:r>
              <a:rPr lang="en-US" sz="1600" smtClean="0"/>
              <a:t>The implicit graph may have infinitely many nodes &amp; arcs. In general the Assumption are:</a:t>
            </a:r>
          </a:p>
          <a:p>
            <a:pPr>
              <a:buFont typeface="Wingdings 3" pitchFamily="18" charset="2"/>
              <a:buNone/>
            </a:pPr>
            <a:r>
              <a:rPr lang="en-US" sz="1600" smtClean="0"/>
              <a:t>		a) Solution path is of finite cost.</a:t>
            </a:r>
          </a:p>
          <a:p>
            <a:pPr>
              <a:buFont typeface="Wingdings 3" pitchFamily="18" charset="2"/>
              <a:buNone/>
            </a:pPr>
            <a:r>
              <a:rPr lang="en-US" sz="1600" smtClean="0"/>
              <a:t>		b) Arc costs are +ve &amp; greater than equal to ∆, a small +ve constant.</a:t>
            </a:r>
          </a:p>
          <a:p>
            <a:pPr>
              <a:buFont typeface="Wingdings 3" pitchFamily="18" charset="2"/>
              <a:buNone/>
            </a:pPr>
            <a:r>
              <a:rPr lang="en-US" sz="1600" smtClean="0"/>
              <a:t>		c) Finitely many successors of a node. The search algorithm tries to  </a:t>
            </a:r>
          </a:p>
          <a:p>
            <a:pPr>
              <a:buFont typeface="Wingdings 3" pitchFamily="18" charset="2"/>
              <a:buNone/>
            </a:pPr>
            <a:r>
              <a:rPr lang="en-US" sz="1600" smtClean="0"/>
              <a:t>                restrict the search space by not generating all the nodes &amp; arc of </a:t>
            </a:r>
          </a:p>
          <a:p>
            <a:pPr>
              <a:buFont typeface="Wingdings 3" pitchFamily="18" charset="2"/>
              <a:buNone/>
            </a:pPr>
            <a:r>
              <a:rPr lang="en-US" sz="1600" smtClean="0"/>
              <a:t>                implicit search graph.</a:t>
            </a:r>
          </a:p>
          <a:p>
            <a:endParaRPr lang="en-US" smtClean="0"/>
          </a:p>
        </p:txBody>
      </p:sp>
      <p:sp>
        <p:nvSpPr>
          <p:cNvPr id="3" name="Title 2"/>
          <p:cNvSpPr>
            <a:spLocks noGrp="1"/>
          </p:cNvSpPr>
          <p:nvPr>
            <p:ph type="title"/>
          </p:nvPr>
        </p:nvSpPr>
        <p:spPr>
          <a:xfrm>
            <a:off x="457200" y="152400"/>
            <a:ext cx="8229600" cy="1143000"/>
          </a:xfrm>
        </p:spPr>
        <p:txBody>
          <a:bodyPr>
            <a:normAutofit fontScale="90000"/>
          </a:bodyPr>
          <a:lstStyle/>
          <a:p>
            <a:pPr algn="ctr">
              <a:defRPr/>
            </a:pPr>
            <a:r>
              <a:rPr lang="en-US" dirty="0" smtClean="0"/>
              <a:t>Problem Solving      </a:t>
            </a:r>
            <a:br>
              <a:rPr lang="en-US" dirty="0" smtClean="0"/>
            </a:br>
            <a:r>
              <a:rPr lang="en-US" dirty="0" smtClean="0"/>
              <a:t>       (State Space Search) </a:t>
            </a:r>
            <a:r>
              <a:rPr lang="en-US" sz="2000" dirty="0" err="1" smtClean="0"/>
              <a:t>contd</a:t>
            </a:r>
            <a:r>
              <a:rPr lang="en-US" sz="2000" dirty="0" smtClean="0"/>
              <a:t>…</a:t>
            </a:r>
            <a:endParaRPr lang="en-US" sz="2000" dirty="0"/>
          </a:p>
        </p:txBody>
      </p:sp>
      <p:sp>
        <p:nvSpPr>
          <p:cNvPr id="3584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828FCA5B-DC02-4249-B199-99E24133792E}" type="datetime1">
              <a:rPr lang="en-US" smtClean="0"/>
              <a:pPr>
                <a:defRPr/>
              </a:pPr>
              <a:t>16/01/2020</a:t>
            </a:fld>
            <a:endParaRPr lang="en-US" smtClean="0"/>
          </a:p>
        </p:txBody>
      </p:sp>
      <p:sp>
        <p:nvSpPr>
          <p:cNvPr id="3584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38859014-27AD-4E63-9045-DE679EC393E9}" type="slidenum">
              <a:rPr lang="en-US" smtClean="0"/>
              <a:pPr>
                <a:defRPr/>
              </a:pPr>
              <a:t>26</a:t>
            </a:fld>
            <a:endParaRPr lang="en-US" smtClean="0"/>
          </a:p>
        </p:txBody>
      </p:sp>
      <p:pic>
        <p:nvPicPr>
          <p:cNvPr id="35846" name="Picture 3"/>
          <p:cNvPicPr>
            <a:picLocks noChangeAspect="1" noChangeArrowheads="1"/>
          </p:cNvPicPr>
          <p:nvPr/>
        </p:nvPicPr>
        <p:blipFill>
          <a:blip r:embed="rId3" cstate="print"/>
          <a:srcRect/>
          <a:stretch>
            <a:fillRect/>
          </a:stretch>
        </p:blipFill>
        <p:spPr bwMode="auto">
          <a:xfrm>
            <a:off x="3429000" y="4648200"/>
            <a:ext cx="32829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1"/>
          <p:cNvSpPr>
            <a:spLocks noGrp="1"/>
          </p:cNvSpPr>
          <p:nvPr>
            <p:ph idx="1"/>
          </p:nvPr>
        </p:nvSpPr>
        <p:spPr>
          <a:xfrm>
            <a:off x="152400" y="1143000"/>
            <a:ext cx="8839200" cy="5105400"/>
          </a:xfrm>
        </p:spPr>
        <p:txBody>
          <a:bodyPr/>
          <a:lstStyle/>
          <a:p>
            <a:pPr>
              <a:buFont typeface="Wingdings 3" pitchFamily="18" charset="2"/>
              <a:buNone/>
            </a:pPr>
            <a:r>
              <a:rPr lang="en-US" sz="1600" b="1" smtClean="0"/>
              <a:t>Definition 1.</a:t>
            </a:r>
          </a:p>
          <a:p>
            <a:r>
              <a:rPr lang="en-US" sz="1600" smtClean="0"/>
              <a:t>A state-space representation is a tuple 〈 A, k ,C ,O 〉 , where: </a:t>
            </a:r>
          </a:p>
          <a:p>
            <a:r>
              <a:rPr lang="en-US" sz="1600" smtClean="0"/>
              <a:t>(1) A : is the set of states, A≠∅ , </a:t>
            </a:r>
          </a:p>
          <a:p>
            <a:r>
              <a:rPr lang="en-US" sz="1600" smtClean="0"/>
              <a:t>(2) k ∈A : is the initial state, </a:t>
            </a:r>
          </a:p>
          <a:p>
            <a:r>
              <a:rPr lang="en-US" sz="1600" smtClean="0"/>
              <a:t>(3) C⊆A : is the set of goal states, </a:t>
            </a:r>
          </a:p>
          <a:p>
            <a:r>
              <a:rPr lang="en-US" sz="1600" smtClean="0"/>
              <a:t>(4) O : is the set of the operators, O≠∅ . </a:t>
            </a:r>
          </a:p>
          <a:p>
            <a:pPr>
              <a:buFont typeface="Wingdings 3" pitchFamily="18" charset="2"/>
              <a:buNone/>
            </a:pPr>
            <a:r>
              <a:rPr lang="en-US" sz="1600" smtClean="0"/>
              <a:t>	Every o∈O operator is a function o : Dom(o)→A , where Dom(o)={a ∣ a∉C ∧ precondition</a:t>
            </a:r>
            <a:r>
              <a:rPr lang="en-US" sz="1600" baseline="-25000" smtClean="0"/>
              <a:t>o</a:t>
            </a:r>
            <a:r>
              <a:rPr lang="en-US" sz="1600" smtClean="0"/>
              <a:t> (a)} ⊆A </a:t>
            </a:r>
          </a:p>
          <a:p>
            <a:pPr>
              <a:buFont typeface="Wingdings 3" pitchFamily="18" charset="2"/>
              <a:buNone/>
            </a:pPr>
            <a:endParaRPr lang="en-US" sz="1600" smtClean="0"/>
          </a:p>
          <a:p>
            <a:pPr>
              <a:buFont typeface="Wingdings 3" pitchFamily="18" charset="2"/>
              <a:buNone/>
            </a:pPr>
            <a:r>
              <a:rPr lang="en-US" sz="1600" b="1" smtClean="0"/>
              <a:t>Definition 2. </a:t>
            </a:r>
            <a:r>
              <a:rPr lang="en-US" sz="1600" smtClean="0"/>
              <a:t>Let 〈 A, k ,C ,O 〉 be a state-space representation, and a ,a' ∈A are two states. a ' is directly accessible from a if there is an operator o∈O where precondition</a:t>
            </a:r>
            <a:r>
              <a:rPr lang="en-US" sz="1600" baseline="-25000" smtClean="0"/>
              <a:t>o </a:t>
            </a:r>
            <a:r>
              <a:rPr lang="en-US" sz="1600" smtClean="0"/>
              <a:t>(a) holds and o(a)=a' .</a:t>
            </a:r>
          </a:p>
          <a:p>
            <a:pPr>
              <a:buFont typeface="Wingdings 3" pitchFamily="18" charset="2"/>
              <a:buNone/>
            </a:pPr>
            <a:endParaRPr lang="en-US" sz="1600" b="1" smtClean="0"/>
          </a:p>
          <a:p>
            <a:pPr>
              <a:buFont typeface="Wingdings 3" pitchFamily="18" charset="2"/>
              <a:buNone/>
            </a:pPr>
            <a:r>
              <a:rPr lang="en-US" sz="1600" b="1" smtClean="0"/>
              <a:t>Definition 3. </a:t>
            </a:r>
            <a:r>
              <a:rPr lang="en-US" sz="1600" smtClean="0"/>
              <a:t>The problem 〈 A, k ,C ,O 〉 is solvable if                , for any goal state c∈C . In this case, the operator sequence              is referred as a solution to the problem.</a:t>
            </a:r>
            <a:endParaRPr lang="en-US" sz="1600" b="1" smtClean="0"/>
          </a:p>
        </p:txBody>
      </p:sp>
      <p:sp>
        <p:nvSpPr>
          <p:cNvPr id="3" name="Title 2"/>
          <p:cNvSpPr>
            <a:spLocks noGrp="1"/>
          </p:cNvSpPr>
          <p:nvPr>
            <p:ph type="title"/>
          </p:nvPr>
        </p:nvSpPr>
        <p:spPr>
          <a:xfrm>
            <a:off x="457200" y="274638"/>
            <a:ext cx="8229600" cy="792162"/>
          </a:xfrm>
        </p:spPr>
        <p:txBody>
          <a:bodyPr/>
          <a:lstStyle/>
          <a:p>
            <a:pPr>
              <a:defRPr/>
            </a:pPr>
            <a:r>
              <a:rPr lang="en-US" dirty="0" smtClean="0"/>
              <a:t>Definition</a:t>
            </a:r>
            <a:endParaRPr lang="en-US" dirty="0"/>
          </a:p>
        </p:txBody>
      </p:sp>
      <p:sp>
        <p:nvSpPr>
          <p:cNvPr id="205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A5F9243E-3804-412A-85B4-29EA074DEF30}" type="datetime1">
              <a:rPr lang="en-US" smtClean="0"/>
              <a:pPr>
                <a:defRPr/>
              </a:pPr>
              <a:t>16/01/2020</a:t>
            </a:fld>
            <a:endParaRPr lang="en-US" smtClean="0"/>
          </a:p>
        </p:txBody>
      </p:sp>
      <p:sp>
        <p:nvSpPr>
          <p:cNvPr id="205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A6F639DF-5D91-41E8-AD4B-059DFA4462F1}" type="slidenum">
              <a:rPr lang="en-US" smtClean="0"/>
              <a:pPr>
                <a:defRPr/>
              </a:pPr>
              <a:t>27</a:t>
            </a:fld>
            <a:endParaRPr lang="en-US" smtClean="0"/>
          </a:p>
        </p:txBody>
      </p:sp>
      <p:graphicFrame>
        <p:nvGraphicFramePr>
          <p:cNvPr id="2050" name="Object 2"/>
          <p:cNvGraphicFramePr>
            <a:graphicFrameLocks noChangeAspect="1"/>
          </p:cNvGraphicFramePr>
          <p:nvPr/>
        </p:nvGraphicFramePr>
        <p:xfrm>
          <a:off x="5562600" y="4876800"/>
          <a:ext cx="889000" cy="254000"/>
        </p:xfrm>
        <a:graphic>
          <a:graphicData uri="http://schemas.openxmlformats.org/presentationml/2006/ole">
            <p:oleObj spid="_x0000_s2050" name="Equation" r:id="rId3" imgW="888840" imgH="253800" progId="Equation.3">
              <p:embed/>
            </p:oleObj>
          </a:graphicData>
        </a:graphic>
      </p:graphicFrame>
      <p:graphicFrame>
        <p:nvGraphicFramePr>
          <p:cNvPr id="2051" name="Object 4"/>
          <p:cNvGraphicFramePr>
            <a:graphicFrameLocks noChangeAspect="1"/>
          </p:cNvGraphicFramePr>
          <p:nvPr/>
        </p:nvGraphicFramePr>
        <p:xfrm>
          <a:off x="4343400" y="5105400"/>
          <a:ext cx="685800" cy="228600"/>
        </p:xfrm>
        <a:graphic>
          <a:graphicData uri="http://schemas.openxmlformats.org/presentationml/2006/ole">
            <p:oleObj spid="_x0000_s2051" name="Equation" r:id="rId4" imgW="685800" imgH="22860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1"/>
          <p:cNvSpPr>
            <a:spLocks noGrp="1"/>
          </p:cNvSpPr>
          <p:nvPr>
            <p:ph idx="1"/>
          </p:nvPr>
        </p:nvSpPr>
        <p:spPr>
          <a:xfrm>
            <a:off x="152400" y="1481138"/>
            <a:ext cx="8839200" cy="4995862"/>
          </a:xfrm>
        </p:spPr>
        <p:txBody>
          <a:bodyPr/>
          <a:lstStyle/>
          <a:p>
            <a:r>
              <a:rPr lang="en-US" sz="1600" smtClean="0"/>
              <a:t>The best tool to demonstrate the state-space representation of a problem is the state-space graph</a:t>
            </a:r>
          </a:p>
          <a:p>
            <a:endParaRPr lang="en-US" sz="1600" smtClean="0"/>
          </a:p>
          <a:p>
            <a:r>
              <a:rPr lang="en-US" sz="1600" smtClean="0"/>
              <a:t>Let 〈 A, k ,C ,O 〉 be the state-space representation of a problem. The problem's state-space graph is the graph 〈 A, E〉 , where  (a ,a ‘)∈E and (a ,a ‘) is labelled with o if and only if </a:t>
            </a:r>
          </a:p>
          <a:p>
            <a:endParaRPr lang="en-US" sz="1600" smtClean="0"/>
          </a:p>
          <a:p>
            <a:r>
              <a:rPr lang="en-US" sz="1600" smtClean="0"/>
              <a:t>Therefore, the vertices of the state-space graph are the states themselves, and we draw an edge between two vertices if and only if one vertex (as a state) is directly accessible from another vertex (as a state). We label the edges with the operator that allows the direct accessibility.</a:t>
            </a:r>
          </a:p>
          <a:p>
            <a:endParaRPr lang="en-US" sz="1600" smtClean="0"/>
          </a:p>
          <a:p>
            <a:r>
              <a:rPr lang="en-US" sz="1600" smtClean="0"/>
              <a:t>It can be easily seen that a solution of a problem is nothing else but a path that leads from a vertex k (aka the initial vertex) to some vertex c∈C (aka the goal vertex). Precisely, the solution is the sequence of labels (operators) of the edges that formulate this path.</a:t>
            </a:r>
          </a:p>
        </p:txBody>
      </p:sp>
      <p:sp>
        <p:nvSpPr>
          <p:cNvPr id="3" name="Title 2"/>
          <p:cNvSpPr>
            <a:spLocks noGrp="1"/>
          </p:cNvSpPr>
          <p:nvPr>
            <p:ph type="title"/>
          </p:nvPr>
        </p:nvSpPr>
        <p:spPr/>
        <p:txBody>
          <a:bodyPr/>
          <a:lstStyle/>
          <a:p>
            <a:pPr>
              <a:defRPr/>
            </a:pPr>
            <a:r>
              <a:rPr lang="en-US" dirty="0" smtClean="0"/>
              <a:t>State – Space Graph</a:t>
            </a:r>
            <a:endParaRPr lang="en-US" dirty="0"/>
          </a:p>
        </p:txBody>
      </p:sp>
      <p:sp>
        <p:nvSpPr>
          <p:cNvPr id="3077"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76990129-EB97-4B13-AEC1-1A7F406E18FF}" type="datetime1">
              <a:rPr lang="en-US" smtClean="0"/>
              <a:pPr>
                <a:defRPr/>
              </a:pPr>
              <a:t>16/01/2020</a:t>
            </a:fld>
            <a:endParaRPr lang="en-US" smtClean="0"/>
          </a:p>
        </p:txBody>
      </p:sp>
      <p:sp>
        <p:nvSpPr>
          <p:cNvPr id="3078"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52F97B2-9480-42D0-9F58-CCE629262655}" type="slidenum">
              <a:rPr lang="en-US" smtClean="0"/>
              <a:pPr>
                <a:defRPr/>
              </a:pPr>
              <a:t>28</a:t>
            </a:fld>
            <a:endParaRPr lang="en-US" smtClean="0"/>
          </a:p>
        </p:txBody>
      </p:sp>
      <p:graphicFrame>
        <p:nvGraphicFramePr>
          <p:cNvPr id="3074" name="Object 2"/>
          <p:cNvGraphicFramePr>
            <a:graphicFrameLocks noChangeAspect="1"/>
          </p:cNvGraphicFramePr>
          <p:nvPr/>
        </p:nvGraphicFramePr>
        <p:xfrm>
          <a:off x="2133600" y="2819400"/>
          <a:ext cx="838200" cy="228600"/>
        </p:xfrm>
        <a:graphic>
          <a:graphicData uri="http://schemas.openxmlformats.org/presentationml/2006/ole">
            <p:oleObj spid="_x0000_s3074" name="Equation" r:id="rId3" imgW="622080" imgH="22860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763000" cy="4525962"/>
          </a:xfrm>
        </p:spPr>
        <p:txBody>
          <a:bodyPr/>
          <a:lstStyle/>
          <a:p>
            <a:r>
              <a:rPr lang="en-US" sz="1600" b="1" smtClean="0"/>
              <a:t>Water-Jug Problem</a:t>
            </a:r>
          </a:p>
          <a:p>
            <a:pPr>
              <a:buFont typeface="Wingdings 3" pitchFamily="18" charset="2"/>
              <a:buNone/>
            </a:pPr>
            <a:endParaRPr lang="en-US" sz="1600" smtClean="0"/>
          </a:p>
          <a:p>
            <a:pPr algn="just"/>
            <a:r>
              <a:rPr lang="en-US" sz="1600" b="1" smtClean="0"/>
              <a:t>Description:</a:t>
            </a:r>
            <a:r>
              <a:rPr lang="en-US" sz="1600" smtClean="0"/>
              <a:t> You are given two jugs, a 4 gallon one &amp; a 3 gallon one. Neither has any measuring marker on it. There is a pump that can be used to fill the jugs with water. How can you get exactly 2 gallons of water in to the 4 gallons jug?</a:t>
            </a:r>
          </a:p>
          <a:p>
            <a:pPr>
              <a:buFont typeface="Wingdings 3" pitchFamily="18" charset="2"/>
              <a:buNone/>
            </a:pPr>
            <a:endParaRPr lang="en-US" sz="1600" smtClean="0"/>
          </a:p>
          <a:p>
            <a:r>
              <a:rPr lang="en-US" sz="1600" b="1" smtClean="0"/>
              <a:t>State-Space Representation of the problem:</a:t>
            </a:r>
            <a:endParaRPr lang="en-US" sz="1600" smtClean="0"/>
          </a:p>
          <a:p>
            <a:r>
              <a:rPr lang="en-US" sz="1600" smtClean="0"/>
              <a:t>Start State: S (0, 0)</a:t>
            </a:r>
          </a:p>
          <a:p>
            <a:r>
              <a:rPr lang="en-US" sz="1600" smtClean="0"/>
              <a:t>Goal State: S (2, n), for any value of n.</a:t>
            </a:r>
          </a:p>
          <a:p>
            <a:endParaRPr lang="en-US" smtClean="0"/>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3789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98D8A5E9-8500-4A09-A6E9-57D0EE0AA825}" type="datetime1">
              <a:rPr lang="en-US" smtClean="0"/>
              <a:pPr>
                <a:defRPr/>
              </a:pPr>
              <a:t>16/01/2020</a:t>
            </a:fld>
            <a:endParaRPr lang="en-US" smtClean="0"/>
          </a:p>
        </p:txBody>
      </p:sp>
      <p:sp>
        <p:nvSpPr>
          <p:cNvPr id="3789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ACF5207-8F55-4524-9F57-D0F28AA18842}" type="slidenum">
              <a:rPr lang="en-US" smtClean="0"/>
              <a:pPr>
                <a:defRPr/>
              </a:pPr>
              <a:t>29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lIns="90488" tIns="44450" rIns="90488" bIns="44450"/>
          <a:lstStyle/>
          <a:p>
            <a:pPr eaLnBrk="1" hangingPunct="1"/>
            <a:r>
              <a:rPr lang="en-US" sz="1600" smtClean="0"/>
              <a:t>Intelligence:</a:t>
            </a:r>
          </a:p>
          <a:p>
            <a:pPr lvl="1" eaLnBrk="1" hangingPunct="1"/>
            <a:r>
              <a:rPr lang="en-US" sz="1600" smtClean="0"/>
              <a:t>“the capacity to learn and solve problems” (Websters dictionary)</a:t>
            </a:r>
          </a:p>
          <a:p>
            <a:pPr lvl="1" eaLnBrk="1" hangingPunct="1"/>
            <a:endParaRPr lang="en-US" sz="1600" smtClean="0"/>
          </a:p>
          <a:p>
            <a:pPr lvl="1" eaLnBrk="1" hangingPunct="1"/>
            <a:r>
              <a:rPr lang="en-US" sz="1600" smtClean="0"/>
              <a:t>Intelligence requires the possession of &amp; access to knowledge and a characteristic of intelligent people is that they possess much knowledge.</a:t>
            </a:r>
          </a:p>
          <a:p>
            <a:pPr lvl="1" eaLnBrk="1" hangingPunct="1"/>
            <a:endParaRPr lang="en-US" sz="1600" smtClean="0"/>
          </a:p>
          <a:p>
            <a:pPr lvl="1" eaLnBrk="1" hangingPunct="1"/>
            <a:r>
              <a:rPr lang="en-US" sz="1600" smtClean="0"/>
              <a:t>in particular,</a:t>
            </a:r>
          </a:p>
          <a:p>
            <a:pPr lvl="2" eaLnBrk="1" hangingPunct="1"/>
            <a:r>
              <a:rPr lang="en-US" sz="1600" smtClean="0"/>
              <a:t> </a:t>
            </a:r>
            <a:r>
              <a:rPr lang="en-US" sz="1600" i="1" smtClean="0"/>
              <a:t>the ability to solve novel problems</a:t>
            </a:r>
            <a:endParaRPr lang="en-US" sz="1600" smtClean="0"/>
          </a:p>
          <a:p>
            <a:pPr lvl="2" eaLnBrk="1" hangingPunct="1"/>
            <a:r>
              <a:rPr lang="en-US" sz="1600" i="1" smtClean="0"/>
              <a:t>the ability to act rationally</a:t>
            </a:r>
            <a:endParaRPr lang="en-US" sz="1600" smtClean="0"/>
          </a:p>
          <a:p>
            <a:pPr lvl="2" eaLnBrk="1" hangingPunct="1"/>
            <a:r>
              <a:rPr lang="en-US" sz="1600" i="1" smtClean="0"/>
              <a:t>the ability to act like humans</a:t>
            </a:r>
            <a:endParaRPr lang="en-US" smtClean="0"/>
          </a:p>
          <a:p>
            <a:pPr lvl="2" eaLnBrk="1" hangingPunct="1"/>
            <a:r>
              <a:rPr lang="en-US" sz="1600" i="1" smtClean="0"/>
              <a:t>the ability to behave in the best possible manner </a:t>
            </a:r>
          </a:p>
          <a:p>
            <a:pPr lvl="4" eaLnBrk="1" hangingPunct="1"/>
            <a:endParaRPr lang="en-US" sz="1600" i="1" smtClean="0"/>
          </a:p>
          <a:p>
            <a:pPr lvl="4" eaLnBrk="1" hangingPunct="1"/>
            <a:endParaRPr lang="en-US" sz="1400" smtClean="0"/>
          </a:p>
          <a:p>
            <a:pPr eaLnBrk="1" hangingPunct="1"/>
            <a:endParaRPr lang="en-US" sz="1600" smtClean="0"/>
          </a:p>
        </p:txBody>
      </p:sp>
      <p:sp>
        <p:nvSpPr>
          <p:cNvPr id="14339" name="Date Placeholder 5"/>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80DB3A56-0CF1-4FDA-8453-3666EF69DE41}" type="datetime1">
              <a:rPr lang="en-US" smtClean="0"/>
              <a:pPr>
                <a:defRPr/>
              </a:pPr>
              <a:t>16/01/2020</a:t>
            </a:fld>
            <a:endParaRPr lang="en-US" smtClean="0"/>
          </a:p>
        </p:txBody>
      </p:sp>
      <p:sp>
        <p:nvSpPr>
          <p:cNvPr id="14340"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F768104-CD54-4ABB-89F2-AADD6C992CCD}" type="slidenum">
              <a:rPr lang="en-US" smtClean="0"/>
              <a:pPr>
                <a:defRPr/>
              </a:pPr>
              <a:t>3</a:t>
            </a:fld>
            <a:endParaRPr lang="en-US" smtClean="0"/>
          </a:p>
        </p:txBody>
      </p:sp>
      <p:sp>
        <p:nvSpPr>
          <p:cNvPr id="5122"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smtClean="0"/>
              <a:t>What is Intelligence?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0" y="1143000"/>
            <a:ext cx="9144000" cy="3657600"/>
          </a:xfrm>
        </p:spPr>
        <p:txBody>
          <a:bodyPr/>
          <a:lstStyle/>
          <a:p>
            <a:r>
              <a:rPr lang="en-US" sz="2800" b="1" smtClean="0"/>
              <a:t>Water-Jug Problem</a:t>
            </a:r>
          </a:p>
          <a:p>
            <a:endParaRPr lang="en-US" sz="2800" b="1" smtClean="0"/>
          </a:p>
          <a:p>
            <a:pPr algn="just"/>
            <a:r>
              <a:rPr lang="en-US" sz="2800" b="1" smtClean="0"/>
              <a:t>Statement: </a:t>
            </a:r>
          </a:p>
          <a:p>
            <a:pPr algn="just"/>
            <a:r>
              <a:rPr lang="en-US" sz="2000" smtClean="0"/>
              <a:t>We have 3 jugs of capacities 3, 5, and 8 litres, respectively. There is no scale on the jugs, so it's only their capacities that we certainly know. Initially, the 8-litre jug is full of water, the other two are empty. We can pour water from one jug to another, and the goal is to have exactly 4 litres of water in any of the jugs. The amount of water in the other two jugs at the end is irrelevant.</a:t>
            </a:r>
          </a:p>
          <a:p>
            <a:pPr algn="just"/>
            <a:endParaRPr lang="en-US" sz="1600" smtClean="0"/>
          </a:p>
          <a:p>
            <a:pPr algn="just">
              <a:buFont typeface="Wingdings 3" pitchFamily="18" charset="2"/>
              <a:buNone/>
            </a:pPr>
            <a:endParaRPr lang="en-US" sz="1600" smtClean="0"/>
          </a:p>
          <a:p>
            <a:pPr algn="just"/>
            <a:endParaRPr lang="en-US" sz="1600" smtClean="0"/>
          </a:p>
          <a:p>
            <a:endParaRPr lang="en-US" smtClean="0"/>
          </a:p>
        </p:txBody>
      </p:sp>
      <p:sp>
        <p:nvSpPr>
          <p:cNvPr id="3" name="Title 2"/>
          <p:cNvSpPr>
            <a:spLocks noGrp="1"/>
          </p:cNvSpPr>
          <p:nvPr>
            <p:ph type="title"/>
          </p:nvPr>
        </p:nvSpPr>
        <p:spPr>
          <a:xfrm>
            <a:off x="457200" y="274638"/>
            <a:ext cx="8229600" cy="792162"/>
          </a:xfrm>
        </p:spPr>
        <p:txBody>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E141F068-A51F-4010-8EAE-1ADA0DFC4013}"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EAA95B6E-A2FF-4244-B4D9-1ECFA7D18263}"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0" y="1676400"/>
            <a:ext cx="9144000" cy="4114800"/>
          </a:xfrm>
        </p:spPr>
        <p:txBody>
          <a:bodyPr/>
          <a:lstStyle/>
          <a:p>
            <a:r>
              <a:rPr lang="en-US" sz="2400" b="1" smtClean="0"/>
              <a:t>Water-Jug Problem</a:t>
            </a:r>
          </a:p>
          <a:p>
            <a:pPr algn="just"/>
            <a:r>
              <a:rPr lang="en-US" smtClean="0"/>
              <a:t>Description: </a:t>
            </a:r>
            <a:r>
              <a:rPr lang="en-US" sz="2000" smtClean="0"/>
              <a:t>Since there is no scale on the jugs and we don't have any other tools that would help, we can pour water from jug A to jug B in two different ways:</a:t>
            </a:r>
          </a:p>
          <a:p>
            <a:pPr algn="just">
              <a:buFont typeface="Wingdings 3" pitchFamily="18" charset="2"/>
              <a:buNone/>
            </a:pPr>
            <a:endParaRPr lang="en-US" sz="2000" smtClean="0"/>
          </a:p>
          <a:p>
            <a:pPr algn="just"/>
            <a:r>
              <a:rPr lang="en-US" sz="2000" smtClean="0"/>
              <a:t>We pour all the water from jug A to jug B .</a:t>
            </a:r>
          </a:p>
          <a:p>
            <a:pPr algn="just"/>
            <a:r>
              <a:rPr lang="en-US" sz="2000" smtClean="0"/>
              <a:t>We fill up jug B (and it's possible that some water will remain in jug A ).</a:t>
            </a:r>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E141F068-A51F-4010-8EAE-1ADA0DFC4013}"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2239E78B-5E80-49D4-A16C-F5C034B6901A}"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0" y="1219200"/>
            <a:ext cx="9144000" cy="5334000"/>
          </a:xfrm>
        </p:spPr>
        <p:txBody>
          <a:bodyPr/>
          <a:lstStyle/>
          <a:p>
            <a:r>
              <a:rPr lang="en-US" sz="2800" b="1" smtClean="0"/>
              <a:t>Water-Jug Problem</a:t>
            </a:r>
          </a:p>
          <a:p>
            <a:pPr algn="just"/>
            <a:r>
              <a:rPr lang="en-US" b="1" smtClean="0"/>
              <a:t>Set of states: </a:t>
            </a:r>
            <a:r>
              <a:rPr lang="en-US" sz="2000" smtClean="0"/>
              <a:t>In the states, we store the amount of water in the jugs. Let the state be an tuple, in which the i</a:t>
            </a:r>
            <a:r>
              <a:rPr lang="en-US" sz="2000" baseline="30000" smtClean="0"/>
              <a:t>th</a:t>
            </a:r>
            <a:r>
              <a:rPr lang="en-US" sz="2000" smtClean="0"/>
              <a:t> part tells about the jug denoted by i how many litres of water it is containing.</a:t>
            </a:r>
          </a:p>
          <a:p>
            <a:pPr algn="just"/>
            <a:r>
              <a:rPr lang="en-US" sz="2000" smtClean="0"/>
              <a:t>So, the set of states is defined as follows:</a:t>
            </a:r>
          </a:p>
          <a:p>
            <a:pPr>
              <a:buFont typeface="Wingdings 3" pitchFamily="18" charset="2"/>
              <a:buNone/>
            </a:pPr>
            <a:r>
              <a:rPr lang="pt-BR" sz="2000" smtClean="0"/>
              <a:t>         A={(a</a:t>
            </a:r>
            <a:r>
              <a:rPr lang="pt-BR" sz="2000" baseline="-25000" smtClean="0"/>
              <a:t>1</a:t>
            </a:r>
            <a:r>
              <a:rPr lang="pt-BR" sz="2000" smtClean="0"/>
              <a:t>,a</a:t>
            </a:r>
            <a:r>
              <a:rPr lang="pt-BR" sz="2000" baseline="-25000" smtClean="0"/>
              <a:t>2</a:t>
            </a:r>
            <a:r>
              <a:rPr lang="pt-BR" sz="2000" smtClean="0"/>
              <a:t>, a</a:t>
            </a:r>
            <a:r>
              <a:rPr lang="pt-BR" sz="2000" baseline="-25000" smtClean="0"/>
              <a:t>3</a:t>
            </a:r>
            <a:r>
              <a:rPr lang="pt-BR" sz="2000" smtClean="0"/>
              <a:t>) ∣ 0≤a</a:t>
            </a:r>
            <a:r>
              <a:rPr lang="pt-BR" sz="2000" baseline="-25000" smtClean="0"/>
              <a:t>i</a:t>
            </a:r>
            <a:r>
              <a:rPr lang="pt-BR" sz="2000" smtClean="0"/>
              <a:t>≤max</a:t>
            </a:r>
            <a:r>
              <a:rPr lang="pt-BR" sz="2000" baseline="-25000" smtClean="0"/>
              <a:t>i</a:t>
            </a:r>
            <a:r>
              <a:rPr lang="pt-BR" sz="2000" smtClean="0"/>
              <a:t> }</a:t>
            </a:r>
          </a:p>
          <a:p>
            <a:pPr>
              <a:buFont typeface="Wingdings 3" pitchFamily="18" charset="2"/>
              <a:buNone/>
            </a:pPr>
            <a:r>
              <a:rPr lang="pt-BR" sz="2000" smtClean="0"/>
              <a:t>  </a:t>
            </a:r>
          </a:p>
          <a:p>
            <a:r>
              <a:rPr lang="en-US" sz="2000" b="1" smtClean="0"/>
              <a:t>Initial state: </a:t>
            </a:r>
            <a:r>
              <a:rPr lang="en-US" sz="2000" smtClean="0"/>
              <a:t>the initial state is: k=(0,0 ,max</a:t>
            </a:r>
            <a:r>
              <a:rPr lang="en-US" sz="2000" baseline="-25000" smtClean="0"/>
              <a:t>3</a:t>
            </a:r>
            <a:r>
              <a:rPr lang="en-US" sz="2000" smtClean="0"/>
              <a:t>)= (0,0,8)</a:t>
            </a:r>
          </a:p>
          <a:p>
            <a:endParaRPr lang="en-US" sz="2000" smtClean="0"/>
          </a:p>
          <a:p>
            <a:r>
              <a:rPr lang="en-US" sz="2000" b="1" smtClean="0"/>
              <a:t>Set of goal states: </a:t>
            </a:r>
            <a:r>
              <a:rPr lang="en-US" sz="2000" smtClean="0"/>
              <a:t>We have several goal states, so we define the set of goal states with help of a goal condition:</a:t>
            </a:r>
          </a:p>
          <a:p>
            <a:pPr>
              <a:buFont typeface="Wingdings 3" pitchFamily="18" charset="2"/>
              <a:buNone/>
            </a:pPr>
            <a:r>
              <a:rPr lang="it-IT" sz="2000" i="1" smtClean="0"/>
              <a:t>               </a:t>
            </a:r>
            <a:r>
              <a:rPr lang="it-IT" sz="2000" smtClean="0"/>
              <a:t>C={(a</a:t>
            </a:r>
            <a:r>
              <a:rPr lang="it-IT" sz="2000" baseline="-25000" smtClean="0"/>
              <a:t>1</a:t>
            </a:r>
            <a:r>
              <a:rPr lang="it-IT" sz="2000" smtClean="0"/>
              <a:t> ,a</a:t>
            </a:r>
            <a:r>
              <a:rPr lang="it-IT" sz="2000" baseline="-25000" smtClean="0"/>
              <a:t>2</a:t>
            </a:r>
            <a:r>
              <a:rPr lang="it-IT" sz="2000" smtClean="0"/>
              <a:t> ,a</a:t>
            </a:r>
            <a:r>
              <a:rPr lang="it-IT" sz="2000" baseline="-25000" smtClean="0"/>
              <a:t>3</a:t>
            </a:r>
            <a:r>
              <a:rPr lang="it-IT" sz="2000" smtClean="0"/>
              <a:t>)∈A ∣ ∃i a</a:t>
            </a:r>
            <a:r>
              <a:rPr lang="it-IT" sz="2000" baseline="-25000" smtClean="0"/>
              <a:t>i</a:t>
            </a:r>
            <a:r>
              <a:rPr lang="it-IT" sz="2000" smtClean="0"/>
              <a:t>=4}</a:t>
            </a:r>
            <a:endParaRPr lang="en-US" sz="2000" smtClean="0"/>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E141F068-A51F-4010-8EAE-1ADA0DFC4013}"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B3E6742D-2D97-4631-8A0F-6E6D6DA4A148}"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0" y="1219200"/>
            <a:ext cx="9144000" cy="5410200"/>
          </a:xfrm>
        </p:spPr>
        <p:txBody>
          <a:bodyPr/>
          <a:lstStyle/>
          <a:p>
            <a:pPr algn="just"/>
            <a:r>
              <a:rPr lang="en-US" b="1" smtClean="0"/>
              <a:t>Set of operators: </a:t>
            </a:r>
            <a:r>
              <a:rPr lang="en-US" sz="2000" smtClean="0"/>
              <a:t>Our operators realize the pouring from one jug (denoted by i ) to another one (denoted by j ). We can also specify that the source jug ( i ) and the goal jug ( j ) can't be the same. Our operators are defined as follows:</a:t>
            </a:r>
          </a:p>
          <a:p>
            <a:pPr algn="just">
              <a:buFont typeface="Wingdings 3" pitchFamily="18" charset="2"/>
              <a:buNone/>
            </a:pPr>
            <a:r>
              <a:rPr lang="en-US" sz="2000" smtClean="0"/>
              <a:t>          O={ pour</a:t>
            </a:r>
            <a:r>
              <a:rPr lang="en-US" sz="2000" baseline="-25000" smtClean="0"/>
              <a:t>i , j </a:t>
            </a:r>
            <a:r>
              <a:rPr lang="en-US" sz="2000" smtClean="0"/>
              <a:t>∣ i , j∈{1,2,3} ∧ i≠ j }</a:t>
            </a:r>
          </a:p>
          <a:p>
            <a:pPr algn="just">
              <a:buFont typeface="Wingdings 3" pitchFamily="18" charset="2"/>
              <a:buNone/>
            </a:pPr>
            <a:endParaRPr lang="en-US" sz="2000" i="1" smtClean="0"/>
          </a:p>
          <a:p>
            <a:r>
              <a:rPr lang="en-US" b="1" smtClean="0"/>
              <a:t>Precondition of the operators</a:t>
            </a:r>
            <a:r>
              <a:rPr lang="en-US" sz="2000" b="1" smtClean="0"/>
              <a:t>: </a:t>
            </a:r>
            <a:r>
              <a:rPr lang="en-US" sz="2000" smtClean="0"/>
              <a:t>Let's define when an operator pour</a:t>
            </a:r>
            <a:r>
              <a:rPr lang="en-US" sz="2000" baseline="-25000" smtClean="0"/>
              <a:t>i , j </a:t>
            </a:r>
            <a:r>
              <a:rPr lang="en-US" sz="2000" smtClean="0"/>
              <a:t>can be applied to a state (a</a:t>
            </a:r>
            <a:r>
              <a:rPr lang="en-US" sz="2000" baseline="-25000" smtClean="0"/>
              <a:t>1</a:t>
            </a:r>
            <a:r>
              <a:rPr lang="en-US" sz="2000" smtClean="0"/>
              <a:t> , a</a:t>
            </a:r>
            <a:r>
              <a:rPr lang="en-US" sz="2000" baseline="-25000" smtClean="0"/>
              <a:t>2</a:t>
            </a:r>
            <a:r>
              <a:rPr lang="en-US" sz="2000" smtClean="0"/>
              <a:t> , a</a:t>
            </a:r>
            <a:r>
              <a:rPr lang="en-US" sz="2000" baseline="-25000" smtClean="0"/>
              <a:t>3</a:t>
            </a:r>
            <a:r>
              <a:rPr lang="en-US" sz="2000" smtClean="0"/>
              <a:t>) ! It's practical to specify the following conditions:</a:t>
            </a:r>
          </a:p>
          <a:p>
            <a:r>
              <a:rPr lang="en-US" sz="2000" smtClean="0"/>
              <a:t>Jug i is not empty.</a:t>
            </a:r>
          </a:p>
          <a:p>
            <a:r>
              <a:rPr lang="en-US" sz="2000" smtClean="0"/>
              <a:t>Jug j is not filled.</a:t>
            </a:r>
          </a:p>
          <a:p>
            <a:r>
              <a:rPr lang="en-US" sz="2000" smtClean="0"/>
              <a:t>So, the precondition of the operator pour</a:t>
            </a:r>
            <a:r>
              <a:rPr lang="en-US" sz="2000" baseline="-25000" smtClean="0"/>
              <a:t>i , j </a:t>
            </a:r>
            <a:r>
              <a:rPr lang="en-US" sz="2000" smtClean="0"/>
              <a:t>to the state (a1 , a2 , a3 ) is: a</a:t>
            </a:r>
            <a:r>
              <a:rPr lang="en-US" sz="2000" baseline="-25000" smtClean="0"/>
              <a:t>i</a:t>
            </a:r>
            <a:r>
              <a:rPr lang="en-US" sz="2000" smtClean="0"/>
              <a:t>≠0 ∧ a</a:t>
            </a:r>
            <a:r>
              <a:rPr lang="en-US" sz="2000" baseline="-25000" smtClean="0"/>
              <a:t>j</a:t>
            </a:r>
            <a:r>
              <a:rPr lang="en-US" sz="2000" smtClean="0"/>
              <a:t>≠max</a:t>
            </a:r>
            <a:r>
              <a:rPr lang="en-US" sz="2000" baseline="-25000" smtClean="0"/>
              <a:t>j</a:t>
            </a:r>
          </a:p>
          <a:p>
            <a:endParaRPr lang="en-US" sz="2000" i="1" smtClean="0"/>
          </a:p>
          <a:p>
            <a:endParaRPr lang="en-US" sz="2000" i="1" smtClean="0"/>
          </a:p>
          <a:p>
            <a:endParaRPr lang="en-US" sz="2000" smtClean="0"/>
          </a:p>
        </p:txBody>
      </p:sp>
      <p:sp>
        <p:nvSpPr>
          <p:cNvPr id="3" name="Title 2"/>
          <p:cNvSpPr>
            <a:spLocks noGrp="1"/>
          </p:cNvSpPr>
          <p:nvPr>
            <p:ph type="title"/>
          </p:nvPr>
        </p:nvSpPr>
        <p:spPr>
          <a:xfrm>
            <a:off x="457200" y="274638"/>
            <a:ext cx="8229600" cy="868362"/>
          </a:xfrm>
        </p:spPr>
        <p:txBody>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E141F068-A51F-4010-8EAE-1ADA0DFC4013}"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F568BB26-389B-4A8A-9DBE-4E13118FF2BC}"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0" y="1219200"/>
            <a:ext cx="9144000" cy="5257800"/>
          </a:xfrm>
        </p:spPr>
        <p:txBody>
          <a:bodyPr/>
          <a:lstStyle/>
          <a:p>
            <a:pPr algn="just"/>
            <a:r>
              <a:rPr lang="en-US" b="1" smtClean="0"/>
              <a:t>Function of applying: </a:t>
            </a:r>
            <a:r>
              <a:rPr lang="en-US" sz="2000" smtClean="0"/>
              <a:t>Define what state (a'</a:t>
            </a:r>
            <a:r>
              <a:rPr lang="en-US" sz="2000" baseline="-25000" smtClean="0"/>
              <a:t>1</a:t>
            </a:r>
            <a:r>
              <a:rPr lang="en-US" sz="2000" smtClean="0"/>
              <a:t> , a'</a:t>
            </a:r>
            <a:r>
              <a:rPr lang="en-US" sz="2000" baseline="-25000" smtClean="0"/>
              <a:t>2</a:t>
            </a:r>
            <a:r>
              <a:rPr lang="en-US" sz="2000" smtClean="0"/>
              <a:t> , a’</a:t>
            </a:r>
            <a:r>
              <a:rPr lang="en-US" sz="2000" baseline="-25000" smtClean="0"/>
              <a:t>3</a:t>
            </a:r>
            <a:r>
              <a:rPr lang="en-US" sz="2000" smtClean="0"/>
              <a:t>) does the operator pour</a:t>
            </a:r>
            <a:r>
              <a:rPr lang="en-US" sz="2000" baseline="-25000" smtClean="0"/>
              <a:t>i , j </a:t>
            </a:r>
            <a:r>
              <a:rPr lang="en-US" sz="2000" smtClean="0"/>
              <a:t>create from the state (a</a:t>
            </a:r>
            <a:r>
              <a:rPr lang="en-US" sz="2000" baseline="-25000" smtClean="0"/>
              <a:t>1</a:t>
            </a:r>
            <a:r>
              <a:rPr lang="en-US" sz="2000" smtClean="0"/>
              <a:t> , a</a:t>
            </a:r>
            <a:r>
              <a:rPr lang="en-US" sz="2000" baseline="-25000" smtClean="0"/>
              <a:t>2</a:t>
            </a:r>
            <a:r>
              <a:rPr lang="en-US" sz="2000" smtClean="0"/>
              <a:t> , a</a:t>
            </a:r>
            <a:r>
              <a:rPr lang="en-US" sz="2000" baseline="-25000" smtClean="0"/>
              <a:t>3</a:t>
            </a:r>
            <a:r>
              <a:rPr lang="en-US" sz="2000" smtClean="0"/>
              <a:t>) ! The question is how many litres of water can we pour from jug i to jug j . Since at most max</a:t>
            </a:r>
            <a:r>
              <a:rPr lang="en-US" sz="2000" baseline="-25000" smtClean="0"/>
              <a:t>j</a:t>
            </a:r>
            <a:r>
              <a:rPr lang="en-US" sz="2000" smtClean="0"/>
              <a:t>−a</a:t>
            </a:r>
            <a:r>
              <a:rPr lang="en-US" sz="2000" baseline="-25000" smtClean="0"/>
              <a:t>j </a:t>
            </a:r>
            <a:r>
              <a:rPr lang="en-US" sz="2000" smtClean="0"/>
              <a:t>litres of water can be poured to jug j , we can calculate the exact amount to be poured by calculating min(a</a:t>
            </a:r>
            <a:r>
              <a:rPr lang="en-US" sz="2000" baseline="-25000" smtClean="0"/>
              <a:t>i</a:t>
            </a:r>
            <a:r>
              <a:rPr lang="en-US" sz="2000" smtClean="0"/>
              <a:t> , max</a:t>
            </a:r>
            <a:r>
              <a:rPr lang="en-US" sz="2000" baseline="-25000" smtClean="0"/>
              <a:t>j</a:t>
            </a:r>
            <a:r>
              <a:rPr lang="en-US" sz="2000" smtClean="0"/>
              <a:t>−a</a:t>
            </a:r>
            <a:r>
              <a:rPr lang="en-US" sz="2000" baseline="-25000" smtClean="0"/>
              <a:t>j</a:t>
            </a:r>
            <a:r>
              <a:rPr lang="en-US" sz="2000" smtClean="0"/>
              <a:t>). Denote this amount with T . Consequently:</a:t>
            </a:r>
          </a:p>
          <a:p>
            <a:pPr>
              <a:buFont typeface="Wingdings 3" pitchFamily="18" charset="2"/>
              <a:buNone/>
            </a:pPr>
            <a:r>
              <a:rPr lang="en-US" sz="2000" smtClean="0"/>
              <a:t>    pour</a:t>
            </a:r>
            <a:r>
              <a:rPr lang="en-US" sz="2000" baseline="-25000" smtClean="0"/>
              <a:t>i , j </a:t>
            </a:r>
            <a:r>
              <a:rPr lang="en-US" sz="2000" smtClean="0"/>
              <a:t>(a1 , a2 , a3)=(a '1 , a '2 , a ‘3) , where</a:t>
            </a:r>
          </a:p>
          <a:p>
            <a:r>
              <a:rPr lang="en-US" sz="2000" smtClean="0"/>
              <a:t>          </a:t>
            </a:r>
          </a:p>
          <a:p>
            <a:endParaRPr lang="en-US" sz="2000" smtClean="0"/>
          </a:p>
          <a:p>
            <a:r>
              <a:rPr lang="en-US" sz="2000" smtClean="0"/>
              <a:t>            a '</a:t>
            </a:r>
            <a:r>
              <a:rPr lang="en-US" sz="2000" baseline="-25000" smtClean="0"/>
              <a:t>m</a:t>
            </a:r>
            <a:r>
              <a:rPr lang="en-US" sz="2000" smtClean="0"/>
              <a:t>=  a</a:t>
            </a:r>
            <a:r>
              <a:rPr lang="en-US" sz="2000" baseline="-25000" smtClean="0"/>
              <a:t>i</a:t>
            </a:r>
            <a:r>
              <a:rPr lang="en-US" sz="2000" smtClean="0"/>
              <a:t>−T , if m=i</a:t>
            </a:r>
          </a:p>
          <a:p>
            <a:r>
              <a:rPr lang="en-US" sz="2000" smtClean="0"/>
              <a:t>                       a</a:t>
            </a:r>
            <a:r>
              <a:rPr lang="en-US" sz="2000" baseline="-25000" smtClean="0"/>
              <a:t>j</a:t>
            </a:r>
            <a:r>
              <a:rPr lang="en-US" sz="2000" smtClean="0"/>
              <a:t>+T , if m=j</a:t>
            </a:r>
          </a:p>
          <a:p>
            <a:r>
              <a:rPr lang="en-US" sz="2000" smtClean="0"/>
              <a:t>                       a</a:t>
            </a:r>
            <a:r>
              <a:rPr lang="en-US" sz="2000" baseline="-25000" smtClean="0"/>
              <a:t>m</a:t>
            </a:r>
            <a:r>
              <a:rPr lang="en-US" sz="2000" smtClean="0"/>
              <a:t> , otherwise</a:t>
            </a:r>
          </a:p>
          <a:p>
            <a:r>
              <a:rPr lang="en-US" sz="2000" smtClean="0"/>
              <a:t>                            where m∈{1,2,3}</a:t>
            </a:r>
            <a:endParaRPr lang="en-US" sz="2000" baseline="-25000" smtClean="0"/>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E141F068-A51F-4010-8EAE-1ADA0DFC4013}" type="datetime1">
              <a:rPr lang="en-US" smtClean="0"/>
              <a:pPr>
                <a:defRPr/>
              </a:pPr>
              <a:t>16/01/2020</a:t>
            </a:fld>
            <a:endParaRPr lang="en-US" dirty="0"/>
          </a:p>
        </p:txBody>
      </p:sp>
      <p:sp>
        <p:nvSpPr>
          <p:cNvPr id="5" name="Slide Number Placeholder 4"/>
          <p:cNvSpPr>
            <a:spLocks noGrp="1"/>
          </p:cNvSpPr>
          <p:nvPr>
            <p:ph type="sldNum" sz="quarter" idx="12"/>
          </p:nvPr>
        </p:nvSpPr>
        <p:spPr/>
        <p:txBody>
          <a:bodyPr/>
          <a:lstStyle/>
          <a:p>
            <a:pPr>
              <a:defRPr/>
            </a:pPr>
            <a:fld id="{BCB3B5D6-C608-4825-8BDA-109540C0BA86}" type="slidenum">
              <a:rPr lang="en-US" smtClean="0"/>
              <a:pPr>
                <a:defRPr/>
              </a:pPr>
              <a:t>34</a:t>
            </a:fld>
            <a:endParaRPr lang="en-US" dirty="0"/>
          </a:p>
        </p:txBody>
      </p:sp>
      <p:sp>
        <p:nvSpPr>
          <p:cNvPr id="6" name="Left Brace 5"/>
          <p:cNvSpPr/>
          <p:nvPr/>
        </p:nvSpPr>
        <p:spPr>
          <a:xfrm>
            <a:off x="2133600" y="4114800"/>
            <a:ext cx="152400" cy="1219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0" y="914400"/>
            <a:ext cx="9144000" cy="533400"/>
          </a:xfrm>
        </p:spPr>
        <p:txBody>
          <a:bodyPr/>
          <a:lstStyle/>
          <a:p>
            <a:r>
              <a:rPr lang="en-US" smtClean="0"/>
              <a:t>State-Space Graph</a:t>
            </a:r>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E141F068-A51F-4010-8EAE-1ADA0DFC4013}" type="datetime1">
              <a:rPr lang="en-US" smtClean="0"/>
              <a:pPr>
                <a:defRPr/>
              </a:pPr>
              <a:t>16/01/2020</a:t>
            </a:fld>
            <a:endParaRPr lang="en-US" dirty="0"/>
          </a:p>
        </p:txBody>
      </p:sp>
      <p:sp>
        <p:nvSpPr>
          <p:cNvPr id="5" name="Slide Number Placeholder 4"/>
          <p:cNvSpPr>
            <a:spLocks noGrp="1"/>
          </p:cNvSpPr>
          <p:nvPr>
            <p:ph type="sldNum" sz="quarter" idx="12"/>
          </p:nvPr>
        </p:nvSpPr>
        <p:spPr/>
        <p:txBody>
          <a:bodyPr/>
          <a:lstStyle/>
          <a:p>
            <a:pPr>
              <a:defRPr/>
            </a:pPr>
            <a:fld id="{DFB0F4EC-DA99-4F34-8CCC-DF684A8B1416}" type="slidenum">
              <a:rPr lang="en-US" smtClean="0"/>
              <a:pPr>
                <a:defRPr/>
              </a:pPr>
              <a:t>35</a:t>
            </a:fld>
            <a:endParaRPr lang="en-US" dirty="0"/>
          </a:p>
        </p:txBody>
      </p:sp>
      <p:pic>
        <p:nvPicPr>
          <p:cNvPr id="43014" name="Picture 2"/>
          <p:cNvPicPr>
            <a:picLocks noChangeAspect="1" noChangeArrowheads="1"/>
          </p:cNvPicPr>
          <p:nvPr/>
        </p:nvPicPr>
        <p:blipFill>
          <a:blip r:embed="rId2" cstate="print"/>
          <a:srcRect/>
          <a:stretch>
            <a:fillRect/>
          </a:stretch>
        </p:blipFill>
        <p:spPr bwMode="auto">
          <a:xfrm>
            <a:off x="381000" y="1295400"/>
            <a:ext cx="8077200" cy="5195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r>
              <a:rPr lang="en-US" b="1" smtClean="0"/>
              <a:t>TOWERS OF HANOI</a:t>
            </a:r>
          </a:p>
          <a:p>
            <a:r>
              <a:rPr lang="en-US" b="1" smtClean="0"/>
              <a:t>Statement: </a:t>
            </a:r>
            <a:r>
              <a:rPr lang="en-US" sz="2000" smtClean="0"/>
              <a:t>There are 3 discs with different diameters. We can slide these discs onto 3 perpendicular rods. It's important that if there is a disc under another one then it must be bigger in diameter. We denote the rods with „P”, „Q”, and „R”, respectively. The discs are denoted by „1”, „2”, and „3”, respectively, in ascending order of diameter. We can slide a disc onto another rod if the disc</a:t>
            </a:r>
          </a:p>
          <a:p>
            <a:r>
              <a:rPr lang="en-US" sz="2000" smtClean="0"/>
              <a:t>is on the top of its current rod, and</a:t>
            </a:r>
          </a:p>
          <a:p>
            <a:r>
              <a:rPr lang="en-US" sz="2000" smtClean="0"/>
              <a:t>the discs on the goal rod will be in ascending order by size after the replacing.</a:t>
            </a:r>
          </a:p>
          <a:p>
            <a:r>
              <a:rPr lang="en-US" sz="2000" smtClean="0"/>
              <a:t>Our goal is to move all the discs to rod </a:t>
            </a:r>
            <a:r>
              <a:rPr lang="en-US" sz="2000" i="1" smtClean="0"/>
              <a:t>R.</a:t>
            </a:r>
            <a:endParaRPr lang="en-US" sz="2000" smtClean="0"/>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AFEF9340-137E-4921-8FEE-8D2C05ED7EC6}"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A69EE040-3C79-4208-B179-40F517144CBB}"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a:xfrm>
            <a:off x="0" y="1481138"/>
            <a:ext cx="9144000" cy="5072062"/>
          </a:xfrm>
        </p:spPr>
        <p:txBody>
          <a:bodyPr/>
          <a:lstStyle/>
          <a:p>
            <a:r>
              <a:rPr lang="en-US" b="1" smtClean="0"/>
              <a:t>TOWERS OF HANOI</a:t>
            </a:r>
          </a:p>
          <a:p>
            <a:pPr algn="just"/>
            <a:r>
              <a:rPr lang="en-US" b="1" smtClean="0"/>
              <a:t>Set of States: </a:t>
            </a:r>
            <a:r>
              <a:rPr lang="en-US" sz="2000" smtClean="0"/>
              <a:t>In the states, we store the information about the currently positions (i.e., rods) of the discs. So, a state is a vector (a</a:t>
            </a:r>
            <a:r>
              <a:rPr lang="en-US" sz="2000" baseline="-25000" smtClean="0"/>
              <a:t>1</a:t>
            </a:r>
            <a:r>
              <a:rPr lang="en-US" sz="2000" smtClean="0"/>
              <a:t> , a</a:t>
            </a:r>
            <a:r>
              <a:rPr lang="en-US" sz="2000" baseline="-25000" smtClean="0"/>
              <a:t>2</a:t>
            </a:r>
            <a:r>
              <a:rPr lang="en-US" sz="2000" smtClean="0"/>
              <a:t> , a</a:t>
            </a:r>
            <a:r>
              <a:rPr lang="en-US" sz="2000" baseline="-25000" smtClean="0"/>
              <a:t>3</a:t>
            </a:r>
            <a:r>
              <a:rPr lang="en-US" sz="2000" smtClean="0"/>
              <a:t>) where ai is the position of disc i (i.e., either P, Q, or R). Namely: </a:t>
            </a:r>
            <a:r>
              <a:rPr lang="pt-BR" sz="2000" smtClean="0"/>
              <a:t>A=(a</a:t>
            </a:r>
            <a:r>
              <a:rPr lang="pt-BR" sz="2000" baseline="-25000" smtClean="0"/>
              <a:t>1</a:t>
            </a:r>
            <a:r>
              <a:rPr lang="pt-BR" sz="2000" smtClean="0"/>
              <a:t>,a</a:t>
            </a:r>
            <a:r>
              <a:rPr lang="pt-BR" sz="2000" baseline="-25000" smtClean="0"/>
              <a:t>2</a:t>
            </a:r>
            <a:r>
              <a:rPr lang="pt-BR" sz="2000" smtClean="0"/>
              <a:t>,a</a:t>
            </a:r>
            <a:r>
              <a:rPr lang="pt-BR" sz="2000" baseline="-25000" smtClean="0"/>
              <a:t>3</a:t>
            </a:r>
            <a:r>
              <a:rPr lang="pt-BR" sz="2000" smtClean="0"/>
              <a:t>) ∣ a</a:t>
            </a:r>
            <a:r>
              <a:rPr lang="pt-BR" sz="2000" baseline="-25000" smtClean="0"/>
              <a:t>i</a:t>
            </a:r>
            <a:r>
              <a:rPr lang="pt-BR" sz="2000" smtClean="0"/>
              <a:t>∈{P ,Q, R}}</a:t>
            </a:r>
          </a:p>
          <a:p>
            <a:r>
              <a:rPr lang="en-US" sz="2000" b="1" smtClean="0"/>
              <a:t>Initial state: </a:t>
            </a:r>
            <a:r>
              <a:rPr lang="en-US" sz="2000" smtClean="0"/>
              <a:t>Initially, all the discs are on rod P, i. e. k=(P , P ,P)</a:t>
            </a:r>
          </a:p>
          <a:p>
            <a:r>
              <a:rPr lang="en-US" sz="2000" b="1" smtClean="0"/>
              <a:t>Set of goal states: </a:t>
            </a:r>
            <a:r>
              <a:rPr lang="en-US" sz="2000" smtClean="0"/>
              <a:t>The goal is to move all the three discs to rod R. So, in this problem, we have only one goal state, namely: C={(R, R , R)}</a:t>
            </a:r>
          </a:p>
          <a:p>
            <a:r>
              <a:rPr lang="en-US" sz="2000" b="1" smtClean="0"/>
              <a:t>Set of operators: </a:t>
            </a:r>
            <a:r>
              <a:rPr lang="en-US" sz="2000" smtClean="0"/>
              <a:t>Each operator includes two pieces of information:</a:t>
            </a:r>
          </a:p>
          <a:p>
            <a:pPr>
              <a:buFont typeface="Wingdings 3" pitchFamily="18" charset="2"/>
              <a:buNone/>
            </a:pPr>
            <a:r>
              <a:rPr lang="en-US" sz="2000" smtClean="0"/>
              <a:t>		▫ which disc to move</a:t>
            </a:r>
          </a:p>
          <a:p>
            <a:pPr>
              <a:buFont typeface="Wingdings 3" pitchFamily="18" charset="2"/>
              <a:buNone/>
            </a:pPr>
            <a:r>
              <a:rPr lang="en-US" sz="2000" smtClean="0"/>
              <a:t>		▫ to which rod?</a:t>
            </a:r>
          </a:p>
          <a:p>
            <a:r>
              <a:rPr lang="en-US" sz="2000" i="1" smtClean="0"/>
              <a:t>O={move</a:t>
            </a:r>
            <a:r>
              <a:rPr lang="en-US" sz="2000" i="1" baseline="-25000" smtClean="0"/>
              <a:t>which , where </a:t>
            </a:r>
            <a:r>
              <a:rPr lang="en-US" sz="2000" i="1" smtClean="0"/>
              <a:t>∣ which∈{1,2,3} , where∈{P ,Q , R}}</a:t>
            </a:r>
            <a:endParaRPr lang="en-US" sz="2000" smtClean="0"/>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AFEF9340-137E-4921-8FEE-8D2C05ED7EC6}"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0E2EECED-8973-4E7E-A02F-F9F8242532A1}"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0" y="1752600"/>
            <a:ext cx="9144000" cy="3776663"/>
          </a:xfrm>
        </p:spPr>
        <p:txBody>
          <a:bodyPr/>
          <a:lstStyle/>
          <a:p>
            <a:r>
              <a:rPr lang="en-US" b="1" smtClean="0"/>
              <a:t>TOWERS OF HANOI</a:t>
            </a:r>
          </a:p>
          <a:p>
            <a:pPr algn="just"/>
            <a:r>
              <a:rPr lang="en-US" b="1" smtClean="0"/>
              <a:t>Precondition of the operators: </a:t>
            </a:r>
          </a:p>
          <a:p>
            <a:pPr algn="just">
              <a:buFont typeface="Wingdings 3" pitchFamily="18" charset="2"/>
              <a:buNone/>
            </a:pPr>
            <a:r>
              <a:rPr lang="en-US" sz="2000" b="1" smtClean="0"/>
              <a:t>	</a:t>
            </a:r>
            <a:r>
              <a:rPr lang="en-US" sz="2000" smtClean="0"/>
              <a:t>Take an operator move</a:t>
            </a:r>
            <a:r>
              <a:rPr lang="en-US" sz="2000" baseline="-25000" smtClean="0"/>
              <a:t>which ,where </a:t>
            </a:r>
            <a:r>
              <a:rPr lang="en-US" sz="2000" smtClean="0"/>
              <a:t>! Let's examine when we can apply it to a state (a</a:t>
            </a:r>
            <a:r>
              <a:rPr lang="en-US" sz="2000" baseline="-25000" smtClean="0"/>
              <a:t>1</a:t>
            </a:r>
            <a:r>
              <a:rPr lang="en-US" sz="2000" smtClean="0"/>
              <a:t> , a</a:t>
            </a:r>
            <a:r>
              <a:rPr lang="en-US" sz="2000" baseline="-25000" smtClean="0"/>
              <a:t>2</a:t>
            </a:r>
            <a:r>
              <a:rPr lang="en-US" sz="2000" smtClean="0"/>
              <a:t> , a</a:t>
            </a:r>
            <a:r>
              <a:rPr lang="en-US" sz="2000" baseline="-25000" smtClean="0"/>
              <a:t>3</a:t>
            </a:r>
            <a:r>
              <a:rPr lang="en-US" sz="2000" smtClean="0"/>
              <a:t>) ! We need to formalize the following two conditions:</a:t>
            </a:r>
          </a:p>
          <a:p>
            <a:pPr algn="just"/>
            <a:r>
              <a:rPr lang="en-US" sz="2000" smtClean="0"/>
              <a:t>The disc </a:t>
            </a:r>
            <a:r>
              <a:rPr lang="en-US" sz="2000" i="1" smtClean="0"/>
              <a:t>which is on the top of the rod a</a:t>
            </a:r>
            <a:r>
              <a:rPr lang="en-US" sz="2000" i="1" baseline="-25000" smtClean="0"/>
              <a:t>which</a:t>
            </a:r>
            <a:r>
              <a:rPr lang="en-US" sz="2000" i="1" smtClean="0"/>
              <a:t> .</a:t>
            </a:r>
          </a:p>
          <a:p>
            <a:pPr algn="just"/>
            <a:r>
              <a:rPr lang="en-US" sz="2000" smtClean="0"/>
              <a:t>The disc </a:t>
            </a:r>
            <a:r>
              <a:rPr lang="en-US" sz="2000" i="1" smtClean="0"/>
              <a:t>which is getting moved to the top of the rod where .</a:t>
            </a:r>
          </a:p>
          <a:p>
            <a:r>
              <a:rPr lang="en-US" sz="2000" smtClean="0"/>
              <a:t>Thus, the </a:t>
            </a:r>
            <a:r>
              <a:rPr lang="en-US" sz="2000" i="1" smtClean="0"/>
              <a:t>precondition of the operators is:</a:t>
            </a:r>
          </a:p>
          <a:p>
            <a:r>
              <a:rPr lang="en-US" sz="2000" i="1" smtClean="0"/>
              <a:t>a</a:t>
            </a:r>
            <a:r>
              <a:rPr lang="en-US" sz="2000" i="1" baseline="-25000" smtClean="0"/>
              <a:t>which</a:t>
            </a:r>
            <a:r>
              <a:rPr lang="en-US" sz="2000" i="1" smtClean="0"/>
              <a:t>≠where∧∀ i (i&lt;which ⇒ a</a:t>
            </a:r>
            <a:r>
              <a:rPr lang="en-US" sz="2000" i="1" baseline="-25000" smtClean="0"/>
              <a:t>i</a:t>
            </a:r>
            <a:r>
              <a:rPr lang="en-US" sz="2000" i="1" smtClean="0"/>
              <a:t>≠a</a:t>
            </a:r>
            <a:r>
              <a:rPr lang="en-US" sz="2000" i="1" baseline="-25000" smtClean="0"/>
              <a:t>which</a:t>
            </a:r>
            <a:r>
              <a:rPr lang="en-US" sz="2000" i="1" smtClean="0"/>
              <a:t> ∧ a</a:t>
            </a:r>
            <a:r>
              <a:rPr lang="en-US" sz="2000" i="1" baseline="-25000" smtClean="0"/>
              <a:t>i</a:t>
            </a:r>
            <a:r>
              <a:rPr lang="en-US" sz="2000" i="1" smtClean="0"/>
              <a:t>≠where)</a:t>
            </a:r>
          </a:p>
          <a:p>
            <a:endParaRPr lang="en-US" sz="2000" smtClean="0"/>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AFEF9340-137E-4921-8FEE-8D2C05ED7EC6}"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835C658C-58AE-431A-A1D2-41DCA6A41B9F}"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304800" y="838200"/>
            <a:ext cx="8229600" cy="381000"/>
          </a:xfrm>
        </p:spPr>
        <p:txBody>
          <a:bodyPr/>
          <a:lstStyle/>
          <a:p>
            <a:r>
              <a:rPr lang="en-US" b="1" smtClean="0"/>
              <a:t>TOWERS OF HANOI: State-Space Graph</a:t>
            </a:r>
          </a:p>
          <a:p>
            <a:endParaRPr lang="en-US" smtClean="0"/>
          </a:p>
        </p:txBody>
      </p:sp>
      <p:sp>
        <p:nvSpPr>
          <p:cNvPr id="3" name="Title 2"/>
          <p:cNvSpPr>
            <a:spLocks noGrp="1"/>
          </p:cNvSpPr>
          <p:nvPr>
            <p:ph type="title"/>
          </p:nvPr>
        </p:nvSpPr>
        <p:spPr>
          <a:xfrm>
            <a:off x="457200" y="274638"/>
            <a:ext cx="8229600" cy="563562"/>
          </a:xfrm>
        </p:spPr>
        <p:txBody>
          <a:bodyPr>
            <a:normAutofit fontScale="90000"/>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AFEF9340-137E-4921-8FEE-8D2C05ED7EC6}"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2C703DCA-2A6D-4ADD-A070-53091667C489}" type="slidenum">
              <a:rPr lang="en-US" smtClean="0"/>
              <a:pPr>
                <a:defRPr/>
              </a:pPr>
              <a:t>39</a:t>
            </a:fld>
            <a:endParaRPr lang="en-US"/>
          </a:p>
        </p:txBody>
      </p:sp>
      <p:pic>
        <p:nvPicPr>
          <p:cNvPr id="47110" name="Picture 2"/>
          <p:cNvPicPr>
            <a:picLocks noChangeAspect="1" noChangeArrowheads="1"/>
          </p:cNvPicPr>
          <p:nvPr/>
        </p:nvPicPr>
        <p:blipFill>
          <a:blip r:embed="rId2" cstate="print"/>
          <a:srcRect/>
          <a:stretch>
            <a:fillRect/>
          </a:stretch>
        </p:blipFill>
        <p:spPr bwMode="auto">
          <a:xfrm>
            <a:off x="1066800" y="1373188"/>
            <a:ext cx="7086600" cy="5218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228600" y="1600200"/>
            <a:ext cx="4419600" cy="4953000"/>
          </a:xfrm>
        </p:spPr>
        <p:txBody>
          <a:bodyPr/>
          <a:lstStyle/>
          <a:p>
            <a:pPr eaLnBrk="1" hangingPunct="1">
              <a:lnSpc>
                <a:spcPct val="80000"/>
              </a:lnSpc>
              <a:buClr>
                <a:srgbClr val="3333CC"/>
              </a:buClr>
              <a:buFont typeface="Wingdings" pitchFamily="2" charset="2"/>
              <a:buChar char="§"/>
            </a:pPr>
            <a:r>
              <a:rPr lang="en-US" sz="1600" smtClean="0"/>
              <a:t>Knowledge representation (including formal logic)</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Search, especially heuristic search (puzzles, games)</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Planning</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Reasoning under uncertainty, including probabilistic reasoning</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Learning</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Agent architectures</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Robotics and perception</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Natural language processing</a:t>
            </a:r>
          </a:p>
        </p:txBody>
      </p:sp>
      <p:sp>
        <p:nvSpPr>
          <p:cNvPr id="15363" name="Date Placeholder 17"/>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52DEA615-5E23-45E8-ADDA-8B667B4FBA42}" type="datetime1">
              <a:rPr lang="en-US" smtClean="0"/>
              <a:pPr>
                <a:defRPr/>
              </a:pPr>
              <a:t>16/01/2020</a:t>
            </a:fld>
            <a:endParaRPr lang="en-US" smtClean="0"/>
          </a:p>
        </p:txBody>
      </p:sp>
      <p:sp>
        <p:nvSpPr>
          <p:cNvPr id="1536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EDBCF88-28BD-446B-A7FE-D1514C3ED329}" type="slidenum">
              <a:rPr lang="en-US" smtClean="0">
                <a:cs typeface="Arial" charset="0"/>
              </a:rPr>
              <a:pPr/>
              <a:t>4</a:t>
            </a:fld>
            <a:endParaRPr lang="en-US" smtClean="0">
              <a:cs typeface="Arial" charset="0"/>
            </a:endParaRPr>
          </a:p>
        </p:txBody>
      </p:sp>
      <p:sp>
        <p:nvSpPr>
          <p:cNvPr id="6147"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solidFill>
              </a:rPr>
              <a:t>Main Areas of AI</a:t>
            </a:r>
          </a:p>
        </p:txBody>
      </p:sp>
      <p:pic>
        <p:nvPicPr>
          <p:cNvPr id="15366" name="Picture 4" descr="jigsaw-1"/>
          <p:cNvPicPr>
            <a:picLocks noChangeAspect="1" noChangeArrowheads="1"/>
          </p:cNvPicPr>
          <p:nvPr/>
        </p:nvPicPr>
        <p:blipFill>
          <a:blip r:embed="rId3" cstate="print"/>
          <a:srcRect/>
          <a:stretch>
            <a:fillRect/>
          </a:stretch>
        </p:blipFill>
        <p:spPr bwMode="auto">
          <a:xfrm>
            <a:off x="4800600" y="1600200"/>
            <a:ext cx="3670300" cy="4876800"/>
          </a:xfrm>
          <a:prstGeom prst="rect">
            <a:avLst/>
          </a:prstGeom>
          <a:noFill/>
          <a:ln w="9525">
            <a:noFill/>
            <a:miter lim="800000"/>
            <a:headEnd/>
            <a:tailEnd/>
          </a:ln>
        </p:spPr>
      </p:pic>
      <p:sp>
        <p:nvSpPr>
          <p:cNvPr id="15367" name="Text Box 5"/>
          <p:cNvSpPr txBox="1">
            <a:spLocks noChangeArrowheads="1"/>
          </p:cNvSpPr>
          <p:nvPr/>
        </p:nvSpPr>
        <p:spPr bwMode="auto">
          <a:xfrm>
            <a:off x="6172200" y="3281363"/>
            <a:ext cx="944563" cy="366712"/>
          </a:xfrm>
          <a:prstGeom prst="rect">
            <a:avLst/>
          </a:prstGeom>
          <a:noFill/>
          <a:ln w="9525">
            <a:noFill/>
            <a:miter lim="800000"/>
            <a:headEnd/>
            <a:tailEnd/>
          </a:ln>
        </p:spPr>
        <p:txBody>
          <a:bodyPr wrap="none">
            <a:spAutoFit/>
          </a:bodyPr>
          <a:lstStyle/>
          <a:p>
            <a:r>
              <a:rPr lang="en-US">
                <a:solidFill>
                  <a:srgbClr val="3333CC"/>
                </a:solidFill>
                <a:latin typeface="Comic Sans MS" pitchFamily="66" charset="0"/>
              </a:rPr>
              <a:t>Search</a:t>
            </a:r>
          </a:p>
        </p:txBody>
      </p:sp>
      <p:sp>
        <p:nvSpPr>
          <p:cNvPr id="15368" name="Text Box 6"/>
          <p:cNvSpPr txBox="1">
            <a:spLocks noChangeArrowheads="1"/>
          </p:cNvSpPr>
          <p:nvPr/>
        </p:nvSpPr>
        <p:spPr bwMode="auto">
          <a:xfrm>
            <a:off x="5943600" y="4114800"/>
            <a:ext cx="1289050" cy="641350"/>
          </a:xfrm>
          <a:prstGeom prst="rect">
            <a:avLst/>
          </a:prstGeom>
          <a:noFill/>
          <a:ln w="9525">
            <a:noFill/>
            <a:miter lim="800000"/>
            <a:headEnd/>
            <a:tailEnd/>
          </a:ln>
        </p:spPr>
        <p:txBody>
          <a:bodyPr wrap="none">
            <a:spAutoFit/>
          </a:bodyPr>
          <a:lstStyle/>
          <a:p>
            <a:pPr algn="ctr"/>
            <a:r>
              <a:rPr lang="en-US">
                <a:solidFill>
                  <a:srgbClr val="990000"/>
                </a:solidFill>
                <a:latin typeface="Comic Sans MS" pitchFamily="66" charset="0"/>
              </a:rPr>
              <a:t>Knowledge</a:t>
            </a:r>
            <a:br>
              <a:rPr lang="en-US">
                <a:solidFill>
                  <a:srgbClr val="990000"/>
                </a:solidFill>
                <a:latin typeface="Comic Sans MS" pitchFamily="66" charset="0"/>
              </a:rPr>
            </a:br>
            <a:r>
              <a:rPr lang="en-US">
                <a:solidFill>
                  <a:srgbClr val="990000"/>
                </a:solidFill>
                <a:latin typeface="Comic Sans MS" pitchFamily="66" charset="0"/>
              </a:rPr>
              <a:t>rep.</a:t>
            </a:r>
          </a:p>
        </p:txBody>
      </p:sp>
      <p:sp>
        <p:nvSpPr>
          <p:cNvPr id="15369" name="Text Box 7"/>
          <p:cNvSpPr txBox="1">
            <a:spLocks noChangeArrowheads="1"/>
          </p:cNvSpPr>
          <p:nvPr/>
        </p:nvSpPr>
        <p:spPr bwMode="auto">
          <a:xfrm>
            <a:off x="4876800" y="4500563"/>
            <a:ext cx="1023938" cy="366712"/>
          </a:xfrm>
          <a:prstGeom prst="rect">
            <a:avLst/>
          </a:prstGeom>
          <a:noFill/>
          <a:ln w="9525">
            <a:noFill/>
            <a:miter lim="800000"/>
            <a:headEnd/>
            <a:tailEnd/>
          </a:ln>
        </p:spPr>
        <p:txBody>
          <a:bodyPr wrap="none">
            <a:spAutoFit/>
          </a:bodyPr>
          <a:lstStyle/>
          <a:p>
            <a:r>
              <a:rPr lang="en-US">
                <a:latin typeface="Comic Sans MS" pitchFamily="66" charset="0"/>
              </a:rPr>
              <a:t>Planning</a:t>
            </a:r>
          </a:p>
        </p:txBody>
      </p:sp>
      <p:sp>
        <p:nvSpPr>
          <p:cNvPr id="15370" name="Text Box 8"/>
          <p:cNvSpPr txBox="1">
            <a:spLocks noChangeArrowheads="1"/>
          </p:cNvSpPr>
          <p:nvPr/>
        </p:nvSpPr>
        <p:spPr bwMode="auto">
          <a:xfrm>
            <a:off x="4800600" y="2971800"/>
            <a:ext cx="1223963" cy="366713"/>
          </a:xfrm>
          <a:prstGeom prst="rect">
            <a:avLst/>
          </a:prstGeom>
          <a:noFill/>
          <a:ln w="9525">
            <a:noFill/>
            <a:miter lim="800000"/>
            <a:headEnd/>
            <a:tailEnd/>
          </a:ln>
        </p:spPr>
        <p:txBody>
          <a:bodyPr wrap="none">
            <a:spAutoFit/>
          </a:bodyPr>
          <a:lstStyle/>
          <a:p>
            <a:r>
              <a:rPr lang="en-US">
                <a:latin typeface="Comic Sans MS" pitchFamily="66" charset="0"/>
              </a:rPr>
              <a:t>Reasoning</a:t>
            </a:r>
          </a:p>
        </p:txBody>
      </p:sp>
      <p:sp>
        <p:nvSpPr>
          <p:cNvPr id="15371" name="Text Box 9"/>
          <p:cNvSpPr txBox="1">
            <a:spLocks noChangeArrowheads="1"/>
          </p:cNvSpPr>
          <p:nvPr/>
        </p:nvSpPr>
        <p:spPr bwMode="auto">
          <a:xfrm>
            <a:off x="7391400" y="3505200"/>
            <a:ext cx="1084263" cy="366713"/>
          </a:xfrm>
          <a:prstGeom prst="rect">
            <a:avLst/>
          </a:prstGeom>
          <a:noFill/>
          <a:ln w="9525">
            <a:noFill/>
            <a:miter lim="800000"/>
            <a:headEnd/>
            <a:tailEnd/>
          </a:ln>
        </p:spPr>
        <p:txBody>
          <a:bodyPr wrap="none">
            <a:spAutoFit/>
          </a:bodyPr>
          <a:lstStyle/>
          <a:p>
            <a:r>
              <a:rPr lang="en-US">
                <a:latin typeface="Comic Sans MS" pitchFamily="66" charset="0"/>
              </a:rPr>
              <a:t>Learning</a:t>
            </a:r>
          </a:p>
        </p:txBody>
      </p:sp>
      <p:sp>
        <p:nvSpPr>
          <p:cNvPr id="15372" name="Text Box 10"/>
          <p:cNvSpPr txBox="1">
            <a:spLocks noChangeArrowheads="1"/>
          </p:cNvSpPr>
          <p:nvPr/>
        </p:nvSpPr>
        <p:spPr bwMode="auto">
          <a:xfrm>
            <a:off x="4937125" y="1946275"/>
            <a:ext cx="823913" cy="366713"/>
          </a:xfrm>
          <a:prstGeom prst="rect">
            <a:avLst/>
          </a:prstGeom>
          <a:noFill/>
          <a:ln w="9525">
            <a:noFill/>
            <a:miter lim="800000"/>
            <a:headEnd/>
            <a:tailEnd/>
          </a:ln>
        </p:spPr>
        <p:txBody>
          <a:bodyPr wrap="none">
            <a:spAutoFit/>
          </a:bodyPr>
          <a:lstStyle/>
          <a:p>
            <a:r>
              <a:rPr lang="en-US">
                <a:latin typeface="Comic Sans MS" pitchFamily="66" charset="0"/>
              </a:rPr>
              <a:t>Agent</a:t>
            </a:r>
          </a:p>
        </p:txBody>
      </p:sp>
      <p:sp>
        <p:nvSpPr>
          <p:cNvPr id="15373" name="Text Box 11"/>
          <p:cNvSpPr txBox="1">
            <a:spLocks noChangeArrowheads="1"/>
          </p:cNvSpPr>
          <p:nvPr/>
        </p:nvSpPr>
        <p:spPr bwMode="auto">
          <a:xfrm>
            <a:off x="6096000" y="2362200"/>
            <a:ext cx="1103313" cy="366713"/>
          </a:xfrm>
          <a:prstGeom prst="rect">
            <a:avLst/>
          </a:prstGeom>
          <a:noFill/>
          <a:ln w="9525">
            <a:noFill/>
            <a:miter lim="800000"/>
            <a:headEnd/>
            <a:tailEnd/>
          </a:ln>
        </p:spPr>
        <p:txBody>
          <a:bodyPr wrap="none">
            <a:spAutoFit/>
          </a:bodyPr>
          <a:lstStyle/>
          <a:p>
            <a:r>
              <a:rPr lang="en-US">
                <a:latin typeface="Comic Sans MS" pitchFamily="66" charset="0"/>
              </a:rPr>
              <a:t>Robotics</a:t>
            </a:r>
          </a:p>
        </p:txBody>
      </p:sp>
      <p:sp>
        <p:nvSpPr>
          <p:cNvPr id="15374" name="Text Box 12"/>
          <p:cNvSpPr txBox="1">
            <a:spLocks noChangeArrowheads="1"/>
          </p:cNvSpPr>
          <p:nvPr/>
        </p:nvSpPr>
        <p:spPr bwMode="auto">
          <a:xfrm>
            <a:off x="7162800" y="2057400"/>
            <a:ext cx="1314450" cy="366713"/>
          </a:xfrm>
          <a:prstGeom prst="rect">
            <a:avLst/>
          </a:prstGeom>
          <a:noFill/>
          <a:ln w="9525">
            <a:noFill/>
            <a:miter lim="800000"/>
            <a:headEnd/>
            <a:tailEnd/>
          </a:ln>
        </p:spPr>
        <p:txBody>
          <a:bodyPr wrap="none">
            <a:spAutoFit/>
          </a:bodyPr>
          <a:lstStyle/>
          <a:p>
            <a:r>
              <a:rPr lang="en-US">
                <a:latin typeface="Comic Sans MS" pitchFamily="66" charset="0"/>
              </a:rPr>
              <a:t>Perception</a:t>
            </a:r>
          </a:p>
        </p:txBody>
      </p:sp>
      <p:sp>
        <p:nvSpPr>
          <p:cNvPr id="15375" name="Text Box 13"/>
          <p:cNvSpPr txBox="1">
            <a:spLocks noChangeArrowheads="1"/>
          </p:cNvSpPr>
          <p:nvPr/>
        </p:nvSpPr>
        <p:spPr bwMode="auto">
          <a:xfrm>
            <a:off x="4800600" y="5562600"/>
            <a:ext cx="1085850" cy="641350"/>
          </a:xfrm>
          <a:prstGeom prst="rect">
            <a:avLst/>
          </a:prstGeom>
          <a:noFill/>
          <a:ln w="9525">
            <a:noFill/>
            <a:miter lim="800000"/>
            <a:headEnd/>
            <a:tailEnd/>
          </a:ln>
        </p:spPr>
        <p:txBody>
          <a:bodyPr wrap="none">
            <a:spAutoFit/>
          </a:bodyPr>
          <a:lstStyle/>
          <a:p>
            <a:r>
              <a:rPr lang="en-US">
                <a:latin typeface="Comic Sans MS" pitchFamily="66" charset="0"/>
              </a:rPr>
              <a:t>Natural</a:t>
            </a:r>
            <a:br>
              <a:rPr lang="en-US">
                <a:latin typeface="Comic Sans MS" pitchFamily="66" charset="0"/>
              </a:rPr>
            </a:br>
            <a:r>
              <a:rPr lang="en-US">
                <a:latin typeface="Comic Sans MS" pitchFamily="66" charset="0"/>
              </a:rPr>
              <a:t>language</a:t>
            </a:r>
          </a:p>
        </p:txBody>
      </p:sp>
      <p:sp>
        <p:nvSpPr>
          <p:cNvPr id="15376" name="Text Box 14"/>
          <p:cNvSpPr txBox="1">
            <a:spLocks noChangeArrowheads="1"/>
          </p:cNvSpPr>
          <p:nvPr/>
        </p:nvSpPr>
        <p:spPr bwMode="auto">
          <a:xfrm>
            <a:off x="6461125" y="5680075"/>
            <a:ext cx="355600" cy="366713"/>
          </a:xfrm>
          <a:prstGeom prst="rect">
            <a:avLst/>
          </a:prstGeom>
          <a:noFill/>
          <a:ln w="9525">
            <a:noFill/>
            <a:miter lim="800000"/>
            <a:headEnd/>
            <a:tailEnd/>
          </a:ln>
        </p:spPr>
        <p:txBody>
          <a:bodyPr wrap="none">
            <a:spAutoFit/>
          </a:bodyPr>
          <a:lstStyle/>
          <a:p>
            <a:r>
              <a:rPr lang="en-US">
                <a:latin typeface="Comic Sans MS" pitchFamily="66" charset="0"/>
              </a:rPr>
              <a:t>...</a:t>
            </a:r>
          </a:p>
        </p:txBody>
      </p:sp>
      <p:sp>
        <p:nvSpPr>
          <p:cNvPr id="15377" name="Text Box 16"/>
          <p:cNvSpPr txBox="1">
            <a:spLocks noChangeArrowheads="1"/>
          </p:cNvSpPr>
          <p:nvPr/>
        </p:nvSpPr>
        <p:spPr bwMode="auto">
          <a:xfrm>
            <a:off x="7315200" y="5715000"/>
            <a:ext cx="1095375" cy="641350"/>
          </a:xfrm>
          <a:prstGeom prst="rect">
            <a:avLst/>
          </a:prstGeom>
          <a:noFill/>
          <a:ln w="9525">
            <a:noFill/>
            <a:miter lim="800000"/>
            <a:headEnd/>
            <a:tailEnd/>
          </a:ln>
        </p:spPr>
        <p:txBody>
          <a:bodyPr wrap="none">
            <a:spAutoFit/>
          </a:bodyPr>
          <a:lstStyle/>
          <a:p>
            <a:pPr algn="ctr"/>
            <a:r>
              <a:rPr lang="en-US">
                <a:latin typeface="Comic Sans MS" pitchFamily="66" charset="0"/>
              </a:rPr>
              <a:t>Expert</a:t>
            </a:r>
          </a:p>
          <a:p>
            <a:pPr algn="ctr"/>
            <a:r>
              <a:rPr lang="en-US">
                <a:latin typeface="Comic Sans MS" pitchFamily="66" charset="0"/>
              </a:rPr>
              <a:t>Systems</a:t>
            </a:r>
          </a:p>
        </p:txBody>
      </p:sp>
      <p:sp>
        <p:nvSpPr>
          <p:cNvPr id="15378" name="Text Box 17"/>
          <p:cNvSpPr txBox="1">
            <a:spLocks noChangeArrowheads="1"/>
          </p:cNvSpPr>
          <p:nvPr/>
        </p:nvSpPr>
        <p:spPr bwMode="auto">
          <a:xfrm>
            <a:off x="7062788" y="4191000"/>
            <a:ext cx="1662112" cy="641350"/>
          </a:xfrm>
          <a:prstGeom prst="rect">
            <a:avLst/>
          </a:prstGeom>
          <a:noFill/>
          <a:ln w="9525">
            <a:noFill/>
            <a:miter lim="800000"/>
            <a:headEnd/>
            <a:tailEnd/>
          </a:ln>
        </p:spPr>
        <p:txBody>
          <a:bodyPr wrap="none">
            <a:spAutoFit/>
          </a:bodyPr>
          <a:lstStyle/>
          <a:p>
            <a:pPr algn="ctr"/>
            <a:r>
              <a:rPr lang="en-US">
                <a:latin typeface="Comic Sans MS" pitchFamily="66" charset="0"/>
              </a:rPr>
              <a:t>Constraint</a:t>
            </a:r>
            <a:br>
              <a:rPr lang="en-US">
                <a:latin typeface="Comic Sans MS" pitchFamily="66" charset="0"/>
              </a:rPr>
            </a:br>
            <a:r>
              <a:rPr lang="en-US">
                <a:latin typeface="Comic Sans MS" pitchFamily="66" charset="0"/>
              </a:rPr>
              <a:t>satisfaction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a:xfrm>
            <a:off x="0" y="1481138"/>
            <a:ext cx="9144000" cy="5376862"/>
          </a:xfrm>
        </p:spPr>
        <p:txBody>
          <a:bodyPr/>
          <a:lstStyle/>
          <a:p>
            <a:r>
              <a:rPr lang="en-US" smtClean="0"/>
              <a:t>8-Queens Problem</a:t>
            </a:r>
          </a:p>
          <a:p>
            <a:pPr algn="just"/>
            <a:r>
              <a:rPr lang="en-US" smtClean="0"/>
              <a:t> Statement: </a:t>
            </a:r>
            <a:r>
              <a:rPr lang="en-US" sz="2000" smtClean="0"/>
              <a:t>Place 8 queens on a chessboard in a way that no two of them attack each other. Generalize the task to a N×N (N&gt;=1) chessboard, on which we need to place N queens.</a:t>
            </a:r>
          </a:p>
          <a:p>
            <a:pPr algn="just"/>
            <a:endParaRPr lang="en-US" sz="2000" smtClean="0"/>
          </a:p>
          <a:p>
            <a:r>
              <a:rPr lang="en-US" smtClean="0"/>
              <a:t>Description: </a:t>
            </a:r>
            <a:r>
              <a:rPr lang="en-US" sz="2000" smtClean="0"/>
              <a:t>The basic idea of the state-space representation is the following: since we will place exactly one queen to each row of the board, we can solve the task by placing the queens on the board row by row. So, we place one queen to the 1</a:t>
            </a:r>
            <a:r>
              <a:rPr lang="en-US" sz="2000" baseline="30000" smtClean="0"/>
              <a:t>st</a:t>
            </a:r>
            <a:r>
              <a:rPr lang="en-US" sz="2000" smtClean="0"/>
              <a:t> row, then another one to the 2</a:t>
            </a:r>
            <a:r>
              <a:rPr lang="en-US" sz="2000" baseline="30000" smtClean="0"/>
              <a:t>nd</a:t>
            </a:r>
            <a:r>
              <a:rPr lang="en-US" sz="2000" smtClean="0"/>
              <a:t> row in a way that they can't attack each other. In this way, in step i</a:t>
            </a:r>
            <a:r>
              <a:rPr lang="en-US" sz="2000" baseline="30000" smtClean="0"/>
              <a:t>th</a:t>
            </a:r>
            <a:r>
              <a:rPr lang="en-US" sz="2000" smtClean="0"/>
              <a:t> we place a queen to row i while checking that it does not attack any of the previously placed i−1 queens. </a:t>
            </a:r>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680AB78F-3D01-4BF2-8B85-AF608B0132A5}"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2195AE9F-BF85-4C84-A93B-C9817E87AF75}"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0" y="1219200"/>
            <a:ext cx="9144000" cy="5334000"/>
          </a:xfrm>
        </p:spPr>
        <p:txBody>
          <a:bodyPr/>
          <a:lstStyle/>
          <a:p>
            <a:pPr algn="just"/>
            <a:r>
              <a:rPr lang="en-US" b="1" smtClean="0"/>
              <a:t>Set of states: </a:t>
            </a:r>
            <a:r>
              <a:rPr lang="en-US" sz="2000" smtClean="0"/>
              <a:t>In the states we store the positions of the placed queens within a row! Let's have a N -component vector in a state, in which component i tells us to which column in row i a queen has been previously placed. If we haven't placed a queen in the given row, then the vector should contain 0 there. In the state we also store the row in which the next queen will be placed. </a:t>
            </a:r>
          </a:p>
          <a:p>
            <a:pPr algn="just">
              <a:buFont typeface="Wingdings 3" pitchFamily="18" charset="2"/>
              <a:buNone/>
            </a:pPr>
            <a:r>
              <a:rPr lang="en-US" sz="2000" smtClean="0"/>
              <a:t>	So: A={(a1 ,a2 ,.., aN , s) ∣ 0&lt;=ai&lt;=N ,1&lt;=s&lt;=N+1}</a:t>
            </a:r>
          </a:p>
          <a:p>
            <a:r>
              <a:rPr lang="en-US" sz="2000" smtClean="0"/>
              <a:t>As one of the possible value of </a:t>
            </a:r>
            <a:r>
              <a:rPr lang="en-US" sz="2000" i="1" smtClean="0"/>
              <a:t>s , N+1 is a non-existent row index, which is only permitted </a:t>
            </a:r>
            <a:r>
              <a:rPr lang="en-US" sz="2000" smtClean="0"/>
              <a:t>for testing the terminating conditions.</a:t>
            </a:r>
          </a:p>
          <a:p>
            <a:r>
              <a:rPr lang="en-US" b="1" smtClean="0"/>
              <a:t>Initial state: </a:t>
            </a:r>
            <a:r>
              <a:rPr lang="en-US" sz="2000" smtClean="0"/>
              <a:t>Initially, the board is empty. Thus, the initial state is: </a:t>
            </a:r>
            <a:r>
              <a:rPr lang="en-US" sz="2000" i="1" smtClean="0"/>
              <a:t>k=(0,0 ,..,0 ,1)</a:t>
            </a:r>
          </a:p>
          <a:p>
            <a:r>
              <a:rPr lang="en-US" b="1" smtClean="0"/>
              <a:t>Set of goal states: </a:t>
            </a:r>
            <a:r>
              <a:rPr lang="en-US" sz="2000" smtClean="0"/>
              <a:t>We have several goal states. If the value of </a:t>
            </a:r>
            <a:r>
              <a:rPr lang="en-US" sz="2000" i="1" smtClean="0"/>
              <a:t>s is a non-existent row index, then we have found </a:t>
            </a:r>
            <a:r>
              <a:rPr lang="en-US" sz="2000" smtClean="0"/>
              <a:t>a solution. So, the set of goal states is: C</a:t>
            </a:r>
            <a:r>
              <a:rPr lang="pt-BR" sz="2000" i="1" smtClean="0"/>
              <a:t>={(a1 ,..,aN , N +1)∈A}</a:t>
            </a:r>
            <a:endParaRPr lang="en-US" sz="2000" b="1" smtClean="0"/>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680AB78F-3D01-4BF2-8B85-AF608B0132A5}"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BB150BDA-B74C-46E8-967A-6C9BF0DF72C0}"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a:xfrm>
            <a:off x="0" y="1143000"/>
            <a:ext cx="9144000" cy="5410200"/>
          </a:xfrm>
        </p:spPr>
        <p:txBody>
          <a:bodyPr/>
          <a:lstStyle/>
          <a:p>
            <a:pPr algn="just"/>
            <a:r>
              <a:rPr lang="en-US" b="1" smtClean="0"/>
              <a:t>Set of operators: </a:t>
            </a:r>
            <a:r>
              <a:rPr lang="en-US" sz="2000" smtClean="0"/>
              <a:t>Our operators will describe the placing of a queen to row s . The operators are expecting only one input data: the column index where we want to place the queen in row s . The set of our operators is: O</a:t>
            </a:r>
            <a:r>
              <a:rPr lang="pt-BR" sz="2000" smtClean="0"/>
              <a:t>={ placei ∣ 1&lt;=i&lt;=8}</a:t>
            </a:r>
          </a:p>
          <a:p>
            <a:pPr algn="just"/>
            <a:endParaRPr lang="pt-BR" sz="2000" smtClean="0"/>
          </a:p>
          <a:p>
            <a:pPr algn="just"/>
            <a:endParaRPr lang="en-US" sz="2000" smtClean="0"/>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680AB78F-3D01-4BF2-8B85-AF608B0132A5}"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A4DCD935-58C3-4153-BF68-FDDD2054F7DA}"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a:xfrm>
            <a:off x="0" y="914400"/>
            <a:ext cx="9144000" cy="4038600"/>
          </a:xfrm>
        </p:spPr>
        <p:txBody>
          <a:bodyPr/>
          <a:lstStyle/>
          <a:p>
            <a:r>
              <a:rPr lang="en-US" b="1" smtClean="0"/>
              <a:t>Precondition of the operators: </a:t>
            </a:r>
            <a:r>
              <a:rPr lang="en-US" sz="2000" smtClean="0"/>
              <a:t>The preconditions of applying an operator </a:t>
            </a:r>
            <a:r>
              <a:rPr lang="en-US" sz="2000" i="1" smtClean="0"/>
              <a:t>place</a:t>
            </a:r>
            <a:r>
              <a:rPr lang="en-US" sz="2000" i="1" baseline="-25000" smtClean="0"/>
              <a:t>i</a:t>
            </a:r>
            <a:r>
              <a:rPr lang="en-US" sz="2000" i="1" smtClean="0"/>
              <a:t> to a state (a1 ,..,a8 , s) are as follows:</a:t>
            </a:r>
          </a:p>
          <a:p>
            <a:endParaRPr lang="en-US" sz="2000" i="1" smtClean="0"/>
          </a:p>
          <a:p>
            <a:r>
              <a:rPr lang="en-US" sz="2000" smtClean="0"/>
              <a:t>It can be applied if the queen we are about to place is:</a:t>
            </a:r>
          </a:p>
          <a:p>
            <a:pPr lvl="1"/>
            <a:r>
              <a:rPr lang="en-US" sz="1600" smtClean="0"/>
              <a:t>not in the same row as any queens we have placed before. So, we need to examine if the value of i was in the state before the s</a:t>
            </a:r>
            <a:r>
              <a:rPr lang="en-US" sz="1600" baseline="30000" smtClean="0"/>
              <a:t>th</a:t>
            </a:r>
            <a:r>
              <a:rPr lang="en-US" sz="1600" smtClean="0"/>
              <a:t> component. i. e., for all m&lt;s : a</a:t>
            </a:r>
            <a:r>
              <a:rPr lang="en-US" sz="1600" baseline="-25000" smtClean="0"/>
              <a:t>m</a:t>
            </a:r>
            <a:r>
              <a:rPr lang="en-US" sz="1600" smtClean="0"/>
              <a:t>≠i</a:t>
            </a:r>
          </a:p>
          <a:p>
            <a:pPr lvl="1"/>
            <a:endParaRPr lang="en-US" sz="1600" smtClean="0"/>
          </a:p>
          <a:p>
            <a:pPr lvl="1"/>
            <a:r>
              <a:rPr lang="en-US" sz="1600" smtClean="0"/>
              <a:t>not attacking any previously placed queens diagonally. The row index of the queen we are about to place is s , while the column-index is i . So: for all </a:t>
            </a:r>
            <a:r>
              <a:rPr lang="en-US" sz="1600" i="1" smtClean="0"/>
              <a:t>m&lt;s : ∣s−m∣≠∣i−a</a:t>
            </a:r>
            <a:r>
              <a:rPr lang="en-US" sz="1600" i="1" baseline="-25000" smtClean="0"/>
              <a:t>m</a:t>
            </a:r>
            <a:r>
              <a:rPr lang="en-US" sz="1600" i="1" smtClean="0"/>
              <a:t>∣</a:t>
            </a:r>
          </a:p>
          <a:p>
            <a:r>
              <a:rPr lang="en-US" b="1" smtClean="0"/>
              <a:t>Function of applying:</a:t>
            </a:r>
          </a:p>
          <a:p>
            <a:r>
              <a:rPr lang="en-US" sz="2000" i="1" smtClean="0"/>
              <a:t>Place</a:t>
            </a:r>
            <a:r>
              <a:rPr lang="en-US" sz="2000" i="1" baseline="-25000" smtClean="0"/>
              <a:t>i</a:t>
            </a:r>
            <a:r>
              <a:rPr lang="en-US" sz="2000" i="1" smtClean="0"/>
              <a:t> (a1 ,.., a8 , s)=(a '1 ,.., a '8 , s ‘) , where</a:t>
            </a:r>
            <a:endParaRPr lang="pt-BR" sz="2000" b="1" smtClean="0"/>
          </a:p>
          <a:p>
            <a:endParaRPr lang="en-US" smtClean="0"/>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1DA4E4AD-770D-4204-B1C5-AD4B163AA5F8}"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69B21C65-AEF9-470F-8850-DA64E5A26B46}" type="slidenum">
              <a:rPr lang="en-US" smtClean="0"/>
              <a:pPr>
                <a:defRPr/>
              </a:pPr>
              <a:t>43</a:t>
            </a:fld>
            <a:endParaRPr lang="en-US"/>
          </a:p>
        </p:txBody>
      </p:sp>
      <p:pic>
        <p:nvPicPr>
          <p:cNvPr id="51206" name="Picture 3"/>
          <p:cNvPicPr>
            <a:picLocks noChangeAspect="1" noChangeArrowheads="1"/>
          </p:cNvPicPr>
          <p:nvPr/>
        </p:nvPicPr>
        <p:blipFill>
          <a:blip r:embed="rId2" cstate="print"/>
          <a:srcRect/>
          <a:stretch>
            <a:fillRect/>
          </a:stretch>
        </p:blipFill>
        <p:spPr bwMode="auto">
          <a:xfrm>
            <a:off x="2133600" y="4953000"/>
            <a:ext cx="35814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0" y="1143000"/>
            <a:ext cx="9144000" cy="652463"/>
          </a:xfrm>
        </p:spPr>
        <p:txBody>
          <a:bodyPr/>
          <a:lstStyle/>
          <a:p>
            <a:r>
              <a:rPr lang="en-US" smtClean="0"/>
              <a:t>State-Space Graph: </a:t>
            </a:r>
            <a:r>
              <a:rPr lang="en-US" sz="2000" smtClean="0"/>
              <a:t>N Queens problem, when N = 4</a:t>
            </a:r>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Examples</a:t>
            </a:r>
            <a:endParaRPr lang="en-US" dirty="0"/>
          </a:p>
        </p:txBody>
      </p:sp>
      <p:sp>
        <p:nvSpPr>
          <p:cNvPr id="4" name="Date Placeholder 3"/>
          <p:cNvSpPr>
            <a:spLocks noGrp="1"/>
          </p:cNvSpPr>
          <p:nvPr>
            <p:ph type="dt" sz="quarter" idx="10"/>
          </p:nvPr>
        </p:nvSpPr>
        <p:spPr/>
        <p:txBody>
          <a:bodyPr/>
          <a:lstStyle/>
          <a:p>
            <a:pPr>
              <a:defRPr/>
            </a:pPr>
            <a:fld id="{1DA4E4AD-770D-4204-B1C5-AD4B163AA5F8}"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A3CB69BE-8DB0-4C28-8621-5CCF07F8D133}" type="slidenum">
              <a:rPr lang="en-US" smtClean="0"/>
              <a:pPr>
                <a:defRPr/>
              </a:pPr>
              <a:t>44</a:t>
            </a:fld>
            <a:endParaRPr lang="en-US"/>
          </a:p>
        </p:txBody>
      </p:sp>
      <p:pic>
        <p:nvPicPr>
          <p:cNvPr id="52230" name="Picture 2"/>
          <p:cNvPicPr>
            <a:picLocks noChangeAspect="1" noChangeArrowheads="1"/>
          </p:cNvPicPr>
          <p:nvPr/>
        </p:nvPicPr>
        <p:blipFill>
          <a:blip r:embed="rId2" cstate="print"/>
          <a:srcRect/>
          <a:stretch>
            <a:fillRect/>
          </a:stretch>
        </p:blipFill>
        <p:spPr bwMode="auto">
          <a:xfrm>
            <a:off x="304800" y="1524000"/>
            <a:ext cx="8382000" cy="50387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b="1" smtClean="0"/>
              <a:t>The wolf-goat-cabbage problem</a:t>
            </a:r>
          </a:p>
          <a:p>
            <a:r>
              <a:rPr lang="en-US" sz="1600" b="1" smtClean="0"/>
              <a:t>Description</a:t>
            </a:r>
            <a:r>
              <a:rPr lang="en-US" sz="1600" smtClean="0"/>
              <a:t/>
            </a:r>
            <a:br>
              <a:rPr lang="en-US" sz="1600" smtClean="0"/>
            </a:br>
            <a:r>
              <a:rPr lang="en-US" sz="1600" smtClean="0"/>
              <a:t>A farmer is on the left bank of a river with a boat, a cabbage, a goat, and a wolf. The task is to get everything to the right bank of the river.</a:t>
            </a:r>
          </a:p>
          <a:p>
            <a:r>
              <a:rPr lang="en-US" sz="1600" b="1" smtClean="0"/>
              <a:t>Restrictions:</a:t>
            </a:r>
            <a:endParaRPr lang="en-US" sz="1600" smtClean="0"/>
          </a:p>
          <a:p>
            <a:pPr>
              <a:buFont typeface="Wingdings 3" pitchFamily="18" charset="2"/>
              <a:buNone/>
            </a:pPr>
            <a:r>
              <a:rPr lang="en-US" sz="1600" smtClean="0"/>
              <a:t>		a) only the farmer can handle the boat</a:t>
            </a:r>
          </a:p>
          <a:p>
            <a:pPr>
              <a:buFont typeface="Wingdings 3" pitchFamily="18" charset="2"/>
              <a:buNone/>
            </a:pPr>
            <a:r>
              <a:rPr lang="en-US" sz="1600" smtClean="0"/>
              <a:t>		b) when he is in the boat, there is only space for one more item</a:t>
            </a:r>
          </a:p>
          <a:p>
            <a:pPr>
              <a:buFont typeface="Wingdings 3" pitchFamily="18" charset="2"/>
              <a:buNone/>
            </a:pPr>
            <a:r>
              <a:rPr lang="en-US" sz="1600" smtClean="0"/>
              <a:t>		c) The farmer can't leave the goat alone with the wolf, nor with the </a:t>
            </a:r>
          </a:p>
          <a:p>
            <a:pPr>
              <a:buFont typeface="Wingdings 3" pitchFamily="18" charset="2"/>
              <a:buNone/>
            </a:pPr>
            <a:r>
              <a:rPr lang="en-US" sz="1600" smtClean="0"/>
              <a:t>                cabbage (or something will be eaten)</a:t>
            </a:r>
          </a:p>
          <a:p>
            <a:pPr>
              <a:buFont typeface="Wingdings 3" pitchFamily="18" charset="2"/>
              <a:buNone/>
            </a:pPr>
            <a:endParaRPr lang="en-US" sz="1600" smtClean="0"/>
          </a:p>
          <a:p>
            <a:r>
              <a:rPr lang="en-US" sz="1600" b="1" smtClean="0"/>
              <a:t>State-Space Representation of the problem:</a:t>
            </a:r>
            <a:endParaRPr lang="en-US" sz="1600" smtClean="0"/>
          </a:p>
          <a:p>
            <a:r>
              <a:rPr lang="en-US" sz="1600" b="1" smtClean="0"/>
              <a:t>Initial State: </a:t>
            </a:r>
            <a:r>
              <a:rPr lang="en-US" sz="1600" smtClean="0"/>
              <a:t>S (L, [w, g, c], [])</a:t>
            </a:r>
          </a:p>
          <a:p>
            <a:r>
              <a:rPr lang="en-US" sz="1600" b="1" smtClean="0"/>
              <a:t>Final State:  </a:t>
            </a:r>
            <a:r>
              <a:rPr lang="en-US" sz="1600" smtClean="0"/>
              <a:t>S (R, [], [w, g, c])</a:t>
            </a:r>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3686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4973816-25DD-4C64-82A3-F25A26B273F2}" type="datetime1">
              <a:rPr lang="en-US" smtClean="0"/>
              <a:pPr>
                <a:defRPr/>
              </a:pPr>
              <a:t>16/01/2020</a:t>
            </a:fld>
            <a:endParaRPr lang="en-US" smtClean="0"/>
          </a:p>
        </p:txBody>
      </p:sp>
      <p:sp>
        <p:nvSpPr>
          <p:cNvPr id="3686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D46C827D-AB4F-4F8B-8C7F-F7A6C7C5AB5B}" type="slidenum">
              <a:rPr lang="en-US" smtClean="0"/>
              <a:pPr>
                <a:defRPr/>
              </a:pPr>
              <a:t>45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767262"/>
          </a:xfrm>
        </p:spPr>
        <p:txBody>
          <a:bodyPr/>
          <a:lstStyle/>
          <a:p>
            <a:r>
              <a:rPr lang="en-US" sz="1600" b="1" smtClean="0"/>
              <a:t>Missionaries and Cannibals Problem</a:t>
            </a:r>
            <a:endParaRPr lang="en-US" sz="1600" smtClean="0"/>
          </a:p>
          <a:p>
            <a:endParaRPr lang="en-US" sz="1600" smtClean="0"/>
          </a:p>
          <a:p>
            <a:r>
              <a:rPr lang="en-US" sz="1600" b="1" smtClean="0"/>
              <a:t>Description: </a:t>
            </a:r>
            <a:endParaRPr lang="en-US" sz="1600" smtClean="0"/>
          </a:p>
          <a:p>
            <a:r>
              <a:rPr lang="en-US" sz="1600" smtClean="0"/>
              <a:t>There are three missionaries and three cannibals on the left bank of a river. They wish to cross over to the right bank using a boat.</a:t>
            </a:r>
          </a:p>
          <a:p>
            <a:r>
              <a:rPr lang="en-US" sz="1600" b="1" smtClean="0"/>
              <a:t> Restrictions:</a:t>
            </a:r>
            <a:endParaRPr lang="en-US" sz="1600" smtClean="0"/>
          </a:p>
          <a:p>
            <a:pPr>
              <a:buFont typeface="Wingdings 3" pitchFamily="18" charset="2"/>
              <a:buNone/>
            </a:pPr>
            <a:r>
              <a:rPr lang="en-US" sz="1600" smtClean="0"/>
              <a:t>		a) The boat can carry two at a time.</a:t>
            </a:r>
          </a:p>
          <a:p>
            <a:pPr>
              <a:buFont typeface="Wingdings 3" pitchFamily="18" charset="2"/>
              <a:buNone/>
            </a:pPr>
            <a:r>
              <a:rPr lang="en-US" sz="1600" smtClean="0"/>
              <a:t>		b) The number of cannibals on either bank must never exceed the  </a:t>
            </a:r>
          </a:p>
          <a:p>
            <a:pPr>
              <a:buFont typeface="Wingdings 3" pitchFamily="18" charset="2"/>
              <a:buNone/>
            </a:pPr>
            <a:r>
              <a:rPr lang="en-US" sz="1600" smtClean="0"/>
              <a:t>                number of missionaries on the same bank, otherwise the  </a:t>
            </a:r>
          </a:p>
          <a:p>
            <a:pPr>
              <a:buFont typeface="Wingdings 3" pitchFamily="18" charset="2"/>
              <a:buNone/>
            </a:pPr>
            <a:r>
              <a:rPr lang="en-US" sz="1600" smtClean="0"/>
              <a:t>                missionaries will become the cannibals' dinner! </a:t>
            </a:r>
          </a:p>
          <a:p>
            <a:pPr>
              <a:buFont typeface="Wingdings 3" pitchFamily="18" charset="2"/>
              <a:buNone/>
            </a:pPr>
            <a:r>
              <a:rPr lang="en-US" sz="1600" smtClean="0"/>
              <a:t>		c) Plan a sequence of crossings that will take everyone safely across. </a:t>
            </a:r>
          </a:p>
          <a:p>
            <a:r>
              <a:rPr lang="en-US" sz="1600" b="1" smtClean="0"/>
              <a:t>State-Space Representation of the problem: </a:t>
            </a:r>
          </a:p>
          <a:p>
            <a:r>
              <a:rPr lang="en-US" sz="1600" b="1" smtClean="0"/>
              <a:t>Initial State: </a:t>
            </a:r>
            <a:r>
              <a:rPr lang="en-US" sz="1600" smtClean="0"/>
              <a:t>S (L, [3, 3], [0, 0])</a:t>
            </a:r>
          </a:p>
          <a:p>
            <a:r>
              <a:rPr lang="en-US" sz="1600" b="1" smtClean="0"/>
              <a:t>Goal State:   </a:t>
            </a:r>
            <a:r>
              <a:rPr lang="en-US" sz="1600" smtClean="0"/>
              <a:t>S (R, [0, 0], [3, 3])</a:t>
            </a:r>
          </a:p>
          <a:p>
            <a:endParaRPr lang="en-US" sz="1600" smtClean="0"/>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3891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D0D61926-5136-4679-90D8-C4AF7F2C0185}" type="datetime1">
              <a:rPr lang="en-US" smtClean="0"/>
              <a:pPr>
                <a:defRPr/>
              </a:pPr>
              <a:t>16/01/2020</a:t>
            </a:fld>
            <a:endParaRPr lang="en-US" dirty="0" smtClean="0"/>
          </a:p>
        </p:txBody>
      </p:sp>
      <p:sp>
        <p:nvSpPr>
          <p:cNvPr id="3891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1120D80-E999-4E24-A1CC-17032154853E}" type="slidenum">
              <a:rPr lang="en-US" smtClean="0"/>
              <a:pPr>
                <a:defRPr/>
              </a:pPr>
              <a:t>46</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 calcmode="lin" valueType="num">
                                      <p:cBhvr additive="base">
                                        <p:cTn id="6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 calcmode="lin" valueType="num">
                                      <p:cBhvr additive="base">
                                        <p:cTn id="7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1"/>
          <p:cNvSpPr>
            <a:spLocks noGrp="1"/>
          </p:cNvSpPr>
          <p:nvPr>
            <p:ph idx="1"/>
          </p:nvPr>
        </p:nvSpPr>
        <p:spPr>
          <a:xfrm>
            <a:off x="457200" y="1905000"/>
            <a:ext cx="8686800" cy="3124200"/>
          </a:xfrm>
        </p:spPr>
        <p:txBody>
          <a:bodyPr/>
          <a:lstStyle/>
          <a:p>
            <a:r>
              <a:rPr lang="en-US" sz="1600" smtClean="0"/>
              <a:t>It provides useful structures to AI programs that facilitates the search process</a:t>
            </a:r>
          </a:p>
          <a:p>
            <a:endParaRPr lang="en-US" sz="1600" smtClean="0"/>
          </a:p>
          <a:p>
            <a:r>
              <a:rPr lang="en-US" sz="1600" smtClean="0"/>
              <a:t>A production system consists of</a:t>
            </a:r>
          </a:p>
          <a:p>
            <a:pPr>
              <a:buFont typeface="Wingdings 3" pitchFamily="18" charset="2"/>
              <a:buNone/>
            </a:pPr>
            <a:r>
              <a:rPr lang="en-US" sz="1600" smtClean="0"/>
              <a:t>		a) a set of rules</a:t>
            </a:r>
          </a:p>
          <a:p>
            <a:pPr>
              <a:buFont typeface="Wingdings 3" pitchFamily="18" charset="2"/>
              <a:buNone/>
            </a:pPr>
            <a:r>
              <a:rPr lang="en-US" sz="1600" smtClean="0"/>
              <a:t>		b) One/ more knowledgebase that contain whatever information is 	    </a:t>
            </a:r>
          </a:p>
          <a:p>
            <a:pPr>
              <a:buFont typeface="Wingdings 3" pitchFamily="18" charset="2"/>
              <a:buNone/>
            </a:pPr>
            <a:r>
              <a:rPr lang="en-US" sz="1600" smtClean="0"/>
              <a:t>                 appropriate for the particular task</a:t>
            </a:r>
          </a:p>
          <a:p>
            <a:pPr>
              <a:buFont typeface="Wingdings 3" pitchFamily="18" charset="2"/>
              <a:buNone/>
            </a:pPr>
            <a:r>
              <a:rPr lang="en-US" sz="1600" smtClean="0"/>
              <a:t>		c) a control strategy that specifies the order in which the rules will be </a:t>
            </a:r>
          </a:p>
          <a:p>
            <a:pPr>
              <a:buFont typeface="Wingdings 3" pitchFamily="18" charset="2"/>
              <a:buNone/>
            </a:pPr>
            <a:r>
              <a:rPr lang="en-US" sz="1600" smtClean="0"/>
              <a:t>                applied</a:t>
            </a:r>
          </a:p>
          <a:p>
            <a:pPr>
              <a:buFont typeface="Wingdings 3" pitchFamily="18" charset="2"/>
              <a:buNone/>
            </a:pPr>
            <a:r>
              <a:rPr lang="en-US" sz="1600" smtClean="0"/>
              <a:t>		d) a rule applier</a:t>
            </a:r>
          </a:p>
          <a:p>
            <a:pPr>
              <a:buFont typeface="Wingdings 3" pitchFamily="18" charset="2"/>
              <a:buNone/>
            </a:pPr>
            <a:endParaRPr lang="en-US" sz="1600" smtClean="0"/>
          </a:p>
          <a:p>
            <a:endParaRPr lang="en-US" smtClean="0"/>
          </a:p>
        </p:txBody>
      </p:sp>
      <p:sp>
        <p:nvSpPr>
          <p:cNvPr id="3" name="Title 2"/>
          <p:cNvSpPr>
            <a:spLocks noGrp="1"/>
          </p:cNvSpPr>
          <p:nvPr>
            <p:ph type="title"/>
          </p:nvPr>
        </p:nvSpPr>
        <p:spPr>
          <a:xfrm>
            <a:off x="381000" y="152400"/>
            <a:ext cx="8229600" cy="563562"/>
          </a:xfrm>
        </p:spPr>
        <p:txBody>
          <a:bodyPr>
            <a:normAutofit fontScale="90000"/>
          </a:bodyPr>
          <a:lstStyle/>
          <a:p>
            <a:pPr>
              <a:defRPr/>
            </a:pPr>
            <a:r>
              <a:rPr lang="en-US" dirty="0" smtClean="0"/>
              <a:t>Production System</a:t>
            </a:r>
            <a:endParaRPr lang="en-US" dirty="0"/>
          </a:p>
        </p:txBody>
      </p:sp>
      <p:sp>
        <p:nvSpPr>
          <p:cNvPr id="3994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72A2583-AF0D-45BF-A32E-481B4899052F}" type="datetime1">
              <a:rPr lang="en-US" smtClean="0"/>
              <a:pPr>
                <a:defRPr/>
              </a:pPr>
              <a:t>16/01/2020</a:t>
            </a:fld>
            <a:endParaRPr lang="en-US" dirty="0" smtClean="0"/>
          </a:p>
        </p:txBody>
      </p:sp>
      <p:sp>
        <p:nvSpPr>
          <p:cNvPr id="3994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690DD71-9EB1-4675-962E-F3E65CAAF4CB}" type="slidenum">
              <a:rPr lang="en-US" smtClean="0"/>
              <a:pPr>
                <a:defRPr/>
              </a:pPr>
              <a:t>47</a:t>
            </a:fld>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p:cNvSpPr>
            <a:spLocks noGrp="1"/>
          </p:cNvSpPr>
          <p:nvPr>
            <p:ph idx="1"/>
          </p:nvPr>
        </p:nvSpPr>
        <p:spPr>
          <a:xfrm>
            <a:off x="457200" y="1481138"/>
            <a:ext cx="8229600" cy="2862262"/>
          </a:xfrm>
        </p:spPr>
        <p:txBody>
          <a:bodyPr/>
          <a:lstStyle/>
          <a:p>
            <a:r>
              <a:rPr lang="en-US" sz="1600" smtClean="0"/>
              <a:t>It decides which rule to apply next during the process of searching for a solution to a problem</a:t>
            </a:r>
          </a:p>
          <a:p>
            <a:endParaRPr lang="en-US" sz="1600" smtClean="0"/>
          </a:p>
          <a:p>
            <a:r>
              <a:rPr lang="en-US" sz="1600" smtClean="0"/>
              <a:t>The first requirement of a good control strategy is that it cause motion</a:t>
            </a:r>
          </a:p>
          <a:p>
            <a:endParaRPr lang="en-US" sz="1600" smtClean="0"/>
          </a:p>
          <a:p>
            <a:r>
              <a:rPr lang="en-US" sz="1600" smtClean="0"/>
              <a:t>The second requirement is that it be systematic</a:t>
            </a:r>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Control Strategies</a:t>
            </a:r>
            <a:endParaRPr lang="en-US" dirty="0"/>
          </a:p>
        </p:txBody>
      </p:sp>
      <p:sp>
        <p:nvSpPr>
          <p:cNvPr id="4096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9F1EE5C5-D2DA-4BD3-8999-E7B77DF852B8}" type="datetime1">
              <a:rPr lang="en-US" smtClean="0"/>
              <a:pPr>
                <a:defRPr/>
              </a:pPr>
              <a:t>16/01/2020</a:t>
            </a:fld>
            <a:endParaRPr lang="en-US" dirty="0" smtClean="0"/>
          </a:p>
        </p:txBody>
      </p:sp>
      <p:sp>
        <p:nvSpPr>
          <p:cNvPr id="4096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A3CC03F-F2F8-4BDF-B25C-EBCB10D73A5E}" type="slidenum">
              <a:rPr lang="en-US" smtClean="0"/>
              <a:pPr>
                <a:defRPr/>
              </a:pPr>
              <a:t>48</a:t>
            </a:fld>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a:xfrm>
            <a:off x="228600" y="1066800"/>
            <a:ext cx="8534400" cy="4525963"/>
          </a:xfrm>
        </p:spPr>
        <p:txBody>
          <a:bodyPr/>
          <a:lstStyle/>
          <a:p>
            <a:r>
              <a:rPr lang="en-US" sz="1600" b="1" smtClean="0"/>
              <a:t>Monotonic system –</a:t>
            </a:r>
            <a:r>
              <a:rPr lang="en-US" sz="1600" smtClean="0"/>
              <a:t> is the one in which the  application of a rule never prevents the later application of another rule that could also have been applied at the time first rule was selected</a:t>
            </a:r>
          </a:p>
          <a:p>
            <a:endParaRPr lang="en-US" sz="1600" smtClean="0"/>
          </a:p>
          <a:p>
            <a:r>
              <a:rPr lang="en-US" sz="1600" b="1" smtClean="0"/>
              <a:t>Non-monotonic system </a:t>
            </a:r>
            <a:r>
              <a:rPr lang="en-US" sz="1600" smtClean="0"/>
              <a:t>– is the one in which this is not true</a:t>
            </a:r>
          </a:p>
          <a:p>
            <a:endParaRPr lang="en-US" sz="1600" smtClean="0"/>
          </a:p>
          <a:p>
            <a:r>
              <a:rPr lang="en-US" sz="1600" b="1" smtClean="0"/>
              <a:t>Partially commutative system </a:t>
            </a:r>
            <a:r>
              <a:rPr lang="en-US" sz="1600" smtClean="0"/>
              <a:t>– is the one with the property that if the application of a particular seq of rules transforms state x into state y, then any permutation of those rules that is allowable also transforms state  into state y</a:t>
            </a:r>
          </a:p>
          <a:p>
            <a:endParaRPr lang="en-US" sz="1600" smtClean="0"/>
          </a:p>
          <a:p>
            <a:r>
              <a:rPr lang="en-US" sz="1600" b="1" smtClean="0"/>
              <a:t>Commutative system </a:t>
            </a:r>
            <a:r>
              <a:rPr lang="en-US" sz="1600" smtClean="0"/>
              <a:t>– is one that is both monotonic &amp; partially commutative</a:t>
            </a:r>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Production System Characteristics</a:t>
            </a:r>
            <a:endParaRPr lang="en-US" dirty="0"/>
          </a:p>
        </p:txBody>
      </p:sp>
      <p:sp>
        <p:nvSpPr>
          <p:cNvPr id="4198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9763FD59-A026-48C6-87A0-3F49167DB1DD}" type="datetime1">
              <a:rPr lang="en-US" smtClean="0"/>
              <a:pPr>
                <a:defRPr/>
              </a:pPr>
              <a:t>16/01/2020</a:t>
            </a:fld>
            <a:endParaRPr lang="en-US" smtClean="0"/>
          </a:p>
        </p:txBody>
      </p:sp>
      <p:sp>
        <p:nvSpPr>
          <p:cNvPr id="4198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D542CF7D-7D2B-4E46-A58A-F4E6038A1F0A}" type="slidenum">
              <a:rPr lang="en-US" smtClean="0"/>
              <a:pPr>
                <a:defRPr/>
              </a:pPr>
              <a:t>49</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9872C6C-9D57-45BB-827B-5301E4FD2C06}" type="datetime1">
              <a:rPr lang="en-US" smtClean="0"/>
              <a:pPr>
                <a:defRPr/>
              </a:pPr>
              <a:t>16/01/2020</a:t>
            </a:fld>
            <a:endParaRPr lang="en-US" smtClean="0"/>
          </a:p>
        </p:txBody>
      </p:sp>
      <p:sp>
        <p:nvSpPr>
          <p:cNvPr id="7170" name="Rectangle 2"/>
          <p:cNvSpPr>
            <a:spLocks noGrp="1" noChangeArrowheads="1"/>
          </p:cNvSpPr>
          <p:nvPr>
            <p:ph type="title"/>
          </p:nvPr>
        </p:nvSpPr>
        <p:spPr>
          <a:xfrm>
            <a:off x="609600" y="457200"/>
            <a:ext cx="7772400" cy="1143000"/>
          </a:xfrm>
        </p:spPr>
        <p:txBody>
          <a:bodyPr>
            <a:normAutofit fontScale="90000"/>
          </a:bodyPr>
          <a:lstStyle/>
          <a:p>
            <a:pPr eaLnBrk="1" fontAlgn="auto" hangingPunct="1">
              <a:spcAft>
                <a:spcPts val="0"/>
              </a:spcAft>
              <a:defRPr/>
            </a:pPr>
            <a:r>
              <a:rPr lang="en-US" smtClean="0">
                <a:solidFill>
                  <a:schemeClr val="tx1"/>
                </a:solidFill>
              </a:rPr>
              <a:t>Can Machines Act/Think Intelligently?</a:t>
            </a:r>
          </a:p>
        </p:txBody>
      </p:sp>
      <p:sp>
        <p:nvSpPr>
          <p:cNvPr id="12292" name="Rectangle 3"/>
          <p:cNvSpPr>
            <a:spLocks noChangeArrowheads="1"/>
          </p:cNvSpPr>
          <p:nvPr/>
        </p:nvSpPr>
        <p:spPr bwMode="auto">
          <a:xfrm>
            <a:off x="609600" y="2590800"/>
            <a:ext cx="8077200" cy="2338388"/>
          </a:xfrm>
          <a:prstGeom prst="rect">
            <a:avLst/>
          </a:prstGeom>
          <a:noFill/>
          <a:ln w="9525">
            <a:noFill/>
            <a:miter lim="800000"/>
            <a:headEnd/>
            <a:tailEnd/>
          </a:ln>
        </p:spPr>
        <p:txBody>
          <a:bodyPr>
            <a:spAutoFit/>
          </a:bodyPr>
          <a:lstStyle/>
          <a:p>
            <a:pPr algn="just">
              <a:defRPr/>
            </a:pPr>
            <a:r>
              <a:rPr lang="en-US" sz="1600" dirty="0">
                <a:latin typeface="+mn-lt"/>
                <a:cs typeface="+mn-cs"/>
              </a:rPr>
              <a:t>“If there were machines which bore a resemblance to our bodies and imitated our actions as closely as possible for all practical purposes, we should still have two very certain means of recognizing that they were not real men. The first is that they could never use words, or put together signs, as we do in order to declare our thoughts to others… Secondly, even though some machines might do some things as well as we do them, or perhaps even better, they would inevitably fail in others, which would reveal that they are acting not from understanding, …”</a:t>
            </a:r>
          </a:p>
          <a:p>
            <a:pPr>
              <a:defRPr/>
            </a:pPr>
            <a:endParaRPr lang="en-US" sz="1600" dirty="0">
              <a:latin typeface="Comic Sans MS" pitchFamily="66" charset="0"/>
              <a:cs typeface="+mn-cs"/>
            </a:endParaRPr>
          </a:p>
          <a:p>
            <a:pPr>
              <a:defRPr/>
            </a:pPr>
            <a:r>
              <a:rPr lang="en-US" b="1" dirty="0">
                <a:solidFill>
                  <a:schemeClr val="accent2"/>
                </a:solidFill>
                <a:latin typeface="Comic Sans MS" pitchFamily="66" charset="0"/>
                <a:cs typeface="+mn-cs"/>
              </a:rPr>
              <a:t>Discourse on the Method, by Descartes (1598-1650)</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a:xfrm>
            <a:off x="152400" y="1481138"/>
            <a:ext cx="8763000" cy="4995862"/>
          </a:xfrm>
        </p:spPr>
        <p:txBody>
          <a:bodyPr/>
          <a:lstStyle/>
          <a:p>
            <a:r>
              <a:rPr lang="en-US" sz="1600" smtClean="0"/>
              <a:t>Search can be characterized as finding a path through a graph or tree structure</a:t>
            </a:r>
          </a:p>
          <a:p>
            <a:endParaRPr lang="en-US" sz="1600" smtClean="0"/>
          </a:p>
          <a:p>
            <a:r>
              <a:rPr lang="en-US" sz="1600" smtClean="0"/>
              <a:t>This requires moving from node to node after successively expanding &amp; generating connected nodes.</a:t>
            </a:r>
          </a:p>
          <a:p>
            <a:endParaRPr lang="en-US" sz="1600" smtClean="0"/>
          </a:p>
          <a:p>
            <a:r>
              <a:rPr lang="en-US" sz="1600" smtClean="0"/>
              <a:t>The process of generating all of the children of a parent is also known as expanding the node</a:t>
            </a:r>
          </a:p>
          <a:p>
            <a:endParaRPr lang="en-US" sz="1600" smtClean="0"/>
          </a:p>
          <a:p>
            <a:r>
              <a:rPr lang="en-US" sz="1600" smtClean="0"/>
              <a:t>A search procedure is a strategy for selecting the order in which nodes are generated &amp; a given path selected</a:t>
            </a:r>
          </a:p>
          <a:p>
            <a:endParaRPr lang="en-US" sz="1600" smtClean="0"/>
          </a:p>
          <a:p>
            <a:r>
              <a:rPr lang="en-US" sz="1600" smtClean="0"/>
              <a:t>Search problems can be classified by the information used to carry out a given strategy</a:t>
            </a:r>
          </a:p>
          <a:p>
            <a:pPr lvl="1">
              <a:buFont typeface="Wingdings" pitchFamily="2" charset="2"/>
              <a:buChar char="Ø"/>
            </a:pPr>
            <a:r>
              <a:rPr lang="en-US" sz="1200" b="1" smtClean="0"/>
              <a:t>blind or uninformed search</a:t>
            </a:r>
          </a:p>
          <a:p>
            <a:pPr lvl="1">
              <a:buFont typeface="Wingdings" pitchFamily="2" charset="2"/>
              <a:buChar char="Ø"/>
            </a:pPr>
            <a:r>
              <a:rPr lang="en-US" sz="1200" b="1" smtClean="0"/>
              <a:t>informed or directed search</a:t>
            </a:r>
            <a:endParaRPr lang="en-US" sz="1200" smtClean="0"/>
          </a:p>
        </p:txBody>
      </p:sp>
      <p:sp>
        <p:nvSpPr>
          <p:cNvPr id="3" name="Title 2"/>
          <p:cNvSpPr>
            <a:spLocks noGrp="1"/>
          </p:cNvSpPr>
          <p:nvPr>
            <p:ph type="title"/>
          </p:nvPr>
        </p:nvSpPr>
        <p:spPr/>
        <p:txBody>
          <a:bodyPr/>
          <a:lstStyle/>
          <a:p>
            <a:pPr>
              <a:defRPr/>
            </a:pPr>
            <a:r>
              <a:rPr lang="en-US" dirty="0" smtClean="0"/>
              <a:t>Search Methods</a:t>
            </a:r>
            <a:endParaRPr lang="en-US" dirty="0"/>
          </a:p>
        </p:txBody>
      </p:sp>
      <p:sp>
        <p:nvSpPr>
          <p:cNvPr id="4301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2C98F63C-DAC0-49A1-95F3-2EF99ACB2A69}" type="datetime1">
              <a:rPr lang="en-US" smtClean="0"/>
              <a:pPr>
                <a:defRPr/>
              </a:pPr>
              <a:t>16/01/2020</a:t>
            </a:fld>
            <a:endParaRPr lang="en-US" smtClean="0"/>
          </a:p>
        </p:txBody>
      </p:sp>
      <p:sp>
        <p:nvSpPr>
          <p:cNvPr id="4301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B90690C-98C1-4866-838A-6B362A89AA99}" type="slidenum">
              <a:rPr lang="en-US" smtClean="0"/>
              <a:pPr>
                <a:defRPr/>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a:xfrm>
            <a:off x="152400" y="1981200"/>
            <a:ext cx="8763000" cy="3962400"/>
          </a:xfrm>
        </p:spPr>
        <p:txBody>
          <a:bodyPr/>
          <a:lstStyle/>
          <a:p>
            <a:r>
              <a:rPr lang="en-US" sz="1600" smtClean="0"/>
              <a:t>A strategy is defined by picking the order of node expansion</a:t>
            </a:r>
          </a:p>
          <a:p>
            <a:endParaRPr lang="en-US" sz="1600" smtClean="0"/>
          </a:p>
          <a:p>
            <a:r>
              <a:rPr lang="en-US" sz="1600" b="1" smtClean="0"/>
              <a:t>Strategies are evaluated along the following dimensions:</a:t>
            </a:r>
            <a:endParaRPr lang="en-US" sz="1600" smtClean="0"/>
          </a:p>
          <a:p>
            <a:pPr lvl="2">
              <a:buFont typeface="Wingdings" pitchFamily="2" charset="2"/>
              <a:buChar char="Ø"/>
            </a:pPr>
            <a:r>
              <a:rPr lang="en-US" sz="1000" smtClean="0"/>
              <a:t>	</a:t>
            </a:r>
            <a:r>
              <a:rPr lang="en-US" sz="1600" smtClean="0"/>
              <a:t>Completeness: does it always find a solution, if one exists?</a:t>
            </a:r>
          </a:p>
          <a:p>
            <a:pPr lvl="2">
              <a:buFont typeface="Wingdings" pitchFamily="2" charset="2"/>
              <a:buChar char="Ø"/>
            </a:pPr>
            <a:r>
              <a:rPr lang="en-US" sz="1600" smtClean="0"/>
              <a:t>Time complexity: number of nodes generated/expanded</a:t>
            </a:r>
          </a:p>
          <a:p>
            <a:pPr lvl="2">
              <a:buFont typeface="Wingdings" pitchFamily="2" charset="2"/>
              <a:buChar char="Ø"/>
            </a:pPr>
            <a:r>
              <a:rPr lang="en-US" sz="1600" smtClean="0"/>
              <a:t>Space complexity: maximum number of nodes in memory</a:t>
            </a:r>
          </a:p>
          <a:p>
            <a:pPr lvl="2">
              <a:buFont typeface="Wingdings" pitchFamily="2" charset="2"/>
              <a:buChar char="Ø"/>
            </a:pPr>
            <a:r>
              <a:rPr lang="en-US" sz="1600" smtClean="0"/>
              <a:t>Optimality: does it always find a least-cost solution?</a:t>
            </a:r>
          </a:p>
          <a:p>
            <a:pPr lvl="2">
              <a:buFont typeface="Wingdings" pitchFamily="2" charset="2"/>
              <a:buChar char="Ø"/>
            </a:pPr>
            <a:endParaRPr lang="en-US" sz="1600" smtClean="0"/>
          </a:p>
          <a:p>
            <a:r>
              <a:rPr lang="en-US" sz="1600" smtClean="0"/>
              <a:t>Time and space complexity are measured in terms of</a:t>
            </a:r>
          </a:p>
          <a:p>
            <a:r>
              <a:rPr lang="en-US" sz="1600" smtClean="0"/>
              <a:t>b - maximum branching factor of the search tree</a:t>
            </a:r>
          </a:p>
          <a:p>
            <a:r>
              <a:rPr lang="en-US" sz="1600" smtClean="0"/>
              <a:t>d - depth of the least-cost solution</a:t>
            </a:r>
          </a:p>
          <a:p>
            <a:r>
              <a:rPr lang="en-US" sz="1600" smtClean="0"/>
              <a:t>m - maximum depth of the state space (may be ∞)</a:t>
            </a:r>
          </a:p>
        </p:txBody>
      </p:sp>
      <p:sp>
        <p:nvSpPr>
          <p:cNvPr id="3" name="Title 2"/>
          <p:cNvSpPr>
            <a:spLocks noGrp="1"/>
          </p:cNvSpPr>
          <p:nvPr>
            <p:ph type="title"/>
          </p:nvPr>
        </p:nvSpPr>
        <p:spPr/>
        <p:txBody>
          <a:bodyPr/>
          <a:lstStyle/>
          <a:p>
            <a:pPr>
              <a:defRPr/>
            </a:pPr>
            <a:r>
              <a:rPr lang="en-US" dirty="0" smtClean="0"/>
              <a:t>Search Strategies</a:t>
            </a:r>
            <a:endParaRPr lang="en-US" dirty="0"/>
          </a:p>
        </p:txBody>
      </p:sp>
      <p:sp>
        <p:nvSpPr>
          <p:cNvPr id="4403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148ED0EA-1177-4CEB-BABD-3CE97D5CEA21}" type="datetime1">
              <a:rPr lang="en-US" smtClean="0"/>
              <a:pPr>
                <a:defRPr/>
              </a:pPr>
              <a:t>16/01/2020</a:t>
            </a:fld>
            <a:endParaRPr lang="en-US" smtClean="0"/>
          </a:p>
        </p:txBody>
      </p:sp>
      <p:sp>
        <p:nvSpPr>
          <p:cNvPr id="4403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F6491C7-F210-4FED-915C-D043C5DCA48E}" type="slidenum">
              <a:rPr lang="en-US" smtClean="0"/>
              <a:pPr>
                <a:defRPr/>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a:xfrm>
            <a:off x="457200" y="1752600"/>
            <a:ext cx="8229600" cy="2938463"/>
          </a:xfrm>
        </p:spPr>
        <p:txBody>
          <a:bodyPr/>
          <a:lstStyle/>
          <a:p>
            <a:r>
              <a:rPr lang="en-US" sz="1600" smtClean="0"/>
              <a:t>Breadth-first search</a:t>
            </a:r>
          </a:p>
          <a:p>
            <a:endParaRPr lang="en-US" sz="1600" smtClean="0"/>
          </a:p>
          <a:p>
            <a:r>
              <a:rPr lang="en-US" sz="1600" smtClean="0"/>
              <a:t>Uniform-cost search</a:t>
            </a:r>
          </a:p>
          <a:p>
            <a:endParaRPr lang="en-US" sz="1600" smtClean="0"/>
          </a:p>
          <a:p>
            <a:r>
              <a:rPr lang="en-US" sz="1600" smtClean="0"/>
              <a:t>Depth-first search</a:t>
            </a:r>
          </a:p>
          <a:p>
            <a:endParaRPr lang="en-US" sz="1600" smtClean="0"/>
          </a:p>
          <a:p>
            <a:r>
              <a:rPr lang="en-US" sz="1600" smtClean="0"/>
              <a:t>Depth-limited search</a:t>
            </a:r>
          </a:p>
          <a:p>
            <a:endParaRPr lang="en-US" sz="1600" smtClean="0"/>
          </a:p>
          <a:p>
            <a:r>
              <a:rPr lang="en-US" sz="1600" smtClean="0"/>
              <a:t>Iterative deepening search</a:t>
            </a:r>
          </a:p>
        </p:txBody>
      </p:sp>
      <p:sp>
        <p:nvSpPr>
          <p:cNvPr id="3" name="Title 2"/>
          <p:cNvSpPr>
            <a:spLocks noGrp="1"/>
          </p:cNvSpPr>
          <p:nvPr>
            <p:ph type="title"/>
          </p:nvPr>
        </p:nvSpPr>
        <p:spPr/>
        <p:txBody>
          <a:bodyPr/>
          <a:lstStyle/>
          <a:p>
            <a:pPr>
              <a:defRPr/>
            </a:pPr>
            <a:r>
              <a:rPr lang="en-US" dirty="0" smtClean="0"/>
              <a:t>Uninformed or Blind Search </a:t>
            </a:r>
            <a:endParaRPr lang="en-US" dirty="0"/>
          </a:p>
        </p:txBody>
      </p:sp>
      <p:sp>
        <p:nvSpPr>
          <p:cNvPr id="4506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A8B85776-36C6-4EB5-A329-AAD60E0745F5}" type="datetime1">
              <a:rPr lang="en-US" smtClean="0"/>
              <a:pPr>
                <a:defRPr/>
              </a:pPr>
              <a:t>16/01/2020</a:t>
            </a:fld>
            <a:endParaRPr lang="en-US" smtClean="0"/>
          </a:p>
        </p:txBody>
      </p:sp>
      <p:sp>
        <p:nvSpPr>
          <p:cNvPr id="4506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2F20744-1DDF-452D-93F0-DE64EECF60F5}" type="slidenum">
              <a:rPr lang="en-US" smtClean="0"/>
              <a:pPr>
                <a:defRPr/>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a:xfrm>
            <a:off x="152400" y="990600"/>
            <a:ext cx="8839200" cy="5410200"/>
          </a:xfrm>
        </p:spPr>
        <p:txBody>
          <a:bodyPr/>
          <a:lstStyle/>
          <a:p>
            <a:r>
              <a:rPr lang="en-US" sz="1800" b="1" smtClean="0"/>
              <a:t>Algorithm</a:t>
            </a:r>
          </a:p>
          <a:p>
            <a:r>
              <a:rPr lang="en-US" sz="1400" smtClean="0"/>
              <a:t>begin</a:t>
            </a:r>
          </a:p>
          <a:p>
            <a:r>
              <a:rPr lang="en-US" sz="1400" smtClean="0"/>
              <a:t>        put start node in OPEN, found = false;</a:t>
            </a:r>
          </a:p>
          <a:p>
            <a:r>
              <a:rPr lang="en-US" sz="1400" smtClean="0"/>
              <a:t>        while OPEN not empty &amp; not(found) do</a:t>
            </a:r>
          </a:p>
          <a:p>
            <a:r>
              <a:rPr lang="en-US" sz="1400" smtClean="0"/>
              <a:t>        begin</a:t>
            </a:r>
          </a:p>
          <a:p>
            <a:r>
              <a:rPr lang="en-US" sz="1400" smtClean="0"/>
              <a:t>             remove top-most node n from OPEN &amp; put n in CLOSED;</a:t>
            </a:r>
          </a:p>
          <a:p>
            <a:r>
              <a:rPr lang="en-US" sz="1400" smtClean="0"/>
              <a:t>             expand n generating all its successors;</a:t>
            </a:r>
          </a:p>
          <a:p>
            <a:r>
              <a:rPr lang="en-US" sz="1400" smtClean="0"/>
              <a:t>             put those successors (in no particular order) at the end of OPEN except the </a:t>
            </a:r>
          </a:p>
          <a:p>
            <a:r>
              <a:rPr lang="en-US" sz="1400" smtClean="0"/>
              <a:t>             successor already appearing in CLOSED; // also in OPEN for graphs          </a:t>
            </a:r>
          </a:p>
          <a:p>
            <a:r>
              <a:rPr lang="en-US" sz="1400" smtClean="0"/>
              <a:t>             direct backward pointer to n for each successor n</a:t>
            </a:r>
            <a:r>
              <a:rPr lang="en-US" sz="1400" baseline="-25000" smtClean="0"/>
              <a:t>i</a:t>
            </a:r>
            <a:r>
              <a:rPr lang="en-US" sz="1400" smtClean="0"/>
              <a:t>;</a:t>
            </a:r>
          </a:p>
          <a:p>
            <a:r>
              <a:rPr lang="en-US" sz="1400" smtClean="0"/>
              <a:t>              if any of the successor is a goal node then</a:t>
            </a:r>
          </a:p>
          <a:p>
            <a:r>
              <a:rPr lang="en-US" sz="1400" smtClean="0"/>
              <a:t>                         found = true;</a:t>
            </a:r>
          </a:p>
          <a:p>
            <a:r>
              <a:rPr lang="en-US" sz="1400" smtClean="0"/>
              <a:t>              else if any of n</a:t>
            </a:r>
            <a:r>
              <a:rPr lang="en-US" sz="1400" baseline="-25000" smtClean="0"/>
              <a:t>i</a:t>
            </a:r>
            <a:r>
              <a:rPr lang="en-US" sz="1400" smtClean="0"/>
              <a:t> is a dead end then</a:t>
            </a:r>
          </a:p>
          <a:p>
            <a:r>
              <a:rPr lang="en-US" sz="1400" smtClean="0"/>
              <a:t>                         remove it from OPEN ;</a:t>
            </a:r>
          </a:p>
          <a:p>
            <a:r>
              <a:rPr lang="en-US" sz="1400" smtClean="0"/>
              <a:t>         end</a:t>
            </a:r>
          </a:p>
          <a:p>
            <a:r>
              <a:rPr lang="en-US" sz="1400" smtClean="0"/>
              <a:t>        if OPEN is empty then</a:t>
            </a:r>
          </a:p>
          <a:p>
            <a:r>
              <a:rPr lang="en-US" sz="1400" smtClean="0"/>
              <a:t>            output failure message;</a:t>
            </a:r>
          </a:p>
          <a:p>
            <a:r>
              <a:rPr lang="en-US" sz="1400" smtClean="0"/>
              <a:t>        else</a:t>
            </a:r>
          </a:p>
          <a:p>
            <a:r>
              <a:rPr lang="en-US" sz="1400" smtClean="0"/>
              <a:t>            output solution path by tracing back thru pointers;</a:t>
            </a:r>
          </a:p>
          <a:p>
            <a:r>
              <a:rPr lang="en-US" sz="1400" smtClean="0"/>
              <a:t>    end  </a:t>
            </a:r>
          </a:p>
          <a:p>
            <a:endParaRPr lang="en-US" sz="1400" smtClean="0"/>
          </a:p>
        </p:txBody>
      </p:sp>
      <p:sp>
        <p:nvSpPr>
          <p:cNvPr id="3" name="Title 2"/>
          <p:cNvSpPr>
            <a:spLocks noGrp="1"/>
          </p:cNvSpPr>
          <p:nvPr>
            <p:ph type="title"/>
          </p:nvPr>
        </p:nvSpPr>
        <p:spPr>
          <a:xfrm>
            <a:off x="457200" y="152400"/>
            <a:ext cx="8229600" cy="838200"/>
          </a:xfrm>
        </p:spPr>
        <p:txBody>
          <a:bodyPr/>
          <a:lstStyle/>
          <a:p>
            <a:pPr>
              <a:defRPr/>
            </a:pPr>
            <a:r>
              <a:rPr lang="en-US" dirty="0" smtClean="0"/>
              <a:t>Breadth – first Search (BFS)</a:t>
            </a:r>
            <a:endParaRPr lang="en-US" dirty="0"/>
          </a:p>
        </p:txBody>
      </p:sp>
      <p:sp>
        <p:nvSpPr>
          <p:cNvPr id="4608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C653382C-F89B-4A6E-ADBA-BC41799B208E}" type="datetime1">
              <a:rPr lang="en-US" smtClean="0"/>
              <a:pPr>
                <a:defRPr/>
              </a:pPr>
              <a:t>16/01/2020</a:t>
            </a:fld>
            <a:endParaRPr lang="en-US" smtClean="0"/>
          </a:p>
        </p:txBody>
      </p:sp>
      <p:sp>
        <p:nvSpPr>
          <p:cNvPr id="4608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6F100B7-6615-4A1F-92A9-14E960FF72AB}" type="slidenum">
              <a:rPr lang="en-US" smtClean="0"/>
              <a:pPr>
                <a:defRPr/>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5791200"/>
          </a:xfrm>
        </p:spPr>
        <p:txBody>
          <a:bodyPr/>
          <a:lstStyle/>
          <a:p>
            <a:pPr>
              <a:buNone/>
            </a:pPr>
            <a:r>
              <a:rPr lang="en-US" dirty="0" smtClean="0"/>
              <a:t>				     S</a:t>
            </a:r>
          </a:p>
          <a:p>
            <a:pPr>
              <a:buNone/>
            </a:pPr>
            <a:endParaRPr lang="en-US" dirty="0" smtClean="0"/>
          </a:p>
          <a:p>
            <a:pPr>
              <a:buNone/>
            </a:pPr>
            <a:r>
              <a:rPr lang="en-US" dirty="0" smtClean="0"/>
              <a:t>                 m1                       m2</a:t>
            </a:r>
          </a:p>
          <a:p>
            <a:pPr>
              <a:buNone/>
            </a:pPr>
            <a:r>
              <a:rPr lang="en-US" dirty="0" smtClean="0"/>
              <a:t>                              m3</a:t>
            </a:r>
          </a:p>
          <a:p>
            <a:pPr>
              <a:buNone/>
            </a:pPr>
            <a:endParaRPr lang="en-US" dirty="0" smtClean="0"/>
          </a:p>
          <a:p>
            <a:pPr>
              <a:buNone/>
            </a:pPr>
            <a:endParaRPr lang="en-US" dirty="0" smtClean="0"/>
          </a:p>
          <a:p>
            <a:pPr>
              <a:buNone/>
            </a:pPr>
            <a:r>
              <a:rPr lang="en-US" dirty="0" smtClean="0"/>
              <a:t>		         m4			    m5</a:t>
            </a:r>
          </a:p>
          <a:p>
            <a:pPr>
              <a:buNone/>
            </a:pPr>
            <a:endParaRPr lang="en-US" dirty="0" smtClean="0"/>
          </a:p>
          <a:p>
            <a:pPr>
              <a:buNone/>
            </a:pPr>
            <a:r>
              <a:rPr lang="en-US" dirty="0" smtClean="0"/>
              <a:t>                 m6                  r         m3        m6</a:t>
            </a:r>
          </a:p>
          <a:p>
            <a:pPr>
              <a:buNone/>
            </a:pPr>
            <a:r>
              <a:rPr lang="en-US" dirty="0" smtClean="0"/>
              <a:t>					    m1         m4        r     </a:t>
            </a:r>
          </a:p>
          <a:p>
            <a:pPr>
              <a:buNone/>
            </a:pPr>
            <a:r>
              <a:rPr lang="en-US" dirty="0" smtClean="0"/>
              <a:t>                           S                                   </a:t>
            </a:r>
          </a:p>
          <a:p>
            <a:pPr>
              <a:buNone/>
            </a:pPr>
            <a:r>
              <a:rPr lang="en-US" dirty="0" smtClean="0"/>
              <a:t>                                      m2       m5</a:t>
            </a:r>
          </a:p>
          <a:p>
            <a:pPr>
              <a:buNone/>
            </a:pPr>
            <a:endParaRPr lang="en-US" dirty="0"/>
          </a:p>
        </p:txBody>
      </p:sp>
      <p:sp>
        <p:nvSpPr>
          <p:cNvPr id="3" name="Title 2"/>
          <p:cNvSpPr>
            <a:spLocks noGrp="1"/>
          </p:cNvSpPr>
          <p:nvPr>
            <p:ph type="title"/>
          </p:nvPr>
        </p:nvSpPr>
        <p:spPr>
          <a:xfrm>
            <a:off x="457200" y="152400"/>
            <a:ext cx="8229600" cy="914400"/>
          </a:xfrm>
        </p:spPr>
        <p:txBody>
          <a:bodyPr>
            <a:normAutofit fontScale="90000"/>
          </a:bodyPr>
          <a:lstStyle/>
          <a:p>
            <a:pPr algn="ctr"/>
            <a:r>
              <a:rPr lang="en-US" dirty="0" smtClean="0"/>
              <a:t>Breadth – first Search (BFS)</a:t>
            </a:r>
            <a:br>
              <a:rPr lang="en-US" dirty="0" smtClean="0"/>
            </a:br>
            <a:r>
              <a:rPr lang="en-US" sz="2700" dirty="0" smtClean="0"/>
              <a:t>Example</a:t>
            </a:r>
            <a:endParaRPr lang="en-US" sz="2700"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54</a:t>
            </a:fld>
            <a:endParaRPr lang="en-US"/>
          </a:p>
        </p:txBody>
      </p:sp>
      <p:sp>
        <p:nvSpPr>
          <p:cNvPr id="6" name="Oval 5"/>
          <p:cNvSpPr/>
          <p:nvPr/>
        </p:nvSpPr>
        <p:spPr>
          <a:xfrm>
            <a:off x="3657600" y="167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244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576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670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006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67000" y="4800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nut 12"/>
          <p:cNvSpPr/>
          <p:nvPr/>
        </p:nvSpPr>
        <p:spPr>
          <a:xfrm>
            <a:off x="4724400" y="4724400"/>
            <a:ext cx="381000" cy="38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Arrow Connector 23"/>
          <p:cNvCxnSpPr>
            <a:stCxn id="6" idx="2"/>
            <a:endCxn id="7" idx="7"/>
          </p:cNvCxnSpPr>
          <p:nvPr/>
        </p:nvCxnSpPr>
        <p:spPr>
          <a:xfrm rot="10800000" flipV="1">
            <a:off x="2862122" y="1790700"/>
            <a:ext cx="795478" cy="45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4162144" y="1562100"/>
            <a:ext cx="371756" cy="905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p:cNvCxnSpPr>
          <p:nvPr/>
        </p:nvCxnSpPr>
        <p:spPr>
          <a:xfrm rot="16200000" flipH="1">
            <a:off x="2952750" y="2266950"/>
            <a:ext cx="5334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4"/>
            <a:endCxn id="9" idx="7"/>
          </p:cNvCxnSpPr>
          <p:nvPr/>
        </p:nvCxnSpPr>
        <p:spPr>
          <a:xfrm rot="5400000">
            <a:off x="4100372" y="2190750"/>
            <a:ext cx="490678" cy="985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4"/>
          </p:cNvCxnSpPr>
          <p:nvPr/>
        </p:nvCxnSpPr>
        <p:spPr>
          <a:xfrm rot="16200000" flipH="1">
            <a:off x="2152650" y="30670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4"/>
          </p:cNvCxnSpPr>
          <p:nvPr/>
        </p:nvCxnSpPr>
        <p:spPr>
          <a:xfrm rot="16200000" flipH="1">
            <a:off x="4210050" y="30670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4"/>
          </p:cNvCxnSpPr>
          <p:nvPr/>
        </p:nvCxnSpPr>
        <p:spPr>
          <a:xfrm rot="5400000">
            <a:off x="2990850" y="3028950"/>
            <a:ext cx="685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4"/>
            <a:endCxn id="11" idx="1"/>
          </p:cNvCxnSpPr>
          <p:nvPr/>
        </p:nvCxnSpPr>
        <p:spPr>
          <a:xfrm rot="16200000" flipH="1">
            <a:off x="3943350" y="2952750"/>
            <a:ext cx="719278" cy="1062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5"/>
            <a:endCxn id="13" idx="1"/>
          </p:cNvCxnSpPr>
          <p:nvPr/>
        </p:nvCxnSpPr>
        <p:spPr>
          <a:xfrm rot="16200000" flipH="1">
            <a:off x="3433622" y="3433622"/>
            <a:ext cx="775074" cy="1918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4"/>
            <a:endCxn id="13" idx="0"/>
          </p:cNvCxnSpPr>
          <p:nvPr/>
        </p:nvCxnSpPr>
        <p:spPr>
          <a:xfrm rot="5400000">
            <a:off x="4572000" y="4381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4"/>
            <a:endCxn id="12" idx="0"/>
          </p:cNvCxnSpPr>
          <p:nvPr/>
        </p:nvCxnSpPr>
        <p:spPr>
          <a:xfrm rot="5400000">
            <a:off x="2400300" y="4419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nvGraphicFramePr>
        <p:xfrm>
          <a:off x="5638800" y="1371600"/>
          <a:ext cx="3352801" cy="2966720"/>
        </p:xfrm>
        <a:graphic>
          <a:graphicData uri="http://schemas.openxmlformats.org/drawingml/2006/table">
            <a:tbl>
              <a:tblPr firstRow="1" bandRow="1">
                <a:tableStyleId>{5C22544A-7EE6-4342-B048-85BDC9FD1C3A}</a:tableStyleId>
              </a:tblPr>
              <a:tblGrid>
                <a:gridCol w="1447800"/>
                <a:gridCol w="1905001"/>
              </a:tblGrid>
              <a:tr h="370840">
                <a:tc>
                  <a:txBody>
                    <a:bodyPr/>
                    <a:lstStyle/>
                    <a:p>
                      <a:r>
                        <a:rPr lang="en-US" dirty="0" smtClean="0"/>
                        <a:t>OPEN</a:t>
                      </a:r>
                      <a:endParaRPr lang="en-US" dirty="0"/>
                    </a:p>
                  </a:txBody>
                  <a:tcPr/>
                </a:tc>
                <a:tc>
                  <a:txBody>
                    <a:bodyPr/>
                    <a:lstStyle/>
                    <a:p>
                      <a:r>
                        <a:rPr lang="en-US" dirty="0" smtClean="0"/>
                        <a:t>CLOSED</a:t>
                      </a:r>
                      <a:endParaRPr lang="en-US" dirty="0"/>
                    </a:p>
                  </a:txBody>
                  <a:tcPr/>
                </a:tc>
              </a:tr>
              <a:tr h="370840">
                <a:tc>
                  <a:txBody>
                    <a:bodyPr/>
                    <a:lstStyle/>
                    <a:p>
                      <a:r>
                        <a:rPr lang="en-US" sz="1400" strike="noStrike" dirty="0" smtClean="0"/>
                        <a:t>S</a:t>
                      </a:r>
                      <a:endParaRPr lang="en-US" sz="1400" strike="noStrike" dirty="0"/>
                    </a:p>
                  </a:txBody>
                  <a:tcPr/>
                </a:tc>
                <a:tc>
                  <a:txBody>
                    <a:bodyPr/>
                    <a:lstStyle/>
                    <a:p>
                      <a:endParaRPr lang="en-US" sz="1400" dirty="0"/>
                    </a:p>
                  </a:txBody>
                  <a:tcPr/>
                </a:tc>
              </a:tr>
              <a:tr h="370840">
                <a:tc>
                  <a:txBody>
                    <a:bodyPr/>
                    <a:lstStyle/>
                    <a:p>
                      <a:r>
                        <a:rPr lang="en-US" sz="1400" strike="sngStrike" dirty="0" smtClean="0"/>
                        <a:t>S</a:t>
                      </a:r>
                      <a:endParaRPr lang="en-US" sz="1400" strike="sngStrike" dirty="0"/>
                    </a:p>
                  </a:txBody>
                  <a:tcPr/>
                </a:tc>
                <a:tc>
                  <a:txBody>
                    <a:bodyPr/>
                    <a:lstStyle/>
                    <a:p>
                      <a:r>
                        <a:rPr lang="en-US" sz="1400" dirty="0" smtClean="0"/>
                        <a:t>S</a:t>
                      </a:r>
                      <a:endParaRPr lang="en-US" sz="1400" dirty="0"/>
                    </a:p>
                  </a:txBody>
                  <a:tcPr/>
                </a:tc>
              </a:tr>
              <a:tr h="370840">
                <a:tc>
                  <a:txBody>
                    <a:bodyPr/>
                    <a:lstStyle/>
                    <a:p>
                      <a:r>
                        <a:rPr lang="en-US" sz="1400" strike="sngStrike" dirty="0" smtClean="0"/>
                        <a:t>m1</a:t>
                      </a:r>
                      <a:r>
                        <a:rPr lang="en-US" sz="1400" dirty="0" smtClean="0"/>
                        <a:t>m2</a:t>
                      </a:r>
                      <a:endParaRPr lang="en-US" sz="1400" dirty="0"/>
                    </a:p>
                  </a:txBody>
                  <a:tcPr/>
                </a:tc>
                <a:tc>
                  <a:txBody>
                    <a:bodyPr/>
                    <a:lstStyle/>
                    <a:p>
                      <a:r>
                        <a:rPr lang="en-US" sz="1400" strike="noStrike" dirty="0" smtClean="0"/>
                        <a:t>S m1</a:t>
                      </a:r>
                      <a:endParaRPr lang="en-US" sz="1400" strike="noStrike" dirty="0"/>
                    </a:p>
                  </a:txBody>
                  <a:tcPr/>
                </a:tc>
              </a:tr>
              <a:tr h="370840">
                <a:tc>
                  <a:txBody>
                    <a:bodyPr/>
                    <a:lstStyle/>
                    <a:p>
                      <a:r>
                        <a:rPr lang="en-US" sz="1400" strike="sngStrike" dirty="0" smtClean="0"/>
                        <a:t>m2</a:t>
                      </a:r>
                      <a:r>
                        <a:rPr lang="en-US" sz="1400" dirty="0" smtClean="0"/>
                        <a:t> m3 m4</a:t>
                      </a:r>
                      <a:endParaRPr lang="en-US" sz="1400" dirty="0"/>
                    </a:p>
                  </a:txBody>
                  <a:tcPr/>
                </a:tc>
                <a:tc>
                  <a:txBody>
                    <a:bodyPr/>
                    <a:lstStyle/>
                    <a:p>
                      <a:r>
                        <a:rPr lang="en-US" sz="1400" dirty="0" smtClean="0"/>
                        <a:t>S m1 m2</a:t>
                      </a:r>
                      <a:endParaRPr lang="en-US" sz="1400" dirty="0"/>
                    </a:p>
                  </a:txBody>
                  <a:tcPr/>
                </a:tc>
              </a:tr>
              <a:tr h="370840">
                <a:tc>
                  <a:txBody>
                    <a:bodyPr/>
                    <a:lstStyle/>
                    <a:p>
                      <a:r>
                        <a:rPr lang="en-US" sz="1400" strike="sngStrike" dirty="0" smtClean="0"/>
                        <a:t>m3</a:t>
                      </a:r>
                      <a:r>
                        <a:rPr lang="en-US" sz="1400" baseline="0" dirty="0" smtClean="0"/>
                        <a:t> m4 m5</a:t>
                      </a:r>
                      <a:endParaRPr lang="en-US" sz="1400" dirty="0"/>
                    </a:p>
                  </a:txBody>
                  <a:tcPr/>
                </a:tc>
                <a:tc>
                  <a:txBody>
                    <a:bodyPr/>
                    <a:lstStyle/>
                    <a:p>
                      <a:r>
                        <a:rPr lang="en-US" sz="1400" dirty="0" smtClean="0"/>
                        <a:t>S m1 m2 m3</a:t>
                      </a:r>
                      <a:endParaRPr lang="en-US" sz="1400" dirty="0"/>
                    </a:p>
                  </a:txBody>
                  <a:tcPr/>
                </a:tc>
              </a:tr>
              <a:tr h="370840">
                <a:tc>
                  <a:txBody>
                    <a:bodyPr/>
                    <a:lstStyle/>
                    <a:p>
                      <a:r>
                        <a:rPr lang="en-US" sz="1400" strike="sngStrike" dirty="0" smtClean="0"/>
                        <a:t>m4</a:t>
                      </a:r>
                      <a:r>
                        <a:rPr lang="en-US" sz="1400" dirty="0" smtClean="0"/>
                        <a:t> m5</a:t>
                      </a:r>
                      <a:endParaRPr lang="en-US" sz="1400" dirty="0"/>
                    </a:p>
                  </a:txBody>
                  <a:tcPr/>
                </a:tc>
                <a:tc>
                  <a:txBody>
                    <a:bodyPr/>
                    <a:lstStyle/>
                    <a:p>
                      <a:r>
                        <a:rPr lang="en-US" sz="1400" dirty="0" smtClean="0"/>
                        <a:t>S m1 m2 m3 m4</a:t>
                      </a:r>
                      <a:endParaRPr lang="en-US" sz="1400" dirty="0"/>
                    </a:p>
                  </a:txBody>
                  <a:tcPr/>
                </a:tc>
              </a:tr>
              <a:tr h="370840">
                <a:tc>
                  <a:txBody>
                    <a:bodyPr/>
                    <a:lstStyle/>
                    <a:p>
                      <a:r>
                        <a:rPr lang="en-US" sz="1400" dirty="0" smtClean="0"/>
                        <a:t>m5 m6 r</a:t>
                      </a:r>
                      <a:endParaRPr lang="en-US" sz="1400" dirty="0"/>
                    </a:p>
                  </a:txBody>
                  <a:tcPr/>
                </a:tc>
                <a:tc>
                  <a:txBody>
                    <a:bodyPr/>
                    <a:lstStyle/>
                    <a:p>
                      <a:endParaRPr lang="en-US" sz="1400" dirty="0"/>
                    </a:p>
                  </a:txBody>
                  <a:tcPr/>
                </a:tc>
              </a:tr>
            </a:tbl>
          </a:graphicData>
        </a:graphic>
      </p:graphicFrame>
      <p:cxnSp>
        <p:nvCxnSpPr>
          <p:cNvPr id="49" name="Straight Arrow Connector 48"/>
          <p:cNvCxnSpPr/>
          <p:nvPr/>
        </p:nvCxnSpPr>
        <p:spPr>
          <a:xfrm rot="10800000" flipV="1">
            <a:off x="3429000" y="54864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3505200" y="60198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4876800" y="6324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flipV="1">
            <a:off x="4724400" y="51816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4800600" y="5562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flipV="1">
            <a:off x="6248400" y="51816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a:off x="6248400" y="55626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a:xfrm>
            <a:off x="152400" y="838200"/>
            <a:ext cx="8839200" cy="5257800"/>
          </a:xfrm>
        </p:spPr>
        <p:txBody>
          <a:bodyPr/>
          <a:lstStyle/>
          <a:p>
            <a:r>
              <a:rPr lang="en-US" sz="1600" dirty="0" smtClean="0"/>
              <a:t>OPEN holds nodes generated in the explicit graph, but not yet expanded. CLOSED holds list of expanded nodes in the graph</a:t>
            </a:r>
          </a:p>
          <a:p>
            <a:endParaRPr lang="en-US" sz="1600" dirty="0" smtClean="0"/>
          </a:p>
          <a:p>
            <a:r>
              <a:rPr lang="en-US" sz="1600" dirty="0" smtClean="0"/>
              <a:t>Complete?? Yes (if b is finite)</a:t>
            </a:r>
          </a:p>
          <a:p>
            <a:r>
              <a:rPr lang="en-US" sz="1600" dirty="0" smtClean="0"/>
              <a:t>Time?? 1 + b + b</a:t>
            </a:r>
            <a:r>
              <a:rPr lang="en-US" sz="1600" baseline="30000" dirty="0" smtClean="0"/>
              <a:t>2</a:t>
            </a:r>
            <a:r>
              <a:rPr lang="en-US" sz="1600" dirty="0" smtClean="0"/>
              <a:t> + b</a:t>
            </a:r>
            <a:r>
              <a:rPr lang="en-US" sz="1600" baseline="30000" dirty="0" smtClean="0"/>
              <a:t>3</a:t>
            </a:r>
            <a:r>
              <a:rPr lang="en-US" sz="1600" dirty="0" smtClean="0"/>
              <a:t> + : : : + </a:t>
            </a:r>
            <a:r>
              <a:rPr lang="en-US" sz="1600" dirty="0" err="1" smtClean="0"/>
              <a:t>b</a:t>
            </a:r>
            <a:r>
              <a:rPr lang="en-US" sz="1600" baseline="30000" dirty="0" err="1" smtClean="0"/>
              <a:t>d</a:t>
            </a:r>
            <a:r>
              <a:rPr lang="en-US" sz="1600" dirty="0" smtClean="0"/>
              <a:t> = O(b</a:t>
            </a:r>
            <a:r>
              <a:rPr lang="en-US" sz="1600" baseline="30000" dirty="0" smtClean="0"/>
              <a:t>d+1</a:t>
            </a:r>
            <a:r>
              <a:rPr lang="en-US" sz="1600" dirty="0" smtClean="0"/>
              <a:t>), </a:t>
            </a:r>
          </a:p>
          <a:p>
            <a:r>
              <a:rPr lang="en-US" sz="1600" dirty="0" smtClean="0"/>
              <a:t>Space?? O(b</a:t>
            </a:r>
            <a:r>
              <a:rPr lang="en-US" sz="1600" baseline="30000" dirty="0" smtClean="0"/>
              <a:t>d+1</a:t>
            </a:r>
            <a:r>
              <a:rPr lang="en-US" sz="1600" dirty="0" smtClean="0"/>
              <a:t>) (keeps every node in memory)</a:t>
            </a:r>
          </a:p>
          <a:p>
            <a:r>
              <a:rPr lang="en-US" sz="1600" dirty="0" smtClean="0"/>
              <a:t>Optimal?? Yes (if cost = 1 per step); not optimal in general</a:t>
            </a:r>
          </a:p>
          <a:p>
            <a:endParaRPr lang="en-US" sz="1600" dirty="0" smtClean="0"/>
          </a:p>
          <a:p>
            <a:r>
              <a:rPr lang="en-US" sz="1600" b="1" dirty="0" smtClean="0"/>
              <a:t>Advantages</a:t>
            </a:r>
          </a:p>
          <a:p>
            <a:r>
              <a:rPr lang="en-US" sz="1600" dirty="0" smtClean="0"/>
              <a:t>BFS guarantees to find goal node if one exist. But the solution may not be optimal in terms of cost.</a:t>
            </a:r>
          </a:p>
          <a:p>
            <a:r>
              <a:rPr lang="en-US" sz="1600" dirty="0" smtClean="0"/>
              <a:t>BFS produces faster solution in certain graphs. </a:t>
            </a:r>
          </a:p>
          <a:p>
            <a:endParaRPr lang="en-US" sz="1600" dirty="0" smtClean="0"/>
          </a:p>
          <a:p>
            <a:r>
              <a:rPr lang="en-US" sz="1600" b="1" dirty="0" smtClean="0"/>
              <a:t>Disadvantages</a:t>
            </a:r>
            <a:endParaRPr lang="en-US" sz="1600" dirty="0" smtClean="0"/>
          </a:p>
          <a:p>
            <a:r>
              <a:rPr lang="en-US" sz="1600" dirty="0" smtClean="0"/>
              <a:t>Higher memory required.</a:t>
            </a:r>
          </a:p>
          <a:p>
            <a:r>
              <a:rPr lang="en-US" sz="1600" dirty="0" smtClean="0"/>
              <a:t>More house-keeping work, more overhead &amp; relatively difficult to implement.</a:t>
            </a:r>
          </a:p>
          <a:p>
            <a:r>
              <a:rPr lang="en-US" sz="1600" dirty="0" smtClean="0"/>
              <a:t>Not suitable for human problem solving approach.</a:t>
            </a:r>
          </a:p>
          <a:p>
            <a:endParaRPr lang="en-US" sz="1600" dirty="0" smtClean="0"/>
          </a:p>
        </p:txBody>
      </p:sp>
      <p:sp>
        <p:nvSpPr>
          <p:cNvPr id="3" name="Title 2"/>
          <p:cNvSpPr>
            <a:spLocks noGrp="1"/>
          </p:cNvSpPr>
          <p:nvPr>
            <p:ph type="title"/>
          </p:nvPr>
        </p:nvSpPr>
        <p:spPr>
          <a:xfrm>
            <a:off x="457200" y="228600"/>
            <a:ext cx="8229600" cy="563562"/>
          </a:xfrm>
        </p:spPr>
        <p:txBody>
          <a:bodyPr>
            <a:normAutofit fontScale="90000"/>
          </a:bodyPr>
          <a:lstStyle/>
          <a:p>
            <a:pPr>
              <a:defRPr/>
            </a:pPr>
            <a:r>
              <a:rPr lang="en-US" dirty="0" smtClean="0"/>
              <a:t>Remarks</a:t>
            </a:r>
            <a:br>
              <a:rPr lang="en-US" dirty="0" smtClean="0"/>
            </a:br>
            <a:endParaRPr lang="en-US" dirty="0"/>
          </a:p>
        </p:txBody>
      </p:sp>
      <p:sp>
        <p:nvSpPr>
          <p:cNvPr id="4710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1406990A-DE9E-4E92-8CC5-1AA18778AC85}" type="datetime1">
              <a:rPr lang="en-US" smtClean="0"/>
              <a:pPr>
                <a:defRPr/>
              </a:pPr>
              <a:t>16/01/2020</a:t>
            </a:fld>
            <a:endParaRPr lang="en-US" smtClean="0"/>
          </a:p>
        </p:txBody>
      </p:sp>
      <p:sp>
        <p:nvSpPr>
          <p:cNvPr id="4710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AC584082-3C62-4847-9E10-A758435C9B5B}" type="slidenum">
              <a:rPr lang="en-US" smtClean="0"/>
              <a:pPr>
                <a:defRPr/>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p:cNvSpPr>
            <a:spLocks noGrp="1"/>
          </p:cNvSpPr>
          <p:nvPr>
            <p:ph idx="1"/>
          </p:nvPr>
        </p:nvSpPr>
        <p:spPr>
          <a:xfrm>
            <a:off x="0" y="1524000"/>
            <a:ext cx="8839200" cy="3429000"/>
          </a:xfrm>
        </p:spPr>
        <p:txBody>
          <a:bodyPr/>
          <a:lstStyle/>
          <a:p>
            <a:pPr algn="just"/>
            <a:r>
              <a:rPr lang="en-US" sz="1600" b="1" smtClean="0"/>
              <a:t>Uniform cost search modifies the breadth-first strategy </a:t>
            </a:r>
            <a:r>
              <a:rPr lang="en-US" sz="1600" smtClean="0"/>
              <a:t>by always expanding the lowest-cost node on the fringe (as measured by the path cost g(n)), rather than the lowest-depth node, where </a:t>
            </a:r>
            <a:r>
              <a:rPr lang="en-US" sz="1600" b="1" smtClean="0"/>
              <a:t>g(n): </a:t>
            </a:r>
            <a:r>
              <a:rPr lang="en-US" sz="1600" smtClean="0"/>
              <a:t>cost of </a:t>
            </a:r>
            <a:r>
              <a:rPr lang="en-US" sz="1600" u="sng" smtClean="0"/>
              <a:t>currently known best path</a:t>
            </a:r>
            <a:r>
              <a:rPr lang="en-US" sz="1600" smtClean="0"/>
              <a:t> from start node s to n</a:t>
            </a:r>
          </a:p>
          <a:p>
            <a:endParaRPr lang="en-US" sz="1600" smtClean="0"/>
          </a:p>
          <a:p>
            <a:pPr algn="just"/>
            <a:r>
              <a:rPr lang="en-US" sz="1600" smtClean="0"/>
              <a:t>It is easy to see that breadth-first search is just uniform cost search with </a:t>
            </a:r>
            <a:r>
              <a:rPr lang="en-US" sz="1600" i="1" smtClean="0"/>
              <a:t>g(n) = DEPTH(n)</a:t>
            </a:r>
          </a:p>
          <a:p>
            <a:endParaRPr lang="en-US" sz="1600" i="1" smtClean="0"/>
          </a:p>
          <a:p>
            <a:pPr algn="just"/>
            <a:r>
              <a:rPr lang="en-US" sz="1600" smtClean="0"/>
              <a:t>When certain conditions are met, the first solution that is found is guaranteed to be the cheapest solution, because if there were a cheaper path that was a solution, it would have been expanded earlier, and thus would have been found first</a:t>
            </a:r>
          </a:p>
        </p:txBody>
      </p:sp>
      <p:sp>
        <p:nvSpPr>
          <p:cNvPr id="3" name="Title 2"/>
          <p:cNvSpPr>
            <a:spLocks noGrp="1"/>
          </p:cNvSpPr>
          <p:nvPr>
            <p:ph type="title"/>
          </p:nvPr>
        </p:nvSpPr>
        <p:spPr>
          <a:xfrm>
            <a:off x="457200" y="152400"/>
            <a:ext cx="8229600" cy="685800"/>
          </a:xfrm>
        </p:spPr>
        <p:txBody>
          <a:bodyPr>
            <a:normAutofit fontScale="90000"/>
          </a:bodyPr>
          <a:lstStyle/>
          <a:p>
            <a:pPr>
              <a:defRPr/>
            </a:pPr>
            <a:r>
              <a:rPr lang="en-US" dirty="0" smtClean="0"/>
              <a:t>Uniform cost search</a:t>
            </a:r>
            <a:endParaRPr lang="en-US" dirty="0"/>
          </a:p>
        </p:txBody>
      </p:sp>
      <p:sp>
        <p:nvSpPr>
          <p:cNvPr id="4813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62ADDA5D-1B1F-4071-A838-E2AC4FEB7A30}" type="datetime1">
              <a:rPr lang="en-US" smtClean="0"/>
              <a:pPr>
                <a:defRPr/>
              </a:pPr>
              <a:t>16/01/2020</a:t>
            </a:fld>
            <a:endParaRPr lang="en-US" smtClean="0"/>
          </a:p>
        </p:txBody>
      </p:sp>
      <p:sp>
        <p:nvSpPr>
          <p:cNvPr id="4813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ECFF414-947C-4A4D-839B-5FE42B4A8A4B}" type="slidenum">
              <a:rPr lang="en-US" smtClean="0"/>
              <a:pPr>
                <a:defRPr/>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a:xfrm>
            <a:off x="228600" y="762000"/>
            <a:ext cx="8686800" cy="5638800"/>
          </a:xfrm>
        </p:spPr>
        <p:txBody>
          <a:bodyPr/>
          <a:lstStyle/>
          <a:p>
            <a:r>
              <a:rPr lang="en-US" sz="1800" b="1" smtClean="0"/>
              <a:t>Algorithm</a:t>
            </a:r>
          </a:p>
          <a:p>
            <a:r>
              <a:rPr lang="en-US" sz="1000" smtClean="0"/>
              <a:t>begin</a:t>
            </a:r>
          </a:p>
          <a:p>
            <a:r>
              <a:rPr lang="en-US" sz="1000" smtClean="0"/>
              <a:t>   g(s) = 0; put s in OPEN; found = false;</a:t>
            </a:r>
          </a:p>
          <a:p>
            <a:r>
              <a:rPr lang="en-US" sz="1000" smtClean="0"/>
              <a:t>   while OPEN not empty &amp; not(found) do</a:t>
            </a:r>
          </a:p>
          <a:p>
            <a:r>
              <a:rPr lang="en-US" sz="1000" smtClean="0"/>
              <a:t>    begin</a:t>
            </a:r>
          </a:p>
          <a:p>
            <a:r>
              <a:rPr lang="en-US" sz="1000" smtClean="0"/>
              <a:t>       select a node n from OPEN with minimum g-value(resolve ties arbitrarily but in </a:t>
            </a:r>
          </a:p>
          <a:p>
            <a:r>
              <a:rPr lang="en-US" sz="1000" smtClean="0"/>
              <a:t>       favor of a goal node); </a:t>
            </a:r>
          </a:p>
          <a:p>
            <a:r>
              <a:rPr lang="en-US" sz="1000" smtClean="0"/>
              <a:t>       remove n from OPEN &amp; put n in CLOSED;</a:t>
            </a:r>
          </a:p>
          <a:p>
            <a:r>
              <a:rPr lang="en-US" sz="1000" smtClean="0"/>
              <a:t>       if n is a goal node then found = true;</a:t>
            </a:r>
          </a:p>
          <a:p>
            <a:r>
              <a:rPr lang="en-US" sz="1000" smtClean="0"/>
              <a:t>       else begin</a:t>
            </a:r>
          </a:p>
          <a:p>
            <a:r>
              <a:rPr lang="en-US" sz="1000" smtClean="0"/>
              <a:t>                  expand n generating all its immediate successors n</a:t>
            </a:r>
            <a:r>
              <a:rPr lang="en-US" sz="1000" baseline="-25000" smtClean="0"/>
              <a:t>i</a:t>
            </a:r>
            <a:r>
              <a:rPr lang="en-US" sz="1000" smtClean="0"/>
              <a:t> (if any);</a:t>
            </a:r>
          </a:p>
          <a:p>
            <a:r>
              <a:rPr lang="en-US" sz="1000" smtClean="0"/>
              <a:t>                  for each n</a:t>
            </a:r>
            <a:r>
              <a:rPr lang="en-US" sz="1000" baseline="-25000" smtClean="0"/>
              <a:t>i</a:t>
            </a:r>
            <a:r>
              <a:rPr lang="en-US" sz="1000" smtClean="0"/>
              <a:t> do</a:t>
            </a:r>
          </a:p>
          <a:p>
            <a:r>
              <a:rPr lang="en-US" sz="1000" smtClean="0"/>
              <a:t>                  begin</a:t>
            </a:r>
          </a:p>
          <a:p>
            <a:r>
              <a:rPr lang="en-US" sz="1000" smtClean="0"/>
              <a:t>                    g = g(n) + c(n, n</a:t>
            </a:r>
            <a:r>
              <a:rPr lang="en-US" sz="1000" baseline="-25000" smtClean="0"/>
              <a:t>i</a:t>
            </a:r>
            <a:r>
              <a:rPr lang="en-US" sz="1000" smtClean="0"/>
              <a:t>);</a:t>
            </a:r>
          </a:p>
          <a:p>
            <a:r>
              <a:rPr lang="en-US" sz="1000" smtClean="0"/>
              <a:t>                    if n</a:t>
            </a:r>
            <a:r>
              <a:rPr lang="en-US" sz="1000" baseline="-25000" smtClean="0"/>
              <a:t>i</a:t>
            </a:r>
            <a:r>
              <a:rPr lang="en-US" sz="1000" smtClean="0"/>
              <a:t> is not already in OPEN or CLOSED then</a:t>
            </a:r>
          </a:p>
          <a:p>
            <a:r>
              <a:rPr lang="en-US" sz="1000" smtClean="0"/>
              <a:t>                    begin</a:t>
            </a:r>
          </a:p>
          <a:p>
            <a:r>
              <a:rPr lang="en-US" sz="1000" smtClean="0"/>
              <a:t>                       g(n</a:t>
            </a:r>
            <a:r>
              <a:rPr lang="en-US" sz="1000" baseline="-25000" smtClean="0"/>
              <a:t>i</a:t>
            </a:r>
            <a:r>
              <a:rPr lang="en-US" sz="1000" smtClean="0"/>
              <a:t>) = g; put n</a:t>
            </a:r>
            <a:r>
              <a:rPr lang="en-US" sz="1000" baseline="-25000" smtClean="0"/>
              <a:t>i</a:t>
            </a:r>
            <a:r>
              <a:rPr lang="en-US" sz="1000" smtClean="0"/>
              <a:t> in OPEN;</a:t>
            </a:r>
          </a:p>
          <a:p>
            <a:r>
              <a:rPr lang="en-US" sz="1000" smtClean="0"/>
              <a:t>                       direct backward pointer from n</a:t>
            </a:r>
            <a:r>
              <a:rPr lang="en-US" sz="1000" baseline="-25000" smtClean="0"/>
              <a:t>i</a:t>
            </a:r>
            <a:r>
              <a:rPr lang="en-US" sz="1000" smtClean="0"/>
              <a:t> to n;</a:t>
            </a:r>
          </a:p>
          <a:p>
            <a:r>
              <a:rPr lang="en-US" sz="1000" smtClean="0"/>
              <a:t>                     end     </a:t>
            </a:r>
          </a:p>
          <a:p>
            <a:r>
              <a:rPr lang="en-US" sz="1000" smtClean="0"/>
              <a:t>                     else if n</a:t>
            </a:r>
            <a:r>
              <a:rPr lang="en-US" sz="1000" baseline="-25000" smtClean="0"/>
              <a:t>i</a:t>
            </a:r>
            <a:r>
              <a:rPr lang="en-US" sz="1000" smtClean="0"/>
              <a:t> is in OPEN and g(n</a:t>
            </a:r>
            <a:r>
              <a:rPr lang="en-US" sz="1000" baseline="-25000" smtClean="0"/>
              <a:t>i</a:t>
            </a:r>
            <a:r>
              <a:rPr lang="en-US" sz="1000" smtClean="0"/>
              <a:t>) &gt; g then</a:t>
            </a:r>
          </a:p>
          <a:p>
            <a:r>
              <a:rPr lang="en-US" sz="1000" smtClean="0"/>
              <a:t>                     begin</a:t>
            </a:r>
          </a:p>
          <a:p>
            <a:r>
              <a:rPr lang="en-US" sz="1000" smtClean="0"/>
              <a:t>                              g(n</a:t>
            </a:r>
            <a:r>
              <a:rPr lang="en-US" sz="1000" baseline="-25000" smtClean="0"/>
              <a:t>i</a:t>
            </a:r>
            <a:r>
              <a:rPr lang="en-US" sz="1000" smtClean="0"/>
              <a:t>) = g;</a:t>
            </a:r>
          </a:p>
          <a:p>
            <a:r>
              <a:rPr lang="en-US" sz="1000" smtClean="0"/>
              <a:t>                              redirect backward pointer from n</a:t>
            </a:r>
            <a:r>
              <a:rPr lang="en-US" sz="1000" baseline="-25000" smtClean="0"/>
              <a:t>i</a:t>
            </a:r>
            <a:r>
              <a:rPr lang="en-US" sz="1000" smtClean="0"/>
              <a:t> to n;</a:t>
            </a:r>
          </a:p>
          <a:p>
            <a:r>
              <a:rPr lang="en-US" sz="1000" smtClean="0"/>
              <a:t>                     end</a:t>
            </a:r>
          </a:p>
          <a:p>
            <a:r>
              <a:rPr lang="en-US" sz="1000" smtClean="0"/>
              <a:t>                  end</a:t>
            </a:r>
          </a:p>
          <a:p>
            <a:r>
              <a:rPr lang="en-US" sz="1000" smtClean="0"/>
              <a:t>          end</a:t>
            </a:r>
          </a:p>
          <a:p>
            <a:r>
              <a:rPr lang="en-US" sz="1000" smtClean="0"/>
              <a:t>    end</a:t>
            </a:r>
          </a:p>
          <a:p>
            <a:r>
              <a:rPr lang="en-US" sz="1000" smtClean="0"/>
              <a:t>    if (found) then output g(n) &amp; solution path thru pointers;</a:t>
            </a:r>
          </a:p>
          <a:p>
            <a:r>
              <a:rPr lang="en-US" sz="1000" smtClean="0"/>
              <a:t>    else output failure message;</a:t>
            </a:r>
          </a:p>
          <a:p>
            <a:r>
              <a:rPr lang="en-US" sz="1000" smtClean="0"/>
              <a:t>end          </a:t>
            </a:r>
          </a:p>
          <a:p>
            <a:endParaRPr lang="en-US" sz="1000" smtClean="0"/>
          </a:p>
        </p:txBody>
      </p:sp>
      <p:sp>
        <p:nvSpPr>
          <p:cNvPr id="3" name="Title 2"/>
          <p:cNvSpPr>
            <a:spLocks noGrp="1"/>
          </p:cNvSpPr>
          <p:nvPr>
            <p:ph type="title"/>
          </p:nvPr>
        </p:nvSpPr>
        <p:spPr>
          <a:xfrm>
            <a:off x="457200" y="228600"/>
            <a:ext cx="8229600" cy="609600"/>
          </a:xfrm>
        </p:spPr>
        <p:txBody>
          <a:bodyPr>
            <a:normAutofit fontScale="90000"/>
          </a:bodyPr>
          <a:lstStyle/>
          <a:p>
            <a:pPr>
              <a:defRPr/>
            </a:pPr>
            <a:r>
              <a:rPr lang="en-US" dirty="0" smtClean="0"/>
              <a:t>Uniform cost search </a:t>
            </a:r>
            <a:r>
              <a:rPr lang="en-US" sz="1800" dirty="0" smtClean="0"/>
              <a:t>contd..</a:t>
            </a:r>
            <a:endParaRPr lang="en-US" sz="1800" dirty="0"/>
          </a:p>
        </p:txBody>
      </p:sp>
      <p:sp>
        <p:nvSpPr>
          <p:cNvPr id="4915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C307C31-1E65-4194-8847-709D708EAD6B}" type="datetime1">
              <a:rPr lang="en-US" smtClean="0"/>
              <a:pPr>
                <a:defRPr/>
              </a:pPr>
              <a:t>16/01/2020</a:t>
            </a:fld>
            <a:endParaRPr lang="en-US" smtClean="0"/>
          </a:p>
        </p:txBody>
      </p:sp>
      <p:sp>
        <p:nvSpPr>
          <p:cNvPr id="4915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CFBE883-2F80-42F5-901A-E8D60046CA5D}" type="slidenum">
              <a:rPr lang="en-US" smtClean="0"/>
              <a:pPr>
                <a:defRPr/>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p:txBody>
          <a:bodyPr/>
          <a:lstStyle/>
          <a:p>
            <a:pPr algn="just"/>
            <a:r>
              <a:rPr lang="en-US" sz="1600" smtClean="0"/>
              <a:t>Uniform cost works with g(n) values of node. It doesn’t use any information about the cost of the remaining path from a node to a goal node. So, in many problems the uniform cost method tends to expand too many nodes</a:t>
            </a:r>
          </a:p>
          <a:p>
            <a:pPr algn="just"/>
            <a:endParaRPr lang="en-US" sz="1600" smtClean="0"/>
          </a:p>
          <a:p>
            <a:pPr algn="just"/>
            <a:r>
              <a:rPr lang="en-US" sz="1600" smtClean="0"/>
              <a:t>It is possible to cut down the no. of node expansion by using the estimate of the cost of the remaining path from a node to a goal node</a:t>
            </a:r>
          </a:p>
          <a:p>
            <a:pPr algn="just"/>
            <a:endParaRPr lang="en-US" sz="1600" smtClean="0"/>
          </a:p>
          <a:p>
            <a:r>
              <a:rPr lang="en-US" sz="1600" smtClean="0"/>
              <a:t>Complete?? Yes, if step cost ≥</a:t>
            </a:r>
            <a:r>
              <a:rPr lang="en-US" sz="1600" smtClean="0">
                <a:sym typeface="Symbol" pitchFamily="18" charset="2"/>
              </a:rPr>
              <a:t> </a:t>
            </a:r>
            <a:r>
              <a:rPr lang="en-US" sz="1600" smtClean="0"/>
              <a:t> </a:t>
            </a:r>
          </a:p>
          <a:p>
            <a:r>
              <a:rPr lang="en-US" sz="1600" smtClean="0"/>
              <a:t>Time?? # of nodes with g ≤ cost of optimal solution, O(b</a:t>
            </a:r>
            <a:r>
              <a:rPr lang="en-US" sz="1600" baseline="30000" smtClean="0"/>
              <a:t>⌈C*/</a:t>
            </a:r>
            <a:r>
              <a:rPr lang="en-US" sz="1600" baseline="30000" smtClean="0">
                <a:sym typeface="Symbol" pitchFamily="18" charset="2"/>
              </a:rPr>
              <a:t> ⌉</a:t>
            </a:r>
            <a:r>
              <a:rPr lang="en-US" sz="1600" smtClean="0"/>
              <a:t>)</a:t>
            </a:r>
          </a:p>
          <a:p>
            <a:pPr>
              <a:buFont typeface="Wingdings 3" pitchFamily="18" charset="2"/>
              <a:buNone/>
            </a:pPr>
            <a:r>
              <a:rPr lang="en-US" sz="1600" smtClean="0"/>
              <a:t>             where C* is the cost of the optimal solution</a:t>
            </a:r>
          </a:p>
          <a:p>
            <a:r>
              <a:rPr lang="en-US" sz="1600" smtClean="0"/>
              <a:t>Space?? # of nodes with g ≤ cost of optimal solution, O(b</a:t>
            </a:r>
            <a:r>
              <a:rPr lang="en-US" sz="1600" baseline="30000" smtClean="0"/>
              <a:t>⌈C*/</a:t>
            </a:r>
            <a:r>
              <a:rPr lang="en-US" sz="1600" baseline="30000" smtClean="0">
                <a:sym typeface="Symbol" pitchFamily="18" charset="2"/>
              </a:rPr>
              <a:t> ⌉</a:t>
            </a:r>
            <a:r>
              <a:rPr lang="en-US" sz="1600" smtClean="0"/>
              <a:t>)</a:t>
            </a:r>
          </a:p>
          <a:p>
            <a:r>
              <a:rPr lang="en-US" sz="1600" smtClean="0"/>
              <a:t>Optimal?? Yes - nodes expanded in increasing order of g(n)</a:t>
            </a:r>
          </a:p>
        </p:txBody>
      </p:sp>
      <p:sp>
        <p:nvSpPr>
          <p:cNvPr id="3" name="Title 2"/>
          <p:cNvSpPr>
            <a:spLocks noGrp="1"/>
          </p:cNvSpPr>
          <p:nvPr>
            <p:ph type="title"/>
          </p:nvPr>
        </p:nvSpPr>
        <p:spPr/>
        <p:txBody>
          <a:bodyPr/>
          <a:lstStyle/>
          <a:p>
            <a:pPr>
              <a:defRPr/>
            </a:pPr>
            <a:r>
              <a:rPr lang="en-US" dirty="0" smtClean="0"/>
              <a:t>Remarks</a:t>
            </a:r>
            <a:endParaRPr lang="en-US" dirty="0"/>
          </a:p>
        </p:txBody>
      </p:sp>
      <p:sp>
        <p:nvSpPr>
          <p:cNvPr id="5018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0C905B11-CB3E-45DD-8DE4-E3FCCD2C088F}" type="datetime1">
              <a:rPr lang="en-US" smtClean="0"/>
              <a:pPr>
                <a:defRPr/>
              </a:pPr>
              <a:t>16/01/2020</a:t>
            </a:fld>
            <a:endParaRPr lang="en-US" smtClean="0"/>
          </a:p>
        </p:txBody>
      </p:sp>
      <p:sp>
        <p:nvSpPr>
          <p:cNvPr id="5018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021200C-7FC0-44C6-B8BE-21FD99D24D54}" type="slidenum">
              <a:rPr lang="en-US" smtClean="0"/>
              <a:pPr>
                <a:defRPr/>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1"/>
          <p:cNvSpPr>
            <a:spLocks noGrp="1"/>
          </p:cNvSpPr>
          <p:nvPr>
            <p:ph idx="1"/>
          </p:nvPr>
        </p:nvSpPr>
        <p:spPr>
          <a:xfrm>
            <a:off x="228600" y="838200"/>
            <a:ext cx="8763000" cy="5638800"/>
          </a:xfrm>
        </p:spPr>
        <p:txBody>
          <a:bodyPr/>
          <a:lstStyle/>
          <a:p>
            <a:r>
              <a:rPr lang="en-US" sz="1800" smtClean="0"/>
              <a:t>Algorithm</a:t>
            </a:r>
          </a:p>
          <a:p>
            <a:r>
              <a:rPr lang="en-US" sz="1100" smtClean="0"/>
              <a:t>begin</a:t>
            </a:r>
          </a:p>
          <a:p>
            <a:r>
              <a:rPr lang="en-US" sz="1100" smtClean="0"/>
              <a:t>    put start node s into OPEN;</a:t>
            </a:r>
          </a:p>
          <a:p>
            <a:r>
              <a:rPr lang="en-US" sz="1100" smtClean="0"/>
              <a:t>    found = false;</a:t>
            </a:r>
          </a:p>
          <a:p>
            <a:r>
              <a:rPr lang="en-US" sz="1100" smtClean="0"/>
              <a:t>    while OPEN not empty &amp; not(found) do</a:t>
            </a:r>
          </a:p>
          <a:p>
            <a:r>
              <a:rPr lang="en-US" sz="1100" smtClean="0"/>
              <a:t>     begin</a:t>
            </a:r>
          </a:p>
          <a:p>
            <a:r>
              <a:rPr lang="en-US" sz="1100" smtClean="0"/>
              <a:t>             remove top most node n from OPEN &amp; put it in CLOSED;</a:t>
            </a:r>
          </a:p>
          <a:p>
            <a:r>
              <a:rPr lang="en-US" sz="1100" smtClean="0"/>
              <a:t>             if depth of n = depth bound then     // </a:t>
            </a:r>
            <a:r>
              <a:rPr lang="en-US" sz="1100" b="1" smtClean="0"/>
              <a:t>depth bound is set very high, say infinity</a:t>
            </a:r>
            <a:endParaRPr lang="en-US" sz="1100" smtClean="0"/>
          </a:p>
          <a:p>
            <a:r>
              <a:rPr lang="en-US" sz="1100" smtClean="0"/>
              <a:t>                       CLEAN-UP CLOSED;</a:t>
            </a:r>
          </a:p>
          <a:p>
            <a:r>
              <a:rPr lang="en-US" sz="1100" smtClean="0"/>
              <a:t>             else begin</a:t>
            </a:r>
          </a:p>
          <a:p>
            <a:r>
              <a:rPr lang="en-US" sz="1100" smtClean="0"/>
              <a:t>                       expand n generating all its successors;</a:t>
            </a:r>
          </a:p>
          <a:p>
            <a:r>
              <a:rPr lang="en-US" sz="1100" smtClean="0"/>
              <a:t>                       put these successors (in no particular order) on top of OPEN </a:t>
            </a:r>
          </a:p>
          <a:p>
            <a:r>
              <a:rPr lang="en-US" sz="1100" smtClean="0"/>
              <a:t>                       except the successor already appearing in CLOSED;</a:t>
            </a:r>
          </a:p>
          <a:p>
            <a:r>
              <a:rPr lang="en-US" sz="1100" smtClean="0"/>
              <a:t>                       Direct backward pointer to n for each succ. n</a:t>
            </a:r>
            <a:r>
              <a:rPr lang="en-US" sz="1100" baseline="-25000" smtClean="0"/>
              <a:t>i</a:t>
            </a:r>
            <a:r>
              <a:rPr lang="en-US" sz="1100" smtClean="0"/>
              <a:t>; </a:t>
            </a:r>
          </a:p>
          <a:p>
            <a:r>
              <a:rPr lang="en-US" sz="1100" smtClean="0"/>
              <a:t>                       If any of n</a:t>
            </a:r>
            <a:r>
              <a:rPr lang="en-US" sz="1100" baseline="-25000" smtClean="0"/>
              <a:t>i</a:t>
            </a:r>
            <a:r>
              <a:rPr lang="en-US" sz="1100" smtClean="0"/>
              <a:t> is a goal node then</a:t>
            </a:r>
          </a:p>
          <a:p>
            <a:r>
              <a:rPr lang="en-US" sz="1100" smtClean="0"/>
              <a:t>                           Found = true;</a:t>
            </a:r>
          </a:p>
          <a:p>
            <a:r>
              <a:rPr lang="en-US" sz="1100" smtClean="0"/>
              <a:t>                       Else if any n</a:t>
            </a:r>
            <a:r>
              <a:rPr lang="en-US" sz="1100" baseline="-25000" smtClean="0"/>
              <a:t>i</a:t>
            </a:r>
            <a:r>
              <a:rPr lang="en-US" sz="1100" smtClean="0"/>
              <a:t> is a dead end then</a:t>
            </a:r>
          </a:p>
          <a:p>
            <a:r>
              <a:rPr lang="en-US" sz="1100" smtClean="0"/>
              <a:t>                            Remove it from OPEN &amp; CLEAN-UP CLOSED;</a:t>
            </a:r>
          </a:p>
          <a:p>
            <a:r>
              <a:rPr lang="en-US" sz="1100" smtClean="0"/>
              <a:t>                     end</a:t>
            </a:r>
          </a:p>
          <a:p>
            <a:r>
              <a:rPr lang="en-US" sz="1100" smtClean="0"/>
              <a:t>     end</a:t>
            </a:r>
          </a:p>
          <a:p>
            <a:r>
              <a:rPr lang="en-US" sz="1100" smtClean="0"/>
              <a:t>     if OPEN is empty then</a:t>
            </a:r>
          </a:p>
          <a:p>
            <a:r>
              <a:rPr lang="en-US" sz="1100" smtClean="0"/>
              <a:t>          output “solution path not found”;</a:t>
            </a:r>
          </a:p>
          <a:p>
            <a:r>
              <a:rPr lang="en-US" sz="1100" smtClean="0"/>
              <a:t>     else</a:t>
            </a:r>
          </a:p>
          <a:p>
            <a:r>
              <a:rPr lang="en-US" sz="1100" smtClean="0"/>
              <a:t>          output the solution by tracing back thru pointers;</a:t>
            </a:r>
          </a:p>
          <a:p>
            <a:r>
              <a:rPr lang="en-US" sz="1100" smtClean="0"/>
              <a:t> end  { End of Algorithm }</a:t>
            </a:r>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Depth First Search (DFS)</a:t>
            </a:r>
            <a:endParaRPr lang="en-US" dirty="0"/>
          </a:p>
        </p:txBody>
      </p:sp>
      <p:sp>
        <p:nvSpPr>
          <p:cNvPr id="5120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955A1BD1-E73D-4A9A-BA8E-A2D4F3204DA9}" type="datetime1">
              <a:rPr lang="en-US" smtClean="0"/>
              <a:pPr>
                <a:defRPr/>
              </a:pPr>
              <a:t>16/01/2020</a:t>
            </a:fld>
            <a:endParaRPr lang="en-US" smtClean="0"/>
          </a:p>
        </p:txBody>
      </p:sp>
      <p:sp>
        <p:nvSpPr>
          <p:cNvPr id="5120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A2BE9EB-6F12-43C6-A1BC-B0B8FA26FDD0}" type="slidenum">
              <a:rPr lang="en-US" smtClean="0"/>
              <a:pPr>
                <a:defRPr/>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4800600" y="4114800"/>
            <a:ext cx="4114800" cy="2290763"/>
            <a:chOff x="2976" y="2592"/>
            <a:chExt cx="2592" cy="1443"/>
          </a:xfrm>
        </p:grpSpPr>
        <p:graphicFrame>
          <p:nvGraphicFramePr>
            <p:cNvPr id="1026" name="Object 6"/>
            <p:cNvGraphicFramePr>
              <a:graphicFrameLocks noChangeAspect="1"/>
            </p:cNvGraphicFramePr>
            <p:nvPr/>
          </p:nvGraphicFramePr>
          <p:xfrm>
            <a:off x="2976" y="2592"/>
            <a:ext cx="2592" cy="1443"/>
          </p:xfrm>
          <a:graphic>
            <a:graphicData uri="http://schemas.openxmlformats.org/presentationml/2006/ole">
              <p:oleObj spid="_x0000_s1026" name="Photo Editor Photo" r:id="rId4" imgW="4361905" imgH="2429214" progId="">
                <p:embed/>
              </p:oleObj>
            </a:graphicData>
          </a:graphic>
        </p:graphicFrame>
        <p:sp>
          <p:nvSpPr>
            <p:cNvPr id="1033" name="Rectangle 15"/>
            <p:cNvSpPr>
              <a:spLocks noChangeArrowheads="1"/>
            </p:cNvSpPr>
            <p:nvPr/>
          </p:nvSpPr>
          <p:spPr bwMode="auto">
            <a:xfrm>
              <a:off x="4272" y="3552"/>
              <a:ext cx="80" cy="304"/>
            </a:xfrm>
            <a:prstGeom prst="rect">
              <a:avLst/>
            </a:prstGeom>
            <a:solidFill>
              <a:schemeClr val="bg1"/>
            </a:solidFill>
            <a:ln w="9525">
              <a:solidFill>
                <a:schemeClr val="tx1"/>
              </a:solidFill>
              <a:miter lim="800000"/>
              <a:headEnd/>
              <a:tailEnd/>
            </a:ln>
          </p:spPr>
          <p:txBody>
            <a:bodyPr wrap="none" anchor="ctr"/>
            <a:lstStyle/>
            <a:p>
              <a:endParaRPr lang="en-US"/>
            </a:p>
          </p:txBody>
        </p:sp>
      </p:grpSp>
      <p:pic>
        <p:nvPicPr>
          <p:cNvPr id="1028" name="Picture 9" descr="turingtest"/>
          <p:cNvPicPr>
            <a:picLocks noChangeAspect="1" noChangeArrowheads="1"/>
          </p:cNvPicPr>
          <p:nvPr/>
        </p:nvPicPr>
        <p:blipFill>
          <a:blip r:embed="rId5" cstate="print"/>
          <a:srcRect/>
          <a:stretch>
            <a:fillRect/>
          </a:stretch>
        </p:blipFill>
        <p:spPr bwMode="auto">
          <a:xfrm>
            <a:off x="6248400" y="1219200"/>
            <a:ext cx="2819400" cy="2792413"/>
          </a:xfrm>
          <a:prstGeom prst="rect">
            <a:avLst/>
          </a:prstGeom>
          <a:noFill/>
          <a:ln w="9525">
            <a:noFill/>
            <a:miter lim="800000"/>
            <a:headEnd/>
            <a:tailEnd/>
          </a:ln>
        </p:spPr>
      </p:pic>
      <p:sp>
        <p:nvSpPr>
          <p:cNvPr id="195587" name="Rectangle 3"/>
          <p:cNvSpPr>
            <a:spLocks noGrp="1" noChangeArrowheads="1"/>
          </p:cNvSpPr>
          <p:nvPr>
            <p:ph idx="1"/>
          </p:nvPr>
        </p:nvSpPr>
        <p:spPr>
          <a:xfrm>
            <a:off x="304800" y="1828800"/>
            <a:ext cx="6248400" cy="4267200"/>
          </a:xfrm>
        </p:spPr>
        <p:txBody>
          <a:bodyPr>
            <a:normAutofit fontScale="92500" lnSpcReduction="10000"/>
          </a:bodyPr>
          <a:lstStyle/>
          <a:p>
            <a:pPr marL="365760" indent="-256032" eaLnBrk="1" fontAlgn="auto" hangingPunct="1">
              <a:lnSpc>
                <a:spcPct val="80000"/>
              </a:lnSpc>
              <a:spcAft>
                <a:spcPts val="0"/>
              </a:spcAft>
              <a:buClr>
                <a:schemeClr val="accent2"/>
              </a:buClr>
              <a:buFont typeface="Wingdings" pitchFamily="2" charset="2"/>
              <a:buNone/>
              <a:defRPr/>
            </a:pPr>
            <a:r>
              <a:rPr lang="en-US" sz="2800" b="1" dirty="0" smtClean="0">
                <a:solidFill>
                  <a:srgbClr val="993300"/>
                </a:solidFill>
                <a:latin typeface="Comic Sans MS" pitchFamily="66" charset="0"/>
              </a:rPr>
              <a:t>Turing Test:</a:t>
            </a:r>
          </a:p>
          <a:p>
            <a:pPr marL="365760" indent="-256032" eaLnBrk="1" fontAlgn="auto" hangingPunct="1">
              <a:lnSpc>
                <a:spcPct val="80000"/>
              </a:lnSpc>
              <a:spcAft>
                <a:spcPts val="0"/>
              </a:spcAft>
              <a:buClr>
                <a:schemeClr val="accent2"/>
              </a:buClr>
              <a:buFont typeface="Wingdings" pitchFamily="2" charset="2"/>
              <a:buNone/>
              <a:defRPr/>
            </a:pPr>
            <a:endParaRPr lang="en-US" sz="1400" b="1" dirty="0" smtClean="0">
              <a:solidFill>
                <a:schemeClr val="accent2"/>
              </a:solidFill>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endParaRPr lang="en-US" sz="8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Test proposed by Alan Turing in 1950</a:t>
            </a:r>
          </a:p>
          <a:p>
            <a:pPr marL="365760" indent="-256032" eaLnBrk="1" fontAlgn="auto" hangingPunct="1">
              <a:lnSpc>
                <a:spcPct val="80000"/>
              </a:lnSpc>
              <a:spcAft>
                <a:spcPts val="0"/>
              </a:spcAft>
              <a:buClr>
                <a:srgbClr val="993300"/>
              </a:buClr>
              <a:buFont typeface="Wingdings" pitchFamily="2" charset="2"/>
              <a:buChar char="§"/>
              <a:defRPr/>
            </a:pPr>
            <a:endParaRPr lang="en-US" sz="20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The proposed test is called as “</a:t>
            </a:r>
            <a:r>
              <a:rPr lang="en-GB" sz="2000" dirty="0" smtClean="0">
                <a:latin typeface="Comic Sans MS" pitchFamily="66" charset="0"/>
              </a:rPr>
              <a:t>The Imitation Game"</a:t>
            </a:r>
            <a:endParaRPr lang="en-US" sz="20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endParaRPr lang="en-US" sz="8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The computer is asked questions by a human interrogator. It passes the test if the interrogator cannot tell whether the responses come from a person</a:t>
            </a:r>
          </a:p>
          <a:p>
            <a:pPr marL="365760" indent="-256032" eaLnBrk="1" fontAlgn="auto" hangingPunct="1">
              <a:lnSpc>
                <a:spcPct val="80000"/>
              </a:lnSpc>
              <a:spcAft>
                <a:spcPts val="0"/>
              </a:spcAft>
              <a:buClr>
                <a:srgbClr val="993300"/>
              </a:buClr>
              <a:buFont typeface="Wingdings" pitchFamily="2" charset="2"/>
              <a:buChar char="§"/>
              <a:defRPr/>
            </a:pPr>
            <a:endParaRPr lang="en-US" sz="8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Required capabilities: natural language processing, knowledge representation, automated reasoning, learning,...</a:t>
            </a:r>
          </a:p>
          <a:p>
            <a:pPr marL="365760" indent="-256032" eaLnBrk="1" fontAlgn="auto" hangingPunct="1">
              <a:lnSpc>
                <a:spcPct val="80000"/>
              </a:lnSpc>
              <a:spcAft>
                <a:spcPts val="0"/>
              </a:spcAft>
              <a:buClr>
                <a:srgbClr val="993300"/>
              </a:buClr>
              <a:buFont typeface="Wingdings" pitchFamily="2" charset="2"/>
              <a:buChar char="§"/>
              <a:defRPr/>
            </a:pPr>
            <a:endParaRPr lang="en-US" sz="6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No physical interaction</a:t>
            </a:r>
          </a:p>
          <a:p>
            <a:pPr marL="365760" indent="-256032" eaLnBrk="1" fontAlgn="auto" hangingPunct="1">
              <a:lnSpc>
                <a:spcPct val="80000"/>
              </a:lnSpc>
              <a:spcAft>
                <a:spcPts val="0"/>
              </a:spcAft>
              <a:buClr>
                <a:srgbClr val="993300"/>
              </a:buClr>
              <a:buFont typeface="Wingdings" pitchFamily="2" charset="2"/>
              <a:buChar char="§"/>
              <a:defRPr/>
            </a:pPr>
            <a:endParaRPr lang="en-US" sz="6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solidFill>
                  <a:srgbClr val="4D4D4D"/>
                </a:solidFill>
                <a:latin typeface="Comic Sans MS" pitchFamily="66" charset="0"/>
              </a:rPr>
              <a:t>Chinese Room (J. Searle)</a:t>
            </a:r>
          </a:p>
        </p:txBody>
      </p:sp>
      <p:sp>
        <p:nvSpPr>
          <p:cNvPr id="1030" name="Date Placeholder 9"/>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86FAFAA3-10B3-488D-A505-A5E4CBE3799B}" type="datetime1">
              <a:rPr lang="en-US" smtClean="0"/>
              <a:pPr>
                <a:defRPr/>
              </a:pPr>
              <a:t>16/01/2020</a:t>
            </a:fld>
            <a:endParaRPr lang="en-US" smtClean="0"/>
          </a:p>
        </p:txBody>
      </p:sp>
      <p:sp>
        <p:nvSpPr>
          <p:cNvPr id="3" name="Rectangle 14"/>
          <p:cNvSpPr>
            <a:spLocks noGrp="1" noChangeArrowheads="1"/>
          </p:cNvSpPr>
          <p:nvPr>
            <p:ph type="title"/>
          </p:nvPr>
        </p:nvSpPr>
        <p:spPr>
          <a:xfrm>
            <a:off x="609600" y="228600"/>
            <a:ext cx="7772400" cy="1143000"/>
          </a:xfrm>
        </p:spPr>
        <p:txBody>
          <a:bodyPr>
            <a:normAutofit fontScale="90000"/>
          </a:bodyPr>
          <a:lstStyle/>
          <a:p>
            <a:pPr eaLnBrk="1" fontAlgn="auto" hangingPunct="1">
              <a:spcAft>
                <a:spcPts val="0"/>
              </a:spcAft>
              <a:defRPr/>
            </a:pPr>
            <a:r>
              <a:rPr lang="en-US" dirty="0" smtClean="0">
                <a:solidFill>
                  <a:schemeClr val="tx1"/>
                </a:solidFill>
              </a:rPr>
              <a:t>Can Machines Act/Think Intelligently?</a:t>
            </a:r>
          </a:p>
        </p:txBody>
      </p:sp>
      <p:sp>
        <p:nvSpPr>
          <p:cNvPr id="195594" name="Freeform 10"/>
          <p:cNvSpPr>
            <a:spLocks/>
          </p:cNvSpPr>
          <p:nvPr/>
        </p:nvSpPr>
        <p:spPr bwMode="auto">
          <a:xfrm>
            <a:off x="2133600" y="5943600"/>
            <a:ext cx="3048000" cy="723900"/>
          </a:xfrm>
          <a:custGeom>
            <a:avLst/>
            <a:gdLst>
              <a:gd name="T0" fmla="*/ 0 w 1920"/>
              <a:gd name="T1" fmla="*/ 2147483647 h 456"/>
              <a:gd name="T2" fmla="*/ 2147483647 w 1920"/>
              <a:gd name="T3" fmla="*/ 2147483647 h 456"/>
              <a:gd name="T4" fmla="*/ 2147483647 w 1920"/>
              <a:gd name="T5" fmla="*/ 0 h 456"/>
              <a:gd name="T6" fmla="*/ 0 60000 65536"/>
              <a:gd name="T7" fmla="*/ 0 60000 65536"/>
              <a:gd name="T8" fmla="*/ 0 60000 65536"/>
              <a:gd name="T9" fmla="*/ 0 w 1920"/>
              <a:gd name="T10" fmla="*/ 0 h 456"/>
              <a:gd name="T11" fmla="*/ 1920 w 1920"/>
              <a:gd name="T12" fmla="*/ 456 h 456"/>
            </a:gdLst>
            <a:ahLst/>
            <a:cxnLst>
              <a:cxn ang="T6">
                <a:pos x="T0" y="T1"/>
              </a:cxn>
              <a:cxn ang="T7">
                <a:pos x="T2" y="T3"/>
              </a:cxn>
              <a:cxn ang="T8">
                <a:pos x="T4" y="T5"/>
              </a:cxn>
            </a:cxnLst>
            <a:rect l="T9" t="T10" r="T11" b="T12"/>
            <a:pathLst>
              <a:path w="1920" h="456">
                <a:moveTo>
                  <a:pt x="0" y="144"/>
                </a:moveTo>
                <a:cubicBezTo>
                  <a:pt x="176" y="300"/>
                  <a:pt x="352" y="456"/>
                  <a:pt x="672" y="432"/>
                </a:cubicBezTo>
                <a:cubicBezTo>
                  <a:pt x="992" y="408"/>
                  <a:pt x="1456" y="204"/>
                  <a:pt x="1920" y="0"/>
                </a:cubicBezTo>
              </a:path>
            </a:pathLst>
          </a:custGeom>
          <a:noFill/>
          <a:ln w="9525">
            <a:solidFill>
              <a:schemeClr val="tx1"/>
            </a:solidFill>
            <a:round/>
            <a:headEnd/>
            <a:tailEnd type="stealth"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13" end="1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5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715000"/>
          </a:xfrm>
        </p:spPr>
        <p:txBody>
          <a:bodyPr/>
          <a:lstStyle/>
          <a:p>
            <a:pPr>
              <a:buNone/>
            </a:pPr>
            <a:r>
              <a:rPr lang="en-US" dirty="0" smtClean="0"/>
              <a:t>                   S</a:t>
            </a:r>
          </a:p>
          <a:p>
            <a:pPr>
              <a:buNone/>
            </a:pPr>
            <a:endParaRPr lang="en-US" dirty="0" smtClean="0"/>
          </a:p>
          <a:p>
            <a:pPr>
              <a:buNone/>
            </a:pPr>
            <a:r>
              <a:rPr lang="en-US" dirty="0" smtClean="0"/>
              <a:t>         m1                     m2</a:t>
            </a:r>
          </a:p>
          <a:p>
            <a:pPr>
              <a:buNone/>
            </a:pPr>
            <a:r>
              <a:rPr lang="en-US" dirty="0" smtClean="0"/>
              <a:t>			      m3</a:t>
            </a:r>
          </a:p>
          <a:p>
            <a:pPr>
              <a:buNone/>
            </a:pPr>
            <a:endParaRPr lang="en-US" dirty="0" smtClean="0"/>
          </a:p>
          <a:p>
            <a:pPr>
              <a:buNone/>
            </a:pPr>
            <a:endParaRPr lang="en-US" dirty="0" smtClean="0"/>
          </a:p>
          <a:p>
            <a:pPr>
              <a:buNone/>
            </a:pPr>
            <a:r>
              <a:rPr lang="en-US" dirty="0" smtClean="0"/>
              <a:t>		  m4			    m5</a:t>
            </a:r>
          </a:p>
          <a:p>
            <a:pPr>
              <a:buNone/>
            </a:pPr>
            <a:r>
              <a:rPr lang="en-US" dirty="0" smtClean="0"/>
              <a:t>							      m4        m6	</a:t>
            </a:r>
          </a:p>
          <a:p>
            <a:pPr>
              <a:buNone/>
            </a:pPr>
            <a:r>
              <a:rPr lang="en-US" dirty="0" smtClean="0"/>
              <a:t>          m6              r              m3                   r</a:t>
            </a:r>
          </a:p>
          <a:p>
            <a:pPr>
              <a:buNone/>
            </a:pPr>
            <a:r>
              <a:rPr lang="en-US" dirty="0" smtClean="0"/>
              <a:t>                                 m1                   m5</a:t>
            </a:r>
          </a:p>
          <a:p>
            <a:pPr>
              <a:buNone/>
            </a:pPr>
            <a:r>
              <a:rPr lang="en-US" dirty="0" smtClean="0"/>
              <a:t>                         S                  m4 </a:t>
            </a:r>
          </a:p>
          <a:p>
            <a:pPr>
              <a:buNone/>
            </a:pPr>
            <a:r>
              <a:rPr lang="en-US" dirty="0" smtClean="0"/>
              <a:t>                                m2</a:t>
            </a:r>
          </a:p>
          <a:p>
            <a:pPr>
              <a:buNone/>
            </a:pPr>
            <a:endParaRPr lang="en-US" dirty="0"/>
          </a:p>
        </p:txBody>
      </p:sp>
      <p:sp>
        <p:nvSpPr>
          <p:cNvPr id="3" name="Title 2"/>
          <p:cNvSpPr>
            <a:spLocks noGrp="1"/>
          </p:cNvSpPr>
          <p:nvPr>
            <p:ph type="title"/>
          </p:nvPr>
        </p:nvSpPr>
        <p:spPr>
          <a:xfrm>
            <a:off x="533400" y="152400"/>
            <a:ext cx="8229600" cy="914400"/>
          </a:xfrm>
        </p:spPr>
        <p:txBody>
          <a:bodyPr>
            <a:normAutofit fontScale="90000"/>
          </a:bodyPr>
          <a:lstStyle/>
          <a:p>
            <a:pPr algn="ctr"/>
            <a:r>
              <a:rPr lang="en-US" dirty="0" smtClean="0"/>
              <a:t>Depth First Search (DFS)</a:t>
            </a:r>
            <a:br>
              <a:rPr lang="en-US" dirty="0" smtClean="0"/>
            </a:br>
            <a:r>
              <a:rPr lang="en-US" sz="2200" dirty="0" smtClean="0"/>
              <a:t>Example</a:t>
            </a:r>
            <a:endParaRPr lang="en-US" sz="2200"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60</a:t>
            </a:fld>
            <a:endParaRPr lang="en-US"/>
          </a:p>
        </p:txBody>
      </p:sp>
      <p:sp>
        <p:nvSpPr>
          <p:cNvPr id="6" name="Oval 5"/>
          <p:cNvSpPr/>
          <p:nvPr/>
        </p:nvSpPr>
        <p:spPr>
          <a:xfrm>
            <a:off x="2743200" y="121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2057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33800" y="2057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2895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381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86200" y="381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62400" y="4876800"/>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 name="Oval 12"/>
          <p:cNvSpPr/>
          <p:nvPr/>
        </p:nvSpPr>
        <p:spPr>
          <a:xfrm>
            <a:off x="1905000" y="502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6" idx="3"/>
            <a:endCxn id="7" idx="7"/>
          </p:cNvCxnSpPr>
          <p:nvPr/>
        </p:nvCxnSpPr>
        <p:spPr>
          <a:xfrm rot="5400000">
            <a:off x="2127063" y="1441263"/>
            <a:ext cx="6226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8" idx="1"/>
          </p:cNvCxnSpPr>
          <p:nvPr/>
        </p:nvCxnSpPr>
        <p:spPr>
          <a:xfrm rot="16200000" flipH="1">
            <a:off x="3079563" y="1403163"/>
            <a:ext cx="622674" cy="775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4"/>
          </p:cNvCxnSpPr>
          <p:nvPr/>
        </p:nvCxnSpPr>
        <p:spPr>
          <a:xfrm rot="16200000" flipH="1">
            <a:off x="2095500" y="22479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9" idx="7"/>
          </p:cNvCxnSpPr>
          <p:nvPr/>
        </p:nvCxnSpPr>
        <p:spPr>
          <a:xfrm rot="5400000">
            <a:off x="3117663" y="2279463"/>
            <a:ext cx="6226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1295399" y="3048000"/>
            <a:ext cx="144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p:cNvCxnSpPr>
          <p:nvPr/>
        </p:nvCxnSpPr>
        <p:spPr>
          <a:xfrm rot="16200000" flipH="1">
            <a:off x="3200400" y="3048000"/>
            <a:ext cx="144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0" idx="7"/>
          </p:cNvCxnSpPr>
          <p:nvPr/>
        </p:nvCxnSpPr>
        <p:spPr>
          <a:xfrm rot="5400000">
            <a:off x="2165163" y="3155763"/>
            <a:ext cx="6988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4"/>
            <a:endCxn id="11" idx="1"/>
          </p:cNvCxnSpPr>
          <p:nvPr/>
        </p:nvCxnSpPr>
        <p:spPr>
          <a:xfrm rot="16200000" flipH="1">
            <a:off x="3124200" y="3047999"/>
            <a:ext cx="654237" cy="959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2" idx="2"/>
          </p:cNvCxnSpPr>
          <p:nvPr/>
        </p:nvCxnSpPr>
        <p:spPr>
          <a:xfrm rot="16200000" flipH="1">
            <a:off x="2584263" y="3651062"/>
            <a:ext cx="959037" cy="1797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4"/>
            <a:endCxn id="12" idx="1"/>
          </p:cNvCxnSpPr>
          <p:nvPr/>
        </p:nvCxnSpPr>
        <p:spPr>
          <a:xfrm rot="5400000">
            <a:off x="3619501" y="4502337"/>
            <a:ext cx="806637" cy="31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4"/>
            <a:endCxn id="13" idx="0"/>
          </p:cNvCxnSpPr>
          <p:nvPr/>
        </p:nvCxnSpPr>
        <p:spPr>
          <a:xfrm rot="5400000">
            <a:off x="16002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nvGraphicFramePr>
        <p:xfrm>
          <a:off x="5257800" y="1371600"/>
          <a:ext cx="3657601" cy="2966720"/>
        </p:xfrm>
        <a:graphic>
          <a:graphicData uri="http://schemas.openxmlformats.org/drawingml/2006/table">
            <a:tbl>
              <a:tblPr firstRow="1" bandRow="1">
                <a:tableStyleId>{5C22544A-7EE6-4342-B048-85BDC9FD1C3A}</a:tableStyleId>
              </a:tblPr>
              <a:tblGrid>
                <a:gridCol w="1676400"/>
                <a:gridCol w="1981201"/>
              </a:tblGrid>
              <a:tr h="370840">
                <a:tc>
                  <a:txBody>
                    <a:bodyPr/>
                    <a:lstStyle/>
                    <a:p>
                      <a:r>
                        <a:rPr lang="en-US" dirty="0" smtClean="0"/>
                        <a:t>OPEN</a:t>
                      </a:r>
                      <a:endParaRPr lang="en-US" dirty="0"/>
                    </a:p>
                  </a:txBody>
                  <a:tcPr/>
                </a:tc>
                <a:tc>
                  <a:txBody>
                    <a:bodyPr/>
                    <a:lstStyle/>
                    <a:p>
                      <a:r>
                        <a:rPr lang="en-US" dirty="0" smtClean="0"/>
                        <a:t>CLOSED</a:t>
                      </a:r>
                      <a:endParaRPr lang="en-US" dirty="0"/>
                    </a:p>
                  </a:txBody>
                  <a:tcPr/>
                </a:tc>
              </a:tr>
              <a:tr h="370840">
                <a:tc>
                  <a:txBody>
                    <a:bodyPr/>
                    <a:lstStyle/>
                    <a:p>
                      <a:r>
                        <a:rPr lang="en-US" sz="1400" strike="noStrike" dirty="0" smtClean="0"/>
                        <a:t>S</a:t>
                      </a:r>
                      <a:endParaRPr lang="en-US" sz="1400" strike="noStrike" dirty="0"/>
                    </a:p>
                  </a:txBody>
                  <a:tcPr/>
                </a:tc>
                <a:tc>
                  <a:txBody>
                    <a:bodyPr/>
                    <a:lstStyle/>
                    <a:p>
                      <a:endParaRPr lang="en-US" sz="1400" dirty="0"/>
                    </a:p>
                  </a:txBody>
                  <a:tcPr/>
                </a:tc>
              </a:tr>
              <a:tr h="370840">
                <a:tc>
                  <a:txBody>
                    <a:bodyPr/>
                    <a:lstStyle/>
                    <a:p>
                      <a:r>
                        <a:rPr lang="en-US" sz="1400" strike="sngStrike" dirty="0" smtClean="0"/>
                        <a:t>S</a:t>
                      </a:r>
                      <a:endParaRPr lang="en-US" sz="1400" strike="sngStrike" dirty="0"/>
                    </a:p>
                  </a:txBody>
                  <a:tcPr/>
                </a:tc>
                <a:tc>
                  <a:txBody>
                    <a:bodyPr/>
                    <a:lstStyle/>
                    <a:p>
                      <a:r>
                        <a:rPr lang="en-US" sz="1400" dirty="0" smtClean="0"/>
                        <a:t>S</a:t>
                      </a:r>
                      <a:endParaRPr lang="en-US" sz="1400" dirty="0"/>
                    </a:p>
                  </a:txBody>
                  <a:tcPr/>
                </a:tc>
              </a:tr>
              <a:tr h="370840">
                <a:tc>
                  <a:txBody>
                    <a:bodyPr/>
                    <a:lstStyle/>
                    <a:p>
                      <a:r>
                        <a:rPr lang="en-US" sz="1400" strike="sngStrike" dirty="0" smtClean="0"/>
                        <a:t>m1</a:t>
                      </a:r>
                      <a:r>
                        <a:rPr lang="en-US" sz="1400" dirty="0" smtClean="0"/>
                        <a:t>m2</a:t>
                      </a:r>
                      <a:endParaRPr lang="en-US" sz="1400" dirty="0"/>
                    </a:p>
                  </a:txBody>
                  <a:tcPr/>
                </a:tc>
                <a:tc>
                  <a:txBody>
                    <a:bodyPr/>
                    <a:lstStyle/>
                    <a:p>
                      <a:r>
                        <a:rPr lang="en-US" sz="1400" strike="noStrike" dirty="0" smtClean="0"/>
                        <a:t>S m1</a:t>
                      </a:r>
                      <a:endParaRPr lang="en-US" sz="1400" strike="noStrike" dirty="0"/>
                    </a:p>
                  </a:txBody>
                  <a:tcPr/>
                </a:tc>
              </a:tr>
              <a:tr h="370840">
                <a:tc>
                  <a:txBody>
                    <a:bodyPr/>
                    <a:lstStyle/>
                    <a:p>
                      <a:r>
                        <a:rPr lang="en-US" sz="1400" strike="sngStrike" dirty="0" smtClean="0"/>
                        <a:t>m3</a:t>
                      </a:r>
                      <a:r>
                        <a:rPr lang="en-US" sz="1400" dirty="0" smtClean="0"/>
                        <a:t>m4m2</a:t>
                      </a:r>
                      <a:endParaRPr lang="en-US" sz="1400" dirty="0"/>
                    </a:p>
                  </a:txBody>
                  <a:tcPr/>
                </a:tc>
                <a:tc>
                  <a:txBody>
                    <a:bodyPr/>
                    <a:lstStyle/>
                    <a:p>
                      <a:r>
                        <a:rPr lang="en-US" sz="1400" dirty="0" smtClean="0"/>
                        <a:t>S m1 m3</a:t>
                      </a:r>
                      <a:endParaRPr lang="en-US" sz="1400" dirty="0"/>
                    </a:p>
                  </a:txBody>
                  <a:tcPr/>
                </a:tc>
              </a:tr>
              <a:tr h="370840">
                <a:tc>
                  <a:txBody>
                    <a:bodyPr/>
                    <a:lstStyle/>
                    <a:p>
                      <a:r>
                        <a:rPr lang="en-US" sz="1400" strike="sngStrike" dirty="0" smtClean="0"/>
                        <a:t>m4</a:t>
                      </a:r>
                      <a:r>
                        <a:rPr lang="en-US" sz="1400" dirty="0" smtClean="0"/>
                        <a:t> m5 m4 m2</a:t>
                      </a:r>
                      <a:endParaRPr lang="en-US" sz="1400" dirty="0"/>
                    </a:p>
                  </a:txBody>
                  <a:tcPr/>
                </a:tc>
                <a:tc>
                  <a:txBody>
                    <a:bodyPr/>
                    <a:lstStyle/>
                    <a:p>
                      <a:r>
                        <a:rPr lang="en-US" sz="1400" dirty="0" smtClean="0"/>
                        <a:t>S m1 m3 m4</a:t>
                      </a:r>
                      <a:endParaRPr lang="en-US" sz="1400" dirty="0"/>
                    </a:p>
                  </a:txBody>
                  <a:tcPr/>
                </a:tc>
              </a:tr>
              <a:tr h="370840">
                <a:tc>
                  <a:txBody>
                    <a:bodyPr/>
                    <a:lstStyle/>
                    <a:p>
                      <a:r>
                        <a:rPr lang="en-US" sz="1400" dirty="0" smtClean="0"/>
                        <a:t>m6 r m5 m4 m2</a:t>
                      </a:r>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endParaRPr lang="en-US" sz="1400" dirty="0"/>
                    </a:p>
                  </a:txBody>
                  <a:tcPr/>
                </a:tc>
              </a:tr>
            </a:tbl>
          </a:graphicData>
        </a:graphic>
      </p:graphicFrame>
      <p:cxnSp>
        <p:nvCxnSpPr>
          <p:cNvPr id="41" name="Straight Arrow Connector 40"/>
          <p:cNvCxnSpPr/>
          <p:nvPr/>
        </p:nvCxnSpPr>
        <p:spPr>
          <a:xfrm rot="10800000" flipV="1">
            <a:off x="3200400" y="57150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200400" y="60198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4343400" y="53340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4343400" y="56388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flipV="1">
            <a:off x="5638800" y="4876800"/>
            <a:ext cx="685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5715000" y="51816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6934200" y="4495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6934200" y="47244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763000" cy="5181600"/>
          </a:xfrm>
        </p:spPr>
        <p:txBody>
          <a:bodyPr/>
          <a:lstStyle/>
          <a:p>
            <a:pPr>
              <a:buNone/>
            </a:pPr>
            <a:r>
              <a:rPr lang="en-US" dirty="0" smtClean="0"/>
              <a:t>                  A</a:t>
            </a:r>
          </a:p>
          <a:p>
            <a:pPr>
              <a:buNone/>
            </a:pPr>
            <a:r>
              <a:rPr lang="en-US" dirty="0" smtClean="0"/>
              <a:t>           B                   F</a:t>
            </a:r>
          </a:p>
          <a:p>
            <a:pPr>
              <a:buNone/>
            </a:pPr>
            <a:endParaRPr lang="en-US" dirty="0" smtClean="0"/>
          </a:p>
          <a:p>
            <a:pPr>
              <a:buNone/>
            </a:pPr>
            <a:r>
              <a:rPr lang="en-US" dirty="0" smtClean="0"/>
              <a:t>   C            D            G</a:t>
            </a:r>
          </a:p>
          <a:p>
            <a:pPr>
              <a:buNone/>
            </a:pPr>
            <a:endParaRPr lang="en-US" dirty="0" smtClean="0"/>
          </a:p>
          <a:p>
            <a:pPr>
              <a:buNone/>
            </a:pPr>
            <a:r>
              <a:rPr lang="en-US" dirty="0" smtClean="0"/>
              <a:t>                 E             H</a:t>
            </a:r>
          </a:p>
          <a:p>
            <a:pPr>
              <a:buNone/>
            </a:pPr>
            <a:endParaRPr lang="en-US" dirty="0" smtClean="0"/>
          </a:p>
          <a:p>
            <a:pPr>
              <a:buNone/>
            </a:pPr>
            <a:r>
              <a:rPr lang="en-US" dirty="0" smtClean="0"/>
              <a:t>                                I</a:t>
            </a:r>
            <a:endParaRPr lang="en-US" dirty="0"/>
          </a:p>
        </p:txBody>
      </p:sp>
      <p:sp>
        <p:nvSpPr>
          <p:cNvPr id="3" name="Title 2"/>
          <p:cNvSpPr>
            <a:spLocks noGrp="1"/>
          </p:cNvSpPr>
          <p:nvPr>
            <p:ph type="title"/>
          </p:nvPr>
        </p:nvSpPr>
        <p:spPr>
          <a:xfrm>
            <a:off x="533400" y="152400"/>
            <a:ext cx="8229600" cy="1143000"/>
          </a:xfrm>
        </p:spPr>
        <p:txBody>
          <a:bodyPr/>
          <a:lstStyle/>
          <a:p>
            <a:pPr algn="ctr"/>
            <a:r>
              <a:rPr lang="en-US" dirty="0" smtClean="0"/>
              <a:t>Depth First Search (DFS)</a:t>
            </a:r>
            <a:br>
              <a:rPr lang="en-US" dirty="0" smtClean="0"/>
            </a:br>
            <a:r>
              <a:rPr lang="en-US" sz="2200" dirty="0" smtClean="0"/>
              <a:t>Example</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61</a:t>
            </a:fld>
            <a:endParaRPr lang="en-US"/>
          </a:p>
        </p:txBody>
      </p:sp>
      <p:sp>
        <p:nvSpPr>
          <p:cNvPr id="6" name="Oval 5"/>
          <p:cNvSpPr/>
          <p:nvPr/>
        </p:nvSpPr>
        <p:spPr>
          <a:xfrm>
            <a:off x="2667000" y="1524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905000" y="2133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05200" y="2133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430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08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908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052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05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4724400"/>
            <a:ext cx="228600" cy="228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6" idx="4"/>
            <a:endCxn id="7" idx="7"/>
          </p:cNvCxnSpPr>
          <p:nvPr/>
        </p:nvCxnSpPr>
        <p:spPr>
          <a:xfrm rot="5400000">
            <a:off x="2233472" y="1619250"/>
            <a:ext cx="414478" cy="681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4"/>
          </p:cNvCxnSpPr>
          <p:nvPr/>
        </p:nvCxnSpPr>
        <p:spPr>
          <a:xfrm rot="16200000" flipH="1">
            <a:off x="2952750" y="1581150"/>
            <a:ext cx="381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9" idx="0"/>
          </p:cNvCxnSpPr>
          <p:nvPr/>
        </p:nvCxnSpPr>
        <p:spPr>
          <a:xfrm rot="5400000">
            <a:off x="1371600" y="22479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4"/>
            <a:endCxn id="10" idx="1"/>
          </p:cNvCxnSpPr>
          <p:nvPr/>
        </p:nvCxnSpPr>
        <p:spPr>
          <a:xfrm rot="16200000" flipH="1">
            <a:off x="2038350" y="2343150"/>
            <a:ext cx="566878" cy="604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4"/>
            <a:endCxn id="11" idx="0"/>
          </p:cNvCxnSpPr>
          <p:nvPr/>
        </p:nvCxnSpPr>
        <p:spPr>
          <a:xfrm rot="5400000">
            <a:off x="2324100" y="3505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4"/>
            <a:endCxn id="12" idx="0"/>
          </p:cNvCxnSpPr>
          <p:nvPr/>
        </p:nvCxnSpPr>
        <p:spPr>
          <a:xfrm rot="5400000">
            <a:off x="3352800" y="2628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4"/>
            <a:endCxn id="13" idx="0"/>
          </p:cNvCxnSpPr>
          <p:nvPr/>
        </p:nvCxnSpPr>
        <p:spPr>
          <a:xfrm rot="5400000">
            <a:off x="3238500" y="3505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4"/>
            <a:endCxn id="14" idx="0"/>
          </p:cNvCxnSpPr>
          <p:nvPr/>
        </p:nvCxnSpPr>
        <p:spPr>
          <a:xfrm rot="5400000">
            <a:off x="3314700" y="4419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4876800" y="1600200"/>
          <a:ext cx="4038600" cy="4079240"/>
        </p:xfrm>
        <a:graphic>
          <a:graphicData uri="http://schemas.openxmlformats.org/drawingml/2006/table">
            <a:tbl>
              <a:tblPr firstRow="1" bandRow="1">
                <a:tableStyleId>{5C22544A-7EE6-4342-B048-85BDC9FD1C3A}</a:tableStyleId>
              </a:tblPr>
              <a:tblGrid>
                <a:gridCol w="1093787"/>
                <a:gridCol w="2944813"/>
              </a:tblGrid>
              <a:tr h="370840">
                <a:tc>
                  <a:txBody>
                    <a:bodyPr/>
                    <a:lstStyle/>
                    <a:p>
                      <a:pPr algn="ctr"/>
                      <a:r>
                        <a:rPr lang="en-US" dirty="0" smtClean="0"/>
                        <a:t>OPEN</a:t>
                      </a:r>
                      <a:endParaRPr lang="en-US" dirty="0"/>
                    </a:p>
                  </a:txBody>
                  <a:tcPr/>
                </a:tc>
                <a:tc>
                  <a:txBody>
                    <a:bodyPr/>
                    <a:lstStyle/>
                    <a:p>
                      <a:pPr algn="ctr"/>
                      <a:r>
                        <a:rPr lang="en-US" dirty="0" smtClean="0"/>
                        <a:t>CLOSED</a:t>
                      </a:r>
                      <a:endParaRPr lang="en-US" dirty="0"/>
                    </a:p>
                  </a:txBody>
                  <a:tcPr/>
                </a:tc>
              </a:tr>
              <a:tr h="370840">
                <a:tc>
                  <a:txBody>
                    <a:bodyPr/>
                    <a:lstStyle/>
                    <a:p>
                      <a:r>
                        <a:rPr lang="en-US" sz="1400" strike="sngStrike" dirty="0" smtClean="0"/>
                        <a:t>A</a:t>
                      </a:r>
                      <a:endParaRPr lang="en-US" sz="1400" strike="sngStrike" dirty="0"/>
                    </a:p>
                  </a:txBody>
                  <a:tcPr/>
                </a:tc>
                <a:tc>
                  <a:txBody>
                    <a:bodyPr/>
                    <a:lstStyle/>
                    <a:p>
                      <a:endParaRPr lang="en-US" sz="1400" dirty="0"/>
                    </a:p>
                  </a:txBody>
                  <a:tcPr/>
                </a:tc>
              </a:tr>
              <a:tr h="370840">
                <a:tc>
                  <a:txBody>
                    <a:bodyPr/>
                    <a:lstStyle/>
                    <a:p>
                      <a:r>
                        <a:rPr lang="en-US" sz="1400" strike="sngStrike" dirty="0" smtClean="0"/>
                        <a:t>B</a:t>
                      </a:r>
                      <a:r>
                        <a:rPr lang="en-US" sz="1400" strike="noStrike" dirty="0" smtClean="0"/>
                        <a:t> F</a:t>
                      </a:r>
                      <a:endParaRPr lang="en-US" sz="1400" strike="noStrike" dirty="0"/>
                    </a:p>
                  </a:txBody>
                  <a:tcPr/>
                </a:tc>
                <a:tc>
                  <a:txBody>
                    <a:bodyPr/>
                    <a:lstStyle/>
                    <a:p>
                      <a:r>
                        <a:rPr lang="en-US" sz="1400" dirty="0" smtClean="0"/>
                        <a:t>A</a:t>
                      </a:r>
                      <a:endParaRPr lang="en-US" sz="1400" dirty="0"/>
                    </a:p>
                  </a:txBody>
                  <a:tcPr/>
                </a:tc>
              </a:tr>
              <a:tr h="370840">
                <a:tc>
                  <a:txBody>
                    <a:bodyPr/>
                    <a:lstStyle/>
                    <a:p>
                      <a:r>
                        <a:rPr lang="en-US" sz="1400" strike="sngStrike" dirty="0" smtClean="0"/>
                        <a:t>C</a:t>
                      </a:r>
                      <a:r>
                        <a:rPr lang="en-US" sz="1400" dirty="0" smtClean="0"/>
                        <a:t>DF</a:t>
                      </a:r>
                      <a:endParaRPr lang="en-US" sz="1400" dirty="0"/>
                    </a:p>
                  </a:txBody>
                  <a:tcPr/>
                </a:tc>
                <a:tc>
                  <a:txBody>
                    <a:bodyPr/>
                    <a:lstStyle/>
                    <a:p>
                      <a:r>
                        <a:rPr lang="en-US" sz="1400" strike="noStrike" dirty="0" smtClean="0"/>
                        <a:t>A B</a:t>
                      </a:r>
                      <a:endParaRPr lang="en-US" sz="1400" strike="noStrike" dirty="0"/>
                    </a:p>
                  </a:txBody>
                  <a:tcPr/>
                </a:tc>
              </a:tr>
              <a:tr h="370840">
                <a:tc>
                  <a:txBody>
                    <a:bodyPr/>
                    <a:lstStyle/>
                    <a:p>
                      <a:r>
                        <a:rPr lang="en-US" sz="1400" strike="sngStrike" dirty="0" smtClean="0"/>
                        <a:t>D</a:t>
                      </a:r>
                      <a:r>
                        <a:rPr lang="en-US" sz="1400" dirty="0" smtClean="0"/>
                        <a:t>F</a:t>
                      </a:r>
                      <a:endParaRPr lang="en-US" sz="1400" dirty="0"/>
                    </a:p>
                  </a:txBody>
                  <a:tcPr/>
                </a:tc>
                <a:tc>
                  <a:txBody>
                    <a:bodyPr/>
                    <a:lstStyle/>
                    <a:p>
                      <a:r>
                        <a:rPr lang="en-US" sz="1400" dirty="0" smtClean="0"/>
                        <a:t>A B</a:t>
                      </a:r>
                      <a:endParaRPr lang="en-US" sz="1400" dirty="0"/>
                    </a:p>
                  </a:txBody>
                  <a:tcPr/>
                </a:tc>
              </a:tr>
              <a:tr h="370840">
                <a:tc>
                  <a:txBody>
                    <a:bodyPr/>
                    <a:lstStyle/>
                    <a:p>
                      <a:r>
                        <a:rPr lang="en-US" sz="1400" strike="sngStrike" dirty="0" smtClean="0"/>
                        <a:t>E</a:t>
                      </a:r>
                      <a:r>
                        <a:rPr lang="en-US" sz="1400" dirty="0" smtClean="0"/>
                        <a:t>F</a:t>
                      </a:r>
                      <a:endParaRPr lang="en-US" sz="1400" dirty="0"/>
                    </a:p>
                  </a:txBody>
                  <a:tcPr/>
                </a:tc>
                <a:tc>
                  <a:txBody>
                    <a:bodyPr/>
                    <a:lstStyle/>
                    <a:p>
                      <a:r>
                        <a:rPr lang="en-US" sz="1400" dirty="0" smtClean="0"/>
                        <a:t>A</a:t>
                      </a:r>
                      <a:r>
                        <a:rPr lang="en-US" sz="1400" strike="sngStrike" dirty="0" smtClean="0"/>
                        <a:t>BD</a:t>
                      </a:r>
                      <a:r>
                        <a:rPr lang="en-US" sz="1400" strike="noStrike" dirty="0" smtClean="0"/>
                        <a:t>         Due to CLEAN-UP</a:t>
                      </a:r>
                      <a:endParaRPr lang="en-US" sz="1400" strike="noStrike" dirty="0"/>
                    </a:p>
                  </a:txBody>
                  <a:tcPr/>
                </a:tc>
              </a:tr>
              <a:tr h="370840">
                <a:tc>
                  <a:txBody>
                    <a:bodyPr/>
                    <a:lstStyle/>
                    <a:p>
                      <a:r>
                        <a:rPr lang="en-US" sz="1400" strike="sngStrike" dirty="0" smtClean="0"/>
                        <a:t>F</a:t>
                      </a:r>
                      <a:endParaRPr lang="en-US" sz="1400" strike="sngStrike" dirty="0"/>
                    </a:p>
                  </a:txBody>
                  <a:tcPr/>
                </a:tc>
                <a:tc>
                  <a:txBody>
                    <a:bodyPr/>
                    <a:lstStyle/>
                    <a:p>
                      <a:r>
                        <a:rPr lang="en-US" sz="1400" dirty="0" smtClean="0"/>
                        <a:t>A</a:t>
                      </a:r>
                      <a:endParaRPr lang="en-US" sz="1400" dirty="0"/>
                    </a:p>
                  </a:txBody>
                  <a:tcPr/>
                </a:tc>
              </a:tr>
              <a:tr h="370840">
                <a:tc>
                  <a:txBody>
                    <a:bodyPr/>
                    <a:lstStyle/>
                    <a:p>
                      <a:r>
                        <a:rPr lang="en-US" sz="1400" strike="sngStrike" dirty="0" smtClean="0"/>
                        <a:t>G</a:t>
                      </a:r>
                      <a:endParaRPr lang="en-US" sz="1400" strike="sngStrike" dirty="0"/>
                    </a:p>
                  </a:txBody>
                  <a:tcPr/>
                </a:tc>
                <a:tc>
                  <a:txBody>
                    <a:bodyPr/>
                    <a:lstStyle/>
                    <a:p>
                      <a:r>
                        <a:rPr lang="en-US" sz="1400" dirty="0" smtClean="0"/>
                        <a:t>AF</a:t>
                      </a:r>
                      <a:endParaRPr lang="en-US" sz="1400" dirty="0"/>
                    </a:p>
                  </a:txBody>
                  <a:tcPr/>
                </a:tc>
              </a:tr>
              <a:tr h="370840">
                <a:tc>
                  <a:txBody>
                    <a:bodyPr/>
                    <a:lstStyle/>
                    <a:p>
                      <a:r>
                        <a:rPr lang="en-US" sz="1400" strike="sngStrike" dirty="0" smtClean="0"/>
                        <a:t>H</a:t>
                      </a:r>
                      <a:endParaRPr lang="en-US" sz="1400" strike="sngStrike" dirty="0"/>
                    </a:p>
                  </a:txBody>
                  <a:tcPr/>
                </a:tc>
                <a:tc>
                  <a:txBody>
                    <a:bodyPr/>
                    <a:lstStyle/>
                    <a:p>
                      <a:r>
                        <a:rPr lang="en-US" sz="1400" dirty="0" smtClean="0"/>
                        <a:t>AFG</a:t>
                      </a:r>
                      <a:endParaRPr lang="en-US" sz="1400" dirty="0"/>
                    </a:p>
                  </a:txBody>
                  <a:tcPr/>
                </a:tc>
              </a:tr>
              <a:tr h="370840">
                <a:tc>
                  <a:txBody>
                    <a:bodyPr/>
                    <a:lstStyle/>
                    <a:p>
                      <a:r>
                        <a:rPr lang="en-US" sz="1400" strike="sngStrike" dirty="0" smtClean="0"/>
                        <a:t>I</a:t>
                      </a:r>
                      <a:endParaRPr lang="en-US" sz="1400" strike="sngStrike" dirty="0"/>
                    </a:p>
                  </a:txBody>
                  <a:tcPr/>
                </a:tc>
                <a:tc>
                  <a:txBody>
                    <a:bodyPr/>
                    <a:lstStyle/>
                    <a:p>
                      <a:r>
                        <a:rPr lang="en-US" sz="1400" dirty="0" smtClean="0"/>
                        <a:t>AFGH</a:t>
                      </a:r>
                      <a:endParaRPr lang="en-US" sz="1400" dirty="0"/>
                    </a:p>
                  </a:txBody>
                  <a:tcPr/>
                </a:tc>
              </a:tr>
              <a:tr h="370840">
                <a:tc>
                  <a:txBody>
                    <a:bodyPr/>
                    <a:lstStyle/>
                    <a:p>
                      <a:endParaRPr lang="en-US" sz="1400" dirty="0"/>
                    </a:p>
                  </a:txBody>
                  <a:tcPr/>
                </a:tc>
                <a:tc>
                  <a:txBody>
                    <a:bodyPr/>
                    <a:lstStyle/>
                    <a:p>
                      <a:endParaRPr lang="en-US" sz="1400" dirty="0"/>
                    </a:p>
                  </a:txBody>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1"/>
          <p:cNvSpPr>
            <a:spLocks noGrp="1"/>
          </p:cNvSpPr>
          <p:nvPr>
            <p:ph idx="1"/>
          </p:nvPr>
        </p:nvSpPr>
        <p:spPr>
          <a:xfrm>
            <a:off x="228600" y="914400"/>
            <a:ext cx="8686800" cy="5562600"/>
          </a:xfrm>
        </p:spPr>
        <p:txBody>
          <a:bodyPr/>
          <a:lstStyle/>
          <a:p>
            <a:r>
              <a:rPr lang="en-US" sz="1600" smtClean="0"/>
              <a:t>CLEAN-UP operation means removing of all the nodes from CLOSED that don’t have any child in OPEN</a:t>
            </a:r>
          </a:p>
          <a:p>
            <a:endParaRPr lang="en-US" sz="1600" smtClean="0"/>
          </a:p>
          <a:p>
            <a:r>
              <a:rPr lang="en-US" sz="1600" smtClean="0"/>
              <a:t>CLOSED will contain only the expanded nodes in the current path, reduces size of CLOSED &amp; save memory.</a:t>
            </a:r>
          </a:p>
          <a:p>
            <a:endParaRPr lang="en-US" sz="1600" smtClean="0"/>
          </a:p>
          <a:p>
            <a:r>
              <a:rPr lang="en-US" sz="1600" smtClean="0"/>
              <a:t>CLOSED list forms a single path from the start node to the currently expanded node with CLEAN-UP operations. This restricts maximum storage which is: depth bound * branching factor</a:t>
            </a:r>
          </a:p>
          <a:p>
            <a:endParaRPr lang="en-US" sz="1600" smtClean="0"/>
          </a:p>
          <a:p>
            <a:r>
              <a:rPr lang="en-US" sz="1600" smtClean="0"/>
              <a:t>Complete?? No: fails in infinite-depth spaces, spaces with loops Modify to avoid repeated states along path</a:t>
            </a:r>
          </a:p>
          <a:p>
            <a:pPr>
              <a:buFont typeface="Wingdings 3" pitchFamily="18" charset="2"/>
              <a:buNone/>
            </a:pPr>
            <a:r>
              <a:rPr lang="en-US" sz="1600" smtClean="0"/>
              <a:t>     -</a:t>
            </a:r>
            <a:r>
              <a:rPr lang="en-US" sz="1600" smtClean="0">
                <a:sym typeface="Wingdings" pitchFamily="2" charset="2"/>
              </a:rPr>
              <a:t></a:t>
            </a:r>
            <a:r>
              <a:rPr lang="en-US" sz="1600" smtClean="0"/>
              <a:t> complete in finite spaces</a:t>
            </a:r>
          </a:p>
          <a:p>
            <a:pPr>
              <a:buFont typeface="Wingdings 3" pitchFamily="18" charset="2"/>
              <a:buNone/>
            </a:pPr>
            <a:endParaRPr lang="en-US" sz="1600" smtClean="0"/>
          </a:p>
          <a:p>
            <a:r>
              <a:rPr lang="en-US" sz="1600" smtClean="0"/>
              <a:t>Time?? O(b</a:t>
            </a:r>
            <a:r>
              <a:rPr lang="en-US" sz="1600" baseline="30000" smtClean="0"/>
              <a:t>m</a:t>
            </a:r>
            <a:r>
              <a:rPr lang="en-US" sz="1600" smtClean="0"/>
              <a:t>): terrible if m is much larger than d</a:t>
            </a:r>
          </a:p>
          <a:p>
            <a:pPr>
              <a:buFont typeface="Wingdings 3" pitchFamily="18" charset="2"/>
              <a:buNone/>
            </a:pPr>
            <a:r>
              <a:rPr lang="en-US" sz="1600" smtClean="0"/>
              <a:t>     but if solutions are dense, may be much faster than breadth-first</a:t>
            </a:r>
          </a:p>
          <a:p>
            <a:r>
              <a:rPr lang="en-US" sz="1600" smtClean="0"/>
              <a:t>Space?? O(bm), i.e., linear space!</a:t>
            </a:r>
          </a:p>
          <a:p>
            <a:pPr>
              <a:buFont typeface="Wingdings 3" pitchFamily="18" charset="2"/>
              <a:buNone/>
            </a:pPr>
            <a:endParaRPr lang="en-US" sz="1600" smtClean="0"/>
          </a:p>
          <a:p>
            <a:r>
              <a:rPr lang="en-US" sz="1600" smtClean="0"/>
              <a:t>Optimal?? No</a:t>
            </a:r>
          </a:p>
          <a:p>
            <a:pPr>
              <a:buFont typeface="Wingdings 3" pitchFamily="18" charset="2"/>
              <a:buNone/>
            </a:pPr>
            <a:endParaRPr lang="en-US" sz="1600" smtClean="0"/>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Remarks</a:t>
            </a:r>
            <a:endParaRPr lang="en-US" dirty="0"/>
          </a:p>
        </p:txBody>
      </p:sp>
      <p:sp>
        <p:nvSpPr>
          <p:cNvPr id="5222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F6AC034B-D6F3-4BA2-A07E-ABDDB9258ACA}" type="datetime1">
              <a:rPr lang="en-US" smtClean="0"/>
              <a:pPr>
                <a:defRPr/>
              </a:pPr>
              <a:t>16/01/2020</a:t>
            </a:fld>
            <a:endParaRPr lang="en-US" smtClean="0"/>
          </a:p>
        </p:txBody>
      </p:sp>
      <p:sp>
        <p:nvSpPr>
          <p:cNvPr id="5222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69BF804-5CF7-47C7-A7D4-D0CC7AD0DF9C}" type="slidenum">
              <a:rPr lang="en-US" smtClean="0"/>
              <a:pPr>
                <a:defRPr/>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p:cNvSpPr>
            <a:spLocks noGrp="1"/>
          </p:cNvSpPr>
          <p:nvPr>
            <p:ph idx="1"/>
          </p:nvPr>
        </p:nvSpPr>
        <p:spPr>
          <a:xfrm>
            <a:off x="228600" y="685800"/>
            <a:ext cx="8686800" cy="5791200"/>
          </a:xfrm>
        </p:spPr>
        <p:txBody>
          <a:bodyPr/>
          <a:lstStyle/>
          <a:p>
            <a:r>
              <a:rPr lang="en-US" sz="1600" smtClean="0"/>
              <a:t>Depth-limited search is a depth-first search with depth limit l, i.e., nodes at depth l have no successors</a:t>
            </a:r>
          </a:p>
          <a:p>
            <a:endParaRPr lang="en-US" sz="1600" smtClean="0"/>
          </a:p>
          <a:p>
            <a:r>
              <a:rPr lang="en-US" sz="1600" smtClean="0"/>
              <a:t>The drawback of DFS is that it can make a wrong choice &amp; get stuck going down a very long (or even infinite) path when a different choice would lead to a solution near the root of the search tree</a:t>
            </a:r>
          </a:p>
          <a:p>
            <a:endParaRPr lang="en-US" sz="1600" smtClean="0"/>
          </a:p>
          <a:p>
            <a:r>
              <a:rPr lang="en-US" sz="1600" smtClean="0"/>
              <a:t>The depth limit solves the infinite-path problem</a:t>
            </a:r>
          </a:p>
          <a:p>
            <a:endParaRPr lang="en-US" sz="1600" smtClean="0"/>
          </a:p>
          <a:p>
            <a:r>
              <a:rPr lang="en-US" sz="1600" smtClean="0"/>
              <a:t>The problem of unbounded trees can be alleviated by supplying depth-first search with a predetermined depth limit l, i.e. nodes at depth l are treated as if they have no successors</a:t>
            </a:r>
          </a:p>
          <a:p>
            <a:endParaRPr lang="en-US" sz="1600" smtClean="0"/>
          </a:p>
          <a:p>
            <a:r>
              <a:rPr lang="en-US" sz="1600" smtClean="0"/>
              <a:t>But, it also introduces an additional source of incompleteness if we choose l&lt;d, i.e., the shallowest goal is beyond the depth limit</a:t>
            </a:r>
          </a:p>
          <a:p>
            <a:endParaRPr lang="en-US" sz="1600" smtClean="0"/>
          </a:p>
          <a:p>
            <a:r>
              <a:rPr lang="en-US" sz="1600" smtClean="0"/>
              <a:t>Time needed: O(b</a:t>
            </a:r>
            <a:r>
              <a:rPr lang="en-US" sz="1600" baseline="30000" smtClean="0"/>
              <a:t>l</a:t>
            </a:r>
            <a:r>
              <a:rPr lang="en-US" sz="1600" smtClean="0"/>
              <a:t>), Space needed: O(bl)</a:t>
            </a:r>
          </a:p>
          <a:p>
            <a:endParaRPr lang="en-US" sz="1600" smtClean="0"/>
          </a:p>
          <a:p>
            <a:r>
              <a:rPr lang="en-US" sz="1600" smtClean="0"/>
              <a:t>DFS can be viewed as a special case of depth-limited search with l = </a:t>
            </a:r>
            <a:r>
              <a:rPr lang="en-US" sz="1600" smtClean="0">
                <a:sym typeface="Symbol" pitchFamily="18" charset="2"/>
              </a:rPr>
              <a:t></a:t>
            </a:r>
            <a:endParaRPr lang="en-US" sz="1600" smtClean="0"/>
          </a:p>
        </p:txBody>
      </p:sp>
      <p:sp>
        <p:nvSpPr>
          <p:cNvPr id="3" name="Title 2"/>
          <p:cNvSpPr>
            <a:spLocks noGrp="1"/>
          </p:cNvSpPr>
          <p:nvPr>
            <p:ph type="title"/>
          </p:nvPr>
        </p:nvSpPr>
        <p:spPr>
          <a:xfrm>
            <a:off x="457200" y="228600"/>
            <a:ext cx="8229600" cy="639762"/>
          </a:xfrm>
        </p:spPr>
        <p:txBody>
          <a:bodyPr>
            <a:normAutofit fontScale="90000"/>
          </a:bodyPr>
          <a:lstStyle/>
          <a:p>
            <a:pPr>
              <a:defRPr/>
            </a:pPr>
            <a:r>
              <a:rPr lang="en-US" dirty="0" smtClean="0"/>
              <a:t>Depth-limited Search</a:t>
            </a:r>
            <a:br>
              <a:rPr lang="en-US" dirty="0" smtClean="0"/>
            </a:br>
            <a:endParaRPr lang="en-US" dirty="0"/>
          </a:p>
        </p:txBody>
      </p:sp>
      <p:sp>
        <p:nvSpPr>
          <p:cNvPr id="5325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EC2CFDB4-B61A-48FD-B731-DB3FC8659D3F}" type="datetime1">
              <a:rPr lang="en-US" smtClean="0"/>
              <a:pPr>
                <a:defRPr/>
              </a:pPr>
              <a:t>16/01/2020</a:t>
            </a:fld>
            <a:endParaRPr lang="en-US" smtClean="0"/>
          </a:p>
        </p:txBody>
      </p:sp>
      <p:sp>
        <p:nvSpPr>
          <p:cNvPr id="5325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13F0934-05DB-4527-9188-7B55B69D63CA}" type="slidenum">
              <a:rPr lang="en-US" smtClean="0"/>
              <a:pPr>
                <a:defRPr/>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1"/>
          <p:cNvSpPr>
            <a:spLocks noGrp="1"/>
          </p:cNvSpPr>
          <p:nvPr>
            <p:ph idx="1"/>
          </p:nvPr>
        </p:nvSpPr>
        <p:spPr>
          <a:xfrm>
            <a:off x="0" y="1752600"/>
            <a:ext cx="8839200" cy="3200400"/>
          </a:xfrm>
        </p:spPr>
        <p:txBody>
          <a:bodyPr/>
          <a:lstStyle/>
          <a:p>
            <a:r>
              <a:rPr lang="en-US" sz="1600" smtClean="0"/>
              <a:t>This is a general strategy, often used in combination with depth-first search, that finds the best depth limit</a:t>
            </a:r>
          </a:p>
          <a:p>
            <a:endParaRPr lang="en-US" sz="1600" smtClean="0"/>
          </a:p>
          <a:p>
            <a:r>
              <a:rPr lang="en-US" sz="1600" smtClean="0"/>
              <a:t>It does this by gradually increasing the limit – first 0, then 1, then 2, &amp; so on – until a goal is found</a:t>
            </a:r>
          </a:p>
          <a:p>
            <a:endParaRPr lang="en-US" sz="1600" smtClean="0"/>
          </a:p>
          <a:p>
            <a:r>
              <a:rPr lang="en-US" sz="1600" smtClean="0"/>
              <a:t>This will occur when the depth limit reaches d, the depth of the shallowest goal node</a:t>
            </a:r>
          </a:p>
          <a:p>
            <a:endParaRPr lang="en-US" sz="1600" smtClean="0"/>
          </a:p>
          <a:p>
            <a:r>
              <a:rPr lang="en-US" sz="1600" smtClean="0"/>
              <a:t>Iterative deepening combines the benefits of DFS &amp; BFS</a:t>
            </a:r>
          </a:p>
        </p:txBody>
      </p:sp>
      <p:sp>
        <p:nvSpPr>
          <p:cNvPr id="3" name="Title 2"/>
          <p:cNvSpPr>
            <a:spLocks noGrp="1"/>
          </p:cNvSpPr>
          <p:nvPr>
            <p:ph type="title"/>
          </p:nvPr>
        </p:nvSpPr>
        <p:spPr>
          <a:xfrm>
            <a:off x="457200" y="533400"/>
            <a:ext cx="8229600" cy="868362"/>
          </a:xfrm>
        </p:spPr>
        <p:txBody>
          <a:bodyPr>
            <a:normAutofit fontScale="90000"/>
          </a:bodyPr>
          <a:lstStyle/>
          <a:p>
            <a:pPr algn="ctr">
              <a:defRPr/>
            </a:pPr>
            <a:r>
              <a:rPr lang="en-US" dirty="0" smtClean="0"/>
              <a:t>Iterative deepening depth-first search</a:t>
            </a:r>
            <a:br>
              <a:rPr lang="en-US" dirty="0" smtClean="0"/>
            </a:br>
            <a:endParaRPr lang="en-US" dirty="0"/>
          </a:p>
        </p:txBody>
      </p:sp>
      <p:sp>
        <p:nvSpPr>
          <p:cNvPr id="5427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0AADB87F-25CD-462A-A4CA-09E230F103E8}" type="datetime1">
              <a:rPr lang="en-US" smtClean="0"/>
              <a:pPr>
                <a:defRPr/>
              </a:pPr>
              <a:t>16/01/2020</a:t>
            </a:fld>
            <a:endParaRPr lang="en-US" smtClean="0"/>
          </a:p>
        </p:txBody>
      </p:sp>
      <p:sp>
        <p:nvSpPr>
          <p:cNvPr id="5427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6D761187-A3BA-4C70-A70B-3579E4D7B746}" type="slidenum">
              <a:rPr lang="en-US" smtClean="0"/>
              <a:pPr>
                <a:defRPr/>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7E5C1A8-8844-4F37-9E1B-BE53F1ECD19E}" type="datetime1">
              <a:rPr lang="en-US" smtClean="0"/>
              <a:pPr>
                <a:defRPr/>
              </a:pPr>
              <a:t>16/01/2020</a:t>
            </a:fld>
            <a:endParaRPr lang="en-US" smtClean="0"/>
          </a:p>
        </p:txBody>
      </p:sp>
      <p:sp>
        <p:nvSpPr>
          <p:cNvPr id="5529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6C30D9F-5008-4D9C-8FAD-2F9D94ABAB9E}" type="slidenum">
              <a:rPr lang="en-US" smtClean="0"/>
              <a:pPr>
                <a:defRPr/>
              </a:pPr>
              <a:t>65</a:t>
            </a:fld>
            <a:endParaRPr lang="en-US" smtClean="0"/>
          </a:p>
        </p:txBody>
      </p:sp>
      <p:pic>
        <p:nvPicPr>
          <p:cNvPr id="70660" name="Picture 2"/>
          <p:cNvPicPr>
            <a:picLocks noGrp="1" noChangeAspect="1" noChangeArrowheads="1"/>
          </p:cNvPicPr>
          <p:nvPr>
            <p:ph idx="1"/>
          </p:nvPr>
        </p:nvPicPr>
        <p:blipFill>
          <a:blip r:embed="rId2" cstate="print"/>
          <a:srcRect/>
          <a:stretch>
            <a:fillRect/>
          </a:stretch>
        </p:blipFill>
        <p:spPr>
          <a:xfrm>
            <a:off x="228600" y="838200"/>
            <a:ext cx="7391400" cy="1676400"/>
          </a:xfr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CC8C4E44-1FFC-4F22-A2CF-D231761BAD56}" type="datetime1">
              <a:rPr lang="en-US" smtClean="0"/>
              <a:pPr>
                <a:defRPr/>
              </a:pPr>
              <a:t>16/01/2020</a:t>
            </a:fld>
            <a:endParaRPr lang="en-US" smtClean="0"/>
          </a:p>
        </p:txBody>
      </p:sp>
      <p:sp>
        <p:nvSpPr>
          <p:cNvPr id="5632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E0431D4-AD72-4982-A57B-998B780D762D}" type="slidenum">
              <a:rPr lang="en-US" smtClean="0"/>
              <a:pPr>
                <a:defRPr/>
              </a:pPr>
              <a:t>66</a:t>
            </a:fld>
            <a:endParaRPr lang="en-US" smtClean="0"/>
          </a:p>
        </p:txBody>
      </p:sp>
      <p:pic>
        <p:nvPicPr>
          <p:cNvPr id="71684" name="Picture 2"/>
          <p:cNvPicPr>
            <a:picLocks noChangeAspect="1" noChangeArrowheads="1"/>
          </p:cNvPicPr>
          <p:nvPr/>
        </p:nvPicPr>
        <p:blipFill>
          <a:blip r:embed="rId2" cstate="print"/>
          <a:srcRect/>
          <a:stretch>
            <a:fillRect/>
          </a:stretch>
        </p:blipFill>
        <p:spPr bwMode="auto">
          <a:xfrm>
            <a:off x="228600" y="762000"/>
            <a:ext cx="75438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F768964-00DF-4096-93A0-77A29F0CDD24}" type="datetime1">
              <a:rPr lang="en-US" smtClean="0"/>
              <a:pPr>
                <a:defRPr/>
              </a:pPr>
              <a:t>16/01/2020</a:t>
            </a:fld>
            <a:endParaRPr lang="en-US" smtClean="0"/>
          </a:p>
        </p:txBody>
      </p:sp>
      <p:sp>
        <p:nvSpPr>
          <p:cNvPr id="5734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E36B1F9-C86E-43EC-9F7B-CC70A16C5FDD}" type="slidenum">
              <a:rPr lang="en-US" smtClean="0"/>
              <a:pPr>
                <a:defRPr/>
              </a:pPr>
              <a:t>67</a:t>
            </a:fld>
            <a:endParaRPr lang="en-US" smtClean="0"/>
          </a:p>
        </p:txBody>
      </p:sp>
      <p:pic>
        <p:nvPicPr>
          <p:cNvPr id="72708" name="Picture 2"/>
          <p:cNvPicPr>
            <a:picLocks noChangeAspect="1" noChangeArrowheads="1"/>
          </p:cNvPicPr>
          <p:nvPr/>
        </p:nvPicPr>
        <p:blipFill>
          <a:blip r:embed="rId2" cstate="print"/>
          <a:srcRect/>
          <a:stretch>
            <a:fillRect/>
          </a:stretch>
        </p:blipFill>
        <p:spPr bwMode="auto">
          <a:xfrm>
            <a:off x="762000" y="838200"/>
            <a:ext cx="76962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F6D2AF9-5985-4F86-8618-64190F20064B}" type="datetime1">
              <a:rPr lang="en-US" smtClean="0"/>
              <a:pPr>
                <a:defRPr/>
              </a:pPr>
              <a:t>16/01/2020</a:t>
            </a:fld>
            <a:endParaRPr lang="en-US" smtClean="0"/>
          </a:p>
        </p:txBody>
      </p:sp>
      <p:sp>
        <p:nvSpPr>
          <p:cNvPr id="5837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DAAB432-F489-4DC0-8174-7173109EB53B}" type="slidenum">
              <a:rPr lang="en-US" smtClean="0"/>
              <a:pPr>
                <a:defRPr/>
              </a:pPr>
              <a:t>68</a:t>
            </a:fld>
            <a:endParaRPr lang="en-US" smtClean="0"/>
          </a:p>
        </p:txBody>
      </p:sp>
      <p:pic>
        <p:nvPicPr>
          <p:cNvPr id="73732" name="Picture 2"/>
          <p:cNvPicPr>
            <a:picLocks noChangeAspect="1" noChangeArrowheads="1"/>
          </p:cNvPicPr>
          <p:nvPr/>
        </p:nvPicPr>
        <p:blipFill>
          <a:blip r:embed="rId2" cstate="print"/>
          <a:srcRect/>
          <a:stretch>
            <a:fillRect/>
          </a:stretch>
        </p:blipFill>
        <p:spPr bwMode="auto">
          <a:xfrm>
            <a:off x="609600" y="685800"/>
            <a:ext cx="82296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p:cNvSpPr>
            <a:spLocks noGrp="1"/>
          </p:cNvSpPr>
          <p:nvPr>
            <p:ph idx="1"/>
          </p:nvPr>
        </p:nvSpPr>
        <p:spPr>
          <a:xfrm>
            <a:off x="0" y="762000"/>
            <a:ext cx="9144000" cy="5867400"/>
          </a:xfrm>
        </p:spPr>
        <p:txBody>
          <a:bodyPr/>
          <a:lstStyle/>
          <a:p>
            <a:r>
              <a:rPr lang="en-US" sz="1600" dirty="0" smtClean="0"/>
              <a:t>Complete?? Yes</a:t>
            </a:r>
          </a:p>
          <a:p>
            <a:endParaRPr lang="en-US" sz="1600" dirty="0" smtClean="0"/>
          </a:p>
          <a:p>
            <a:r>
              <a:rPr lang="en-US" sz="1600" dirty="0" smtClean="0"/>
              <a:t>Time?? (d)b</a:t>
            </a:r>
            <a:r>
              <a:rPr lang="en-US" sz="1600" baseline="30000" dirty="0" smtClean="0"/>
              <a:t>1</a:t>
            </a:r>
            <a:r>
              <a:rPr lang="en-US" sz="1600" dirty="0" smtClean="0"/>
              <a:t> + (d -1)b</a:t>
            </a:r>
            <a:r>
              <a:rPr lang="en-US" sz="1600" baseline="30000" dirty="0" smtClean="0"/>
              <a:t>2</a:t>
            </a:r>
            <a:r>
              <a:rPr lang="en-US" sz="1600" dirty="0" smtClean="0"/>
              <a:t> + : : : + (1)</a:t>
            </a:r>
            <a:r>
              <a:rPr lang="en-US" sz="1600" dirty="0" err="1" smtClean="0"/>
              <a:t>b</a:t>
            </a:r>
            <a:r>
              <a:rPr lang="en-US" sz="1600" baseline="30000" dirty="0" err="1" smtClean="0"/>
              <a:t>d</a:t>
            </a:r>
            <a:r>
              <a:rPr lang="en-US" sz="1600" dirty="0" smtClean="0"/>
              <a:t> = O(</a:t>
            </a:r>
            <a:r>
              <a:rPr lang="en-US" sz="1600" dirty="0" err="1" smtClean="0"/>
              <a:t>b</a:t>
            </a:r>
            <a:r>
              <a:rPr lang="en-US" sz="1600" baseline="30000" dirty="0" err="1" smtClean="0"/>
              <a:t>d</a:t>
            </a:r>
            <a:r>
              <a:rPr lang="en-US" sz="1600" dirty="0" smtClean="0"/>
              <a:t>)</a:t>
            </a:r>
          </a:p>
          <a:p>
            <a:endParaRPr lang="en-US" sz="1600" dirty="0" smtClean="0"/>
          </a:p>
          <a:p>
            <a:r>
              <a:rPr lang="en-US" sz="1600" dirty="0" smtClean="0"/>
              <a:t>Space?? O(</a:t>
            </a:r>
            <a:r>
              <a:rPr lang="en-US" sz="1600" dirty="0" err="1" smtClean="0"/>
              <a:t>bd</a:t>
            </a:r>
            <a:r>
              <a:rPr lang="en-US" sz="1600" dirty="0" smtClean="0"/>
              <a:t>)</a:t>
            </a:r>
          </a:p>
          <a:p>
            <a:endParaRPr lang="en-US" sz="1600" dirty="0" smtClean="0"/>
          </a:p>
          <a:p>
            <a:r>
              <a:rPr lang="en-US" sz="1600" dirty="0" smtClean="0"/>
              <a:t>Optimal?? Yes, if step cost = 1</a:t>
            </a:r>
          </a:p>
          <a:p>
            <a:endParaRPr lang="en-US" sz="1600" dirty="0" smtClean="0"/>
          </a:p>
          <a:p>
            <a:r>
              <a:rPr lang="en-US" sz="1600" dirty="0" smtClean="0"/>
              <a:t>Can be modified to explore uniform-cost tree</a:t>
            </a:r>
          </a:p>
          <a:p>
            <a:endParaRPr lang="en-US" sz="1600" dirty="0" smtClean="0"/>
          </a:p>
          <a:p>
            <a:r>
              <a:rPr lang="en-US" sz="1600" dirty="0" smtClean="0"/>
              <a:t>Numerical comparison for b = 10 and d = 5, solution at far right leaf:</a:t>
            </a:r>
          </a:p>
          <a:p>
            <a:endParaRPr lang="en-US" sz="1600" dirty="0" smtClean="0"/>
          </a:p>
          <a:p>
            <a:r>
              <a:rPr lang="pt-BR" sz="1600" dirty="0" smtClean="0"/>
              <a:t>N(IDS) = 50 + 400 + 3,000 + 20,000 + 100,000 = 123, 450</a:t>
            </a:r>
          </a:p>
          <a:p>
            <a:endParaRPr lang="pt-BR" sz="1600" dirty="0" smtClean="0"/>
          </a:p>
          <a:p>
            <a:r>
              <a:rPr lang="pt-BR" sz="1600" dirty="0" smtClean="0"/>
              <a:t>N(BFS) = 1+10 + 100 + 1, 000 + 10, 000 + 100, 000 = 1, 11,111</a:t>
            </a:r>
          </a:p>
          <a:p>
            <a:endParaRPr lang="pt-BR" sz="1600" dirty="0" smtClean="0"/>
          </a:p>
          <a:p>
            <a:r>
              <a:rPr lang="en-US" sz="1600" dirty="0" smtClean="0"/>
              <a:t>an iterative deepening search from depth 1 all the way down to depth </a:t>
            </a:r>
            <a:r>
              <a:rPr lang="en-US" sz="1600" i="1" dirty="0" smtClean="0"/>
              <a:t>d expands </a:t>
            </a:r>
            <a:r>
              <a:rPr lang="en-US" sz="1600" dirty="0" smtClean="0"/>
              <a:t>only about 11 % more nodes than a single breadth-first or depth-limited search to depth </a:t>
            </a:r>
            <a:r>
              <a:rPr lang="en-US" sz="1600" i="1" dirty="0" smtClean="0"/>
              <a:t>d</a:t>
            </a:r>
            <a:r>
              <a:rPr lang="en-US" sz="1600" i="1" smtClean="0"/>
              <a:t>, when b </a:t>
            </a:r>
            <a:r>
              <a:rPr lang="en-US" sz="1600" i="1" dirty="0" smtClean="0"/>
              <a:t>= 10</a:t>
            </a:r>
            <a:endParaRPr lang="pt-BR" sz="1600" dirty="0" smtClean="0"/>
          </a:p>
        </p:txBody>
      </p:sp>
      <p:sp>
        <p:nvSpPr>
          <p:cNvPr id="3" name="Title 2"/>
          <p:cNvSpPr>
            <a:spLocks noGrp="1"/>
          </p:cNvSpPr>
          <p:nvPr>
            <p:ph type="title"/>
          </p:nvPr>
        </p:nvSpPr>
        <p:spPr>
          <a:xfrm>
            <a:off x="381000" y="152400"/>
            <a:ext cx="8229600" cy="685800"/>
          </a:xfrm>
        </p:spPr>
        <p:txBody>
          <a:bodyPr>
            <a:normAutofit fontScale="90000"/>
          </a:bodyPr>
          <a:lstStyle/>
          <a:p>
            <a:pPr>
              <a:defRPr/>
            </a:pPr>
            <a:r>
              <a:rPr lang="en-US" dirty="0" smtClean="0"/>
              <a:t>Remarks</a:t>
            </a:r>
            <a:endParaRPr lang="en-US" dirty="0"/>
          </a:p>
        </p:txBody>
      </p:sp>
      <p:sp>
        <p:nvSpPr>
          <p:cNvPr id="5939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1E41955-5921-4C11-B0F5-EF1AE0F09778}" type="datetime1">
              <a:rPr lang="en-US" smtClean="0"/>
              <a:pPr>
                <a:defRPr/>
              </a:pPr>
              <a:t>16/01/2020</a:t>
            </a:fld>
            <a:endParaRPr lang="en-US" smtClean="0"/>
          </a:p>
        </p:txBody>
      </p:sp>
      <p:sp>
        <p:nvSpPr>
          <p:cNvPr id="5939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5666731-BD96-4D99-954E-6E0AA8831413}" type="slidenum">
              <a:rPr lang="en-US" smtClean="0"/>
              <a:pPr>
                <a:defRPr/>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152400" y="1066800"/>
            <a:ext cx="4267200" cy="5334000"/>
          </a:xfrm>
        </p:spPr>
        <p:txBody>
          <a:bodyPr/>
          <a:lstStyle/>
          <a:p>
            <a:r>
              <a:rPr lang="en-US" sz="1600" smtClean="0"/>
              <a:t>It was told that a computer program called “Eugene Goostman” had passed the famous Turing Test</a:t>
            </a:r>
          </a:p>
          <a:p>
            <a:r>
              <a:rPr lang="en-US" sz="1600" smtClean="0"/>
              <a:t>Vladimir Veselov, a software engineer from Russia, who led the team that created the program</a:t>
            </a:r>
          </a:p>
          <a:p>
            <a:r>
              <a:rPr lang="en-US" sz="1600" smtClean="0"/>
              <a:t>Eugene posed as a 13-year-old from Odessa, Ukraine, for whom English was a second language </a:t>
            </a:r>
          </a:p>
          <a:p>
            <a:r>
              <a:rPr lang="en-US" sz="1600" smtClean="0"/>
              <a:t>In a test on 1</a:t>
            </a:r>
            <a:r>
              <a:rPr lang="en-US" sz="1600" baseline="30000" smtClean="0"/>
              <a:t>st</a:t>
            </a:r>
            <a:r>
              <a:rPr lang="en-US" sz="1600" smtClean="0"/>
              <a:t> week of June, 2014 sponsored by the University of Reading in the U.K., 10 of 30 people were not able to distinguish Eugene from a human while chatting by text.</a:t>
            </a:r>
          </a:p>
          <a:p>
            <a:r>
              <a:rPr lang="en-US" sz="1600" smtClean="0"/>
              <a:t>Eugene’s claim is disputed.</a:t>
            </a:r>
          </a:p>
          <a:p>
            <a:r>
              <a:rPr lang="en-US" sz="1600" smtClean="0"/>
              <a:t>Critics said Eugene had an unfair advantage by posing as a non-English-speaking teen, and said the program was narrowly tailored for the test, rather than a true “thinking machine.”</a:t>
            </a:r>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Was the Turing Test Passed?</a:t>
            </a:r>
            <a:endParaRPr lang="en-US" dirty="0"/>
          </a:p>
        </p:txBody>
      </p:sp>
      <p:sp>
        <p:nvSpPr>
          <p:cNvPr id="1741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A8460A8A-7D2E-4FE6-AD82-4104ED65CDDB}" type="datetime1">
              <a:rPr lang="en-US" smtClean="0"/>
              <a:pPr>
                <a:defRPr/>
              </a:pPr>
              <a:t>16/01/2020</a:t>
            </a:fld>
            <a:endParaRPr lang="en-US" smtClean="0"/>
          </a:p>
        </p:txBody>
      </p:sp>
      <p:sp>
        <p:nvSpPr>
          <p:cNvPr id="1741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9FD0442-2A8B-437F-9A1F-F55AE05D1933}" type="slidenum">
              <a:rPr lang="en-US" smtClean="0"/>
              <a:pPr>
                <a:defRPr/>
              </a:pPr>
              <a:t>7</a:t>
            </a:fld>
            <a:endParaRPr lang="en-US" smtClean="0"/>
          </a:p>
        </p:txBody>
      </p:sp>
      <p:pic>
        <p:nvPicPr>
          <p:cNvPr id="17414" name="Picture 4" descr="C:\Documents and Settings\Admin\Desktop\BN-DD924_eugene_D_20140609204041.jpg"/>
          <p:cNvPicPr>
            <a:picLocks noChangeAspect="1" noChangeArrowheads="1"/>
          </p:cNvPicPr>
          <p:nvPr/>
        </p:nvPicPr>
        <p:blipFill>
          <a:blip r:embed="rId2" cstate="print"/>
          <a:srcRect/>
          <a:stretch>
            <a:fillRect/>
          </a:stretch>
        </p:blipFill>
        <p:spPr bwMode="auto">
          <a:xfrm>
            <a:off x="4419600" y="1066800"/>
            <a:ext cx="4495800" cy="48006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a:xfrm>
            <a:off x="381000" y="1295400"/>
            <a:ext cx="8229600" cy="4525963"/>
          </a:xfrm>
        </p:spPr>
        <p:txBody>
          <a:bodyPr/>
          <a:lstStyle/>
          <a:p>
            <a:r>
              <a:rPr lang="en-US" sz="1600" smtClean="0"/>
              <a:t>more information than the initial state, the operators, &amp; the goal state is available</a:t>
            </a:r>
          </a:p>
          <a:p>
            <a:endParaRPr lang="en-US" sz="1600" smtClean="0"/>
          </a:p>
          <a:p>
            <a:r>
              <a:rPr lang="en-US" sz="1600" smtClean="0"/>
              <a:t>When this is the case, the better the information available, the more efficient the search process will be</a:t>
            </a:r>
          </a:p>
          <a:p>
            <a:endParaRPr lang="en-US" sz="1600" smtClean="0"/>
          </a:p>
          <a:p>
            <a:r>
              <a:rPr lang="en-US" sz="1600" smtClean="0"/>
              <a:t>They often depend on the use of heuristic information</a:t>
            </a:r>
          </a:p>
          <a:p>
            <a:endParaRPr lang="en-US" sz="1600" smtClean="0"/>
          </a:p>
          <a:p>
            <a:r>
              <a:rPr lang="en-US" sz="1600" smtClean="0"/>
              <a:t>A </a:t>
            </a:r>
            <a:r>
              <a:rPr lang="en-US" sz="1600" i="1" smtClean="0"/>
              <a:t>heuristic</a:t>
            </a:r>
            <a:r>
              <a:rPr lang="en-US" sz="1600" smtClean="0"/>
              <a:t> is a method that </a:t>
            </a:r>
          </a:p>
          <a:p>
            <a:pPr>
              <a:buFont typeface="Wingdings 3" pitchFamily="18" charset="2"/>
              <a:buNone/>
            </a:pPr>
            <a:r>
              <a:rPr lang="en-US" sz="1600" smtClean="0"/>
              <a:t>		a) might not always find the best solution </a:t>
            </a:r>
          </a:p>
          <a:p>
            <a:pPr>
              <a:buFont typeface="Wingdings 3" pitchFamily="18" charset="2"/>
              <a:buNone/>
            </a:pPr>
            <a:r>
              <a:rPr lang="en-US" sz="1600" b="1" i="1" smtClean="0"/>
              <a:t>		</a:t>
            </a:r>
            <a:r>
              <a:rPr lang="en-US" sz="1600" smtClean="0"/>
              <a:t>b) but is guaranteed to find a good solution in reasonable time. </a:t>
            </a:r>
          </a:p>
          <a:p>
            <a:endParaRPr lang="en-US" sz="1600" smtClean="0"/>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Informed Search</a:t>
            </a:r>
            <a:br>
              <a:rPr lang="en-US" dirty="0" smtClean="0"/>
            </a:br>
            <a:endParaRPr lang="en-US" dirty="0"/>
          </a:p>
        </p:txBody>
      </p:sp>
      <p:sp>
        <p:nvSpPr>
          <p:cNvPr id="6042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68E4369-BC59-4029-BC01-282EE90FF5BE}" type="datetime1">
              <a:rPr lang="en-US" smtClean="0"/>
              <a:pPr>
                <a:defRPr/>
              </a:pPr>
              <a:t>16/01/2020</a:t>
            </a:fld>
            <a:endParaRPr lang="en-US" smtClean="0"/>
          </a:p>
        </p:txBody>
      </p:sp>
      <p:sp>
        <p:nvSpPr>
          <p:cNvPr id="6042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F32EE18-BB58-4A0F-8631-C96B18BB2CDA}" type="slidenum">
              <a:rPr lang="en-US" smtClean="0"/>
              <a:pPr>
                <a:defRPr/>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a:xfrm>
            <a:off x="0" y="609600"/>
            <a:ext cx="9144000" cy="5943600"/>
          </a:xfrm>
        </p:spPr>
        <p:txBody>
          <a:bodyPr/>
          <a:lstStyle/>
          <a:p>
            <a:r>
              <a:rPr lang="en-US" sz="1800" smtClean="0"/>
              <a:t>Algorithm</a:t>
            </a:r>
          </a:p>
          <a:p>
            <a:r>
              <a:rPr lang="en-US" sz="800" smtClean="0"/>
              <a:t>begin</a:t>
            </a:r>
          </a:p>
          <a:p>
            <a:r>
              <a:rPr lang="en-US" sz="800" smtClean="0"/>
              <a:t>  g(s)=0; h(s)=0; put s in OPEN; found = false;</a:t>
            </a:r>
          </a:p>
          <a:p>
            <a:r>
              <a:rPr lang="en-US" sz="800" smtClean="0"/>
              <a:t>  while OPEN not empty &amp; not(found) do</a:t>
            </a:r>
          </a:p>
          <a:p>
            <a:r>
              <a:rPr lang="en-US" sz="800" smtClean="0"/>
              <a:t>  begin</a:t>
            </a:r>
          </a:p>
          <a:p>
            <a:r>
              <a:rPr lang="en-US" sz="800" smtClean="0"/>
              <a:t>     select a node from OPEN with minimum f-value(resolve ties   </a:t>
            </a:r>
          </a:p>
          <a:p>
            <a:r>
              <a:rPr lang="en-US" sz="800" smtClean="0"/>
              <a:t>     arbitrarily, but in favor of a goal node);</a:t>
            </a:r>
          </a:p>
          <a:p>
            <a:r>
              <a:rPr lang="en-US" sz="800" smtClean="0"/>
              <a:t>     remove n from OPEN &amp; put n in CLOSED;</a:t>
            </a:r>
          </a:p>
          <a:p>
            <a:r>
              <a:rPr lang="en-US" sz="800" smtClean="0"/>
              <a:t>     if n is a goal node then</a:t>
            </a:r>
          </a:p>
          <a:p>
            <a:r>
              <a:rPr lang="en-US" sz="800" smtClean="0"/>
              <a:t>           found = true;</a:t>
            </a:r>
          </a:p>
          <a:p>
            <a:r>
              <a:rPr lang="en-US" sz="800" smtClean="0"/>
              <a:t>     else begin</a:t>
            </a:r>
          </a:p>
          <a:p>
            <a:r>
              <a:rPr lang="en-US" sz="800" smtClean="0"/>
              <a:t>               expand n generating all its immediate successors n</a:t>
            </a:r>
            <a:r>
              <a:rPr lang="en-US" sz="800" baseline="-25000" smtClean="0"/>
              <a:t>i</a:t>
            </a:r>
            <a:r>
              <a:rPr lang="en-US" sz="800" smtClean="0"/>
              <a:t> (if any);</a:t>
            </a:r>
          </a:p>
          <a:p>
            <a:r>
              <a:rPr lang="en-US" sz="800" smtClean="0"/>
              <a:t>               for each successor n</a:t>
            </a:r>
            <a:r>
              <a:rPr lang="en-US" sz="800" baseline="-25000" smtClean="0"/>
              <a:t>i</a:t>
            </a:r>
            <a:r>
              <a:rPr lang="en-US" sz="800" smtClean="0"/>
              <a:t> of n do</a:t>
            </a:r>
          </a:p>
          <a:p>
            <a:r>
              <a:rPr lang="en-US" sz="800" smtClean="0"/>
              <a:t>               begin</a:t>
            </a:r>
          </a:p>
          <a:p>
            <a:r>
              <a:rPr lang="en-US" sz="800" smtClean="0"/>
              <a:t>                   g = g(n) + c(n, n</a:t>
            </a:r>
            <a:r>
              <a:rPr lang="en-US" sz="800" baseline="-25000" smtClean="0"/>
              <a:t>i</a:t>
            </a:r>
            <a:r>
              <a:rPr lang="en-US" sz="800" smtClean="0"/>
              <a:t>);</a:t>
            </a:r>
          </a:p>
          <a:p>
            <a:r>
              <a:rPr lang="en-US" sz="800" smtClean="0"/>
              <a:t>                   if n</a:t>
            </a:r>
            <a:r>
              <a:rPr lang="en-US" sz="800" baseline="-25000" smtClean="0"/>
              <a:t>i</a:t>
            </a:r>
            <a:r>
              <a:rPr lang="en-US" sz="800" smtClean="0"/>
              <a:t> is not already in OPEN or CLOSED then</a:t>
            </a:r>
          </a:p>
          <a:p>
            <a:r>
              <a:rPr lang="en-US" sz="800" smtClean="0"/>
              <a:t>                   begin</a:t>
            </a:r>
          </a:p>
          <a:p>
            <a:r>
              <a:rPr lang="en-US" sz="800" smtClean="0"/>
              <a:t>                      g(n</a:t>
            </a:r>
            <a:r>
              <a:rPr lang="en-US" sz="800" baseline="-25000" smtClean="0"/>
              <a:t>i</a:t>
            </a:r>
            <a:r>
              <a:rPr lang="en-US" sz="800" smtClean="0"/>
              <a:t>) = g;</a:t>
            </a:r>
          </a:p>
          <a:p>
            <a:r>
              <a:rPr lang="en-US" sz="800" smtClean="0"/>
              <a:t>                      f(n</a:t>
            </a:r>
            <a:r>
              <a:rPr lang="en-US" sz="800" baseline="-25000" smtClean="0"/>
              <a:t>i</a:t>
            </a:r>
            <a:r>
              <a:rPr lang="en-US" sz="800" smtClean="0"/>
              <a:t>) = g+h(n</a:t>
            </a:r>
            <a:r>
              <a:rPr lang="en-US" sz="800" baseline="-25000" smtClean="0"/>
              <a:t>i</a:t>
            </a:r>
            <a:r>
              <a:rPr lang="en-US" sz="800" smtClean="0"/>
              <a:t>);</a:t>
            </a:r>
          </a:p>
          <a:p>
            <a:r>
              <a:rPr lang="en-US" sz="800" smtClean="0"/>
              <a:t>                      put n</a:t>
            </a:r>
            <a:r>
              <a:rPr lang="en-US" sz="800" baseline="-25000" smtClean="0"/>
              <a:t>i</a:t>
            </a:r>
            <a:r>
              <a:rPr lang="en-US" sz="800" smtClean="0"/>
              <a:t> in OPEN;</a:t>
            </a:r>
          </a:p>
          <a:p>
            <a:r>
              <a:rPr lang="en-US" sz="800" smtClean="0"/>
              <a:t>                      direct backward pointer from n</a:t>
            </a:r>
            <a:r>
              <a:rPr lang="en-US" sz="800" baseline="-25000" smtClean="0"/>
              <a:t>i</a:t>
            </a:r>
            <a:r>
              <a:rPr lang="en-US" sz="800" smtClean="0"/>
              <a:t> to n;</a:t>
            </a:r>
          </a:p>
          <a:p>
            <a:r>
              <a:rPr lang="en-US" sz="800" smtClean="0"/>
              <a:t>                   end      </a:t>
            </a:r>
          </a:p>
          <a:p>
            <a:r>
              <a:rPr lang="en-US" sz="800" smtClean="0"/>
              <a:t>                   else if g(n</a:t>
            </a:r>
            <a:r>
              <a:rPr lang="en-US" sz="800" baseline="-25000" smtClean="0"/>
              <a:t>i</a:t>
            </a:r>
            <a:r>
              <a:rPr lang="en-US" sz="800" smtClean="0"/>
              <a:t>) &gt; g then</a:t>
            </a:r>
          </a:p>
          <a:p>
            <a:r>
              <a:rPr lang="en-US" sz="800" smtClean="0"/>
              <a:t>                   begin</a:t>
            </a:r>
          </a:p>
          <a:p>
            <a:r>
              <a:rPr lang="en-US" sz="800" smtClean="0"/>
              <a:t>                       g(n</a:t>
            </a:r>
            <a:r>
              <a:rPr lang="en-US" sz="800" baseline="-25000" smtClean="0"/>
              <a:t>i</a:t>
            </a:r>
            <a:r>
              <a:rPr lang="en-US" sz="800" smtClean="0"/>
              <a:t>) = g; f(n</a:t>
            </a:r>
            <a:r>
              <a:rPr lang="en-US" sz="800" baseline="-25000" smtClean="0"/>
              <a:t>i</a:t>
            </a:r>
            <a:r>
              <a:rPr lang="en-US" sz="800" smtClean="0"/>
              <a:t>) = g+h(n</a:t>
            </a:r>
            <a:r>
              <a:rPr lang="en-US" sz="800" i="1" baseline="-25000" smtClean="0"/>
              <a:t>i</a:t>
            </a:r>
            <a:r>
              <a:rPr lang="en-US" sz="800" smtClean="0"/>
              <a:t>);  </a:t>
            </a:r>
          </a:p>
          <a:p>
            <a:r>
              <a:rPr lang="en-US" sz="800" smtClean="0"/>
              <a:t>                       redirect backward pointer from n</a:t>
            </a:r>
            <a:r>
              <a:rPr lang="en-US" sz="800" baseline="-25000" smtClean="0"/>
              <a:t>i</a:t>
            </a:r>
            <a:r>
              <a:rPr lang="en-US" sz="800" smtClean="0"/>
              <a:t> to n;</a:t>
            </a:r>
          </a:p>
          <a:p>
            <a:r>
              <a:rPr lang="en-US" sz="800" smtClean="0"/>
              <a:t>                       if ni is in CLOSED then</a:t>
            </a:r>
          </a:p>
          <a:p>
            <a:r>
              <a:rPr lang="en-US" sz="800" smtClean="0"/>
              <a:t>                           remove it from CLOSED &amp; put n</a:t>
            </a:r>
            <a:r>
              <a:rPr lang="en-US" sz="800" baseline="-25000" smtClean="0"/>
              <a:t>i</a:t>
            </a:r>
            <a:r>
              <a:rPr lang="en-US" sz="800" smtClean="0"/>
              <a:t> in OPEN;         </a:t>
            </a:r>
          </a:p>
          <a:p>
            <a:r>
              <a:rPr lang="en-US" sz="800" smtClean="0"/>
              <a:t>                    end</a:t>
            </a:r>
          </a:p>
          <a:p>
            <a:r>
              <a:rPr lang="en-US" sz="800" smtClean="0"/>
              <a:t>             end</a:t>
            </a:r>
          </a:p>
          <a:p>
            <a:r>
              <a:rPr lang="en-US" sz="800" smtClean="0"/>
              <a:t>         end</a:t>
            </a:r>
          </a:p>
          <a:p>
            <a:r>
              <a:rPr lang="en-US" sz="800" smtClean="0"/>
              <a:t>  end</a:t>
            </a:r>
          </a:p>
          <a:p>
            <a:r>
              <a:rPr lang="en-US" sz="800" smtClean="0"/>
              <a:t>if (found) then   output f(n) &amp; solution path by tracing back through pointers;</a:t>
            </a:r>
          </a:p>
          <a:p>
            <a:r>
              <a:rPr lang="en-US" sz="800" smtClean="0"/>
              <a:t>Else   output failure message;</a:t>
            </a:r>
          </a:p>
          <a:p>
            <a:pPr>
              <a:buFont typeface="Wingdings 3" pitchFamily="18" charset="2"/>
              <a:buNone/>
            </a:pPr>
            <a:r>
              <a:rPr lang="en-US" sz="800" smtClean="0"/>
              <a:t>	end</a:t>
            </a:r>
          </a:p>
          <a:p>
            <a:endParaRPr lang="en-US" sz="1800" smtClean="0"/>
          </a:p>
        </p:txBody>
      </p:sp>
      <p:sp>
        <p:nvSpPr>
          <p:cNvPr id="3" name="Title 2"/>
          <p:cNvSpPr>
            <a:spLocks noGrp="1"/>
          </p:cNvSpPr>
          <p:nvPr>
            <p:ph type="title"/>
          </p:nvPr>
        </p:nvSpPr>
        <p:spPr>
          <a:xfrm>
            <a:off x="381000" y="152400"/>
            <a:ext cx="8229600" cy="533400"/>
          </a:xfrm>
        </p:spPr>
        <p:txBody>
          <a:bodyPr>
            <a:normAutofit fontScale="90000"/>
          </a:bodyPr>
          <a:lstStyle/>
          <a:p>
            <a:pPr>
              <a:defRPr/>
            </a:pPr>
            <a:r>
              <a:rPr lang="en-US" dirty="0" smtClean="0"/>
              <a:t>A*</a:t>
            </a:r>
            <a:endParaRPr lang="en-US" dirty="0"/>
          </a:p>
        </p:txBody>
      </p:sp>
      <p:sp>
        <p:nvSpPr>
          <p:cNvPr id="6144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148453D-8F55-41AB-A098-D640E2297C61}" type="datetime1">
              <a:rPr lang="en-US" smtClean="0"/>
              <a:pPr>
                <a:defRPr/>
              </a:pPr>
              <a:t>16/01/2020</a:t>
            </a:fld>
            <a:endParaRPr lang="en-US" smtClean="0"/>
          </a:p>
        </p:txBody>
      </p:sp>
      <p:sp>
        <p:nvSpPr>
          <p:cNvPr id="6144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1BC8ED95-2DA3-4547-A81E-BC2F9441595C}" type="slidenum">
              <a:rPr lang="en-US" smtClean="0"/>
              <a:pPr>
                <a:defRPr/>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144000" cy="4953000"/>
          </a:xfrm>
        </p:spPr>
        <p:txBody>
          <a:bodyPr/>
          <a:lstStyle/>
          <a:p>
            <a:pPr>
              <a:buNone/>
            </a:pPr>
            <a:r>
              <a:rPr lang="en-US" dirty="0" smtClean="0"/>
              <a:t>              </a:t>
            </a:r>
            <a:r>
              <a:rPr lang="en-US" sz="1600" dirty="0" smtClean="0"/>
              <a:t>S</a:t>
            </a:r>
          </a:p>
          <a:p>
            <a:pPr>
              <a:buNone/>
            </a:pPr>
            <a:r>
              <a:rPr lang="en-US" sz="1600" dirty="0" smtClean="0"/>
              <a:t>                      2             3</a:t>
            </a:r>
            <a:endParaRPr lang="en-US" sz="1600" dirty="0" smtClean="0"/>
          </a:p>
          <a:p>
            <a:pPr>
              <a:buNone/>
            </a:pPr>
            <a:r>
              <a:rPr lang="en-US" sz="1600" dirty="0" smtClean="0"/>
              <a:t>         m1</a:t>
            </a:r>
            <a:r>
              <a:rPr lang="en-US" sz="1600" baseline="30000" dirty="0" smtClean="0"/>
              <a:t>(4)</a:t>
            </a:r>
            <a:r>
              <a:rPr lang="en-US" sz="1600" dirty="0" smtClean="0"/>
              <a:t>                            m2</a:t>
            </a:r>
            <a:r>
              <a:rPr lang="en-US" sz="1600" baseline="30000" dirty="0" smtClean="0"/>
              <a:t>(5)</a:t>
            </a:r>
          </a:p>
          <a:p>
            <a:pPr>
              <a:buNone/>
            </a:pPr>
            <a:r>
              <a:rPr lang="en-US" sz="1600" dirty="0" smtClean="0"/>
              <a:t>                          3 m3</a:t>
            </a:r>
            <a:r>
              <a:rPr lang="en-US" sz="1600" baseline="30000" dirty="0" smtClean="0"/>
              <a:t>(0)</a:t>
            </a:r>
            <a:r>
              <a:rPr lang="en-US" sz="1600" dirty="0" smtClean="0"/>
              <a:t>  1</a:t>
            </a:r>
          </a:p>
          <a:p>
            <a:pPr>
              <a:buNone/>
            </a:pPr>
            <a:r>
              <a:rPr lang="en-US" sz="1600" dirty="0" smtClean="0"/>
              <a:t>                 4                        1</a:t>
            </a:r>
          </a:p>
          <a:p>
            <a:pPr>
              <a:buNone/>
            </a:pPr>
            <a:r>
              <a:rPr lang="en-US" sz="1600" dirty="0" smtClean="0"/>
              <a:t>                        1          2</a:t>
            </a:r>
            <a:endParaRPr lang="en-US" sz="1600" dirty="0" smtClean="0"/>
          </a:p>
          <a:p>
            <a:pPr>
              <a:buNone/>
            </a:pPr>
            <a:endParaRPr lang="en-US" sz="1600" dirty="0" smtClean="0"/>
          </a:p>
          <a:p>
            <a:pPr>
              <a:buNone/>
            </a:pPr>
            <a:r>
              <a:rPr lang="en-US" sz="1600" dirty="0" smtClean="0"/>
              <a:t> </a:t>
            </a:r>
            <a:r>
              <a:rPr lang="en-US" sz="1600" dirty="0" smtClean="0"/>
              <a:t>         m4</a:t>
            </a:r>
            <a:r>
              <a:rPr lang="en-US" sz="1600" baseline="30000" dirty="0" smtClean="0"/>
              <a:t>(5)</a:t>
            </a:r>
            <a:r>
              <a:rPr lang="en-US" sz="1600" dirty="0" smtClean="0"/>
              <a:t>                            m5</a:t>
            </a:r>
            <a:r>
              <a:rPr lang="en-US" sz="1600" baseline="30000" dirty="0" smtClean="0"/>
              <a:t>(3)</a:t>
            </a:r>
          </a:p>
          <a:p>
            <a:pPr>
              <a:buNone/>
            </a:pPr>
            <a:r>
              <a:rPr lang="en-US" sz="1600" dirty="0" smtClean="0"/>
              <a:t>                  1             1         3</a:t>
            </a:r>
            <a:endParaRPr lang="en-US" sz="1600" dirty="0" smtClean="0"/>
          </a:p>
          <a:p>
            <a:pPr>
              <a:buNone/>
            </a:pPr>
            <a:r>
              <a:rPr lang="en-US" sz="1600" dirty="0" smtClean="0"/>
              <a:t>      </a:t>
            </a:r>
          </a:p>
          <a:p>
            <a:pPr>
              <a:buNone/>
            </a:pPr>
            <a:r>
              <a:rPr lang="en-US" sz="1600" dirty="0" smtClean="0"/>
              <a:t> </a:t>
            </a:r>
            <a:r>
              <a:rPr lang="en-US" sz="1600" dirty="0" smtClean="0"/>
              <a:t>         m6 </a:t>
            </a:r>
            <a:r>
              <a:rPr lang="en-US" sz="1600" baseline="30000" dirty="0" smtClean="0"/>
              <a:t>(2)</a:t>
            </a:r>
            <a:r>
              <a:rPr lang="en-US" sz="1600" dirty="0" smtClean="0"/>
              <a:t>                           r</a:t>
            </a:r>
          </a:p>
          <a:p>
            <a:pPr>
              <a:buNone/>
            </a:pPr>
            <a:endParaRPr lang="en-US" sz="1600" dirty="0" smtClean="0"/>
          </a:p>
          <a:p>
            <a:pPr>
              <a:buNone/>
            </a:pPr>
            <a:r>
              <a:rPr lang="en-US" sz="1600" dirty="0" smtClean="0"/>
              <a:t>Solution Path: S        m2       m5       r, cost = 7</a:t>
            </a:r>
          </a:p>
          <a:p>
            <a:pPr>
              <a:buNone/>
            </a:pPr>
            <a:endParaRPr lang="en-US" sz="1600" dirty="0" smtClean="0"/>
          </a:p>
          <a:p>
            <a:pPr>
              <a:buNone/>
            </a:pPr>
            <a:r>
              <a:rPr lang="en-US" sz="1600" b="1" dirty="0" smtClean="0"/>
              <a:t>Note: This is not the best solution</a:t>
            </a:r>
            <a:endParaRPr lang="en-US" sz="1600" b="1" dirty="0" smtClean="0"/>
          </a:p>
          <a:p>
            <a:pPr>
              <a:buNone/>
            </a:pPr>
            <a:endParaRPr lang="en-US" dirty="0"/>
          </a:p>
        </p:txBody>
      </p:sp>
      <p:sp>
        <p:nvSpPr>
          <p:cNvPr id="3" name="Title 2"/>
          <p:cNvSpPr>
            <a:spLocks noGrp="1"/>
          </p:cNvSpPr>
          <p:nvPr>
            <p:ph type="title"/>
          </p:nvPr>
        </p:nvSpPr>
        <p:spPr>
          <a:xfrm>
            <a:off x="457200" y="228600"/>
            <a:ext cx="8229600" cy="715962"/>
          </a:xfrm>
        </p:spPr>
        <p:txBody>
          <a:bodyPr>
            <a:normAutofit fontScale="90000"/>
          </a:bodyPr>
          <a:lstStyle/>
          <a:p>
            <a:r>
              <a:rPr lang="en-US" dirty="0" smtClean="0"/>
              <a:t>A</a:t>
            </a:r>
            <a:r>
              <a:rPr lang="en-US" baseline="30000" dirty="0" smtClean="0"/>
              <a:t>*</a:t>
            </a:r>
            <a:r>
              <a:rPr lang="en-US" dirty="0" smtClean="0"/>
              <a:t> Example (I)</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72</a:t>
            </a:fld>
            <a:endParaRPr lang="en-US"/>
          </a:p>
        </p:txBody>
      </p:sp>
      <p:sp>
        <p:nvSpPr>
          <p:cNvPr id="6" name="Oval 5"/>
          <p:cNvSpPr/>
          <p:nvPr/>
        </p:nvSpPr>
        <p:spPr>
          <a:xfrm>
            <a:off x="2133600" y="1143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1752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1752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133600" y="2362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6" idx="3"/>
            <a:endCxn id="7" idx="7"/>
          </p:cNvCxnSpPr>
          <p:nvPr/>
        </p:nvCxnSpPr>
        <p:spPr>
          <a:xfrm rot="5400000">
            <a:off x="1719122" y="1338122"/>
            <a:ext cx="447956" cy="447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8" idx="1"/>
          </p:cNvCxnSpPr>
          <p:nvPr/>
        </p:nvCxnSpPr>
        <p:spPr>
          <a:xfrm rot="16200000" flipH="1">
            <a:off x="2305050" y="1314450"/>
            <a:ext cx="4144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9" idx="1"/>
          </p:cNvCxnSpPr>
          <p:nvPr/>
        </p:nvCxnSpPr>
        <p:spPr>
          <a:xfrm rot="16200000" flipH="1">
            <a:off x="1695450" y="1924050"/>
            <a:ext cx="4144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385872" y="1890572"/>
            <a:ext cx="4144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52400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89560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7" idx="4"/>
            <a:endCxn id="19" idx="0"/>
          </p:cNvCxnSpPr>
          <p:nvPr/>
        </p:nvCxnSpPr>
        <p:spPr>
          <a:xfrm rot="5400000">
            <a:off x="1104900" y="2514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2419350" y="249555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4"/>
            <a:endCxn id="19" idx="7"/>
          </p:cNvCxnSpPr>
          <p:nvPr/>
        </p:nvCxnSpPr>
        <p:spPr>
          <a:xfrm rot="5400000">
            <a:off x="1738172" y="2571750"/>
            <a:ext cx="4906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20" idx="1"/>
          </p:cNvCxnSpPr>
          <p:nvPr/>
        </p:nvCxnSpPr>
        <p:spPr>
          <a:xfrm rot="16200000" flipH="1">
            <a:off x="2343150" y="2495550"/>
            <a:ext cx="490678" cy="681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5240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895600" y="38862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0" idx="4"/>
            <a:endCxn id="30" idx="0"/>
          </p:cNvCxnSpPr>
          <p:nvPr/>
        </p:nvCxnSpPr>
        <p:spPr>
          <a:xfrm rot="5400000">
            <a:off x="2705100" y="3581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4"/>
            <a:endCxn id="30" idx="1"/>
          </p:cNvCxnSpPr>
          <p:nvPr/>
        </p:nvCxnSpPr>
        <p:spPr>
          <a:xfrm rot="16200000" flipH="1">
            <a:off x="1962150" y="2952750"/>
            <a:ext cx="643078" cy="1290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4"/>
            <a:endCxn id="29" idx="0"/>
          </p:cNvCxnSpPr>
          <p:nvPr/>
        </p:nvCxnSpPr>
        <p:spPr>
          <a:xfrm rot="5400000">
            <a:off x="1333500" y="3581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nvGraphicFramePr>
        <p:xfrm>
          <a:off x="3809998" y="1295400"/>
          <a:ext cx="5334003" cy="3120815"/>
        </p:xfrm>
        <a:graphic>
          <a:graphicData uri="http://schemas.openxmlformats.org/drawingml/2006/table">
            <a:tbl>
              <a:tblPr firstRow="1" bandRow="1">
                <a:tableStyleId>{5C22544A-7EE6-4342-B048-85BDC9FD1C3A}</a:tableStyleId>
              </a:tblPr>
              <a:tblGrid>
                <a:gridCol w="685802"/>
                <a:gridCol w="627179"/>
                <a:gridCol w="592016"/>
                <a:gridCol w="609600"/>
                <a:gridCol w="609600"/>
                <a:gridCol w="609600"/>
                <a:gridCol w="609600"/>
                <a:gridCol w="457205"/>
                <a:gridCol w="533401"/>
              </a:tblGrid>
              <a:tr h="313267">
                <a:tc>
                  <a:txBody>
                    <a:bodyPr/>
                    <a:lstStyle/>
                    <a:p>
                      <a:r>
                        <a:rPr lang="en-US" sz="1400" dirty="0" smtClean="0"/>
                        <a:t>steps</a:t>
                      </a:r>
                      <a:endParaRPr lang="en-US" sz="1400" dirty="0"/>
                    </a:p>
                  </a:txBody>
                  <a:tcPr/>
                </a:tc>
                <a:tc>
                  <a:txBody>
                    <a:bodyPr/>
                    <a:lstStyle/>
                    <a:p>
                      <a:r>
                        <a:rPr lang="en-US" sz="1200" dirty="0" smtClean="0"/>
                        <a:t>S</a:t>
                      </a:r>
                      <a:endParaRPr lang="en-US" sz="1200" dirty="0"/>
                    </a:p>
                  </a:txBody>
                  <a:tcPr/>
                </a:tc>
                <a:tc>
                  <a:txBody>
                    <a:bodyPr/>
                    <a:lstStyle/>
                    <a:p>
                      <a:r>
                        <a:rPr lang="en-US" sz="1200" dirty="0" smtClean="0"/>
                        <a:t>m1</a:t>
                      </a:r>
                      <a:endParaRPr lang="en-US" sz="1200" dirty="0"/>
                    </a:p>
                  </a:txBody>
                  <a:tcPr/>
                </a:tc>
                <a:tc>
                  <a:txBody>
                    <a:bodyPr/>
                    <a:lstStyle/>
                    <a:p>
                      <a:r>
                        <a:rPr lang="en-US" sz="1200" dirty="0" smtClean="0"/>
                        <a:t>m2</a:t>
                      </a:r>
                      <a:endParaRPr lang="en-US" sz="1200" dirty="0"/>
                    </a:p>
                  </a:txBody>
                  <a:tcPr/>
                </a:tc>
                <a:tc>
                  <a:txBody>
                    <a:bodyPr/>
                    <a:lstStyle/>
                    <a:p>
                      <a:r>
                        <a:rPr lang="en-US" sz="1200" dirty="0" smtClean="0"/>
                        <a:t>m3</a:t>
                      </a:r>
                      <a:endParaRPr lang="en-US" sz="1200" dirty="0"/>
                    </a:p>
                  </a:txBody>
                  <a:tcPr/>
                </a:tc>
                <a:tc>
                  <a:txBody>
                    <a:bodyPr/>
                    <a:lstStyle/>
                    <a:p>
                      <a:r>
                        <a:rPr lang="en-US" sz="1200" dirty="0" smtClean="0"/>
                        <a:t>m4</a:t>
                      </a:r>
                      <a:endParaRPr lang="en-US" sz="1200" dirty="0"/>
                    </a:p>
                  </a:txBody>
                  <a:tcPr/>
                </a:tc>
                <a:tc>
                  <a:txBody>
                    <a:bodyPr/>
                    <a:lstStyle/>
                    <a:p>
                      <a:r>
                        <a:rPr lang="en-US" sz="1200" dirty="0" smtClean="0"/>
                        <a:t>m5</a:t>
                      </a:r>
                      <a:endParaRPr lang="en-US" sz="1200" dirty="0"/>
                    </a:p>
                  </a:txBody>
                  <a:tcPr/>
                </a:tc>
                <a:tc>
                  <a:txBody>
                    <a:bodyPr/>
                    <a:lstStyle/>
                    <a:p>
                      <a:r>
                        <a:rPr lang="en-US" sz="1200" dirty="0" smtClean="0"/>
                        <a:t>m6</a:t>
                      </a:r>
                      <a:endParaRPr lang="en-US" sz="1200" dirty="0"/>
                    </a:p>
                  </a:txBody>
                  <a:tcPr/>
                </a:tc>
                <a:tc>
                  <a:txBody>
                    <a:bodyPr/>
                    <a:lstStyle/>
                    <a:p>
                      <a:r>
                        <a:rPr lang="en-US" dirty="0" smtClean="0"/>
                        <a:t>r</a:t>
                      </a:r>
                      <a:endParaRPr lang="en-US" dirty="0"/>
                    </a:p>
                  </a:txBody>
                  <a:tcPr/>
                </a:tc>
              </a:tr>
              <a:tr h="313267">
                <a:tc>
                  <a:txBody>
                    <a:bodyPr/>
                    <a:lstStyle/>
                    <a:p>
                      <a:r>
                        <a:rPr lang="en-US" sz="1400" dirty="0" smtClean="0"/>
                        <a:t>1</a:t>
                      </a:r>
                      <a:endParaRPr lang="en-US" sz="1400" dirty="0"/>
                    </a:p>
                  </a:txBody>
                  <a:tcPr/>
                </a:tc>
                <a:tc>
                  <a:txBody>
                    <a:bodyPr/>
                    <a:lstStyle/>
                    <a:p>
                      <a:r>
                        <a:rPr lang="en-US" sz="1400" dirty="0" smtClean="0"/>
                        <a:t>0+0</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5280">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0+0</a:t>
                      </a:r>
                    </a:p>
                  </a:txBody>
                  <a:tcPr/>
                </a:tc>
                <a:tc>
                  <a:txBody>
                    <a:bodyPr/>
                    <a:lstStyle/>
                    <a:p>
                      <a:pPr marL="0" algn="l" rtl="0" eaLnBrk="1" latinLnBrk="0" hangingPunct="1"/>
                      <a:r>
                        <a:rPr kumimoji="0" lang="en-US" sz="1400" kern="1200" dirty="0" smtClean="0">
                          <a:solidFill>
                            <a:schemeClr val="dk1"/>
                          </a:solidFill>
                          <a:latin typeface="+mn-lt"/>
                          <a:ea typeface="+mn-ea"/>
                          <a:cs typeface="+mn-cs"/>
                        </a:rPr>
                        <a:t>2+4</a:t>
                      </a:r>
                    </a:p>
                  </a:txBody>
                  <a:tcPr/>
                </a:tc>
                <a:tc>
                  <a:txBody>
                    <a:bodyPr/>
                    <a:lstStyle/>
                    <a:p>
                      <a:pPr marL="0" algn="l" rtl="0" eaLnBrk="1" latinLnBrk="0" hangingPunct="1"/>
                      <a:r>
                        <a:rPr kumimoji="0" lang="en-US" sz="1400" kern="1200" dirty="0" smtClean="0">
                          <a:solidFill>
                            <a:schemeClr val="dk1"/>
                          </a:solidFill>
                          <a:latin typeface="+mn-lt"/>
                          <a:ea typeface="+mn-ea"/>
                          <a:cs typeface="+mn-cs"/>
                        </a:rPr>
                        <a:t>3+5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2+4</a:t>
                      </a:r>
                    </a:p>
                  </a:txBody>
                  <a:tcPr/>
                </a:tc>
                <a:tc>
                  <a:txBody>
                    <a:bodyPr/>
                    <a:lstStyle/>
                    <a:p>
                      <a:pPr marL="0" algn="l" rtl="0" eaLnBrk="1" latinLnBrk="0" hangingPunct="1"/>
                      <a:r>
                        <a:rPr kumimoji="0" lang="en-US" sz="1400" kern="1200" dirty="0" smtClean="0">
                          <a:solidFill>
                            <a:schemeClr val="dk1"/>
                          </a:solidFill>
                          <a:latin typeface="+mn-lt"/>
                          <a:ea typeface="+mn-ea"/>
                          <a:cs typeface="+mn-cs"/>
                        </a:rPr>
                        <a:t>3+5</a:t>
                      </a:r>
                    </a:p>
                  </a:txBody>
                  <a:tcPr/>
                </a:tc>
                <a:tc>
                  <a:txBody>
                    <a:bodyPr/>
                    <a:lstStyle/>
                    <a:p>
                      <a:pPr marL="0" algn="l" rtl="0" eaLnBrk="1" latinLnBrk="0" hangingPunct="1"/>
                      <a:r>
                        <a:rPr kumimoji="0" lang="en-US" sz="1400" kern="1200" dirty="0" smtClean="0">
                          <a:solidFill>
                            <a:schemeClr val="dk1"/>
                          </a:solidFill>
                          <a:latin typeface="+mn-lt"/>
                          <a:ea typeface="+mn-ea"/>
                          <a:cs typeface="+mn-cs"/>
                        </a:rPr>
                        <a:t>5+0</a:t>
                      </a:r>
                    </a:p>
                  </a:txBody>
                  <a:tcPr/>
                </a:tc>
                <a:tc>
                  <a:txBody>
                    <a:bodyPr/>
                    <a:lstStyle/>
                    <a:p>
                      <a:pPr marL="0" algn="l" rtl="0" eaLnBrk="1" latinLnBrk="0" hangingPunct="1"/>
                      <a:r>
                        <a:rPr kumimoji="0" lang="en-US" sz="1400" kern="1200" dirty="0" smtClean="0">
                          <a:solidFill>
                            <a:schemeClr val="dk1"/>
                          </a:solidFill>
                          <a:latin typeface="+mn-lt"/>
                          <a:ea typeface="+mn-ea"/>
                          <a:cs typeface="+mn-cs"/>
                        </a:rPr>
                        <a:t>6+5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3+5</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5+0</a:t>
                      </a:r>
                    </a:p>
                  </a:txBody>
                  <a:tcPr/>
                </a:tc>
                <a:tc>
                  <a:txBody>
                    <a:bodyPr/>
                    <a:lstStyle/>
                    <a:p>
                      <a:pPr marL="0" algn="l" rtl="0" eaLnBrk="1" latinLnBrk="0" hangingPunct="1"/>
                      <a:r>
                        <a:rPr kumimoji="0" lang="en-US" sz="1400" kern="1200" dirty="0" smtClean="0">
                          <a:solidFill>
                            <a:schemeClr val="dk1"/>
                          </a:solidFill>
                          <a:latin typeface="+mn-lt"/>
                          <a:ea typeface="+mn-ea"/>
                          <a:cs typeface="+mn-cs"/>
                        </a:rPr>
                        <a:t>6+5</a:t>
                      </a:r>
                    </a:p>
                  </a:txBody>
                  <a:tcPr/>
                </a:tc>
                <a:tc>
                  <a:txBody>
                    <a:bodyPr/>
                    <a:lstStyle/>
                    <a:p>
                      <a:pPr marL="0" algn="l" rtl="0" eaLnBrk="1" latinLnBrk="0" hangingPunct="1"/>
                      <a:r>
                        <a:rPr kumimoji="0" lang="en-US" sz="1400" kern="1200" dirty="0" smtClean="0">
                          <a:solidFill>
                            <a:schemeClr val="dk1"/>
                          </a:solidFill>
                          <a:latin typeface="+mn-lt"/>
                          <a:ea typeface="+mn-ea"/>
                          <a:cs typeface="+mn-cs"/>
                        </a:rPr>
                        <a:t>7+3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3+5</a:t>
                      </a:r>
                    </a:p>
                  </a:txBody>
                  <a:tcPr/>
                </a:tc>
                <a:tc>
                  <a:txBody>
                    <a:bodyPr/>
                    <a:lstStyle/>
                    <a:p>
                      <a:pPr marL="0" algn="l" rtl="0" eaLnBrk="1" latinLnBrk="0" hangingPunct="1"/>
                      <a:r>
                        <a:rPr kumimoji="0" lang="en-US" sz="1400" kern="1200" dirty="0" smtClean="0">
                          <a:solidFill>
                            <a:schemeClr val="dk1"/>
                          </a:solidFill>
                          <a:latin typeface="+mn-lt"/>
                          <a:ea typeface="+mn-ea"/>
                          <a:cs typeface="+mn-cs"/>
                        </a:rPr>
                        <a:t>4+0</a:t>
                      </a:r>
                    </a:p>
                  </a:txBody>
                  <a:tcPr/>
                </a:tc>
                <a:tc>
                  <a:txBody>
                    <a:bodyPr/>
                    <a:lstStyle/>
                    <a:p>
                      <a:pPr marL="0" algn="l" rtl="0" eaLnBrk="1" latinLnBrk="0" hangingPunct="1"/>
                      <a:r>
                        <a:rPr kumimoji="0" lang="en-US" sz="1400" kern="1200" dirty="0" smtClean="0">
                          <a:solidFill>
                            <a:schemeClr val="dk1"/>
                          </a:solidFill>
                          <a:latin typeface="+mn-lt"/>
                          <a:ea typeface="+mn-ea"/>
                          <a:cs typeface="+mn-cs"/>
                        </a:rPr>
                        <a:t>6+5</a:t>
                      </a: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4+0</a:t>
                      </a:r>
                    </a:p>
                  </a:txBody>
                  <a:tcPr/>
                </a:tc>
                <a:tc>
                  <a:txBody>
                    <a:bodyPr/>
                    <a:lstStyle/>
                    <a:p>
                      <a:pPr marL="0" algn="l" rtl="0" eaLnBrk="1" latinLnBrk="0" hangingPunct="1"/>
                      <a:r>
                        <a:rPr kumimoji="0" lang="en-US" sz="1400" kern="1200" dirty="0" smtClean="0">
                          <a:solidFill>
                            <a:schemeClr val="dk1"/>
                          </a:solidFill>
                          <a:latin typeface="+mn-lt"/>
                          <a:ea typeface="+mn-ea"/>
                          <a:cs typeface="+mn-cs"/>
                        </a:rPr>
                        <a:t>5+5</a:t>
                      </a: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7</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4+3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200" kern="1200" dirty="0" smtClean="0">
                          <a:solidFill>
                            <a:schemeClr val="dk1"/>
                          </a:solidFill>
                          <a:latin typeface="+mn-lt"/>
                          <a:ea typeface="+mn-ea"/>
                          <a:cs typeface="+mn-cs"/>
                        </a:rPr>
                        <a:t>7+0</a:t>
                      </a: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8</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strike="sngStrike" kern="1200" dirty="0" smtClean="0">
                          <a:solidFill>
                            <a:schemeClr val="dk1"/>
                          </a:solidFill>
                          <a:latin typeface="+mn-lt"/>
                          <a:ea typeface="+mn-ea"/>
                          <a:cs typeface="+mn-cs"/>
                        </a:rPr>
                        <a:t>7+0</a:t>
                      </a:r>
                    </a:p>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cxnSp>
        <p:nvCxnSpPr>
          <p:cNvPr id="39" name="Straight Arrow Connector 38"/>
          <p:cNvCxnSpPr/>
          <p:nvPr/>
        </p:nvCxnSpPr>
        <p:spPr>
          <a:xfrm rot="10800000">
            <a:off x="17526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25146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352800" y="4724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686800" cy="5562600"/>
          </a:xfrm>
        </p:spPr>
        <p:txBody>
          <a:bodyPr/>
          <a:lstStyle/>
          <a:p>
            <a:r>
              <a:rPr lang="en-US" dirty="0" smtClean="0"/>
              <a:t>                              </a:t>
            </a:r>
            <a:r>
              <a:rPr lang="en-US" sz="1400" dirty="0" smtClean="0"/>
              <a:t>S</a:t>
            </a:r>
            <a:r>
              <a:rPr lang="en-US" dirty="0" smtClean="0"/>
              <a:t>                           </a:t>
            </a:r>
          </a:p>
          <a:p>
            <a:r>
              <a:rPr lang="en-US" sz="1400" dirty="0" smtClean="0"/>
              <a:t> </a:t>
            </a:r>
            <a:r>
              <a:rPr lang="en-US" sz="1400" dirty="0" smtClean="0"/>
              <a:t>                                    m1</a:t>
            </a:r>
            <a:r>
              <a:rPr lang="en-US" sz="1400" baseline="30000" dirty="0" smtClean="0"/>
              <a:t>(8)</a:t>
            </a:r>
            <a:r>
              <a:rPr lang="en-US" sz="1400" dirty="0" smtClean="0"/>
              <a:t>         1            2         m2</a:t>
            </a:r>
            <a:r>
              <a:rPr lang="en-US" sz="1400" baseline="30000" dirty="0" smtClean="0"/>
              <a:t>(8</a:t>
            </a:r>
            <a:r>
              <a:rPr lang="en-US" sz="1400" baseline="30000" dirty="0" smtClean="0"/>
              <a:t>)</a:t>
            </a:r>
          </a:p>
          <a:p>
            <a:r>
              <a:rPr lang="en-US" sz="1400" dirty="0" smtClean="0"/>
              <a:t> </a:t>
            </a:r>
            <a:r>
              <a:rPr lang="en-US" sz="1400" dirty="0" smtClean="0"/>
              <a:t>                                3              4         n2</a:t>
            </a:r>
            <a:r>
              <a:rPr lang="en-US" sz="1400" baseline="30000" dirty="0" smtClean="0"/>
              <a:t>(5)</a:t>
            </a:r>
            <a:r>
              <a:rPr lang="en-US" sz="1400" dirty="0" smtClean="0"/>
              <a:t>    2  1         3 </a:t>
            </a:r>
          </a:p>
          <a:p>
            <a:r>
              <a:rPr lang="en-US" sz="1400" dirty="0" smtClean="0"/>
              <a:t> </a:t>
            </a:r>
            <a:r>
              <a:rPr lang="en-US" sz="1400" dirty="0" smtClean="0"/>
              <a:t>                      n1</a:t>
            </a:r>
            <a:r>
              <a:rPr lang="en-US" sz="1400" baseline="30000" dirty="0" smtClean="0"/>
              <a:t>(7)</a:t>
            </a:r>
            <a:r>
              <a:rPr lang="en-US" sz="1400" dirty="0" smtClean="0"/>
              <a:t>                                   n3</a:t>
            </a:r>
            <a:r>
              <a:rPr lang="en-US" sz="1400" baseline="30000" dirty="0" smtClean="0"/>
              <a:t>(7)</a:t>
            </a:r>
            <a:r>
              <a:rPr lang="en-US" sz="1400" dirty="0" smtClean="0"/>
              <a:t>                     n4</a:t>
            </a:r>
            <a:r>
              <a:rPr lang="en-US" sz="1400" baseline="30000" dirty="0" smtClean="0"/>
              <a:t>(6)</a:t>
            </a:r>
          </a:p>
          <a:p>
            <a:r>
              <a:rPr lang="en-US" sz="1400" dirty="0" smtClean="0"/>
              <a:t>                                                            3                 1</a:t>
            </a:r>
            <a:endParaRPr lang="en-US" sz="1400" dirty="0" smtClean="0"/>
          </a:p>
          <a:p>
            <a:r>
              <a:rPr lang="en-US" sz="1400" dirty="0" smtClean="0"/>
              <a:t>                                                        r1                                    2            </a:t>
            </a:r>
          </a:p>
          <a:p>
            <a:r>
              <a:rPr lang="en-US" sz="1400" dirty="0" smtClean="0"/>
              <a:t> </a:t>
            </a:r>
            <a:r>
              <a:rPr lang="en-US" sz="1400" dirty="0" smtClean="0"/>
              <a:t>                                                                                                 r2</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Solution Path: S         m2        n2         r1, Cost = 7</a:t>
            </a:r>
          </a:p>
          <a:p>
            <a:r>
              <a:rPr lang="en-US" sz="1400" b="1" dirty="0" smtClean="0"/>
              <a:t> </a:t>
            </a:r>
            <a:r>
              <a:rPr lang="en-US" sz="1400" b="1" dirty="0" smtClean="0"/>
              <a:t>              Note: Still not the best solution</a:t>
            </a:r>
          </a:p>
          <a:p>
            <a:endParaRPr lang="en-US" sz="1400" dirty="0" smtClean="0"/>
          </a:p>
          <a:p>
            <a:endParaRPr lang="en-US" sz="14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A</a:t>
            </a:r>
            <a:r>
              <a:rPr lang="en-US" baseline="30000" dirty="0" smtClean="0"/>
              <a:t>*</a:t>
            </a:r>
            <a:r>
              <a:rPr lang="en-US" dirty="0" smtClean="0"/>
              <a:t> </a:t>
            </a:r>
            <a:r>
              <a:rPr lang="en-US" dirty="0" smtClean="0"/>
              <a:t>Example (II)</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73</a:t>
            </a:fld>
            <a:endParaRPr lang="en-US"/>
          </a:p>
        </p:txBody>
      </p:sp>
      <p:sp>
        <p:nvSpPr>
          <p:cNvPr id="6" name="Oval 5"/>
          <p:cNvSpPr/>
          <p:nvPr/>
        </p:nvSpPr>
        <p:spPr>
          <a:xfrm>
            <a:off x="4038600" y="91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76600" y="121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6800" y="121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0386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38600" y="2362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91200" y="1905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7400" y="2667000"/>
            <a:ext cx="152400" cy="1524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38400" y="175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6" idx="3"/>
            <a:endCxn id="7" idx="7"/>
          </p:cNvCxnSpPr>
          <p:nvPr/>
        </p:nvCxnSpPr>
        <p:spPr>
          <a:xfrm rot="5400000">
            <a:off x="3635282" y="815882"/>
            <a:ext cx="197036" cy="654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8" idx="1"/>
          </p:cNvCxnSpPr>
          <p:nvPr/>
        </p:nvCxnSpPr>
        <p:spPr>
          <a:xfrm rot="16200000" flipH="1">
            <a:off x="4435382" y="777782"/>
            <a:ext cx="197036" cy="73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4"/>
          </p:cNvCxnSpPr>
          <p:nvPr/>
        </p:nvCxnSpPr>
        <p:spPr>
          <a:xfrm rot="16200000" flipH="1">
            <a:off x="3543300" y="1181100"/>
            <a:ext cx="304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9" idx="7"/>
          </p:cNvCxnSpPr>
          <p:nvPr/>
        </p:nvCxnSpPr>
        <p:spPr>
          <a:xfrm rot="5400000">
            <a:off x="4359182" y="1158782"/>
            <a:ext cx="349436" cy="73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4"/>
            <a:endCxn id="10" idx="0"/>
          </p:cNvCxnSpPr>
          <p:nvPr/>
        </p:nvCxnSpPr>
        <p:spPr>
          <a:xfrm rot="5400000">
            <a:off x="3848100" y="2095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p:cNvCxnSpPr>
          <p:nvPr/>
        </p:nvCxnSpPr>
        <p:spPr>
          <a:xfrm rot="10800000" flipV="1">
            <a:off x="2514600" y="12954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6"/>
          </p:cNvCxnSpPr>
          <p:nvPr/>
        </p:nvCxnSpPr>
        <p:spPr>
          <a:xfrm>
            <a:off x="5029200" y="129540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0" idx="6"/>
          </p:cNvCxnSpPr>
          <p:nvPr/>
        </p:nvCxnSpPr>
        <p:spPr>
          <a:xfrm rot="5400000">
            <a:off x="4800600" y="1425482"/>
            <a:ext cx="403318" cy="1622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12" idx="1"/>
          </p:cNvCxnSpPr>
          <p:nvPr/>
        </p:nvCxnSpPr>
        <p:spPr>
          <a:xfrm rot="16200000" flipH="1">
            <a:off x="5562600" y="2362200"/>
            <a:ext cx="631918" cy="22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876800" y="175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8" idx="4"/>
            <a:endCxn id="32" idx="0"/>
          </p:cNvCxnSpPr>
          <p:nvPr/>
        </p:nvCxnSpPr>
        <p:spPr>
          <a:xfrm rot="5400000">
            <a:off x="4762500" y="1562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nvGraphicFramePr>
        <p:xfrm>
          <a:off x="762000" y="3048000"/>
          <a:ext cx="7620002" cy="2267375"/>
        </p:xfrm>
        <a:graphic>
          <a:graphicData uri="http://schemas.openxmlformats.org/drawingml/2006/table">
            <a:tbl>
              <a:tblPr firstRow="1" bandRow="1">
                <a:tableStyleId>{5C22544A-7EE6-4342-B048-85BDC9FD1C3A}</a:tableStyleId>
              </a:tblPr>
              <a:tblGrid>
                <a:gridCol w="890652"/>
                <a:gridCol w="814517"/>
                <a:gridCol w="768852"/>
                <a:gridCol w="791688"/>
                <a:gridCol w="791688"/>
                <a:gridCol w="791688"/>
                <a:gridCol w="791688"/>
                <a:gridCol w="593773"/>
                <a:gridCol w="692728"/>
                <a:gridCol w="692728"/>
              </a:tblGrid>
              <a:tr h="313267">
                <a:tc>
                  <a:txBody>
                    <a:bodyPr/>
                    <a:lstStyle/>
                    <a:p>
                      <a:r>
                        <a:rPr lang="en-US" sz="1400" dirty="0" smtClean="0"/>
                        <a:t>steps</a:t>
                      </a:r>
                      <a:endParaRPr lang="en-US" sz="1400" dirty="0"/>
                    </a:p>
                  </a:txBody>
                  <a:tcPr/>
                </a:tc>
                <a:tc>
                  <a:txBody>
                    <a:bodyPr/>
                    <a:lstStyle/>
                    <a:p>
                      <a:r>
                        <a:rPr lang="en-US" sz="1200" dirty="0" smtClean="0"/>
                        <a:t>S</a:t>
                      </a:r>
                      <a:endParaRPr lang="en-US" sz="1200" dirty="0"/>
                    </a:p>
                  </a:txBody>
                  <a:tcPr/>
                </a:tc>
                <a:tc>
                  <a:txBody>
                    <a:bodyPr/>
                    <a:lstStyle/>
                    <a:p>
                      <a:r>
                        <a:rPr lang="en-US" sz="1200" dirty="0" smtClean="0"/>
                        <a:t>m1</a:t>
                      </a:r>
                      <a:endParaRPr lang="en-US" sz="1200" dirty="0"/>
                    </a:p>
                  </a:txBody>
                  <a:tcPr/>
                </a:tc>
                <a:tc>
                  <a:txBody>
                    <a:bodyPr/>
                    <a:lstStyle/>
                    <a:p>
                      <a:r>
                        <a:rPr lang="en-US" sz="1200" dirty="0" smtClean="0"/>
                        <a:t>m2</a:t>
                      </a:r>
                      <a:endParaRPr lang="en-US" sz="1200" dirty="0"/>
                    </a:p>
                  </a:txBody>
                  <a:tcPr/>
                </a:tc>
                <a:tc>
                  <a:txBody>
                    <a:bodyPr/>
                    <a:lstStyle/>
                    <a:p>
                      <a:r>
                        <a:rPr lang="en-US" sz="1200" dirty="0" smtClean="0"/>
                        <a:t>n1</a:t>
                      </a:r>
                      <a:endParaRPr lang="en-US" sz="1200" dirty="0"/>
                    </a:p>
                  </a:txBody>
                  <a:tcPr/>
                </a:tc>
                <a:tc>
                  <a:txBody>
                    <a:bodyPr/>
                    <a:lstStyle/>
                    <a:p>
                      <a:r>
                        <a:rPr lang="en-US" sz="1200" dirty="0" smtClean="0"/>
                        <a:t>n2</a:t>
                      </a:r>
                      <a:endParaRPr lang="en-US" sz="1200" dirty="0"/>
                    </a:p>
                  </a:txBody>
                  <a:tcPr/>
                </a:tc>
                <a:tc>
                  <a:txBody>
                    <a:bodyPr/>
                    <a:lstStyle/>
                    <a:p>
                      <a:r>
                        <a:rPr lang="en-US" sz="1200" dirty="0" smtClean="0"/>
                        <a:t>n3</a:t>
                      </a:r>
                      <a:endParaRPr lang="en-US" sz="1200" dirty="0"/>
                    </a:p>
                  </a:txBody>
                  <a:tcPr/>
                </a:tc>
                <a:tc>
                  <a:txBody>
                    <a:bodyPr/>
                    <a:lstStyle/>
                    <a:p>
                      <a:r>
                        <a:rPr lang="en-US" sz="1200" dirty="0" smtClean="0"/>
                        <a:t>n4</a:t>
                      </a:r>
                      <a:endParaRPr lang="en-US" sz="1200" dirty="0"/>
                    </a:p>
                  </a:txBody>
                  <a:tcPr/>
                </a:tc>
                <a:tc>
                  <a:txBody>
                    <a:bodyPr/>
                    <a:lstStyle/>
                    <a:p>
                      <a:pPr marL="0" algn="l" rtl="0" eaLnBrk="1" latinLnBrk="0" hangingPunct="1"/>
                      <a:r>
                        <a:rPr kumimoji="0" lang="en-US" sz="1200" b="1" kern="1200" dirty="0" smtClean="0">
                          <a:solidFill>
                            <a:schemeClr val="lt1"/>
                          </a:solidFill>
                          <a:latin typeface="+mn-lt"/>
                          <a:ea typeface="+mn-ea"/>
                          <a:cs typeface="+mn-cs"/>
                        </a:rPr>
                        <a:t>r1</a:t>
                      </a:r>
                    </a:p>
                  </a:txBody>
                  <a:tcPr/>
                </a:tc>
                <a:tc>
                  <a:txBody>
                    <a:bodyPr/>
                    <a:lstStyle/>
                    <a:p>
                      <a:pPr marL="0" algn="l" rtl="0" eaLnBrk="1" latinLnBrk="0" hangingPunct="1"/>
                      <a:r>
                        <a:rPr kumimoji="0" lang="en-US" sz="1200" b="1" kern="1200" dirty="0" smtClean="0">
                          <a:solidFill>
                            <a:schemeClr val="lt1"/>
                          </a:solidFill>
                          <a:latin typeface="+mn-lt"/>
                          <a:ea typeface="+mn-ea"/>
                          <a:cs typeface="+mn-cs"/>
                        </a:rPr>
                        <a:t>r2</a:t>
                      </a:r>
                    </a:p>
                  </a:txBody>
                  <a:tcPr/>
                </a:tc>
              </a:tr>
              <a:tr h="313267">
                <a:tc>
                  <a:txBody>
                    <a:bodyPr/>
                    <a:lstStyle/>
                    <a:p>
                      <a:r>
                        <a:rPr lang="en-US" sz="1400" dirty="0" smtClean="0"/>
                        <a:t>1</a:t>
                      </a:r>
                      <a:endParaRPr lang="en-US" sz="1400" dirty="0"/>
                    </a:p>
                  </a:txBody>
                  <a:tcPr/>
                </a:tc>
                <a:tc>
                  <a:txBody>
                    <a:bodyPr/>
                    <a:lstStyle/>
                    <a:p>
                      <a:r>
                        <a:rPr lang="en-US" sz="1400" dirty="0" smtClean="0"/>
                        <a:t>0+0</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5280">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0+0</a:t>
                      </a:r>
                    </a:p>
                  </a:txBody>
                  <a:tcPr/>
                </a:tc>
                <a:tc>
                  <a:txBody>
                    <a:bodyPr/>
                    <a:lstStyle/>
                    <a:p>
                      <a:pPr marL="0" algn="l" rtl="0" eaLnBrk="1" latinLnBrk="0" hangingPunct="1"/>
                      <a:r>
                        <a:rPr kumimoji="0" lang="en-US" sz="1400" kern="1200" dirty="0" smtClean="0">
                          <a:solidFill>
                            <a:schemeClr val="dk1"/>
                          </a:solidFill>
                          <a:latin typeface="+mn-lt"/>
                          <a:ea typeface="+mn-ea"/>
                          <a:cs typeface="+mn-cs"/>
                        </a:rPr>
                        <a:t>1+8</a:t>
                      </a:r>
                    </a:p>
                  </a:txBody>
                  <a:tcPr/>
                </a:tc>
                <a:tc>
                  <a:txBody>
                    <a:bodyPr/>
                    <a:lstStyle/>
                    <a:p>
                      <a:pPr marL="0" algn="l" rtl="0" eaLnBrk="1" latinLnBrk="0" hangingPunct="1"/>
                      <a:r>
                        <a:rPr kumimoji="0" lang="en-US" sz="1400" kern="1200" dirty="0" smtClean="0">
                          <a:solidFill>
                            <a:schemeClr val="dk1"/>
                          </a:solidFill>
                          <a:latin typeface="+mn-lt"/>
                          <a:ea typeface="+mn-ea"/>
                          <a:cs typeface="+mn-cs"/>
                        </a:rPr>
                        <a:t>2+8</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1+8</a:t>
                      </a:r>
                    </a:p>
                  </a:txBody>
                  <a:tcPr/>
                </a:tc>
                <a:tc>
                  <a:txBody>
                    <a:bodyPr/>
                    <a:lstStyle/>
                    <a:p>
                      <a:pPr marL="0" algn="l" rtl="0" eaLnBrk="1" latinLnBrk="0" hangingPunct="1"/>
                      <a:r>
                        <a:rPr kumimoji="0" lang="en-US" sz="1400" kern="1200" dirty="0" smtClean="0">
                          <a:solidFill>
                            <a:srgbClr val="FF0000"/>
                          </a:solidFill>
                          <a:latin typeface="+mn-lt"/>
                          <a:ea typeface="+mn-ea"/>
                          <a:cs typeface="+mn-cs"/>
                        </a:rPr>
                        <a:t>2+8</a:t>
                      </a:r>
                    </a:p>
                  </a:txBody>
                  <a:tcPr/>
                </a:tc>
                <a:tc>
                  <a:txBody>
                    <a:bodyPr/>
                    <a:lstStyle/>
                    <a:p>
                      <a:pPr marL="0" algn="l" rtl="0" eaLnBrk="1" latinLnBrk="0" hangingPunct="1"/>
                      <a:r>
                        <a:rPr kumimoji="0" lang="en-US" sz="1400" kern="1200" dirty="0" smtClean="0">
                          <a:solidFill>
                            <a:schemeClr val="dk1"/>
                          </a:solidFill>
                          <a:latin typeface="+mn-lt"/>
                          <a:ea typeface="+mn-ea"/>
                          <a:cs typeface="+mn-cs"/>
                        </a:rPr>
                        <a:t>4+7</a:t>
                      </a:r>
                    </a:p>
                  </a:txBody>
                  <a:tcPr/>
                </a:tc>
                <a:tc>
                  <a:txBody>
                    <a:bodyPr/>
                    <a:lstStyle/>
                    <a:p>
                      <a:pPr marL="0" algn="l" rtl="0" eaLnBrk="1" latinLnBrk="0" hangingPunct="1"/>
                      <a:r>
                        <a:rPr kumimoji="0" lang="en-US" sz="1400" kern="1200" dirty="0" smtClean="0">
                          <a:solidFill>
                            <a:srgbClr val="FF0000"/>
                          </a:solidFill>
                          <a:latin typeface="+mn-lt"/>
                          <a:ea typeface="+mn-ea"/>
                          <a:cs typeface="+mn-cs"/>
                        </a:rPr>
                        <a:t>5+5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2+8</a:t>
                      </a:r>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4+7</a:t>
                      </a:r>
                    </a:p>
                  </a:txBody>
                  <a:tcPr/>
                </a:tc>
                <a:tc>
                  <a:txBody>
                    <a:bodyPr/>
                    <a:lstStyle/>
                    <a:p>
                      <a:pPr marL="0" algn="l" rtl="0" eaLnBrk="1" latinLnBrk="0" hangingPunct="1"/>
                      <a:r>
                        <a:rPr kumimoji="0" lang="en-US" sz="1400" kern="1200" dirty="0" smtClean="0">
                          <a:solidFill>
                            <a:schemeClr val="dk1"/>
                          </a:solidFill>
                          <a:latin typeface="+mn-lt"/>
                          <a:ea typeface="+mn-ea"/>
                          <a:cs typeface="+mn-cs"/>
                        </a:rPr>
                        <a:t>4+5</a:t>
                      </a:r>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kern="1200" dirty="0" smtClean="0">
                          <a:solidFill>
                            <a:schemeClr val="dk1"/>
                          </a:solidFill>
                          <a:latin typeface="+mn-lt"/>
                          <a:ea typeface="+mn-ea"/>
                          <a:cs typeface="+mn-cs"/>
                        </a:rPr>
                        <a:t>5+6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4+7</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4+5</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kern="1200" dirty="0" smtClean="0">
                          <a:solidFill>
                            <a:schemeClr val="dk1"/>
                          </a:solidFill>
                          <a:latin typeface="+mn-lt"/>
                          <a:ea typeface="+mn-ea"/>
                          <a:cs typeface="+mn-cs"/>
                        </a:rPr>
                        <a:t>5+6</a:t>
                      </a:r>
                    </a:p>
                  </a:txBody>
                  <a:tcPr/>
                </a:tc>
                <a:tc>
                  <a:txBody>
                    <a:bodyPr/>
                    <a:lstStyle/>
                    <a:p>
                      <a:pPr marL="0" algn="l" rtl="0" eaLnBrk="1" latinLnBrk="0" hangingPunct="1"/>
                      <a:r>
                        <a:rPr kumimoji="0" lang="en-US" sz="1400" kern="1200" dirty="0" smtClean="0">
                          <a:solidFill>
                            <a:schemeClr val="dk1"/>
                          </a:solidFill>
                          <a:latin typeface="+mn-lt"/>
                          <a:ea typeface="+mn-ea"/>
                          <a:cs typeface="+mn-cs"/>
                        </a:rPr>
                        <a:t>7+0</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strike="sngStrike"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7+0</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cxnSp>
        <p:nvCxnSpPr>
          <p:cNvPr id="37" name="Straight Arrow Connector 36"/>
          <p:cNvCxnSpPr/>
          <p:nvPr/>
        </p:nvCxnSpPr>
        <p:spPr>
          <a:xfrm rot="10800000">
            <a:off x="2057400" y="5791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2743200" y="57896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3429000" y="579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8915400" cy="5791200"/>
          </a:xfrm>
        </p:spPr>
        <p:txBody>
          <a:bodyPr/>
          <a:lstStyle/>
          <a:p>
            <a:r>
              <a:rPr lang="en-US" dirty="0" smtClean="0"/>
              <a:t>                             </a:t>
            </a:r>
            <a:r>
              <a:rPr lang="en-US" sz="1800" dirty="0" smtClean="0"/>
              <a:t>S</a:t>
            </a:r>
          </a:p>
          <a:p>
            <a:r>
              <a:rPr lang="en-US" sz="1800" dirty="0" smtClean="0"/>
              <a:t> </a:t>
            </a:r>
            <a:r>
              <a:rPr lang="en-US" sz="1800" dirty="0" smtClean="0"/>
              <a:t>                              m1</a:t>
            </a:r>
            <a:r>
              <a:rPr lang="en-US" sz="1800" baseline="30000" dirty="0" smtClean="0"/>
              <a:t>(6)</a:t>
            </a:r>
            <a:r>
              <a:rPr lang="en-US" sz="1800" dirty="0" smtClean="0"/>
              <a:t>    4      2  </a:t>
            </a:r>
          </a:p>
          <a:p>
            <a:r>
              <a:rPr lang="en-US" sz="1800" dirty="0" smtClean="0"/>
              <a:t>                                              n2</a:t>
            </a:r>
            <a:r>
              <a:rPr lang="en-US" sz="1800" baseline="30000" dirty="0" smtClean="0"/>
              <a:t>(3)</a:t>
            </a:r>
            <a:r>
              <a:rPr lang="en-US" sz="1800" dirty="0" smtClean="0"/>
              <a:t>        m2</a:t>
            </a:r>
            <a:r>
              <a:rPr lang="en-US" sz="1800" baseline="30000" dirty="0" smtClean="0"/>
              <a:t>(2)</a:t>
            </a:r>
          </a:p>
          <a:p>
            <a:r>
              <a:rPr lang="en-US" sz="1800" dirty="0" smtClean="0"/>
              <a:t>                         3             4          2      1        3</a:t>
            </a:r>
          </a:p>
          <a:p>
            <a:r>
              <a:rPr lang="en-US" sz="1800" dirty="0" smtClean="0"/>
              <a:t> </a:t>
            </a:r>
            <a:r>
              <a:rPr lang="en-US" sz="1800" dirty="0" smtClean="0"/>
              <a:t>              n1</a:t>
            </a:r>
            <a:r>
              <a:rPr lang="en-US" sz="1800" baseline="30000" dirty="0" smtClean="0"/>
              <a:t>(7)</a:t>
            </a:r>
            <a:r>
              <a:rPr lang="en-US" sz="1800" dirty="0" smtClean="0"/>
              <a:t>                                       n3</a:t>
            </a:r>
            <a:r>
              <a:rPr lang="en-US" sz="1800" baseline="30000" dirty="0" smtClean="0"/>
              <a:t>(7)</a:t>
            </a:r>
            <a:r>
              <a:rPr lang="en-US" sz="1800" dirty="0" smtClean="0"/>
              <a:t>         n4</a:t>
            </a:r>
            <a:r>
              <a:rPr lang="en-US" sz="1800" baseline="30000" dirty="0" smtClean="0"/>
              <a:t>(1)</a:t>
            </a:r>
          </a:p>
          <a:p>
            <a:r>
              <a:rPr lang="en-US" sz="1800" dirty="0" smtClean="0"/>
              <a:t>                                             3</a:t>
            </a:r>
            <a:endParaRPr lang="en-US" sz="1800" dirty="0" smtClean="0"/>
          </a:p>
          <a:p>
            <a:r>
              <a:rPr lang="en-US" sz="1800" dirty="0" smtClean="0"/>
              <a:t>                                          r1             1                 2  </a:t>
            </a:r>
          </a:p>
          <a:p>
            <a:r>
              <a:rPr lang="en-US" sz="1800" dirty="0" smtClean="0"/>
              <a:t> </a:t>
            </a:r>
            <a:r>
              <a:rPr lang="en-US" sz="1800" dirty="0" smtClean="0"/>
              <a:t>                                                                               r2</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2"/>
            <a:endParaRPr lang="en-US" sz="1200" dirty="0" smtClean="0"/>
          </a:p>
          <a:p>
            <a:pPr lvl="8"/>
            <a:r>
              <a:rPr lang="en-US" sz="1400" dirty="0" smtClean="0"/>
              <a:t>Solution Path: S        m2      n4        r1, Cost = 6              </a:t>
            </a:r>
            <a:endParaRPr lang="en-US" sz="1400"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smtClean="0"/>
              <a:t>A</a:t>
            </a:r>
            <a:r>
              <a:rPr lang="en-US" baseline="30000" dirty="0" smtClean="0"/>
              <a:t>*</a:t>
            </a:r>
            <a:r>
              <a:rPr lang="en-US" dirty="0" smtClean="0"/>
              <a:t> Example (</a:t>
            </a:r>
            <a:r>
              <a:rPr lang="en-US" dirty="0" smtClean="0"/>
              <a:t>III)</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74</a:t>
            </a:fld>
            <a:endParaRPr lang="en-US"/>
          </a:p>
        </p:txBody>
      </p:sp>
      <p:sp>
        <p:nvSpPr>
          <p:cNvPr id="7" name="Oval 6"/>
          <p:cNvSpPr/>
          <p:nvPr/>
        </p:nvSpPr>
        <p:spPr>
          <a:xfrm>
            <a:off x="3886200" y="914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1524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48200" y="1524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6200" y="2057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09800" y="2286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86200" y="2819400"/>
            <a:ext cx="152400" cy="228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43600" y="2438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9800" y="3200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7" idx="3"/>
            <a:endCxn id="8" idx="0"/>
          </p:cNvCxnSpPr>
          <p:nvPr/>
        </p:nvCxnSpPr>
        <p:spPr>
          <a:xfrm rot="5400000">
            <a:off x="3347220" y="962702"/>
            <a:ext cx="414478" cy="708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5"/>
            <a:endCxn id="9" idx="0"/>
          </p:cNvCxnSpPr>
          <p:nvPr/>
        </p:nvCxnSpPr>
        <p:spPr>
          <a:xfrm rot="16200000" flipH="1">
            <a:off x="4163102" y="962702"/>
            <a:ext cx="414478" cy="708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5"/>
            <a:endCxn id="10" idx="1"/>
          </p:cNvCxnSpPr>
          <p:nvPr/>
        </p:nvCxnSpPr>
        <p:spPr>
          <a:xfrm rot="16200000" flipH="1">
            <a:off x="3395522" y="1577882"/>
            <a:ext cx="371756" cy="654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10" idx="0"/>
          </p:cNvCxnSpPr>
          <p:nvPr/>
        </p:nvCxnSpPr>
        <p:spPr>
          <a:xfrm rot="5400000">
            <a:off x="4147320" y="1534202"/>
            <a:ext cx="338278" cy="708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a:endCxn id="11" idx="0"/>
          </p:cNvCxnSpPr>
          <p:nvPr/>
        </p:nvCxnSpPr>
        <p:spPr>
          <a:xfrm rot="5400000">
            <a:off x="2432820" y="1572302"/>
            <a:ext cx="566878" cy="860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4"/>
            <a:endCxn id="12" idx="0"/>
          </p:cNvCxnSpPr>
          <p:nvPr/>
        </p:nvCxnSpPr>
        <p:spPr>
          <a:xfrm rot="5400000">
            <a:off x="3695700" y="2552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3" idx="1"/>
          </p:cNvCxnSpPr>
          <p:nvPr/>
        </p:nvCxnSpPr>
        <p:spPr>
          <a:xfrm rot="16200000" flipH="1">
            <a:off x="4985520" y="1491480"/>
            <a:ext cx="719278" cy="1241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2" idx="7"/>
          </p:cNvCxnSpPr>
          <p:nvPr/>
        </p:nvCxnSpPr>
        <p:spPr>
          <a:xfrm rot="5400000">
            <a:off x="4881422" y="1768382"/>
            <a:ext cx="219356" cy="1949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4"/>
            <a:endCxn id="14" idx="1"/>
          </p:cNvCxnSpPr>
          <p:nvPr/>
        </p:nvCxnSpPr>
        <p:spPr>
          <a:xfrm rot="16200000" flipH="1">
            <a:off x="5747520" y="2939280"/>
            <a:ext cx="566878" cy="22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648200" y="2209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9" idx="4"/>
            <a:endCxn id="33" idx="0"/>
          </p:cNvCxnSpPr>
          <p:nvPr/>
        </p:nvCxnSpPr>
        <p:spPr>
          <a:xfrm rot="5400000">
            <a:off x="4495800" y="198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nvGraphicFramePr>
        <p:xfrm>
          <a:off x="457200" y="3581400"/>
          <a:ext cx="7620002" cy="2267375"/>
        </p:xfrm>
        <a:graphic>
          <a:graphicData uri="http://schemas.openxmlformats.org/drawingml/2006/table">
            <a:tbl>
              <a:tblPr firstRow="1" bandRow="1">
                <a:tableStyleId>{5C22544A-7EE6-4342-B048-85BDC9FD1C3A}</a:tableStyleId>
              </a:tblPr>
              <a:tblGrid>
                <a:gridCol w="890652"/>
                <a:gridCol w="814517"/>
                <a:gridCol w="768852"/>
                <a:gridCol w="791688"/>
                <a:gridCol w="791688"/>
                <a:gridCol w="791688"/>
                <a:gridCol w="791688"/>
                <a:gridCol w="593773"/>
                <a:gridCol w="692728"/>
                <a:gridCol w="692728"/>
              </a:tblGrid>
              <a:tr h="313267">
                <a:tc>
                  <a:txBody>
                    <a:bodyPr/>
                    <a:lstStyle/>
                    <a:p>
                      <a:r>
                        <a:rPr lang="en-US" sz="1400" dirty="0" smtClean="0"/>
                        <a:t>steps</a:t>
                      </a:r>
                      <a:endParaRPr lang="en-US" sz="1400" dirty="0"/>
                    </a:p>
                  </a:txBody>
                  <a:tcPr/>
                </a:tc>
                <a:tc>
                  <a:txBody>
                    <a:bodyPr/>
                    <a:lstStyle/>
                    <a:p>
                      <a:r>
                        <a:rPr lang="en-US" sz="1200" dirty="0" smtClean="0"/>
                        <a:t>S</a:t>
                      </a:r>
                      <a:endParaRPr lang="en-US" sz="1200" dirty="0"/>
                    </a:p>
                  </a:txBody>
                  <a:tcPr/>
                </a:tc>
                <a:tc>
                  <a:txBody>
                    <a:bodyPr/>
                    <a:lstStyle/>
                    <a:p>
                      <a:r>
                        <a:rPr lang="en-US" sz="1200" dirty="0" smtClean="0"/>
                        <a:t>m1</a:t>
                      </a:r>
                      <a:endParaRPr lang="en-US" sz="1200" dirty="0"/>
                    </a:p>
                  </a:txBody>
                  <a:tcPr/>
                </a:tc>
                <a:tc>
                  <a:txBody>
                    <a:bodyPr/>
                    <a:lstStyle/>
                    <a:p>
                      <a:r>
                        <a:rPr lang="en-US" sz="1200" dirty="0" smtClean="0"/>
                        <a:t>m2</a:t>
                      </a:r>
                      <a:endParaRPr lang="en-US" sz="1200" dirty="0"/>
                    </a:p>
                  </a:txBody>
                  <a:tcPr/>
                </a:tc>
                <a:tc>
                  <a:txBody>
                    <a:bodyPr/>
                    <a:lstStyle/>
                    <a:p>
                      <a:r>
                        <a:rPr lang="en-US" sz="1200" dirty="0" smtClean="0"/>
                        <a:t>n1</a:t>
                      </a:r>
                      <a:endParaRPr lang="en-US" sz="1200" dirty="0"/>
                    </a:p>
                  </a:txBody>
                  <a:tcPr/>
                </a:tc>
                <a:tc>
                  <a:txBody>
                    <a:bodyPr/>
                    <a:lstStyle/>
                    <a:p>
                      <a:r>
                        <a:rPr lang="en-US" sz="1200" dirty="0" smtClean="0"/>
                        <a:t>n2</a:t>
                      </a:r>
                      <a:endParaRPr lang="en-US" sz="1200" dirty="0"/>
                    </a:p>
                  </a:txBody>
                  <a:tcPr/>
                </a:tc>
                <a:tc>
                  <a:txBody>
                    <a:bodyPr/>
                    <a:lstStyle/>
                    <a:p>
                      <a:r>
                        <a:rPr lang="en-US" sz="1200" dirty="0" smtClean="0"/>
                        <a:t>n3</a:t>
                      </a:r>
                      <a:endParaRPr lang="en-US" sz="1200" dirty="0"/>
                    </a:p>
                  </a:txBody>
                  <a:tcPr/>
                </a:tc>
                <a:tc>
                  <a:txBody>
                    <a:bodyPr/>
                    <a:lstStyle/>
                    <a:p>
                      <a:r>
                        <a:rPr lang="en-US" sz="1200" dirty="0" smtClean="0"/>
                        <a:t>n4</a:t>
                      </a:r>
                      <a:endParaRPr lang="en-US" sz="1200" dirty="0"/>
                    </a:p>
                  </a:txBody>
                  <a:tcPr/>
                </a:tc>
                <a:tc>
                  <a:txBody>
                    <a:bodyPr/>
                    <a:lstStyle/>
                    <a:p>
                      <a:pPr marL="0" algn="l" rtl="0" eaLnBrk="1" latinLnBrk="0" hangingPunct="1"/>
                      <a:r>
                        <a:rPr kumimoji="0" lang="en-US" sz="1200" b="1" kern="1200" dirty="0" smtClean="0">
                          <a:solidFill>
                            <a:schemeClr val="lt1"/>
                          </a:solidFill>
                          <a:latin typeface="+mn-lt"/>
                          <a:ea typeface="+mn-ea"/>
                          <a:cs typeface="+mn-cs"/>
                        </a:rPr>
                        <a:t>r1</a:t>
                      </a:r>
                    </a:p>
                  </a:txBody>
                  <a:tcPr/>
                </a:tc>
                <a:tc>
                  <a:txBody>
                    <a:bodyPr/>
                    <a:lstStyle/>
                    <a:p>
                      <a:pPr marL="0" algn="l" rtl="0" eaLnBrk="1" latinLnBrk="0" hangingPunct="1"/>
                      <a:r>
                        <a:rPr kumimoji="0" lang="en-US" sz="1200" b="1" kern="1200" dirty="0" smtClean="0">
                          <a:solidFill>
                            <a:schemeClr val="lt1"/>
                          </a:solidFill>
                          <a:latin typeface="+mn-lt"/>
                          <a:ea typeface="+mn-ea"/>
                          <a:cs typeface="+mn-cs"/>
                        </a:rPr>
                        <a:t>r2</a:t>
                      </a:r>
                    </a:p>
                  </a:txBody>
                  <a:tcPr/>
                </a:tc>
              </a:tr>
              <a:tr h="313267">
                <a:tc>
                  <a:txBody>
                    <a:bodyPr/>
                    <a:lstStyle/>
                    <a:p>
                      <a:r>
                        <a:rPr lang="en-US" sz="1400" dirty="0" smtClean="0"/>
                        <a:t>1</a:t>
                      </a:r>
                      <a:endParaRPr lang="en-US" sz="1400" dirty="0"/>
                    </a:p>
                  </a:txBody>
                  <a:tcPr/>
                </a:tc>
                <a:tc>
                  <a:txBody>
                    <a:bodyPr/>
                    <a:lstStyle/>
                    <a:p>
                      <a:r>
                        <a:rPr lang="en-US" sz="1400" dirty="0" smtClean="0"/>
                        <a:t>0+0</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5280">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0+0</a:t>
                      </a:r>
                    </a:p>
                  </a:txBody>
                  <a:tcPr/>
                </a:tc>
                <a:tc>
                  <a:txBody>
                    <a:bodyPr/>
                    <a:lstStyle/>
                    <a:p>
                      <a:pPr marL="0" algn="l" rtl="0" eaLnBrk="1" latinLnBrk="0" hangingPunct="1"/>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r>
                        <a:rPr kumimoji="0" lang="en-US" sz="1400" kern="1200" dirty="0" smtClean="0">
                          <a:solidFill>
                            <a:schemeClr val="dk1"/>
                          </a:solidFill>
                          <a:latin typeface="+mn-lt"/>
                          <a:ea typeface="+mn-ea"/>
                          <a:cs typeface="+mn-cs"/>
                        </a:rPr>
                        <a:t>2+2</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2+2</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kern="1200" dirty="0" smtClean="0">
                          <a:solidFill>
                            <a:schemeClr val="dk1"/>
                          </a:solidFill>
                          <a:latin typeface="+mn-lt"/>
                          <a:ea typeface="+mn-ea"/>
                          <a:cs typeface="+mn-cs"/>
                        </a:rPr>
                        <a:t>5+1</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5+1</a:t>
                      </a:r>
                    </a:p>
                  </a:txBody>
                  <a:tcPr/>
                </a:tc>
                <a:tc>
                  <a:txBody>
                    <a:bodyPr/>
                    <a:lstStyle/>
                    <a:p>
                      <a:pPr marL="0" algn="l" rtl="0" eaLnBrk="1" latinLnBrk="0" hangingPunct="1"/>
                      <a:r>
                        <a:rPr kumimoji="0" lang="en-US" sz="1400" kern="1200" dirty="0" smtClean="0">
                          <a:solidFill>
                            <a:schemeClr val="dk1"/>
                          </a:solidFill>
                          <a:latin typeface="+mn-lt"/>
                          <a:ea typeface="+mn-ea"/>
                          <a:cs typeface="+mn-cs"/>
                        </a:rPr>
                        <a:t>6+0</a:t>
                      </a:r>
                    </a:p>
                  </a:txBody>
                  <a:tcPr/>
                </a:tc>
                <a:tc>
                  <a:txBody>
                    <a:bodyPr/>
                    <a:lstStyle/>
                    <a:p>
                      <a:pPr marL="0" algn="l" rtl="0" eaLnBrk="1" latinLnBrk="0" hangingPunct="1"/>
                      <a:r>
                        <a:rPr kumimoji="0" lang="en-US" sz="1400" kern="1200" dirty="0" smtClean="0">
                          <a:solidFill>
                            <a:schemeClr val="dk1"/>
                          </a:solidFill>
                          <a:latin typeface="+mn-lt"/>
                          <a:ea typeface="+mn-ea"/>
                          <a:cs typeface="+mn-cs"/>
                        </a:rPr>
                        <a:t>7+0</a:t>
                      </a: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6+0</a:t>
                      </a:r>
                    </a:p>
                  </a:txBody>
                  <a:tcPr/>
                </a:tc>
                <a:tc>
                  <a:txBody>
                    <a:bodyPr/>
                    <a:lstStyle/>
                    <a:p>
                      <a:pPr marL="0" algn="l" rtl="0" eaLnBrk="1" latinLnBrk="0" hangingPunct="1"/>
                      <a:r>
                        <a:rPr kumimoji="0" lang="en-US" sz="1400" kern="1200" dirty="0" smtClean="0">
                          <a:solidFill>
                            <a:schemeClr val="dk1"/>
                          </a:solidFill>
                          <a:latin typeface="+mn-lt"/>
                          <a:ea typeface="+mn-ea"/>
                          <a:cs typeface="+mn-cs"/>
                        </a:rPr>
                        <a:t>7+0</a:t>
                      </a: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strike="sngStrike"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strike="sngStrike"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cxnSp>
        <p:nvCxnSpPr>
          <p:cNvPr id="38" name="Straight Arrow Connector 37"/>
          <p:cNvCxnSpPr/>
          <p:nvPr/>
        </p:nvCxnSpPr>
        <p:spPr>
          <a:xfrm rot="10800000">
            <a:off x="3733800" y="6172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4419600" y="6170611"/>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5029200" y="6172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a:xfrm>
            <a:off x="228600" y="609600"/>
            <a:ext cx="8610600" cy="4953000"/>
          </a:xfrm>
        </p:spPr>
        <p:txBody>
          <a:bodyPr/>
          <a:lstStyle/>
          <a:p>
            <a:endParaRPr lang="en-US" sz="1600" dirty="0" smtClean="0"/>
          </a:p>
          <a:p>
            <a:r>
              <a:rPr lang="en-US" sz="1600" dirty="0" smtClean="0"/>
              <a:t>Non-negative heuristic estimate h(n) is associated with each node n in the graph where h(n) is the estimate of the cost of a minimum cost path from n to a goal node</a:t>
            </a:r>
          </a:p>
          <a:p>
            <a:endParaRPr lang="en-US" sz="1600" dirty="0" smtClean="0"/>
          </a:p>
          <a:p>
            <a:r>
              <a:rPr lang="en-US" sz="1600" dirty="0" smtClean="0"/>
              <a:t>f(n) = g(n) + h(n), where f(n) gives an estimate of the cost of a minimal cost path from s to a goal node, which is constrained to pass through n, where as </a:t>
            </a:r>
          </a:p>
          <a:p>
            <a:pPr>
              <a:buFont typeface="Wingdings 3" pitchFamily="18" charset="2"/>
              <a:buNone/>
            </a:pPr>
            <a:r>
              <a:rPr lang="en-US" sz="1600" b="1" dirty="0" smtClean="0"/>
              <a:t>	g(n): </a:t>
            </a:r>
            <a:r>
              <a:rPr lang="en-US" sz="1600" dirty="0" smtClean="0"/>
              <a:t>cost of </a:t>
            </a:r>
            <a:r>
              <a:rPr lang="en-US" sz="1600" u="sng" dirty="0" smtClean="0"/>
              <a:t>currently known best path</a:t>
            </a:r>
            <a:r>
              <a:rPr lang="en-US" sz="1600" dirty="0" smtClean="0"/>
              <a:t> from s to n</a:t>
            </a:r>
          </a:p>
          <a:p>
            <a:pPr>
              <a:buFont typeface="Wingdings 3" pitchFamily="18" charset="2"/>
              <a:buNone/>
            </a:pPr>
            <a:r>
              <a:rPr lang="en-US" sz="1600" b="1" dirty="0" smtClean="0"/>
              <a:t>	g</a:t>
            </a:r>
            <a:r>
              <a:rPr lang="en-US" sz="1600" b="1" baseline="30000" dirty="0" smtClean="0"/>
              <a:t>*</a:t>
            </a:r>
            <a:r>
              <a:rPr lang="en-US" sz="1600" b="1" dirty="0" smtClean="0"/>
              <a:t>(n)</a:t>
            </a:r>
            <a:r>
              <a:rPr lang="en-US" sz="1600" dirty="0" smtClean="0"/>
              <a:t>: cost of </a:t>
            </a:r>
            <a:r>
              <a:rPr lang="en-US" sz="1600" u="sng" dirty="0" smtClean="0"/>
              <a:t>best path</a:t>
            </a:r>
            <a:r>
              <a:rPr lang="en-US" sz="1600" dirty="0" smtClean="0"/>
              <a:t> from s to n such that g</a:t>
            </a:r>
            <a:r>
              <a:rPr lang="en-US" sz="1600" baseline="30000" dirty="0" smtClean="0"/>
              <a:t>*</a:t>
            </a:r>
            <a:r>
              <a:rPr lang="en-US" sz="1600" dirty="0" smtClean="0"/>
              <a:t>(n)</a:t>
            </a:r>
            <a:r>
              <a:rPr lang="en-US" sz="1600" dirty="0" smtClean="0">
                <a:sym typeface="Symbol" pitchFamily="18" charset="2"/>
              </a:rPr>
              <a:t></a:t>
            </a:r>
            <a:r>
              <a:rPr lang="en-US" sz="1600" dirty="0" smtClean="0"/>
              <a:t>g(n)</a:t>
            </a:r>
          </a:p>
          <a:p>
            <a:pPr>
              <a:buFont typeface="Wingdings 3" pitchFamily="18" charset="2"/>
              <a:buNone/>
            </a:pPr>
            <a:r>
              <a:rPr lang="en-US" sz="1600" b="1" dirty="0" smtClean="0"/>
              <a:t>	f(s): </a:t>
            </a:r>
            <a:r>
              <a:rPr lang="en-US" sz="1600" dirty="0" smtClean="0"/>
              <a:t>cost of the optimal solution path</a:t>
            </a:r>
          </a:p>
          <a:p>
            <a:pPr>
              <a:buFont typeface="Wingdings 3" pitchFamily="18" charset="2"/>
              <a:buNone/>
            </a:pPr>
            <a:endParaRPr lang="en-US" sz="1600" dirty="0" smtClean="0"/>
          </a:p>
          <a:p>
            <a:pPr>
              <a:buFont typeface="Wingdings 3" pitchFamily="18" charset="2"/>
              <a:buNone/>
            </a:pPr>
            <a:r>
              <a:rPr lang="en-US" sz="1600" dirty="0" smtClean="0"/>
              <a:t>	h</a:t>
            </a:r>
            <a:r>
              <a:rPr lang="en-US" sz="1600" baseline="30000" dirty="0" smtClean="0"/>
              <a:t>*</a:t>
            </a:r>
            <a:r>
              <a:rPr lang="en-US" sz="1600" dirty="0" smtClean="0"/>
              <a:t>(n) is the actual cost of a minimal cost path from n to a goal node. It is infinite if no path exists</a:t>
            </a:r>
          </a:p>
          <a:p>
            <a:pPr>
              <a:buFont typeface="Wingdings 3" pitchFamily="18" charset="2"/>
              <a:buNone/>
            </a:pPr>
            <a:endParaRPr lang="en-US" sz="1600" dirty="0" smtClean="0"/>
          </a:p>
          <a:p>
            <a:pPr>
              <a:buFont typeface="Wingdings 3" pitchFamily="18" charset="2"/>
              <a:buNone/>
            </a:pPr>
            <a:r>
              <a:rPr lang="en-US" sz="1600" dirty="0" smtClean="0"/>
              <a:t>	f</a:t>
            </a:r>
            <a:r>
              <a:rPr lang="en-US" sz="1600" baseline="30000" dirty="0" smtClean="0"/>
              <a:t>*</a:t>
            </a:r>
            <a:r>
              <a:rPr lang="en-US" sz="1600" dirty="0" smtClean="0"/>
              <a:t>(n) = g</a:t>
            </a:r>
            <a:r>
              <a:rPr lang="en-US" sz="1600" baseline="30000" dirty="0" smtClean="0"/>
              <a:t>*</a:t>
            </a:r>
            <a:r>
              <a:rPr lang="en-US" sz="1600" dirty="0" smtClean="0"/>
              <a:t>(n) + h</a:t>
            </a:r>
            <a:r>
              <a:rPr lang="en-US" sz="1600" baseline="30000" dirty="0" smtClean="0"/>
              <a:t>*</a:t>
            </a:r>
            <a:r>
              <a:rPr lang="en-US" sz="1600" dirty="0" smtClean="0"/>
              <a:t>(n) is the actual cost of a minimal cost path from the start node to a goal node which is constrained to pass through n, such that f</a:t>
            </a:r>
            <a:r>
              <a:rPr lang="en-US" sz="1600" baseline="30000" dirty="0" smtClean="0"/>
              <a:t>*</a:t>
            </a:r>
            <a:r>
              <a:rPr lang="en-US" sz="1600" dirty="0" smtClean="0"/>
              <a:t>(n) </a:t>
            </a:r>
            <a:r>
              <a:rPr lang="en-US" sz="1600" dirty="0" smtClean="0">
                <a:sym typeface="Symbol" pitchFamily="18" charset="2"/>
              </a:rPr>
              <a:t></a:t>
            </a:r>
            <a:r>
              <a:rPr lang="en-US" sz="1600" dirty="0" smtClean="0"/>
              <a:t> f(s)</a:t>
            </a:r>
          </a:p>
          <a:p>
            <a:endParaRPr lang="en-US" sz="1600" dirty="0" smtClean="0"/>
          </a:p>
          <a:p>
            <a:endParaRPr lang="en-US" sz="1600" dirty="0" smtClean="0"/>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Heuristic Estimate</a:t>
            </a:r>
            <a:br>
              <a:rPr lang="en-US" dirty="0" smtClean="0"/>
            </a:br>
            <a:endParaRPr lang="en-US" dirty="0"/>
          </a:p>
        </p:txBody>
      </p:sp>
      <p:sp>
        <p:nvSpPr>
          <p:cNvPr id="6246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2D95638C-71F4-40EB-A06E-542855273BED}" type="datetime1">
              <a:rPr lang="en-US" smtClean="0"/>
              <a:pPr>
                <a:defRPr/>
              </a:pPr>
              <a:t>16/01/2020</a:t>
            </a:fld>
            <a:endParaRPr lang="en-US" smtClean="0"/>
          </a:p>
        </p:txBody>
      </p:sp>
      <p:sp>
        <p:nvSpPr>
          <p:cNvPr id="6246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DF6256A1-5C63-492D-9035-A255A4805014}" type="slidenum">
              <a:rPr lang="en-US" smtClean="0"/>
              <a:pPr>
                <a:defRPr/>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1"/>
          <p:cNvSpPr>
            <a:spLocks noGrp="1"/>
          </p:cNvSpPr>
          <p:nvPr>
            <p:ph idx="1"/>
          </p:nvPr>
        </p:nvSpPr>
        <p:spPr>
          <a:xfrm>
            <a:off x="0" y="762000"/>
            <a:ext cx="8991600" cy="5791200"/>
          </a:xfrm>
        </p:spPr>
        <p:txBody>
          <a:bodyPr/>
          <a:lstStyle/>
          <a:p>
            <a:r>
              <a:rPr lang="en-US" sz="1600" smtClean="0"/>
              <a:t>If h=0 for all nodes then A</a:t>
            </a:r>
            <a:r>
              <a:rPr lang="en-US" sz="1600" baseline="30000" smtClean="0"/>
              <a:t>*</a:t>
            </a:r>
            <a:r>
              <a:rPr lang="en-US" sz="1600" smtClean="0"/>
              <a:t> reduces to Uniform Cost method &amp; the optimal solution is guaranteed</a:t>
            </a:r>
          </a:p>
          <a:p>
            <a:endParaRPr lang="en-US" sz="1600" smtClean="0"/>
          </a:p>
          <a:p>
            <a:r>
              <a:rPr lang="en-US" sz="1600" smtClean="0"/>
              <a:t>A heuristic h is admissible if for each node n belonging to the graph 0 </a:t>
            </a:r>
            <a:r>
              <a:rPr lang="en-US" sz="1600" smtClean="0">
                <a:sym typeface="Symbol" pitchFamily="18" charset="2"/>
              </a:rPr>
              <a:t></a:t>
            </a:r>
            <a:r>
              <a:rPr lang="en-US" sz="1600" smtClean="0"/>
              <a:t> h(n) </a:t>
            </a:r>
            <a:r>
              <a:rPr lang="en-US" sz="1600" smtClean="0">
                <a:sym typeface="Symbol" pitchFamily="18" charset="2"/>
              </a:rPr>
              <a:t></a:t>
            </a:r>
            <a:r>
              <a:rPr lang="en-US" sz="1600" smtClean="0"/>
              <a:t> h</a:t>
            </a:r>
            <a:r>
              <a:rPr lang="en-US" sz="1600" baseline="30000" smtClean="0"/>
              <a:t>*</a:t>
            </a:r>
            <a:r>
              <a:rPr lang="en-US" sz="1600" smtClean="0"/>
              <a:t>(n). Otherwise a heuristic is called as inadmissible</a:t>
            </a:r>
          </a:p>
          <a:p>
            <a:endParaRPr lang="en-US" sz="1600" smtClean="0"/>
          </a:p>
          <a:p>
            <a:r>
              <a:rPr lang="en-US" sz="1600" smtClean="0"/>
              <a:t>Algorithm A</a:t>
            </a:r>
            <a:r>
              <a:rPr lang="en-US" sz="1600" baseline="30000" smtClean="0"/>
              <a:t>*</a:t>
            </a:r>
            <a:r>
              <a:rPr lang="en-US" sz="1600" smtClean="0"/>
              <a:t> finds optimal solution path if heuristic estimates are admissible, i.e., h(n) never overestimates the cost to reach the goal</a:t>
            </a:r>
          </a:p>
          <a:p>
            <a:endParaRPr lang="en-US" sz="1600" smtClean="0"/>
          </a:p>
          <a:p>
            <a:r>
              <a:rPr lang="en-US" sz="1600" smtClean="0"/>
              <a:t>A</a:t>
            </a:r>
            <a:r>
              <a:rPr lang="en-US" sz="1600" baseline="30000" smtClean="0"/>
              <a:t>*</a:t>
            </a:r>
            <a:r>
              <a:rPr lang="en-US" sz="1600" smtClean="0"/>
              <a:t> never stores entire explicit graph. That’s why size of memory requirement is appreciable in contrast to DFS</a:t>
            </a:r>
          </a:p>
          <a:p>
            <a:endParaRPr lang="en-US" sz="1600" smtClean="0"/>
          </a:p>
          <a:p>
            <a:r>
              <a:rPr lang="en-US" sz="1600" smtClean="0"/>
              <a:t>A node may be expanded more than once by A</a:t>
            </a:r>
            <a:r>
              <a:rPr lang="en-US" sz="1600" baseline="30000" smtClean="0"/>
              <a:t>*</a:t>
            </a:r>
            <a:r>
              <a:rPr lang="en-US" sz="1600" smtClean="0"/>
              <a:t>, i.e., there is a chance of expanding more nodes in A</a:t>
            </a:r>
            <a:r>
              <a:rPr lang="en-US" sz="1600" baseline="30000" smtClean="0"/>
              <a:t>*</a:t>
            </a:r>
            <a:r>
              <a:rPr lang="en-US" sz="1600" smtClean="0"/>
              <a:t> than Uniform Cost method</a:t>
            </a:r>
          </a:p>
        </p:txBody>
      </p:sp>
      <p:sp>
        <p:nvSpPr>
          <p:cNvPr id="3" name="Title 2"/>
          <p:cNvSpPr>
            <a:spLocks noGrp="1"/>
          </p:cNvSpPr>
          <p:nvPr>
            <p:ph type="title"/>
          </p:nvPr>
        </p:nvSpPr>
        <p:spPr>
          <a:xfrm>
            <a:off x="457200" y="381000"/>
            <a:ext cx="8229600" cy="563562"/>
          </a:xfrm>
        </p:spPr>
        <p:txBody>
          <a:bodyPr>
            <a:normAutofit fontScale="90000"/>
          </a:bodyPr>
          <a:lstStyle/>
          <a:p>
            <a:pPr>
              <a:defRPr/>
            </a:pPr>
            <a:r>
              <a:rPr lang="en-US" dirty="0" smtClean="0"/>
              <a:t>Remarks</a:t>
            </a:r>
            <a:br>
              <a:rPr lang="en-US" dirty="0" smtClean="0"/>
            </a:br>
            <a:endParaRPr lang="en-US" dirty="0"/>
          </a:p>
        </p:txBody>
      </p:sp>
      <p:sp>
        <p:nvSpPr>
          <p:cNvPr id="6349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C98BDA8D-3D8B-4EE9-A0E0-BF819CB0130C}" type="datetime1">
              <a:rPr lang="en-US" smtClean="0"/>
              <a:pPr>
                <a:defRPr/>
              </a:pPr>
              <a:t>16/01/2020</a:t>
            </a:fld>
            <a:endParaRPr lang="en-US" smtClean="0"/>
          </a:p>
        </p:txBody>
      </p:sp>
      <p:sp>
        <p:nvSpPr>
          <p:cNvPr id="6349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4467D58-51F8-417C-876B-28C04E5D0E70}" type="slidenum">
              <a:rPr lang="en-US" smtClean="0"/>
              <a:pPr>
                <a:defRPr/>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a:xfrm>
            <a:off x="152400" y="609600"/>
            <a:ext cx="8839200" cy="5638800"/>
          </a:xfrm>
        </p:spPr>
        <p:txBody>
          <a:bodyPr/>
          <a:lstStyle/>
          <a:p>
            <a:pPr algn="just"/>
            <a:r>
              <a:rPr lang="en-US" sz="1600" smtClean="0"/>
              <a:t>Let’s consider the heuristics for the 8-puzzle problem, one of the earliest heuristic search problems</a:t>
            </a:r>
          </a:p>
          <a:p>
            <a:pPr algn="just"/>
            <a:endParaRPr lang="en-US" sz="1600" smtClean="0"/>
          </a:p>
          <a:p>
            <a:pPr algn="just"/>
            <a:endParaRPr lang="en-US" sz="1600" smtClean="0"/>
          </a:p>
          <a:p>
            <a:pPr algn="just"/>
            <a:endParaRPr lang="en-US" sz="1600" smtClean="0"/>
          </a:p>
          <a:p>
            <a:pPr algn="just"/>
            <a:endParaRPr lang="en-US" sz="1600" smtClean="0"/>
          </a:p>
          <a:p>
            <a:pPr algn="just"/>
            <a:endParaRPr lang="en-US" sz="1600" smtClean="0"/>
          </a:p>
          <a:p>
            <a:pPr algn="just"/>
            <a:r>
              <a:rPr lang="en-US" sz="1600" smtClean="0"/>
              <a:t>The two commonly used heuristic functions are:</a:t>
            </a:r>
          </a:p>
          <a:p>
            <a:pPr lvl="1" algn="just"/>
            <a:r>
              <a:rPr lang="en-US" sz="1400" smtClean="0"/>
              <a:t>h1 = the number of misplaced tiles. For the above figure, the start state would have h1=6. h1 is admissible heuristic, because it is clear that any tile that is out of place must be moved at least once.</a:t>
            </a:r>
          </a:p>
          <a:p>
            <a:pPr lvl="1" algn="just"/>
            <a:r>
              <a:rPr lang="en-US" sz="1400" smtClean="0"/>
              <a:t>h2 = the sum of the distances of the tiles from their goal positions. Because tiles can’t move along diagonals, the distance is the sum of the horizontal &amp; vertical distances. This is sometimes called the city block distance or Manhattan distance. For the above figure, the start state gives a Manhattan distance of h2 = 4+0+3+3+1+0+2+1 = 14. h2 is also admissible, because all any move can do is to move one tile one step closer to the goal</a:t>
            </a:r>
          </a:p>
          <a:p>
            <a:pPr algn="just"/>
            <a:r>
              <a:rPr lang="en-US" sz="1600" smtClean="0"/>
              <a:t>It is easy to see from the definitions of the two heuristics that, for any node n, h2(n) </a:t>
            </a:r>
            <a:r>
              <a:rPr lang="en-US" sz="1600" smtClean="0">
                <a:sym typeface="Symbol" pitchFamily="18" charset="2"/>
              </a:rPr>
              <a:t></a:t>
            </a:r>
            <a:r>
              <a:rPr lang="en-US" sz="1600" smtClean="0"/>
              <a:t> h1(n), i.e., h2 dominates h1</a:t>
            </a:r>
          </a:p>
          <a:p>
            <a:pPr algn="just"/>
            <a:r>
              <a:rPr lang="en-US" sz="1600" smtClean="0"/>
              <a:t>It is always better to use a heuristic function with higher values, provided it does not overestimate &amp; that the computation time for the heuristic is not too large</a:t>
            </a:r>
          </a:p>
        </p:txBody>
      </p:sp>
      <p:sp>
        <p:nvSpPr>
          <p:cNvPr id="3" name="Title 2"/>
          <p:cNvSpPr>
            <a:spLocks noGrp="1"/>
          </p:cNvSpPr>
          <p:nvPr>
            <p:ph type="title"/>
          </p:nvPr>
        </p:nvSpPr>
        <p:spPr>
          <a:xfrm>
            <a:off x="457200" y="274638"/>
            <a:ext cx="8229600" cy="563562"/>
          </a:xfrm>
        </p:spPr>
        <p:txBody>
          <a:bodyPr>
            <a:normAutofit fontScale="90000"/>
          </a:bodyPr>
          <a:lstStyle/>
          <a:p>
            <a:pPr>
              <a:defRPr/>
            </a:pPr>
            <a:r>
              <a:rPr lang="en-US" dirty="0" smtClean="0"/>
              <a:t>Heuristic Functions</a:t>
            </a:r>
            <a:br>
              <a:rPr lang="en-US" dirty="0" smtClean="0"/>
            </a:br>
            <a:endParaRPr lang="en-US" dirty="0"/>
          </a:p>
        </p:txBody>
      </p:sp>
      <p:sp>
        <p:nvSpPr>
          <p:cNvPr id="6451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BD4C73DF-DDCA-4380-9830-03B69A822849}" type="datetime1">
              <a:rPr lang="en-US" smtClean="0"/>
              <a:pPr>
                <a:defRPr/>
              </a:pPr>
              <a:t>16/01/2020</a:t>
            </a:fld>
            <a:endParaRPr lang="en-US" smtClean="0"/>
          </a:p>
        </p:txBody>
      </p:sp>
      <p:sp>
        <p:nvSpPr>
          <p:cNvPr id="6451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BB02297-52F1-4207-8A9E-26DE3E540B40}" type="slidenum">
              <a:rPr lang="en-US" smtClean="0"/>
              <a:pPr>
                <a:defRPr/>
              </a:pPr>
              <a:t>77</a:t>
            </a:fld>
            <a:endParaRPr lang="en-US" smtClean="0"/>
          </a:p>
        </p:txBody>
      </p:sp>
      <p:pic>
        <p:nvPicPr>
          <p:cNvPr id="79878" name="Picture 2"/>
          <p:cNvPicPr>
            <a:picLocks noChangeAspect="1" noChangeArrowheads="1"/>
          </p:cNvPicPr>
          <p:nvPr/>
        </p:nvPicPr>
        <p:blipFill>
          <a:blip r:embed="rId2" cstate="print"/>
          <a:srcRect/>
          <a:stretch>
            <a:fillRect/>
          </a:stretch>
        </p:blipFill>
        <p:spPr bwMode="auto">
          <a:xfrm>
            <a:off x="2286000" y="914400"/>
            <a:ext cx="370522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p:cNvSpPr>
            <a:spLocks noGrp="1"/>
          </p:cNvSpPr>
          <p:nvPr>
            <p:ph idx="1"/>
          </p:nvPr>
        </p:nvSpPr>
        <p:spPr>
          <a:xfrm>
            <a:off x="0" y="1600200"/>
            <a:ext cx="9144000" cy="3962400"/>
          </a:xfrm>
        </p:spPr>
        <p:txBody>
          <a:bodyPr/>
          <a:lstStyle/>
          <a:p>
            <a:r>
              <a:rPr lang="en-US" sz="1600" b="1" smtClean="0"/>
              <a:t>Consistent heuristic: </a:t>
            </a:r>
            <a:r>
              <a:rPr lang="en-US" sz="1600" smtClean="0"/>
              <a:t>for any node n and one of its children n’, h(n)≤ c(n, n’) + h(n’) &amp; for any goal node G, h(G) = 0</a:t>
            </a:r>
          </a:p>
          <a:p>
            <a:endParaRPr lang="en-US" sz="1600" smtClean="0"/>
          </a:p>
          <a:p>
            <a:r>
              <a:rPr lang="en-US" sz="1600" smtClean="0"/>
              <a:t>a) If h is consistent, then p.t. h(n)≤ c(n, n’) + h(n’) is applicable for any descendant n’ </a:t>
            </a:r>
          </a:p>
          <a:p>
            <a:pPr>
              <a:buFont typeface="Wingdings 3" pitchFamily="18" charset="2"/>
              <a:buNone/>
            </a:pPr>
            <a:r>
              <a:rPr lang="en-US" sz="1600" smtClean="0"/>
              <a:t>        of n.</a:t>
            </a:r>
          </a:p>
          <a:p>
            <a:pPr>
              <a:buFont typeface="Wingdings 3" pitchFamily="18" charset="2"/>
              <a:buNone/>
            </a:pPr>
            <a:r>
              <a:rPr lang="en-US" sz="1600" smtClean="0"/>
              <a:t>    Proof: n’’ – a grandchild of n by way of n’.</a:t>
            </a:r>
          </a:p>
          <a:p>
            <a:pPr>
              <a:buFont typeface="Wingdings 3" pitchFamily="18" charset="2"/>
              <a:buNone/>
            </a:pPr>
            <a:r>
              <a:rPr lang="en-US" sz="1600" smtClean="0"/>
              <a:t>		  we know h(n)≤ c(n, n’) + h(n’)   ------------------ (1)</a:t>
            </a:r>
          </a:p>
          <a:p>
            <a:pPr>
              <a:buFont typeface="Wingdings 3" pitchFamily="18" charset="2"/>
              <a:buNone/>
            </a:pPr>
            <a:r>
              <a:rPr lang="en-US" sz="1600" smtClean="0"/>
              <a:t>               we can write, h(n’)≤ c(n’, n’’) + h(n’’)    </a:t>
            </a:r>
          </a:p>
          <a:p>
            <a:pPr>
              <a:buFont typeface="Wingdings 3" pitchFamily="18" charset="2"/>
              <a:buNone/>
            </a:pPr>
            <a:r>
              <a:rPr lang="en-US" sz="1600" smtClean="0"/>
              <a:t>		    so from (1), h(n)≤ c(n, n’) + c(n’, n’’) + h(n’’) </a:t>
            </a:r>
          </a:p>
          <a:p>
            <a:pPr>
              <a:buFont typeface="Wingdings 3" pitchFamily="18" charset="2"/>
              <a:buNone/>
            </a:pPr>
            <a:r>
              <a:rPr lang="en-US" sz="1600" smtClean="0"/>
              <a:t> 				 ≤ c(n, n’’) + h(n’’)</a:t>
            </a:r>
          </a:p>
          <a:p>
            <a:pPr>
              <a:buFont typeface="Wingdings 3" pitchFamily="18" charset="2"/>
              <a:buNone/>
            </a:pPr>
            <a:r>
              <a:rPr lang="en-US" sz="1600" smtClean="0"/>
              <a:t>                Thus the inequality holds for a grandchild n’’ of n as well as for a direct child n’ of n. By a similar argument, we can extend this to any descendant of n.</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Important Results on A</a:t>
            </a:r>
            <a:r>
              <a:rPr lang="en-US" sz="3700" baseline="30000" dirty="0" smtClean="0"/>
              <a:t>*</a:t>
            </a:r>
            <a:endParaRPr lang="en-US" sz="3700" baseline="30000" dirty="0"/>
          </a:p>
        </p:txBody>
      </p:sp>
      <p:sp>
        <p:nvSpPr>
          <p:cNvPr id="6554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FA85033F-2438-447D-AF4B-937A3779A246}" type="datetime1">
              <a:rPr lang="en-US" smtClean="0"/>
              <a:pPr>
                <a:defRPr/>
              </a:pPr>
              <a:t>16/01/2020</a:t>
            </a:fld>
            <a:endParaRPr lang="en-US" smtClean="0"/>
          </a:p>
        </p:txBody>
      </p:sp>
      <p:sp>
        <p:nvSpPr>
          <p:cNvPr id="6554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5AD04B6-941B-4F6A-B8D5-53A555F83812}" type="slidenum">
              <a:rPr lang="en-US" smtClean="0"/>
              <a:pPr>
                <a:defRPr/>
              </a:pPr>
              <a:t>78</a:t>
            </a:fld>
            <a:endParaRPr lang="en-US"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1"/>
          <p:cNvSpPr>
            <a:spLocks noGrp="1"/>
          </p:cNvSpPr>
          <p:nvPr>
            <p:ph idx="1"/>
          </p:nvPr>
        </p:nvSpPr>
        <p:spPr>
          <a:xfrm>
            <a:off x="228600" y="762000"/>
            <a:ext cx="8915400" cy="5638800"/>
          </a:xfrm>
        </p:spPr>
        <p:txBody>
          <a:bodyPr/>
          <a:lstStyle/>
          <a:p>
            <a:r>
              <a:rPr lang="en-US" sz="1600" b="1" dirty="0" smtClean="0"/>
              <a:t>b) If A* uses a consistent heuristic, then f(n) is non-decreasing along any path</a:t>
            </a:r>
          </a:p>
          <a:p>
            <a:pPr>
              <a:buFont typeface="Wingdings 3" pitchFamily="18" charset="2"/>
              <a:buNone/>
            </a:pPr>
            <a:endParaRPr lang="en-US" sz="1600" b="1" dirty="0" smtClean="0"/>
          </a:p>
          <a:p>
            <a:pPr>
              <a:buFont typeface="Wingdings 3" pitchFamily="18" charset="2"/>
              <a:buNone/>
            </a:pPr>
            <a:r>
              <a:rPr lang="en-US" sz="1600" dirty="0" smtClean="0"/>
              <a:t>Proof: we know that f(n) = g(n) + h(n)  --------------- (1)</a:t>
            </a:r>
          </a:p>
          <a:p>
            <a:pPr>
              <a:buFont typeface="Wingdings 3" pitchFamily="18" charset="2"/>
              <a:buNone/>
            </a:pPr>
            <a:r>
              <a:rPr lang="en-US" sz="1600" dirty="0" smtClean="0"/>
              <a:t>           since A* uses consistent heuristic, so h(n)≤ c(n, n’) + h(n’)</a:t>
            </a:r>
          </a:p>
          <a:p>
            <a:pPr>
              <a:buFont typeface="Wingdings 3" pitchFamily="18" charset="2"/>
              <a:buNone/>
            </a:pPr>
            <a:r>
              <a:rPr lang="en-US" sz="1600" dirty="0" smtClean="0"/>
              <a:t>		so, from (1) we have,</a:t>
            </a:r>
          </a:p>
          <a:p>
            <a:pPr>
              <a:buFont typeface="Wingdings 3" pitchFamily="18" charset="2"/>
              <a:buNone/>
            </a:pPr>
            <a:r>
              <a:rPr lang="en-US" sz="1600" dirty="0" smtClean="0"/>
              <a:t>             f(n) ≤ g(n) + c(n, n’) + h(n’)</a:t>
            </a:r>
          </a:p>
          <a:p>
            <a:pPr>
              <a:buFont typeface="Wingdings 3" pitchFamily="18" charset="2"/>
              <a:buNone/>
            </a:pPr>
            <a:r>
              <a:rPr lang="en-US" sz="1600" dirty="0" smtClean="0"/>
              <a:t>		       ≤ g(n’) + h(n’) ≤ f(n’)</a:t>
            </a:r>
          </a:p>
          <a:p>
            <a:pPr>
              <a:buFont typeface="Wingdings 3" pitchFamily="18" charset="2"/>
              <a:buNone/>
            </a:pPr>
            <a:r>
              <a:rPr lang="en-US" sz="1600" dirty="0" smtClean="0"/>
              <a:t>Thus we can say that a node’s f is never less than it’s parent’s f, so f is non-decreasing along any path</a:t>
            </a:r>
          </a:p>
          <a:p>
            <a:pPr>
              <a:buFont typeface="Wingdings 3" pitchFamily="18" charset="2"/>
              <a:buNone/>
            </a:pPr>
            <a:endParaRPr lang="en-US" sz="1600" dirty="0" smtClean="0"/>
          </a:p>
          <a:p>
            <a:pPr>
              <a:buFont typeface="Wingdings 3" pitchFamily="18" charset="2"/>
              <a:buNone/>
            </a:pPr>
            <a:r>
              <a:rPr lang="en-US" sz="1600" b="1" dirty="0" smtClean="0"/>
              <a:t>c) If h is consistent, then h is admissible also</a:t>
            </a:r>
          </a:p>
          <a:p>
            <a:pPr>
              <a:buFont typeface="Wingdings 3" pitchFamily="18" charset="2"/>
              <a:buNone/>
            </a:pPr>
            <a:r>
              <a:rPr lang="en-US" sz="1600" dirty="0" smtClean="0"/>
              <a:t> Proof: since h is consistent heuristic, so h(n)≤ c(n, n’) + h(n’) ---------- (1)</a:t>
            </a:r>
          </a:p>
          <a:p>
            <a:pPr>
              <a:buFont typeface="Wingdings 3" pitchFamily="18" charset="2"/>
              <a:buNone/>
            </a:pPr>
            <a:r>
              <a:rPr lang="en-US" sz="1600" dirty="0" smtClean="0"/>
              <a:t>         now, for any node n, consider the best path from it to any goal node. This is h*(n) that an admissible heuristic must not overestimate. For the consistent heuristic, n’ can be any descendant of n. so let’s consider n’ be the node G, where G is that best reachable goal node. </a:t>
            </a:r>
          </a:p>
          <a:p>
            <a:pPr>
              <a:buFont typeface="Wingdings 3" pitchFamily="18" charset="2"/>
              <a:buNone/>
            </a:pPr>
            <a:r>
              <a:rPr lang="en-US" sz="1600" dirty="0" smtClean="0"/>
              <a:t>    so from (1) we get, h(n)≤ c(n, G) + h(G) </a:t>
            </a:r>
          </a:p>
          <a:p>
            <a:pPr>
              <a:buFont typeface="Wingdings 3" pitchFamily="18" charset="2"/>
              <a:buNone/>
            </a:pPr>
            <a:r>
              <a:rPr lang="en-US" sz="1600" dirty="0" smtClean="0"/>
              <a:t>     since h(G) = 0, so we have h(n)≤ c(n, G); h(n)≤ h*(n) which is the definition of admissible heuristic. Hence the proof. </a:t>
            </a:r>
          </a:p>
          <a:p>
            <a:pPr>
              <a:buFont typeface="Wingdings 3" pitchFamily="18" charset="2"/>
              <a:buNone/>
            </a:pPr>
            <a:r>
              <a:rPr lang="en-US" sz="1600" dirty="0" smtClean="0"/>
              <a:t>         </a:t>
            </a:r>
          </a:p>
          <a:p>
            <a:pPr>
              <a:buFont typeface="Wingdings 3" pitchFamily="18" charset="2"/>
              <a:buNone/>
            </a:pPr>
            <a:endParaRPr lang="en-US" sz="1600" dirty="0" smtClean="0"/>
          </a:p>
          <a:p>
            <a:pPr>
              <a:buFont typeface="Wingdings 3" pitchFamily="18" charset="2"/>
              <a:buNone/>
            </a:pPr>
            <a:endParaRPr lang="en-US" sz="1600" dirty="0" smtClean="0"/>
          </a:p>
          <a:p>
            <a:pPr>
              <a:buFont typeface="Wingdings 3" pitchFamily="18" charset="2"/>
              <a:buNone/>
            </a:pPr>
            <a:endParaRPr lang="en-US" sz="1600" dirty="0" smtClean="0"/>
          </a:p>
        </p:txBody>
      </p:sp>
      <p:sp>
        <p:nvSpPr>
          <p:cNvPr id="3" name="Title 2"/>
          <p:cNvSpPr>
            <a:spLocks noGrp="1"/>
          </p:cNvSpPr>
          <p:nvPr>
            <p:ph type="title"/>
          </p:nvPr>
        </p:nvSpPr>
        <p:spPr>
          <a:xfrm>
            <a:off x="457200" y="152400"/>
            <a:ext cx="8229600" cy="639762"/>
          </a:xfrm>
        </p:spPr>
        <p:txBody>
          <a:bodyPr>
            <a:normAutofit fontScale="90000"/>
          </a:bodyPr>
          <a:lstStyle/>
          <a:p>
            <a:pPr>
              <a:defRPr/>
            </a:pPr>
            <a:r>
              <a:rPr lang="en-US" sz="3700" dirty="0" smtClean="0"/>
              <a:t>Important Results on A</a:t>
            </a:r>
            <a:r>
              <a:rPr lang="en-US" sz="3700" baseline="30000" dirty="0" smtClean="0"/>
              <a:t>* </a:t>
            </a:r>
            <a:r>
              <a:rPr lang="en-US" sz="2400" dirty="0" smtClean="0"/>
              <a:t>contd..</a:t>
            </a:r>
            <a:endParaRPr lang="en-US" sz="2400" dirty="0"/>
          </a:p>
        </p:txBody>
      </p:sp>
      <p:sp>
        <p:nvSpPr>
          <p:cNvPr id="6656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BCF5A796-6597-4C45-8692-CD971848684C}" type="datetime1">
              <a:rPr lang="en-US" smtClean="0"/>
              <a:pPr>
                <a:defRPr/>
              </a:pPr>
              <a:t>16/01/2020</a:t>
            </a:fld>
            <a:endParaRPr lang="en-US" smtClean="0"/>
          </a:p>
        </p:txBody>
      </p:sp>
      <p:sp>
        <p:nvSpPr>
          <p:cNvPr id="6656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3A74983-EEF3-4DC7-945B-053014672AB3}" type="slidenum">
              <a:rPr lang="en-US" smtClean="0"/>
              <a:pPr>
                <a:defRPr/>
              </a:pPr>
              <a:t>79</a:t>
            </a:fld>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228600" y="1066800"/>
            <a:ext cx="8686800" cy="5486400"/>
          </a:xfrm>
        </p:spPr>
        <p:txBody>
          <a:bodyPr/>
          <a:lstStyle/>
          <a:p>
            <a:pPr algn="just"/>
            <a:r>
              <a:rPr lang="en-US" sz="1600" dirty="0" smtClean="0"/>
              <a:t>AI generated paintings. These are auctioned by </a:t>
            </a:r>
            <a:r>
              <a:rPr lang="en-US" sz="1600" dirty="0" err="1" smtClean="0"/>
              <a:t>Cristie</a:t>
            </a:r>
            <a:r>
              <a:rPr lang="en-US" sz="1600" dirty="0" smtClean="0"/>
              <a:t> (October 25, 2018) and they earn $4,32,000 (approx.)</a:t>
            </a:r>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r>
              <a:rPr lang="en-US" sz="1600" dirty="0" err="1" smtClean="0"/>
              <a:t>Alexa</a:t>
            </a:r>
            <a:r>
              <a:rPr lang="en-US" sz="1600" dirty="0" smtClean="0"/>
              <a:t>, Amazon’s voice-control system, lets you speak your wishes to an Echo smart speaker and see them fulfilled—at least simple ones, like dimming your lights or playing music tracks. </a:t>
            </a:r>
          </a:p>
          <a:p>
            <a:pPr algn="just"/>
            <a:endParaRPr lang="en-US" sz="1600" dirty="0" smtClean="0"/>
          </a:p>
          <a:p>
            <a:pPr algn="just"/>
            <a:r>
              <a:rPr lang="en-US" sz="1600" dirty="0" smtClean="0"/>
              <a:t>Honda’s human like robot, ASIMO, capable of recognizing moving objects, its surrounding environment,  sounds, faces etc. It interprets voice commands, recognizes when handshake is offered.</a:t>
            </a:r>
          </a:p>
          <a:p>
            <a:pPr algn="just"/>
            <a:endParaRPr lang="en-US" sz="1600" dirty="0" smtClean="0"/>
          </a:p>
          <a:p>
            <a:pPr algn="just"/>
            <a:r>
              <a:rPr lang="en-US" sz="1600" dirty="0" smtClean="0"/>
              <a:t>Google’s </a:t>
            </a:r>
            <a:r>
              <a:rPr lang="en-US" sz="1600" dirty="0" err="1" smtClean="0"/>
              <a:t>DeepMind</a:t>
            </a:r>
            <a:r>
              <a:rPr lang="en-US" sz="1600" dirty="0" smtClean="0"/>
              <a:t> unit, which is working to develop super-intelligent computers, has created a system, called </a:t>
            </a:r>
            <a:r>
              <a:rPr lang="en-US" sz="1600" dirty="0" err="1" smtClean="0"/>
              <a:t>WaveNet</a:t>
            </a:r>
            <a:r>
              <a:rPr lang="en-US" sz="1600" dirty="0" smtClean="0"/>
              <a:t>, for machine-generated speech that it says outperforms existing technology by 50 percent.</a:t>
            </a:r>
          </a:p>
          <a:p>
            <a:pPr algn="just"/>
            <a:endParaRPr lang="en-US" sz="1600" dirty="0" smtClean="0"/>
          </a:p>
        </p:txBody>
      </p:sp>
      <p:sp>
        <p:nvSpPr>
          <p:cNvPr id="3" name="Title 2"/>
          <p:cNvSpPr>
            <a:spLocks noGrp="1"/>
          </p:cNvSpPr>
          <p:nvPr>
            <p:ph type="title"/>
          </p:nvPr>
        </p:nvSpPr>
        <p:spPr>
          <a:xfrm>
            <a:off x="457200" y="274638"/>
            <a:ext cx="8229600" cy="868362"/>
          </a:xfrm>
        </p:spPr>
        <p:txBody>
          <a:bodyPr/>
          <a:lstStyle/>
          <a:p>
            <a:pPr>
              <a:defRPr/>
            </a:pPr>
            <a:r>
              <a:rPr lang="en-US" dirty="0" smtClean="0"/>
              <a:t>Recent Successes</a:t>
            </a:r>
            <a:endParaRPr lang="en-US" dirty="0"/>
          </a:p>
        </p:txBody>
      </p:sp>
      <p:sp>
        <p:nvSpPr>
          <p:cNvPr id="1843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18B86654-CD81-4E53-AD39-84A327071C6E}" type="datetime1">
              <a:rPr lang="en-US" smtClean="0"/>
              <a:pPr>
                <a:defRPr/>
              </a:pPr>
              <a:t>16/01/2020</a:t>
            </a:fld>
            <a:endParaRPr lang="en-US" smtClean="0"/>
          </a:p>
        </p:txBody>
      </p:sp>
      <p:sp>
        <p:nvSpPr>
          <p:cNvPr id="1843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AFA65AC-3F31-4DA7-B235-E7F4297979D7}" type="slidenum">
              <a:rPr lang="en-US" smtClean="0"/>
              <a:pPr>
                <a:defRPr/>
              </a:pPr>
              <a:t>8</a:t>
            </a:fld>
            <a:endParaRPr lang="en-US" smtClean="0"/>
          </a:p>
        </p:txBody>
      </p:sp>
      <p:pic>
        <p:nvPicPr>
          <p:cNvPr id="6" name="Picture 5" descr="C:\Documents and Settings\Admin\Local Settings\Temporary Internet Files\Content.Word\IMG-20191218-WA0004.jpg"/>
          <p:cNvPicPr/>
          <p:nvPr/>
        </p:nvPicPr>
        <p:blipFill>
          <a:blip r:embed="rId2" cstate="print"/>
          <a:srcRect/>
          <a:stretch>
            <a:fillRect/>
          </a:stretch>
        </p:blipFill>
        <p:spPr bwMode="auto">
          <a:xfrm>
            <a:off x="3810000" y="1623261"/>
            <a:ext cx="1584119" cy="16533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1"/>
          <p:cNvSpPr>
            <a:spLocks noGrp="1"/>
          </p:cNvSpPr>
          <p:nvPr>
            <p:ph idx="1"/>
          </p:nvPr>
        </p:nvSpPr>
        <p:spPr>
          <a:xfrm>
            <a:off x="304800" y="1295400"/>
            <a:ext cx="8839200" cy="4648200"/>
          </a:xfrm>
        </p:spPr>
        <p:txBody>
          <a:bodyPr/>
          <a:lstStyle/>
          <a:p>
            <a:r>
              <a:rPr lang="en-US" sz="1600" b="1" smtClean="0"/>
              <a:t>Prove that the heuristic ‘sum of manhattan distances’ for the 8-puzzle problem is an admissible heuristic</a:t>
            </a:r>
          </a:p>
          <a:p>
            <a:endParaRPr lang="en-US" sz="1600" b="1" smtClean="0"/>
          </a:p>
          <a:p>
            <a:r>
              <a:rPr lang="en-US" sz="1600" smtClean="0"/>
              <a:t>Proof: Let the sum of manhattan distances be denoted by totdist. We have to prove that totdist ≤ h* ∀ positions</a:t>
            </a:r>
          </a:p>
          <a:p>
            <a:pPr>
              <a:buFont typeface="Wingdings 3" pitchFamily="18" charset="2"/>
              <a:buNone/>
            </a:pPr>
            <a:r>
              <a:rPr lang="en-US" sz="1600" smtClean="0"/>
              <a:t>     this relation can be proved by the following argument:</a:t>
            </a:r>
          </a:p>
          <a:p>
            <a:pPr>
              <a:buFont typeface="Wingdings 3" pitchFamily="18" charset="2"/>
              <a:buNone/>
            </a:pPr>
            <a:r>
              <a:rPr lang="en-US" sz="1600" smtClean="0"/>
              <a:t>     if we relaxed the problem by allowing the tiles to climb on top of each other, then   each tile could travel to its home square along a trajectory whose length is exactly the manhattan distance .</a:t>
            </a:r>
          </a:p>
          <a:p>
            <a:pPr>
              <a:buFont typeface="Wingdings 3" pitchFamily="18" charset="2"/>
              <a:buNone/>
            </a:pPr>
            <a:r>
              <a:rPr lang="en-US" sz="1600" smtClean="0"/>
              <a:t>    so the optimal solution in the relaxed puzzle would be exactly of length totdist.  </a:t>
            </a:r>
          </a:p>
          <a:p>
            <a:pPr>
              <a:buFont typeface="Wingdings 3" pitchFamily="18" charset="2"/>
              <a:buNone/>
            </a:pPr>
            <a:r>
              <a:rPr lang="en-US" sz="1600" smtClean="0"/>
              <a:t>    In the original problem, however, there is interaction between the tiles and they are in each other’s way. This can prevent the tiles from moving along the shortest trajectories, which ensures our optimal solution’s length be equal to greater than totdist, i.e. h*≥ totdist.</a:t>
            </a:r>
          </a:p>
          <a:p>
            <a:endParaRPr lang="en-US" sz="160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Important Results on A</a:t>
            </a:r>
            <a:r>
              <a:rPr lang="en-US" sz="3700" baseline="30000" dirty="0" smtClean="0"/>
              <a:t>* </a:t>
            </a:r>
            <a:r>
              <a:rPr lang="en-US" sz="3700" dirty="0" smtClean="0"/>
              <a:t>contd..</a:t>
            </a:r>
            <a:endParaRPr lang="en-US" sz="3700" dirty="0"/>
          </a:p>
        </p:txBody>
      </p:sp>
      <p:sp>
        <p:nvSpPr>
          <p:cNvPr id="6758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A30A85CB-0A01-4882-BD25-B1B05F76DBC7}" type="datetime1">
              <a:rPr lang="en-US" smtClean="0"/>
              <a:pPr>
                <a:defRPr/>
              </a:pPr>
              <a:t>16/01/2020</a:t>
            </a:fld>
            <a:endParaRPr lang="en-US" smtClean="0"/>
          </a:p>
        </p:txBody>
      </p:sp>
      <p:sp>
        <p:nvSpPr>
          <p:cNvPr id="6758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DE96FC5-460B-450F-A054-F7A55A1AD366}" type="slidenum">
              <a:rPr lang="en-US" smtClean="0"/>
              <a:pPr>
                <a:defRPr/>
              </a:pPr>
              <a:t>80</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3776662"/>
          </a:xfrm>
        </p:spPr>
        <p:txBody>
          <a:bodyPr/>
          <a:lstStyle/>
          <a:p>
            <a:pPr algn="just"/>
            <a:r>
              <a:rPr lang="en-US" sz="2000" dirty="0" smtClean="0"/>
              <a:t>ICICI Bank, India’s largest private sector bank, announced the deployment of ‘Software Robotics’ in over 200 business processes across various functions of the bank. The bank is the first in the country and among few, globally, to deploy ‘Software Robotics’ that emulates human actions to automate and perform repetitive, high volume and time consuming business tasks cutting across multiple applications. (September, 2016)</a:t>
            </a:r>
          </a:p>
          <a:p>
            <a:pPr algn="just"/>
            <a:endParaRPr lang="en-US" sz="2000" dirty="0" smtClean="0"/>
          </a:p>
          <a:p>
            <a:pPr algn="just"/>
            <a:r>
              <a:rPr lang="en-US" sz="2000" dirty="0" smtClean="0"/>
              <a:t>Google’s Self Driving Car</a:t>
            </a:r>
          </a:p>
          <a:p>
            <a:endParaRPr lang="en-US" dirty="0"/>
          </a:p>
        </p:txBody>
      </p:sp>
      <p:sp>
        <p:nvSpPr>
          <p:cNvPr id="3" name="Title 2"/>
          <p:cNvSpPr>
            <a:spLocks noGrp="1"/>
          </p:cNvSpPr>
          <p:nvPr>
            <p:ph type="title"/>
          </p:nvPr>
        </p:nvSpPr>
        <p:spPr/>
        <p:txBody>
          <a:bodyPr/>
          <a:lstStyle/>
          <a:p>
            <a:r>
              <a:rPr lang="en-US" dirty="0" smtClean="0"/>
              <a:t>More Recent Successes</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16/01/2020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4171</TotalTime>
  <Words>6976</Words>
  <Application>Microsoft Office PowerPoint</Application>
  <PresentationFormat>On-screen Show (4:3)</PresentationFormat>
  <Paragraphs>1195</Paragraphs>
  <Slides>80</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83" baseType="lpstr">
      <vt:lpstr>Concourse</vt:lpstr>
      <vt:lpstr>Photo Editor Photo</vt:lpstr>
      <vt:lpstr>Equation</vt:lpstr>
      <vt:lpstr>Artificial Intelligence</vt:lpstr>
      <vt:lpstr>What is Artificial Intelligence?  (John McCarthy, Stanford University, 1956)</vt:lpstr>
      <vt:lpstr>What is Intelligence?</vt:lpstr>
      <vt:lpstr>Main Areas of AI</vt:lpstr>
      <vt:lpstr>Can Machines Act/Think Intelligently?</vt:lpstr>
      <vt:lpstr>Can Machines Act/Think Intelligently?</vt:lpstr>
      <vt:lpstr>Was the Turing Test Passed?</vt:lpstr>
      <vt:lpstr>Recent Successes</vt:lpstr>
      <vt:lpstr>More Recent Successes</vt:lpstr>
      <vt:lpstr>History of AI</vt:lpstr>
      <vt:lpstr>History of AI (contd..)</vt:lpstr>
      <vt:lpstr>Success Stories</vt:lpstr>
      <vt:lpstr>Example: DARPA Grand Challenge</vt:lpstr>
      <vt:lpstr>Importance of Knowledge</vt:lpstr>
      <vt:lpstr>INTELLIGENT AGENTS</vt:lpstr>
      <vt:lpstr>HOW AGENTS SHOULD ACT</vt:lpstr>
      <vt:lpstr>Ideal mapping from percept sequences to actions</vt:lpstr>
      <vt:lpstr>Example:</vt:lpstr>
      <vt:lpstr>STRUCTURE OF INTELLIGENT AGENTS</vt:lpstr>
      <vt:lpstr>Examples of Agent types</vt:lpstr>
      <vt:lpstr>ENVIRONMENTS</vt:lpstr>
      <vt:lpstr>Different Types of Agent Programs</vt:lpstr>
      <vt:lpstr>Different Types of Agent Programs contd....</vt:lpstr>
      <vt:lpstr>Different Types of Agent Programs contd....</vt:lpstr>
      <vt:lpstr>Problem Solving       (State Space Search) </vt:lpstr>
      <vt:lpstr>Problem Solving              (State Space Search) contd…</vt:lpstr>
      <vt:lpstr>Definition</vt:lpstr>
      <vt:lpstr>State – Space Graph</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Production System</vt:lpstr>
      <vt:lpstr>Control Strategies</vt:lpstr>
      <vt:lpstr>Production System Characteristics</vt:lpstr>
      <vt:lpstr>Search Methods</vt:lpstr>
      <vt:lpstr>Search Strategies</vt:lpstr>
      <vt:lpstr>Uninformed or Blind Search </vt:lpstr>
      <vt:lpstr>Breadth – first Search (BFS)</vt:lpstr>
      <vt:lpstr>Breadth – first Search (BFS) Example</vt:lpstr>
      <vt:lpstr>Remarks </vt:lpstr>
      <vt:lpstr>Uniform cost search</vt:lpstr>
      <vt:lpstr>Uniform cost search contd..</vt:lpstr>
      <vt:lpstr>Remarks</vt:lpstr>
      <vt:lpstr>Depth First Search (DFS)</vt:lpstr>
      <vt:lpstr>Depth First Search (DFS) Example</vt:lpstr>
      <vt:lpstr>Depth First Search (DFS) Example</vt:lpstr>
      <vt:lpstr>Remarks</vt:lpstr>
      <vt:lpstr>Depth-limited Search </vt:lpstr>
      <vt:lpstr>Iterative deepening depth-first search </vt:lpstr>
      <vt:lpstr>Slide 65</vt:lpstr>
      <vt:lpstr>Slide 66</vt:lpstr>
      <vt:lpstr>Slide 67</vt:lpstr>
      <vt:lpstr>Slide 68</vt:lpstr>
      <vt:lpstr>Remarks</vt:lpstr>
      <vt:lpstr>Informed Search </vt:lpstr>
      <vt:lpstr>A*</vt:lpstr>
      <vt:lpstr>A* Example (I)</vt:lpstr>
      <vt:lpstr>A* Example (II)</vt:lpstr>
      <vt:lpstr>A* Example (III)</vt:lpstr>
      <vt:lpstr>Heuristic Estimate </vt:lpstr>
      <vt:lpstr>Remarks </vt:lpstr>
      <vt:lpstr>Heuristic Functions </vt:lpstr>
      <vt:lpstr>Important Results on A*</vt:lpstr>
      <vt:lpstr>Important Results on A* contd..</vt:lpstr>
      <vt:lpstr>Important Results on A*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Heritage </cp:lastModifiedBy>
  <cp:revision>225</cp:revision>
  <dcterms:created xsi:type="dcterms:W3CDTF">2013-05-25T07:56:06Z</dcterms:created>
  <dcterms:modified xsi:type="dcterms:W3CDTF">2020-01-16T08:21:11Z</dcterms:modified>
</cp:coreProperties>
</file>