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handoutMasterIdLst>
    <p:handoutMasterId r:id="rId74"/>
  </p:handout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74" r:id="rId14"/>
    <p:sldId id="275" r:id="rId15"/>
    <p:sldId id="276" r:id="rId16"/>
    <p:sldId id="277" r:id="rId17"/>
    <p:sldId id="278" r:id="rId18"/>
    <p:sldId id="279" r:id="rId19"/>
    <p:sldId id="281" r:id="rId20"/>
    <p:sldId id="280" r:id="rId21"/>
    <p:sldId id="282" r:id="rId22"/>
    <p:sldId id="283" r:id="rId23"/>
    <p:sldId id="284" r:id="rId24"/>
    <p:sldId id="285" r:id="rId25"/>
    <p:sldId id="286" r:id="rId26"/>
    <p:sldId id="288" r:id="rId27"/>
    <p:sldId id="287" r:id="rId28"/>
    <p:sldId id="289" r:id="rId29"/>
    <p:sldId id="290" r:id="rId30"/>
    <p:sldId id="308" r:id="rId31"/>
    <p:sldId id="291" r:id="rId32"/>
    <p:sldId id="292" r:id="rId33"/>
    <p:sldId id="264" r:id="rId34"/>
    <p:sldId id="293" r:id="rId35"/>
    <p:sldId id="294" r:id="rId36"/>
    <p:sldId id="295" r:id="rId37"/>
    <p:sldId id="296" r:id="rId38"/>
    <p:sldId id="297" r:id="rId39"/>
    <p:sldId id="298" r:id="rId40"/>
    <p:sldId id="299" r:id="rId41"/>
    <p:sldId id="300" r:id="rId42"/>
    <p:sldId id="301" r:id="rId43"/>
    <p:sldId id="302" r:id="rId44"/>
    <p:sldId id="305" r:id="rId45"/>
    <p:sldId id="306" r:id="rId46"/>
    <p:sldId id="307" r:id="rId47"/>
    <p:sldId id="303" r:id="rId48"/>
    <p:sldId id="304"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265" r:id="rId63"/>
    <p:sldId id="322" r:id="rId64"/>
    <p:sldId id="323" r:id="rId65"/>
    <p:sldId id="328" r:id="rId66"/>
    <p:sldId id="329" r:id="rId67"/>
    <p:sldId id="330" r:id="rId68"/>
    <p:sldId id="324" r:id="rId69"/>
    <p:sldId id="325" r:id="rId70"/>
    <p:sldId id="326" r:id="rId71"/>
    <p:sldId id="327" r:id="rId72"/>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C2E2D41E-9678-4ABD-87B3-39BC054F822C}" type="datetimeFigureOut">
              <a:rPr lang="en-US" smtClean="0"/>
              <a:pPr/>
              <a:t>19/02/2020</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1AD146F1-3BB9-4981-8A0B-4558C82AFF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fontAlgn="auto">
              <a:spcBef>
                <a:spcPts val="0"/>
              </a:spcBef>
              <a:spcAft>
                <a:spcPts val="0"/>
              </a:spcAft>
              <a:defRPr sz="1200">
                <a:latin typeface="+mn-lt"/>
              </a:defRPr>
            </a:lvl1pPr>
          </a:lstStyle>
          <a:p>
            <a:pPr>
              <a:defRPr/>
            </a:pPr>
            <a:fld id="{2CF2685D-A1C4-47F2-99DE-1383512252BC}" type="datetimeFigureOut">
              <a:rPr lang="en-US"/>
              <a:pPr>
                <a:defRPr/>
              </a:pPr>
              <a:t>19/02/2020</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fontAlgn="auto">
              <a:spcBef>
                <a:spcPts val="0"/>
              </a:spcBef>
              <a:spcAft>
                <a:spcPts val="0"/>
              </a:spcAft>
              <a:defRPr sz="1200">
                <a:latin typeface="+mn-lt"/>
              </a:defRPr>
            </a:lvl1pPr>
          </a:lstStyle>
          <a:p>
            <a:pPr>
              <a:defRPr/>
            </a:pPr>
            <a:fld id="{6828E73C-D5A8-4AF7-9AF6-BD9067336E9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00058886-B202-4103-A8AA-441AD6C60356}" type="datetime1">
              <a:rPr lang="en-US"/>
              <a:pPr>
                <a:defRPr/>
              </a:pPr>
              <a:t>19/02/2020</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6C2D8247-A916-400F-BEF2-9804B429BF4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13E396-E5CB-48DA-A4E7-2044E8B63446}" type="datetime1">
              <a:rPr lang="en-US"/>
              <a:pPr>
                <a:defRPr/>
              </a:pPr>
              <a:t>19/02/2020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D804B27-CE64-4CB4-A200-605F980EAA5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09CDADA-F690-4A72-AD54-FFF75238047E}" type="datetime1">
              <a:rPr lang="en-US"/>
              <a:pPr>
                <a:defRPr/>
              </a:pPr>
              <a:t>19/02/2020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A3A8EDF-E3C8-42C5-83FF-3BBCA25802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780BB345-8A0D-46BF-AAB3-AF36BD8688CA}" type="datetime1">
              <a:rPr lang="en-US"/>
              <a:pPr>
                <a:defRPr/>
              </a:pPr>
              <a:t>19/02/2020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0587C02-522F-4157-8C3B-F17F0E9AE3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4D66F898-9A84-40C6-BF80-4E5189D036B6}" type="datetime1">
              <a:rPr lang="en-US"/>
              <a:pPr>
                <a:defRPr/>
              </a:pPr>
              <a:t>19/02/2020</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5886A26A-9D5A-4391-B872-20B51052F1C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0EB208DB-0454-45E7-B7AE-4DE399F71B81}" type="datetime1">
              <a:rPr lang="en-US"/>
              <a:pPr>
                <a:defRPr/>
              </a:pPr>
              <a:t>19/02/2020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C8988045-9D0A-4F24-A6DB-644C87E212D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0DC086C0-89F7-43EC-A95A-F2E84EF56E42}" type="datetime1">
              <a:rPr lang="en-US"/>
              <a:pPr>
                <a:defRPr/>
              </a:pPr>
              <a:t>19/02/2020</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D615C54-1B1B-4CE7-AEEE-93222A7F30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16FBD23C-BDFD-49BB-8B78-32DD0A6EF484}" type="datetime1">
              <a:rPr lang="en-US"/>
              <a:pPr>
                <a:defRPr/>
              </a:pPr>
              <a:t>19/02/2020</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6876B249-3B7D-4C64-B202-0AD5B10272D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C7751A0-E366-4ED6-8F4F-51EDE513E4CA}" type="datetime1">
              <a:rPr lang="en-US"/>
              <a:pPr>
                <a:defRPr/>
              </a:pPr>
              <a:t>19/02/2020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23B0CBE9-1DBA-4BB9-B7FA-A062787B08C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48923697-4CEA-4785-9CE0-EFAFE7522CE3}" type="datetime1">
              <a:rPr lang="en-US"/>
              <a:pPr>
                <a:defRPr/>
              </a:pPr>
              <a:t>19/02/2020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0DAAB359-1D7B-47BB-83AB-F8F73FF0A00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C047EFA6-6D07-466E-B7C2-7D19F30EE5BC}" type="datetime1">
              <a:rPr lang="en-US"/>
              <a:pPr>
                <a:defRPr/>
              </a:pPr>
              <a:t>19/02/2020</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8F1F50A-4D08-4ED3-A339-C66E2D682FD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defRPr>
            </a:lvl1pPr>
            <a:extLst/>
          </a:lstStyle>
          <a:p>
            <a:pPr>
              <a:defRPr/>
            </a:pPr>
            <a:fld id="{D4C3873F-B816-47BE-91E8-A3DFFCA146A6}" type="datetime1">
              <a:rPr lang="en-US"/>
              <a:pPr>
                <a:defRPr/>
              </a:pPr>
              <a:t>19/02/2020</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7AB7C17C-9926-456A-BB1D-31C49C71A48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9" r:id="rId1"/>
    <p:sldLayoutId id="2147483805" r:id="rId2"/>
    <p:sldLayoutId id="2147483810" r:id="rId3"/>
    <p:sldLayoutId id="2147483811" r:id="rId4"/>
    <p:sldLayoutId id="2147483812" r:id="rId5"/>
    <p:sldLayoutId id="2147483813" r:id="rId6"/>
    <p:sldLayoutId id="2147483806" r:id="rId7"/>
    <p:sldLayoutId id="2147483814" r:id="rId8"/>
    <p:sldLayoutId id="2147483815" r:id="rId9"/>
    <p:sldLayoutId id="2147483807" r:id="rId10"/>
    <p:sldLayoutId id="2147483808" r:id="rId11"/>
  </p:sldLayoutIdLst>
  <p:hf hdr="0" ft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Artificial Intelligence</a:t>
            </a:r>
            <a:endParaRPr lang="en-US" dirty="0"/>
          </a:p>
        </p:txBody>
      </p:sp>
      <p:sp>
        <p:nvSpPr>
          <p:cNvPr id="9219" name="Subtitle 2"/>
          <p:cNvSpPr>
            <a:spLocks noGrp="1"/>
          </p:cNvSpPr>
          <p:nvPr>
            <p:ph type="subTitle" idx="1"/>
          </p:nvPr>
        </p:nvSpPr>
        <p:spPr>
          <a:xfrm>
            <a:off x="685800" y="3611563"/>
            <a:ext cx="7772400" cy="1200150"/>
          </a:xfrm>
        </p:spPr>
        <p:txBody>
          <a:bodyPr/>
          <a:lstStyle/>
          <a:p>
            <a:pPr marR="0" algn="ctr" eaLnBrk="1" hangingPunct="1"/>
            <a:r>
              <a:rPr lang="en-US" smtClean="0"/>
              <a:t>        Knowledge Representation</a:t>
            </a:r>
          </a:p>
        </p:txBody>
      </p:sp>
      <p:sp>
        <p:nvSpPr>
          <p:cNvPr id="922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02ACC12-5CDB-4DD3-9586-D8F984E1C225}" type="datetime1">
              <a:rPr lang="en-US" smtClean="0"/>
              <a:pPr fontAlgn="base">
                <a:spcBef>
                  <a:spcPct val="0"/>
                </a:spcBef>
                <a:spcAft>
                  <a:spcPct val="0"/>
                </a:spcAft>
                <a:defRPr/>
              </a:pPr>
              <a:t>19/02/2020</a:t>
            </a:fld>
            <a:endParaRPr lang="en-US" smtClean="0"/>
          </a:p>
        </p:txBody>
      </p:sp>
      <p:sp>
        <p:nvSpPr>
          <p:cNvPr id="922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69A89DD-D0F0-4AA5-9E0E-EA55A0747CCC}" type="slidenum">
              <a:rPr lang="en-US" smtClean="0"/>
              <a:pPr fontAlgn="base">
                <a:spcBef>
                  <a:spcPct val="0"/>
                </a:spcBef>
                <a:spcAft>
                  <a:spcPct val="0"/>
                </a:spcAft>
                <a:defRPr/>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228600" y="1981200"/>
            <a:ext cx="8686800" cy="2709863"/>
          </a:xfrm>
        </p:spPr>
        <p:txBody>
          <a:bodyPr/>
          <a:lstStyle/>
          <a:p>
            <a:pPr eaLnBrk="1" hangingPunct="1"/>
            <a:r>
              <a:rPr lang="en-US" sz="1600" smtClean="0"/>
              <a:t>Propositions are elementary atomic sentences that may be either true or false, but may take on no other values</a:t>
            </a:r>
          </a:p>
          <a:p>
            <a:pPr eaLnBrk="1" hangingPunct="1"/>
            <a:endParaRPr lang="en-US" sz="1600" smtClean="0"/>
          </a:p>
          <a:p>
            <a:pPr eaLnBrk="1" hangingPunct="1"/>
            <a:r>
              <a:rPr lang="en-US" sz="1600" smtClean="0"/>
              <a:t>Sentences in propositional logic are determined according to the rules of propositional syntax</a:t>
            </a:r>
          </a:p>
          <a:p>
            <a:pPr eaLnBrk="1" hangingPunct="1"/>
            <a:endParaRPr lang="en-US" sz="1600" smtClean="0"/>
          </a:p>
          <a:p>
            <a:pPr eaLnBrk="1" hangingPunct="1"/>
            <a:r>
              <a:rPr lang="en-US" sz="1600" smtClean="0"/>
              <a:t>This syntax governs the combination of the basic building blocks of propositional calculus, such as propositions and logical connectives</a:t>
            </a:r>
          </a:p>
        </p:txBody>
      </p:sp>
      <p:sp>
        <p:nvSpPr>
          <p:cNvPr id="18435"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8B1DEF8-5446-4BA3-99DB-FC17DE8C5D83}" type="datetime1">
              <a:rPr lang="en-US" smtClean="0"/>
              <a:pPr fontAlgn="base">
                <a:spcBef>
                  <a:spcPct val="0"/>
                </a:spcBef>
                <a:spcAft>
                  <a:spcPct val="0"/>
                </a:spcAft>
                <a:defRPr/>
              </a:pPr>
              <a:t>19/02/2020</a:t>
            </a:fld>
            <a:endParaRPr lang="en-US" smtClean="0"/>
          </a:p>
        </p:txBody>
      </p:sp>
      <p:sp>
        <p:nvSpPr>
          <p:cNvPr id="1843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6A3AE35-3BEA-4696-AE5B-A3A9DD2CAD6B}" type="slidenum">
              <a:rPr lang="en-US" smtClean="0"/>
              <a:pPr fontAlgn="base">
                <a:spcBef>
                  <a:spcPct val="0"/>
                </a:spcBef>
                <a:spcAft>
                  <a:spcPct val="0"/>
                </a:spcAft>
                <a:defRPr/>
              </a:pPr>
              <a:t>10</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sz="3700" dirty="0" smtClean="0"/>
              <a:t>Propositional Calculus</a:t>
            </a:r>
            <a:endParaRPr lang="en-US" sz="3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43000"/>
            <a:ext cx="9144000" cy="4995863"/>
          </a:xfrm>
        </p:spPr>
        <p:txBody>
          <a:bodyPr>
            <a:normAutofit/>
          </a:bodyPr>
          <a:lstStyle/>
          <a:p>
            <a:pPr marL="365760" indent="-256032" eaLnBrk="1" fontAlgn="auto" hangingPunct="1">
              <a:spcAft>
                <a:spcPts val="0"/>
              </a:spcAft>
              <a:buFont typeface="Wingdings 3"/>
              <a:buChar char=""/>
              <a:defRPr/>
            </a:pPr>
            <a:r>
              <a:rPr lang="en-US" sz="1600" dirty="0" smtClean="0"/>
              <a:t>Elements of the Propositional calculus are as follows:</a:t>
            </a:r>
          </a:p>
          <a:p>
            <a:pPr marL="859536" lvl="2" eaLnBrk="1" fontAlgn="auto" hangingPunct="1">
              <a:spcAft>
                <a:spcPts val="0"/>
              </a:spcAft>
              <a:buFont typeface="Wingdings" pitchFamily="2" charset="2"/>
              <a:buChar char="q"/>
              <a:defRPr/>
            </a:pPr>
            <a:r>
              <a:rPr lang="en-US" sz="1600" dirty="0" smtClean="0"/>
              <a:t>	Atoms: </a:t>
            </a:r>
            <a:r>
              <a:rPr lang="en-US" sz="1600" dirty="0" err="1" smtClean="0"/>
              <a:t>countably</a:t>
            </a:r>
            <a:r>
              <a:rPr lang="en-US" sz="1600" dirty="0" smtClean="0"/>
              <a:t> infinite set of those strings of characters that begin with a capital letter, e.g. P, Q, R, ….., P1 and so on, including two special atoms T &amp; F</a:t>
            </a:r>
          </a:p>
          <a:p>
            <a:pPr marL="859536" lvl="2" eaLnBrk="1" fontAlgn="auto" hangingPunct="1">
              <a:spcAft>
                <a:spcPts val="0"/>
              </a:spcAft>
              <a:buFont typeface="Wingdings" pitchFamily="2" charset="2"/>
              <a:buChar char="q"/>
              <a:defRPr/>
            </a:pPr>
            <a:r>
              <a:rPr lang="en-US" sz="1600" dirty="0" smtClean="0"/>
              <a:t>Connectives: ∨, ∧,  ¬, →, ↔</a:t>
            </a:r>
          </a:p>
          <a:p>
            <a:pPr marL="859536" lvl="2" eaLnBrk="1" fontAlgn="auto" hangingPunct="1">
              <a:spcAft>
                <a:spcPts val="0"/>
              </a:spcAft>
              <a:buFont typeface="Wingdings 2"/>
              <a:buNone/>
              <a:defRPr/>
            </a:pPr>
            <a:endParaRPr lang="en-US" sz="1600" dirty="0" smtClean="0"/>
          </a:p>
          <a:p>
            <a:pPr marL="365760" lvl="2" indent="-256032" eaLnBrk="1" fontAlgn="auto" hangingPunct="1">
              <a:spcBef>
                <a:spcPts val="400"/>
              </a:spcBef>
              <a:spcAft>
                <a:spcPts val="0"/>
              </a:spcAft>
              <a:buClr>
                <a:schemeClr val="accent1"/>
              </a:buClr>
              <a:buSzPct val="68000"/>
              <a:buFont typeface="Wingdings 3"/>
              <a:buChar char=""/>
              <a:defRPr/>
            </a:pPr>
            <a:r>
              <a:rPr lang="en-US" sz="1600" dirty="0" smtClean="0"/>
              <a:t>Syntax of well-formed formulas (</a:t>
            </a:r>
            <a:r>
              <a:rPr lang="en-US" sz="1600" dirty="0" err="1" smtClean="0"/>
              <a:t>wffs</a:t>
            </a:r>
            <a:r>
              <a:rPr lang="en-US" sz="1600" dirty="0" smtClean="0"/>
              <a:t>), also called sentences</a:t>
            </a:r>
          </a:p>
          <a:p>
            <a:pPr marL="877824" lvl="4" indent="-256032" eaLnBrk="1" fontAlgn="auto" hangingPunct="1">
              <a:spcBef>
                <a:spcPts val="400"/>
              </a:spcBef>
              <a:spcAft>
                <a:spcPts val="0"/>
              </a:spcAft>
              <a:buClr>
                <a:schemeClr val="accent1"/>
              </a:buClr>
              <a:buSzPct val="68000"/>
              <a:buFont typeface="Wingdings" pitchFamily="2" charset="2"/>
              <a:buChar char="q"/>
              <a:defRPr/>
            </a:pPr>
            <a:r>
              <a:rPr lang="en-US" sz="1600" dirty="0" smtClean="0"/>
              <a:t>Any atom is a </a:t>
            </a:r>
            <a:r>
              <a:rPr lang="en-US" sz="1600" dirty="0" err="1" smtClean="0"/>
              <a:t>wff</a:t>
            </a:r>
            <a:r>
              <a:rPr lang="en-US" sz="1600" dirty="0" smtClean="0"/>
              <a:t>, e.g. P, R, Q</a:t>
            </a:r>
          </a:p>
          <a:p>
            <a:pPr marL="877824" lvl="4" indent="-256032" eaLnBrk="1" fontAlgn="auto" hangingPunct="1">
              <a:spcBef>
                <a:spcPts val="400"/>
              </a:spcBef>
              <a:spcAft>
                <a:spcPts val="0"/>
              </a:spcAft>
              <a:buClr>
                <a:schemeClr val="accent1"/>
              </a:buClr>
              <a:buSzPct val="68000"/>
              <a:buFont typeface="Wingdings" pitchFamily="2" charset="2"/>
              <a:buChar char="q"/>
              <a:defRPr/>
            </a:pPr>
            <a:r>
              <a:rPr lang="en-US" sz="1600" dirty="0" smtClean="0"/>
              <a:t>If w</a:t>
            </a:r>
            <a:r>
              <a:rPr lang="en-US" sz="1600" baseline="-25000" dirty="0" smtClean="0"/>
              <a:t>1</a:t>
            </a:r>
            <a:r>
              <a:rPr lang="en-US" sz="1600" dirty="0" smtClean="0"/>
              <a:t> &amp; w</a:t>
            </a:r>
            <a:r>
              <a:rPr lang="en-US" sz="1600" baseline="-25000" dirty="0" smtClean="0"/>
              <a:t>2</a:t>
            </a:r>
            <a:r>
              <a:rPr lang="en-US" sz="1600" dirty="0" smtClean="0"/>
              <a:t> are </a:t>
            </a:r>
            <a:r>
              <a:rPr lang="en-US" sz="1600" dirty="0" err="1" smtClean="0"/>
              <a:t>wffs</a:t>
            </a:r>
            <a:r>
              <a:rPr lang="en-US" sz="1600" dirty="0" smtClean="0"/>
              <a:t>, then so are</a:t>
            </a:r>
          </a:p>
          <a:p>
            <a:pPr marL="877824" lvl="4" indent="-256032" eaLnBrk="1" fontAlgn="auto" hangingPunct="1">
              <a:spcBef>
                <a:spcPts val="400"/>
              </a:spcBef>
              <a:spcAft>
                <a:spcPts val="0"/>
              </a:spcAft>
              <a:buClr>
                <a:schemeClr val="accent1"/>
              </a:buClr>
              <a:buSzPct val="68000"/>
              <a:buFont typeface="Wingdings 2"/>
              <a:buNone/>
              <a:defRPr/>
            </a:pPr>
            <a:r>
              <a:rPr lang="en-US" sz="1600" dirty="0" smtClean="0"/>
              <a:t>                  w</a:t>
            </a:r>
            <a:r>
              <a:rPr lang="en-US" sz="1600" baseline="-25000" dirty="0" smtClean="0"/>
              <a:t>1</a:t>
            </a:r>
            <a:r>
              <a:rPr lang="en-US" sz="1600" dirty="0" smtClean="0"/>
              <a:t> ∨ w</a:t>
            </a:r>
            <a:r>
              <a:rPr lang="en-US" sz="1600" baseline="-25000" dirty="0" smtClean="0"/>
              <a:t>2</a:t>
            </a:r>
            <a:r>
              <a:rPr lang="en-US" sz="1600" dirty="0" smtClean="0"/>
              <a:t>, w</a:t>
            </a:r>
            <a:r>
              <a:rPr lang="en-US" sz="1600" baseline="-25000" dirty="0" smtClean="0"/>
              <a:t>1</a:t>
            </a:r>
            <a:r>
              <a:rPr lang="en-US" sz="1600" dirty="0" smtClean="0"/>
              <a:t> ∧ w</a:t>
            </a:r>
            <a:r>
              <a:rPr lang="en-US" sz="1600" baseline="-25000" dirty="0" smtClean="0"/>
              <a:t>2</a:t>
            </a:r>
            <a:r>
              <a:rPr lang="en-US" sz="1600" dirty="0" smtClean="0"/>
              <a:t>, ¬w</a:t>
            </a:r>
            <a:r>
              <a:rPr lang="en-US" sz="1600" baseline="-25000" dirty="0" smtClean="0"/>
              <a:t>1</a:t>
            </a:r>
            <a:r>
              <a:rPr lang="en-US" sz="1600" dirty="0" smtClean="0"/>
              <a:t>, w</a:t>
            </a:r>
            <a:r>
              <a:rPr lang="en-US" sz="1600" baseline="-25000" dirty="0" smtClean="0"/>
              <a:t>1</a:t>
            </a:r>
            <a:r>
              <a:rPr lang="en-US" sz="1600" dirty="0" smtClean="0"/>
              <a:t> → w</a:t>
            </a:r>
            <a:r>
              <a:rPr lang="en-US" sz="1600" baseline="-25000" dirty="0" smtClean="0"/>
              <a:t>2</a:t>
            </a:r>
            <a:r>
              <a:rPr lang="en-US" sz="1600" dirty="0" smtClean="0"/>
              <a:t>, w</a:t>
            </a:r>
            <a:r>
              <a:rPr lang="en-US" sz="1600" baseline="-25000" dirty="0" smtClean="0"/>
              <a:t>1</a:t>
            </a:r>
            <a:r>
              <a:rPr lang="en-US" sz="1600" dirty="0" smtClean="0"/>
              <a:t> ↔ w</a:t>
            </a:r>
            <a:r>
              <a:rPr lang="en-US" sz="1600" baseline="-25000" dirty="0" smtClean="0"/>
              <a:t>2</a:t>
            </a:r>
          </a:p>
          <a:p>
            <a:pPr marL="877824" lvl="4" indent="-256032" eaLnBrk="1" fontAlgn="auto" hangingPunct="1">
              <a:spcBef>
                <a:spcPts val="400"/>
              </a:spcBef>
              <a:spcAft>
                <a:spcPts val="0"/>
              </a:spcAft>
              <a:buClr>
                <a:schemeClr val="accent1"/>
              </a:buClr>
              <a:buSzPct val="68000"/>
              <a:buFont typeface="Wingdings" pitchFamily="2" charset="2"/>
              <a:buChar char="q"/>
              <a:defRPr/>
            </a:pPr>
            <a:r>
              <a:rPr lang="en-US" sz="1600" dirty="0" smtClean="0"/>
              <a:t>All formulas are generated from a finite number of the above mentioned operations</a:t>
            </a:r>
          </a:p>
          <a:p>
            <a:pPr marL="877824" lvl="4" indent="-256032" eaLnBrk="1" fontAlgn="auto" hangingPunct="1">
              <a:spcBef>
                <a:spcPts val="400"/>
              </a:spcBef>
              <a:spcAft>
                <a:spcPts val="0"/>
              </a:spcAft>
              <a:buClr>
                <a:schemeClr val="accent1"/>
              </a:buClr>
              <a:buSzPct val="68000"/>
              <a:buFont typeface="Wingdings" pitchFamily="2" charset="2"/>
              <a:buChar char="q"/>
              <a:defRPr/>
            </a:pPr>
            <a:r>
              <a:rPr lang="en-US" sz="1600" dirty="0" smtClean="0"/>
              <a:t>There are no other </a:t>
            </a:r>
            <a:r>
              <a:rPr lang="en-US" sz="1600" dirty="0" err="1" smtClean="0"/>
              <a:t>wffs</a:t>
            </a:r>
            <a:endParaRPr lang="en-US" sz="1600" dirty="0" smtClean="0"/>
          </a:p>
          <a:p>
            <a:pPr marL="877824" lvl="4" indent="-256032" eaLnBrk="1" fontAlgn="auto" hangingPunct="1">
              <a:spcBef>
                <a:spcPts val="400"/>
              </a:spcBef>
              <a:spcAft>
                <a:spcPts val="0"/>
              </a:spcAft>
              <a:buClr>
                <a:schemeClr val="accent1"/>
              </a:buClr>
              <a:buSzPct val="68000"/>
              <a:buFont typeface="Wingdings" pitchFamily="2" charset="2"/>
              <a:buChar char="q"/>
              <a:defRPr/>
            </a:pPr>
            <a:endParaRPr lang="en-US" sz="1600" dirty="0" smtClean="0"/>
          </a:p>
          <a:p>
            <a:pPr marL="365760" lvl="2" indent="-256032" eaLnBrk="1" fontAlgn="auto" hangingPunct="1">
              <a:spcBef>
                <a:spcPts val="400"/>
              </a:spcBef>
              <a:spcAft>
                <a:spcPts val="0"/>
              </a:spcAft>
              <a:buClr>
                <a:schemeClr val="accent1"/>
              </a:buClr>
              <a:buSzPct val="68000"/>
              <a:buFont typeface="Wingdings 3"/>
              <a:buChar char=""/>
              <a:defRPr/>
            </a:pPr>
            <a:r>
              <a:rPr lang="en-US" sz="1600" dirty="0" smtClean="0"/>
              <a:t>Atoms in positive or negative forms are called literals</a:t>
            </a:r>
          </a:p>
          <a:p>
            <a:pPr marL="877824" lvl="4" indent="-256032" eaLnBrk="1" fontAlgn="auto" hangingPunct="1">
              <a:spcBef>
                <a:spcPts val="400"/>
              </a:spcBef>
              <a:spcAft>
                <a:spcPts val="0"/>
              </a:spcAft>
              <a:buClr>
                <a:schemeClr val="accent1"/>
              </a:buClr>
              <a:buSzPct val="68000"/>
              <a:buFont typeface="Wingdings" pitchFamily="2" charset="2"/>
              <a:buChar char="q"/>
              <a:defRPr/>
            </a:pPr>
            <a:endParaRPr lang="en-US" sz="1600" dirty="0" smtClean="0"/>
          </a:p>
          <a:p>
            <a:pPr marL="877824" lvl="4" indent="-256032" eaLnBrk="1" fontAlgn="auto" hangingPunct="1">
              <a:spcBef>
                <a:spcPts val="400"/>
              </a:spcBef>
              <a:spcAft>
                <a:spcPts val="0"/>
              </a:spcAft>
              <a:buClr>
                <a:schemeClr val="accent1"/>
              </a:buClr>
              <a:buSzPct val="68000"/>
              <a:buFont typeface="Wingdings 2"/>
              <a:buNone/>
              <a:defRPr/>
            </a:pPr>
            <a:endParaRPr lang="en-US" sz="1600" dirty="0" smtClean="0"/>
          </a:p>
          <a:p>
            <a:pPr marL="877824" lvl="4" indent="-256032" eaLnBrk="1" fontAlgn="auto" hangingPunct="1">
              <a:spcBef>
                <a:spcPts val="400"/>
              </a:spcBef>
              <a:spcAft>
                <a:spcPts val="0"/>
              </a:spcAft>
              <a:buClr>
                <a:schemeClr val="accent1"/>
              </a:buClr>
              <a:buSzPct val="68000"/>
              <a:buFont typeface="Wingdings" pitchFamily="2" charset="2"/>
              <a:buChar char="q"/>
              <a:defRPr/>
            </a:pPr>
            <a:endParaRPr lang="en-US" sz="1600" dirty="0" smtClean="0"/>
          </a:p>
        </p:txBody>
      </p:sp>
      <p:sp>
        <p:nvSpPr>
          <p:cNvPr id="19459"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5BFA095-4D2F-4B9E-8638-6F9449ACD336}" type="datetime1">
              <a:rPr lang="en-US" smtClean="0"/>
              <a:pPr fontAlgn="base">
                <a:spcBef>
                  <a:spcPct val="0"/>
                </a:spcBef>
                <a:spcAft>
                  <a:spcPct val="0"/>
                </a:spcAft>
                <a:defRPr/>
              </a:pPr>
              <a:t>19/02/2020</a:t>
            </a:fld>
            <a:endParaRPr lang="en-US" smtClean="0"/>
          </a:p>
        </p:txBody>
      </p:sp>
      <p:sp>
        <p:nvSpPr>
          <p:cNvPr id="1946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50D2D17-8BB6-4CB3-9FEE-F34342B16CF2}" type="slidenum">
              <a:rPr lang="en-US" smtClean="0"/>
              <a:pPr fontAlgn="base">
                <a:spcBef>
                  <a:spcPct val="0"/>
                </a:spcBef>
                <a:spcAft>
                  <a:spcPct val="0"/>
                </a:spcAft>
                <a:defRPr/>
              </a:pPr>
              <a:t>11</a:t>
            </a:fld>
            <a:endParaRPr lang="en-US" smtClean="0"/>
          </a:p>
        </p:txBody>
      </p:sp>
      <p:sp>
        <p:nvSpPr>
          <p:cNvPr id="5" name="Title 4"/>
          <p:cNvSpPr>
            <a:spLocks noGrp="1"/>
          </p:cNvSpPr>
          <p:nvPr>
            <p:ph type="title"/>
          </p:nvPr>
        </p:nvSpPr>
        <p:spPr>
          <a:xfrm>
            <a:off x="457200" y="274638"/>
            <a:ext cx="8229600" cy="715962"/>
          </a:xfrm>
        </p:spPr>
        <p:txBody>
          <a:bodyPr/>
          <a:lstStyle/>
          <a:p>
            <a:pPr eaLnBrk="1" fontAlgn="auto" hangingPunct="1">
              <a:spcAft>
                <a:spcPts val="0"/>
              </a:spcAft>
              <a:defRPr/>
            </a:pPr>
            <a:r>
              <a:rPr lang="en-US" sz="3700" dirty="0" smtClean="0"/>
              <a:t>Syntax</a:t>
            </a:r>
            <a:endParaRPr lang="en-US" sz="37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0" y="1371600"/>
            <a:ext cx="8686800" cy="3886200"/>
          </a:xfrm>
        </p:spPr>
        <p:txBody>
          <a:bodyPr/>
          <a:lstStyle/>
          <a:p>
            <a:pPr eaLnBrk="1" hangingPunct="1"/>
            <a:r>
              <a:rPr lang="en-US" sz="1600" smtClean="0"/>
              <a:t>Meaning of a sentence is just the value true/ false, i.e. it’s an assignment of a truth value to the sentence</a:t>
            </a:r>
          </a:p>
          <a:p>
            <a:pPr eaLnBrk="1" hangingPunct="1"/>
            <a:endParaRPr lang="en-US" sz="1600" smtClean="0"/>
          </a:p>
          <a:p>
            <a:pPr eaLnBrk="1" hangingPunct="1"/>
            <a:r>
              <a:rPr lang="en-US" sz="1600" smtClean="0"/>
              <a:t>An interpretation for a sentence is an assignment of truth value to each propositional symbol</a:t>
            </a:r>
          </a:p>
          <a:p>
            <a:pPr eaLnBrk="1" hangingPunct="1"/>
            <a:endParaRPr lang="en-US" sz="1600" smtClean="0"/>
          </a:p>
          <a:p>
            <a:pPr eaLnBrk="1" hangingPunct="1"/>
            <a:r>
              <a:rPr lang="en-US" sz="1600" smtClean="0"/>
              <a:t>Example: for sentence like (P &amp; ¬Q), one interpretation (I1) assigns T to P and F to Q, whereas another interpretation (I2) assigns T to P and T to Q.</a:t>
            </a:r>
          </a:p>
          <a:p>
            <a:pPr eaLnBrk="1" hangingPunct="1"/>
            <a:endParaRPr lang="en-US" sz="1600" smtClean="0"/>
          </a:p>
          <a:p>
            <a:pPr eaLnBrk="1" hangingPunct="1"/>
            <a:r>
              <a:rPr lang="en-US" sz="1600" smtClean="0"/>
              <a:t>Once an interpretation has been given to a sentence, its truth value can be determined</a:t>
            </a:r>
          </a:p>
        </p:txBody>
      </p:sp>
      <p:sp>
        <p:nvSpPr>
          <p:cNvPr id="20483"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50DC01B-AB5B-420A-92B0-805617A80961}" type="datetime1">
              <a:rPr lang="en-US" smtClean="0"/>
              <a:pPr fontAlgn="base">
                <a:spcBef>
                  <a:spcPct val="0"/>
                </a:spcBef>
                <a:spcAft>
                  <a:spcPct val="0"/>
                </a:spcAft>
                <a:defRPr/>
              </a:pPr>
              <a:t>19/02/2020</a:t>
            </a:fld>
            <a:endParaRPr lang="en-US" smtClean="0"/>
          </a:p>
        </p:txBody>
      </p:sp>
      <p:sp>
        <p:nvSpPr>
          <p:cNvPr id="2048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1B9EC83-912B-46F9-A848-02BAF423E890}" type="slidenum">
              <a:rPr lang="en-US" smtClean="0"/>
              <a:pPr fontAlgn="base">
                <a:spcBef>
                  <a:spcPct val="0"/>
                </a:spcBef>
                <a:spcAft>
                  <a:spcPct val="0"/>
                </a:spcAft>
                <a:defRPr/>
              </a:pPr>
              <a:t>12</a:t>
            </a:fld>
            <a:endParaRPr lang="en-US" smtClean="0"/>
          </a:p>
        </p:txBody>
      </p:sp>
      <p:sp>
        <p:nvSpPr>
          <p:cNvPr id="5" name="Title 4"/>
          <p:cNvSpPr>
            <a:spLocks noGrp="1"/>
          </p:cNvSpPr>
          <p:nvPr>
            <p:ph type="title"/>
          </p:nvPr>
        </p:nvSpPr>
        <p:spPr>
          <a:xfrm>
            <a:off x="457200" y="274638"/>
            <a:ext cx="8229600" cy="639762"/>
          </a:xfrm>
        </p:spPr>
        <p:txBody>
          <a:bodyPr>
            <a:noAutofit/>
          </a:bodyPr>
          <a:lstStyle/>
          <a:p>
            <a:pPr eaLnBrk="1" fontAlgn="auto" hangingPunct="1">
              <a:spcAft>
                <a:spcPts val="0"/>
              </a:spcAft>
              <a:defRPr/>
            </a:pPr>
            <a:r>
              <a:rPr lang="en-US" sz="3700" dirty="0" smtClean="0"/>
              <a:t>Semantics</a:t>
            </a:r>
            <a:endParaRPr lang="en-US" sz="37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481138"/>
          <a:ext cx="8229600" cy="2966720"/>
        </p:xfrm>
        <a:graphic>
          <a:graphicData uri="http://schemas.openxmlformats.org/drawingml/2006/table">
            <a:tbl>
              <a:tblPr firstRow="1" bandRow="1">
                <a:tableStyleId>{5C22544A-7EE6-4342-B048-85BDC9FD1C3A}</a:tableStyleId>
              </a:tblPr>
              <a:tblGrid>
                <a:gridCol w="1219200"/>
                <a:gridCol w="3276600"/>
                <a:gridCol w="3733800"/>
              </a:tblGrid>
              <a:tr h="370840">
                <a:tc>
                  <a:txBody>
                    <a:bodyPr/>
                    <a:lstStyle/>
                    <a:p>
                      <a:pPr algn="ctr"/>
                      <a:r>
                        <a:rPr lang="en-US" dirty="0" smtClean="0"/>
                        <a:t>Rule no.</a:t>
                      </a:r>
                      <a:endParaRPr lang="en-US" dirty="0"/>
                    </a:p>
                  </a:txBody>
                  <a:tcPr/>
                </a:tc>
                <a:tc>
                  <a:txBody>
                    <a:bodyPr/>
                    <a:lstStyle/>
                    <a:p>
                      <a:pPr algn="ctr"/>
                      <a:r>
                        <a:rPr lang="en-US" dirty="0" smtClean="0"/>
                        <a:t>True Sentences</a:t>
                      </a:r>
                      <a:endParaRPr lang="en-US" dirty="0"/>
                    </a:p>
                  </a:txBody>
                  <a:tcPr/>
                </a:tc>
                <a:tc>
                  <a:txBody>
                    <a:bodyPr/>
                    <a:lstStyle/>
                    <a:p>
                      <a:pPr algn="ctr"/>
                      <a:r>
                        <a:rPr lang="en-US" dirty="0" smtClean="0"/>
                        <a:t>False Sentences</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t </a:t>
                      </a:r>
                      <a:r>
                        <a:rPr lang="en-US" sz="1800" dirty="0" smtClean="0"/>
                        <a:t>∧ t’</a:t>
                      </a:r>
                      <a:endParaRPr lang="en-US" dirty="0"/>
                    </a:p>
                  </a:txBody>
                  <a:tcPr/>
                </a:tc>
                <a:tc>
                  <a:txBody>
                    <a:bodyPr/>
                    <a:lstStyle/>
                    <a:p>
                      <a:pPr algn="ctr"/>
                      <a:r>
                        <a:rPr lang="en-US" dirty="0" smtClean="0"/>
                        <a:t>f </a:t>
                      </a:r>
                      <a:r>
                        <a:rPr lang="en-US" sz="1800" dirty="0" smtClean="0"/>
                        <a:t>∧ a</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t </a:t>
                      </a:r>
                      <a:r>
                        <a:rPr lang="en-US" sz="1800" dirty="0" smtClean="0"/>
                        <a:t>∨ a</a:t>
                      </a:r>
                      <a:endParaRPr lang="en-US" dirty="0"/>
                    </a:p>
                  </a:txBody>
                  <a:tcPr/>
                </a:tc>
                <a:tc>
                  <a:txBody>
                    <a:bodyPr/>
                    <a:lstStyle/>
                    <a:p>
                      <a:pPr algn="ctr"/>
                      <a:r>
                        <a:rPr lang="en-US" dirty="0" err="1" smtClean="0"/>
                        <a:t>a</a:t>
                      </a:r>
                      <a:r>
                        <a:rPr lang="en-US" sz="1800" dirty="0" err="1" smtClean="0"/>
                        <a:t>∧f</a:t>
                      </a:r>
                      <a:endParaRPr lang="en-US" dirty="0"/>
                    </a:p>
                  </a:txBody>
                  <a:tcPr/>
                </a:tc>
              </a:tr>
              <a:tr h="370840">
                <a:tc>
                  <a:txBody>
                    <a:bodyPr/>
                    <a:lstStyle/>
                    <a:p>
                      <a:pPr algn="ctr"/>
                      <a:r>
                        <a:rPr lang="en-US" dirty="0" smtClean="0"/>
                        <a:t>5.</a:t>
                      </a:r>
                      <a:endParaRPr lang="en-US" dirty="0"/>
                    </a:p>
                  </a:txBody>
                  <a:tcPr/>
                </a:tc>
                <a:tc>
                  <a:txBody>
                    <a:bodyPr/>
                    <a:lstStyle/>
                    <a:p>
                      <a:pPr algn="ctr"/>
                      <a:r>
                        <a:rPr lang="en-US" dirty="0" err="1" smtClean="0"/>
                        <a:t>a</a:t>
                      </a:r>
                      <a:r>
                        <a:rPr lang="en-US" sz="1800" dirty="0" err="1" smtClean="0"/>
                        <a:t>→t</a:t>
                      </a:r>
                      <a:endParaRPr lang="en-US" dirty="0"/>
                    </a:p>
                  </a:txBody>
                  <a:tcPr/>
                </a:tc>
                <a:tc>
                  <a:txBody>
                    <a:bodyPr/>
                    <a:lstStyle/>
                    <a:p>
                      <a:pPr algn="ctr"/>
                      <a:r>
                        <a:rPr lang="en-US" dirty="0" err="1" smtClean="0"/>
                        <a:t>t</a:t>
                      </a:r>
                      <a:r>
                        <a:rPr lang="en-US" sz="1800" dirty="0" err="1" smtClean="0"/>
                        <a:t>→f</a:t>
                      </a:r>
                      <a:endParaRPr lang="en-US" dirty="0"/>
                    </a:p>
                  </a:txBody>
                  <a:tcPr/>
                </a:tc>
              </a:tr>
              <a:tr h="370840">
                <a:tc>
                  <a:txBody>
                    <a:bodyPr/>
                    <a:lstStyle/>
                    <a:p>
                      <a:pPr algn="ctr"/>
                      <a:r>
                        <a:rPr lang="en-US" dirty="0" smtClean="0"/>
                        <a:t>6.</a:t>
                      </a:r>
                      <a:endParaRPr lang="en-US" dirty="0"/>
                    </a:p>
                  </a:txBody>
                  <a:tcPr/>
                </a:tc>
                <a:tc>
                  <a:txBody>
                    <a:bodyPr/>
                    <a:lstStyle/>
                    <a:p>
                      <a:pPr algn="ctr"/>
                      <a:r>
                        <a:rPr lang="en-US" dirty="0" err="1" smtClean="0"/>
                        <a:t>f</a:t>
                      </a:r>
                      <a:r>
                        <a:rPr lang="en-US" sz="1800" dirty="0" err="1" smtClean="0"/>
                        <a:t>→a</a:t>
                      </a:r>
                      <a:endParaRPr lang="en-US" dirty="0"/>
                    </a:p>
                  </a:txBody>
                  <a:tcPr/>
                </a:tc>
                <a:tc>
                  <a:txBody>
                    <a:bodyPr/>
                    <a:lstStyle/>
                    <a:p>
                      <a:pPr algn="ctr"/>
                      <a:r>
                        <a:rPr lang="en-US" dirty="0" err="1" smtClean="0"/>
                        <a:t>t</a:t>
                      </a:r>
                      <a:r>
                        <a:rPr lang="en-US" sz="1800" dirty="0" err="1" smtClean="0"/>
                        <a:t>↔f</a:t>
                      </a:r>
                      <a:endParaRPr lang="en-US" dirty="0"/>
                    </a:p>
                  </a:txBody>
                  <a:tcPr/>
                </a:tc>
              </a:tr>
              <a:tr h="370840">
                <a:tc>
                  <a:txBody>
                    <a:bodyPr/>
                    <a:lstStyle/>
                    <a:p>
                      <a:pPr algn="ctr"/>
                      <a:r>
                        <a:rPr lang="en-US" dirty="0" smtClean="0"/>
                        <a:t>7.</a:t>
                      </a:r>
                      <a:endParaRPr lang="en-US" dirty="0"/>
                    </a:p>
                  </a:txBody>
                  <a:tcPr/>
                </a:tc>
                <a:tc>
                  <a:txBody>
                    <a:bodyPr/>
                    <a:lstStyle/>
                    <a:p>
                      <a:pPr algn="ctr"/>
                      <a:r>
                        <a:rPr lang="en-US" dirty="0" err="1" smtClean="0"/>
                        <a:t>t</a:t>
                      </a:r>
                      <a:r>
                        <a:rPr lang="en-US" sz="1800" dirty="0" err="1" smtClean="0"/>
                        <a:t>↔t</a:t>
                      </a:r>
                      <a:r>
                        <a:rPr lang="en-US" sz="1800" dirty="0" smtClean="0"/>
                        <a:t>’</a:t>
                      </a:r>
                      <a:endParaRPr lang="en-US" dirty="0"/>
                    </a:p>
                  </a:txBody>
                  <a:tcPr/>
                </a:tc>
                <a:tc>
                  <a:txBody>
                    <a:bodyPr/>
                    <a:lstStyle/>
                    <a:p>
                      <a:pPr algn="ctr"/>
                      <a:r>
                        <a:rPr lang="en-US" dirty="0" err="1" smtClean="0"/>
                        <a:t>f</a:t>
                      </a:r>
                      <a:r>
                        <a:rPr lang="en-US" sz="1800" dirty="0" err="1" smtClean="0"/>
                        <a:t>↔t</a:t>
                      </a:r>
                      <a:endParaRPr lang="en-US" dirty="0"/>
                    </a:p>
                  </a:txBody>
                  <a:tcPr/>
                </a:tc>
              </a:tr>
            </a:tbl>
          </a:graphicData>
        </a:graphic>
      </p:graphicFrame>
      <p:sp>
        <p:nvSpPr>
          <p:cNvPr id="21544"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D1E8B6-563B-4FDE-A2A2-116FC9A1528D}" type="datetime1">
              <a:rPr lang="en-US" smtClean="0"/>
              <a:pPr fontAlgn="base">
                <a:spcBef>
                  <a:spcPct val="0"/>
                </a:spcBef>
                <a:spcAft>
                  <a:spcPct val="0"/>
                </a:spcAft>
                <a:defRPr/>
              </a:pPr>
              <a:t>19/02/2020</a:t>
            </a:fld>
            <a:endParaRPr lang="en-US" smtClean="0"/>
          </a:p>
        </p:txBody>
      </p:sp>
      <p:sp>
        <p:nvSpPr>
          <p:cNvPr id="21545"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C5A8FD3-B1E1-4877-AFC4-8255DD098477}" type="slidenum">
              <a:rPr lang="en-US" smtClean="0"/>
              <a:pPr fontAlgn="base">
                <a:spcBef>
                  <a:spcPct val="0"/>
                </a:spcBef>
                <a:spcAft>
                  <a:spcPct val="0"/>
                </a:spcAft>
                <a:defRPr/>
              </a:pPr>
              <a:t>13</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sz="3700" dirty="0" smtClean="0"/>
              <a:t>Semantic rules for sentences</a:t>
            </a:r>
            <a:endParaRPr lang="en-US" sz="3700" dirty="0"/>
          </a:p>
        </p:txBody>
      </p:sp>
      <p:sp>
        <p:nvSpPr>
          <p:cNvPr id="21547" name="TextBox 6"/>
          <p:cNvSpPr txBox="1">
            <a:spLocks noChangeArrowheads="1"/>
          </p:cNvSpPr>
          <p:nvPr/>
        </p:nvSpPr>
        <p:spPr bwMode="auto">
          <a:xfrm>
            <a:off x="457200" y="4876800"/>
            <a:ext cx="7696200" cy="584200"/>
          </a:xfrm>
          <a:prstGeom prst="rect">
            <a:avLst/>
          </a:prstGeom>
          <a:noFill/>
          <a:ln w="9525">
            <a:noFill/>
            <a:miter lim="800000"/>
            <a:headEnd/>
            <a:tailEnd/>
          </a:ln>
        </p:spPr>
        <p:txBody>
          <a:bodyPr>
            <a:spAutoFit/>
          </a:bodyPr>
          <a:lstStyle/>
          <a:p>
            <a:r>
              <a:rPr lang="en-US" sz="1600">
                <a:latin typeface="Lucida Sans Unicode" pitchFamily="34" charset="0"/>
              </a:rPr>
              <a:t>Here, t and t’ denote any two true sentences, f and f’ denote any two false sentences, a is any sentence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152400" y="2362200"/>
            <a:ext cx="8686800" cy="1643063"/>
          </a:xfrm>
        </p:spPr>
        <p:txBody>
          <a:bodyPr/>
          <a:lstStyle/>
          <a:p>
            <a:pPr eaLnBrk="1" hangingPunct="1"/>
            <a:r>
              <a:rPr lang="en-US" sz="1600" b="1" smtClean="0"/>
              <a:t>Find the meaning of the sentence ((P∧¬Q) →R) ∨Q for some instance I</a:t>
            </a:r>
          </a:p>
          <a:p>
            <a:pPr eaLnBrk="1" hangingPunct="1">
              <a:buFont typeface="Wingdings 3" pitchFamily="18" charset="2"/>
              <a:buNone/>
            </a:pPr>
            <a:endParaRPr lang="en-US" sz="1600" smtClean="0"/>
          </a:p>
          <a:p>
            <a:pPr eaLnBrk="1" hangingPunct="1"/>
            <a:r>
              <a:rPr lang="en-US" sz="1600" smtClean="0"/>
              <a:t>If the interpretation I assigns T to P, F to Q &amp; R, then the meaning of the sentence is F</a:t>
            </a:r>
          </a:p>
        </p:txBody>
      </p:sp>
      <p:sp>
        <p:nvSpPr>
          <p:cNvPr id="22531"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61F2942-64C4-4576-8C92-11EAF8A9B447}" type="datetime1">
              <a:rPr lang="en-US" smtClean="0"/>
              <a:pPr fontAlgn="base">
                <a:spcBef>
                  <a:spcPct val="0"/>
                </a:spcBef>
                <a:spcAft>
                  <a:spcPct val="0"/>
                </a:spcAft>
                <a:defRPr/>
              </a:pPr>
              <a:t>19/02/2020</a:t>
            </a:fld>
            <a:endParaRPr lang="en-US" smtClean="0"/>
          </a:p>
        </p:txBody>
      </p:sp>
      <p:sp>
        <p:nvSpPr>
          <p:cNvPr id="2253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6FAA385-8E52-4054-8E14-B3D7403E519B}" type="slidenum">
              <a:rPr lang="en-US" smtClean="0"/>
              <a:pPr fontAlgn="base">
                <a:spcBef>
                  <a:spcPct val="0"/>
                </a:spcBef>
                <a:spcAft>
                  <a:spcPct val="0"/>
                </a:spcAft>
                <a:defRPr/>
              </a:pPr>
              <a:t>14</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Problem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0" y="1143000"/>
            <a:ext cx="8839200" cy="4995863"/>
          </a:xfrm>
        </p:spPr>
        <p:txBody>
          <a:bodyPr/>
          <a:lstStyle/>
          <a:p>
            <a:pPr eaLnBrk="1" hangingPunct="1"/>
            <a:r>
              <a:rPr lang="en-US" sz="1600" smtClean="0"/>
              <a:t>Satisfiable: if there is some interpretation for which the sentence is true</a:t>
            </a:r>
          </a:p>
          <a:p>
            <a:pPr eaLnBrk="1" hangingPunct="1">
              <a:buFont typeface="Wingdings 3" pitchFamily="18" charset="2"/>
              <a:buNone/>
            </a:pPr>
            <a:r>
              <a:rPr lang="en-US" sz="1600" smtClean="0"/>
              <a:t>                      e.g. P is satisfiable</a:t>
            </a:r>
          </a:p>
          <a:p>
            <a:pPr eaLnBrk="1" hangingPunct="1">
              <a:buFont typeface="Wingdings 3" pitchFamily="18" charset="2"/>
              <a:buNone/>
            </a:pPr>
            <a:endParaRPr lang="en-US" sz="1600" smtClean="0"/>
          </a:p>
          <a:p>
            <a:pPr eaLnBrk="1" hangingPunct="1"/>
            <a:r>
              <a:rPr lang="en-US" sz="1600" smtClean="0"/>
              <a:t>Valid: if is true for every interpretation. Valid sentences are also called tautologies</a:t>
            </a:r>
          </a:p>
          <a:p>
            <a:pPr eaLnBrk="1" hangingPunct="1">
              <a:buFont typeface="Wingdings 3" pitchFamily="18" charset="2"/>
              <a:buNone/>
            </a:pPr>
            <a:r>
              <a:rPr lang="en-US" sz="1600" smtClean="0"/>
              <a:t>		e.g. P ∨ ¬P is a valid sentence</a:t>
            </a:r>
          </a:p>
          <a:p>
            <a:pPr eaLnBrk="1" hangingPunct="1">
              <a:buFont typeface="Wingdings 3" pitchFamily="18" charset="2"/>
              <a:buNone/>
            </a:pPr>
            <a:endParaRPr lang="en-US" sz="1600" smtClean="0"/>
          </a:p>
          <a:p>
            <a:pPr eaLnBrk="1" hangingPunct="1"/>
            <a:r>
              <a:rPr lang="en-US" sz="1600" smtClean="0"/>
              <a:t>Contradiction: if there is no interpretation for which it is true</a:t>
            </a:r>
          </a:p>
          <a:p>
            <a:pPr eaLnBrk="1" hangingPunct="1">
              <a:buFont typeface="Wingdings 3" pitchFamily="18" charset="2"/>
              <a:buNone/>
            </a:pPr>
            <a:r>
              <a:rPr lang="en-US" sz="1600" smtClean="0"/>
              <a:t>			e.g. P ∧ ¬P </a:t>
            </a:r>
          </a:p>
          <a:p>
            <a:pPr eaLnBrk="1" hangingPunct="1">
              <a:buFont typeface="Wingdings 3" pitchFamily="18" charset="2"/>
              <a:buNone/>
            </a:pPr>
            <a:endParaRPr lang="en-US" sz="1600" smtClean="0"/>
          </a:p>
          <a:p>
            <a:pPr eaLnBrk="1" hangingPunct="1"/>
            <a:r>
              <a:rPr lang="en-US" sz="1600" smtClean="0"/>
              <a:t>Equivalence: two sentences are equivalent if they have the same truth value under 	           every interpretation</a:t>
            </a:r>
          </a:p>
          <a:p>
            <a:pPr eaLnBrk="1" hangingPunct="1">
              <a:buFont typeface="Wingdings 3" pitchFamily="18" charset="2"/>
              <a:buNone/>
            </a:pPr>
            <a:r>
              <a:rPr lang="en-US" sz="1600" smtClean="0"/>
              <a:t>		           e.g. P → Q and ¬P ∨ Q are equivalent with each other</a:t>
            </a:r>
          </a:p>
          <a:p>
            <a:pPr eaLnBrk="1" hangingPunct="1">
              <a:buFont typeface="Wingdings 3" pitchFamily="18" charset="2"/>
              <a:buNone/>
            </a:pPr>
            <a:endParaRPr lang="en-US" sz="1600" smtClean="0"/>
          </a:p>
          <a:p>
            <a:pPr eaLnBrk="1" hangingPunct="1"/>
            <a:r>
              <a:rPr lang="en-US" sz="1600" smtClean="0"/>
              <a:t>Logical Consequence: a sentence is a logical consequence of another if it is satisfied by all the interpretations that satisfy the first</a:t>
            </a:r>
          </a:p>
          <a:p>
            <a:pPr eaLnBrk="1" hangingPunct="1">
              <a:buFont typeface="Wingdings 3" pitchFamily="18" charset="2"/>
              <a:buNone/>
            </a:pPr>
            <a:r>
              <a:rPr lang="en-US" sz="1600" smtClean="0"/>
              <a:t>		          e.g.  P is a logical consequence of P ∧ Q.</a:t>
            </a:r>
          </a:p>
        </p:txBody>
      </p:sp>
      <p:sp>
        <p:nvSpPr>
          <p:cNvPr id="23555"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23E8DF-A057-4C4A-8335-4420A97D81C7}" type="datetime1">
              <a:rPr lang="en-US" smtClean="0"/>
              <a:pPr fontAlgn="base">
                <a:spcBef>
                  <a:spcPct val="0"/>
                </a:spcBef>
                <a:spcAft>
                  <a:spcPct val="0"/>
                </a:spcAft>
                <a:defRPr/>
              </a:pPr>
              <a:t>19/02/2020</a:t>
            </a:fld>
            <a:endParaRPr lang="en-US" smtClean="0"/>
          </a:p>
        </p:txBody>
      </p:sp>
      <p:sp>
        <p:nvSpPr>
          <p:cNvPr id="2355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3DD34F4-002C-41FC-B0C2-DF2BACEAD701}" type="slidenum">
              <a:rPr lang="en-US" smtClean="0"/>
              <a:pPr fontAlgn="base">
                <a:spcBef>
                  <a:spcPct val="0"/>
                </a:spcBef>
                <a:spcAft>
                  <a:spcPct val="0"/>
                </a:spcAft>
                <a:defRPr/>
              </a:pPr>
              <a:t>15</a:t>
            </a:fld>
            <a:endParaRPr lang="en-US" smtClean="0"/>
          </a:p>
        </p:txBody>
      </p:sp>
      <p:sp>
        <p:nvSpPr>
          <p:cNvPr id="5" name="Title 4"/>
          <p:cNvSpPr>
            <a:spLocks noGrp="1"/>
          </p:cNvSpPr>
          <p:nvPr>
            <p:ph type="title"/>
          </p:nvPr>
        </p:nvSpPr>
        <p:spPr>
          <a:xfrm>
            <a:off x="457200" y="274638"/>
            <a:ext cx="8229600" cy="792162"/>
          </a:xfrm>
        </p:spPr>
        <p:txBody>
          <a:bodyPr/>
          <a:lstStyle/>
          <a:p>
            <a:pPr eaLnBrk="1" fontAlgn="auto" hangingPunct="1">
              <a:spcAft>
                <a:spcPts val="0"/>
              </a:spcAft>
              <a:defRPr/>
            </a:pPr>
            <a:r>
              <a:rPr lang="en-US" sz="3700" dirty="0" smtClean="0"/>
              <a:t>Properties of Sentences</a:t>
            </a:r>
            <a:endParaRPr lang="en-US" sz="37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0" y="1600200"/>
            <a:ext cx="8763000" cy="2895600"/>
          </a:xfrm>
        </p:spPr>
        <p:txBody>
          <a:bodyPr/>
          <a:lstStyle/>
          <a:p>
            <a:pPr eaLnBrk="1" hangingPunct="1"/>
            <a:r>
              <a:rPr lang="en-US" sz="1600" dirty="0" smtClean="0"/>
              <a:t>Inference rules provide the means for logical proofs or deductions</a:t>
            </a:r>
          </a:p>
          <a:p>
            <a:pPr eaLnBrk="1" hangingPunct="1"/>
            <a:endParaRPr lang="en-US" sz="1600" dirty="0" smtClean="0"/>
          </a:p>
          <a:p>
            <a:pPr eaLnBrk="1" hangingPunct="1"/>
            <a:r>
              <a:rPr lang="en-US" sz="1600" dirty="0" smtClean="0"/>
              <a:t>The problem is to prove the truth of S ( the conclusion) from a given set of sentences  S’ = {s</a:t>
            </a:r>
            <a:r>
              <a:rPr lang="en-US" sz="1600" baseline="-25000" dirty="0" smtClean="0"/>
              <a:t>1</a:t>
            </a:r>
            <a:r>
              <a:rPr lang="en-US" sz="1600" dirty="0" smtClean="0"/>
              <a:t>, s</a:t>
            </a:r>
            <a:r>
              <a:rPr lang="en-US" sz="1600" baseline="-25000" dirty="0" smtClean="0"/>
              <a:t>2</a:t>
            </a:r>
            <a:r>
              <a:rPr lang="en-US" sz="1600" dirty="0" smtClean="0"/>
              <a:t>, …., </a:t>
            </a:r>
            <a:r>
              <a:rPr lang="en-US" sz="1600" dirty="0" err="1" smtClean="0"/>
              <a:t>s</a:t>
            </a:r>
            <a:r>
              <a:rPr lang="en-US" sz="1600" baseline="-25000" dirty="0" err="1" smtClean="0"/>
              <a:t>n</a:t>
            </a:r>
            <a:r>
              <a:rPr lang="en-US" sz="1600" dirty="0" smtClean="0"/>
              <a:t>} ( Premises). </a:t>
            </a:r>
          </a:p>
          <a:p>
            <a:pPr eaLnBrk="1" hangingPunct="1"/>
            <a:endParaRPr lang="en-US" sz="1600" dirty="0" smtClean="0"/>
          </a:p>
          <a:p>
            <a:pPr eaLnBrk="1" hangingPunct="1"/>
            <a:r>
              <a:rPr lang="en-US" sz="1600" dirty="0" smtClean="0"/>
              <a:t>Modus Ponens: From P &amp; P → Q, infer Q</a:t>
            </a:r>
          </a:p>
          <a:p>
            <a:pPr eaLnBrk="1" hangingPunct="1"/>
            <a:r>
              <a:rPr lang="en-US" sz="1600" dirty="0" smtClean="0"/>
              <a:t>Modus </a:t>
            </a:r>
            <a:r>
              <a:rPr lang="en-US" sz="1600" dirty="0" err="1" smtClean="0"/>
              <a:t>Tollens</a:t>
            </a:r>
            <a:r>
              <a:rPr lang="en-US" sz="1600" dirty="0" smtClean="0"/>
              <a:t>: From ¬Q and P → Q, infer ¬P.</a:t>
            </a:r>
          </a:p>
          <a:p>
            <a:pPr eaLnBrk="1" hangingPunct="1"/>
            <a:r>
              <a:rPr lang="en-US" sz="1600" dirty="0" smtClean="0"/>
              <a:t>Chain Rule: From P → Q , Q → R, infer P → R </a:t>
            </a:r>
          </a:p>
        </p:txBody>
      </p:sp>
      <p:sp>
        <p:nvSpPr>
          <p:cNvPr id="24579"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D4E273-37A3-4434-9355-3860750CC822}" type="datetime1">
              <a:rPr lang="en-US" smtClean="0"/>
              <a:pPr fontAlgn="base">
                <a:spcBef>
                  <a:spcPct val="0"/>
                </a:spcBef>
                <a:spcAft>
                  <a:spcPct val="0"/>
                </a:spcAft>
                <a:defRPr/>
              </a:pPr>
              <a:t>19/02/2020</a:t>
            </a:fld>
            <a:endParaRPr lang="en-US" smtClean="0"/>
          </a:p>
        </p:txBody>
      </p:sp>
      <p:sp>
        <p:nvSpPr>
          <p:cNvPr id="2458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3A4FE61-D4C8-49E6-BBE8-B34EA7ECC930}" type="slidenum">
              <a:rPr lang="en-US" smtClean="0"/>
              <a:pPr fontAlgn="base">
                <a:spcBef>
                  <a:spcPct val="0"/>
                </a:spcBef>
                <a:spcAft>
                  <a:spcPct val="0"/>
                </a:spcAft>
                <a:defRPr/>
              </a:pPr>
              <a:t>16</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sz="3700" dirty="0" smtClean="0"/>
              <a:t>Inference Rules</a:t>
            </a:r>
            <a:endParaRPr lang="en-US" sz="37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5257800"/>
          </a:xfrm>
        </p:spPr>
        <p:txBody>
          <a:bodyPr>
            <a:normAutofit/>
          </a:bodyPr>
          <a:lstStyle/>
          <a:p>
            <a:pPr marL="365760" indent="-256032" eaLnBrk="1" fontAlgn="auto" hangingPunct="1">
              <a:spcAft>
                <a:spcPts val="0"/>
              </a:spcAft>
              <a:buFont typeface="Wingdings 3"/>
              <a:buChar char=""/>
              <a:defRPr/>
            </a:pPr>
            <a:r>
              <a:rPr lang="en-US" sz="1600" dirty="0" smtClean="0"/>
              <a:t>A literal is an atom in either positive form or negative form</a:t>
            </a:r>
          </a:p>
          <a:p>
            <a:pPr marL="365760" indent="-256032" eaLnBrk="1" fontAlgn="auto" hangingPunct="1">
              <a:spcAft>
                <a:spcPts val="0"/>
              </a:spcAft>
              <a:buFont typeface="Wingdings 3"/>
              <a:buChar char=""/>
              <a:defRPr/>
            </a:pPr>
            <a:endParaRPr lang="en-US" sz="1600" dirty="0" smtClean="0"/>
          </a:p>
          <a:p>
            <a:pPr marL="365760" indent="-256032" eaLnBrk="1" fontAlgn="auto" hangingPunct="1">
              <a:spcAft>
                <a:spcPts val="0"/>
              </a:spcAft>
              <a:buFont typeface="Wingdings 3"/>
              <a:buChar char=""/>
              <a:defRPr/>
            </a:pPr>
            <a:r>
              <a:rPr lang="en-US" sz="1600" dirty="0" smtClean="0"/>
              <a:t>A clause is a set of literals</a:t>
            </a:r>
          </a:p>
          <a:p>
            <a:pPr marL="365760" indent="-256032" eaLnBrk="1" fontAlgn="auto" hangingPunct="1">
              <a:spcAft>
                <a:spcPts val="0"/>
              </a:spcAft>
              <a:buFont typeface="Wingdings 3"/>
              <a:buChar char=""/>
              <a:defRPr/>
            </a:pPr>
            <a:endParaRPr lang="en-US" sz="1600" dirty="0" smtClean="0"/>
          </a:p>
          <a:p>
            <a:pPr marL="365760" indent="-256032" eaLnBrk="1" fontAlgn="auto" hangingPunct="1">
              <a:spcAft>
                <a:spcPts val="0"/>
              </a:spcAft>
              <a:buFont typeface="Wingdings 3"/>
              <a:buChar char=""/>
              <a:defRPr/>
            </a:pPr>
            <a:r>
              <a:rPr lang="en-US" sz="1600" dirty="0" smtClean="0"/>
              <a:t>For example, P ∨ Q ∨ ¬R is a clause, as well as a </a:t>
            </a:r>
            <a:r>
              <a:rPr lang="en-US" sz="1600" dirty="0" err="1" smtClean="0"/>
              <a:t>wff</a:t>
            </a:r>
            <a:endParaRPr lang="en-US" sz="1600" dirty="0" smtClean="0"/>
          </a:p>
          <a:p>
            <a:pPr marL="365760" indent="-256032" eaLnBrk="1" fontAlgn="auto" hangingPunct="1">
              <a:spcAft>
                <a:spcPts val="0"/>
              </a:spcAft>
              <a:buFont typeface="Wingdings 3"/>
              <a:buChar char=""/>
              <a:defRPr/>
            </a:pPr>
            <a:endParaRPr lang="en-US" sz="1600" dirty="0" smtClean="0"/>
          </a:p>
          <a:p>
            <a:pPr marL="365760" indent="-256032" eaLnBrk="1" fontAlgn="auto" hangingPunct="1">
              <a:spcAft>
                <a:spcPts val="0"/>
              </a:spcAft>
              <a:buFont typeface="Wingdings 3"/>
              <a:buChar char=""/>
              <a:defRPr/>
            </a:pPr>
            <a:r>
              <a:rPr lang="en-US" sz="1600" dirty="0" smtClean="0"/>
              <a:t>The empty clause {} is equivalent to F</a:t>
            </a:r>
          </a:p>
          <a:p>
            <a:pPr marL="365760" indent="-256032" eaLnBrk="1" fontAlgn="auto" hangingPunct="1">
              <a:spcAft>
                <a:spcPts val="0"/>
              </a:spcAft>
              <a:buFont typeface="Wingdings 3"/>
              <a:buChar char=""/>
              <a:defRPr/>
            </a:pPr>
            <a:endParaRPr lang="en-US" sz="1600" dirty="0" smtClean="0"/>
          </a:p>
          <a:p>
            <a:pPr marL="365760" indent="-256032" eaLnBrk="1" fontAlgn="auto" hangingPunct="1">
              <a:spcAft>
                <a:spcPts val="0"/>
              </a:spcAft>
              <a:buFont typeface="Wingdings 3"/>
              <a:buChar char=""/>
              <a:defRPr/>
            </a:pPr>
            <a:r>
              <a:rPr lang="en-US" sz="1600" dirty="0" smtClean="0"/>
              <a:t>Resolution rule for Propositional calculus is stated as follows:</a:t>
            </a:r>
          </a:p>
          <a:p>
            <a:pPr marL="859536" lvl="2" eaLnBrk="1" fontAlgn="auto" hangingPunct="1">
              <a:spcAft>
                <a:spcPts val="0"/>
              </a:spcAft>
              <a:buFont typeface="Wingdings" pitchFamily="2" charset="2"/>
              <a:buChar char="§"/>
              <a:defRPr/>
            </a:pPr>
            <a:r>
              <a:rPr lang="en-US" sz="1600" dirty="0" smtClean="0"/>
              <a:t>	from {</a:t>
            </a:r>
            <a:r>
              <a:rPr lang="el-GR" sz="1600" dirty="0" smtClean="0"/>
              <a:t>λ</a:t>
            </a:r>
            <a:r>
              <a:rPr lang="en-US" sz="1600" dirty="0" smtClean="0"/>
              <a:t>} ∪ </a:t>
            </a:r>
            <a:r>
              <a:rPr lang="el-GR" sz="1600" dirty="0" smtClean="0"/>
              <a:t>Σ</a:t>
            </a:r>
            <a:r>
              <a:rPr lang="en-US" sz="1600" baseline="-25000" dirty="0" smtClean="0"/>
              <a:t>1</a:t>
            </a:r>
            <a:r>
              <a:rPr lang="en-US" sz="1600" dirty="0" smtClean="0"/>
              <a:t> and {¬</a:t>
            </a:r>
            <a:r>
              <a:rPr lang="el-GR" sz="1600" dirty="0" smtClean="0"/>
              <a:t> λ</a:t>
            </a:r>
            <a:r>
              <a:rPr lang="en-US" sz="1600" dirty="0" smtClean="0"/>
              <a:t>} ∪ </a:t>
            </a:r>
            <a:r>
              <a:rPr lang="el-GR" sz="1600" dirty="0" smtClean="0"/>
              <a:t>Σ</a:t>
            </a:r>
            <a:r>
              <a:rPr lang="en-US" sz="1600" baseline="-25000" dirty="0" smtClean="0"/>
              <a:t>2</a:t>
            </a:r>
            <a:r>
              <a:rPr lang="en-US" sz="1600" dirty="0" smtClean="0"/>
              <a:t>, </a:t>
            </a:r>
            <a:r>
              <a:rPr lang="el-GR" sz="1600" dirty="0" smtClean="0"/>
              <a:t>Σ</a:t>
            </a:r>
            <a:r>
              <a:rPr lang="en-US" sz="1600" baseline="-25000" dirty="0" smtClean="0"/>
              <a:t>1</a:t>
            </a:r>
            <a:r>
              <a:rPr lang="en-US" sz="1600" dirty="0" smtClean="0"/>
              <a:t> ∪ </a:t>
            </a:r>
            <a:r>
              <a:rPr lang="el-GR" sz="1600" dirty="0" smtClean="0"/>
              <a:t>Σ</a:t>
            </a:r>
            <a:r>
              <a:rPr lang="en-US" sz="1600" baseline="-25000" dirty="0" smtClean="0"/>
              <a:t>2 </a:t>
            </a:r>
            <a:r>
              <a:rPr lang="en-US" sz="1600" dirty="0" smtClean="0"/>
              <a:t>can be inferred, which is called the 	</a:t>
            </a:r>
            <a:r>
              <a:rPr lang="en-US" sz="1600" dirty="0" err="1" smtClean="0"/>
              <a:t>resolvent</a:t>
            </a:r>
            <a:r>
              <a:rPr lang="en-US" sz="1600" dirty="0" smtClean="0"/>
              <a:t> of the given two clauses</a:t>
            </a:r>
          </a:p>
          <a:p>
            <a:pPr marL="859536" lvl="2" eaLnBrk="1" fontAlgn="auto" hangingPunct="1">
              <a:spcAft>
                <a:spcPts val="0"/>
              </a:spcAft>
              <a:buFont typeface="Wingdings 2"/>
              <a:buNone/>
              <a:defRPr/>
            </a:pPr>
            <a:endParaRPr lang="en-US" sz="1600" baseline="-25000" dirty="0" smtClean="0"/>
          </a:p>
          <a:p>
            <a:pPr marL="365760" lvl="2" indent="-256032" eaLnBrk="1" fontAlgn="auto" hangingPunct="1">
              <a:spcBef>
                <a:spcPts val="400"/>
              </a:spcBef>
              <a:spcAft>
                <a:spcPts val="0"/>
              </a:spcAft>
              <a:buClr>
                <a:schemeClr val="accent1"/>
              </a:buClr>
              <a:buSzPct val="68000"/>
              <a:buFont typeface="Wingdings 3"/>
              <a:buChar char=""/>
              <a:defRPr/>
            </a:pPr>
            <a:r>
              <a:rPr lang="en-US" sz="1600" dirty="0" smtClean="0"/>
              <a:t>The atom </a:t>
            </a:r>
            <a:r>
              <a:rPr lang="el-GR" sz="1600" dirty="0" smtClean="0"/>
              <a:t>λ</a:t>
            </a:r>
            <a:r>
              <a:rPr lang="en-US" sz="1600" dirty="0" smtClean="0"/>
              <a:t> is the atom resolved upon and the said process is called resolution</a:t>
            </a:r>
          </a:p>
        </p:txBody>
      </p:sp>
      <p:sp>
        <p:nvSpPr>
          <p:cNvPr id="25603"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6F52093-1EB3-417C-812D-9A7D58911B36}" type="datetime1">
              <a:rPr lang="en-US" smtClean="0"/>
              <a:pPr fontAlgn="base">
                <a:spcBef>
                  <a:spcPct val="0"/>
                </a:spcBef>
                <a:spcAft>
                  <a:spcPct val="0"/>
                </a:spcAft>
                <a:defRPr/>
              </a:pPr>
              <a:t>19/02/2020</a:t>
            </a:fld>
            <a:endParaRPr lang="en-US" smtClean="0"/>
          </a:p>
        </p:txBody>
      </p:sp>
      <p:sp>
        <p:nvSpPr>
          <p:cNvPr id="2560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FEDB54B-7474-44C8-8204-934CC9D3FC52}" type="slidenum">
              <a:rPr lang="en-US" smtClean="0"/>
              <a:pPr fontAlgn="base">
                <a:spcBef>
                  <a:spcPct val="0"/>
                </a:spcBef>
                <a:spcAft>
                  <a:spcPct val="0"/>
                </a:spcAft>
                <a:defRPr/>
              </a:pPr>
              <a:t>17</a:t>
            </a:fld>
            <a:endParaRPr lang="en-US" smtClean="0"/>
          </a:p>
        </p:txBody>
      </p:sp>
      <p:sp>
        <p:nvSpPr>
          <p:cNvPr id="5" name="Title 4"/>
          <p:cNvSpPr>
            <a:spLocks noGrp="1"/>
          </p:cNvSpPr>
          <p:nvPr>
            <p:ph type="title"/>
          </p:nvPr>
        </p:nvSpPr>
        <p:spPr>
          <a:xfrm>
            <a:off x="228600" y="274638"/>
            <a:ext cx="8686800" cy="792162"/>
          </a:xfrm>
        </p:spPr>
        <p:txBody>
          <a:bodyPr>
            <a:normAutofit fontScale="90000"/>
          </a:bodyPr>
          <a:lstStyle/>
          <a:p>
            <a:pPr eaLnBrk="1" fontAlgn="auto" hangingPunct="1">
              <a:spcAft>
                <a:spcPts val="0"/>
              </a:spcAft>
              <a:defRPr/>
            </a:pPr>
            <a:r>
              <a:rPr lang="en-US" dirty="0" smtClean="0"/>
              <a:t>Resolution in Propositional Calculus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304800" y="1676400"/>
            <a:ext cx="8458200" cy="2362200"/>
          </a:xfrm>
        </p:spPr>
        <p:txBody>
          <a:bodyPr/>
          <a:lstStyle/>
          <a:p>
            <a:pPr eaLnBrk="1" hangingPunct="1"/>
            <a:r>
              <a:rPr lang="en-US" sz="1600" smtClean="0"/>
              <a:t>Resolving R ∨ P and ¬P ∨ Q yields R ∨ Q . This can also be proved by rule of chaining. So it can be said that chaining is a special case of resolution</a:t>
            </a:r>
          </a:p>
          <a:p>
            <a:pPr eaLnBrk="1" hangingPunct="1"/>
            <a:endParaRPr lang="en-US" sz="1600" smtClean="0"/>
          </a:p>
          <a:p>
            <a:pPr eaLnBrk="1" hangingPunct="1"/>
            <a:r>
              <a:rPr lang="en-US" sz="1600" smtClean="0"/>
              <a:t>Resolving R and ¬R ∨ P yields P. This can also be proved by modus ponens. So it can be said that modus ponens is also a special case of resolution</a:t>
            </a:r>
          </a:p>
        </p:txBody>
      </p:sp>
      <p:sp>
        <p:nvSpPr>
          <p:cNvPr id="26627"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534119C-1D0E-47D5-B32B-2C4828E8BE4A}" type="datetime1">
              <a:rPr lang="en-US" smtClean="0"/>
              <a:pPr fontAlgn="base">
                <a:spcBef>
                  <a:spcPct val="0"/>
                </a:spcBef>
                <a:spcAft>
                  <a:spcPct val="0"/>
                </a:spcAft>
                <a:defRPr/>
              </a:pPr>
              <a:t>19/02/2020</a:t>
            </a:fld>
            <a:endParaRPr lang="en-US" smtClean="0"/>
          </a:p>
        </p:txBody>
      </p:sp>
      <p:sp>
        <p:nvSpPr>
          <p:cNvPr id="2662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4256539-5F0F-4BA4-AD35-A9528C39B84C}" type="slidenum">
              <a:rPr lang="en-US" smtClean="0"/>
              <a:pPr fontAlgn="base">
                <a:spcBef>
                  <a:spcPct val="0"/>
                </a:spcBef>
                <a:spcAft>
                  <a:spcPct val="0"/>
                </a:spcAft>
                <a:defRPr/>
              </a:pPr>
              <a:t>18</a:t>
            </a:fld>
            <a:endParaRPr lang="en-US" smtClean="0"/>
          </a:p>
        </p:txBody>
      </p:sp>
      <p:sp>
        <p:nvSpPr>
          <p:cNvPr id="5" name="Title 4"/>
          <p:cNvSpPr>
            <a:spLocks noGrp="1"/>
          </p:cNvSpPr>
          <p:nvPr>
            <p:ph type="title"/>
          </p:nvPr>
        </p:nvSpPr>
        <p:spPr>
          <a:xfrm>
            <a:off x="457200" y="274638"/>
            <a:ext cx="8229600" cy="792162"/>
          </a:xfrm>
        </p:spPr>
        <p:txBody>
          <a:bodyPr/>
          <a:lstStyle/>
          <a:p>
            <a:pPr eaLnBrk="1" fontAlgn="auto" hangingPunct="1">
              <a:spcAft>
                <a:spcPts val="0"/>
              </a:spcAft>
              <a:defRPr/>
            </a:pPr>
            <a:r>
              <a:rPr lang="en-US" sz="3700" dirty="0" smtClean="0"/>
              <a:t>Examples</a:t>
            </a:r>
            <a:endParaRPr lang="en-US" sz="37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228600" y="1524000"/>
            <a:ext cx="8610600" cy="3581400"/>
          </a:xfrm>
        </p:spPr>
        <p:txBody>
          <a:bodyPr/>
          <a:lstStyle/>
          <a:p>
            <a:pPr eaLnBrk="1" hangingPunct="1"/>
            <a:r>
              <a:rPr lang="en-US" sz="1600" smtClean="0"/>
              <a:t>An arbitrary wff </a:t>
            </a:r>
            <a:r>
              <a:rPr lang="el-GR" sz="1600" smtClean="0"/>
              <a:t>ω</a:t>
            </a:r>
            <a:r>
              <a:rPr lang="en-US" sz="1600" smtClean="0"/>
              <a:t> can be inferred from a set of clauses ∆ by resolution as follows: </a:t>
            </a:r>
          </a:p>
          <a:p>
            <a:pPr lvl="1" eaLnBrk="1" hangingPunct="1">
              <a:buFont typeface="Wingdings" pitchFamily="2" charset="2"/>
              <a:buChar char="q"/>
            </a:pPr>
            <a:r>
              <a:rPr lang="en-US" sz="1600" smtClean="0"/>
              <a:t>Convert the wffs in ∆ to CNF</a:t>
            </a:r>
          </a:p>
          <a:p>
            <a:pPr lvl="1" eaLnBrk="1" hangingPunct="1">
              <a:buFont typeface="Wingdings" pitchFamily="2" charset="2"/>
              <a:buChar char="q"/>
            </a:pPr>
            <a:endParaRPr lang="en-US" sz="1600" smtClean="0"/>
          </a:p>
          <a:p>
            <a:pPr lvl="1" eaLnBrk="1" hangingPunct="1">
              <a:buFont typeface="Wingdings" pitchFamily="2" charset="2"/>
              <a:buChar char="q"/>
            </a:pPr>
            <a:r>
              <a:rPr lang="en-US" sz="1600" smtClean="0"/>
              <a:t>Convert the negation of the wff to be proved, </a:t>
            </a:r>
            <a:r>
              <a:rPr lang="el-GR" sz="1600" smtClean="0"/>
              <a:t>ω</a:t>
            </a:r>
            <a:r>
              <a:rPr lang="en-US" sz="1600" smtClean="0"/>
              <a:t>, to CNF</a:t>
            </a:r>
          </a:p>
          <a:p>
            <a:pPr lvl="1" eaLnBrk="1" hangingPunct="1">
              <a:buFont typeface="Wingdings" pitchFamily="2" charset="2"/>
              <a:buChar char="q"/>
            </a:pPr>
            <a:endParaRPr lang="en-US" sz="1600" smtClean="0"/>
          </a:p>
          <a:p>
            <a:pPr lvl="1" eaLnBrk="1" hangingPunct="1">
              <a:buFont typeface="Wingdings" pitchFamily="2" charset="2"/>
              <a:buChar char="q"/>
            </a:pPr>
            <a:r>
              <a:rPr lang="en-US" sz="1600" smtClean="0"/>
              <a:t>Combine all the CNF clauses into a single set </a:t>
            </a:r>
            <a:r>
              <a:rPr lang="el-GR" sz="1600" smtClean="0"/>
              <a:t>Γ</a:t>
            </a:r>
            <a:endParaRPr lang="en-US" sz="1600" smtClean="0"/>
          </a:p>
          <a:p>
            <a:pPr lvl="1" eaLnBrk="1" hangingPunct="1">
              <a:buFont typeface="Wingdings" pitchFamily="2" charset="2"/>
              <a:buChar char="q"/>
            </a:pPr>
            <a:endParaRPr lang="en-US" sz="1600" smtClean="0"/>
          </a:p>
          <a:p>
            <a:pPr lvl="1" eaLnBrk="1" hangingPunct="1">
              <a:buFont typeface="Wingdings" pitchFamily="2" charset="2"/>
              <a:buChar char="q"/>
            </a:pPr>
            <a:r>
              <a:rPr lang="en-US" sz="1600" smtClean="0"/>
              <a:t>Iteratively apply resolution to the clauses in </a:t>
            </a:r>
            <a:r>
              <a:rPr lang="el-GR" sz="1600" smtClean="0"/>
              <a:t>Γ</a:t>
            </a:r>
            <a:r>
              <a:rPr lang="en-US" sz="1600" smtClean="0"/>
              <a:t>and add the results to </a:t>
            </a:r>
            <a:r>
              <a:rPr lang="el-GR" sz="1600" smtClean="0"/>
              <a:t>Γ</a:t>
            </a:r>
            <a:r>
              <a:rPr lang="en-US" sz="1600" smtClean="0"/>
              <a:t> either until there are no more resolvents that can be added or until the empty clause is produced</a:t>
            </a:r>
          </a:p>
          <a:p>
            <a:pPr lvl="1" eaLnBrk="1" hangingPunct="1">
              <a:buFont typeface="Verdana" pitchFamily="34" charset="0"/>
              <a:buNone/>
            </a:pPr>
            <a:endParaRPr lang="en-US" sz="1600" smtClean="0"/>
          </a:p>
          <a:p>
            <a:pPr lvl="1" eaLnBrk="1" hangingPunct="1">
              <a:buFont typeface="Wingdings" pitchFamily="2" charset="2"/>
              <a:buChar char="q"/>
            </a:pPr>
            <a:endParaRPr lang="en-US" sz="1600" smtClean="0"/>
          </a:p>
        </p:txBody>
      </p:sp>
      <p:sp>
        <p:nvSpPr>
          <p:cNvPr id="3" name="Title 2"/>
          <p:cNvSpPr>
            <a:spLocks noGrp="1"/>
          </p:cNvSpPr>
          <p:nvPr>
            <p:ph type="title"/>
          </p:nvPr>
        </p:nvSpPr>
        <p:spPr>
          <a:xfrm>
            <a:off x="457200" y="274638"/>
            <a:ext cx="8229600" cy="868362"/>
          </a:xfrm>
        </p:spPr>
        <p:txBody>
          <a:bodyPr/>
          <a:lstStyle/>
          <a:p>
            <a:pPr eaLnBrk="1" hangingPunct="1">
              <a:defRPr/>
            </a:pPr>
            <a:r>
              <a:rPr lang="en-US" sz="3700" dirty="0" smtClean="0"/>
              <a:t>Resolution by Refutations</a:t>
            </a:r>
            <a:endParaRPr lang="en-US" sz="3700" dirty="0"/>
          </a:p>
        </p:txBody>
      </p:sp>
      <p:sp>
        <p:nvSpPr>
          <p:cNvPr id="4" name="Date Placeholder 3"/>
          <p:cNvSpPr>
            <a:spLocks noGrp="1"/>
          </p:cNvSpPr>
          <p:nvPr>
            <p:ph type="dt" sz="quarter" idx="10"/>
          </p:nvPr>
        </p:nvSpPr>
        <p:spPr/>
        <p:txBody>
          <a:bodyPr/>
          <a:lstStyle/>
          <a:p>
            <a:pPr>
              <a:defRPr/>
            </a:pPr>
            <a:fld id="{6C5C7FBB-C3EB-41D2-982F-EB354ED52A69}"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F9DB7A25-8B41-4583-8104-04D9B563CB5F}"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763000" cy="5334000"/>
          </a:xfrm>
        </p:spPr>
        <p:txBody>
          <a:bodyPr>
            <a:normAutofit/>
          </a:bodyPr>
          <a:lstStyle/>
          <a:p>
            <a:pPr marL="365760" indent="-256032" algn="just" eaLnBrk="1" fontAlgn="auto" hangingPunct="1">
              <a:spcAft>
                <a:spcPts val="0"/>
              </a:spcAft>
              <a:buFont typeface="Wingdings 3"/>
              <a:buChar char=""/>
              <a:defRPr/>
            </a:pPr>
            <a:r>
              <a:rPr lang="en-US" sz="1600" dirty="0" smtClean="0"/>
              <a:t>In order to solve complex AI problems, a large amount of knowledge and some mechanisms for manipulating that knowledge both are required</a:t>
            </a:r>
          </a:p>
          <a:p>
            <a:pPr marL="365760" indent="-256032" algn="just" eaLnBrk="1" fontAlgn="auto" hangingPunct="1">
              <a:spcAft>
                <a:spcPts val="0"/>
              </a:spcAft>
              <a:buFont typeface="Wingdings 3"/>
              <a:buChar char=""/>
              <a:defRPr/>
            </a:pPr>
            <a:endParaRPr lang="en-US" sz="1600" dirty="0" smtClean="0"/>
          </a:p>
          <a:p>
            <a:pPr marL="365760" indent="-256032" algn="just" eaLnBrk="1" fontAlgn="auto" hangingPunct="1">
              <a:spcAft>
                <a:spcPts val="0"/>
              </a:spcAft>
              <a:buFont typeface="Wingdings 3"/>
              <a:buChar char=""/>
              <a:defRPr/>
            </a:pPr>
            <a:r>
              <a:rPr lang="en-US" sz="1600" dirty="0" smtClean="0"/>
              <a:t>There are 2 different kind of entities:</a:t>
            </a:r>
          </a:p>
          <a:p>
            <a:pPr marL="365760" indent="-256032" algn="just" eaLnBrk="1" fontAlgn="auto" hangingPunct="1">
              <a:spcAft>
                <a:spcPts val="0"/>
              </a:spcAft>
              <a:buFont typeface="Wingdings 3"/>
              <a:buNone/>
              <a:defRPr/>
            </a:pPr>
            <a:r>
              <a:rPr lang="en-US" sz="1600" dirty="0" smtClean="0"/>
              <a:t>		a) facts – truths in some relevant world</a:t>
            </a:r>
          </a:p>
          <a:p>
            <a:pPr marL="365760" indent="-256032" algn="just" eaLnBrk="1" fontAlgn="auto" hangingPunct="1">
              <a:spcAft>
                <a:spcPts val="0"/>
              </a:spcAft>
              <a:buFont typeface="Wingdings 3"/>
              <a:buNone/>
              <a:defRPr/>
            </a:pPr>
            <a:r>
              <a:rPr lang="en-US" sz="1600" dirty="0" smtClean="0"/>
              <a:t>		b) Representation of facts in some chosen format</a:t>
            </a:r>
          </a:p>
          <a:p>
            <a:pPr marL="365760" indent="-256032" algn="just" eaLnBrk="1" fontAlgn="auto" hangingPunct="1">
              <a:spcAft>
                <a:spcPts val="0"/>
              </a:spcAft>
              <a:buFont typeface="Wingdings 3"/>
              <a:buNone/>
              <a:defRPr/>
            </a:pPr>
            <a:endParaRPr lang="en-US" sz="1600" dirty="0" smtClean="0"/>
          </a:p>
          <a:p>
            <a:pPr marL="365760" indent="-256032" algn="just" eaLnBrk="1" fontAlgn="auto" hangingPunct="1">
              <a:spcAft>
                <a:spcPts val="0"/>
              </a:spcAft>
              <a:buFont typeface="Wingdings 3"/>
              <a:buNone/>
              <a:defRPr/>
            </a:pPr>
            <a:r>
              <a:rPr lang="en-US" sz="900" dirty="0" smtClean="0"/>
              <a:t>                                   </a:t>
            </a:r>
            <a:r>
              <a:rPr lang="en-US" sz="1050" dirty="0" smtClean="0"/>
              <a:t>forward representation </a:t>
            </a:r>
          </a:p>
          <a:p>
            <a:pPr marL="365760" indent="-256032" algn="just" eaLnBrk="1" fontAlgn="auto" hangingPunct="1">
              <a:spcAft>
                <a:spcPts val="0"/>
              </a:spcAft>
              <a:buFont typeface="Wingdings 3"/>
              <a:buNone/>
              <a:defRPr/>
            </a:pPr>
            <a:r>
              <a:rPr lang="en-US" sz="1050" dirty="0" smtClean="0"/>
              <a:t>                                         mapping	</a:t>
            </a:r>
            <a:r>
              <a:rPr lang="en-US" sz="1600" dirty="0" smtClean="0"/>
              <a:t>		                    Reasoning Programs</a:t>
            </a:r>
          </a:p>
          <a:p>
            <a:pPr marL="365760" indent="-256032" algn="just" eaLnBrk="1" fontAlgn="auto" hangingPunct="1">
              <a:spcAft>
                <a:spcPts val="0"/>
              </a:spcAft>
              <a:buFont typeface="Wingdings 3"/>
              <a:buNone/>
              <a:defRPr/>
            </a:pPr>
            <a:endParaRPr lang="en-US" sz="1600" dirty="0" smtClean="0"/>
          </a:p>
          <a:p>
            <a:pPr marL="365760" indent="-256032" algn="just" eaLnBrk="1" fontAlgn="auto" hangingPunct="1">
              <a:spcAft>
                <a:spcPts val="0"/>
              </a:spcAft>
              <a:buFont typeface="Wingdings 3"/>
              <a:buNone/>
              <a:defRPr/>
            </a:pPr>
            <a:endParaRPr lang="en-US" sz="1600" dirty="0" smtClean="0"/>
          </a:p>
          <a:p>
            <a:pPr marL="365760" indent="-256032" algn="just" eaLnBrk="1" fontAlgn="auto" hangingPunct="1">
              <a:spcAft>
                <a:spcPts val="0"/>
              </a:spcAft>
              <a:buFont typeface="Wingdings 3"/>
              <a:buNone/>
              <a:defRPr/>
            </a:pPr>
            <a:r>
              <a:rPr lang="en-US" sz="1600" dirty="0" smtClean="0"/>
              <a:t>			</a:t>
            </a:r>
            <a:r>
              <a:rPr lang="en-US" sz="1200" dirty="0" smtClean="0"/>
              <a:t> backward</a:t>
            </a:r>
            <a:r>
              <a:rPr lang="en-US" sz="1050" dirty="0" smtClean="0"/>
              <a:t> representation </a:t>
            </a:r>
          </a:p>
          <a:p>
            <a:pPr marL="365760" indent="-256032" algn="just" eaLnBrk="1" fontAlgn="auto" hangingPunct="1">
              <a:spcAft>
                <a:spcPts val="0"/>
              </a:spcAft>
              <a:buFont typeface="Wingdings 3"/>
              <a:buNone/>
              <a:defRPr/>
            </a:pPr>
            <a:r>
              <a:rPr lang="en-US" sz="1050" dirty="0" smtClean="0"/>
              <a:t>                                         mapping	</a:t>
            </a:r>
            <a:endParaRPr lang="en-US" sz="1050" dirty="0"/>
          </a:p>
        </p:txBody>
      </p:sp>
      <p:sp>
        <p:nvSpPr>
          <p:cNvPr id="3" name="Title 2"/>
          <p:cNvSpPr>
            <a:spLocks noGrp="1"/>
          </p:cNvSpPr>
          <p:nvPr>
            <p:ph type="title"/>
          </p:nvPr>
        </p:nvSpPr>
        <p:spPr>
          <a:xfrm>
            <a:off x="457200" y="274638"/>
            <a:ext cx="8229600" cy="715962"/>
          </a:xfrm>
        </p:spPr>
        <p:txBody>
          <a:bodyPr>
            <a:normAutofit fontScale="90000"/>
          </a:bodyPr>
          <a:lstStyle/>
          <a:p>
            <a:pPr eaLnBrk="1" fontAlgn="auto" hangingPunct="1">
              <a:spcAft>
                <a:spcPts val="0"/>
              </a:spcAft>
              <a:defRPr/>
            </a:pPr>
            <a:r>
              <a:rPr lang="en-US" dirty="0" smtClean="0"/>
              <a:t>Representations and Mapping</a:t>
            </a:r>
            <a:endParaRPr lang="en-US" dirty="0"/>
          </a:p>
        </p:txBody>
      </p:sp>
      <p:sp>
        <p:nvSpPr>
          <p:cNvPr id="4" name="Rectangle 3"/>
          <p:cNvSpPr/>
          <p:nvPr/>
        </p:nvSpPr>
        <p:spPr>
          <a:xfrm>
            <a:off x="914400" y="33528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facts</a:t>
            </a:r>
          </a:p>
        </p:txBody>
      </p:sp>
      <p:sp>
        <p:nvSpPr>
          <p:cNvPr id="5" name="Rectangle 4"/>
          <p:cNvSpPr/>
          <p:nvPr/>
        </p:nvSpPr>
        <p:spPr>
          <a:xfrm>
            <a:off x="3352800" y="32766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Internal Representations</a:t>
            </a:r>
          </a:p>
        </p:txBody>
      </p:sp>
      <p:sp>
        <p:nvSpPr>
          <p:cNvPr id="6" name="Rectangle 5"/>
          <p:cNvSpPr/>
          <p:nvPr/>
        </p:nvSpPr>
        <p:spPr>
          <a:xfrm>
            <a:off x="3352800" y="48768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English Representations</a:t>
            </a:r>
          </a:p>
        </p:txBody>
      </p:sp>
      <p:cxnSp>
        <p:nvCxnSpPr>
          <p:cNvPr id="8" name="Straight Arrow Connector 7"/>
          <p:cNvCxnSpPr/>
          <p:nvPr/>
        </p:nvCxnSpPr>
        <p:spPr>
          <a:xfrm>
            <a:off x="1905000" y="35052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19050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505201" y="4419600"/>
            <a:ext cx="914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114801" y="4419600"/>
            <a:ext cx="914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5334000" y="3298825"/>
            <a:ext cx="735013" cy="566738"/>
          </a:xfrm>
          <a:custGeom>
            <a:avLst/>
            <a:gdLst>
              <a:gd name="connsiteX0" fmla="*/ 27709 w 735411"/>
              <a:gd name="connsiteY0" fmla="*/ 39401 h 565874"/>
              <a:gd name="connsiteX1" fmla="*/ 678873 w 735411"/>
              <a:gd name="connsiteY1" fmla="*/ 39401 h 565874"/>
              <a:gd name="connsiteX2" fmla="*/ 706582 w 735411"/>
              <a:gd name="connsiteY2" fmla="*/ 80965 h 565874"/>
              <a:gd name="connsiteX3" fmla="*/ 720436 w 735411"/>
              <a:gd name="connsiteY3" fmla="*/ 164092 h 565874"/>
              <a:gd name="connsiteX4" fmla="*/ 734291 w 735411"/>
              <a:gd name="connsiteY4" fmla="*/ 233365 h 565874"/>
              <a:gd name="connsiteX5" fmla="*/ 706582 w 735411"/>
              <a:gd name="connsiteY5" fmla="*/ 455038 h 565874"/>
              <a:gd name="connsiteX6" fmla="*/ 665018 w 735411"/>
              <a:gd name="connsiteY6" fmla="*/ 524311 h 565874"/>
              <a:gd name="connsiteX7" fmla="*/ 526473 w 735411"/>
              <a:gd name="connsiteY7" fmla="*/ 565874 h 565874"/>
              <a:gd name="connsiteX8" fmla="*/ 374073 w 735411"/>
              <a:gd name="connsiteY8" fmla="*/ 552020 h 565874"/>
              <a:gd name="connsiteX9" fmla="*/ 304800 w 735411"/>
              <a:gd name="connsiteY9" fmla="*/ 496601 h 565874"/>
              <a:gd name="connsiteX10" fmla="*/ 263236 w 735411"/>
              <a:gd name="connsiteY10" fmla="*/ 482747 h 565874"/>
              <a:gd name="connsiteX11" fmla="*/ 55418 w 735411"/>
              <a:gd name="connsiteY11" fmla="*/ 496601 h 565874"/>
              <a:gd name="connsiteX12" fmla="*/ 27709 w 735411"/>
              <a:gd name="connsiteY12" fmla="*/ 482747 h 565874"/>
              <a:gd name="connsiteX13" fmla="*/ 27709 w 735411"/>
              <a:gd name="connsiteY13" fmla="*/ 482747 h 565874"/>
              <a:gd name="connsiteX14" fmla="*/ 41564 w 735411"/>
              <a:gd name="connsiteY14" fmla="*/ 524311 h 565874"/>
              <a:gd name="connsiteX15" fmla="*/ 41564 w 735411"/>
              <a:gd name="connsiteY15" fmla="*/ 524311 h 565874"/>
              <a:gd name="connsiteX16" fmla="*/ 0 w 735411"/>
              <a:gd name="connsiteY16" fmla="*/ 524311 h 56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5411" h="565874">
                <a:moveTo>
                  <a:pt x="27709" y="39401"/>
                </a:moveTo>
                <a:cubicBezTo>
                  <a:pt x="277025" y="3786"/>
                  <a:pt x="265166" y="0"/>
                  <a:pt x="678873" y="39401"/>
                </a:cubicBezTo>
                <a:cubicBezTo>
                  <a:pt x="695449" y="40980"/>
                  <a:pt x="697346" y="67110"/>
                  <a:pt x="706582" y="80965"/>
                </a:cubicBezTo>
                <a:cubicBezTo>
                  <a:pt x="711200" y="108674"/>
                  <a:pt x="715411" y="136454"/>
                  <a:pt x="720436" y="164092"/>
                </a:cubicBezTo>
                <a:cubicBezTo>
                  <a:pt x="724648" y="187260"/>
                  <a:pt x="735411" y="209843"/>
                  <a:pt x="734291" y="233365"/>
                </a:cubicBezTo>
                <a:cubicBezTo>
                  <a:pt x="730749" y="307747"/>
                  <a:pt x="718196" y="381483"/>
                  <a:pt x="706582" y="455038"/>
                </a:cubicBezTo>
                <a:cubicBezTo>
                  <a:pt x="702519" y="480768"/>
                  <a:pt x="690600" y="511520"/>
                  <a:pt x="665018" y="524311"/>
                </a:cubicBezTo>
                <a:cubicBezTo>
                  <a:pt x="631286" y="541177"/>
                  <a:pt x="566249" y="555930"/>
                  <a:pt x="526473" y="565874"/>
                </a:cubicBezTo>
                <a:cubicBezTo>
                  <a:pt x="475673" y="561256"/>
                  <a:pt x="423950" y="562708"/>
                  <a:pt x="374073" y="552020"/>
                </a:cubicBezTo>
                <a:cubicBezTo>
                  <a:pt x="330936" y="542776"/>
                  <a:pt x="336991" y="515916"/>
                  <a:pt x="304800" y="496601"/>
                </a:cubicBezTo>
                <a:cubicBezTo>
                  <a:pt x="292277" y="489087"/>
                  <a:pt x="277091" y="487365"/>
                  <a:pt x="263236" y="482747"/>
                </a:cubicBezTo>
                <a:cubicBezTo>
                  <a:pt x="73918" y="497309"/>
                  <a:pt x="143341" y="496601"/>
                  <a:pt x="55418" y="496601"/>
                </a:cubicBezTo>
                <a:lnTo>
                  <a:pt x="27709" y="482747"/>
                </a:lnTo>
                <a:lnTo>
                  <a:pt x="27709" y="482747"/>
                </a:lnTo>
                <a:lnTo>
                  <a:pt x="41564" y="524311"/>
                </a:lnTo>
                <a:lnTo>
                  <a:pt x="41564" y="524311"/>
                </a:lnTo>
                <a:lnTo>
                  <a:pt x="0" y="524311"/>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10252" name="Date Placeholder 1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9CB5ABC-20AB-4FB1-8DD5-6536239060C4}" type="datetime1">
              <a:rPr lang="en-US" smtClean="0"/>
              <a:pPr fontAlgn="base">
                <a:spcBef>
                  <a:spcPct val="0"/>
                </a:spcBef>
                <a:spcAft>
                  <a:spcPct val="0"/>
                </a:spcAft>
                <a:defRPr/>
              </a:pPr>
              <a:t>19/02/2020</a:t>
            </a:fld>
            <a:endParaRPr lang="en-US" smtClean="0"/>
          </a:p>
        </p:txBody>
      </p:sp>
      <p:sp>
        <p:nvSpPr>
          <p:cNvPr id="10253" name="Slide Number Placeholder 1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E2DD47A-694A-438A-A741-6463CB01F704}"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0" y="1371600"/>
            <a:ext cx="8991600" cy="5029200"/>
          </a:xfrm>
        </p:spPr>
        <p:txBody>
          <a:bodyPr/>
          <a:lstStyle/>
          <a:p>
            <a:pPr eaLnBrk="1" hangingPunct="1"/>
            <a:r>
              <a:rPr lang="en-US" sz="1600" dirty="0" smtClean="0"/>
              <a:t>A </a:t>
            </a:r>
            <a:r>
              <a:rPr lang="en-US" sz="1600" dirty="0" err="1" smtClean="0"/>
              <a:t>wff</a:t>
            </a:r>
            <a:r>
              <a:rPr lang="en-US" sz="1600" dirty="0" smtClean="0"/>
              <a:t> written as a conjunction of disjunction of literals is said to be in CNF</a:t>
            </a:r>
          </a:p>
          <a:p>
            <a:pPr eaLnBrk="1" hangingPunct="1"/>
            <a:r>
              <a:rPr lang="en-US" sz="1600" dirty="0" smtClean="0"/>
              <a:t>Let’s convert a </a:t>
            </a:r>
            <a:r>
              <a:rPr lang="en-US" sz="1600" dirty="0" err="1" smtClean="0"/>
              <a:t>wff</a:t>
            </a:r>
            <a:r>
              <a:rPr lang="en-US" sz="1600" dirty="0" smtClean="0"/>
              <a:t> ¬(P→Q) ∨ (R → P) to CNF as follows:</a:t>
            </a:r>
          </a:p>
          <a:p>
            <a:pPr eaLnBrk="1" hangingPunct="1"/>
            <a:endParaRPr lang="en-US" sz="1600" dirty="0" smtClean="0"/>
          </a:p>
          <a:p>
            <a:pPr lvl="3" eaLnBrk="1" hangingPunct="1">
              <a:buFont typeface="Wingdings" pitchFamily="2" charset="2"/>
              <a:buChar char="q"/>
            </a:pPr>
            <a:r>
              <a:rPr lang="en-US" sz="1600" dirty="0" smtClean="0"/>
              <a:t>eliminate implication using equivalent form using ∨</a:t>
            </a:r>
          </a:p>
          <a:p>
            <a:pPr lvl="3" eaLnBrk="1" hangingPunct="1">
              <a:buFont typeface="Wingdings 2" pitchFamily="18" charset="2"/>
              <a:buNone/>
            </a:pPr>
            <a:r>
              <a:rPr lang="en-US" sz="1600" dirty="0" smtClean="0"/>
              <a:t>          ¬ (¬P ∨Q) ∨(¬R ∨P)</a:t>
            </a:r>
          </a:p>
          <a:p>
            <a:pPr lvl="3" eaLnBrk="1" hangingPunct="1">
              <a:buFont typeface="Wingdings 2" pitchFamily="18" charset="2"/>
              <a:buNone/>
            </a:pPr>
            <a:endParaRPr lang="en-US" sz="1600" dirty="0" smtClean="0"/>
          </a:p>
          <a:p>
            <a:pPr lvl="3" eaLnBrk="1" hangingPunct="1">
              <a:buFont typeface="Wingdings" pitchFamily="2" charset="2"/>
              <a:buChar char="q"/>
            </a:pPr>
            <a:r>
              <a:rPr lang="en-US" sz="1600" dirty="0" smtClean="0"/>
              <a:t>Reduce the scope of ¬ by using </a:t>
            </a:r>
            <a:r>
              <a:rPr lang="en-US" sz="1600" dirty="0" err="1" smtClean="0"/>
              <a:t>DeMorgan’s</a:t>
            </a:r>
            <a:r>
              <a:rPr lang="en-US" sz="1600" dirty="0" smtClean="0"/>
              <a:t> law</a:t>
            </a:r>
          </a:p>
          <a:p>
            <a:pPr lvl="3" eaLnBrk="1" hangingPunct="1">
              <a:buFont typeface="Wingdings 2" pitchFamily="18" charset="2"/>
              <a:buNone/>
            </a:pPr>
            <a:r>
              <a:rPr lang="en-US" sz="1600" dirty="0" smtClean="0"/>
              <a:t>          (P ∧ ¬Q) ∨(¬R ∨P)</a:t>
            </a:r>
          </a:p>
          <a:p>
            <a:pPr lvl="3" eaLnBrk="1" hangingPunct="1">
              <a:buFont typeface="Wingdings 2" pitchFamily="18" charset="2"/>
              <a:buNone/>
            </a:pPr>
            <a:endParaRPr lang="en-US" sz="1600" dirty="0" smtClean="0"/>
          </a:p>
          <a:p>
            <a:pPr lvl="3" eaLnBrk="1" hangingPunct="1">
              <a:buFont typeface="Wingdings" pitchFamily="2" charset="2"/>
              <a:buChar char="q"/>
            </a:pPr>
            <a:r>
              <a:rPr lang="en-US" sz="1600" dirty="0" smtClean="0"/>
              <a:t>Convert to CNF by using the associative &amp; distributive laws</a:t>
            </a:r>
          </a:p>
          <a:p>
            <a:pPr lvl="3" eaLnBrk="1" hangingPunct="1">
              <a:buFont typeface="Wingdings 2" pitchFamily="18" charset="2"/>
              <a:buNone/>
            </a:pPr>
            <a:r>
              <a:rPr lang="en-US" sz="1600" dirty="0" smtClean="0"/>
              <a:t>          (P ∨¬R ∨P) ∧ (¬Q ∨¬R ∨P) ⇒ (P ∨¬R) ∧ (¬Q ∨¬R ∨P) </a:t>
            </a:r>
          </a:p>
          <a:p>
            <a:pPr lvl="3" eaLnBrk="1" hangingPunct="1">
              <a:buFont typeface="Wingdings 2" pitchFamily="18" charset="2"/>
              <a:buNone/>
            </a:pPr>
            <a:endParaRPr lang="en-US" sz="1600" dirty="0" smtClean="0"/>
          </a:p>
          <a:p>
            <a:pPr lvl="3" eaLnBrk="1" hangingPunct="1">
              <a:buFont typeface="Wingdings" pitchFamily="2" charset="2"/>
              <a:buChar char="q"/>
            </a:pPr>
            <a:r>
              <a:rPr lang="en-US" sz="1600" dirty="0" smtClean="0"/>
              <a:t>A conjunction of clauses is usually expressed as a set of clauses (with conjunction of the clauses implied), thus we have the following</a:t>
            </a:r>
          </a:p>
          <a:p>
            <a:pPr lvl="3" eaLnBrk="1" hangingPunct="1">
              <a:buFont typeface="Wingdings 2" pitchFamily="18" charset="2"/>
              <a:buNone/>
            </a:pPr>
            <a:r>
              <a:rPr lang="en-US" sz="1600" dirty="0" smtClean="0"/>
              <a:t>        {(P ∨¬R), (¬Q ∨¬R ∨P)}</a:t>
            </a:r>
          </a:p>
          <a:p>
            <a:pPr lvl="3" eaLnBrk="1" hangingPunct="1">
              <a:buFont typeface="Wingdings 2" pitchFamily="18" charset="2"/>
              <a:buNone/>
            </a:pPr>
            <a:endParaRPr lang="en-US" sz="1600" dirty="0" smtClean="0"/>
          </a:p>
        </p:txBody>
      </p:sp>
      <p:sp>
        <p:nvSpPr>
          <p:cNvPr id="27651"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D43FCAB-1DFB-4C70-B583-4E1DDA1ACEB4}" type="datetime1">
              <a:rPr lang="en-US" smtClean="0"/>
              <a:pPr fontAlgn="base">
                <a:spcBef>
                  <a:spcPct val="0"/>
                </a:spcBef>
                <a:spcAft>
                  <a:spcPct val="0"/>
                </a:spcAft>
                <a:defRPr/>
              </a:pPr>
              <a:t>19/02/2020</a:t>
            </a:fld>
            <a:endParaRPr lang="en-US" smtClean="0"/>
          </a:p>
        </p:txBody>
      </p:sp>
      <p:sp>
        <p:nvSpPr>
          <p:cNvPr id="2765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67987FB-D94B-4A40-9D50-F00919CD68AE}" type="slidenum">
              <a:rPr lang="en-US" smtClean="0"/>
              <a:pPr fontAlgn="base">
                <a:spcBef>
                  <a:spcPct val="0"/>
                </a:spcBef>
                <a:spcAft>
                  <a:spcPct val="0"/>
                </a:spcAft>
                <a:defRPr/>
              </a:pPr>
              <a:t>20</a:t>
            </a:fld>
            <a:endParaRPr lang="en-US" smtClean="0"/>
          </a:p>
        </p:txBody>
      </p:sp>
      <p:sp>
        <p:nvSpPr>
          <p:cNvPr id="5" name="Title 4"/>
          <p:cNvSpPr>
            <a:spLocks noGrp="1"/>
          </p:cNvSpPr>
          <p:nvPr>
            <p:ph type="title"/>
          </p:nvPr>
        </p:nvSpPr>
        <p:spPr>
          <a:xfrm>
            <a:off x="0" y="274638"/>
            <a:ext cx="8991600" cy="1143000"/>
          </a:xfrm>
        </p:spPr>
        <p:txBody>
          <a:bodyPr/>
          <a:lstStyle/>
          <a:p>
            <a:pPr eaLnBrk="1" fontAlgn="auto" hangingPunct="1">
              <a:spcAft>
                <a:spcPts val="0"/>
              </a:spcAft>
              <a:defRPr/>
            </a:pPr>
            <a:r>
              <a:rPr lang="en-US" sz="3600" dirty="0" smtClean="0"/>
              <a:t>Converting arbitrary </a:t>
            </a:r>
            <a:r>
              <a:rPr lang="en-US" sz="3600" dirty="0" err="1" smtClean="0"/>
              <a:t>wffs</a:t>
            </a:r>
            <a:r>
              <a:rPr lang="en-US" sz="3600" dirty="0" smtClean="0"/>
              <a:t> to CNF clause</a:t>
            </a:r>
            <a:endParaRPr lang="en-US" sz="3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152400" y="1066800"/>
            <a:ext cx="8686800" cy="5334000"/>
          </a:xfrm>
        </p:spPr>
        <p:txBody>
          <a:bodyPr/>
          <a:lstStyle/>
          <a:p>
            <a:pPr eaLnBrk="1" hangingPunct="1"/>
            <a:r>
              <a:rPr lang="en-US" sz="1600" dirty="0" smtClean="0"/>
              <a:t>Consider a robot that is able to lift a block, if the block is </a:t>
            </a:r>
            <a:r>
              <a:rPr lang="en-US" sz="1600" dirty="0" err="1" smtClean="0"/>
              <a:t>liftable</a:t>
            </a:r>
            <a:r>
              <a:rPr lang="en-US" sz="1600" dirty="0" smtClean="0"/>
              <a:t>, i.e. not too heavy, and if the robot’s battery power source is adequate. If both of these conditions are satisfied, then when the robot tries to lift a block it is holding, its arm moves. </a:t>
            </a:r>
          </a:p>
          <a:p>
            <a:pPr eaLnBrk="1" hangingPunct="1"/>
            <a:r>
              <a:rPr lang="en-US" sz="1600" dirty="0" smtClean="0"/>
              <a:t>Given set of </a:t>
            </a:r>
            <a:r>
              <a:rPr lang="en-US" sz="1600" dirty="0" err="1" smtClean="0"/>
              <a:t>wffs</a:t>
            </a:r>
            <a:r>
              <a:rPr lang="en-US" sz="1600" dirty="0" smtClean="0"/>
              <a:t> are as follows:</a:t>
            </a:r>
          </a:p>
          <a:p>
            <a:pPr eaLnBrk="1" hangingPunct="1">
              <a:buFont typeface="Wingdings 3" pitchFamily="18" charset="2"/>
              <a:buNone/>
            </a:pPr>
            <a:r>
              <a:rPr lang="en-US" sz="1600" dirty="0" smtClean="0"/>
              <a:t>    1. BAT_OK, 2. ¬MOVES, 3. (BAT_OK ∧LIFTABLE)→MOVES</a:t>
            </a:r>
          </a:p>
          <a:p>
            <a:pPr eaLnBrk="1" hangingPunct="1">
              <a:buFont typeface="Wingdings 3" pitchFamily="18" charset="2"/>
              <a:buNone/>
            </a:pPr>
            <a:endParaRPr lang="en-US" sz="1600" dirty="0" smtClean="0"/>
          </a:p>
          <a:p>
            <a:pPr eaLnBrk="1" hangingPunct="1">
              <a:buFont typeface="Wingdings" pitchFamily="2" charset="2"/>
              <a:buChar char="Ø"/>
            </a:pPr>
            <a:r>
              <a:rPr lang="en-US" sz="1600" dirty="0" err="1" smtClean="0"/>
              <a:t>Wff</a:t>
            </a:r>
            <a:r>
              <a:rPr lang="en-US" sz="1600" dirty="0" smtClean="0"/>
              <a:t> to be proved: ¬ LIFTABLE</a:t>
            </a:r>
          </a:p>
          <a:p>
            <a:pPr eaLnBrk="1" hangingPunct="1">
              <a:buFont typeface="Wingdings" pitchFamily="2" charset="2"/>
              <a:buChar char="Ø"/>
            </a:pPr>
            <a:endParaRPr lang="en-US" sz="1600" dirty="0" smtClean="0"/>
          </a:p>
          <a:p>
            <a:pPr eaLnBrk="1" hangingPunct="1">
              <a:buFont typeface="Wingdings" pitchFamily="2" charset="2"/>
              <a:buChar char="Ø"/>
            </a:pPr>
            <a:r>
              <a:rPr lang="en-US" sz="1600" dirty="0" smtClean="0"/>
              <a:t>From 3 we have, 4. ¬BAT_OK ∨ ¬ LIFTABLE ∨ MOVES</a:t>
            </a:r>
          </a:p>
          <a:p>
            <a:pPr eaLnBrk="1" hangingPunct="1">
              <a:buFont typeface="Wingdings" pitchFamily="2" charset="2"/>
              <a:buChar char="Ø"/>
            </a:pPr>
            <a:endParaRPr lang="en-US" sz="1600" dirty="0" smtClean="0"/>
          </a:p>
          <a:p>
            <a:pPr eaLnBrk="1" hangingPunct="1">
              <a:buFont typeface="Wingdings" pitchFamily="2" charset="2"/>
              <a:buChar char="Ø"/>
            </a:pPr>
            <a:r>
              <a:rPr lang="en-US" sz="1600" dirty="0" smtClean="0"/>
              <a:t>Negation of the </a:t>
            </a:r>
            <a:r>
              <a:rPr lang="en-US" sz="1600" dirty="0" err="1" smtClean="0"/>
              <a:t>wff</a:t>
            </a:r>
            <a:r>
              <a:rPr lang="en-US" sz="1600" dirty="0" smtClean="0"/>
              <a:t> to be proved is, 5. LIFTABLE</a:t>
            </a:r>
          </a:p>
          <a:p>
            <a:pPr eaLnBrk="1" hangingPunct="1">
              <a:buFont typeface="Wingdings" pitchFamily="2" charset="2"/>
              <a:buChar char="Ø"/>
            </a:pPr>
            <a:r>
              <a:rPr lang="en-US" sz="1600" dirty="0" smtClean="0"/>
              <a:t>Resolution works as follows:</a:t>
            </a:r>
          </a:p>
          <a:p>
            <a:pPr eaLnBrk="1" hangingPunct="1">
              <a:buFont typeface="Wingdings" pitchFamily="2" charset="2"/>
              <a:buChar char="Ø"/>
            </a:pPr>
            <a:r>
              <a:rPr lang="en-US" sz="1600" dirty="0" smtClean="0"/>
              <a:t>Resolving 5 with 4 we have, 6. ¬BAT_OK ∨ MOVES</a:t>
            </a:r>
          </a:p>
          <a:p>
            <a:pPr eaLnBrk="1" hangingPunct="1">
              <a:buFont typeface="Wingdings" pitchFamily="2" charset="2"/>
              <a:buChar char="Ø"/>
            </a:pPr>
            <a:r>
              <a:rPr lang="en-US" sz="1600" dirty="0" smtClean="0"/>
              <a:t>Resolving 2 with 6 we have, 7. ¬BAT_OK </a:t>
            </a:r>
          </a:p>
          <a:p>
            <a:pPr eaLnBrk="1" hangingPunct="1">
              <a:buFont typeface="Wingdings" pitchFamily="2" charset="2"/>
              <a:buChar char="Ø"/>
            </a:pPr>
            <a:r>
              <a:rPr lang="en-US" sz="1600" dirty="0" smtClean="0"/>
              <a:t>Now finally resolving 1 with 7 we have, 8. NIL</a:t>
            </a:r>
          </a:p>
          <a:p>
            <a:pPr eaLnBrk="1" hangingPunct="1">
              <a:buFont typeface="Wingdings" pitchFamily="2" charset="2"/>
              <a:buChar char="Ø"/>
            </a:pPr>
            <a:r>
              <a:rPr lang="en-US" sz="1600" dirty="0" smtClean="0"/>
              <a:t>Since contradiction occurs so we can say the </a:t>
            </a:r>
            <a:r>
              <a:rPr lang="en-US" sz="1600" dirty="0" err="1" smtClean="0"/>
              <a:t>wff</a:t>
            </a:r>
            <a:r>
              <a:rPr lang="en-US" sz="1600" dirty="0" smtClean="0"/>
              <a:t> to be proved is inferred.</a:t>
            </a:r>
          </a:p>
        </p:txBody>
      </p:sp>
      <p:sp>
        <p:nvSpPr>
          <p:cNvPr id="3" name="Title 2"/>
          <p:cNvSpPr>
            <a:spLocks noGrp="1"/>
          </p:cNvSpPr>
          <p:nvPr>
            <p:ph type="title"/>
          </p:nvPr>
        </p:nvSpPr>
        <p:spPr>
          <a:xfrm>
            <a:off x="457200" y="274638"/>
            <a:ext cx="8229600" cy="868362"/>
          </a:xfrm>
        </p:spPr>
        <p:txBody>
          <a:bodyPr/>
          <a:lstStyle/>
          <a:p>
            <a:pPr eaLnBrk="1" hangingPunct="1">
              <a:defRPr/>
            </a:pPr>
            <a:r>
              <a:rPr lang="en-US" sz="3700" dirty="0" smtClean="0"/>
              <a:t>Example</a:t>
            </a:r>
            <a:endParaRPr lang="en-US" sz="3700" dirty="0"/>
          </a:p>
        </p:txBody>
      </p:sp>
      <p:sp>
        <p:nvSpPr>
          <p:cNvPr id="4" name="Date Placeholder 3"/>
          <p:cNvSpPr>
            <a:spLocks noGrp="1"/>
          </p:cNvSpPr>
          <p:nvPr>
            <p:ph type="dt" sz="quarter" idx="10"/>
          </p:nvPr>
        </p:nvSpPr>
        <p:spPr/>
        <p:txBody>
          <a:bodyPr/>
          <a:lstStyle/>
          <a:p>
            <a:pPr>
              <a:defRPr/>
            </a:pPr>
            <a:fld id="{6C5C7FBB-C3EB-41D2-982F-EB354ED52A69}"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21E9FE06-A3C5-4B9B-AFB4-6412B32D17FA}"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152400" y="1600200"/>
            <a:ext cx="8839200" cy="3276600"/>
          </a:xfrm>
        </p:spPr>
        <p:txBody>
          <a:bodyPr/>
          <a:lstStyle/>
          <a:p>
            <a:r>
              <a:rPr lang="en-US" sz="1600" smtClean="0"/>
              <a:t>It does not permit to make generalized statements about classes of similar objects</a:t>
            </a:r>
          </a:p>
          <a:p>
            <a:endParaRPr lang="en-US" sz="1600" smtClean="0"/>
          </a:p>
          <a:p>
            <a:r>
              <a:rPr lang="en-US" sz="1600" smtClean="0"/>
              <a:t>It lacks the structure to express relations that exist among 2 or more entities</a:t>
            </a:r>
          </a:p>
          <a:p>
            <a:endParaRPr lang="en-US" sz="1600" smtClean="0"/>
          </a:p>
          <a:p>
            <a:r>
              <a:rPr lang="en-US" sz="1600" smtClean="0"/>
              <a:t>e.g. In propositions about toy blocks, ON_A_B and ON_B_C are completely different with absolutely nothing in common</a:t>
            </a:r>
          </a:p>
          <a:p>
            <a:endParaRPr lang="en-US" sz="1600" smtClean="0"/>
          </a:p>
          <a:p>
            <a:r>
              <a:rPr lang="en-US" sz="1600" smtClean="0"/>
              <a:t>A new language is required that has names for the objects about which we want to state propositions and names for the propositions we want to state</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Limitations of Propositional Logic</a:t>
            </a:r>
            <a:endParaRPr lang="en-US" sz="3700" dirty="0"/>
          </a:p>
        </p:txBody>
      </p:sp>
      <p:sp>
        <p:nvSpPr>
          <p:cNvPr id="4" name="Date Placeholder 3"/>
          <p:cNvSpPr>
            <a:spLocks noGrp="1"/>
          </p:cNvSpPr>
          <p:nvPr>
            <p:ph type="dt" sz="quarter" idx="10"/>
          </p:nvPr>
        </p:nvSpPr>
        <p:spPr/>
        <p:txBody>
          <a:bodyPr/>
          <a:lstStyle/>
          <a:p>
            <a:pPr>
              <a:defRPr/>
            </a:pPr>
            <a:fld id="{3D65D67F-CAF8-4DD1-B710-C196551DA1B1}"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FCE5B8AE-0538-439D-9680-08A8DD169D02}"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304800" y="1219200"/>
            <a:ext cx="8610600" cy="4525963"/>
          </a:xfrm>
        </p:spPr>
        <p:txBody>
          <a:bodyPr/>
          <a:lstStyle/>
          <a:p>
            <a:r>
              <a:rPr lang="en-US" sz="1600" dirty="0" smtClean="0"/>
              <a:t>The predicate calculus has symbols like object constants, relation constants and function constants</a:t>
            </a:r>
          </a:p>
          <a:p>
            <a:endParaRPr lang="en-US" sz="1600" dirty="0" smtClean="0"/>
          </a:p>
          <a:p>
            <a:r>
              <a:rPr lang="en-US" sz="1600" dirty="0" smtClean="0"/>
              <a:t>Object Constants: infinite set and will be strings of alphanumeric characters                                   		      begin with either a capital letter or a numeral, e.g. </a:t>
            </a:r>
            <a:r>
              <a:rPr lang="en-US" sz="1600" dirty="0" err="1" smtClean="0"/>
              <a:t>Aa</a:t>
            </a:r>
            <a:r>
              <a:rPr lang="en-US" sz="1600" dirty="0" smtClean="0"/>
              <a:t>, 13B, Q</a:t>
            </a:r>
          </a:p>
          <a:p>
            <a:endParaRPr lang="en-US" sz="1600" dirty="0" smtClean="0"/>
          </a:p>
          <a:p>
            <a:r>
              <a:rPr lang="en-US" sz="1600" dirty="0" smtClean="0"/>
              <a:t>Function Constants: infinite set of all </a:t>
            </a:r>
            <a:r>
              <a:rPr lang="en-US" sz="1600" dirty="0" err="1" smtClean="0"/>
              <a:t>arities</a:t>
            </a:r>
            <a:r>
              <a:rPr lang="en-US" sz="1600" dirty="0" smtClean="0"/>
              <a:t>. Strings of alphanumeric characters 		         beginning always with a lowercase letter and superscripted   		         by their </a:t>
            </a:r>
            <a:r>
              <a:rPr lang="en-US" sz="1600" dirty="0" err="1" smtClean="0"/>
              <a:t>arity</a:t>
            </a:r>
            <a:r>
              <a:rPr lang="en-US" sz="1600" dirty="0" smtClean="0"/>
              <a:t>. E.g. fatherof</a:t>
            </a:r>
            <a:r>
              <a:rPr lang="en-US" sz="1600" baseline="30000" dirty="0" smtClean="0"/>
              <a:t>1</a:t>
            </a:r>
            <a:r>
              <a:rPr lang="en-US" sz="1600" dirty="0" smtClean="0"/>
              <a:t>, distancebetween</a:t>
            </a:r>
            <a:r>
              <a:rPr lang="en-US" sz="1600" baseline="30000" dirty="0" smtClean="0"/>
              <a:t>2</a:t>
            </a:r>
          </a:p>
          <a:p>
            <a:endParaRPr lang="en-US" sz="1600" baseline="30000" dirty="0" smtClean="0"/>
          </a:p>
          <a:p>
            <a:r>
              <a:rPr lang="en-US" sz="1600" dirty="0" smtClean="0"/>
              <a:t>Relation Constants: infinite set of all </a:t>
            </a:r>
            <a:r>
              <a:rPr lang="en-US" sz="1600" dirty="0" err="1" smtClean="0"/>
              <a:t>arities</a:t>
            </a:r>
            <a:r>
              <a:rPr lang="en-US" sz="1600" dirty="0" smtClean="0"/>
              <a:t>. Strings of alphanumeric characters 		         beginning always with a capital letter and superscripted   		         	         by their </a:t>
            </a:r>
            <a:r>
              <a:rPr lang="en-US" sz="1600" dirty="0" err="1" smtClean="0"/>
              <a:t>arity</a:t>
            </a:r>
            <a:r>
              <a:rPr lang="en-US" sz="1600" dirty="0" smtClean="0"/>
              <a:t>. It is also called a predicate. E.g. Parent</a:t>
            </a:r>
            <a:r>
              <a:rPr lang="en-US" sz="1600" baseline="30000" dirty="0" smtClean="0"/>
              <a:t>2</a:t>
            </a:r>
          </a:p>
          <a:p>
            <a:endParaRPr lang="en-US" sz="1600" dirty="0" smtClean="0"/>
          </a:p>
          <a:p>
            <a:endParaRPr lang="en-US" sz="1600" dirty="0" smtClean="0"/>
          </a:p>
          <a:p>
            <a:endParaRPr lang="en-US" sz="1600" dirty="0" smtClean="0"/>
          </a:p>
        </p:txBody>
      </p:sp>
      <p:sp>
        <p:nvSpPr>
          <p:cNvPr id="3" name="Title 2"/>
          <p:cNvSpPr>
            <a:spLocks noGrp="1"/>
          </p:cNvSpPr>
          <p:nvPr>
            <p:ph type="title"/>
          </p:nvPr>
        </p:nvSpPr>
        <p:spPr>
          <a:xfrm>
            <a:off x="457200" y="274638"/>
            <a:ext cx="8229600" cy="792162"/>
          </a:xfrm>
        </p:spPr>
        <p:txBody>
          <a:bodyPr/>
          <a:lstStyle/>
          <a:p>
            <a:pPr>
              <a:defRPr/>
            </a:pPr>
            <a:r>
              <a:rPr lang="en-US" sz="3700" dirty="0" smtClean="0"/>
              <a:t>Predicate Calculus</a:t>
            </a:r>
            <a:endParaRPr lang="en-US" sz="3700" dirty="0"/>
          </a:p>
        </p:txBody>
      </p:sp>
      <p:sp>
        <p:nvSpPr>
          <p:cNvPr id="4" name="Date Placeholder 3"/>
          <p:cNvSpPr>
            <a:spLocks noGrp="1"/>
          </p:cNvSpPr>
          <p:nvPr>
            <p:ph type="dt" sz="quarter" idx="10"/>
          </p:nvPr>
        </p:nvSpPr>
        <p:spPr/>
        <p:txBody>
          <a:bodyPr/>
          <a:lstStyle/>
          <a:p>
            <a:pPr>
              <a:defRPr/>
            </a:pPr>
            <a:fld id="{3D65D67F-CAF8-4DD1-B710-C196551DA1B1}"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11DC807D-F10D-4B89-B779-A4468124EFE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a:xfrm>
            <a:off x="304800" y="1066800"/>
            <a:ext cx="8229600" cy="4525963"/>
          </a:xfrm>
        </p:spPr>
        <p:txBody>
          <a:bodyPr/>
          <a:lstStyle/>
          <a:p>
            <a:r>
              <a:rPr lang="en-US" sz="1600" smtClean="0"/>
              <a:t>An object constant is a term, also called as individuals</a:t>
            </a:r>
          </a:p>
          <a:p>
            <a:endParaRPr lang="en-US" sz="1600" smtClean="0"/>
          </a:p>
          <a:p>
            <a:r>
              <a:rPr lang="en-US" sz="1600" smtClean="0"/>
              <a:t>A function constant of arity n, followed by n terms in parentheses and separated by comma is also a term</a:t>
            </a:r>
          </a:p>
          <a:p>
            <a:endParaRPr lang="en-US" sz="1600" smtClean="0"/>
          </a:p>
          <a:p>
            <a:r>
              <a:rPr lang="en-US" sz="1600" smtClean="0"/>
              <a:t>A function is on individuals. Functions map n tuples of individuals into individuals</a:t>
            </a:r>
          </a:p>
          <a:p>
            <a:endParaRPr lang="en-US" sz="1600" smtClean="0"/>
          </a:p>
          <a:p>
            <a:r>
              <a:rPr lang="en-US" sz="1600" smtClean="0"/>
              <a:t>Object constants can be treated as a function constant of arity 0</a:t>
            </a:r>
          </a:p>
          <a:p>
            <a:endParaRPr lang="en-US" sz="1600" smtClean="0"/>
          </a:p>
          <a:p>
            <a:r>
              <a:rPr lang="en-US" sz="1600" smtClean="0"/>
              <a:t>Example: fatherof(John, Bill), quotient (10,2,5), times(4, plus(3,6)), John</a:t>
            </a:r>
          </a:p>
        </p:txBody>
      </p:sp>
      <p:sp>
        <p:nvSpPr>
          <p:cNvPr id="3" name="Title 2"/>
          <p:cNvSpPr>
            <a:spLocks noGrp="1"/>
          </p:cNvSpPr>
          <p:nvPr>
            <p:ph type="title"/>
          </p:nvPr>
        </p:nvSpPr>
        <p:spPr>
          <a:xfrm>
            <a:off x="457200" y="274638"/>
            <a:ext cx="8229600" cy="715962"/>
          </a:xfrm>
        </p:spPr>
        <p:txBody>
          <a:bodyPr/>
          <a:lstStyle/>
          <a:p>
            <a:pPr>
              <a:defRPr/>
            </a:pPr>
            <a:r>
              <a:rPr lang="en-US" sz="3700" dirty="0" smtClean="0"/>
              <a:t>Terms</a:t>
            </a:r>
            <a:endParaRPr lang="en-US" sz="3700" dirty="0"/>
          </a:p>
        </p:txBody>
      </p:sp>
      <p:sp>
        <p:nvSpPr>
          <p:cNvPr id="4" name="Date Placeholder 3"/>
          <p:cNvSpPr>
            <a:spLocks noGrp="1"/>
          </p:cNvSpPr>
          <p:nvPr>
            <p:ph type="dt" sz="quarter" idx="10"/>
          </p:nvPr>
        </p:nvSpPr>
        <p:spPr/>
        <p:txBody>
          <a:bodyPr/>
          <a:lstStyle/>
          <a:p>
            <a:pPr>
              <a:defRPr/>
            </a:pPr>
            <a:fld id="{3D65D67F-CAF8-4DD1-B710-C196551DA1B1}"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156E3384-AF46-44E1-B2A6-1F6F2D7AD948}"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228600" y="1219200"/>
            <a:ext cx="8610600" cy="4525963"/>
          </a:xfrm>
        </p:spPr>
        <p:txBody>
          <a:bodyPr/>
          <a:lstStyle/>
          <a:p>
            <a:r>
              <a:rPr lang="en-US" sz="1600" smtClean="0"/>
              <a:t>A relation constant of arity n, followed by n terms in parentheses and separated by commas is an atom.</a:t>
            </a:r>
          </a:p>
          <a:p>
            <a:endParaRPr lang="en-US" sz="1600" smtClean="0"/>
          </a:p>
          <a:p>
            <a:r>
              <a:rPr lang="en-US" sz="1600" smtClean="0"/>
              <a:t>An atom is a wff</a:t>
            </a:r>
          </a:p>
          <a:p>
            <a:endParaRPr lang="en-US" sz="1600" smtClean="0"/>
          </a:p>
          <a:p>
            <a:r>
              <a:rPr lang="en-US" sz="1600" smtClean="0"/>
              <a:t>If P &amp; Q are two wffs, then ¬P, P ∧ Q, P V Q, P→Q, ∀x P(x), ∃x P(x) are also wffs</a:t>
            </a:r>
          </a:p>
          <a:p>
            <a:endParaRPr lang="en-US" sz="1600" smtClean="0"/>
          </a:p>
          <a:p>
            <a:r>
              <a:rPr lang="en-US" sz="1600" smtClean="0"/>
              <a:t>Wffs are formed by applying the above rules a finite no of times</a:t>
            </a:r>
          </a:p>
          <a:p>
            <a:endParaRPr lang="en-US" sz="1600" smtClean="0"/>
          </a:p>
          <a:p>
            <a:r>
              <a:rPr lang="en-US" sz="1600" smtClean="0"/>
              <a:t>Example: Greaterthan(7, 2), P(A, B, C)</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Atoms &amp; </a:t>
            </a:r>
            <a:r>
              <a:rPr lang="en-US" sz="3700" dirty="0" err="1" smtClean="0"/>
              <a:t>Wffs</a:t>
            </a:r>
            <a:endParaRPr lang="en-US" sz="3700" dirty="0"/>
          </a:p>
        </p:txBody>
      </p:sp>
      <p:sp>
        <p:nvSpPr>
          <p:cNvPr id="4" name="Date Placeholder 3"/>
          <p:cNvSpPr>
            <a:spLocks noGrp="1"/>
          </p:cNvSpPr>
          <p:nvPr>
            <p:ph type="dt" sz="quarter" idx="10"/>
          </p:nvPr>
        </p:nvSpPr>
        <p:spPr/>
        <p:txBody>
          <a:bodyPr/>
          <a:lstStyle/>
          <a:p>
            <a:pPr>
              <a:defRPr/>
            </a:pPr>
            <a:fld id="{3D65D67F-CAF8-4DD1-B710-C196551DA1B1}"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DBF8AA4A-9A97-445C-A6B7-AF0DDC16C794}"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r>
              <a:rPr lang="en-US" sz="1600" smtClean="0"/>
              <a:t>Consider the blocks world where there exist objects A, B, C, and Floor</a:t>
            </a:r>
          </a:p>
          <a:p>
            <a:r>
              <a:rPr lang="en-US" sz="1600" smtClean="0"/>
              <a:t>Let’s consider two relations ON &amp; CLEAR among these objects</a:t>
            </a:r>
          </a:p>
          <a:p>
            <a:r>
              <a:rPr lang="en-US" sz="1600" smtClean="0"/>
              <a:t>ON is a binary relation, whereas CLEAR is unary</a:t>
            </a:r>
          </a:p>
          <a:p>
            <a:r>
              <a:rPr lang="en-US" sz="1600" smtClean="0"/>
              <a:t>Let’s assume that the following configuration of blocks hold:</a:t>
            </a:r>
          </a:p>
          <a:p>
            <a:endParaRPr lang="en-US" sz="1600" smtClean="0"/>
          </a:p>
          <a:p>
            <a:endParaRPr lang="en-US" sz="1600" smtClean="0"/>
          </a:p>
          <a:p>
            <a:endParaRPr lang="en-US" sz="1600" smtClean="0"/>
          </a:p>
          <a:p>
            <a:endParaRPr lang="en-US" sz="1600" smtClean="0"/>
          </a:p>
          <a:p>
            <a:endParaRPr lang="en-US" sz="1600" smtClean="0"/>
          </a:p>
          <a:p>
            <a:r>
              <a:rPr lang="en-US" sz="1600" smtClean="0"/>
              <a:t>In predicate calculus, the above configuration is represented as,             ON(B, A), ON(A, C), ON(C, Floor), CLEAR(B)</a:t>
            </a:r>
          </a:p>
          <a:p>
            <a:endParaRPr lang="en-US" sz="160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Example</a:t>
            </a:r>
            <a:endParaRPr lang="en-US" sz="3700" dirty="0"/>
          </a:p>
        </p:txBody>
      </p:sp>
      <p:sp>
        <p:nvSpPr>
          <p:cNvPr id="4" name="Date Placeholder 3"/>
          <p:cNvSpPr>
            <a:spLocks noGrp="1"/>
          </p:cNvSpPr>
          <p:nvPr>
            <p:ph type="dt" sz="quarter" idx="10"/>
          </p:nvPr>
        </p:nvSpPr>
        <p:spPr/>
        <p:txBody>
          <a:bodyPr/>
          <a:lstStyle/>
          <a:p>
            <a:pPr>
              <a:defRPr/>
            </a:pPr>
            <a:fld id="{C8A5CA24-0AE7-429A-A64A-5E1964C6DB6D}"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DBB93B29-7F3F-4582-9D2D-F13363A793C6}" type="slidenum">
              <a:rPr lang="en-US" smtClean="0"/>
              <a:pPr>
                <a:defRPr/>
              </a:pPr>
              <a:t>26</a:t>
            </a:fld>
            <a:endParaRPr lang="en-US"/>
          </a:p>
        </p:txBody>
      </p:sp>
      <p:graphicFrame>
        <p:nvGraphicFramePr>
          <p:cNvPr id="6" name="Table 5"/>
          <p:cNvGraphicFramePr>
            <a:graphicFrameLocks noGrp="1"/>
          </p:cNvGraphicFramePr>
          <p:nvPr/>
        </p:nvGraphicFramePr>
        <p:xfrm>
          <a:off x="2819400" y="2819400"/>
          <a:ext cx="914400" cy="1112520"/>
        </p:xfrm>
        <a:graphic>
          <a:graphicData uri="http://schemas.openxmlformats.org/drawingml/2006/table">
            <a:tbl>
              <a:tblPr firstRow="1" bandRow="1">
                <a:tableStyleId>{5C22544A-7EE6-4342-B048-85BDC9FD1C3A}</a:tableStyleId>
              </a:tblPr>
              <a:tblGrid>
                <a:gridCol w="914400"/>
              </a:tblGrid>
              <a:tr h="370840">
                <a:tc>
                  <a:txBody>
                    <a:bodyPr/>
                    <a:lstStyle/>
                    <a:p>
                      <a:pPr algn="ctr"/>
                      <a:r>
                        <a:rPr lang="en-US" dirty="0" smtClean="0"/>
                        <a:t>B</a:t>
                      </a:r>
                      <a:endParaRPr lang="en-US" dirty="0"/>
                    </a:p>
                  </a:txBody>
                  <a:tcPr/>
                </a:tc>
              </a:tr>
              <a:tr h="370840">
                <a:tc>
                  <a:txBody>
                    <a:bodyPr/>
                    <a:lstStyle/>
                    <a:p>
                      <a:pPr algn="ctr"/>
                      <a:r>
                        <a:rPr lang="en-US" dirty="0" smtClean="0"/>
                        <a:t>A</a:t>
                      </a:r>
                      <a:endParaRPr lang="en-US" dirty="0"/>
                    </a:p>
                  </a:txBody>
                  <a:tcPr/>
                </a:tc>
              </a:tr>
              <a:tr h="370840">
                <a:tc>
                  <a:txBody>
                    <a:bodyPr/>
                    <a:lstStyle/>
                    <a:p>
                      <a:pPr algn="ctr"/>
                      <a:r>
                        <a:rPr lang="en-US" dirty="0" smtClean="0"/>
                        <a:t>C</a:t>
                      </a:r>
                      <a:endParaRPr lang="en-US"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228600" y="1371600"/>
            <a:ext cx="8686800" cy="3505200"/>
          </a:xfrm>
        </p:spPr>
        <p:txBody>
          <a:bodyPr/>
          <a:lstStyle/>
          <a:p>
            <a:r>
              <a:rPr lang="en-US" sz="1600" dirty="0" smtClean="0"/>
              <a:t>When an assignment of values is given to each term and to each predicate symbol in a </a:t>
            </a:r>
            <a:r>
              <a:rPr lang="en-US" sz="1600" dirty="0" err="1" smtClean="0"/>
              <a:t>wff</a:t>
            </a:r>
            <a:r>
              <a:rPr lang="en-US" sz="1600" dirty="0" smtClean="0"/>
              <a:t>, then it is called an interpretation</a:t>
            </a:r>
          </a:p>
          <a:p>
            <a:endParaRPr lang="en-US" sz="1600" dirty="0" smtClean="0"/>
          </a:p>
          <a:p>
            <a:r>
              <a:rPr lang="en-US" sz="1600" dirty="0" smtClean="0"/>
              <a:t>The set of objects to which assignments are made is called the domain of the interpretation</a:t>
            </a:r>
          </a:p>
          <a:p>
            <a:endParaRPr lang="en-US" sz="1600" dirty="0" smtClean="0"/>
          </a:p>
          <a:p>
            <a:r>
              <a:rPr lang="en-US" sz="1600" dirty="0" smtClean="0"/>
              <a:t>If the truth values for 2 different </a:t>
            </a:r>
            <a:r>
              <a:rPr lang="en-US" sz="1600" dirty="0" err="1" smtClean="0"/>
              <a:t>wffs</a:t>
            </a:r>
            <a:r>
              <a:rPr lang="en-US" sz="1600" dirty="0" smtClean="0"/>
              <a:t> are same under every interpretation, then they are said to be equivalent</a:t>
            </a:r>
          </a:p>
          <a:p>
            <a:endParaRPr lang="en-US" sz="1600" dirty="0" smtClean="0"/>
          </a:p>
          <a:p>
            <a:r>
              <a:rPr lang="en-US" sz="1600" dirty="0" smtClean="0"/>
              <a:t>Predicate without any argument is called a ground atom</a:t>
            </a:r>
          </a:p>
          <a:p>
            <a:endParaRPr lang="en-US" sz="1600" dirty="0" smtClean="0"/>
          </a:p>
        </p:txBody>
      </p:sp>
      <p:sp>
        <p:nvSpPr>
          <p:cNvPr id="3" name="Title 2"/>
          <p:cNvSpPr>
            <a:spLocks noGrp="1"/>
          </p:cNvSpPr>
          <p:nvPr>
            <p:ph type="title"/>
          </p:nvPr>
        </p:nvSpPr>
        <p:spPr>
          <a:xfrm>
            <a:off x="457200" y="274638"/>
            <a:ext cx="8229600" cy="792162"/>
          </a:xfrm>
        </p:spPr>
        <p:txBody>
          <a:bodyPr/>
          <a:lstStyle/>
          <a:p>
            <a:pPr>
              <a:defRPr/>
            </a:pPr>
            <a:r>
              <a:rPr lang="en-US" sz="3700" dirty="0" smtClean="0"/>
              <a:t>Interpretation</a:t>
            </a:r>
            <a:endParaRPr lang="en-US" sz="3700" dirty="0"/>
          </a:p>
        </p:txBody>
      </p:sp>
      <p:sp>
        <p:nvSpPr>
          <p:cNvPr id="4" name="Date Placeholder 3"/>
          <p:cNvSpPr>
            <a:spLocks noGrp="1"/>
          </p:cNvSpPr>
          <p:nvPr>
            <p:ph type="dt" sz="quarter" idx="10"/>
          </p:nvPr>
        </p:nvSpPr>
        <p:spPr/>
        <p:txBody>
          <a:bodyPr/>
          <a:lstStyle/>
          <a:p>
            <a:pPr>
              <a:defRPr/>
            </a:pPr>
            <a:fld id="{C8A5CA24-0AE7-429A-A64A-5E1964C6DB6D}"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B865F01A-1C08-4132-BE4C-C1E1C97162E9}"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a:xfrm>
            <a:off x="228600" y="1447800"/>
            <a:ext cx="8686800" cy="4267200"/>
          </a:xfrm>
        </p:spPr>
        <p:txBody>
          <a:bodyPr/>
          <a:lstStyle/>
          <a:p>
            <a:r>
              <a:rPr lang="en-US" sz="1600" smtClean="0"/>
              <a:t>Let’s suppose it is needed to mention that every object in the domain has a certain property/ participated in a certain relation</a:t>
            </a:r>
          </a:p>
          <a:p>
            <a:endParaRPr lang="en-US" sz="1600" smtClean="0"/>
          </a:p>
          <a:p>
            <a:r>
              <a:rPr lang="en-US" sz="1600" smtClean="0"/>
              <a:t>Let’s again suppose that we want to mention that at least one object in the domain has a certain property</a:t>
            </a:r>
          </a:p>
          <a:p>
            <a:endParaRPr lang="en-US" sz="1600" smtClean="0"/>
          </a:p>
          <a:p>
            <a:r>
              <a:rPr lang="en-US" sz="1600" smtClean="0"/>
              <a:t>For finite domains, it is possible to write sentences like CLEAR(B</a:t>
            </a:r>
            <a:r>
              <a:rPr lang="en-US" sz="1600" baseline="-25000" smtClean="0"/>
              <a:t>1</a:t>
            </a:r>
            <a:r>
              <a:rPr lang="en-US" sz="1600" smtClean="0"/>
              <a:t>) ∧ CLEAR(B</a:t>
            </a:r>
            <a:r>
              <a:rPr lang="en-US" sz="1600" baseline="-25000" smtClean="0"/>
              <a:t>2</a:t>
            </a:r>
            <a:r>
              <a:rPr lang="en-US" sz="1600" smtClean="0"/>
              <a:t>) ∧ CLEAR(B</a:t>
            </a:r>
            <a:r>
              <a:rPr lang="en-US" sz="1600" baseline="-25000" smtClean="0"/>
              <a:t>3</a:t>
            </a:r>
            <a:r>
              <a:rPr lang="en-US" sz="1600" smtClean="0"/>
              <a:t>) for the first case or CLEAR (B</a:t>
            </a:r>
            <a:r>
              <a:rPr lang="en-US" sz="1600" baseline="-25000" smtClean="0"/>
              <a:t>1</a:t>
            </a:r>
            <a:r>
              <a:rPr lang="en-US" sz="1600" smtClean="0"/>
              <a:t>) ∨ CLEAR (B</a:t>
            </a:r>
            <a:r>
              <a:rPr lang="en-US" sz="1600" baseline="-25000" smtClean="0"/>
              <a:t>2</a:t>
            </a:r>
            <a:r>
              <a:rPr lang="en-US" sz="1600" smtClean="0"/>
              <a:t>) ∨ CLEAR (B</a:t>
            </a:r>
            <a:r>
              <a:rPr lang="en-US" sz="1600" baseline="-25000" smtClean="0"/>
              <a:t>3</a:t>
            </a:r>
            <a:r>
              <a:rPr lang="en-US" sz="1600" smtClean="0"/>
              <a:t>) for the 2</a:t>
            </a:r>
            <a:r>
              <a:rPr lang="en-US" sz="1600" baseline="30000" smtClean="0"/>
              <a:t>nd</a:t>
            </a:r>
            <a:r>
              <a:rPr lang="en-US" sz="1600" smtClean="0"/>
              <a:t> case</a:t>
            </a:r>
          </a:p>
          <a:p>
            <a:endParaRPr lang="en-US" sz="1600" smtClean="0"/>
          </a:p>
          <a:p>
            <a:r>
              <a:rPr lang="en-US" sz="1600" smtClean="0"/>
              <a:t>New syntactic entities for this purpose is required, like variable symbols and quantifier symbols</a:t>
            </a:r>
          </a:p>
        </p:txBody>
      </p:sp>
      <p:sp>
        <p:nvSpPr>
          <p:cNvPr id="3" name="Title 2"/>
          <p:cNvSpPr>
            <a:spLocks noGrp="1"/>
          </p:cNvSpPr>
          <p:nvPr>
            <p:ph type="title"/>
          </p:nvPr>
        </p:nvSpPr>
        <p:spPr>
          <a:xfrm>
            <a:off x="457200" y="274638"/>
            <a:ext cx="8229600" cy="715962"/>
          </a:xfrm>
        </p:spPr>
        <p:txBody>
          <a:bodyPr/>
          <a:lstStyle/>
          <a:p>
            <a:pPr>
              <a:defRPr/>
            </a:pPr>
            <a:r>
              <a:rPr lang="en-US" sz="3700" dirty="0" smtClean="0"/>
              <a:t>Quantification</a:t>
            </a:r>
            <a:endParaRPr lang="en-US" sz="3700" dirty="0"/>
          </a:p>
        </p:txBody>
      </p:sp>
      <p:sp>
        <p:nvSpPr>
          <p:cNvPr id="4" name="Date Placeholder 3"/>
          <p:cNvSpPr>
            <a:spLocks noGrp="1"/>
          </p:cNvSpPr>
          <p:nvPr>
            <p:ph type="dt" sz="quarter" idx="10"/>
          </p:nvPr>
        </p:nvSpPr>
        <p:spPr/>
        <p:txBody>
          <a:bodyPr/>
          <a:lstStyle/>
          <a:p>
            <a:pPr>
              <a:defRPr/>
            </a:pPr>
            <a:fld id="{165BA8DD-362A-4279-97DA-06A707DFC8BD}"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9A68AAB9-35D6-438F-9C30-F8333A071F37}"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a:xfrm>
            <a:off x="228600" y="990600"/>
            <a:ext cx="8763000" cy="5105400"/>
          </a:xfrm>
        </p:spPr>
        <p:txBody>
          <a:bodyPr/>
          <a:lstStyle/>
          <a:p>
            <a:r>
              <a:rPr lang="en-US" sz="1600" dirty="0" smtClean="0"/>
              <a:t>Variable symbols: infinite set consisting of strings beginning with lowercase 			     letters. Variable symbol is also a term</a:t>
            </a:r>
          </a:p>
          <a:p>
            <a:endParaRPr lang="en-US" sz="1600" dirty="0" smtClean="0"/>
          </a:p>
          <a:p>
            <a:r>
              <a:rPr lang="en-US" sz="1600" dirty="0" smtClean="0"/>
              <a:t>Quantifier symbols: Universal quantifier (∀) and existential quantifier (∃)</a:t>
            </a:r>
          </a:p>
          <a:p>
            <a:endParaRPr lang="en-US" sz="1600" dirty="0" smtClean="0"/>
          </a:p>
          <a:p>
            <a:r>
              <a:rPr lang="en-US" sz="1600" dirty="0" smtClean="0"/>
              <a:t>If </a:t>
            </a:r>
            <a:r>
              <a:rPr lang="el-GR" sz="1600" dirty="0" smtClean="0"/>
              <a:t>ω</a:t>
            </a:r>
            <a:r>
              <a:rPr lang="en-US" sz="1600" dirty="0" smtClean="0"/>
              <a:t> is a </a:t>
            </a:r>
            <a:r>
              <a:rPr lang="en-US" sz="1600" dirty="0" err="1" smtClean="0"/>
              <a:t>wff</a:t>
            </a:r>
            <a:r>
              <a:rPr lang="en-US" sz="1600" dirty="0" smtClean="0"/>
              <a:t> and </a:t>
            </a:r>
            <a:r>
              <a:rPr lang="el-GR" sz="1600" dirty="0" smtClean="0"/>
              <a:t>ξ</a:t>
            </a:r>
            <a:r>
              <a:rPr lang="en-US" sz="1600" dirty="0" smtClean="0"/>
              <a:t> is a variable symbol, then both (∀</a:t>
            </a:r>
            <a:r>
              <a:rPr lang="el-GR" sz="1600" dirty="0" smtClean="0"/>
              <a:t>ξ</a:t>
            </a:r>
            <a:r>
              <a:rPr lang="en-US" sz="1600" dirty="0" smtClean="0"/>
              <a:t>)</a:t>
            </a:r>
            <a:r>
              <a:rPr lang="el-GR" sz="1600" dirty="0" smtClean="0"/>
              <a:t>ω</a:t>
            </a:r>
            <a:r>
              <a:rPr lang="en-US" sz="1600" dirty="0" smtClean="0"/>
              <a:t> and (∃</a:t>
            </a:r>
            <a:r>
              <a:rPr lang="el-GR" sz="1600" dirty="0" smtClean="0"/>
              <a:t>ξ</a:t>
            </a:r>
            <a:r>
              <a:rPr lang="en-US" sz="1600" dirty="0" smtClean="0"/>
              <a:t>)</a:t>
            </a:r>
            <a:r>
              <a:rPr lang="el-GR" sz="1600" dirty="0" smtClean="0"/>
              <a:t>ω</a:t>
            </a:r>
            <a:r>
              <a:rPr lang="en-US" sz="1600" dirty="0" smtClean="0"/>
              <a:t> are also </a:t>
            </a:r>
            <a:r>
              <a:rPr lang="en-US" sz="1600" dirty="0" err="1" smtClean="0"/>
              <a:t>wffs</a:t>
            </a:r>
            <a:endParaRPr lang="en-US" sz="1600" dirty="0" smtClean="0"/>
          </a:p>
          <a:p>
            <a:endParaRPr lang="en-US" sz="1600" dirty="0" smtClean="0"/>
          </a:p>
          <a:p>
            <a:r>
              <a:rPr lang="en-US" sz="1600" dirty="0" smtClean="0"/>
              <a:t>Universal quantifier: (∀</a:t>
            </a:r>
            <a:r>
              <a:rPr lang="el-GR" sz="1600" dirty="0" smtClean="0"/>
              <a:t>ξ</a:t>
            </a:r>
            <a:r>
              <a:rPr lang="en-US" sz="1600" dirty="0" smtClean="0"/>
              <a:t>)</a:t>
            </a:r>
            <a:r>
              <a:rPr lang="el-GR" sz="1600" dirty="0" smtClean="0"/>
              <a:t>ω</a:t>
            </a:r>
            <a:r>
              <a:rPr lang="en-US" sz="1600" dirty="0" smtClean="0"/>
              <a:t>(</a:t>
            </a:r>
            <a:r>
              <a:rPr lang="el-GR" sz="1600" dirty="0" smtClean="0"/>
              <a:t>ξ</a:t>
            </a:r>
            <a:r>
              <a:rPr lang="en-US" sz="1600" dirty="0" smtClean="0"/>
              <a:t>) has the value true just in case </a:t>
            </a:r>
            <a:r>
              <a:rPr lang="el-GR" sz="1600" dirty="0" smtClean="0"/>
              <a:t>ω</a:t>
            </a:r>
            <a:r>
              <a:rPr lang="en-US" sz="1600" dirty="0" smtClean="0"/>
              <a:t>(</a:t>
            </a:r>
            <a:r>
              <a:rPr lang="el-GR" sz="1600" dirty="0" smtClean="0"/>
              <a:t>ξ</a:t>
            </a:r>
            <a:r>
              <a:rPr lang="en-US" sz="1600" dirty="0" smtClean="0"/>
              <a:t>) has the value 		true for all assignments of the variable symbol </a:t>
            </a:r>
            <a:r>
              <a:rPr lang="el-GR" sz="1600" dirty="0" smtClean="0"/>
              <a:t>ξ</a:t>
            </a:r>
            <a:r>
              <a:rPr lang="en-US" sz="1600" dirty="0" smtClean="0"/>
              <a:t> to objects in the domain</a:t>
            </a:r>
          </a:p>
          <a:p>
            <a:endParaRPr lang="en-US" sz="1600" dirty="0" smtClean="0"/>
          </a:p>
          <a:p>
            <a:r>
              <a:rPr lang="en-US" sz="1600" dirty="0" smtClean="0"/>
              <a:t>Existential quantifier: (∃</a:t>
            </a:r>
            <a:r>
              <a:rPr lang="el-GR" sz="1600" dirty="0" smtClean="0"/>
              <a:t>ξ</a:t>
            </a:r>
            <a:r>
              <a:rPr lang="en-US" sz="1600" dirty="0" smtClean="0"/>
              <a:t>)</a:t>
            </a:r>
            <a:r>
              <a:rPr lang="el-GR" sz="1600" dirty="0" smtClean="0"/>
              <a:t>ω</a:t>
            </a:r>
            <a:r>
              <a:rPr lang="en-US" sz="1600" dirty="0" smtClean="0"/>
              <a:t>(</a:t>
            </a:r>
            <a:r>
              <a:rPr lang="el-GR" sz="1600" dirty="0" smtClean="0"/>
              <a:t>ξ</a:t>
            </a:r>
            <a:r>
              <a:rPr lang="en-US" sz="1600" dirty="0" smtClean="0"/>
              <a:t>) has the value true just in case </a:t>
            </a:r>
            <a:r>
              <a:rPr lang="el-GR" sz="1600" dirty="0" smtClean="0"/>
              <a:t>ω</a:t>
            </a:r>
            <a:r>
              <a:rPr lang="en-US" sz="1600" dirty="0" smtClean="0"/>
              <a:t>(</a:t>
            </a:r>
            <a:r>
              <a:rPr lang="el-GR" sz="1600" dirty="0" smtClean="0"/>
              <a:t>ξ</a:t>
            </a:r>
            <a:r>
              <a:rPr lang="en-US" sz="1600" dirty="0" smtClean="0"/>
              <a:t>) has the value true for at least one assignment of the variable symbol </a:t>
            </a:r>
            <a:r>
              <a:rPr lang="el-GR" sz="1600" dirty="0" smtClean="0"/>
              <a:t>ξ</a:t>
            </a:r>
            <a:r>
              <a:rPr lang="en-US" sz="1600" dirty="0" smtClean="0"/>
              <a:t> to objects in the domain</a:t>
            </a:r>
          </a:p>
          <a:p>
            <a:endParaRPr lang="en-US" sz="1600" dirty="0" smtClean="0"/>
          </a:p>
          <a:p>
            <a:r>
              <a:rPr lang="en-US" sz="1600" dirty="0" smtClean="0"/>
              <a:t>In the version of the predicate calculus, which is called FOPL, use quantification over variable symbols</a:t>
            </a:r>
          </a:p>
          <a:p>
            <a:endParaRPr lang="en-US" sz="1600" dirty="0" smtClean="0"/>
          </a:p>
          <a:p>
            <a:r>
              <a:rPr lang="en-US" sz="1600" dirty="0" smtClean="0"/>
              <a:t>2</a:t>
            </a:r>
            <a:r>
              <a:rPr lang="en-US" sz="1600" baseline="30000" dirty="0" smtClean="0"/>
              <a:t>nd</a:t>
            </a:r>
            <a:r>
              <a:rPr lang="en-US" sz="1600" dirty="0" smtClean="0"/>
              <a:t> or higher order predicate calculus allow quantification over relation and function symbols</a:t>
            </a:r>
          </a:p>
          <a:p>
            <a:endParaRPr lang="en-US" sz="1600" dirty="0" smtClean="0"/>
          </a:p>
        </p:txBody>
      </p:sp>
      <p:sp>
        <p:nvSpPr>
          <p:cNvPr id="3" name="Title 2"/>
          <p:cNvSpPr>
            <a:spLocks noGrp="1"/>
          </p:cNvSpPr>
          <p:nvPr>
            <p:ph type="title"/>
          </p:nvPr>
        </p:nvSpPr>
        <p:spPr>
          <a:xfrm>
            <a:off x="457200" y="274638"/>
            <a:ext cx="8229600" cy="792162"/>
          </a:xfrm>
        </p:spPr>
        <p:txBody>
          <a:bodyPr/>
          <a:lstStyle/>
          <a:p>
            <a:pPr>
              <a:defRPr/>
            </a:pPr>
            <a:r>
              <a:rPr lang="en-US" sz="3700" dirty="0" smtClean="0"/>
              <a:t>Quantification</a:t>
            </a:r>
            <a:endParaRPr lang="en-US" sz="3700" dirty="0"/>
          </a:p>
        </p:txBody>
      </p:sp>
      <p:sp>
        <p:nvSpPr>
          <p:cNvPr id="4" name="Date Placeholder 3"/>
          <p:cNvSpPr>
            <a:spLocks noGrp="1"/>
          </p:cNvSpPr>
          <p:nvPr>
            <p:ph type="dt" sz="quarter" idx="10"/>
          </p:nvPr>
        </p:nvSpPr>
        <p:spPr/>
        <p:txBody>
          <a:bodyPr/>
          <a:lstStyle/>
          <a:p>
            <a:pPr>
              <a:defRPr/>
            </a:pPr>
            <a:fld id="{165BA8DD-362A-4279-97DA-06A707DFC8BD}"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7682226A-2DB7-4AD6-9C6E-5B7E05A525C2}"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a:xfrm>
            <a:off x="228600" y="1524000"/>
            <a:ext cx="8763000" cy="3810000"/>
          </a:xfrm>
        </p:spPr>
        <p:txBody>
          <a:bodyPr/>
          <a:lstStyle/>
          <a:p>
            <a:pPr eaLnBrk="1" hangingPunct="1"/>
            <a:r>
              <a:rPr lang="en-US" sz="1600" smtClean="0"/>
              <a:t>Fact represented by English sentence: Tommy is a dog</a:t>
            </a:r>
          </a:p>
          <a:p>
            <a:pPr eaLnBrk="1" hangingPunct="1"/>
            <a:endParaRPr lang="en-US" sz="1600" smtClean="0"/>
          </a:p>
          <a:p>
            <a:pPr eaLnBrk="1" hangingPunct="1"/>
            <a:r>
              <a:rPr lang="en-US" sz="1600" smtClean="0"/>
              <a:t>Logical representation: dog(Tommy)</a:t>
            </a:r>
          </a:p>
          <a:p>
            <a:pPr eaLnBrk="1" hangingPunct="1"/>
            <a:endParaRPr lang="en-US" sz="1600" smtClean="0"/>
          </a:p>
          <a:p>
            <a:pPr eaLnBrk="1" hangingPunct="1"/>
            <a:r>
              <a:rPr lang="en-US" sz="1600" smtClean="0"/>
              <a:t>Logical representation of Another fact: all dogs have tails</a:t>
            </a:r>
          </a:p>
          <a:p>
            <a:pPr eaLnBrk="1" hangingPunct="1">
              <a:buFont typeface="Wingdings 3" pitchFamily="18" charset="2"/>
              <a:buNone/>
            </a:pPr>
            <a:r>
              <a:rPr lang="en-US" sz="1600" smtClean="0"/>
              <a:t>			∀x: dog(x) → hastail(x)</a:t>
            </a:r>
          </a:p>
          <a:p>
            <a:pPr eaLnBrk="1" hangingPunct="1">
              <a:buFont typeface="Wingdings 3" pitchFamily="18" charset="2"/>
              <a:buNone/>
            </a:pPr>
            <a:endParaRPr lang="en-US" sz="1600" smtClean="0"/>
          </a:p>
          <a:p>
            <a:pPr eaLnBrk="1" hangingPunct="1"/>
            <a:r>
              <a:rPr lang="en-US" sz="1600" smtClean="0"/>
              <a:t>From these above two facts the following can be inferred: hastail(Tommy)</a:t>
            </a:r>
          </a:p>
          <a:p>
            <a:pPr eaLnBrk="1" hangingPunct="1"/>
            <a:endParaRPr lang="en-US" sz="1600" smtClean="0"/>
          </a:p>
          <a:p>
            <a:pPr eaLnBrk="1" hangingPunct="1"/>
            <a:r>
              <a:rPr lang="en-US" sz="1600" smtClean="0"/>
              <a:t>Applying appropriate backward mapping equivalent English sentence can be obtained as follows: Tommy has a tail</a:t>
            </a:r>
          </a:p>
        </p:txBody>
      </p:sp>
      <p:sp>
        <p:nvSpPr>
          <p:cNvPr id="11267"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5891EA4-73E8-4837-8103-96552954D47C}" type="datetime1">
              <a:rPr lang="en-US" smtClean="0"/>
              <a:pPr fontAlgn="base">
                <a:spcBef>
                  <a:spcPct val="0"/>
                </a:spcBef>
                <a:spcAft>
                  <a:spcPct val="0"/>
                </a:spcAft>
                <a:defRPr/>
              </a:pPr>
              <a:t>19/02/2020</a:t>
            </a:fld>
            <a:endParaRPr lang="en-US" smtClean="0"/>
          </a:p>
        </p:txBody>
      </p:sp>
      <p:sp>
        <p:nvSpPr>
          <p:cNvPr id="1126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5606816-0905-4D4E-9C1B-6EB7C214FF89}" type="slidenum">
              <a:rPr lang="en-US" smtClean="0"/>
              <a:pPr fontAlgn="base">
                <a:spcBef>
                  <a:spcPct val="0"/>
                </a:spcBef>
                <a:spcAft>
                  <a:spcPct val="0"/>
                </a:spcAft>
                <a:defRPr/>
              </a:pPr>
              <a:t>3</a:t>
            </a:fld>
            <a:endParaRPr lang="en-US" smtClean="0"/>
          </a:p>
        </p:txBody>
      </p:sp>
      <p:sp>
        <p:nvSpPr>
          <p:cNvPr id="5" name="Title 4"/>
          <p:cNvSpPr>
            <a:spLocks noGrp="1"/>
          </p:cNvSpPr>
          <p:nvPr>
            <p:ph type="title"/>
          </p:nvPr>
        </p:nvSpPr>
        <p:spPr>
          <a:xfrm>
            <a:off x="457200" y="274638"/>
            <a:ext cx="8229600" cy="792162"/>
          </a:xfrm>
        </p:spPr>
        <p:txBody>
          <a:bodyPr/>
          <a:lstStyle/>
          <a:p>
            <a:pPr eaLnBrk="1" fontAlgn="auto" hangingPunct="1">
              <a:spcAft>
                <a:spcPts val="0"/>
              </a:spcAft>
              <a:defRPr/>
            </a:pPr>
            <a:r>
              <a:rPr lang="en-US" dirty="0" smtClean="0"/>
              <a:t>Example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828800"/>
            <a:ext cx="8686800" cy="2209800"/>
          </a:xfrm>
        </p:spPr>
        <p:txBody>
          <a:bodyPr/>
          <a:lstStyle/>
          <a:p>
            <a:r>
              <a:rPr lang="en-US" sz="1600" b="1" dirty="0" smtClean="0"/>
              <a:t>Evaluate the truth value of the following expression:</a:t>
            </a:r>
          </a:p>
          <a:p>
            <a:pPr>
              <a:buNone/>
            </a:pPr>
            <a:endParaRPr lang="en-US" sz="1600" dirty="0" smtClean="0"/>
          </a:p>
          <a:p>
            <a:pPr>
              <a:buNone/>
            </a:pPr>
            <a:r>
              <a:rPr lang="en-US" sz="1600" dirty="0" smtClean="0"/>
              <a:t>		E: ∀x((A(a, x) ∨ B(f(x))) ∧ C(x)) → D(x) </a:t>
            </a:r>
            <a:endParaRPr lang="en-US" sz="1600" dirty="0"/>
          </a:p>
        </p:txBody>
      </p:sp>
      <p:sp>
        <p:nvSpPr>
          <p:cNvPr id="3" name="Title 2"/>
          <p:cNvSpPr>
            <a:spLocks noGrp="1"/>
          </p:cNvSpPr>
          <p:nvPr>
            <p:ph type="title"/>
          </p:nvPr>
        </p:nvSpPr>
        <p:spPr>
          <a:xfrm>
            <a:off x="457200" y="274638"/>
            <a:ext cx="8229600" cy="715962"/>
          </a:xfrm>
        </p:spPr>
        <p:txBody>
          <a:bodyPr>
            <a:normAutofit/>
          </a:bodyPr>
          <a:lstStyle/>
          <a:p>
            <a:r>
              <a:rPr lang="en-US" sz="3700" dirty="0" smtClean="0"/>
              <a:t>Example</a:t>
            </a:r>
            <a:endParaRPr lang="en-US" sz="37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a:xfrm>
            <a:off x="457200" y="1481138"/>
            <a:ext cx="8229600" cy="2557462"/>
          </a:xfrm>
        </p:spPr>
        <p:txBody>
          <a:bodyPr/>
          <a:lstStyle/>
          <a:p>
            <a:r>
              <a:rPr lang="en-US" sz="1600" smtClean="0"/>
              <a:t>Represent the following English sentences in FOPL form:</a:t>
            </a:r>
          </a:p>
          <a:p>
            <a:endParaRPr lang="en-US" sz="1600" smtClean="0"/>
          </a:p>
          <a:p>
            <a:r>
              <a:rPr lang="en-US" sz="1600" smtClean="0"/>
              <a:t>E1: all employees earning $1400/ more per year pay taxes</a:t>
            </a:r>
          </a:p>
          <a:p>
            <a:endParaRPr lang="en-US" sz="1600" smtClean="0"/>
          </a:p>
          <a:p>
            <a:r>
              <a:rPr lang="en-US" sz="1600" smtClean="0"/>
              <a:t>E2: some employees are sick today</a:t>
            </a:r>
          </a:p>
          <a:p>
            <a:endParaRPr lang="en-US" sz="1600" smtClean="0"/>
          </a:p>
          <a:p>
            <a:r>
              <a:rPr lang="en-US" sz="1600" smtClean="0"/>
              <a:t>E3: no employee earns more than the President</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Example</a:t>
            </a:r>
            <a:endParaRPr lang="en-US" sz="3700" dirty="0"/>
          </a:p>
        </p:txBody>
      </p:sp>
      <p:sp>
        <p:nvSpPr>
          <p:cNvPr id="4" name="Date Placeholder 3"/>
          <p:cNvSpPr>
            <a:spLocks noGrp="1"/>
          </p:cNvSpPr>
          <p:nvPr>
            <p:ph type="dt" sz="quarter" idx="10"/>
          </p:nvPr>
        </p:nvSpPr>
        <p:spPr/>
        <p:txBody>
          <a:bodyPr/>
          <a:lstStyle/>
          <a:p>
            <a:pPr>
              <a:defRPr/>
            </a:pPr>
            <a:fld id="{D0578DFD-2018-4B93-BBA6-FE25F51077F3}"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4AA51C05-DFB8-4AB9-9D31-25A762E17F06}"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228600" y="1143000"/>
            <a:ext cx="8610600" cy="4525963"/>
          </a:xfrm>
        </p:spPr>
        <p:txBody>
          <a:bodyPr/>
          <a:lstStyle/>
          <a:p>
            <a:r>
              <a:rPr lang="en-US" sz="1600" dirty="0" smtClean="0"/>
              <a:t>Let’s define the following relations &amp; functions:</a:t>
            </a:r>
          </a:p>
          <a:p>
            <a:endParaRPr lang="en-US" sz="1600" dirty="0" smtClean="0"/>
          </a:p>
          <a:p>
            <a:r>
              <a:rPr lang="en-US" sz="1600" dirty="0" smtClean="0"/>
              <a:t>E(x) for x is an employee, P(x) for x is President</a:t>
            </a:r>
          </a:p>
          <a:p>
            <a:r>
              <a:rPr lang="en-US" sz="1600" dirty="0" err="1" smtClean="0"/>
              <a:t>i</a:t>
            </a:r>
            <a:r>
              <a:rPr lang="en-US" sz="1600" dirty="0" smtClean="0"/>
              <a:t>(x) – calculates the income of x</a:t>
            </a:r>
          </a:p>
          <a:p>
            <a:r>
              <a:rPr lang="en-US" sz="1600" dirty="0" smtClean="0"/>
              <a:t>GE(u, v) – u&gt;=v, S(x) -  x is sick today, T(x) -  x pays tax</a:t>
            </a:r>
          </a:p>
          <a:p>
            <a:endParaRPr lang="en-US" sz="1600" dirty="0" smtClean="0"/>
          </a:p>
          <a:p>
            <a:r>
              <a:rPr lang="en-US" sz="1600" dirty="0" smtClean="0"/>
              <a:t>E1’: ∀x((E(x) &amp; GE( </a:t>
            </a:r>
            <a:r>
              <a:rPr lang="en-US" sz="1600" dirty="0" err="1" smtClean="0"/>
              <a:t>i</a:t>
            </a:r>
            <a:r>
              <a:rPr lang="en-US" sz="1600" dirty="0" smtClean="0"/>
              <a:t>(x), $1400))→T(x))</a:t>
            </a:r>
          </a:p>
          <a:p>
            <a:r>
              <a:rPr lang="en-US" sz="1600" dirty="0" smtClean="0"/>
              <a:t>E2’: ∃x(E(x) →S(x))</a:t>
            </a:r>
          </a:p>
          <a:p>
            <a:r>
              <a:rPr lang="en-US" sz="1600" dirty="0" smtClean="0"/>
              <a:t>E3’: ∀</a:t>
            </a:r>
            <a:r>
              <a:rPr lang="en-US" sz="1600" dirty="0" err="1" smtClean="0"/>
              <a:t>xy</a:t>
            </a:r>
            <a:r>
              <a:rPr lang="en-US" sz="1600" dirty="0" smtClean="0"/>
              <a:t>(( E(x) &amp; P(y)) → ~GE(</a:t>
            </a:r>
            <a:r>
              <a:rPr lang="en-US" sz="1600" dirty="0" err="1" smtClean="0"/>
              <a:t>i</a:t>
            </a:r>
            <a:r>
              <a:rPr lang="en-US" sz="1600" dirty="0" smtClean="0"/>
              <a:t>(x), </a:t>
            </a:r>
            <a:r>
              <a:rPr lang="en-US" sz="1600" dirty="0" err="1" smtClean="0"/>
              <a:t>i</a:t>
            </a:r>
            <a:r>
              <a:rPr lang="en-US" sz="1600" dirty="0" smtClean="0"/>
              <a:t>(y)))</a:t>
            </a:r>
          </a:p>
        </p:txBody>
      </p:sp>
      <p:sp>
        <p:nvSpPr>
          <p:cNvPr id="3" name="Title 2"/>
          <p:cNvSpPr>
            <a:spLocks noGrp="1"/>
          </p:cNvSpPr>
          <p:nvPr>
            <p:ph type="title"/>
          </p:nvPr>
        </p:nvSpPr>
        <p:spPr>
          <a:xfrm>
            <a:off x="457200" y="274638"/>
            <a:ext cx="8229600" cy="868362"/>
          </a:xfrm>
        </p:spPr>
        <p:txBody>
          <a:bodyPr/>
          <a:lstStyle/>
          <a:p>
            <a:pPr>
              <a:defRPr/>
            </a:pPr>
            <a:r>
              <a:rPr lang="en-US" sz="3700" dirty="0" smtClean="0"/>
              <a:t>Solution</a:t>
            </a:r>
            <a:endParaRPr lang="en-US" sz="3700" dirty="0"/>
          </a:p>
        </p:txBody>
      </p:sp>
      <p:sp>
        <p:nvSpPr>
          <p:cNvPr id="4" name="Date Placeholder 3"/>
          <p:cNvSpPr>
            <a:spLocks noGrp="1"/>
          </p:cNvSpPr>
          <p:nvPr>
            <p:ph type="dt" sz="quarter" idx="10"/>
          </p:nvPr>
        </p:nvSpPr>
        <p:spPr/>
        <p:txBody>
          <a:bodyPr/>
          <a:lstStyle/>
          <a:p>
            <a:pPr>
              <a:defRPr/>
            </a:pPr>
            <a:fld id="{D0578DFD-2018-4B93-BBA6-FE25F51077F3}"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91B4B4ED-9A8B-40E3-8E0C-7F2CFC0634CF}"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0" y="1481138"/>
            <a:ext cx="8991600" cy="4995862"/>
          </a:xfrm>
        </p:spPr>
        <p:txBody>
          <a:bodyPr/>
          <a:lstStyle/>
          <a:p>
            <a:pPr eaLnBrk="1" hangingPunct="1"/>
            <a:r>
              <a:rPr lang="en-US" sz="1600" smtClean="0"/>
              <a:t>Marcus was a man. </a:t>
            </a:r>
          </a:p>
          <a:p>
            <a:pPr eaLnBrk="1" hangingPunct="1"/>
            <a:r>
              <a:rPr lang="en-US" sz="1600" smtClean="0"/>
              <a:t>Marcus was a Pompeian. </a:t>
            </a:r>
          </a:p>
          <a:p>
            <a:pPr eaLnBrk="1" hangingPunct="1"/>
            <a:r>
              <a:rPr lang="en-US" sz="1600" smtClean="0"/>
              <a:t>All Pompeian were Roman. </a:t>
            </a:r>
          </a:p>
          <a:p>
            <a:pPr eaLnBrk="1" hangingPunct="1"/>
            <a:r>
              <a:rPr lang="en-US" sz="1600" smtClean="0"/>
              <a:t>Caesar was a ruler. </a:t>
            </a:r>
          </a:p>
          <a:p>
            <a:pPr eaLnBrk="1" hangingPunct="1"/>
            <a:r>
              <a:rPr lang="en-US" sz="1600" smtClean="0"/>
              <a:t>All Romans were either loyal to Caesar or hated him. </a:t>
            </a:r>
          </a:p>
          <a:p>
            <a:pPr eaLnBrk="1" hangingPunct="1">
              <a:buFont typeface="Wingdings 3" pitchFamily="18" charset="2"/>
              <a:buNone/>
            </a:pPr>
            <a:r>
              <a:rPr lang="en-US" sz="1600" smtClean="0"/>
              <a:t>		</a:t>
            </a:r>
          </a:p>
          <a:p>
            <a:pPr eaLnBrk="1" hangingPunct="1"/>
            <a:r>
              <a:rPr lang="en-US" sz="1600" smtClean="0"/>
              <a:t>Everyone is loyal to someone. </a:t>
            </a:r>
          </a:p>
          <a:p>
            <a:pPr eaLnBrk="1" hangingPunct="1"/>
            <a:r>
              <a:rPr lang="en-US" sz="1600" smtClean="0"/>
              <a:t>People only try to assassinate rulers they are not loyal to. </a:t>
            </a:r>
          </a:p>
          <a:p>
            <a:pPr eaLnBrk="1" hangingPunct="1"/>
            <a:r>
              <a:rPr lang="en-US" sz="1600" smtClean="0"/>
              <a:t>Marcus tried to assassinate Caesar. </a:t>
            </a:r>
          </a:p>
          <a:p>
            <a:pPr eaLnBrk="1" hangingPunct="1"/>
            <a:endParaRPr lang="en-US" sz="1600" smtClean="0"/>
          </a:p>
        </p:txBody>
      </p:sp>
      <p:sp>
        <p:nvSpPr>
          <p:cNvPr id="28675"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28A6A23-BBE2-429D-86F9-70B5AB36E0D5}" type="datetime1">
              <a:rPr lang="en-US" smtClean="0"/>
              <a:pPr fontAlgn="base">
                <a:spcBef>
                  <a:spcPct val="0"/>
                </a:spcBef>
                <a:spcAft>
                  <a:spcPct val="0"/>
                </a:spcAft>
                <a:defRPr/>
              </a:pPr>
              <a:t>19/02/2020</a:t>
            </a:fld>
            <a:endParaRPr lang="en-US" smtClean="0"/>
          </a:p>
        </p:txBody>
      </p:sp>
      <p:sp>
        <p:nvSpPr>
          <p:cNvPr id="2867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540C8CC-9243-46F2-93F4-6E5EA8999879}" type="slidenum">
              <a:rPr lang="en-US" smtClean="0"/>
              <a:pPr fontAlgn="base">
                <a:spcBef>
                  <a:spcPct val="0"/>
                </a:spcBef>
                <a:spcAft>
                  <a:spcPct val="0"/>
                </a:spcAft>
                <a:defRPr/>
              </a:pPr>
              <a:t>33</a:t>
            </a:fld>
            <a:endParaRPr lang="en-US" smtClean="0"/>
          </a:p>
        </p:txBody>
      </p:sp>
      <p:sp>
        <p:nvSpPr>
          <p:cNvPr id="5" name="Title 4"/>
          <p:cNvSpPr>
            <a:spLocks noGrp="1"/>
          </p:cNvSpPr>
          <p:nvPr>
            <p:ph type="title"/>
          </p:nvPr>
        </p:nvSpPr>
        <p:spPr>
          <a:xfrm>
            <a:off x="0" y="274638"/>
            <a:ext cx="8991600" cy="1143000"/>
          </a:xfrm>
        </p:spPr>
        <p:txBody>
          <a:bodyPr>
            <a:normAutofit fontScale="90000"/>
          </a:bodyPr>
          <a:lstStyle/>
          <a:p>
            <a:pPr eaLnBrk="1" fontAlgn="auto" hangingPunct="1">
              <a:spcAft>
                <a:spcPts val="0"/>
              </a:spcAft>
              <a:defRPr/>
            </a:pPr>
            <a:r>
              <a:rPr lang="en-US" dirty="0" smtClean="0"/>
              <a:t>Conversion from English language statements to FOPL statements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533400" y="2133600"/>
            <a:ext cx="8229600" cy="3167063"/>
          </a:xfrm>
        </p:spPr>
        <p:txBody>
          <a:bodyPr/>
          <a:lstStyle/>
          <a:p>
            <a:r>
              <a:rPr lang="en-US" sz="1600" dirty="0" smtClean="0"/>
              <a:t>Man (Marcus).</a:t>
            </a:r>
          </a:p>
          <a:p>
            <a:r>
              <a:rPr lang="en-US" sz="1600" dirty="0" smtClean="0"/>
              <a:t>Pompeian (Marcus).</a:t>
            </a:r>
          </a:p>
          <a:p>
            <a:r>
              <a:rPr lang="en-US" sz="1600" dirty="0" smtClean="0"/>
              <a:t>∀x: Pompeian (x) → Roman (x).</a:t>
            </a:r>
          </a:p>
          <a:p>
            <a:r>
              <a:rPr lang="en-US" sz="1600" dirty="0" smtClean="0"/>
              <a:t>Ruler (Caesar).</a:t>
            </a:r>
          </a:p>
          <a:p>
            <a:r>
              <a:rPr lang="en-US" sz="1600" dirty="0" smtClean="0"/>
              <a:t>∀x:Roman (x) → </a:t>
            </a:r>
            <a:r>
              <a:rPr lang="en-US" sz="1600" dirty="0" err="1" smtClean="0"/>
              <a:t>loyalto</a:t>
            </a:r>
            <a:r>
              <a:rPr lang="en-US" sz="1600" dirty="0" smtClean="0"/>
              <a:t> (x, Caesar) ∨ hated (x, Caesar).</a:t>
            </a:r>
          </a:p>
          <a:p>
            <a:r>
              <a:rPr lang="en-US" sz="1600" dirty="0" smtClean="0"/>
              <a:t>∀x:∃y:loyalto (x, y).</a:t>
            </a:r>
          </a:p>
          <a:p>
            <a:r>
              <a:rPr lang="en-US" sz="1600" dirty="0" smtClean="0"/>
              <a:t>∀x: ∀y: Person (x) ∧ Ruler (y) ∧ </a:t>
            </a:r>
            <a:r>
              <a:rPr lang="en-US" sz="1600" dirty="0" err="1" smtClean="0"/>
              <a:t>tryassassinate</a:t>
            </a:r>
            <a:r>
              <a:rPr lang="en-US" sz="1600" dirty="0" smtClean="0"/>
              <a:t> (x, y) → ¬</a:t>
            </a:r>
            <a:r>
              <a:rPr lang="en-US" sz="1600" dirty="0" err="1" smtClean="0"/>
              <a:t>loyalto</a:t>
            </a:r>
            <a:r>
              <a:rPr lang="en-US" sz="1600" dirty="0" smtClean="0"/>
              <a:t> (x, y)</a:t>
            </a:r>
          </a:p>
          <a:p>
            <a:r>
              <a:rPr lang="en-US" sz="1600" dirty="0" err="1" smtClean="0"/>
              <a:t>tryassassinate</a:t>
            </a:r>
            <a:r>
              <a:rPr lang="en-US" sz="1600" dirty="0" smtClean="0"/>
              <a:t> (Marcus, Caesar).</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dirty="0" smtClean="0"/>
          </a:p>
        </p:txBody>
      </p:sp>
      <p:sp>
        <p:nvSpPr>
          <p:cNvPr id="3" name="Title 2"/>
          <p:cNvSpPr>
            <a:spLocks noGrp="1"/>
          </p:cNvSpPr>
          <p:nvPr>
            <p:ph type="title"/>
          </p:nvPr>
        </p:nvSpPr>
        <p:spPr/>
        <p:txBody>
          <a:bodyPr>
            <a:normAutofit fontScale="90000"/>
          </a:bodyPr>
          <a:lstStyle/>
          <a:p>
            <a:pPr>
              <a:defRPr/>
            </a:pPr>
            <a:r>
              <a:rPr lang="en-US" dirty="0" smtClean="0"/>
              <a:t>Conversion from English language statements to FOPL statements</a:t>
            </a:r>
            <a:endParaRPr lang="en-US" dirty="0"/>
          </a:p>
        </p:txBody>
      </p:sp>
      <p:sp>
        <p:nvSpPr>
          <p:cNvPr id="4" name="Date Placeholder 3"/>
          <p:cNvSpPr>
            <a:spLocks noGrp="1"/>
          </p:cNvSpPr>
          <p:nvPr>
            <p:ph type="dt" sz="quarter" idx="10"/>
          </p:nvPr>
        </p:nvSpPr>
        <p:spPr/>
        <p:txBody>
          <a:bodyPr/>
          <a:lstStyle/>
          <a:p>
            <a:pPr>
              <a:defRPr/>
            </a:pPr>
            <a:fld id="{D0578DFD-2018-4B93-BBA6-FE25F51077F3}"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346AC071-1091-4618-B9BE-A76B7DD813FE}"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228600" y="1066800"/>
            <a:ext cx="8763000" cy="5334000"/>
          </a:xfrm>
        </p:spPr>
        <p:txBody>
          <a:bodyPr/>
          <a:lstStyle/>
          <a:p>
            <a:r>
              <a:rPr lang="en-US" sz="1600" dirty="0" smtClean="0"/>
              <a:t>Eliminate implication signs like propositional calculus</a:t>
            </a:r>
          </a:p>
          <a:p>
            <a:endParaRPr lang="en-US" sz="1600" dirty="0" smtClean="0"/>
          </a:p>
          <a:p>
            <a:r>
              <a:rPr lang="en-US" sz="1600" dirty="0" smtClean="0"/>
              <a:t>Reduce scopes of negation signs as in propositional calculus</a:t>
            </a:r>
          </a:p>
          <a:p>
            <a:endParaRPr lang="en-US" sz="1600" dirty="0" smtClean="0"/>
          </a:p>
          <a:p>
            <a:r>
              <a:rPr lang="en-US" sz="1600" dirty="0" smtClean="0"/>
              <a:t>Standardize variables so that each quantifier binds a unique variable</a:t>
            </a:r>
          </a:p>
          <a:p>
            <a:pPr>
              <a:buFont typeface="Wingdings 3" pitchFamily="18" charset="2"/>
              <a:buNone/>
            </a:pPr>
            <a:r>
              <a:rPr lang="en-US" sz="1600" dirty="0" smtClean="0"/>
              <a:t>     e.g. ∀x[¬P(x) ∨ (∃x)Q(x)] ⇒ ∀x[¬P(x) ∨ (∃y)Q(y)] </a:t>
            </a:r>
          </a:p>
          <a:p>
            <a:pPr>
              <a:buFont typeface="Wingdings 3" pitchFamily="18" charset="2"/>
              <a:buNone/>
            </a:pPr>
            <a:endParaRPr lang="en-US" sz="1600" dirty="0" smtClean="0"/>
          </a:p>
          <a:p>
            <a:r>
              <a:rPr lang="en-US" sz="1600" dirty="0" smtClean="0"/>
              <a:t>Eliminate existential quantifiers</a:t>
            </a:r>
          </a:p>
          <a:p>
            <a:pPr lvl="1">
              <a:buFont typeface="Wingdings" pitchFamily="2" charset="2"/>
              <a:buChar char="q"/>
            </a:pPr>
            <a:r>
              <a:rPr lang="en-US" sz="1600" dirty="0" smtClean="0"/>
              <a:t>A formula that contains an existentially quantified variable asserts that there is a value that can be substituted for the variable to make it true</a:t>
            </a:r>
          </a:p>
          <a:p>
            <a:pPr lvl="1">
              <a:buFont typeface="Wingdings" pitchFamily="2" charset="2"/>
              <a:buChar char="q"/>
            </a:pPr>
            <a:endParaRPr lang="en-US" sz="1600" dirty="0" smtClean="0"/>
          </a:p>
          <a:p>
            <a:pPr lvl="1">
              <a:buFont typeface="Wingdings" pitchFamily="2" charset="2"/>
              <a:buChar char="q"/>
            </a:pPr>
            <a:r>
              <a:rPr lang="en-US" sz="1600" dirty="0" smtClean="0"/>
              <a:t>If existential quantifiers occur within the scope of universal quantifier, then the value that satisfies the predicate may depend on the values of universally quantified variable</a:t>
            </a:r>
          </a:p>
          <a:p>
            <a:pPr lvl="1">
              <a:buFont typeface="Wingdings" pitchFamily="2" charset="2"/>
              <a:buChar char="q"/>
            </a:pPr>
            <a:endParaRPr lang="en-US" sz="1600" dirty="0" smtClean="0"/>
          </a:p>
          <a:p>
            <a:pPr lvl="1">
              <a:buFont typeface="Wingdings" pitchFamily="2" charset="2"/>
              <a:buChar char="q"/>
            </a:pPr>
            <a:r>
              <a:rPr lang="en-US" sz="1600" dirty="0" smtClean="0"/>
              <a:t>e.g. (∀x)[(∃y)Height (x, y)] means” every person, x, has a height y”.  It can be written as by eliminating existential </a:t>
            </a:r>
            <a:r>
              <a:rPr lang="en-US" sz="1600" dirty="0" err="1" smtClean="0"/>
              <a:t>var</a:t>
            </a:r>
            <a:r>
              <a:rPr lang="en-US" sz="1600" dirty="0" smtClean="0"/>
              <a:t>, (∀x) Height (x, h(x)), where h(x) is a </a:t>
            </a:r>
            <a:r>
              <a:rPr lang="en-US" sz="1600" dirty="0" err="1" smtClean="0"/>
              <a:t>skolem</a:t>
            </a:r>
            <a:r>
              <a:rPr lang="en-US" sz="1600" dirty="0" smtClean="0"/>
              <a:t> function that maps each value of x into the y that exists.</a:t>
            </a:r>
          </a:p>
        </p:txBody>
      </p:sp>
      <p:sp>
        <p:nvSpPr>
          <p:cNvPr id="3" name="Title 2"/>
          <p:cNvSpPr>
            <a:spLocks noGrp="1"/>
          </p:cNvSpPr>
          <p:nvPr>
            <p:ph type="title"/>
          </p:nvPr>
        </p:nvSpPr>
        <p:spPr>
          <a:xfrm>
            <a:off x="457200" y="274638"/>
            <a:ext cx="8229600" cy="868362"/>
          </a:xfrm>
        </p:spPr>
        <p:txBody>
          <a:bodyPr>
            <a:normAutofit fontScale="90000"/>
          </a:bodyPr>
          <a:lstStyle/>
          <a:p>
            <a:pPr>
              <a:defRPr/>
            </a:pPr>
            <a:r>
              <a:rPr lang="en-US" dirty="0" smtClean="0"/>
              <a:t>Converting arbitrary </a:t>
            </a:r>
            <a:r>
              <a:rPr lang="en-US" dirty="0" err="1" smtClean="0"/>
              <a:t>wffs</a:t>
            </a:r>
            <a:r>
              <a:rPr lang="en-US" dirty="0" smtClean="0"/>
              <a:t> to CNF</a:t>
            </a:r>
            <a:endParaRPr lang="en-US" dirty="0"/>
          </a:p>
        </p:txBody>
      </p:sp>
      <p:sp>
        <p:nvSpPr>
          <p:cNvPr id="4" name="Date Placeholder 3"/>
          <p:cNvSpPr>
            <a:spLocks noGrp="1"/>
          </p:cNvSpPr>
          <p:nvPr>
            <p:ph type="dt" sz="quarter" idx="10"/>
          </p:nvPr>
        </p:nvSpPr>
        <p:spPr/>
        <p:txBody>
          <a:bodyPr/>
          <a:lstStyle/>
          <a:p>
            <a:pPr>
              <a:defRPr/>
            </a:pPr>
            <a:fld id="{D0578DFD-2018-4B93-BBA6-FE25F51077F3}"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F5DD8156-AAA5-4935-B2D4-9FEBBE190D80}"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763000" cy="4724400"/>
          </a:xfrm>
        </p:spPr>
        <p:txBody>
          <a:bodyPr/>
          <a:lstStyle/>
          <a:p>
            <a:pPr>
              <a:defRPr/>
            </a:pPr>
            <a:r>
              <a:rPr lang="en-US" sz="1600" dirty="0" smtClean="0"/>
              <a:t>Convert to </a:t>
            </a:r>
            <a:r>
              <a:rPr lang="en-US" sz="1600" dirty="0" err="1" smtClean="0"/>
              <a:t>prenex</a:t>
            </a:r>
            <a:r>
              <a:rPr lang="en-US" sz="1600" dirty="0" smtClean="0"/>
              <a:t> form</a:t>
            </a:r>
          </a:p>
          <a:p>
            <a:pPr>
              <a:buFont typeface="Wingdings 3" pitchFamily="18" charset="2"/>
              <a:buNone/>
              <a:defRPr/>
            </a:pPr>
            <a:endParaRPr lang="en-US" sz="1600" dirty="0" smtClean="0"/>
          </a:p>
          <a:p>
            <a:pPr lvl="1">
              <a:buFont typeface="Wingdings" pitchFamily="2" charset="2"/>
              <a:buChar char="q"/>
              <a:defRPr/>
            </a:pPr>
            <a:r>
              <a:rPr lang="en-US" sz="1600" dirty="0" smtClean="0"/>
              <a:t>Since there are no remaining existential quantifiers, and each universal quantifier has its own variable symbol, we can now move all the universal quantifiers to the front of the </a:t>
            </a:r>
            <a:r>
              <a:rPr lang="en-US" sz="1600" dirty="0" err="1" smtClean="0"/>
              <a:t>wff</a:t>
            </a:r>
            <a:endParaRPr lang="en-US" sz="1600" dirty="0" smtClean="0"/>
          </a:p>
          <a:p>
            <a:pPr lvl="1">
              <a:buFont typeface="Wingdings" pitchFamily="2" charset="2"/>
              <a:buChar char="q"/>
              <a:defRPr/>
            </a:pPr>
            <a:endParaRPr lang="en-US" sz="1600" dirty="0" smtClean="0"/>
          </a:p>
          <a:p>
            <a:pPr lvl="1">
              <a:buFont typeface="Wingdings" pitchFamily="2" charset="2"/>
              <a:buChar char="q"/>
              <a:defRPr/>
            </a:pPr>
            <a:r>
              <a:rPr lang="en-US" sz="1600" dirty="0" smtClean="0"/>
              <a:t>The resulting </a:t>
            </a:r>
            <a:r>
              <a:rPr lang="en-US" sz="1600" dirty="0" err="1" smtClean="0"/>
              <a:t>wff</a:t>
            </a:r>
            <a:r>
              <a:rPr lang="en-US" sz="1600" dirty="0" smtClean="0"/>
              <a:t> is said to be in </a:t>
            </a:r>
            <a:r>
              <a:rPr lang="en-US" sz="1600" dirty="0" err="1" smtClean="0"/>
              <a:t>prenex</a:t>
            </a:r>
            <a:r>
              <a:rPr lang="en-US" sz="1600" dirty="0" smtClean="0"/>
              <a:t> form, where a </a:t>
            </a:r>
            <a:r>
              <a:rPr lang="en-US" sz="1600" dirty="0" err="1" smtClean="0"/>
              <a:t>wff</a:t>
            </a:r>
            <a:r>
              <a:rPr lang="en-US" sz="1600" dirty="0" smtClean="0"/>
              <a:t> consists of a string of quantifiers called a prefix, followed by quantifier free formula, called a matrix.</a:t>
            </a:r>
          </a:p>
          <a:p>
            <a:pPr lvl="1">
              <a:buFont typeface="Wingdings" pitchFamily="2" charset="2"/>
              <a:buChar char="q"/>
              <a:defRPr/>
            </a:pPr>
            <a:r>
              <a:rPr lang="en-US" sz="1600" dirty="0" smtClean="0"/>
              <a:t>e.g. (∀x)(∀y){¬P(x) ∨{[¬P(y) ∨P(f(x, y))] ∧[Q(x, h(x)) ∧¬P(h(x))]}}</a:t>
            </a:r>
          </a:p>
          <a:p>
            <a:pPr lvl="1">
              <a:buFont typeface="Wingdings" pitchFamily="2" charset="2"/>
              <a:buChar char="q"/>
              <a:defRPr/>
            </a:pPr>
            <a:endParaRPr lang="en-US" sz="1600" dirty="0" smtClean="0"/>
          </a:p>
          <a:p>
            <a:pPr marL="365125" lvl="1" indent="-255588">
              <a:spcBef>
                <a:spcPts val="400"/>
              </a:spcBef>
              <a:buSzPct val="68000"/>
              <a:buFont typeface="Wingdings 3" pitchFamily="18" charset="2"/>
              <a:buChar char=""/>
              <a:defRPr/>
            </a:pPr>
            <a:r>
              <a:rPr lang="en-US" sz="1600" dirty="0" smtClean="0"/>
              <a:t>Put the matrix in CNF by repeatedly using one of the distributive rules, namely, by replacing expressions of the form </a:t>
            </a:r>
            <a:r>
              <a:rPr lang="el-GR" sz="1600" dirty="0" smtClean="0"/>
              <a:t>ω</a:t>
            </a:r>
            <a:r>
              <a:rPr lang="en-US" sz="1600" dirty="0" smtClean="0"/>
              <a:t>1 ∨ (</a:t>
            </a:r>
            <a:r>
              <a:rPr lang="el-GR" sz="1600" dirty="0" smtClean="0"/>
              <a:t>ω</a:t>
            </a:r>
            <a:r>
              <a:rPr lang="en-US" sz="1600" dirty="0" smtClean="0"/>
              <a:t>2 ∧</a:t>
            </a:r>
            <a:r>
              <a:rPr lang="el-GR" sz="1600" dirty="0" smtClean="0"/>
              <a:t> ω</a:t>
            </a:r>
            <a:r>
              <a:rPr lang="en-US" sz="1600" dirty="0" smtClean="0"/>
              <a:t>5) by (</a:t>
            </a:r>
            <a:r>
              <a:rPr lang="el-GR" sz="1600" dirty="0" smtClean="0"/>
              <a:t>ω</a:t>
            </a:r>
            <a:r>
              <a:rPr lang="en-US" sz="1600" dirty="0" smtClean="0"/>
              <a:t>1 ∨ </a:t>
            </a:r>
            <a:r>
              <a:rPr lang="el-GR" sz="1600" dirty="0" smtClean="0"/>
              <a:t>ω</a:t>
            </a:r>
            <a:r>
              <a:rPr lang="en-US" sz="1600" dirty="0" smtClean="0"/>
              <a:t>2) ∧(</a:t>
            </a:r>
            <a:r>
              <a:rPr lang="el-GR" sz="1600" dirty="0" smtClean="0"/>
              <a:t>ω</a:t>
            </a:r>
            <a:r>
              <a:rPr lang="en-US" sz="1600" dirty="0" smtClean="0"/>
              <a:t>1 ∨</a:t>
            </a:r>
            <a:r>
              <a:rPr lang="el-GR" sz="1600" dirty="0" smtClean="0"/>
              <a:t> ω</a:t>
            </a:r>
            <a:r>
              <a:rPr lang="en-US" sz="1600" dirty="0" smtClean="0"/>
              <a:t>5)</a:t>
            </a:r>
          </a:p>
          <a:p>
            <a:pPr marL="365125" lvl="1" indent="-255588">
              <a:spcBef>
                <a:spcPts val="400"/>
              </a:spcBef>
              <a:buSzPct val="68000"/>
              <a:buFont typeface="Wingdings 3" pitchFamily="18" charset="2"/>
              <a:buChar char=""/>
              <a:defRPr/>
            </a:pPr>
            <a:endParaRPr lang="en-US" sz="1600" dirty="0" smtClean="0"/>
          </a:p>
          <a:p>
            <a:pPr lvl="1">
              <a:buSzPct val="68000"/>
              <a:buFont typeface="Wingdings" pitchFamily="2" charset="2"/>
              <a:buChar char="q"/>
              <a:defRPr/>
            </a:pPr>
            <a:r>
              <a:rPr lang="en-US" sz="1600" dirty="0" smtClean="0"/>
              <a:t>When the matrix of the preceding example put in CNF, we have the following:</a:t>
            </a:r>
          </a:p>
          <a:p>
            <a:pPr lvl="1">
              <a:buSzPct val="68000"/>
              <a:buFont typeface="Verdana" pitchFamily="34" charset="0"/>
              <a:buNone/>
              <a:defRPr/>
            </a:pPr>
            <a:r>
              <a:rPr lang="en-US" sz="1600" dirty="0" smtClean="0"/>
              <a:t> (∀x)(∀y){[¬P(x) ∨¬P(y) ∨P(f(x, y))] ∧[¬P(x) ∨ Q(x, h(x))] ∧[¬P(x) ∨¬P(h(x))]}</a:t>
            </a:r>
          </a:p>
        </p:txBody>
      </p:sp>
      <p:sp>
        <p:nvSpPr>
          <p:cNvPr id="3" name="Title 2"/>
          <p:cNvSpPr>
            <a:spLocks noGrp="1"/>
          </p:cNvSpPr>
          <p:nvPr>
            <p:ph type="title"/>
          </p:nvPr>
        </p:nvSpPr>
        <p:spPr>
          <a:xfrm>
            <a:off x="457200" y="274638"/>
            <a:ext cx="8229600" cy="792162"/>
          </a:xfrm>
        </p:spPr>
        <p:txBody>
          <a:bodyPr>
            <a:normAutofit fontScale="90000"/>
          </a:bodyPr>
          <a:lstStyle/>
          <a:p>
            <a:pPr>
              <a:defRPr/>
            </a:pPr>
            <a:r>
              <a:rPr lang="en-US" dirty="0" smtClean="0"/>
              <a:t>Converting arbitrary </a:t>
            </a:r>
            <a:r>
              <a:rPr lang="en-US" dirty="0" err="1" smtClean="0"/>
              <a:t>wffs</a:t>
            </a:r>
            <a:r>
              <a:rPr lang="en-US" dirty="0" smtClean="0"/>
              <a:t> to CNF</a:t>
            </a:r>
            <a:endParaRPr lang="en-US" dirty="0"/>
          </a:p>
        </p:txBody>
      </p:sp>
      <p:sp>
        <p:nvSpPr>
          <p:cNvPr id="4" name="Date Placeholder 3"/>
          <p:cNvSpPr>
            <a:spLocks noGrp="1"/>
          </p:cNvSpPr>
          <p:nvPr>
            <p:ph type="dt" sz="quarter" idx="10"/>
          </p:nvPr>
        </p:nvSpPr>
        <p:spPr/>
        <p:txBody>
          <a:bodyPr/>
          <a:lstStyle/>
          <a:p>
            <a:pPr>
              <a:defRPr/>
            </a:pPr>
            <a:fld id="{D0578DFD-2018-4B93-BBA6-FE25F51077F3}"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3A3A0E8F-E73E-43BA-8B87-B5DF42FD6220}"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3962400"/>
          </a:xfrm>
        </p:spPr>
        <p:txBody>
          <a:bodyPr/>
          <a:lstStyle/>
          <a:p>
            <a:pPr>
              <a:defRPr/>
            </a:pPr>
            <a:r>
              <a:rPr lang="en-US" sz="1600" dirty="0" smtClean="0"/>
              <a:t>Eliminate universal quantifiers. </a:t>
            </a:r>
          </a:p>
          <a:p>
            <a:pPr>
              <a:defRPr/>
            </a:pPr>
            <a:endParaRPr lang="en-US" sz="1600" dirty="0" smtClean="0"/>
          </a:p>
          <a:p>
            <a:pPr>
              <a:defRPr/>
            </a:pPr>
            <a:r>
              <a:rPr lang="en-US" sz="1600" dirty="0" smtClean="0"/>
              <a:t>Eliminate ∧ symbols.</a:t>
            </a:r>
          </a:p>
          <a:p>
            <a:pPr lvl="1">
              <a:buFont typeface="Wingdings" pitchFamily="2" charset="2"/>
              <a:buChar char="q"/>
              <a:defRPr/>
            </a:pPr>
            <a:r>
              <a:rPr lang="en-US" sz="1600" dirty="0" smtClean="0"/>
              <a:t>It is now possible to eliminate the explicit occurrence of ∧ symbols by replacing expressions of the form (</a:t>
            </a:r>
            <a:r>
              <a:rPr lang="el-GR" sz="1600" dirty="0" smtClean="0"/>
              <a:t>ω</a:t>
            </a:r>
            <a:r>
              <a:rPr lang="en-US" sz="1600" dirty="0" smtClean="0"/>
              <a:t>1 ∧</a:t>
            </a:r>
            <a:r>
              <a:rPr lang="el-GR" sz="1600" dirty="0" smtClean="0"/>
              <a:t> ω</a:t>
            </a:r>
            <a:r>
              <a:rPr lang="en-US" sz="1600" dirty="0" smtClean="0"/>
              <a:t>2) with the set of </a:t>
            </a:r>
            <a:r>
              <a:rPr lang="en-US" sz="1600" dirty="0" err="1" smtClean="0"/>
              <a:t>wffs</a:t>
            </a:r>
            <a:r>
              <a:rPr lang="en-US" sz="1600" dirty="0" smtClean="0"/>
              <a:t> {</a:t>
            </a:r>
            <a:r>
              <a:rPr lang="el-GR" sz="1600" dirty="0" smtClean="0"/>
              <a:t>ω</a:t>
            </a:r>
            <a:r>
              <a:rPr lang="en-US" sz="1600" dirty="0" smtClean="0"/>
              <a:t>1, </a:t>
            </a:r>
            <a:r>
              <a:rPr lang="el-GR" sz="1600" dirty="0" smtClean="0"/>
              <a:t>ω</a:t>
            </a:r>
            <a:r>
              <a:rPr lang="en-US" sz="1600" dirty="0" smtClean="0"/>
              <a:t>2}. </a:t>
            </a:r>
          </a:p>
          <a:p>
            <a:pPr lvl="1">
              <a:buFont typeface="Wingdings" pitchFamily="2" charset="2"/>
              <a:buChar char="q"/>
              <a:defRPr/>
            </a:pPr>
            <a:endParaRPr lang="en-US" sz="1600" dirty="0" smtClean="0"/>
          </a:p>
          <a:p>
            <a:pPr marL="365125" lvl="1" indent="-255588">
              <a:spcBef>
                <a:spcPts val="400"/>
              </a:spcBef>
              <a:buSzPct val="68000"/>
              <a:buFont typeface="Wingdings 3" pitchFamily="18" charset="2"/>
              <a:buChar char=""/>
              <a:defRPr/>
            </a:pPr>
            <a:r>
              <a:rPr lang="en-US" sz="1600" dirty="0" smtClean="0"/>
              <a:t>Rename variable. Variable symbols may be renamed so that no variable symbol appears in more than one clause</a:t>
            </a:r>
          </a:p>
          <a:p>
            <a:pPr lvl="1">
              <a:buSzPct val="68000"/>
              <a:buFont typeface="Wingdings" pitchFamily="2" charset="2"/>
              <a:buChar char="q"/>
              <a:defRPr/>
            </a:pPr>
            <a:r>
              <a:rPr lang="en-US" sz="1600" dirty="0" smtClean="0"/>
              <a:t>So the clauses for the preceding example are now as follows:</a:t>
            </a:r>
          </a:p>
          <a:p>
            <a:pPr lvl="1">
              <a:buSzPct val="68000"/>
              <a:buFont typeface="Verdana" pitchFamily="34" charset="0"/>
              <a:buNone/>
              <a:defRPr/>
            </a:pPr>
            <a:r>
              <a:rPr lang="en-US" sz="1600" dirty="0" smtClean="0"/>
              <a:t>           ¬P(x1) ∨¬P(y) ∨P(f(x1, y))</a:t>
            </a:r>
          </a:p>
          <a:p>
            <a:pPr lvl="1">
              <a:buSzPct val="68000"/>
              <a:buFont typeface="Verdana" pitchFamily="34" charset="0"/>
              <a:buNone/>
              <a:defRPr/>
            </a:pPr>
            <a:r>
              <a:rPr lang="en-US" sz="1600" dirty="0" smtClean="0"/>
              <a:t>           ¬P(x2) ∨ Q(x2, h(x2))</a:t>
            </a:r>
          </a:p>
          <a:p>
            <a:pPr lvl="1">
              <a:buSzPct val="68000"/>
              <a:buFont typeface="Verdana" pitchFamily="34" charset="0"/>
              <a:buNone/>
              <a:defRPr/>
            </a:pPr>
            <a:r>
              <a:rPr lang="en-US" sz="1600" dirty="0" smtClean="0"/>
              <a:t>           ¬P(x3) ∨¬P(h(x3))</a:t>
            </a:r>
          </a:p>
          <a:p>
            <a:pPr lvl="1">
              <a:buSzPct val="68000"/>
              <a:buFont typeface="Verdana" pitchFamily="34" charset="0"/>
              <a:buNone/>
              <a:defRPr/>
            </a:pPr>
            <a:endParaRPr lang="en-US" sz="1600" dirty="0" smtClean="0"/>
          </a:p>
          <a:p>
            <a:pPr lvl="1">
              <a:buSzPct val="68000"/>
              <a:buFont typeface="Verdana" pitchFamily="34" charset="0"/>
              <a:buNone/>
              <a:defRPr/>
            </a:pPr>
            <a:endParaRPr lang="en-US" sz="1600" dirty="0" smtClean="0"/>
          </a:p>
        </p:txBody>
      </p:sp>
      <p:sp>
        <p:nvSpPr>
          <p:cNvPr id="3" name="Title 2"/>
          <p:cNvSpPr>
            <a:spLocks noGrp="1"/>
          </p:cNvSpPr>
          <p:nvPr>
            <p:ph type="title"/>
          </p:nvPr>
        </p:nvSpPr>
        <p:spPr>
          <a:xfrm>
            <a:off x="457200" y="274638"/>
            <a:ext cx="8229600" cy="868362"/>
          </a:xfrm>
        </p:spPr>
        <p:txBody>
          <a:bodyPr>
            <a:normAutofit fontScale="90000"/>
          </a:bodyPr>
          <a:lstStyle/>
          <a:p>
            <a:pPr>
              <a:defRPr/>
            </a:pPr>
            <a:r>
              <a:rPr lang="en-US" dirty="0" smtClean="0"/>
              <a:t>Converting arbitrary </a:t>
            </a:r>
            <a:r>
              <a:rPr lang="en-US" dirty="0" err="1" smtClean="0"/>
              <a:t>wffs</a:t>
            </a:r>
            <a:r>
              <a:rPr lang="en-US" dirty="0" smtClean="0"/>
              <a:t> to CNF</a:t>
            </a:r>
            <a:endParaRPr lang="en-US" dirty="0"/>
          </a:p>
        </p:txBody>
      </p:sp>
      <p:sp>
        <p:nvSpPr>
          <p:cNvPr id="4" name="Date Placeholder 3"/>
          <p:cNvSpPr>
            <a:spLocks noGrp="1"/>
          </p:cNvSpPr>
          <p:nvPr>
            <p:ph type="dt" sz="quarter" idx="10"/>
          </p:nvPr>
        </p:nvSpPr>
        <p:spPr/>
        <p:txBody>
          <a:bodyPr/>
          <a:lstStyle/>
          <a:p>
            <a:pPr>
              <a:defRPr/>
            </a:pPr>
            <a:fld id="{1CEF5692-BE7F-4564-A707-EA116205AE41}"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7CF1B0F3-98D6-40B7-9A5A-8A7E52583F30}"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a:xfrm>
            <a:off x="228600" y="1066800"/>
            <a:ext cx="8763000" cy="5486400"/>
          </a:xfrm>
        </p:spPr>
        <p:txBody>
          <a:bodyPr/>
          <a:lstStyle/>
          <a:p>
            <a:pPr algn="just"/>
            <a:r>
              <a:rPr lang="en-US" sz="1600" dirty="0" smtClean="0"/>
              <a:t>In propositional logic, it’s easy to determine that two literals can’t be true both at the same time</a:t>
            </a:r>
          </a:p>
          <a:p>
            <a:endParaRPr lang="en-US" sz="1600" dirty="0" smtClean="0"/>
          </a:p>
          <a:p>
            <a:pPr algn="just"/>
            <a:r>
              <a:rPr lang="en-US" sz="1600" dirty="0" smtClean="0"/>
              <a:t>But in FOPL, this matching process is more complicated since the </a:t>
            </a:r>
            <a:r>
              <a:rPr lang="en-US" sz="1600" dirty="0" err="1" smtClean="0"/>
              <a:t>args</a:t>
            </a:r>
            <a:r>
              <a:rPr lang="en-US" sz="1600" dirty="0" smtClean="0"/>
              <a:t> of the predicates must be considered</a:t>
            </a:r>
          </a:p>
          <a:p>
            <a:r>
              <a:rPr lang="en-US" sz="1400" dirty="0" smtClean="0"/>
              <a:t>e.g. man (John) &amp; ¬man (John) is a contradiction, whereas man (John) &amp; ¬man (Spot) is not</a:t>
            </a:r>
          </a:p>
          <a:p>
            <a:endParaRPr lang="en-US" sz="1400" dirty="0" smtClean="0"/>
          </a:p>
          <a:p>
            <a:pPr algn="just"/>
            <a:r>
              <a:rPr lang="en-US" sz="1600" dirty="0" smtClean="0"/>
              <a:t>So, in order to determine contradiction, we need a matching procedure that compares 2 literals &amp; discovers whether there exist a set of substitution that makes them identical</a:t>
            </a:r>
          </a:p>
          <a:p>
            <a:endParaRPr lang="en-US" sz="1600" dirty="0" smtClean="0"/>
          </a:p>
          <a:p>
            <a:pPr algn="just"/>
            <a:r>
              <a:rPr lang="en-US" sz="1600" dirty="0" smtClean="0"/>
              <a:t>The appropriate substitution is computed by a process called unification</a:t>
            </a:r>
          </a:p>
          <a:p>
            <a:pPr algn="just"/>
            <a:endParaRPr lang="en-US" sz="1600" dirty="0" smtClean="0"/>
          </a:p>
          <a:p>
            <a:pPr algn="just"/>
            <a:r>
              <a:rPr lang="en-US" sz="1600" dirty="0" smtClean="0"/>
              <a:t>If the predicate symbols match, then the </a:t>
            </a:r>
            <a:r>
              <a:rPr lang="en-US" sz="1600" dirty="0" err="1" smtClean="0"/>
              <a:t>args</a:t>
            </a:r>
            <a:r>
              <a:rPr lang="en-US" sz="1600" dirty="0" smtClean="0"/>
              <a:t> are checked one pair at a time</a:t>
            </a:r>
          </a:p>
          <a:p>
            <a:pPr algn="just"/>
            <a:endParaRPr lang="en-US" sz="1600" dirty="0" smtClean="0"/>
          </a:p>
          <a:p>
            <a:pPr algn="just"/>
            <a:r>
              <a:rPr lang="en-US" sz="1600" dirty="0" smtClean="0"/>
              <a:t>Different predicates can’t match</a:t>
            </a:r>
          </a:p>
          <a:p>
            <a:endParaRPr lang="en-US" sz="1600" dirty="0" smtClean="0"/>
          </a:p>
          <a:p>
            <a:pPr algn="just"/>
            <a:r>
              <a:rPr lang="en-US" sz="1600" dirty="0" smtClean="0"/>
              <a:t>A variable can match other variable, any constant, or a predicate expression, provided the predicate expression must not contain any instances of the variable being matched</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Unification</a:t>
            </a:r>
            <a:endParaRPr lang="en-US" sz="3700" dirty="0"/>
          </a:p>
        </p:txBody>
      </p:sp>
      <p:sp>
        <p:nvSpPr>
          <p:cNvPr id="4" name="Date Placeholder 3"/>
          <p:cNvSpPr>
            <a:spLocks noGrp="1"/>
          </p:cNvSpPr>
          <p:nvPr>
            <p:ph type="dt" sz="quarter" idx="10"/>
          </p:nvPr>
        </p:nvSpPr>
        <p:spPr/>
        <p:txBody>
          <a:bodyPr/>
          <a:lstStyle/>
          <a:p>
            <a:pPr>
              <a:defRPr/>
            </a:pPr>
            <a:fld id="{1CEF5692-BE7F-4564-A707-EA116205AE41}"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A6219833-7F97-4E16-A7FE-FD44C9457F9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371600"/>
            <a:ext cx="8686800" cy="4525963"/>
          </a:xfrm>
        </p:spPr>
        <p:txBody>
          <a:bodyPr/>
          <a:lstStyle/>
          <a:p>
            <a:r>
              <a:rPr lang="en-US" sz="1600" smtClean="0"/>
              <a:t>Let’s suppose that wffs P(x, x) &amp; P(y, z) to be unified. The process of substitution  works as follows:</a:t>
            </a:r>
          </a:p>
          <a:p>
            <a:endParaRPr lang="en-US" sz="1600" smtClean="0"/>
          </a:p>
          <a:p>
            <a:pPr marL="708025" lvl="1" indent="-342900">
              <a:buFont typeface="Lucida Sans Unicode" pitchFamily="34" charset="0"/>
              <a:buAutoNum type="arabicPeriod"/>
            </a:pPr>
            <a:r>
              <a:rPr lang="en-US" sz="1600" smtClean="0"/>
              <a:t>2 instances of P match</a:t>
            </a:r>
          </a:p>
          <a:p>
            <a:pPr marL="708025" lvl="1" indent="-342900">
              <a:buFont typeface="Lucida Sans Unicode" pitchFamily="34" charset="0"/>
              <a:buAutoNum type="arabicPeriod"/>
            </a:pPr>
            <a:endParaRPr lang="en-US" sz="1600" smtClean="0"/>
          </a:p>
          <a:p>
            <a:pPr marL="708025" lvl="1" indent="-342900">
              <a:buFont typeface="Lucida Sans Unicode" pitchFamily="34" charset="0"/>
              <a:buAutoNum type="arabicPeriod"/>
            </a:pPr>
            <a:r>
              <a:rPr lang="en-US" sz="1600" smtClean="0"/>
              <a:t>Now x &amp; y are compared, required substitution is y/x, i.e. substitute y for x and the result is P(y, y), P(y, z)</a:t>
            </a:r>
          </a:p>
          <a:p>
            <a:pPr marL="708025" lvl="1" indent="-342900">
              <a:buFont typeface="Lucida Sans Unicode" pitchFamily="34" charset="0"/>
              <a:buAutoNum type="arabicPeriod"/>
            </a:pPr>
            <a:endParaRPr lang="en-US" sz="1600" smtClean="0"/>
          </a:p>
          <a:p>
            <a:pPr marL="708025" lvl="1" indent="-342900">
              <a:buFont typeface="Lucida Sans Unicode" pitchFamily="34" charset="0"/>
              <a:buAutoNum type="arabicPeriod"/>
            </a:pPr>
            <a:r>
              <a:rPr lang="en-US" sz="1600" smtClean="0"/>
              <a:t>Now y &amp; z are compared, and the substitution required is z/y and the result is P(z, z), P(z, z)</a:t>
            </a:r>
          </a:p>
          <a:p>
            <a:pPr marL="708025" lvl="1" indent="-342900">
              <a:buFont typeface="Lucida Sans Unicode" pitchFamily="34" charset="0"/>
              <a:buAutoNum type="arabicPeriod"/>
            </a:pPr>
            <a:endParaRPr lang="en-US" sz="1600" smtClean="0"/>
          </a:p>
          <a:p>
            <a:pPr marL="708025" lvl="1" indent="-342900">
              <a:buFont typeface="Lucida Sans Unicode" pitchFamily="34" charset="0"/>
              <a:buAutoNum type="arabicPeriod"/>
            </a:pPr>
            <a:r>
              <a:rPr lang="en-US" sz="1600" smtClean="0"/>
              <a:t>Therefore, the unification process has succeeded with the composition of the following 2 substitutions: (z/y) (y/x)</a:t>
            </a:r>
          </a:p>
          <a:p>
            <a:endParaRPr lang="en-US" sz="1600" smtClean="0"/>
          </a:p>
        </p:txBody>
      </p:sp>
      <p:sp>
        <p:nvSpPr>
          <p:cNvPr id="3" name="Title 2"/>
          <p:cNvSpPr>
            <a:spLocks noGrp="1"/>
          </p:cNvSpPr>
          <p:nvPr>
            <p:ph type="title"/>
          </p:nvPr>
        </p:nvSpPr>
        <p:spPr>
          <a:xfrm>
            <a:off x="457200" y="274638"/>
            <a:ext cx="8229600" cy="792162"/>
          </a:xfrm>
        </p:spPr>
        <p:txBody>
          <a:bodyPr/>
          <a:lstStyle/>
          <a:p>
            <a:pPr>
              <a:defRPr/>
            </a:pPr>
            <a:r>
              <a:rPr lang="en-US" sz="3700" dirty="0" smtClean="0"/>
              <a:t>Unification</a:t>
            </a:r>
            <a:endParaRPr lang="en-US" sz="3700" dirty="0"/>
          </a:p>
        </p:txBody>
      </p:sp>
      <p:sp>
        <p:nvSpPr>
          <p:cNvPr id="4" name="Date Placeholder 3"/>
          <p:cNvSpPr>
            <a:spLocks noGrp="1"/>
          </p:cNvSpPr>
          <p:nvPr>
            <p:ph type="dt" sz="quarter" idx="10"/>
          </p:nvPr>
        </p:nvSpPr>
        <p:spPr/>
        <p:txBody>
          <a:bodyPr/>
          <a:lstStyle/>
          <a:p>
            <a:pPr>
              <a:defRPr/>
            </a:pPr>
            <a:fld id="{1CEF5692-BE7F-4564-A707-EA116205AE41}"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D513E65B-8758-48A6-BA87-5BB7C969124B}"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a:xfrm>
            <a:off x="152400" y="1219200"/>
            <a:ext cx="8763000" cy="5181600"/>
          </a:xfrm>
        </p:spPr>
        <p:txBody>
          <a:bodyPr/>
          <a:lstStyle/>
          <a:p>
            <a:pPr eaLnBrk="1" hangingPunct="1">
              <a:buFont typeface="Wingdings 3" pitchFamily="18" charset="2"/>
              <a:buNone/>
            </a:pPr>
            <a:endParaRPr lang="en-US" sz="1600" smtClean="0"/>
          </a:p>
          <a:p>
            <a:pPr eaLnBrk="1" hangingPunct="1">
              <a:buFont typeface="Wingdings 3" pitchFamily="18" charset="2"/>
              <a:buNone/>
            </a:pPr>
            <a:r>
              <a:rPr lang="en-US" sz="1600" smtClean="0"/>
              <a:t>A good knowledge representation system should possess the following properties:</a:t>
            </a:r>
          </a:p>
          <a:p>
            <a:pPr eaLnBrk="1" hangingPunct="1">
              <a:buFont typeface="Wingdings 3" pitchFamily="18" charset="2"/>
              <a:buNone/>
            </a:pPr>
            <a:endParaRPr lang="en-US" sz="1600" smtClean="0"/>
          </a:p>
          <a:p>
            <a:pPr eaLnBrk="1" hangingPunct="1"/>
            <a:r>
              <a:rPr lang="en-US" sz="1600" b="1" smtClean="0"/>
              <a:t>Representational Adequacy: </a:t>
            </a:r>
            <a:r>
              <a:rPr lang="en-US" sz="1600" smtClean="0"/>
              <a:t>ability to represent all kinds of knowledge</a:t>
            </a:r>
          </a:p>
          <a:p>
            <a:pPr eaLnBrk="1" hangingPunct="1"/>
            <a:endParaRPr lang="en-US" sz="1600" smtClean="0"/>
          </a:p>
          <a:p>
            <a:pPr eaLnBrk="1" hangingPunct="1"/>
            <a:r>
              <a:rPr lang="en-US" sz="1600" b="1" smtClean="0"/>
              <a:t>Inferential Adequacy: </a:t>
            </a:r>
            <a:r>
              <a:rPr lang="en-US" sz="1600" smtClean="0"/>
              <a:t>ability to manipulate the representational structures to derive new knowledge inferred from old one</a:t>
            </a:r>
          </a:p>
          <a:p>
            <a:pPr eaLnBrk="1" hangingPunct="1"/>
            <a:endParaRPr lang="en-US" sz="1600" smtClean="0"/>
          </a:p>
          <a:p>
            <a:pPr eaLnBrk="1" hangingPunct="1"/>
            <a:r>
              <a:rPr lang="en-US" sz="1600" b="1" smtClean="0"/>
              <a:t>Inferential Efficiency: </a:t>
            </a:r>
            <a:r>
              <a:rPr lang="en-US" sz="1600" smtClean="0"/>
              <a:t>ability to incorporate into the knowledge structure additional information that makes the inference most promising</a:t>
            </a:r>
          </a:p>
          <a:p>
            <a:pPr eaLnBrk="1" hangingPunct="1"/>
            <a:endParaRPr lang="en-US" sz="1600" smtClean="0"/>
          </a:p>
          <a:p>
            <a:pPr eaLnBrk="1" hangingPunct="1"/>
            <a:r>
              <a:rPr lang="en-US" sz="1600" b="1" smtClean="0"/>
              <a:t>Acquisitional Efficiency: </a:t>
            </a:r>
            <a:r>
              <a:rPr lang="en-US" sz="1600" smtClean="0"/>
              <a:t>ability to acquire new information easily</a:t>
            </a:r>
          </a:p>
        </p:txBody>
      </p:sp>
      <p:sp>
        <p:nvSpPr>
          <p:cNvPr id="12291"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82D31BF-DA57-4555-9FEE-C92F1308ED22}" type="datetime1">
              <a:rPr lang="en-US" smtClean="0"/>
              <a:pPr fontAlgn="base">
                <a:spcBef>
                  <a:spcPct val="0"/>
                </a:spcBef>
                <a:spcAft>
                  <a:spcPct val="0"/>
                </a:spcAft>
                <a:defRPr/>
              </a:pPr>
              <a:t>19/02/2020</a:t>
            </a:fld>
            <a:endParaRPr lang="en-US" smtClean="0"/>
          </a:p>
        </p:txBody>
      </p:sp>
      <p:sp>
        <p:nvSpPr>
          <p:cNvPr id="1229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6454871-8C91-4CD6-A32A-BCAB9D58CE69}" type="slidenum">
              <a:rPr lang="en-US" smtClean="0"/>
              <a:pPr fontAlgn="base">
                <a:spcBef>
                  <a:spcPct val="0"/>
                </a:spcBef>
                <a:spcAft>
                  <a:spcPct val="0"/>
                </a:spcAft>
                <a:defRPr/>
              </a:pPr>
              <a:t>4</a:t>
            </a:fld>
            <a:endParaRPr lang="en-US" smtClean="0"/>
          </a:p>
        </p:txBody>
      </p:sp>
      <p:sp>
        <p:nvSpPr>
          <p:cNvPr id="5" name="Title 4"/>
          <p:cNvSpPr>
            <a:spLocks noGrp="1"/>
          </p:cNvSpPr>
          <p:nvPr>
            <p:ph type="title"/>
          </p:nvPr>
        </p:nvSpPr>
        <p:spPr>
          <a:xfrm>
            <a:off x="0" y="228600"/>
            <a:ext cx="9144000" cy="868362"/>
          </a:xfrm>
        </p:spPr>
        <p:txBody>
          <a:bodyPr>
            <a:normAutofit fontScale="90000"/>
          </a:bodyPr>
          <a:lstStyle/>
          <a:p>
            <a:pPr eaLnBrk="1" fontAlgn="auto" hangingPunct="1">
              <a:spcAft>
                <a:spcPts val="0"/>
              </a:spcAft>
              <a:defRPr/>
            </a:pPr>
            <a:r>
              <a:rPr lang="en-US" dirty="0" smtClean="0"/>
              <a:t>Approaches to Knowledge Representation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2786062"/>
          </a:xfrm>
        </p:spPr>
        <p:txBody>
          <a:bodyPr/>
          <a:lstStyle/>
          <a:p>
            <a:pPr>
              <a:defRPr/>
            </a:pPr>
            <a:r>
              <a:rPr lang="en-US" sz="1600" dirty="0" smtClean="0"/>
              <a:t>Resolve the following clauses:</a:t>
            </a:r>
          </a:p>
          <a:p>
            <a:pPr marL="452437" indent="-342900">
              <a:buFont typeface="+mj-lt"/>
              <a:buAutoNum type="arabicPeriod"/>
              <a:defRPr/>
            </a:pPr>
            <a:r>
              <a:rPr lang="en-US" sz="1600" dirty="0" smtClean="0"/>
              <a:t>Man (Marcus)</a:t>
            </a:r>
          </a:p>
          <a:p>
            <a:pPr marL="452437" indent="-342900">
              <a:buFont typeface="+mj-lt"/>
              <a:buAutoNum type="arabicPeriod"/>
              <a:defRPr/>
            </a:pPr>
            <a:r>
              <a:rPr lang="en-US" sz="1600" dirty="0" smtClean="0"/>
              <a:t>¬Man (x</a:t>
            </a:r>
            <a:r>
              <a:rPr lang="en-US" sz="1600" baseline="-25000" dirty="0" smtClean="0"/>
              <a:t>1</a:t>
            </a:r>
            <a:r>
              <a:rPr lang="en-US" sz="1600" dirty="0" smtClean="0"/>
              <a:t>) ∨Mortal (x</a:t>
            </a:r>
            <a:r>
              <a:rPr lang="en-US" sz="1600" baseline="-25000" dirty="0" smtClean="0"/>
              <a:t>1</a:t>
            </a:r>
            <a:r>
              <a:rPr lang="en-US" sz="1600" dirty="0" smtClean="0"/>
              <a:t>)</a:t>
            </a:r>
          </a:p>
          <a:p>
            <a:pPr marL="452437" indent="-342900">
              <a:buFont typeface="Wingdings 3" pitchFamily="18" charset="2"/>
              <a:buNone/>
              <a:defRPr/>
            </a:pPr>
            <a:endParaRPr lang="en-US" sz="1600" dirty="0" smtClean="0"/>
          </a:p>
          <a:p>
            <a:pPr>
              <a:defRPr/>
            </a:pPr>
            <a:r>
              <a:rPr lang="en-US" sz="1600" dirty="0" smtClean="0"/>
              <a:t>Solution goes like the following:</a:t>
            </a:r>
          </a:p>
          <a:p>
            <a:pPr>
              <a:buFont typeface="Wingdings 3" pitchFamily="18" charset="2"/>
              <a:buNone/>
              <a:defRPr/>
            </a:pPr>
            <a:r>
              <a:rPr lang="en-US" sz="1600" dirty="0" smtClean="0"/>
              <a:t>    Man (Marcus) and Man (x</a:t>
            </a:r>
            <a:r>
              <a:rPr lang="en-US" sz="1600" baseline="-25000" dirty="0" smtClean="0"/>
              <a:t>1</a:t>
            </a:r>
            <a:r>
              <a:rPr lang="en-US" sz="1600" dirty="0" smtClean="0"/>
              <a:t>) can be unified by the substitution Marcus/ x</a:t>
            </a:r>
            <a:r>
              <a:rPr lang="en-US" sz="1600" baseline="-25000" dirty="0" smtClean="0"/>
              <a:t>1</a:t>
            </a:r>
          </a:p>
          <a:p>
            <a:pPr>
              <a:buFont typeface="Wingdings 3" pitchFamily="18" charset="2"/>
              <a:buNone/>
              <a:defRPr/>
            </a:pPr>
            <a:r>
              <a:rPr lang="en-US" sz="1600" baseline="-25000" dirty="0" smtClean="0"/>
              <a:t>       </a:t>
            </a:r>
            <a:r>
              <a:rPr lang="en-US" sz="1600" dirty="0" smtClean="0"/>
              <a:t>so the </a:t>
            </a:r>
            <a:r>
              <a:rPr lang="en-US" sz="1600" dirty="0" err="1" smtClean="0"/>
              <a:t>resolvent</a:t>
            </a:r>
            <a:r>
              <a:rPr lang="en-US" sz="1600" dirty="0" smtClean="0"/>
              <a:t> is Mortal (Marcus)</a:t>
            </a:r>
          </a:p>
          <a:p>
            <a:pPr>
              <a:buFont typeface="Wingdings 3" pitchFamily="18" charset="2"/>
              <a:buNone/>
              <a:defRPr/>
            </a:pPr>
            <a:endParaRPr lang="en-US" sz="1600" dirty="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Unification</a:t>
            </a:r>
            <a:endParaRPr lang="en-US" sz="3700" dirty="0"/>
          </a:p>
        </p:txBody>
      </p:sp>
      <p:sp>
        <p:nvSpPr>
          <p:cNvPr id="4" name="Date Placeholder 3"/>
          <p:cNvSpPr>
            <a:spLocks noGrp="1"/>
          </p:cNvSpPr>
          <p:nvPr>
            <p:ph type="dt" sz="quarter" idx="10"/>
          </p:nvPr>
        </p:nvSpPr>
        <p:spPr/>
        <p:txBody>
          <a:bodyPr/>
          <a:lstStyle/>
          <a:p>
            <a:pPr>
              <a:defRPr/>
            </a:pPr>
            <a:fld id="{1CEF5692-BE7F-4564-A707-EA116205AE41}"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B8FC2BD5-1018-442A-8E75-F98D7B2DE036}"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152400" y="1066800"/>
            <a:ext cx="8686800" cy="4800600"/>
          </a:xfrm>
        </p:spPr>
        <p:txBody>
          <a:bodyPr/>
          <a:lstStyle/>
          <a:p>
            <a:r>
              <a:rPr lang="en-US" sz="1600" smtClean="0"/>
              <a:t>Let’s consider the following wffs in FOPL:</a:t>
            </a:r>
          </a:p>
          <a:p>
            <a:endParaRPr lang="en-US" sz="1600" smtClean="0"/>
          </a:p>
          <a:p>
            <a:r>
              <a:rPr lang="en-US" sz="1600" smtClean="0"/>
              <a:t>Man (Marcus).</a:t>
            </a:r>
          </a:p>
          <a:p>
            <a:r>
              <a:rPr lang="en-US" sz="1600" smtClean="0"/>
              <a:t>Pompeian (Marcus).</a:t>
            </a:r>
          </a:p>
          <a:p>
            <a:r>
              <a:rPr lang="en-US" sz="1600" smtClean="0"/>
              <a:t>∀x: Pompeian (x) → Roman (x).</a:t>
            </a:r>
          </a:p>
          <a:p>
            <a:r>
              <a:rPr lang="en-US" sz="1600" smtClean="0"/>
              <a:t>Ruler (Caesar).</a:t>
            </a:r>
          </a:p>
          <a:p>
            <a:r>
              <a:rPr lang="en-US" sz="1600" smtClean="0"/>
              <a:t>∀x:Roman (x) → loyalto (x, Caesar) ∨ hated (x, Caesar).</a:t>
            </a:r>
          </a:p>
          <a:p>
            <a:r>
              <a:rPr lang="en-US" sz="1600" smtClean="0"/>
              <a:t>∀x:∃y:loyalto (x, y).</a:t>
            </a:r>
          </a:p>
          <a:p>
            <a:r>
              <a:rPr lang="en-US" sz="1600" smtClean="0"/>
              <a:t>∀x: ∀y: Man (x) ∧ Ruler (y) ∧ tryassassinate (x, y) → ¬loyalto (x, y)</a:t>
            </a:r>
          </a:p>
          <a:p>
            <a:r>
              <a:rPr lang="en-US" sz="1600" smtClean="0"/>
              <a:t>tryassassinate (Marcus, Caesar).</a:t>
            </a:r>
          </a:p>
          <a:p>
            <a:endParaRPr lang="en-US" sz="1600" smtClean="0"/>
          </a:p>
          <a:p>
            <a:r>
              <a:rPr lang="en-US" sz="1600" smtClean="0"/>
              <a:t>With this set of wffs as knowledge base prove the sentence “Did Marcus hate Caesar?”</a:t>
            </a:r>
          </a:p>
          <a:p>
            <a:r>
              <a:rPr lang="en-US" sz="1600" smtClean="0"/>
              <a:t>So the goal can be written in FOPL as hate(Marcus, Caesar)</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Example</a:t>
            </a:r>
            <a:endParaRPr lang="en-US" sz="3700" dirty="0"/>
          </a:p>
        </p:txBody>
      </p:sp>
      <p:sp>
        <p:nvSpPr>
          <p:cNvPr id="4" name="Date Placeholder 3"/>
          <p:cNvSpPr>
            <a:spLocks noGrp="1"/>
          </p:cNvSpPr>
          <p:nvPr>
            <p:ph type="dt" sz="quarter" idx="10"/>
          </p:nvPr>
        </p:nvSpPr>
        <p:spPr/>
        <p:txBody>
          <a:bodyPr/>
          <a:lstStyle/>
          <a:p>
            <a:pPr>
              <a:defRPr/>
            </a:pPr>
            <a:fld id="{1CEF5692-BE7F-4564-A707-EA116205AE41}"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52F728A3-3A24-4C2D-AF28-089F9C44A854}"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p:cNvSpPr>
            <a:spLocks noGrp="1"/>
          </p:cNvSpPr>
          <p:nvPr>
            <p:ph idx="1"/>
          </p:nvPr>
        </p:nvSpPr>
        <p:spPr>
          <a:xfrm>
            <a:off x="152400" y="990600"/>
            <a:ext cx="8686800" cy="5257800"/>
          </a:xfrm>
        </p:spPr>
        <p:txBody>
          <a:bodyPr/>
          <a:lstStyle/>
          <a:p>
            <a:r>
              <a:rPr lang="en-US" sz="1600" smtClean="0"/>
              <a:t>Converting above wffs in CNF we have the following clauses:</a:t>
            </a:r>
          </a:p>
          <a:p>
            <a:endParaRPr lang="en-US" sz="1600" smtClean="0"/>
          </a:p>
          <a:p>
            <a:r>
              <a:rPr lang="en-US" sz="1600" smtClean="0"/>
              <a:t>1.Man (Marcus).</a:t>
            </a:r>
          </a:p>
          <a:p>
            <a:r>
              <a:rPr lang="en-US" sz="1600" smtClean="0"/>
              <a:t>2. Pompeian (Marcus).</a:t>
            </a:r>
          </a:p>
          <a:p>
            <a:r>
              <a:rPr lang="en-US" sz="1600" smtClean="0"/>
              <a:t>3. ¬Pompeian(x1) ∨ Roman(x1)</a:t>
            </a:r>
          </a:p>
          <a:p>
            <a:r>
              <a:rPr lang="en-US" sz="1600" smtClean="0"/>
              <a:t>4. Ruler (Caesar).</a:t>
            </a:r>
          </a:p>
          <a:p>
            <a:r>
              <a:rPr lang="en-US" sz="1600" smtClean="0"/>
              <a:t>5. ¬Roman(x2) ∨Loyalto(x2, Caesar) ∨Hate(x2, Caesar)</a:t>
            </a:r>
          </a:p>
          <a:p>
            <a:r>
              <a:rPr lang="en-US" sz="1600" smtClean="0"/>
              <a:t>6. Loyalto (x3, f(x3))</a:t>
            </a:r>
          </a:p>
          <a:p>
            <a:r>
              <a:rPr lang="en-US" sz="1600" smtClean="0"/>
              <a:t>7. ¬Man(x4) ∨ ¬Ruler(y1) ∨ ¬Tryassassinate(x4, y1) ∨ ¬Loyalto (x4, y1)</a:t>
            </a:r>
          </a:p>
          <a:p>
            <a:r>
              <a:rPr lang="en-US" sz="1600" smtClean="0"/>
              <a:t>8. Tryassassinate(Marcus, Caesar)</a:t>
            </a:r>
          </a:p>
          <a:p>
            <a:endParaRPr lang="en-US" sz="1600" smtClean="0"/>
          </a:p>
          <a:p>
            <a:r>
              <a:rPr lang="en-US" sz="1600" smtClean="0"/>
              <a:t>Since the goal is also needed to be converted in FOPL and as well as in negation form, so the revised formation of the goal will be as follows:</a:t>
            </a:r>
          </a:p>
          <a:p>
            <a:r>
              <a:rPr lang="en-US" sz="1600" smtClean="0"/>
              <a:t>9. ¬ hate(Marcus, Caesar)</a:t>
            </a:r>
          </a:p>
          <a:p>
            <a:endParaRPr lang="en-US" sz="160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Example </a:t>
            </a:r>
            <a:r>
              <a:rPr lang="en-US" sz="1600" dirty="0" smtClean="0"/>
              <a:t>contd..</a:t>
            </a:r>
            <a:endParaRPr lang="en-US" sz="1600" dirty="0"/>
          </a:p>
        </p:txBody>
      </p:sp>
      <p:sp>
        <p:nvSpPr>
          <p:cNvPr id="4" name="Date Placeholder 3"/>
          <p:cNvSpPr>
            <a:spLocks noGrp="1"/>
          </p:cNvSpPr>
          <p:nvPr>
            <p:ph type="dt" sz="quarter" idx="10"/>
          </p:nvPr>
        </p:nvSpPr>
        <p:spPr/>
        <p:txBody>
          <a:bodyPr/>
          <a:lstStyle/>
          <a:p>
            <a:pPr>
              <a:defRPr/>
            </a:pPr>
            <a:fld id="{1CEF5692-BE7F-4564-A707-EA116205AE41}"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35229402-E84E-4995-BF2C-F69851FFBFAE}"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a:xfrm>
            <a:off x="76200" y="914400"/>
            <a:ext cx="8915400" cy="5638800"/>
          </a:xfrm>
        </p:spPr>
        <p:txBody>
          <a:bodyPr/>
          <a:lstStyle/>
          <a:p>
            <a:pPr>
              <a:buFont typeface="Wingdings 3" pitchFamily="18" charset="2"/>
              <a:buNone/>
            </a:pPr>
            <a:r>
              <a:rPr lang="en-US" sz="1600" smtClean="0"/>
              <a:t>		Clause 9				Clause 5</a:t>
            </a:r>
          </a:p>
          <a:p>
            <a:pPr>
              <a:buFont typeface="Wingdings 3" pitchFamily="18" charset="2"/>
              <a:buNone/>
            </a:pPr>
            <a:r>
              <a:rPr lang="en-US" sz="1600" smtClean="0"/>
              <a:t>						</a:t>
            </a:r>
          </a:p>
          <a:p>
            <a:pPr>
              <a:buFont typeface="Wingdings 3" pitchFamily="18" charset="2"/>
              <a:buNone/>
            </a:pPr>
            <a:r>
              <a:rPr lang="en-US" sz="1600" smtClean="0"/>
              <a:t>					    Marcus/x2 </a:t>
            </a:r>
          </a:p>
          <a:p>
            <a:pPr>
              <a:buFont typeface="Wingdings 3" pitchFamily="18" charset="2"/>
              <a:buNone/>
            </a:pPr>
            <a:r>
              <a:rPr lang="en-US" sz="1600" smtClean="0"/>
              <a:t>             Clause 3		      ¬Roman(Marcus) ∨Loyalto(Marcus, Caesar) </a:t>
            </a:r>
          </a:p>
          <a:p>
            <a:pPr>
              <a:buFont typeface="Wingdings 3" pitchFamily="18" charset="2"/>
              <a:buNone/>
            </a:pPr>
            <a:endParaRPr lang="en-US" sz="1600" smtClean="0"/>
          </a:p>
          <a:p>
            <a:pPr>
              <a:buFont typeface="Wingdings 3" pitchFamily="18" charset="2"/>
              <a:buNone/>
            </a:pPr>
            <a:r>
              <a:rPr lang="en-US" sz="1600" smtClean="0"/>
              <a:t>				          Marcus/x1</a:t>
            </a:r>
          </a:p>
          <a:p>
            <a:pPr>
              <a:buFont typeface="Wingdings 3" pitchFamily="18" charset="2"/>
              <a:buNone/>
            </a:pPr>
            <a:r>
              <a:rPr lang="en-US" sz="1600" smtClean="0"/>
              <a:t>      ¬Pompeian(Marcus) ∨Loyalto(Marcus, Caesar)                      Clause 2 </a:t>
            </a:r>
          </a:p>
          <a:p>
            <a:pPr>
              <a:buFont typeface="Wingdings 3" pitchFamily="18" charset="2"/>
              <a:buNone/>
            </a:pPr>
            <a:endParaRPr lang="en-US" sz="1600" smtClean="0"/>
          </a:p>
          <a:p>
            <a:pPr>
              <a:buFont typeface="Wingdings 3" pitchFamily="18" charset="2"/>
              <a:buNone/>
            </a:pPr>
            <a:endParaRPr lang="en-US" sz="1600" smtClean="0"/>
          </a:p>
          <a:p>
            <a:pPr>
              <a:buFont typeface="Wingdings 3" pitchFamily="18" charset="2"/>
              <a:buNone/>
            </a:pPr>
            <a:r>
              <a:rPr lang="en-US" sz="1600" smtClean="0"/>
              <a:t>		Clause 7				           Loyalto(Marcus, Caesar)</a:t>
            </a:r>
          </a:p>
          <a:p>
            <a:pPr>
              <a:buFont typeface="Wingdings 3" pitchFamily="18" charset="2"/>
              <a:buNone/>
            </a:pPr>
            <a:r>
              <a:rPr lang="en-US" sz="1600" smtClean="0"/>
              <a:t>					            Marcus/x1, Caesar/ y1</a:t>
            </a:r>
          </a:p>
          <a:p>
            <a:pPr>
              <a:buFont typeface="Wingdings 3" pitchFamily="18" charset="2"/>
              <a:buNone/>
            </a:pPr>
            <a:r>
              <a:rPr lang="en-US" sz="1600" smtClean="0"/>
              <a:t>¬Man(Marcus) ∨ ¬Ruler(Caesar) ∨ ¬Tryassassinate(Marcus, Caesar)          Clause 1</a:t>
            </a:r>
          </a:p>
          <a:p>
            <a:pPr>
              <a:buFont typeface="Wingdings 3" pitchFamily="18" charset="2"/>
              <a:buNone/>
            </a:pPr>
            <a:endParaRPr lang="en-US" sz="1600" smtClean="0"/>
          </a:p>
          <a:p>
            <a:pPr>
              <a:buFont typeface="Wingdings 3" pitchFamily="18" charset="2"/>
              <a:buNone/>
            </a:pPr>
            <a:r>
              <a:rPr lang="en-US" sz="1600" smtClean="0"/>
              <a:t>            Clause 4			¬Ruler(Caesar) ∨ ¬Tryassassinate(Marcus, Caesar)</a:t>
            </a:r>
          </a:p>
          <a:p>
            <a:pPr>
              <a:buFont typeface="Wingdings 3" pitchFamily="18" charset="2"/>
              <a:buNone/>
            </a:pPr>
            <a:endParaRPr lang="en-US" sz="1600" smtClean="0"/>
          </a:p>
          <a:p>
            <a:pPr>
              <a:buFont typeface="Wingdings 3" pitchFamily="18" charset="2"/>
              <a:buNone/>
            </a:pPr>
            <a:r>
              <a:rPr lang="en-US" sz="1600" smtClean="0"/>
              <a:t>            Clause 8		          ¬Tryassassinate(Marcus, Caesar) </a:t>
            </a:r>
          </a:p>
          <a:p>
            <a:pPr>
              <a:buFont typeface="Wingdings 3" pitchFamily="18" charset="2"/>
              <a:buNone/>
            </a:pPr>
            <a:endParaRPr lang="en-US" sz="1600" smtClean="0"/>
          </a:p>
          <a:p>
            <a:pPr>
              <a:buFont typeface="Wingdings 3" pitchFamily="18" charset="2"/>
              <a:buNone/>
            </a:pPr>
            <a:r>
              <a:rPr lang="en-US" sz="1600" smtClean="0"/>
              <a:t>				</a:t>
            </a:r>
          </a:p>
          <a:p>
            <a:pPr>
              <a:buFont typeface="Wingdings 3" pitchFamily="18" charset="2"/>
              <a:buNone/>
            </a:pPr>
            <a:r>
              <a:rPr lang="en-US" sz="1600" smtClean="0"/>
              <a:t>				     Nil</a:t>
            </a:r>
          </a:p>
          <a:p>
            <a:pPr>
              <a:buFont typeface="Wingdings 3" pitchFamily="18" charset="2"/>
              <a:buNone/>
            </a:pPr>
            <a:endParaRPr lang="en-US" sz="160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Example </a:t>
            </a:r>
            <a:r>
              <a:rPr lang="en-US" sz="1600" dirty="0" smtClean="0"/>
              <a:t>contd..</a:t>
            </a:r>
            <a:endParaRPr lang="en-US" sz="1600" dirty="0"/>
          </a:p>
        </p:txBody>
      </p:sp>
      <p:sp>
        <p:nvSpPr>
          <p:cNvPr id="4" name="Date Placeholder 3"/>
          <p:cNvSpPr>
            <a:spLocks noGrp="1"/>
          </p:cNvSpPr>
          <p:nvPr>
            <p:ph type="dt" sz="quarter" idx="10"/>
          </p:nvPr>
        </p:nvSpPr>
        <p:spPr/>
        <p:txBody>
          <a:bodyPr/>
          <a:lstStyle/>
          <a:p>
            <a:pPr>
              <a:defRPr/>
            </a:pPr>
            <a:fld id="{F1C5497C-6815-4D65-9F50-8E3B6A0E03BF}"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7CD99F69-0C4A-48AF-B571-66346352FC7B}" type="slidenum">
              <a:rPr lang="en-US" smtClean="0"/>
              <a:pPr>
                <a:defRPr/>
              </a:pPr>
              <a:t>43</a:t>
            </a:fld>
            <a:endParaRPr lang="en-US"/>
          </a:p>
        </p:txBody>
      </p:sp>
      <p:cxnSp>
        <p:nvCxnSpPr>
          <p:cNvPr id="7" name="Straight Connector 6"/>
          <p:cNvCxnSpPr/>
          <p:nvPr/>
        </p:nvCxnSpPr>
        <p:spPr>
          <a:xfrm>
            <a:off x="1752600" y="1143000"/>
            <a:ext cx="1524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flipV="1">
            <a:off x="3276600" y="1143000"/>
            <a:ext cx="1600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 y="2057400"/>
            <a:ext cx="1524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2743200" y="2057400"/>
            <a:ext cx="1600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86200" y="2895600"/>
            <a:ext cx="1524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5410200" y="2895600"/>
            <a:ext cx="1600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9200" y="3810000"/>
            <a:ext cx="1981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flipV="1">
            <a:off x="3200400" y="3810000"/>
            <a:ext cx="2362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648200" y="4419600"/>
            <a:ext cx="1828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6553200" y="4343400"/>
            <a:ext cx="16002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4953000"/>
            <a:ext cx="1828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flipV="1">
            <a:off x="3505200" y="4953000"/>
            <a:ext cx="1828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524000" y="5562600"/>
            <a:ext cx="1828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3352800" y="5562600"/>
            <a:ext cx="182880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763000" cy="4525962"/>
          </a:xfrm>
        </p:spPr>
        <p:txBody>
          <a:bodyPr/>
          <a:lstStyle/>
          <a:p>
            <a:r>
              <a:rPr lang="en-US" sz="1600" dirty="0" smtClean="0"/>
              <a:t>Let’s consider the following axioms in FOPL:</a:t>
            </a:r>
          </a:p>
          <a:p>
            <a:endParaRPr lang="en-US" sz="1600" dirty="0" smtClean="0"/>
          </a:p>
          <a:p>
            <a:pPr marL="452437" indent="-342900">
              <a:buFont typeface="+mj-lt"/>
              <a:buAutoNum type="arabicPeriod"/>
            </a:pPr>
            <a:r>
              <a:rPr lang="en-US" sz="1600" dirty="0" err="1" smtClean="0"/>
              <a:t>in_room</a:t>
            </a:r>
            <a:r>
              <a:rPr lang="en-US" sz="1600" dirty="0" smtClean="0"/>
              <a:t> (bananas)</a:t>
            </a:r>
          </a:p>
          <a:p>
            <a:pPr marL="452437" indent="-342900">
              <a:buFont typeface="+mj-lt"/>
              <a:buAutoNum type="arabicPeriod"/>
            </a:pPr>
            <a:r>
              <a:rPr lang="en-US" sz="1600" dirty="0" err="1" smtClean="0"/>
              <a:t>in_room</a:t>
            </a:r>
            <a:r>
              <a:rPr lang="en-US" sz="1600" dirty="0" smtClean="0"/>
              <a:t> (chair)</a:t>
            </a:r>
          </a:p>
          <a:p>
            <a:pPr marL="452437" indent="-342900">
              <a:buFont typeface="+mj-lt"/>
              <a:buAutoNum type="arabicPeriod"/>
            </a:pPr>
            <a:r>
              <a:rPr lang="en-US" sz="1600" dirty="0" err="1" smtClean="0"/>
              <a:t>in_room</a:t>
            </a:r>
            <a:r>
              <a:rPr lang="en-US" sz="1600" dirty="0" smtClean="0"/>
              <a:t> (monkey)</a:t>
            </a:r>
          </a:p>
          <a:p>
            <a:pPr marL="452437" indent="-342900">
              <a:buFont typeface="+mj-lt"/>
              <a:buAutoNum type="arabicPeriod"/>
            </a:pPr>
            <a:r>
              <a:rPr lang="en-US" sz="1600" dirty="0" smtClean="0"/>
              <a:t>tall (chair)</a:t>
            </a:r>
          </a:p>
          <a:p>
            <a:pPr marL="452437" indent="-342900">
              <a:buFont typeface="+mj-lt"/>
              <a:buAutoNum type="arabicPeriod"/>
            </a:pPr>
            <a:r>
              <a:rPr lang="en-US" sz="1600" dirty="0" smtClean="0"/>
              <a:t>¬close (bananas, floor)</a:t>
            </a:r>
          </a:p>
          <a:p>
            <a:pPr marL="452437" indent="-342900">
              <a:buFont typeface="+mj-lt"/>
              <a:buAutoNum type="arabicPeriod"/>
            </a:pPr>
            <a:r>
              <a:rPr lang="en-US" sz="1600" dirty="0" err="1" smtClean="0"/>
              <a:t>can_move</a:t>
            </a:r>
            <a:r>
              <a:rPr lang="en-US" sz="1600" dirty="0" smtClean="0"/>
              <a:t>(monkey, chair, bananas)</a:t>
            </a:r>
          </a:p>
          <a:p>
            <a:pPr marL="452437" indent="-342900">
              <a:buFont typeface="+mj-lt"/>
              <a:buAutoNum type="arabicPeriod"/>
            </a:pPr>
            <a:r>
              <a:rPr lang="en-US" sz="1600" dirty="0" err="1" smtClean="0"/>
              <a:t>can_climb</a:t>
            </a:r>
            <a:r>
              <a:rPr lang="en-US" sz="1600" dirty="0" smtClean="0"/>
              <a:t> (monkey, chair)</a:t>
            </a:r>
          </a:p>
          <a:p>
            <a:pPr marL="452437" indent="-342900">
              <a:buFont typeface="+mj-lt"/>
              <a:buAutoNum type="arabicPeriod"/>
            </a:pPr>
            <a:r>
              <a:rPr lang="en-US" sz="1600" dirty="0" smtClean="0"/>
              <a:t>∀</a:t>
            </a:r>
            <a:r>
              <a:rPr lang="en-US" sz="1600" dirty="0" err="1" smtClean="0"/>
              <a:t>xy</a:t>
            </a:r>
            <a:r>
              <a:rPr lang="en-US" sz="1600" dirty="0" smtClean="0"/>
              <a:t> close(x, y)→</a:t>
            </a:r>
            <a:r>
              <a:rPr lang="en-US" sz="1600" dirty="0" err="1" smtClean="0"/>
              <a:t>can_reach</a:t>
            </a:r>
            <a:r>
              <a:rPr lang="en-US" sz="1600" dirty="0" smtClean="0"/>
              <a:t>(x, y)</a:t>
            </a:r>
          </a:p>
          <a:p>
            <a:pPr marL="452437" indent="-342900">
              <a:buFont typeface="+mj-lt"/>
              <a:buAutoNum type="arabicPeriod"/>
            </a:pPr>
            <a:r>
              <a:rPr lang="en-US" sz="1600" dirty="0" smtClean="0"/>
              <a:t>∀</a:t>
            </a:r>
            <a:r>
              <a:rPr lang="en-US" sz="1600" dirty="0" err="1" smtClean="0"/>
              <a:t>xy</a:t>
            </a:r>
            <a:r>
              <a:rPr lang="en-US" sz="1600" dirty="0" smtClean="0"/>
              <a:t> ((</a:t>
            </a:r>
            <a:r>
              <a:rPr lang="en-US" sz="1600" dirty="0" err="1" smtClean="0"/>
              <a:t>get_on</a:t>
            </a:r>
            <a:r>
              <a:rPr lang="en-US" sz="1600" dirty="0" smtClean="0"/>
              <a:t>(x, y)∧under(y, bananas) ∧</a:t>
            </a:r>
            <a:r>
              <a:rPr lang="en-US" sz="1600" smtClean="0"/>
              <a:t>tall(y))→ </a:t>
            </a:r>
            <a:r>
              <a:rPr lang="en-US" sz="1600" dirty="0" smtClean="0"/>
              <a:t>close(x, bananas))</a:t>
            </a:r>
          </a:p>
          <a:p>
            <a:pPr marL="452437" indent="-342900">
              <a:buFont typeface="+mj-lt"/>
              <a:buAutoNum type="arabicPeriod"/>
            </a:pPr>
            <a:r>
              <a:rPr lang="en-US" sz="1600" dirty="0" smtClean="0"/>
              <a:t>∀</a:t>
            </a:r>
            <a:r>
              <a:rPr lang="en-US" sz="1600" dirty="0" err="1" smtClean="0"/>
              <a:t>xy</a:t>
            </a:r>
            <a:r>
              <a:rPr lang="en-US" sz="1600" dirty="0" smtClean="0"/>
              <a:t> ((</a:t>
            </a:r>
            <a:r>
              <a:rPr lang="en-US" sz="1600" dirty="0" err="1" smtClean="0"/>
              <a:t>in_room</a:t>
            </a:r>
            <a:r>
              <a:rPr lang="en-US" sz="1600" dirty="0" smtClean="0"/>
              <a:t>(x) ∧ </a:t>
            </a:r>
            <a:r>
              <a:rPr lang="en-US" sz="1600" dirty="0" err="1" smtClean="0"/>
              <a:t>in_room</a:t>
            </a:r>
            <a:r>
              <a:rPr lang="en-US" sz="1600" dirty="0" smtClean="0"/>
              <a:t> (y) ∧</a:t>
            </a:r>
            <a:r>
              <a:rPr lang="en-US" sz="1600" dirty="0" err="1" smtClean="0"/>
              <a:t>in_room</a:t>
            </a:r>
            <a:r>
              <a:rPr lang="en-US" sz="1600" dirty="0" smtClean="0"/>
              <a:t>(z) ∧ </a:t>
            </a:r>
            <a:r>
              <a:rPr lang="en-US" sz="1600" dirty="0" err="1" smtClean="0"/>
              <a:t>can_move</a:t>
            </a:r>
            <a:r>
              <a:rPr lang="en-US" sz="1600" dirty="0" smtClean="0"/>
              <a:t> (x, y, z)) →          close(z, floor) ∨ under(y, z))</a:t>
            </a:r>
          </a:p>
          <a:p>
            <a:pPr marL="452437" indent="-342900">
              <a:buFont typeface="+mj-lt"/>
              <a:buAutoNum type="arabicPeriod"/>
            </a:pPr>
            <a:r>
              <a:rPr lang="en-US" sz="1600" dirty="0" smtClean="0"/>
              <a:t>∀</a:t>
            </a:r>
            <a:r>
              <a:rPr lang="en-US" sz="1600" dirty="0" err="1" smtClean="0"/>
              <a:t>xy</a:t>
            </a:r>
            <a:r>
              <a:rPr lang="en-US" sz="1600" dirty="0" smtClean="0"/>
              <a:t> </a:t>
            </a:r>
            <a:r>
              <a:rPr lang="en-US" sz="1600" dirty="0" err="1" smtClean="0"/>
              <a:t>can_climb</a:t>
            </a:r>
            <a:r>
              <a:rPr lang="en-US" sz="1600" dirty="0" smtClean="0"/>
              <a:t>(x, y) → </a:t>
            </a:r>
            <a:r>
              <a:rPr lang="en-US" sz="1600" dirty="0" err="1" smtClean="0"/>
              <a:t>get_on</a:t>
            </a:r>
            <a:r>
              <a:rPr lang="en-US" sz="1600" dirty="0" smtClean="0"/>
              <a:t> (x, y)</a:t>
            </a:r>
          </a:p>
          <a:p>
            <a:pPr marL="452437" indent="-342900">
              <a:buFont typeface="+mj-lt"/>
              <a:buAutoNum type="arabicPeriod"/>
            </a:pPr>
            <a:r>
              <a:rPr lang="en-US" sz="1600" dirty="0" smtClean="0"/>
              <a:t>Goal: </a:t>
            </a:r>
            <a:r>
              <a:rPr lang="en-US" sz="1600" dirty="0" err="1" smtClean="0"/>
              <a:t>can_reach</a:t>
            </a:r>
            <a:r>
              <a:rPr lang="en-US" sz="1600" dirty="0" smtClean="0"/>
              <a:t>(monkey, bananas)    </a:t>
            </a:r>
            <a:endParaRPr lang="en-US" sz="1600"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Example – Monkey Banana Problem</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839200" cy="5334000"/>
          </a:xfrm>
        </p:spPr>
        <p:txBody>
          <a:bodyPr/>
          <a:lstStyle/>
          <a:p>
            <a:r>
              <a:rPr lang="en-US" sz="1600" dirty="0" smtClean="0"/>
              <a:t>CNF representation of FOPL sentences:</a:t>
            </a:r>
          </a:p>
          <a:p>
            <a:endParaRPr lang="en-US" sz="1600" dirty="0" smtClean="0"/>
          </a:p>
          <a:p>
            <a:pPr marL="452437" indent="-342900">
              <a:buFont typeface="+mj-lt"/>
              <a:buAutoNum type="arabicPeriod"/>
            </a:pPr>
            <a:r>
              <a:rPr lang="en-US" sz="1600" dirty="0" err="1" smtClean="0"/>
              <a:t>in_room</a:t>
            </a:r>
            <a:r>
              <a:rPr lang="en-US" sz="1600" dirty="0" smtClean="0"/>
              <a:t> (bananas)</a:t>
            </a:r>
          </a:p>
          <a:p>
            <a:pPr marL="452437" indent="-342900">
              <a:buFont typeface="+mj-lt"/>
              <a:buAutoNum type="arabicPeriod"/>
            </a:pPr>
            <a:r>
              <a:rPr lang="en-US" sz="1600" dirty="0" err="1" smtClean="0"/>
              <a:t>in_room</a:t>
            </a:r>
            <a:r>
              <a:rPr lang="en-US" sz="1600" dirty="0" smtClean="0"/>
              <a:t> (chair)</a:t>
            </a:r>
          </a:p>
          <a:p>
            <a:pPr marL="452437" indent="-342900">
              <a:buFont typeface="+mj-lt"/>
              <a:buAutoNum type="arabicPeriod"/>
            </a:pPr>
            <a:r>
              <a:rPr lang="en-US" sz="1600" dirty="0" err="1" smtClean="0"/>
              <a:t>in_room</a:t>
            </a:r>
            <a:r>
              <a:rPr lang="en-US" sz="1600" dirty="0" smtClean="0"/>
              <a:t> (monkey)</a:t>
            </a:r>
          </a:p>
          <a:p>
            <a:pPr marL="452437" indent="-342900">
              <a:buFont typeface="+mj-lt"/>
              <a:buAutoNum type="arabicPeriod"/>
            </a:pPr>
            <a:r>
              <a:rPr lang="en-US" sz="1600" dirty="0" smtClean="0"/>
              <a:t>tall (chair)</a:t>
            </a:r>
          </a:p>
          <a:p>
            <a:pPr marL="452437" indent="-342900">
              <a:buFont typeface="+mj-lt"/>
              <a:buAutoNum type="arabicPeriod"/>
            </a:pPr>
            <a:r>
              <a:rPr lang="en-US" sz="1600" dirty="0" smtClean="0"/>
              <a:t>¬close (bananas, floor)</a:t>
            </a:r>
          </a:p>
          <a:p>
            <a:pPr marL="452437" indent="-342900">
              <a:buFont typeface="+mj-lt"/>
              <a:buAutoNum type="arabicPeriod"/>
            </a:pPr>
            <a:r>
              <a:rPr lang="en-US" sz="1600" dirty="0" err="1" smtClean="0"/>
              <a:t>can_move</a:t>
            </a:r>
            <a:r>
              <a:rPr lang="en-US" sz="1600" dirty="0" smtClean="0"/>
              <a:t>(monkey, chair, bananas)</a:t>
            </a:r>
          </a:p>
          <a:p>
            <a:pPr marL="452437" indent="-342900">
              <a:buFont typeface="+mj-lt"/>
              <a:buAutoNum type="arabicPeriod"/>
            </a:pPr>
            <a:r>
              <a:rPr lang="en-US" sz="1600" dirty="0" err="1" smtClean="0"/>
              <a:t>can_climb</a:t>
            </a:r>
            <a:r>
              <a:rPr lang="en-US" sz="1600" dirty="0" smtClean="0"/>
              <a:t> (monkey, chair)</a:t>
            </a:r>
          </a:p>
          <a:p>
            <a:pPr marL="452437" indent="-342900">
              <a:buFont typeface="+mj-lt"/>
              <a:buAutoNum type="arabicPeriod"/>
            </a:pPr>
            <a:r>
              <a:rPr lang="en-US" sz="1600" dirty="0" smtClean="0"/>
              <a:t>¬close (x1, y1) ∨</a:t>
            </a:r>
            <a:r>
              <a:rPr lang="en-US" sz="1600" dirty="0" err="1" smtClean="0"/>
              <a:t>can_reach</a:t>
            </a:r>
            <a:r>
              <a:rPr lang="en-US" sz="1600" dirty="0" smtClean="0"/>
              <a:t>(x1, y1)</a:t>
            </a:r>
          </a:p>
          <a:p>
            <a:pPr marL="452437" indent="-342900">
              <a:buFont typeface="+mj-lt"/>
              <a:buAutoNum type="arabicPeriod"/>
            </a:pPr>
            <a:r>
              <a:rPr lang="en-US" sz="1600" dirty="0" smtClean="0"/>
              <a:t>¬ </a:t>
            </a:r>
            <a:r>
              <a:rPr lang="en-US" sz="1600" dirty="0" err="1" smtClean="0"/>
              <a:t>get_on</a:t>
            </a:r>
            <a:r>
              <a:rPr lang="en-US" sz="1600" dirty="0" smtClean="0"/>
              <a:t>(x2, y2) ∨ ¬ under(y2, bananas) ∨ ¬ tall(y2) ∨close(x2, bananas)</a:t>
            </a:r>
          </a:p>
          <a:p>
            <a:pPr marL="452437" indent="-342900">
              <a:buFont typeface="+mj-lt"/>
              <a:buAutoNum type="arabicPeriod"/>
            </a:pPr>
            <a:r>
              <a:rPr lang="en-US" sz="1600" dirty="0" smtClean="0"/>
              <a:t>¬ </a:t>
            </a:r>
            <a:r>
              <a:rPr lang="en-US" sz="1600" dirty="0" err="1" smtClean="0"/>
              <a:t>in_room</a:t>
            </a:r>
            <a:r>
              <a:rPr lang="en-US" sz="1600" dirty="0" smtClean="0"/>
              <a:t>(x3) ∨ ¬ </a:t>
            </a:r>
            <a:r>
              <a:rPr lang="en-US" sz="1600" dirty="0" err="1" smtClean="0"/>
              <a:t>in_room</a:t>
            </a:r>
            <a:r>
              <a:rPr lang="en-US" sz="1600" dirty="0" smtClean="0"/>
              <a:t> (y3) ∨ ¬ </a:t>
            </a:r>
            <a:r>
              <a:rPr lang="en-US" sz="1600" dirty="0" err="1" smtClean="0"/>
              <a:t>in_room</a:t>
            </a:r>
            <a:r>
              <a:rPr lang="en-US" sz="1600" dirty="0" smtClean="0"/>
              <a:t>(z1) ∨ ¬ </a:t>
            </a:r>
            <a:r>
              <a:rPr lang="en-US" sz="1600" dirty="0" err="1" smtClean="0"/>
              <a:t>can_move</a:t>
            </a:r>
            <a:r>
              <a:rPr lang="en-US" sz="1600" dirty="0" smtClean="0"/>
              <a:t> (x3, y3, z1) ∨ close(z1, floor) ∨under(y3, z1)</a:t>
            </a:r>
          </a:p>
          <a:p>
            <a:pPr marL="452437" indent="-342900">
              <a:buFont typeface="+mj-lt"/>
              <a:buAutoNum type="arabicPeriod"/>
            </a:pPr>
            <a:r>
              <a:rPr lang="en-US" sz="1600" dirty="0" smtClean="0"/>
              <a:t>¬ </a:t>
            </a:r>
            <a:r>
              <a:rPr lang="en-US" sz="1600" dirty="0" err="1" smtClean="0"/>
              <a:t>can_climb</a:t>
            </a:r>
            <a:r>
              <a:rPr lang="en-US" sz="1600" dirty="0" smtClean="0"/>
              <a:t>(x4, y4) ∨ </a:t>
            </a:r>
            <a:r>
              <a:rPr lang="en-US" sz="1600" dirty="0" err="1" smtClean="0"/>
              <a:t>get_on</a:t>
            </a:r>
            <a:r>
              <a:rPr lang="en-US" sz="1600" dirty="0" smtClean="0"/>
              <a:t> (x4, y4)</a:t>
            </a:r>
          </a:p>
          <a:p>
            <a:pPr marL="452437" indent="-342900">
              <a:buFont typeface="+mj-lt"/>
              <a:buAutoNum type="arabicPeriod"/>
            </a:pPr>
            <a:endParaRPr lang="en-US" sz="1600" dirty="0" smtClean="0"/>
          </a:p>
          <a:p>
            <a:pPr marL="452437" indent="-342900">
              <a:buFont typeface="+mj-lt"/>
              <a:buAutoNum type="arabicPeriod"/>
            </a:pPr>
            <a:r>
              <a:rPr lang="en-US" sz="1600" dirty="0" smtClean="0"/>
              <a:t>¬ </a:t>
            </a:r>
            <a:r>
              <a:rPr lang="en-US" sz="1600" dirty="0" err="1" smtClean="0"/>
              <a:t>can_reach</a:t>
            </a:r>
            <a:r>
              <a:rPr lang="en-US" sz="1600" dirty="0" smtClean="0"/>
              <a:t>(monkey, bananas) </a:t>
            </a:r>
          </a:p>
          <a:p>
            <a:pPr>
              <a:buNone/>
            </a:pPr>
            <a:endParaRPr lang="en-US" sz="1600"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Example – Monkey Banana Problem</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38200"/>
            <a:ext cx="8915400" cy="5715000"/>
          </a:xfrm>
        </p:spPr>
        <p:txBody>
          <a:bodyPr/>
          <a:lstStyle/>
          <a:p>
            <a:pPr>
              <a:buNone/>
            </a:pPr>
            <a:r>
              <a:rPr lang="en-US" sz="1600" dirty="0" smtClean="0"/>
              <a:t>			</a:t>
            </a:r>
            <a:r>
              <a:rPr lang="en-US" sz="1100" dirty="0" smtClean="0"/>
              <a:t>Clause 1, 2, 3 				Clause 10</a:t>
            </a:r>
          </a:p>
          <a:p>
            <a:pPr>
              <a:buNone/>
            </a:pPr>
            <a:r>
              <a:rPr lang="en-US" sz="1100" dirty="0" smtClean="0"/>
              <a:t>monkey/x3, chair/y3, bananas/z1</a:t>
            </a:r>
          </a:p>
          <a:p>
            <a:pPr>
              <a:buNone/>
            </a:pPr>
            <a:r>
              <a:rPr lang="en-US" sz="1100" dirty="0" smtClean="0"/>
              <a:t>     Clause 7		   ¬ </a:t>
            </a:r>
            <a:r>
              <a:rPr lang="en-US" sz="1100" dirty="0" err="1" smtClean="0"/>
              <a:t>can_move</a:t>
            </a:r>
            <a:r>
              <a:rPr lang="en-US" sz="1100" dirty="0" smtClean="0"/>
              <a:t> (monkey, chair, bananas) ∨ close(bananas, floor) ∨under(chair, bananas)</a:t>
            </a:r>
          </a:p>
          <a:p>
            <a:pPr>
              <a:buNone/>
            </a:pPr>
            <a:endParaRPr lang="en-US" sz="1100" dirty="0" smtClean="0"/>
          </a:p>
          <a:p>
            <a:pPr>
              <a:buNone/>
            </a:pPr>
            <a:endParaRPr lang="en-US" sz="1100" dirty="0" smtClean="0"/>
          </a:p>
          <a:p>
            <a:pPr>
              <a:buNone/>
            </a:pPr>
            <a:r>
              <a:rPr lang="en-US" sz="1100" dirty="0" smtClean="0"/>
              <a:t>           close(bananas, floor) ∨under(chair, bananas)       				      clause 6</a:t>
            </a:r>
          </a:p>
          <a:p>
            <a:pPr>
              <a:buNone/>
            </a:pPr>
            <a:r>
              <a:rPr lang="en-US" sz="1100" dirty="0" smtClean="0"/>
              <a:t> </a:t>
            </a:r>
          </a:p>
          <a:p>
            <a:pPr>
              <a:buNone/>
            </a:pPr>
            <a:endParaRPr lang="en-US" sz="1100" dirty="0" smtClean="0"/>
          </a:p>
          <a:p>
            <a:pPr>
              <a:buNone/>
            </a:pPr>
            <a:r>
              <a:rPr lang="en-US" sz="1100" dirty="0" smtClean="0"/>
              <a:t>             Clause 9				                  under(chair, bananas)</a:t>
            </a:r>
          </a:p>
          <a:p>
            <a:pPr>
              <a:buNone/>
            </a:pPr>
            <a:r>
              <a:rPr lang="en-US" sz="1100" dirty="0" smtClean="0"/>
              <a:t>                 Chair/y2</a:t>
            </a:r>
          </a:p>
          <a:p>
            <a:pPr>
              <a:buNone/>
            </a:pPr>
            <a:r>
              <a:rPr lang="en-US" sz="1100" dirty="0" smtClean="0"/>
              <a:t>      clause 5		        ¬ </a:t>
            </a:r>
            <a:r>
              <a:rPr lang="en-US" sz="1100" dirty="0" err="1" smtClean="0"/>
              <a:t>get_on</a:t>
            </a:r>
            <a:r>
              <a:rPr lang="en-US" sz="1100" dirty="0" smtClean="0"/>
              <a:t>(x2, chair) ∨ ¬ tall(chair) ∨close(x2, bananas) </a:t>
            </a:r>
          </a:p>
          <a:p>
            <a:pPr>
              <a:buNone/>
            </a:pPr>
            <a:endParaRPr lang="en-US" sz="1100" dirty="0" smtClean="0"/>
          </a:p>
          <a:p>
            <a:pPr>
              <a:buNone/>
            </a:pPr>
            <a:endParaRPr lang="en-US" sz="1100" dirty="0" smtClean="0"/>
          </a:p>
          <a:p>
            <a:pPr>
              <a:buNone/>
            </a:pPr>
            <a:r>
              <a:rPr lang="en-US" sz="1100" dirty="0" smtClean="0"/>
              <a:t>		Clause 11			             ¬ </a:t>
            </a:r>
            <a:r>
              <a:rPr lang="en-US" sz="1100" dirty="0" err="1" smtClean="0"/>
              <a:t>get_on</a:t>
            </a:r>
            <a:r>
              <a:rPr lang="en-US" sz="1100" dirty="0" smtClean="0"/>
              <a:t>(x2, chair) ∨ close(x2, bananas) </a:t>
            </a:r>
          </a:p>
          <a:p>
            <a:pPr>
              <a:buNone/>
            </a:pPr>
            <a:endParaRPr lang="en-US" sz="1100" dirty="0" smtClean="0"/>
          </a:p>
          <a:p>
            <a:pPr>
              <a:buNone/>
            </a:pPr>
            <a:r>
              <a:rPr lang="en-US" sz="1100" dirty="0" smtClean="0"/>
              <a:t>                     Chair/y4, x4/x2</a:t>
            </a:r>
          </a:p>
          <a:p>
            <a:pPr>
              <a:buNone/>
            </a:pPr>
            <a:r>
              <a:rPr lang="en-US" sz="1100" dirty="0" smtClean="0"/>
              <a:t>		clause 7		              ¬ </a:t>
            </a:r>
            <a:r>
              <a:rPr lang="en-US" sz="1100" dirty="0" err="1" smtClean="0"/>
              <a:t>can_climb</a:t>
            </a:r>
            <a:r>
              <a:rPr lang="en-US" sz="1100" dirty="0" smtClean="0"/>
              <a:t>(x4, chair) ∨ close(x4, bananas) </a:t>
            </a:r>
          </a:p>
          <a:p>
            <a:pPr>
              <a:buNone/>
            </a:pPr>
            <a:endParaRPr lang="en-US" sz="1100" dirty="0" smtClean="0"/>
          </a:p>
          <a:p>
            <a:pPr>
              <a:buNone/>
            </a:pPr>
            <a:r>
              <a:rPr lang="en-US" sz="1100" dirty="0" smtClean="0"/>
              <a:t>                                Monkey/ x4</a:t>
            </a:r>
          </a:p>
          <a:p>
            <a:pPr>
              <a:buNone/>
            </a:pPr>
            <a:r>
              <a:rPr lang="en-US" sz="1100" dirty="0" smtClean="0"/>
              <a:t>				            close(monkey, bananas)                                                clause 8</a:t>
            </a:r>
          </a:p>
          <a:p>
            <a:pPr>
              <a:buNone/>
            </a:pPr>
            <a:r>
              <a:rPr lang="en-US" sz="1100" dirty="0" smtClean="0"/>
              <a:t>                                               monkey/x1, bananas/y1</a:t>
            </a:r>
          </a:p>
          <a:p>
            <a:pPr>
              <a:buNone/>
            </a:pPr>
            <a:r>
              <a:rPr lang="en-US" sz="1100" dirty="0" smtClean="0"/>
              <a:t>                             clause 12				    </a:t>
            </a:r>
            <a:r>
              <a:rPr lang="en-US" sz="1100" dirty="0" err="1" smtClean="0"/>
              <a:t>can_reach</a:t>
            </a:r>
            <a:r>
              <a:rPr lang="en-US" sz="1100" dirty="0" smtClean="0"/>
              <a:t> (monkey, bananas)</a:t>
            </a:r>
          </a:p>
          <a:p>
            <a:pPr>
              <a:buNone/>
            </a:pPr>
            <a:endParaRPr lang="en-US" sz="1100" dirty="0" smtClean="0"/>
          </a:p>
          <a:p>
            <a:pPr>
              <a:buNone/>
            </a:pPr>
            <a:r>
              <a:rPr lang="en-US" sz="1100" dirty="0" smtClean="0"/>
              <a:t>				</a:t>
            </a:r>
          </a:p>
          <a:p>
            <a:pPr>
              <a:buNone/>
            </a:pPr>
            <a:r>
              <a:rPr lang="en-US" sz="1100" dirty="0" smtClean="0"/>
              <a:t>					     NIL</a:t>
            </a:r>
          </a:p>
          <a:p>
            <a:pPr>
              <a:buNone/>
            </a:pPr>
            <a:endParaRPr lang="en-US" sz="1100" dirty="0" smtClean="0"/>
          </a:p>
          <a:p>
            <a:pPr>
              <a:buNone/>
            </a:pPr>
            <a:r>
              <a:rPr lang="en-US" sz="1100" dirty="0" smtClean="0"/>
              <a:t>				</a:t>
            </a:r>
            <a:endParaRPr lang="en-US" sz="1100"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Example – Monkey Banana Problem</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46</a:t>
            </a:fld>
            <a:endParaRPr lang="en-US"/>
          </a:p>
        </p:txBody>
      </p:sp>
      <p:cxnSp>
        <p:nvCxnSpPr>
          <p:cNvPr id="7" name="Straight Connector 6"/>
          <p:cNvCxnSpPr/>
          <p:nvPr/>
        </p:nvCxnSpPr>
        <p:spPr>
          <a:xfrm>
            <a:off x="3048000" y="1143000"/>
            <a:ext cx="1981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flipV="1">
            <a:off x="5105400" y="1066800"/>
            <a:ext cx="1828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5800" y="1600200"/>
            <a:ext cx="1981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2667000" y="1524000"/>
            <a:ext cx="1828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81400" y="2209800"/>
            <a:ext cx="2057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flipV="1">
            <a:off x="5715000" y="2209800"/>
            <a:ext cx="2133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219200" y="2819400"/>
            <a:ext cx="2133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flipV="1">
            <a:off x="3429000" y="2819400"/>
            <a:ext cx="2286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90600" y="3352800"/>
            <a:ext cx="3505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4495800" y="3276600"/>
            <a:ext cx="2438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371600" y="3962400"/>
            <a:ext cx="2209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3581400" y="3886200"/>
            <a:ext cx="2362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371600" y="4648200"/>
            <a:ext cx="2362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V="1">
            <a:off x="3733800" y="4572000"/>
            <a:ext cx="2286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886200" y="5257800"/>
            <a:ext cx="2133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flipV="1">
            <a:off x="6019800" y="5257800"/>
            <a:ext cx="1524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5715000"/>
            <a:ext cx="2209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4267200" y="5715000"/>
            <a:ext cx="17526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a:xfrm>
            <a:off x="76200" y="2057400"/>
            <a:ext cx="8915400" cy="1752600"/>
          </a:xfrm>
        </p:spPr>
        <p:txBody>
          <a:bodyPr/>
          <a:lstStyle/>
          <a:p>
            <a:r>
              <a:rPr lang="en-US" sz="1600" smtClean="0"/>
              <a:t>Given the following text “Everyone who enters in a theatre has bought a ticket. Person who does not have money can’t buy ticket. Vinod enters a theatre.” Prove by resolution that “Vinod buys a ticket”</a:t>
            </a:r>
          </a:p>
        </p:txBody>
      </p:sp>
      <p:sp>
        <p:nvSpPr>
          <p:cNvPr id="3" name="Title 2"/>
          <p:cNvSpPr>
            <a:spLocks noGrp="1"/>
          </p:cNvSpPr>
          <p:nvPr>
            <p:ph type="title"/>
          </p:nvPr>
        </p:nvSpPr>
        <p:spPr>
          <a:xfrm>
            <a:off x="457200" y="274638"/>
            <a:ext cx="8229600" cy="715962"/>
          </a:xfrm>
        </p:spPr>
        <p:txBody>
          <a:bodyPr/>
          <a:lstStyle/>
          <a:p>
            <a:pPr>
              <a:defRPr/>
            </a:pPr>
            <a:r>
              <a:rPr lang="en-US" sz="3700" dirty="0" smtClean="0"/>
              <a:t>Example</a:t>
            </a:r>
            <a:endParaRPr lang="en-US" sz="3700" dirty="0"/>
          </a:p>
        </p:txBody>
      </p:sp>
      <p:sp>
        <p:nvSpPr>
          <p:cNvPr id="4" name="Date Placeholder 3"/>
          <p:cNvSpPr>
            <a:spLocks noGrp="1"/>
          </p:cNvSpPr>
          <p:nvPr>
            <p:ph type="dt" sz="quarter" idx="10"/>
          </p:nvPr>
        </p:nvSpPr>
        <p:spPr/>
        <p:txBody>
          <a:bodyPr/>
          <a:lstStyle/>
          <a:p>
            <a:pPr>
              <a:defRPr/>
            </a:pPr>
            <a:fld id="{F1C5497C-6815-4D65-9F50-8E3B6A0E03BF}"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49566A32-368D-46E5-B569-7DE8EF016762}"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839200" cy="5486400"/>
          </a:xfrm>
        </p:spPr>
        <p:txBody>
          <a:bodyPr/>
          <a:lstStyle/>
          <a:p>
            <a:pPr>
              <a:defRPr/>
            </a:pPr>
            <a:r>
              <a:rPr lang="en-US" sz="1600" dirty="0" smtClean="0"/>
              <a:t>FOPL representation of the given sentences is as follows:</a:t>
            </a:r>
          </a:p>
          <a:p>
            <a:pPr marL="708025" lvl="1" indent="-342900">
              <a:buFont typeface="+mj-lt"/>
              <a:buAutoNum type="arabicPeriod"/>
              <a:defRPr/>
            </a:pPr>
            <a:r>
              <a:rPr lang="en-US" sz="1600" dirty="0" smtClean="0"/>
              <a:t>∀x: Enters(x, theatre)→</a:t>
            </a:r>
            <a:r>
              <a:rPr lang="en-US" sz="1600" dirty="0" err="1" smtClean="0"/>
              <a:t>Buyticket</a:t>
            </a:r>
            <a:r>
              <a:rPr lang="en-US" sz="1600" dirty="0" smtClean="0"/>
              <a:t>(x)</a:t>
            </a:r>
          </a:p>
          <a:p>
            <a:pPr marL="708025" lvl="1" indent="-342900">
              <a:buFont typeface="+mj-lt"/>
              <a:buAutoNum type="arabicPeriod"/>
              <a:defRPr/>
            </a:pPr>
            <a:r>
              <a:rPr lang="en-US" sz="1600" dirty="0" smtClean="0"/>
              <a:t>∀x: Person(x) ∧¬</a:t>
            </a:r>
            <a:r>
              <a:rPr lang="en-US" sz="1600" dirty="0" err="1" smtClean="0"/>
              <a:t>Havemoney</a:t>
            </a:r>
            <a:r>
              <a:rPr lang="en-US" sz="1600" dirty="0" smtClean="0"/>
              <a:t>(x) → ¬</a:t>
            </a:r>
            <a:r>
              <a:rPr lang="en-US" sz="1600" dirty="0" err="1" smtClean="0"/>
              <a:t>Buyticket</a:t>
            </a:r>
            <a:r>
              <a:rPr lang="en-US" sz="1600" dirty="0" smtClean="0"/>
              <a:t>(x)</a:t>
            </a:r>
          </a:p>
          <a:p>
            <a:pPr marL="708025" lvl="1" indent="-342900">
              <a:buFont typeface="+mj-lt"/>
              <a:buAutoNum type="arabicPeriod"/>
              <a:defRPr/>
            </a:pPr>
            <a:r>
              <a:rPr lang="en-US" sz="1600" dirty="0" smtClean="0"/>
              <a:t>Enters(</a:t>
            </a:r>
            <a:r>
              <a:rPr lang="en-US" sz="1600" dirty="0" err="1" smtClean="0"/>
              <a:t>Vinod</a:t>
            </a:r>
            <a:r>
              <a:rPr lang="en-US" sz="1600" dirty="0" smtClean="0"/>
              <a:t>, theatre)</a:t>
            </a:r>
          </a:p>
          <a:p>
            <a:pPr marL="365125" lvl="1" indent="-255588">
              <a:spcBef>
                <a:spcPts val="400"/>
              </a:spcBef>
              <a:buSzPct val="68000"/>
              <a:buFont typeface="Wingdings 3" pitchFamily="18" charset="2"/>
              <a:buChar char=""/>
              <a:defRPr/>
            </a:pPr>
            <a:r>
              <a:rPr lang="en-US" sz="1600" dirty="0" smtClean="0"/>
              <a:t>CNF representation of the above FOPL sentences:</a:t>
            </a:r>
          </a:p>
          <a:p>
            <a:pPr marL="690562" lvl="2" indent="-342900">
              <a:spcBef>
                <a:spcPts val="400"/>
              </a:spcBef>
              <a:buSzPct val="68000"/>
              <a:buFont typeface="+mj-lt"/>
              <a:buAutoNum type="arabicPeriod"/>
              <a:defRPr/>
            </a:pPr>
            <a:r>
              <a:rPr lang="en-US" sz="1600" dirty="0" smtClean="0"/>
              <a:t>¬ Enters(x1, theatre) ∨</a:t>
            </a:r>
            <a:r>
              <a:rPr lang="en-US" sz="1600" dirty="0" err="1" smtClean="0"/>
              <a:t>Buyticket</a:t>
            </a:r>
            <a:r>
              <a:rPr lang="en-US" sz="1600" dirty="0" smtClean="0"/>
              <a:t>(x1)</a:t>
            </a:r>
          </a:p>
          <a:p>
            <a:pPr marL="690562" lvl="2" indent="-342900">
              <a:spcBef>
                <a:spcPts val="400"/>
              </a:spcBef>
              <a:buSzPct val="68000"/>
              <a:buFont typeface="+mj-lt"/>
              <a:buAutoNum type="arabicPeriod"/>
              <a:defRPr/>
            </a:pPr>
            <a:r>
              <a:rPr lang="en-US" sz="1600" dirty="0" smtClean="0"/>
              <a:t>¬ Person(x2) ∨ </a:t>
            </a:r>
            <a:r>
              <a:rPr lang="en-US" sz="1600" dirty="0" err="1" smtClean="0"/>
              <a:t>Havemoney</a:t>
            </a:r>
            <a:r>
              <a:rPr lang="en-US" sz="1600" dirty="0" smtClean="0"/>
              <a:t>(x2) ∨¬</a:t>
            </a:r>
            <a:r>
              <a:rPr lang="en-US" sz="1600" dirty="0" err="1" smtClean="0"/>
              <a:t>Buyticket</a:t>
            </a:r>
            <a:r>
              <a:rPr lang="en-US" sz="1600" dirty="0" smtClean="0"/>
              <a:t>(x2)</a:t>
            </a:r>
          </a:p>
          <a:p>
            <a:pPr marL="690562" lvl="2" indent="-342900">
              <a:spcBef>
                <a:spcPts val="400"/>
              </a:spcBef>
              <a:buSzPct val="68000"/>
              <a:buFont typeface="+mj-lt"/>
              <a:buAutoNum type="arabicPeriod"/>
              <a:defRPr/>
            </a:pPr>
            <a:r>
              <a:rPr lang="en-US" sz="1600" dirty="0" smtClean="0"/>
              <a:t>Enters(</a:t>
            </a:r>
            <a:r>
              <a:rPr lang="en-US" sz="1600" dirty="0" err="1" smtClean="0"/>
              <a:t>Vinod</a:t>
            </a:r>
            <a:r>
              <a:rPr lang="en-US" sz="1600" dirty="0" smtClean="0"/>
              <a:t>, theatre)</a:t>
            </a:r>
          </a:p>
          <a:p>
            <a:pPr marL="690562" lvl="2" indent="-342900">
              <a:spcBef>
                <a:spcPts val="400"/>
              </a:spcBef>
              <a:buSzPct val="68000"/>
              <a:buFont typeface="+mj-lt"/>
              <a:buAutoNum type="arabicPeriod"/>
              <a:defRPr/>
            </a:pPr>
            <a:endParaRPr lang="en-US" sz="1600" dirty="0" smtClean="0"/>
          </a:p>
          <a:p>
            <a:pPr marL="365125" lvl="1" indent="-255588">
              <a:spcBef>
                <a:spcPts val="400"/>
              </a:spcBef>
              <a:buSzPct val="68000"/>
              <a:buFont typeface="Wingdings 3" pitchFamily="18" charset="2"/>
              <a:buChar char=""/>
              <a:defRPr/>
            </a:pPr>
            <a:r>
              <a:rPr lang="en-US" sz="1600" dirty="0" smtClean="0"/>
              <a:t>Goal in negative form is: 4. ¬</a:t>
            </a:r>
            <a:r>
              <a:rPr lang="en-US" sz="1600" dirty="0" err="1" smtClean="0"/>
              <a:t>Buyticket</a:t>
            </a:r>
            <a:r>
              <a:rPr lang="en-US" sz="1600" dirty="0" smtClean="0"/>
              <a:t>(</a:t>
            </a:r>
            <a:r>
              <a:rPr lang="en-US" sz="1600" dirty="0" err="1" smtClean="0"/>
              <a:t>Vinod</a:t>
            </a:r>
            <a:r>
              <a:rPr lang="en-US" sz="1600" dirty="0" smtClean="0"/>
              <a:t>)</a:t>
            </a:r>
          </a:p>
          <a:p>
            <a:pPr marL="365125" lvl="1" indent="-255588">
              <a:spcBef>
                <a:spcPts val="400"/>
              </a:spcBef>
              <a:buSzPct val="68000"/>
              <a:buFont typeface="Wingdings 3" pitchFamily="18" charset="2"/>
              <a:buChar char=""/>
              <a:defRPr/>
            </a:pPr>
            <a:endParaRPr lang="en-US" sz="1600" dirty="0" smtClean="0"/>
          </a:p>
          <a:p>
            <a:pPr marL="690562" lvl="2" indent="-342900">
              <a:spcBef>
                <a:spcPts val="400"/>
              </a:spcBef>
              <a:buSzPct val="68000"/>
              <a:buFont typeface="Wingdings 2" pitchFamily="18" charset="2"/>
              <a:buNone/>
              <a:defRPr/>
            </a:pPr>
            <a:r>
              <a:rPr lang="en-US" sz="1600" dirty="0" smtClean="0"/>
              <a:t>                         Clause 4			Clause 1</a:t>
            </a:r>
          </a:p>
          <a:p>
            <a:pPr marL="690562" lvl="2" indent="-342900">
              <a:spcBef>
                <a:spcPts val="400"/>
              </a:spcBef>
              <a:buSzPct val="68000"/>
              <a:buFont typeface="Wingdings 2" pitchFamily="18" charset="2"/>
              <a:buNone/>
              <a:defRPr/>
            </a:pPr>
            <a:r>
              <a:rPr lang="en-US" sz="1600" dirty="0" smtClean="0"/>
              <a:t>							</a:t>
            </a:r>
            <a:r>
              <a:rPr lang="en-US" sz="1600" dirty="0" err="1" smtClean="0"/>
              <a:t>Vinod</a:t>
            </a:r>
            <a:r>
              <a:rPr lang="en-US" sz="1600" dirty="0" smtClean="0"/>
              <a:t>/ x1</a:t>
            </a:r>
          </a:p>
          <a:p>
            <a:pPr marL="690562" lvl="2" indent="-342900">
              <a:spcBef>
                <a:spcPts val="400"/>
              </a:spcBef>
              <a:buSzPct val="68000"/>
              <a:buFont typeface="Wingdings 2" pitchFamily="18" charset="2"/>
              <a:buNone/>
              <a:defRPr/>
            </a:pPr>
            <a:r>
              <a:rPr lang="en-US" sz="1600" dirty="0" smtClean="0"/>
              <a:t>			Clause 3		      ¬ Enters(</a:t>
            </a:r>
            <a:r>
              <a:rPr lang="en-US" sz="1600" dirty="0" err="1" smtClean="0"/>
              <a:t>Vinod</a:t>
            </a:r>
            <a:r>
              <a:rPr lang="en-US" sz="1600" dirty="0" smtClean="0"/>
              <a:t>, theatre)</a:t>
            </a:r>
          </a:p>
          <a:p>
            <a:pPr marL="690562" lvl="2" indent="-342900">
              <a:spcBef>
                <a:spcPts val="400"/>
              </a:spcBef>
              <a:buSzPct val="68000"/>
              <a:buFont typeface="Wingdings 2" pitchFamily="18" charset="2"/>
              <a:buNone/>
              <a:defRPr/>
            </a:pPr>
            <a:endParaRPr lang="en-US" sz="1600" dirty="0" smtClean="0"/>
          </a:p>
          <a:p>
            <a:pPr marL="690562" lvl="2" indent="-342900">
              <a:spcBef>
                <a:spcPts val="400"/>
              </a:spcBef>
              <a:buSzPct val="68000"/>
              <a:buFont typeface="Wingdings 2" pitchFamily="18" charset="2"/>
              <a:buNone/>
              <a:defRPr/>
            </a:pPr>
            <a:r>
              <a:rPr lang="en-US" sz="1600" dirty="0" smtClean="0"/>
              <a:t>					</a:t>
            </a:r>
          </a:p>
          <a:p>
            <a:pPr marL="690562" lvl="2" indent="-342900">
              <a:spcBef>
                <a:spcPts val="400"/>
              </a:spcBef>
              <a:buSzPct val="68000"/>
              <a:buFont typeface="Wingdings 2" pitchFamily="18" charset="2"/>
              <a:buNone/>
              <a:defRPr/>
            </a:pPr>
            <a:r>
              <a:rPr lang="en-US" sz="1600" dirty="0" smtClean="0"/>
              <a:t>					   Nil</a:t>
            </a:r>
          </a:p>
          <a:p>
            <a:pPr marL="452437" lvl="1" indent="-342900">
              <a:spcBef>
                <a:spcPts val="400"/>
              </a:spcBef>
              <a:buSzPct val="68000"/>
              <a:buFont typeface="+mj-lt"/>
              <a:buAutoNum type="arabicPeriod"/>
              <a:defRPr/>
            </a:pPr>
            <a:endParaRPr lang="en-US" sz="1600" dirty="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Solution</a:t>
            </a:r>
            <a:endParaRPr lang="en-US" sz="3700" dirty="0"/>
          </a:p>
        </p:txBody>
      </p:sp>
      <p:sp>
        <p:nvSpPr>
          <p:cNvPr id="4" name="Date Placeholder 3"/>
          <p:cNvSpPr>
            <a:spLocks noGrp="1"/>
          </p:cNvSpPr>
          <p:nvPr>
            <p:ph type="dt" sz="quarter" idx="10"/>
          </p:nvPr>
        </p:nvSpPr>
        <p:spPr/>
        <p:txBody>
          <a:bodyPr/>
          <a:lstStyle/>
          <a:p>
            <a:pPr>
              <a:defRPr/>
            </a:pPr>
            <a:fld id="{F1C5497C-6815-4D65-9F50-8E3B6A0E03BF}"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21DC0713-6631-4FB7-AC44-AD07DCDE5578}" type="slidenum">
              <a:rPr lang="en-US" smtClean="0"/>
              <a:pPr>
                <a:defRPr/>
              </a:pPr>
              <a:t>48</a:t>
            </a:fld>
            <a:endParaRPr lang="en-US"/>
          </a:p>
        </p:txBody>
      </p:sp>
      <p:cxnSp>
        <p:nvCxnSpPr>
          <p:cNvPr id="7" name="Straight Connector 6"/>
          <p:cNvCxnSpPr/>
          <p:nvPr/>
        </p:nvCxnSpPr>
        <p:spPr>
          <a:xfrm>
            <a:off x="2819400" y="4343400"/>
            <a:ext cx="1524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flipV="1">
            <a:off x="4419600" y="4343400"/>
            <a:ext cx="1524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67000" y="4953000"/>
            <a:ext cx="1524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4267200" y="4953000"/>
            <a:ext cx="152400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600200"/>
            <a:ext cx="8763000" cy="3048000"/>
          </a:xfrm>
        </p:spPr>
        <p:txBody>
          <a:bodyPr/>
          <a:lstStyle/>
          <a:p>
            <a:r>
              <a:rPr lang="en-US" sz="1600" dirty="0" smtClean="0"/>
              <a:t>An agent often has only uncertain information about its task &amp; about its environment</a:t>
            </a:r>
          </a:p>
          <a:p>
            <a:endParaRPr lang="en-US" sz="1600" dirty="0" smtClean="0"/>
          </a:p>
          <a:p>
            <a:r>
              <a:rPr lang="en-US" sz="1600" dirty="0" smtClean="0"/>
              <a:t>Techniques discussed so far had limited abilities for representing &amp; reasoning about uncertain knowledge</a:t>
            </a:r>
          </a:p>
          <a:p>
            <a:endParaRPr lang="en-US" sz="1600" dirty="0" smtClean="0"/>
          </a:p>
          <a:p>
            <a:r>
              <a:rPr lang="en-US" sz="1600" dirty="0" smtClean="0"/>
              <a:t>Sentence like P ∨ Q allows to express uncertainty about which of P or Q is true</a:t>
            </a:r>
          </a:p>
          <a:p>
            <a:endParaRPr lang="en-US" sz="1600" dirty="0" smtClean="0"/>
          </a:p>
          <a:p>
            <a:r>
              <a:rPr lang="en-US" sz="1600" dirty="0" smtClean="0"/>
              <a:t>But it fails to represent how certain we are about either P or Q</a:t>
            </a:r>
            <a:endParaRPr lang="en-US" sz="1600" dirty="0"/>
          </a:p>
        </p:txBody>
      </p:sp>
      <p:sp>
        <p:nvSpPr>
          <p:cNvPr id="3" name="Title 2"/>
          <p:cNvSpPr>
            <a:spLocks noGrp="1"/>
          </p:cNvSpPr>
          <p:nvPr>
            <p:ph type="title"/>
          </p:nvPr>
        </p:nvSpPr>
        <p:spPr>
          <a:xfrm>
            <a:off x="457200" y="274638"/>
            <a:ext cx="8229600" cy="868362"/>
          </a:xfrm>
        </p:spPr>
        <p:txBody>
          <a:bodyPr>
            <a:normAutofit/>
          </a:bodyPr>
          <a:lstStyle/>
          <a:p>
            <a:r>
              <a:rPr lang="en-US" sz="3700" dirty="0" smtClean="0"/>
              <a:t>Reasoning with Uncertainty</a:t>
            </a:r>
            <a:endParaRPr lang="en-US" sz="37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a:xfrm>
            <a:off x="152400" y="1752600"/>
            <a:ext cx="8763000" cy="3429000"/>
          </a:xfrm>
        </p:spPr>
        <p:txBody>
          <a:bodyPr/>
          <a:lstStyle/>
          <a:p>
            <a:pPr eaLnBrk="1" hangingPunct="1"/>
            <a:r>
              <a:rPr lang="en-US" sz="1600" smtClean="0"/>
              <a:t>One of the most useful forms of inference is property inference, where elements of specific classes inherit attributes &amp; values from more general classes in which they are included</a:t>
            </a:r>
          </a:p>
          <a:p>
            <a:pPr eaLnBrk="1" hangingPunct="1"/>
            <a:endParaRPr lang="en-US" sz="1600" smtClean="0"/>
          </a:p>
          <a:p>
            <a:pPr eaLnBrk="1" hangingPunct="1"/>
            <a:r>
              <a:rPr lang="en-US" sz="1600" smtClean="0"/>
              <a:t>In-order to achieve property inheritance, objects must be organized into classes and classes must be arranged in a generalization hierarchy</a:t>
            </a:r>
          </a:p>
          <a:p>
            <a:pPr eaLnBrk="1" hangingPunct="1"/>
            <a:endParaRPr lang="en-US" sz="1600" smtClean="0"/>
          </a:p>
          <a:p>
            <a:pPr eaLnBrk="1" hangingPunct="1"/>
            <a:r>
              <a:rPr lang="en-US" sz="1600" smtClean="0"/>
              <a:t>This type of structure is called as semantic network or slot-and-filler structure or a collection of frames</a:t>
            </a:r>
          </a:p>
        </p:txBody>
      </p:sp>
      <p:sp>
        <p:nvSpPr>
          <p:cNvPr id="13315"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B45468F-7465-47F8-ACB2-8B27388FB195}" type="datetime1">
              <a:rPr lang="en-US" smtClean="0"/>
              <a:pPr fontAlgn="base">
                <a:spcBef>
                  <a:spcPct val="0"/>
                </a:spcBef>
                <a:spcAft>
                  <a:spcPct val="0"/>
                </a:spcAft>
                <a:defRPr/>
              </a:pPr>
              <a:t>19/02/2020</a:t>
            </a:fld>
            <a:endParaRPr lang="en-US" smtClean="0"/>
          </a:p>
        </p:txBody>
      </p:sp>
      <p:sp>
        <p:nvSpPr>
          <p:cNvPr id="1331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789032A-1025-4902-B514-4C30EFF44BFF}" type="slidenum">
              <a:rPr lang="en-US" smtClean="0"/>
              <a:pPr fontAlgn="base">
                <a:spcBef>
                  <a:spcPct val="0"/>
                </a:spcBef>
                <a:spcAft>
                  <a:spcPct val="0"/>
                </a:spcAft>
                <a:defRPr/>
              </a:pPr>
              <a:t>5</a:t>
            </a:fld>
            <a:endParaRPr lang="en-US" smtClean="0"/>
          </a:p>
        </p:txBody>
      </p:sp>
      <p:sp>
        <p:nvSpPr>
          <p:cNvPr id="5" name="Title 4"/>
          <p:cNvSpPr>
            <a:spLocks noGrp="1"/>
          </p:cNvSpPr>
          <p:nvPr>
            <p:ph type="title"/>
          </p:nvPr>
        </p:nvSpPr>
        <p:spPr>
          <a:xfrm>
            <a:off x="457200" y="274638"/>
            <a:ext cx="8229600" cy="639762"/>
          </a:xfrm>
        </p:spPr>
        <p:txBody>
          <a:bodyPr>
            <a:normAutofit fontScale="90000"/>
          </a:bodyPr>
          <a:lstStyle/>
          <a:p>
            <a:pPr eaLnBrk="1" fontAlgn="auto" hangingPunct="1">
              <a:spcAft>
                <a:spcPts val="0"/>
              </a:spcAft>
              <a:defRPr/>
            </a:pPr>
            <a:r>
              <a:rPr lang="en-US" sz="3700" dirty="0" smtClean="0"/>
              <a:t>Inheritable Knowledge</a:t>
            </a:r>
            <a:endParaRPr lang="en-US" sz="37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05000"/>
            <a:ext cx="8839200" cy="3048000"/>
          </a:xfrm>
        </p:spPr>
        <p:txBody>
          <a:bodyPr/>
          <a:lstStyle/>
          <a:p>
            <a:r>
              <a:rPr lang="en-US" sz="1600" dirty="0" smtClean="0"/>
              <a:t>Let’s consider a collection of random variables V</a:t>
            </a:r>
            <a:r>
              <a:rPr lang="en-US" sz="1600" baseline="-25000" dirty="0" smtClean="0"/>
              <a:t>1</a:t>
            </a:r>
            <a:r>
              <a:rPr lang="en-US" sz="1600" dirty="0" smtClean="0"/>
              <a:t>, V</a:t>
            </a:r>
            <a:r>
              <a:rPr lang="en-US" sz="1600" baseline="-25000" dirty="0" smtClean="0"/>
              <a:t>2</a:t>
            </a:r>
            <a:r>
              <a:rPr lang="en-US" sz="1600" dirty="0" smtClean="0"/>
              <a:t>,…., </a:t>
            </a:r>
            <a:r>
              <a:rPr lang="en-US" sz="1600" dirty="0" err="1" smtClean="0"/>
              <a:t>V</a:t>
            </a:r>
            <a:r>
              <a:rPr lang="en-US" sz="1600" baseline="-25000" dirty="0" err="1" smtClean="0"/>
              <a:t>k</a:t>
            </a:r>
            <a:endParaRPr lang="en-US" sz="1600" baseline="-25000" dirty="0" smtClean="0"/>
          </a:p>
          <a:p>
            <a:endParaRPr lang="en-US" sz="1600" baseline="-25000" dirty="0" smtClean="0"/>
          </a:p>
          <a:p>
            <a:r>
              <a:rPr lang="en-US" sz="1600" dirty="0" smtClean="0"/>
              <a:t>Joint probability that the values of V</a:t>
            </a:r>
            <a:r>
              <a:rPr lang="en-US" sz="1600" baseline="-25000" dirty="0" smtClean="0"/>
              <a:t>1</a:t>
            </a:r>
            <a:r>
              <a:rPr lang="en-US" sz="1600" dirty="0" smtClean="0"/>
              <a:t>, V</a:t>
            </a:r>
            <a:r>
              <a:rPr lang="en-US" sz="1600" baseline="-25000" dirty="0" smtClean="0"/>
              <a:t>2</a:t>
            </a:r>
            <a:r>
              <a:rPr lang="en-US" sz="1600" dirty="0" smtClean="0"/>
              <a:t>,…., </a:t>
            </a:r>
            <a:r>
              <a:rPr lang="en-US" sz="1600" dirty="0" err="1" smtClean="0"/>
              <a:t>V</a:t>
            </a:r>
            <a:r>
              <a:rPr lang="en-US" sz="1600" baseline="-25000" dirty="0" err="1" smtClean="0"/>
              <a:t>k</a:t>
            </a:r>
            <a:r>
              <a:rPr lang="en-US" sz="1600" baseline="-25000" dirty="0" smtClean="0"/>
              <a:t> </a:t>
            </a:r>
            <a:r>
              <a:rPr lang="en-US" sz="1600" dirty="0" smtClean="0"/>
              <a:t>are v</a:t>
            </a:r>
            <a:r>
              <a:rPr lang="en-US" sz="1600" baseline="-25000" dirty="0" smtClean="0"/>
              <a:t>1</a:t>
            </a:r>
            <a:r>
              <a:rPr lang="en-US" sz="1600" dirty="0" smtClean="0"/>
              <a:t>, v</a:t>
            </a:r>
            <a:r>
              <a:rPr lang="en-US" sz="1600" baseline="-25000" dirty="0" smtClean="0"/>
              <a:t>2</a:t>
            </a:r>
            <a:r>
              <a:rPr lang="en-US" sz="1600" dirty="0" smtClean="0"/>
              <a:t>,…, </a:t>
            </a:r>
            <a:r>
              <a:rPr lang="en-US" sz="1600" dirty="0" err="1" smtClean="0"/>
              <a:t>v</a:t>
            </a:r>
            <a:r>
              <a:rPr lang="en-US" sz="1600" baseline="-25000" dirty="0" err="1" smtClean="0"/>
              <a:t>k</a:t>
            </a:r>
            <a:r>
              <a:rPr lang="en-US" sz="1600" dirty="0" smtClean="0"/>
              <a:t>, respectively can be represented by the expression p(V</a:t>
            </a:r>
            <a:r>
              <a:rPr lang="en-US" sz="1600" baseline="-25000" dirty="0" smtClean="0"/>
              <a:t>1</a:t>
            </a:r>
            <a:r>
              <a:rPr lang="en-US" sz="1600" dirty="0" smtClean="0"/>
              <a:t>= v</a:t>
            </a:r>
            <a:r>
              <a:rPr lang="en-US" sz="1600" baseline="-25000" dirty="0" smtClean="0"/>
              <a:t>1, </a:t>
            </a:r>
            <a:r>
              <a:rPr lang="en-US" sz="1600" dirty="0" smtClean="0"/>
              <a:t>V</a:t>
            </a:r>
            <a:r>
              <a:rPr lang="en-US" sz="1600" baseline="-25000" dirty="0" smtClean="0"/>
              <a:t>2</a:t>
            </a:r>
            <a:r>
              <a:rPr lang="en-US" sz="1600" dirty="0" smtClean="0"/>
              <a:t>= v</a:t>
            </a:r>
            <a:r>
              <a:rPr lang="en-US" sz="1600" baseline="-25000" dirty="0" smtClean="0"/>
              <a:t>2, …, </a:t>
            </a:r>
            <a:r>
              <a:rPr lang="en-US" sz="1600" dirty="0" err="1" smtClean="0"/>
              <a:t>V</a:t>
            </a:r>
            <a:r>
              <a:rPr lang="en-US" sz="1600" baseline="-25000" dirty="0" err="1" smtClean="0"/>
              <a:t>k</a:t>
            </a:r>
            <a:r>
              <a:rPr lang="en-US" sz="1600" dirty="0" smtClean="0"/>
              <a:t>= </a:t>
            </a:r>
            <a:r>
              <a:rPr lang="en-US" sz="1600" dirty="0" err="1" smtClean="0"/>
              <a:t>v</a:t>
            </a:r>
            <a:r>
              <a:rPr lang="en-US" sz="1600" baseline="-25000" dirty="0" err="1" smtClean="0"/>
              <a:t>k</a:t>
            </a:r>
            <a:r>
              <a:rPr lang="en-US" sz="1600" dirty="0" smtClean="0"/>
              <a:t>).</a:t>
            </a:r>
          </a:p>
          <a:p>
            <a:endParaRPr lang="en-US" sz="1600" dirty="0" smtClean="0"/>
          </a:p>
          <a:p>
            <a:r>
              <a:rPr lang="en-US" sz="1600" dirty="0" smtClean="0"/>
              <a:t>If a fair coin is flipped five times, then we might have p(H, T, T, H, T) = 1/32</a:t>
            </a:r>
          </a:p>
          <a:p>
            <a:endParaRPr lang="en-US" sz="1600" dirty="0" smtClean="0"/>
          </a:p>
          <a:p>
            <a:r>
              <a:rPr lang="en-US" sz="1600" dirty="0" smtClean="0"/>
              <a:t>Probability functions must satisfy the following properties:</a:t>
            </a:r>
          </a:p>
          <a:p>
            <a:pPr lvl="2">
              <a:buFont typeface="Wingdings" pitchFamily="2" charset="2"/>
              <a:buChar char="q"/>
            </a:pPr>
            <a:r>
              <a:rPr lang="en-US" sz="1600" dirty="0" smtClean="0"/>
              <a:t>0≤ p(V</a:t>
            </a:r>
            <a:r>
              <a:rPr lang="en-US" sz="1600" baseline="-25000" dirty="0" smtClean="0"/>
              <a:t>1, </a:t>
            </a:r>
            <a:r>
              <a:rPr lang="en-US" sz="1600" dirty="0" smtClean="0"/>
              <a:t>V</a:t>
            </a:r>
            <a:r>
              <a:rPr lang="en-US" sz="1600" baseline="-25000" dirty="0" smtClean="0"/>
              <a:t>2, …, </a:t>
            </a:r>
            <a:r>
              <a:rPr lang="en-US" sz="1600" dirty="0" err="1" smtClean="0"/>
              <a:t>V</a:t>
            </a:r>
            <a:r>
              <a:rPr lang="en-US" sz="1600" baseline="-25000" dirty="0" err="1" smtClean="0"/>
              <a:t>k</a:t>
            </a:r>
            <a:r>
              <a:rPr lang="en-US" sz="1600" dirty="0" smtClean="0"/>
              <a:t>)≤1, </a:t>
            </a:r>
            <a:endParaRPr lang="en-US" sz="1000" dirty="0" smtClean="0"/>
          </a:p>
          <a:p>
            <a:pPr lvl="2">
              <a:buNone/>
            </a:pPr>
            <a:endParaRPr lang="en-US" sz="1600" dirty="0" smtClean="0"/>
          </a:p>
        </p:txBody>
      </p:sp>
      <p:sp>
        <p:nvSpPr>
          <p:cNvPr id="3" name="Title 2"/>
          <p:cNvSpPr>
            <a:spLocks noGrp="1"/>
          </p:cNvSpPr>
          <p:nvPr>
            <p:ph type="title"/>
          </p:nvPr>
        </p:nvSpPr>
        <p:spPr>
          <a:xfrm>
            <a:off x="457200" y="274638"/>
            <a:ext cx="8229600" cy="868362"/>
          </a:xfrm>
        </p:spPr>
        <p:txBody>
          <a:bodyPr>
            <a:normAutofit/>
          </a:bodyPr>
          <a:lstStyle/>
          <a:p>
            <a:r>
              <a:rPr lang="en-US" sz="3700" dirty="0" smtClean="0"/>
              <a:t>Review of Probability Theory</a:t>
            </a:r>
            <a:endParaRPr lang="en-US" sz="37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50</a:t>
            </a:fld>
            <a:endParaRPr lang="en-US"/>
          </a:p>
        </p:txBody>
      </p:sp>
      <p:graphicFrame>
        <p:nvGraphicFramePr>
          <p:cNvPr id="6" name="Object 5"/>
          <p:cNvGraphicFramePr>
            <a:graphicFrameLocks noChangeAspect="1"/>
          </p:cNvGraphicFramePr>
          <p:nvPr/>
        </p:nvGraphicFramePr>
        <p:xfrm>
          <a:off x="3124200" y="4114800"/>
          <a:ext cx="2095500" cy="381000"/>
        </p:xfrm>
        <a:graphic>
          <a:graphicData uri="http://schemas.openxmlformats.org/presentationml/2006/ole">
            <p:oleObj spid="_x0000_s1026" name="Equation" r:id="rId3" imgW="1396800" imgH="253800" progId="Equation.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229600" cy="4525962"/>
          </a:xfrm>
        </p:spPr>
        <p:txBody>
          <a:bodyPr/>
          <a:lstStyle/>
          <a:p>
            <a:r>
              <a:rPr lang="en-US" sz="1600" dirty="0" smtClean="0"/>
              <a:t>Let’s consider 4 binary valued variables, B, M, L &amp; G, there are 16 joint probabilities over these variables, each of the form p(B=b, M=m, L=l, G=g)</a:t>
            </a:r>
          </a:p>
          <a:p>
            <a:endParaRPr lang="en-US" dirty="0"/>
          </a:p>
        </p:txBody>
      </p:sp>
      <p:sp>
        <p:nvSpPr>
          <p:cNvPr id="3" name="Title 2"/>
          <p:cNvSpPr>
            <a:spLocks noGrp="1"/>
          </p:cNvSpPr>
          <p:nvPr>
            <p:ph type="title"/>
          </p:nvPr>
        </p:nvSpPr>
        <p:spPr>
          <a:xfrm>
            <a:off x="457200" y="274638"/>
            <a:ext cx="8229600" cy="868362"/>
          </a:xfrm>
        </p:spPr>
        <p:txBody>
          <a:bodyPr>
            <a:normAutofit/>
          </a:bodyPr>
          <a:lstStyle/>
          <a:p>
            <a:r>
              <a:rPr lang="en-US" sz="3700" dirty="0" smtClean="0"/>
              <a:t>Example</a:t>
            </a:r>
            <a:endParaRPr lang="en-US" sz="37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51</a:t>
            </a:fld>
            <a:endParaRPr lang="en-US"/>
          </a:p>
        </p:txBody>
      </p:sp>
      <p:graphicFrame>
        <p:nvGraphicFramePr>
          <p:cNvPr id="6" name="Table 5"/>
          <p:cNvGraphicFramePr>
            <a:graphicFrameLocks noGrp="1"/>
          </p:cNvGraphicFramePr>
          <p:nvPr/>
        </p:nvGraphicFramePr>
        <p:xfrm>
          <a:off x="1295400" y="2057400"/>
          <a:ext cx="6096000" cy="24942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B</a:t>
                      </a:r>
                      <a:endParaRPr lang="en-US" dirty="0"/>
                    </a:p>
                  </a:txBody>
                  <a:tcPr/>
                </a:tc>
                <a:tc>
                  <a:txBody>
                    <a:bodyPr/>
                    <a:lstStyle/>
                    <a:p>
                      <a:r>
                        <a:rPr lang="en-US" dirty="0" smtClean="0"/>
                        <a:t>M</a:t>
                      </a:r>
                      <a:endParaRPr lang="en-US" dirty="0"/>
                    </a:p>
                  </a:txBody>
                  <a:tcPr/>
                </a:tc>
                <a:tc>
                  <a:txBody>
                    <a:bodyPr/>
                    <a:lstStyle/>
                    <a:p>
                      <a:r>
                        <a:rPr lang="en-US" dirty="0" smtClean="0"/>
                        <a:t>L</a:t>
                      </a:r>
                      <a:endParaRPr lang="en-US" dirty="0"/>
                    </a:p>
                  </a:txBody>
                  <a:tcPr/>
                </a:tc>
                <a:tc>
                  <a:txBody>
                    <a:bodyPr/>
                    <a:lstStyle/>
                    <a:p>
                      <a:r>
                        <a:rPr lang="en-US" dirty="0" smtClean="0"/>
                        <a:t>G</a:t>
                      </a:r>
                      <a:endParaRPr lang="en-US" dirty="0"/>
                    </a:p>
                  </a:txBody>
                  <a:tcPr/>
                </a:tc>
                <a:tc>
                  <a:txBody>
                    <a:bodyPr/>
                    <a:lstStyle/>
                    <a:p>
                      <a:r>
                        <a:rPr lang="en-US" dirty="0" smtClean="0"/>
                        <a:t>Joint Prob.</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0.5686</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0.0299</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0.0135</a:t>
                      </a:r>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0.0007</a:t>
                      </a:r>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3776662"/>
          </a:xfrm>
        </p:spPr>
        <p:txBody>
          <a:bodyPr/>
          <a:lstStyle/>
          <a:p>
            <a:pPr algn="just"/>
            <a:r>
              <a:rPr lang="en-US" sz="1600" dirty="0" smtClean="0"/>
              <a:t>When we know the values of all of the joint prob. for a set of random variables, then we can compute what is called the </a:t>
            </a:r>
            <a:r>
              <a:rPr lang="en-US" sz="1600" b="1" dirty="0" smtClean="0"/>
              <a:t>marginal prob.</a:t>
            </a:r>
            <a:r>
              <a:rPr lang="en-US" sz="1600" dirty="0" smtClean="0"/>
              <a:t> of one of these random var.</a:t>
            </a:r>
          </a:p>
          <a:p>
            <a:pPr algn="just"/>
            <a:endParaRPr lang="en-US" sz="1600" dirty="0" smtClean="0"/>
          </a:p>
          <a:p>
            <a:pPr algn="just"/>
            <a:r>
              <a:rPr lang="en-US" sz="1600" dirty="0" smtClean="0"/>
              <a:t>E.g. p(B=true) = </a:t>
            </a:r>
            <a:r>
              <a:rPr lang="el-GR" sz="1600" dirty="0" smtClean="0"/>
              <a:t>Σ</a:t>
            </a:r>
            <a:r>
              <a:rPr lang="en-US" sz="1600" dirty="0" smtClean="0"/>
              <a:t> p(B=true, M, L, G)</a:t>
            </a:r>
          </a:p>
          <a:p>
            <a:pPr algn="just"/>
            <a:r>
              <a:rPr lang="en-US" sz="1600" dirty="0" smtClean="0"/>
              <a:t>p(B=b, M=m) = </a:t>
            </a:r>
            <a:r>
              <a:rPr lang="el-GR" sz="1600" dirty="0" smtClean="0"/>
              <a:t>Σ</a:t>
            </a:r>
            <a:r>
              <a:rPr lang="en-US" sz="1600" dirty="0" smtClean="0"/>
              <a:t> p(B=b, M=m, L, G)</a:t>
            </a:r>
          </a:p>
          <a:p>
            <a:pPr algn="just"/>
            <a:endParaRPr lang="en-US" sz="1600" dirty="0" smtClean="0"/>
          </a:p>
          <a:p>
            <a:pPr algn="just"/>
            <a:r>
              <a:rPr lang="en-US" sz="1600" dirty="0" smtClean="0"/>
              <a:t>Thus, given the full joint prob. function for a collection of random var., it’s possible to compute all of the marginal &amp; lower order joint prob.</a:t>
            </a:r>
          </a:p>
          <a:p>
            <a:pPr algn="just"/>
            <a:endParaRPr lang="en-US" sz="1600" dirty="0" smtClean="0"/>
          </a:p>
          <a:p>
            <a:pPr algn="just"/>
            <a:r>
              <a:rPr lang="en-US" sz="1600" dirty="0" smtClean="0"/>
              <a:t>However, when the no of random vars. are too large, then the task of specifying all of the joint </a:t>
            </a:r>
            <a:r>
              <a:rPr lang="en-US" sz="1600" dirty="0" err="1" smtClean="0"/>
              <a:t>prob</a:t>
            </a:r>
            <a:r>
              <a:rPr lang="en-US" sz="1600" dirty="0" smtClean="0"/>
              <a:t> becomes intractable.</a:t>
            </a:r>
            <a:endParaRPr lang="en-US" sz="1600" dirty="0"/>
          </a:p>
        </p:txBody>
      </p:sp>
      <p:sp>
        <p:nvSpPr>
          <p:cNvPr id="3" name="Title 2"/>
          <p:cNvSpPr>
            <a:spLocks noGrp="1"/>
          </p:cNvSpPr>
          <p:nvPr>
            <p:ph type="title"/>
          </p:nvPr>
        </p:nvSpPr>
        <p:spPr>
          <a:xfrm>
            <a:off x="457200" y="274638"/>
            <a:ext cx="8229600" cy="792162"/>
          </a:xfrm>
        </p:spPr>
        <p:txBody>
          <a:bodyPr>
            <a:normAutofit/>
          </a:bodyPr>
          <a:lstStyle/>
          <a:p>
            <a:r>
              <a:rPr lang="en-US" sz="3700" dirty="0" smtClean="0"/>
              <a:t>Marginal Probability</a:t>
            </a:r>
            <a:endParaRPr lang="en-US" sz="37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229600" cy="4525962"/>
          </a:xfrm>
        </p:spPr>
        <p:txBody>
          <a:bodyPr/>
          <a:lstStyle/>
          <a:p>
            <a:r>
              <a:rPr lang="en-US" sz="1600" dirty="0" smtClean="0"/>
              <a:t>For any values of the variables V</a:t>
            </a:r>
            <a:r>
              <a:rPr lang="en-US" sz="1600" baseline="-25000" dirty="0" smtClean="0"/>
              <a:t>i</a:t>
            </a:r>
            <a:r>
              <a:rPr lang="en-US" sz="1600" dirty="0" smtClean="0"/>
              <a:t> &amp; </a:t>
            </a:r>
            <a:r>
              <a:rPr lang="en-US" sz="1600" dirty="0" err="1" smtClean="0"/>
              <a:t>V</a:t>
            </a:r>
            <a:r>
              <a:rPr lang="en-US" sz="1600" baseline="-25000" dirty="0" err="1" smtClean="0"/>
              <a:t>j</a:t>
            </a:r>
            <a:r>
              <a:rPr lang="en-US" sz="1600" dirty="0" smtClean="0"/>
              <a:t>, the conditional </a:t>
            </a:r>
            <a:r>
              <a:rPr lang="en-US" sz="1600" dirty="0" err="1" smtClean="0"/>
              <a:t>prob</a:t>
            </a:r>
            <a:r>
              <a:rPr lang="en-US" sz="1600" dirty="0" smtClean="0"/>
              <a:t> function is given by: </a:t>
            </a:r>
          </a:p>
          <a:p>
            <a:endParaRPr lang="en-US" sz="1600" dirty="0" smtClean="0"/>
          </a:p>
          <a:p>
            <a:endParaRPr lang="en-US" sz="1600" dirty="0" smtClean="0"/>
          </a:p>
          <a:p>
            <a:pPr>
              <a:buNone/>
            </a:pPr>
            <a:r>
              <a:rPr lang="en-US" sz="1600" dirty="0" smtClean="0"/>
              <a:t>    Where p(V</a:t>
            </a:r>
            <a:r>
              <a:rPr lang="en-US" sz="1600" baseline="-25000" dirty="0" smtClean="0"/>
              <a:t>i</a:t>
            </a:r>
            <a:r>
              <a:rPr lang="en-US" sz="1600" dirty="0" smtClean="0"/>
              <a:t> , </a:t>
            </a:r>
            <a:r>
              <a:rPr lang="en-US" sz="1600" dirty="0" err="1" smtClean="0"/>
              <a:t>V</a:t>
            </a:r>
            <a:r>
              <a:rPr lang="en-US" sz="1600" baseline="-25000" dirty="0" err="1" smtClean="0"/>
              <a:t>j</a:t>
            </a:r>
            <a:r>
              <a:rPr lang="en-US" sz="1600" dirty="0" smtClean="0"/>
              <a:t>) is the joint prob. of V</a:t>
            </a:r>
            <a:r>
              <a:rPr lang="en-US" sz="1600" baseline="-25000" dirty="0" smtClean="0"/>
              <a:t>i</a:t>
            </a:r>
            <a:r>
              <a:rPr lang="en-US" sz="1600" dirty="0" smtClean="0"/>
              <a:t> &amp; </a:t>
            </a:r>
            <a:r>
              <a:rPr lang="en-US" sz="1600" dirty="0" err="1" smtClean="0"/>
              <a:t>V</a:t>
            </a:r>
            <a:r>
              <a:rPr lang="en-US" sz="1600" baseline="-25000" dirty="0" err="1" smtClean="0"/>
              <a:t>j</a:t>
            </a:r>
            <a:r>
              <a:rPr lang="en-US" sz="1600" baseline="-25000" dirty="0" smtClean="0"/>
              <a:t>, </a:t>
            </a:r>
            <a:r>
              <a:rPr lang="en-US" sz="1600" dirty="0" smtClean="0"/>
              <a:t>and p(</a:t>
            </a:r>
            <a:r>
              <a:rPr lang="en-US" sz="1600" dirty="0" err="1" smtClean="0"/>
              <a:t>V</a:t>
            </a:r>
            <a:r>
              <a:rPr lang="en-US" sz="1600" baseline="-25000" dirty="0" err="1" smtClean="0"/>
              <a:t>j</a:t>
            </a:r>
            <a:r>
              <a:rPr lang="en-US" sz="1600" dirty="0" smtClean="0"/>
              <a:t>) is the marginal prob. Of </a:t>
            </a:r>
            <a:r>
              <a:rPr lang="en-US" sz="1600" dirty="0" err="1" smtClean="0"/>
              <a:t>V</a:t>
            </a:r>
            <a:r>
              <a:rPr lang="en-US" sz="1600" baseline="-25000" dirty="0" err="1" smtClean="0"/>
              <a:t>j</a:t>
            </a:r>
            <a:r>
              <a:rPr lang="en-US" sz="1600" baseline="-25000" dirty="0" smtClean="0"/>
              <a:t>.</a:t>
            </a:r>
          </a:p>
          <a:p>
            <a:endParaRPr lang="en-US" sz="1600" dirty="0" smtClean="0"/>
          </a:p>
          <a:p>
            <a:r>
              <a:rPr lang="en-US" sz="1600" dirty="0" smtClean="0"/>
              <a:t>So, we can have, p(V</a:t>
            </a:r>
            <a:r>
              <a:rPr lang="en-US" sz="1600" baseline="-25000" dirty="0" smtClean="0"/>
              <a:t>i</a:t>
            </a:r>
            <a:r>
              <a:rPr lang="en-US" sz="1600" dirty="0" smtClean="0"/>
              <a:t> , </a:t>
            </a:r>
            <a:r>
              <a:rPr lang="en-US" sz="1600" dirty="0" err="1" smtClean="0"/>
              <a:t>V</a:t>
            </a:r>
            <a:r>
              <a:rPr lang="en-US" sz="1600" baseline="-25000" dirty="0" err="1" smtClean="0"/>
              <a:t>j</a:t>
            </a:r>
            <a:r>
              <a:rPr lang="en-US" sz="1600" dirty="0" smtClean="0"/>
              <a:t>) = p(V</a:t>
            </a:r>
            <a:r>
              <a:rPr lang="en-US" sz="1600" baseline="-25000" dirty="0" smtClean="0"/>
              <a:t>i</a:t>
            </a:r>
            <a:r>
              <a:rPr lang="en-US" sz="1600" dirty="0" smtClean="0"/>
              <a:t>| </a:t>
            </a:r>
            <a:r>
              <a:rPr lang="en-US" sz="1600" dirty="0" err="1" smtClean="0"/>
              <a:t>V</a:t>
            </a:r>
            <a:r>
              <a:rPr lang="en-US" sz="1600" baseline="-25000" dirty="0" err="1" smtClean="0"/>
              <a:t>j</a:t>
            </a:r>
            <a:r>
              <a:rPr lang="en-US" sz="1600" dirty="0" smtClean="0"/>
              <a:t>) p(</a:t>
            </a:r>
            <a:r>
              <a:rPr lang="en-US" sz="1600" dirty="0" err="1" smtClean="0"/>
              <a:t>V</a:t>
            </a:r>
            <a:r>
              <a:rPr lang="en-US" sz="1600" baseline="-25000" dirty="0" err="1" smtClean="0"/>
              <a:t>j</a:t>
            </a:r>
            <a:r>
              <a:rPr lang="en-US" sz="1600" dirty="0" smtClean="0"/>
              <a:t>)</a:t>
            </a:r>
          </a:p>
          <a:p>
            <a:endParaRPr lang="en-US" sz="1600" dirty="0" smtClean="0"/>
          </a:p>
          <a:p>
            <a:r>
              <a:rPr lang="en-US" sz="1600" dirty="0" smtClean="0"/>
              <a:t>E.g.</a:t>
            </a:r>
          </a:p>
          <a:p>
            <a:endParaRPr lang="en-US" sz="1600" dirty="0" smtClean="0"/>
          </a:p>
          <a:p>
            <a:r>
              <a:rPr lang="en-US" sz="1600" dirty="0" smtClean="0"/>
              <a:t>Conditional prob. is thus a normalized version of a joint prob. </a:t>
            </a:r>
          </a:p>
          <a:p>
            <a:pPr lvl="8"/>
            <a:endParaRPr lang="en-US" sz="500" dirty="0" smtClean="0"/>
          </a:p>
          <a:p>
            <a:pPr lvl="2"/>
            <a:endParaRPr lang="en-US" sz="1000" dirty="0"/>
          </a:p>
        </p:txBody>
      </p:sp>
      <p:sp>
        <p:nvSpPr>
          <p:cNvPr id="3" name="Title 2"/>
          <p:cNvSpPr>
            <a:spLocks noGrp="1"/>
          </p:cNvSpPr>
          <p:nvPr>
            <p:ph type="title"/>
          </p:nvPr>
        </p:nvSpPr>
        <p:spPr>
          <a:xfrm>
            <a:off x="457200" y="274638"/>
            <a:ext cx="8229600" cy="792162"/>
          </a:xfrm>
        </p:spPr>
        <p:txBody>
          <a:bodyPr>
            <a:normAutofit/>
          </a:bodyPr>
          <a:lstStyle/>
          <a:p>
            <a:r>
              <a:rPr lang="en-US" sz="3700" dirty="0" smtClean="0"/>
              <a:t>Conditional Probability</a:t>
            </a:r>
            <a:endParaRPr lang="en-US" sz="37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53</a:t>
            </a:fld>
            <a:endParaRPr lang="en-US"/>
          </a:p>
        </p:txBody>
      </p:sp>
      <p:graphicFrame>
        <p:nvGraphicFramePr>
          <p:cNvPr id="6" name="Object 5"/>
          <p:cNvGraphicFramePr>
            <a:graphicFrameLocks noChangeAspect="1"/>
          </p:cNvGraphicFramePr>
          <p:nvPr/>
        </p:nvGraphicFramePr>
        <p:xfrm>
          <a:off x="1219200" y="1447800"/>
          <a:ext cx="2133600" cy="685800"/>
        </p:xfrm>
        <a:graphic>
          <a:graphicData uri="http://schemas.openxmlformats.org/presentationml/2006/ole">
            <p:oleObj spid="_x0000_s2050" name="Equation" r:id="rId3" imgW="1346040" imgH="469800" progId="Equation.3">
              <p:embed/>
            </p:oleObj>
          </a:graphicData>
        </a:graphic>
      </p:graphicFrame>
      <p:graphicFrame>
        <p:nvGraphicFramePr>
          <p:cNvPr id="7" name="Object 6"/>
          <p:cNvGraphicFramePr>
            <a:graphicFrameLocks noChangeAspect="1"/>
          </p:cNvGraphicFramePr>
          <p:nvPr/>
        </p:nvGraphicFramePr>
        <p:xfrm>
          <a:off x="1219200" y="3505200"/>
          <a:ext cx="2209800" cy="609600"/>
        </p:xfrm>
        <a:graphic>
          <a:graphicData uri="http://schemas.openxmlformats.org/presentationml/2006/ole">
            <p:oleObj spid="_x0000_s2051" name="Equation" r:id="rId4" imgW="1523880" imgH="419040" progId="Equation.3">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10600" cy="4876800"/>
          </a:xfrm>
        </p:spPr>
        <p:txBody>
          <a:bodyPr/>
          <a:lstStyle/>
          <a:p>
            <a:r>
              <a:rPr lang="en-US" sz="1600" dirty="0" smtClean="0"/>
              <a:t>Joint prob. can be expressed in terms of a chain of conditional </a:t>
            </a:r>
            <a:r>
              <a:rPr lang="en-US" sz="1600" dirty="0" err="1" smtClean="0"/>
              <a:t>prob</a:t>
            </a:r>
            <a:r>
              <a:rPr lang="en-US" sz="1600" dirty="0" smtClean="0"/>
              <a:t> as follows:</a:t>
            </a:r>
          </a:p>
          <a:p>
            <a:endParaRPr lang="en-US" sz="1600" dirty="0" smtClean="0"/>
          </a:p>
          <a:p>
            <a:endParaRPr lang="en-US" sz="1600" dirty="0" smtClean="0"/>
          </a:p>
          <a:p>
            <a:endParaRPr lang="en-US" sz="1600" dirty="0" smtClean="0"/>
          </a:p>
          <a:p>
            <a:r>
              <a:rPr lang="en-US" sz="1600" dirty="0" smtClean="0"/>
              <a:t>e.g. p(B, L, G, M) = p(B|L, G, M)p(L|G, M)p(G|M)p(M)</a:t>
            </a:r>
          </a:p>
          <a:p>
            <a:endParaRPr lang="en-US" sz="1600" dirty="0" smtClean="0"/>
          </a:p>
          <a:p>
            <a:r>
              <a:rPr lang="en-US" sz="1600" dirty="0" smtClean="0"/>
              <a:t>Since the way in which we order variables in a joint prob. function is unimportant, then we can write:</a:t>
            </a:r>
          </a:p>
          <a:p>
            <a:endParaRPr lang="en-US" sz="1600" dirty="0" smtClean="0"/>
          </a:p>
          <a:p>
            <a:r>
              <a:rPr lang="en-US" sz="1600" dirty="0" smtClean="0"/>
              <a:t>p(V</a:t>
            </a:r>
            <a:r>
              <a:rPr lang="en-US" sz="1600" baseline="-25000" dirty="0" smtClean="0"/>
              <a:t>i</a:t>
            </a:r>
            <a:r>
              <a:rPr lang="en-US" sz="1600" dirty="0" smtClean="0"/>
              <a:t> , </a:t>
            </a:r>
            <a:r>
              <a:rPr lang="en-US" sz="1600" dirty="0" err="1" smtClean="0"/>
              <a:t>V</a:t>
            </a:r>
            <a:r>
              <a:rPr lang="en-US" sz="1600" baseline="-25000" dirty="0" err="1" smtClean="0"/>
              <a:t>j</a:t>
            </a:r>
            <a:r>
              <a:rPr lang="en-US" sz="1600" dirty="0" smtClean="0"/>
              <a:t>) = p(V</a:t>
            </a:r>
            <a:r>
              <a:rPr lang="en-US" sz="1600" baseline="-25000" dirty="0" smtClean="0"/>
              <a:t>i</a:t>
            </a:r>
            <a:r>
              <a:rPr lang="en-US" sz="1600" dirty="0" smtClean="0"/>
              <a:t>| </a:t>
            </a:r>
            <a:r>
              <a:rPr lang="en-US" sz="1600" dirty="0" err="1" smtClean="0"/>
              <a:t>V</a:t>
            </a:r>
            <a:r>
              <a:rPr lang="en-US" sz="1600" baseline="-25000" dirty="0" err="1" smtClean="0"/>
              <a:t>j</a:t>
            </a:r>
            <a:r>
              <a:rPr lang="en-US" sz="1600" dirty="0" smtClean="0"/>
              <a:t>) p(</a:t>
            </a:r>
            <a:r>
              <a:rPr lang="en-US" sz="1600" dirty="0" err="1" smtClean="0"/>
              <a:t>V</a:t>
            </a:r>
            <a:r>
              <a:rPr lang="en-US" sz="1600" baseline="-25000" dirty="0" err="1" smtClean="0"/>
              <a:t>j</a:t>
            </a:r>
            <a:r>
              <a:rPr lang="en-US" sz="1600" dirty="0" smtClean="0"/>
              <a:t>) = p(</a:t>
            </a:r>
            <a:r>
              <a:rPr lang="en-US" sz="1600" dirty="0" err="1" smtClean="0"/>
              <a:t>V</a:t>
            </a:r>
            <a:r>
              <a:rPr lang="en-US" sz="1600" baseline="-25000" dirty="0" err="1" smtClean="0"/>
              <a:t>j</a:t>
            </a:r>
            <a:r>
              <a:rPr lang="en-US" sz="1600" dirty="0" smtClean="0"/>
              <a:t>| V</a:t>
            </a:r>
            <a:r>
              <a:rPr lang="en-US" sz="1600" baseline="-25000" dirty="0" smtClean="0"/>
              <a:t>i</a:t>
            </a:r>
            <a:r>
              <a:rPr lang="en-US" sz="1600" dirty="0" smtClean="0"/>
              <a:t>) p(V</a:t>
            </a:r>
            <a:r>
              <a:rPr lang="en-US" sz="1600" baseline="-25000" dirty="0" smtClean="0"/>
              <a:t>i</a:t>
            </a:r>
            <a:r>
              <a:rPr lang="en-US" sz="1600" dirty="0" smtClean="0"/>
              <a:t>) = p(</a:t>
            </a:r>
            <a:r>
              <a:rPr lang="en-US" sz="1600" dirty="0" err="1" smtClean="0"/>
              <a:t>V</a:t>
            </a:r>
            <a:r>
              <a:rPr lang="en-US" sz="1600" baseline="-25000" dirty="0" err="1" smtClean="0"/>
              <a:t>j</a:t>
            </a:r>
            <a:r>
              <a:rPr lang="en-US" sz="1600" dirty="0" smtClean="0"/>
              <a:t> , V</a:t>
            </a:r>
            <a:r>
              <a:rPr lang="en-US" sz="1600" baseline="-25000" dirty="0" smtClean="0"/>
              <a:t>i</a:t>
            </a:r>
            <a:r>
              <a:rPr lang="en-US" sz="1600" dirty="0" smtClean="0"/>
              <a:t>)</a:t>
            </a:r>
          </a:p>
          <a:p>
            <a:endParaRPr lang="en-US" sz="1600" dirty="0" smtClean="0"/>
          </a:p>
          <a:p>
            <a:r>
              <a:rPr lang="en-US" sz="1600" dirty="0" smtClean="0"/>
              <a:t>Then,</a:t>
            </a:r>
          </a:p>
          <a:p>
            <a:endParaRPr lang="en-US" sz="1600" dirty="0" smtClean="0"/>
          </a:p>
          <a:p>
            <a:r>
              <a:rPr lang="en-US" sz="1600" dirty="0" smtClean="0"/>
              <a:t>This is called </a:t>
            </a:r>
            <a:r>
              <a:rPr lang="en-US" sz="1600" dirty="0" err="1" smtClean="0"/>
              <a:t>Bayes</a:t>
            </a:r>
            <a:r>
              <a:rPr lang="en-US" sz="1600" dirty="0" smtClean="0"/>
              <a:t>’ rule  </a:t>
            </a:r>
            <a:endParaRPr lang="en-US" sz="1600" dirty="0"/>
          </a:p>
        </p:txBody>
      </p:sp>
      <p:sp>
        <p:nvSpPr>
          <p:cNvPr id="3" name="Title 2"/>
          <p:cNvSpPr>
            <a:spLocks noGrp="1"/>
          </p:cNvSpPr>
          <p:nvPr>
            <p:ph type="title"/>
          </p:nvPr>
        </p:nvSpPr>
        <p:spPr>
          <a:xfrm>
            <a:off x="457200" y="274638"/>
            <a:ext cx="8229600" cy="792162"/>
          </a:xfrm>
        </p:spPr>
        <p:txBody>
          <a:bodyPr/>
          <a:lstStyle/>
          <a:p>
            <a:r>
              <a:rPr lang="en-US" sz="4400" dirty="0" smtClean="0"/>
              <a:t>Conditional Probability</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54</a:t>
            </a:fld>
            <a:endParaRPr lang="en-US"/>
          </a:p>
        </p:txBody>
      </p:sp>
      <p:graphicFrame>
        <p:nvGraphicFramePr>
          <p:cNvPr id="6" name="Object 5"/>
          <p:cNvGraphicFramePr>
            <a:graphicFrameLocks noChangeAspect="1"/>
          </p:cNvGraphicFramePr>
          <p:nvPr/>
        </p:nvGraphicFramePr>
        <p:xfrm>
          <a:off x="1143000" y="1524000"/>
          <a:ext cx="2819400" cy="609600"/>
        </p:xfrm>
        <a:graphic>
          <a:graphicData uri="http://schemas.openxmlformats.org/presentationml/2006/ole">
            <p:oleObj spid="_x0000_s3074" name="Equation" r:id="rId3" imgW="2361960" imgH="431640" progId="Equation.3">
              <p:embed/>
            </p:oleObj>
          </a:graphicData>
        </a:graphic>
      </p:graphicFrame>
      <p:graphicFrame>
        <p:nvGraphicFramePr>
          <p:cNvPr id="7" name="Object 6"/>
          <p:cNvGraphicFramePr>
            <a:graphicFrameLocks noChangeAspect="1"/>
          </p:cNvGraphicFramePr>
          <p:nvPr/>
        </p:nvGraphicFramePr>
        <p:xfrm>
          <a:off x="1447800" y="4114800"/>
          <a:ext cx="2362200" cy="685800"/>
        </p:xfrm>
        <a:graphic>
          <a:graphicData uri="http://schemas.openxmlformats.org/presentationml/2006/ole">
            <p:oleObj spid="_x0000_s3075" name="Equation" r:id="rId4" imgW="1726920" imgH="469800" progId="Equation.3">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763000" cy="2667000"/>
          </a:xfrm>
        </p:spPr>
        <p:txBody>
          <a:bodyPr/>
          <a:lstStyle/>
          <a:p>
            <a:r>
              <a:rPr lang="en-US" sz="1600" dirty="0" smtClean="0"/>
              <a:t>Consider the following joint probabilities:</a:t>
            </a:r>
          </a:p>
          <a:p>
            <a:pPr>
              <a:buNone/>
            </a:pPr>
            <a:r>
              <a:rPr lang="en-US" sz="1600" dirty="0" smtClean="0"/>
              <a:t>    p(P, Q, R) = 0.3, p(P, Q, ¬R) = 0.2, p(P, ¬Q, R) = 0.2, p(P, ¬Q, ¬R) = 0.1,                    p(¬P, Q, R) = 0.05, p(¬P, Q, ¬R) = 0.1, p(¬P, ¬Q, R) = 0.05, p(¬P, ¬Q, ¬R) = 0.0</a:t>
            </a:r>
          </a:p>
          <a:p>
            <a:pPr>
              <a:buNone/>
            </a:pPr>
            <a:endParaRPr lang="en-US" sz="1600" dirty="0" smtClean="0"/>
          </a:p>
          <a:p>
            <a:pPr>
              <a:buFont typeface="Wingdings" pitchFamily="2" charset="2"/>
              <a:buChar char="q"/>
            </a:pPr>
            <a:r>
              <a:rPr lang="en-US" sz="1600" dirty="0" smtClean="0"/>
              <a:t>Calculate p(Q| ¬R) </a:t>
            </a:r>
          </a:p>
          <a:p>
            <a:pPr>
              <a:buFont typeface="Wingdings" pitchFamily="2" charset="2"/>
              <a:buChar char="q"/>
            </a:pPr>
            <a:r>
              <a:rPr lang="en-US" sz="1600" dirty="0" smtClean="0"/>
              <a:t>p(Q| ¬R) = 0.75</a:t>
            </a:r>
          </a:p>
        </p:txBody>
      </p:sp>
      <p:sp>
        <p:nvSpPr>
          <p:cNvPr id="3" name="Title 2"/>
          <p:cNvSpPr>
            <a:spLocks noGrp="1"/>
          </p:cNvSpPr>
          <p:nvPr>
            <p:ph type="title"/>
          </p:nvPr>
        </p:nvSpPr>
        <p:spPr>
          <a:xfrm>
            <a:off x="457200" y="274638"/>
            <a:ext cx="8229600" cy="792162"/>
          </a:xfrm>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800" cy="4114800"/>
          </a:xfrm>
        </p:spPr>
        <p:txBody>
          <a:bodyPr/>
          <a:lstStyle/>
          <a:p>
            <a:r>
              <a:rPr lang="en-US" sz="1600" dirty="0" smtClean="0"/>
              <a:t>A variable V is conditionally independent of a set of variables V</a:t>
            </a:r>
            <a:r>
              <a:rPr lang="en-US" sz="1600" baseline="-25000" dirty="0" smtClean="0"/>
              <a:t>i</a:t>
            </a:r>
            <a:r>
              <a:rPr lang="en-US" sz="1600" dirty="0" smtClean="0"/>
              <a:t>, given a set </a:t>
            </a:r>
            <a:r>
              <a:rPr lang="en-US" sz="1600" dirty="0" err="1" smtClean="0"/>
              <a:t>V</a:t>
            </a:r>
            <a:r>
              <a:rPr lang="en-US" sz="1600" baseline="-25000" dirty="0" err="1" smtClean="0"/>
              <a:t>j</a:t>
            </a:r>
            <a:r>
              <a:rPr lang="en-US" sz="1600" dirty="0" smtClean="0"/>
              <a:t>, if </a:t>
            </a:r>
          </a:p>
          <a:p>
            <a:endParaRPr lang="en-US" sz="1600" dirty="0" smtClean="0"/>
          </a:p>
          <a:p>
            <a:r>
              <a:rPr lang="en-US" sz="1600" dirty="0" smtClean="0"/>
              <a:t>This fact is represented by the notation </a:t>
            </a:r>
          </a:p>
          <a:p>
            <a:r>
              <a:rPr lang="en-US" sz="1600" dirty="0" smtClean="0"/>
              <a:t>The intuition is that if                , then V</a:t>
            </a:r>
            <a:r>
              <a:rPr lang="en-US" sz="1600" baseline="-25000" dirty="0" smtClean="0"/>
              <a:t>i</a:t>
            </a:r>
            <a:r>
              <a:rPr lang="en-US" sz="1600" dirty="0" smtClean="0"/>
              <a:t> tells us nothing more about V than we already knew by knowing </a:t>
            </a:r>
            <a:r>
              <a:rPr lang="en-US" sz="1600" dirty="0" err="1" smtClean="0"/>
              <a:t>V</a:t>
            </a:r>
            <a:r>
              <a:rPr lang="en-US" sz="1600" baseline="-25000" dirty="0" err="1" smtClean="0"/>
              <a:t>j</a:t>
            </a:r>
            <a:endParaRPr lang="en-US" sz="1600" baseline="-25000" dirty="0" smtClean="0"/>
          </a:p>
          <a:p>
            <a:endParaRPr lang="en-US" sz="1600" dirty="0" smtClean="0"/>
          </a:p>
          <a:p>
            <a:r>
              <a:rPr lang="en-US" sz="1600" dirty="0" smtClean="0"/>
              <a:t>As a</a:t>
            </a:r>
            <a:r>
              <a:rPr lang="en-US" sz="1600" baseline="-25000" dirty="0" smtClean="0"/>
              <a:t> </a:t>
            </a:r>
            <a:r>
              <a:rPr lang="en-US" sz="1600" dirty="0" smtClean="0"/>
              <a:t> generalization of pair-wise independence, we say that the variables V</a:t>
            </a:r>
            <a:r>
              <a:rPr lang="en-US" sz="1600" baseline="-25000" dirty="0" smtClean="0"/>
              <a:t>1</a:t>
            </a:r>
            <a:r>
              <a:rPr lang="en-US" sz="1600" dirty="0" smtClean="0"/>
              <a:t>, V</a:t>
            </a:r>
            <a:r>
              <a:rPr lang="en-US" sz="1600" baseline="-25000" dirty="0" smtClean="0"/>
              <a:t>2</a:t>
            </a:r>
            <a:r>
              <a:rPr lang="en-US" sz="1600" dirty="0" smtClean="0"/>
              <a:t>, …, </a:t>
            </a:r>
            <a:r>
              <a:rPr lang="en-US" sz="1600" dirty="0" err="1" smtClean="0"/>
              <a:t>V</a:t>
            </a:r>
            <a:r>
              <a:rPr lang="en-US" sz="1600" baseline="-25000" dirty="0" err="1" smtClean="0"/>
              <a:t>k</a:t>
            </a:r>
            <a:r>
              <a:rPr lang="en-US" sz="1600" dirty="0" smtClean="0"/>
              <a:t> are mutually conditionally independent, given a set V, if each of the variables is conditionally independent of all of the others, given V.</a:t>
            </a:r>
          </a:p>
          <a:p>
            <a:endParaRPr lang="en-US" sz="1600" dirty="0" smtClean="0"/>
          </a:p>
          <a:p>
            <a:r>
              <a:rPr lang="en-US" sz="1600" dirty="0" smtClean="0"/>
              <a:t>Since                                               and since each V</a:t>
            </a:r>
            <a:r>
              <a:rPr lang="en-US" sz="1600" baseline="-25000" dirty="0" smtClean="0"/>
              <a:t>i </a:t>
            </a:r>
            <a:r>
              <a:rPr lang="en-US" sz="1600" dirty="0" smtClean="0"/>
              <a:t>is conditionally independent </a:t>
            </a:r>
          </a:p>
          <a:p>
            <a:pPr>
              <a:buNone/>
            </a:pPr>
            <a:r>
              <a:rPr lang="en-US" sz="1600" dirty="0" smtClean="0"/>
              <a:t>    of the others given V, we have the following:</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a:p>
        </p:txBody>
      </p:sp>
      <p:sp>
        <p:nvSpPr>
          <p:cNvPr id="3" name="Title 2"/>
          <p:cNvSpPr>
            <a:spLocks noGrp="1"/>
          </p:cNvSpPr>
          <p:nvPr>
            <p:ph type="title"/>
          </p:nvPr>
        </p:nvSpPr>
        <p:spPr>
          <a:xfrm>
            <a:off x="457200" y="274638"/>
            <a:ext cx="8229600" cy="715962"/>
          </a:xfrm>
        </p:spPr>
        <p:txBody>
          <a:bodyPr>
            <a:normAutofit fontScale="90000"/>
          </a:bodyPr>
          <a:lstStyle/>
          <a:p>
            <a:r>
              <a:rPr lang="en-US" sz="4400" dirty="0" smtClean="0"/>
              <a:t>Conditional Independence</a:t>
            </a:r>
            <a:endParaRPr lang="en-US" sz="44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56</a:t>
            </a:fld>
            <a:endParaRPr lang="en-US"/>
          </a:p>
        </p:txBody>
      </p:sp>
      <p:graphicFrame>
        <p:nvGraphicFramePr>
          <p:cNvPr id="6" name="Object 5"/>
          <p:cNvGraphicFramePr>
            <a:graphicFrameLocks noChangeAspect="1"/>
          </p:cNvGraphicFramePr>
          <p:nvPr/>
        </p:nvGraphicFramePr>
        <p:xfrm>
          <a:off x="685800" y="1524000"/>
          <a:ext cx="2209800" cy="241300"/>
        </p:xfrm>
        <a:graphic>
          <a:graphicData uri="http://schemas.openxmlformats.org/presentationml/2006/ole">
            <p:oleObj spid="_x0000_s69634" name="Equation" r:id="rId3" imgW="1498320" imgH="241200" progId="Equation.3">
              <p:embed/>
            </p:oleObj>
          </a:graphicData>
        </a:graphic>
      </p:graphicFrame>
      <p:graphicFrame>
        <p:nvGraphicFramePr>
          <p:cNvPr id="7" name="Object 6"/>
          <p:cNvGraphicFramePr>
            <a:graphicFrameLocks noChangeAspect="1"/>
          </p:cNvGraphicFramePr>
          <p:nvPr/>
        </p:nvGraphicFramePr>
        <p:xfrm>
          <a:off x="4724400" y="1752600"/>
          <a:ext cx="1066800" cy="241300"/>
        </p:xfrm>
        <a:graphic>
          <a:graphicData uri="http://schemas.openxmlformats.org/presentationml/2006/ole">
            <p:oleObj spid="_x0000_s69635" name="Equation" r:id="rId4" imgW="749160" imgH="241200" progId="Equation.3">
              <p:embed/>
            </p:oleObj>
          </a:graphicData>
        </a:graphic>
      </p:graphicFrame>
      <p:graphicFrame>
        <p:nvGraphicFramePr>
          <p:cNvPr id="69637" name="Object 5"/>
          <p:cNvGraphicFramePr>
            <a:graphicFrameLocks noChangeAspect="1"/>
          </p:cNvGraphicFramePr>
          <p:nvPr/>
        </p:nvGraphicFramePr>
        <p:xfrm>
          <a:off x="2895600" y="2057400"/>
          <a:ext cx="990600" cy="241300"/>
        </p:xfrm>
        <a:graphic>
          <a:graphicData uri="http://schemas.openxmlformats.org/presentationml/2006/ole">
            <p:oleObj spid="_x0000_s69637" name="Equation" r:id="rId5" imgW="749160" imgH="241200" progId="Equation.3">
              <p:embed/>
            </p:oleObj>
          </a:graphicData>
        </a:graphic>
      </p:graphicFrame>
      <p:graphicFrame>
        <p:nvGraphicFramePr>
          <p:cNvPr id="10" name="Object 9"/>
          <p:cNvGraphicFramePr>
            <a:graphicFrameLocks noChangeAspect="1"/>
          </p:cNvGraphicFramePr>
          <p:nvPr/>
        </p:nvGraphicFramePr>
        <p:xfrm>
          <a:off x="1295400" y="3858490"/>
          <a:ext cx="2819400" cy="431800"/>
        </p:xfrm>
        <a:graphic>
          <a:graphicData uri="http://schemas.openxmlformats.org/presentationml/2006/ole">
            <p:oleObj spid="_x0000_s69638" name="Equation" r:id="rId6" imgW="2641320" imgH="431640" progId="Equation.3">
              <p:embed/>
            </p:oleObj>
          </a:graphicData>
        </a:graphic>
      </p:graphicFrame>
      <p:graphicFrame>
        <p:nvGraphicFramePr>
          <p:cNvPr id="12" name="Object 11"/>
          <p:cNvGraphicFramePr>
            <a:graphicFrameLocks noChangeAspect="1"/>
          </p:cNvGraphicFramePr>
          <p:nvPr/>
        </p:nvGraphicFramePr>
        <p:xfrm>
          <a:off x="1524000" y="4572000"/>
          <a:ext cx="2438400" cy="431800"/>
        </p:xfrm>
        <a:graphic>
          <a:graphicData uri="http://schemas.openxmlformats.org/presentationml/2006/ole">
            <p:oleObj spid="_x0000_s69640" name="Equation" r:id="rId7" imgW="1828800" imgH="431640" progId="Equation.3">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763000" cy="5791200"/>
          </a:xfrm>
        </p:spPr>
        <p:txBody>
          <a:bodyPr/>
          <a:lstStyle/>
          <a:p>
            <a:r>
              <a:rPr lang="en-US" sz="1600" dirty="0" smtClean="0"/>
              <a:t>Conditional independencies can be conveniently represented by </a:t>
            </a:r>
            <a:r>
              <a:rPr lang="en-US" sz="1600" dirty="0" err="1" smtClean="0"/>
              <a:t>Bayes</a:t>
            </a:r>
            <a:r>
              <a:rPr lang="en-US" sz="1600" dirty="0" smtClean="0"/>
              <a:t> Networks, also called belief networks</a:t>
            </a:r>
          </a:p>
          <a:p>
            <a:r>
              <a:rPr lang="en-US" sz="1600" dirty="0" smtClean="0"/>
              <a:t>A </a:t>
            </a:r>
            <a:r>
              <a:rPr lang="en-US" sz="1600" dirty="0" err="1" smtClean="0"/>
              <a:t>Bayes</a:t>
            </a:r>
            <a:r>
              <a:rPr lang="en-US" sz="1600" dirty="0" smtClean="0"/>
              <a:t> network is a DAG, where nodes are labeled by random variables</a:t>
            </a:r>
          </a:p>
          <a:p>
            <a:pPr eaLnBrk="1" hangingPunct="1"/>
            <a:r>
              <a:rPr lang="en-US" sz="1600" dirty="0" smtClean="0"/>
              <a:t>The intuitive meaning of an arrow from a parent to a child is that the parent directly influences the child.</a:t>
            </a:r>
          </a:p>
          <a:p>
            <a:pPr eaLnBrk="1" hangingPunct="1"/>
            <a:r>
              <a:rPr lang="en-US" sz="1600" dirty="0" smtClean="0"/>
              <a:t>These influences are quantified by conditional probabilities</a:t>
            </a:r>
          </a:p>
          <a:p>
            <a:pPr eaLnBrk="1" hangingPunct="1"/>
            <a:r>
              <a:rPr lang="en-US" sz="1600" dirty="0" smtClean="0"/>
              <a:t>BNs are graphical representations of joint distributions.</a:t>
            </a:r>
          </a:p>
          <a:p>
            <a:r>
              <a:rPr lang="en-US" sz="1600" dirty="0" smtClean="0"/>
              <a:t>In a </a:t>
            </a:r>
            <a:r>
              <a:rPr lang="en-US" sz="1600" dirty="0" err="1" smtClean="0"/>
              <a:t>Bayes</a:t>
            </a:r>
            <a:r>
              <a:rPr lang="en-US" sz="1600" dirty="0" smtClean="0"/>
              <a:t> network, each node V</a:t>
            </a:r>
            <a:r>
              <a:rPr lang="en-US" sz="1600" baseline="-25000" dirty="0" smtClean="0"/>
              <a:t>i , </a:t>
            </a:r>
            <a:r>
              <a:rPr lang="en-US" sz="1600" dirty="0" smtClean="0"/>
              <a:t>in the graph is conditionally independent of any subset of the nodes that are not descendants of V</a:t>
            </a:r>
            <a:r>
              <a:rPr lang="en-US" sz="1600" baseline="-25000" dirty="0" smtClean="0"/>
              <a:t>i</a:t>
            </a:r>
            <a:r>
              <a:rPr lang="en-US" sz="1600" dirty="0" smtClean="0"/>
              <a:t>, given the parents of V</a:t>
            </a:r>
            <a:r>
              <a:rPr lang="en-US" sz="1600" baseline="-25000" dirty="0" smtClean="0"/>
              <a:t>i</a:t>
            </a:r>
            <a:r>
              <a:rPr lang="en-US" sz="1600" dirty="0" smtClean="0"/>
              <a:t>.</a:t>
            </a:r>
          </a:p>
          <a:p>
            <a:r>
              <a:rPr lang="en-US" sz="1600" dirty="0" smtClean="0"/>
              <a:t>Let’s consider A(V</a:t>
            </a:r>
            <a:r>
              <a:rPr lang="en-US" sz="1600" baseline="-25000" dirty="0" smtClean="0"/>
              <a:t>i</a:t>
            </a:r>
            <a:r>
              <a:rPr lang="en-US" sz="1600" dirty="0" smtClean="0"/>
              <a:t>) – any set of nodes that are not descendants of V</a:t>
            </a:r>
            <a:r>
              <a:rPr lang="en-US" sz="1600" baseline="-25000" dirty="0" smtClean="0"/>
              <a:t>i</a:t>
            </a:r>
            <a:r>
              <a:rPr lang="en-US" sz="1600" dirty="0" smtClean="0"/>
              <a:t>,                                                                 P(V</a:t>
            </a:r>
            <a:r>
              <a:rPr lang="en-US" sz="1600" baseline="-25000" dirty="0" smtClean="0"/>
              <a:t>i</a:t>
            </a:r>
            <a:r>
              <a:rPr lang="en-US" sz="1600" dirty="0" smtClean="0"/>
              <a:t>) – immediate parents of V</a:t>
            </a:r>
            <a:r>
              <a:rPr lang="en-US" sz="1600" baseline="-25000" dirty="0" smtClean="0"/>
              <a:t>i</a:t>
            </a:r>
          </a:p>
          <a:p>
            <a:r>
              <a:rPr lang="en-US" sz="1600" dirty="0" smtClean="0"/>
              <a:t>With the above assumptions, we can say I(V</a:t>
            </a:r>
            <a:r>
              <a:rPr lang="en-US" sz="1600" baseline="-25000" dirty="0" smtClean="0"/>
              <a:t>i</a:t>
            </a:r>
            <a:r>
              <a:rPr lang="en-US" sz="1600" dirty="0" smtClean="0"/>
              <a:t>, A(V</a:t>
            </a:r>
            <a:r>
              <a:rPr lang="en-US" sz="1600" baseline="-25000" dirty="0" smtClean="0"/>
              <a:t>i</a:t>
            </a:r>
            <a:r>
              <a:rPr lang="en-US" sz="1600" dirty="0" smtClean="0"/>
              <a:t>)| P(V</a:t>
            </a:r>
            <a:r>
              <a:rPr lang="en-US" sz="1600" baseline="-25000" dirty="0" smtClean="0"/>
              <a:t>i</a:t>
            </a:r>
            <a:r>
              <a:rPr lang="en-US" sz="1600" dirty="0" smtClean="0"/>
              <a:t>)), ∀ V</a:t>
            </a:r>
            <a:r>
              <a:rPr lang="en-US" sz="1600" baseline="-25000" dirty="0" smtClean="0"/>
              <a:t>i</a:t>
            </a:r>
            <a:r>
              <a:rPr lang="en-US" sz="1600" dirty="0" smtClean="0"/>
              <a:t> in the graph </a:t>
            </a:r>
          </a:p>
          <a:p>
            <a:r>
              <a:rPr lang="en-US" sz="1600" dirty="0" smtClean="0"/>
              <a:t>In turn the above expression is as equivalent as p(V</a:t>
            </a:r>
            <a:r>
              <a:rPr lang="en-US" sz="1600" baseline="-25000" dirty="0" smtClean="0"/>
              <a:t>i</a:t>
            </a:r>
            <a:r>
              <a:rPr lang="en-US" sz="1600" dirty="0" smtClean="0"/>
              <a:t>| A(V</a:t>
            </a:r>
            <a:r>
              <a:rPr lang="en-US" sz="1600" baseline="-25000" dirty="0" smtClean="0"/>
              <a:t>i</a:t>
            </a:r>
            <a:r>
              <a:rPr lang="en-US" sz="1600" dirty="0" smtClean="0"/>
              <a:t>), P(V</a:t>
            </a:r>
            <a:r>
              <a:rPr lang="en-US" sz="1600" baseline="-25000" dirty="0" smtClean="0"/>
              <a:t>i</a:t>
            </a:r>
            <a:r>
              <a:rPr lang="en-US" sz="1600" dirty="0" smtClean="0"/>
              <a:t>)) = p(V</a:t>
            </a:r>
            <a:r>
              <a:rPr lang="en-US" sz="1600" baseline="-25000" dirty="0" smtClean="0"/>
              <a:t>i</a:t>
            </a:r>
            <a:r>
              <a:rPr lang="en-US" sz="1600" dirty="0" smtClean="0"/>
              <a:t>| P(V</a:t>
            </a:r>
            <a:r>
              <a:rPr lang="en-US" sz="1600" baseline="-25000" dirty="0" smtClean="0"/>
              <a:t>i</a:t>
            </a:r>
            <a:r>
              <a:rPr lang="en-US" sz="1600" dirty="0" smtClean="0"/>
              <a:t>)) </a:t>
            </a:r>
          </a:p>
          <a:p>
            <a:endParaRPr lang="en-US" sz="1600" dirty="0"/>
          </a:p>
        </p:txBody>
      </p:sp>
      <p:sp>
        <p:nvSpPr>
          <p:cNvPr id="3" name="Title 2"/>
          <p:cNvSpPr>
            <a:spLocks noGrp="1"/>
          </p:cNvSpPr>
          <p:nvPr>
            <p:ph type="title"/>
          </p:nvPr>
        </p:nvSpPr>
        <p:spPr>
          <a:xfrm>
            <a:off x="457200" y="274638"/>
            <a:ext cx="8229600" cy="487362"/>
          </a:xfrm>
        </p:spPr>
        <p:txBody>
          <a:bodyPr>
            <a:normAutofit fontScale="90000"/>
          </a:bodyPr>
          <a:lstStyle/>
          <a:p>
            <a:r>
              <a:rPr lang="en-US" dirty="0" err="1" smtClean="0"/>
              <a:t>Bayes</a:t>
            </a:r>
            <a:r>
              <a:rPr lang="en-US" dirty="0" smtClean="0"/>
              <a:t> Networks</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57</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438400" y="4343400"/>
            <a:ext cx="51054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5334000"/>
          </a:xfrm>
        </p:spPr>
        <p:txBody>
          <a:bodyPr/>
          <a:lstStyle/>
          <a:p>
            <a:r>
              <a:rPr lang="en-US" sz="1600" dirty="0" smtClean="0"/>
              <a:t>Let’s assume that V</a:t>
            </a:r>
            <a:r>
              <a:rPr lang="en-US" sz="1600" baseline="-25000" dirty="0" smtClean="0"/>
              <a:t>1</a:t>
            </a:r>
            <a:r>
              <a:rPr lang="en-US" sz="1600" dirty="0" smtClean="0"/>
              <a:t>, V</a:t>
            </a:r>
            <a:r>
              <a:rPr lang="en-US" sz="1600" baseline="-25000" dirty="0" smtClean="0"/>
              <a:t>2</a:t>
            </a:r>
            <a:r>
              <a:rPr lang="en-US" sz="1600" dirty="0" smtClean="0"/>
              <a:t>, …, </a:t>
            </a:r>
            <a:r>
              <a:rPr lang="en-US" sz="1600" dirty="0" err="1" smtClean="0"/>
              <a:t>V</a:t>
            </a:r>
            <a:r>
              <a:rPr lang="en-US" sz="1600" baseline="-25000" dirty="0" err="1" smtClean="0"/>
              <a:t>k</a:t>
            </a:r>
            <a:r>
              <a:rPr lang="en-US" sz="1600" dirty="0" smtClean="0"/>
              <a:t> be the nodes in a </a:t>
            </a:r>
            <a:r>
              <a:rPr lang="en-US" sz="1600" dirty="0" err="1" smtClean="0"/>
              <a:t>Bayes</a:t>
            </a:r>
            <a:r>
              <a:rPr lang="en-US" sz="1600" dirty="0" smtClean="0"/>
              <a:t> network</a:t>
            </a:r>
          </a:p>
          <a:p>
            <a:pPr>
              <a:buNone/>
            </a:pPr>
            <a:endParaRPr lang="en-US" sz="1600" dirty="0" smtClean="0"/>
          </a:p>
          <a:p>
            <a:r>
              <a:rPr lang="en-US" sz="1600" dirty="0" smtClean="0"/>
              <a:t>Given the conditional independence assumptions made by the network, we have the following joint prob. of all of the nodes in the network:</a:t>
            </a:r>
          </a:p>
          <a:p>
            <a:endParaRPr lang="en-US" sz="1600" dirty="0" smtClean="0"/>
          </a:p>
          <a:p>
            <a:endParaRPr lang="en-US" sz="1600" dirty="0" smtClean="0"/>
          </a:p>
          <a:p>
            <a:r>
              <a:rPr lang="en-US" sz="1600" dirty="0" smtClean="0"/>
              <a:t>                                                                                  L   p(L) = 0.7</a:t>
            </a:r>
          </a:p>
          <a:p>
            <a:endParaRPr lang="en-US" sz="1600" dirty="0" smtClean="0"/>
          </a:p>
          <a:p>
            <a:r>
              <a:rPr lang="en-US" sz="1600" dirty="0" smtClean="0"/>
              <a:t>                                         B p(B) = 0.95</a:t>
            </a:r>
          </a:p>
          <a:p>
            <a:endParaRPr lang="en-US" sz="1600" dirty="0" smtClean="0"/>
          </a:p>
          <a:p>
            <a:endParaRPr lang="en-US" sz="1600" dirty="0" smtClean="0"/>
          </a:p>
          <a:p>
            <a:endParaRPr lang="en-US" sz="1600" dirty="0" smtClean="0"/>
          </a:p>
          <a:p>
            <a:endParaRPr lang="en-US" sz="1600" dirty="0" smtClean="0"/>
          </a:p>
          <a:p>
            <a:r>
              <a:rPr lang="en-US" sz="1600" dirty="0" smtClean="0"/>
              <a:t>                        G                                        M </a:t>
            </a:r>
            <a:endParaRPr lang="en-US" sz="1600" dirty="0"/>
          </a:p>
        </p:txBody>
      </p:sp>
      <p:sp>
        <p:nvSpPr>
          <p:cNvPr id="3" name="Title 2"/>
          <p:cNvSpPr>
            <a:spLocks noGrp="1"/>
          </p:cNvSpPr>
          <p:nvPr>
            <p:ph type="title"/>
          </p:nvPr>
        </p:nvSpPr>
        <p:spPr>
          <a:xfrm>
            <a:off x="457200" y="274638"/>
            <a:ext cx="8229600" cy="868362"/>
          </a:xfrm>
        </p:spPr>
        <p:txBody>
          <a:bodyPr/>
          <a:lstStyle/>
          <a:p>
            <a:r>
              <a:rPr lang="en-US" dirty="0" err="1" smtClean="0"/>
              <a:t>Bayes</a:t>
            </a:r>
            <a:r>
              <a:rPr lang="en-US" dirty="0" smtClean="0"/>
              <a:t> Networks </a:t>
            </a:r>
            <a:r>
              <a:rPr lang="en-US" sz="1400" dirty="0" smtClean="0"/>
              <a:t>contd..</a:t>
            </a:r>
            <a:endParaRPr lang="en-US" sz="14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58</a:t>
            </a:fld>
            <a:endParaRPr lang="en-US"/>
          </a:p>
        </p:txBody>
      </p:sp>
      <p:graphicFrame>
        <p:nvGraphicFramePr>
          <p:cNvPr id="6" name="Object 5"/>
          <p:cNvGraphicFramePr>
            <a:graphicFrameLocks noChangeAspect="1"/>
          </p:cNvGraphicFramePr>
          <p:nvPr/>
        </p:nvGraphicFramePr>
        <p:xfrm>
          <a:off x="2286000" y="2362200"/>
          <a:ext cx="2743200" cy="431800"/>
        </p:xfrm>
        <a:graphic>
          <a:graphicData uri="http://schemas.openxmlformats.org/presentationml/2006/ole">
            <p:oleObj spid="_x0000_s71682" name="Equation" r:id="rId3" imgW="2057400" imgH="431640" progId="Equation.3">
              <p:embed/>
            </p:oleObj>
          </a:graphicData>
        </a:graphic>
      </p:graphicFrame>
      <p:sp>
        <p:nvSpPr>
          <p:cNvPr id="7" name="Oval 6"/>
          <p:cNvSpPr/>
          <p:nvPr/>
        </p:nvSpPr>
        <p:spPr>
          <a:xfrm>
            <a:off x="6130655" y="30618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52800" y="3733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48200" y="4800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384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 idx="4"/>
            <a:endCxn id="9" idx="7"/>
          </p:cNvCxnSpPr>
          <p:nvPr/>
        </p:nvCxnSpPr>
        <p:spPr>
          <a:xfrm rot="5400000">
            <a:off x="4688238" y="3304300"/>
            <a:ext cx="1608663" cy="1428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4"/>
            <a:endCxn id="9" idx="1"/>
          </p:cNvCxnSpPr>
          <p:nvPr/>
        </p:nvCxnSpPr>
        <p:spPr>
          <a:xfrm rot="16200000" flipH="1">
            <a:off x="3581400" y="3733800"/>
            <a:ext cx="936718" cy="1241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10" idx="0"/>
          </p:cNvCxnSpPr>
          <p:nvPr/>
        </p:nvCxnSpPr>
        <p:spPr>
          <a:xfrm rot="5400000">
            <a:off x="2438400" y="3940082"/>
            <a:ext cx="1012918" cy="860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10200" y="4191000"/>
            <a:ext cx="1371600" cy="769441"/>
          </a:xfrm>
          <a:prstGeom prst="rect">
            <a:avLst/>
          </a:prstGeom>
          <a:noFill/>
        </p:spPr>
        <p:txBody>
          <a:bodyPr wrap="square" rtlCol="0">
            <a:spAutoFit/>
          </a:bodyPr>
          <a:lstStyle/>
          <a:p>
            <a:r>
              <a:rPr lang="en-US" sz="1100" dirty="0" smtClean="0"/>
              <a:t>p(M|B, L) = 0.9</a:t>
            </a:r>
          </a:p>
          <a:p>
            <a:r>
              <a:rPr lang="en-US" sz="1100" dirty="0" smtClean="0"/>
              <a:t>p(M|B, ¬L) = 0.05</a:t>
            </a:r>
          </a:p>
          <a:p>
            <a:r>
              <a:rPr lang="en-US" sz="1100" dirty="0" smtClean="0"/>
              <a:t>p(M| ¬B, L) = 0.0</a:t>
            </a:r>
          </a:p>
          <a:p>
            <a:r>
              <a:rPr lang="en-US" sz="1100" dirty="0" smtClean="0"/>
              <a:t>p(M| ¬B, ¬L) = 0.0</a:t>
            </a:r>
            <a:endParaRPr lang="en-US" sz="1100" dirty="0"/>
          </a:p>
        </p:txBody>
      </p:sp>
      <p:sp>
        <p:nvSpPr>
          <p:cNvPr id="18" name="TextBox 17"/>
          <p:cNvSpPr txBox="1"/>
          <p:nvPr/>
        </p:nvSpPr>
        <p:spPr>
          <a:xfrm>
            <a:off x="1371600" y="5105400"/>
            <a:ext cx="1371600" cy="430887"/>
          </a:xfrm>
          <a:prstGeom prst="rect">
            <a:avLst/>
          </a:prstGeom>
          <a:noFill/>
        </p:spPr>
        <p:txBody>
          <a:bodyPr wrap="square" rtlCol="0">
            <a:spAutoFit/>
          </a:bodyPr>
          <a:lstStyle/>
          <a:p>
            <a:r>
              <a:rPr lang="en-US" sz="1100" dirty="0" smtClean="0"/>
              <a:t>P(G|B) = 0.95</a:t>
            </a:r>
          </a:p>
          <a:p>
            <a:r>
              <a:rPr lang="en-US" sz="1100" dirty="0" smtClean="0"/>
              <a:t>P(G| ¬B) = 0.1</a:t>
            </a:r>
          </a:p>
        </p:txBody>
      </p:sp>
      <p:sp>
        <p:nvSpPr>
          <p:cNvPr id="19" name="TextBox 18"/>
          <p:cNvSpPr txBox="1"/>
          <p:nvPr/>
        </p:nvSpPr>
        <p:spPr>
          <a:xfrm>
            <a:off x="1524000" y="5715000"/>
            <a:ext cx="3733800" cy="307777"/>
          </a:xfrm>
          <a:prstGeom prst="rect">
            <a:avLst/>
          </a:prstGeom>
          <a:noFill/>
        </p:spPr>
        <p:txBody>
          <a:bodyPr wrap="square" rtlCol="0">
            <a:spAutoFit/>
          </a:bodyPr>
          <a:lstStyle/>
          <a:p>
            <a:r>
              <a:rPr lang="en-US" sz="1400" dirty="0" smtClean="0"/>
              <a:t>p( G, B, M, L) = p(G|B)p(M|B, L)p(B)p(L)</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1947862"/>
          </a:xfrm>
        </p:spPr>
        <p:txBody>
          <a:bodyPr/>
          <a:lstStyle/>
          <a:p>
            <a:r>
              <a:rPr lang="en-US" sz="1600" dirty="0" smtClean="0"/>
              <a:t>Considering the </a:t>
            </a:r>
            <a:r>
              <a:rPr lang="en-US" sz="1600" dirty="0" err="1" smtClean="0"/>
              <a:t>Bayes</a:t>
            </a:r>
            <a:r>
              <a:rPr lang="en-US" sz="1600" dirty="0" smtClean="0"/>
              <a:t> network of last slide, calculate p(M|L)</a:t>
            </a:r>
          </a:p>
          <a:p>
            <a:pPr>
              <a:buNone/>
            </a:pPr>
            <a:endParaRPr lang="en-US" sz="1600" dirty="0" smtClean="0"/>
          </a:p>
          <a:p>
            <a:r>
              <a:rPr lang="en-US" sz="1600" dirty="0" smtClean="0"/>
              <a:t>p(M|L) = p(M|B, L)p(B|L)+p(M|¬B, L)p(¬B|L)</a:t>
            </a:r>
          </a:p>
          <a:p>
            <a:pPr>
              <a:buNone/>
            </a:pPr>
            <a:r>
              <a:rPr lang="en-US" sz="1600" dirty="0" smtClean="0"/>
              <a:t>               = p(M|B, L)p(B)+p(M|¬B, L)p(¬B)  = 0.855</a:t>
            </a:r>
            <a:endParaRPr lang="en-US" sz="1600" dirty="0"/>
          </a:p>
        </p:txBody>
      </p:sp>
      <p:sp>
        <p:nvSpPr>
          <p:cNvPr id="3" name="Title 2"/>
          <p:cNvSpPr>
            <a:spLocks noGrp="1"/>
          </p:cNvSpPr>
          <p:nvPr>
            <p:ph type="title"/>
          </p:nvPr>
        </p:nvSpPr>
        <p:spPr>
          <a:xfrm>
            <a:off x="457200" y="274638"/>
            <a:ext cx="8229600" cy="868362"/>
          </a:xfrm>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05DE95E-DF79-440C-A2F0-00CA116954FD}" type="datetime1">
              <a:rPr lang="en-US" smtClean="0"/>
              <a:pPr fontAlgn="base">
                <a:spcBef>
                  <a:spcPct val="0"/>
                </a:spcBef>
                <a:spcAft>
                  <a:spcPct val="0"/>
                </a:spcAft>
                <a:defRPr/>
              </a:pPr>
              <a:t>19/02/2020</a:t>
            </a:fld>
            <a:endParaRPr lang="en-US" smtClean="0"/>
          </a:p>
        </p:txBody>
      </p:sp>
      <p:sp>
        <p:nvSpPr>
          <p:cNvPr id="14339"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C6B16E7-B86A-4FC8-B0E0-392565342C47}" type="slidenum">
              <a:rPr lang="en-US" smtClean="0"/>
              <a:pPr fontAlgn="base">
                <a:spcBef>
                  <a:spcPct val="0"/>
                </a:spcBef>
                <a:spcAft>
                  <a:spcPct val="0"/>
                </a:spcAft>
                <a:defRPr/>
              </a:pPr>
              <a:t>6</a:t>
            </a:fld>
            <a:endParaRPr lang="en-US" smtClean="0"/>
          </a:p>
        </p:txBody>
      </p:sp>
      <p:sp>
        <p:nvSpPr>
          <p:cNvPr id="5" name="Title 4"/>
          <p:cNvSpPr>
            <a:spLocks noGrp="1"/>
          </p:cNvSpPr>
          <p:nvPr>
            <p:ph type="title"/>
          </p:nvPr>
        </p:nvSpPr>
        <p:spPr>
          <a:xfrm>
            <a:off x="457200" y="228600"/>
            <a:ext cx="8229600" cy="487362"/>
          </a:xfrm>
        </p:spPr>
        <p:txBody>
          <a:bodyPr>
            <a:normAutofit fontScale="90000"/>
          </a:bodyPr>
          <a:lstStyle/>
          <a:p>
            <a:pPr eaLnBrk="1" fontAlgn="auto" hangingPunct="1">
              <a:spcAft>
                <a:spcPts val="0"/>
              </a:spcAft>
              <a:defRPr/>
            </a:pPr>
            <a:r>
              <a:rPr lang="en-US" dirty="0" smtClean="0"/>
              <a:t>Example</a:t>
            </a:r>
            <a:endParaRPr lang="en-US" dirty="0"/>
          </a:p>
        </p:txBody>
      </p:sp>
      <p:sp>
        <p:nvSpPr>
          <p:cNvPr id="6" name="Rectangle 5"/>
          <p:cNvSpPr/>
          <p:nvPr/>
        </p:nvSpPr>
        <p:spPr>
          <a:xfrm>
            <a:off x="3657600" y="914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Person</a:t>
            </a:r>
          </a:p>
        </p:txBody>
      </p:sp>
      <p:sp>
        <p:nvSpPr>
          <p:cNvPr id="7" name="Rectangle 6"/>
          <p:cNvSpPr/>
          <p:nvPr/>
        </p:nvSpPr>
        <p:spPr>
          <a:xfrm>
            <a:off x="5943600" y="914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Right</a:t>
            </a:r>
          </a:p>
        </p:txBody>
      </p:sp>
      <p:sp>
        <p:nvSpPr>
          <p:cNvPr id="8" name="Rectangle 7"/>
          <p:cNvSpPr/>
          <p:nvPr/>
        </p:nvSpPr>
        <p:spPr>
          <a:xfrm>
            <a:off x="3657600" y="19812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Adult-Male</a:t>
            </a:r>
          </a:p>
        </p:txBody>
      </p:sp>
      <p:sp>
        <p:nvSpPr>
          <p:cNvPr id="9" name="Rectangle 8"/>
          <p:cNvSpPr/>
          <p:nvPr/>
        </p:nvSpPr>
        <p:spPr>
          <a:xfrm>
            <a:off x="5943600" y="2057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5-10</a:t>
            </a:r>
          </a:p>
        </p:txBody>
      </p:sp>
      <p:sp>
        <p:nvSpPr>
          <p:cNvPr id="10" name="Rectangle 9"/>
          <p:cNvSpPr/>
          <p:nvPr/>
        </p:nvSpPr>
        <p:spPr>
          <a:xfrm>
            <a:off x="3657600" y="32766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t>Baseball-Player</a:t>
            </a:r>
          </a:p>
        </p:txBody>
      </p:sp>
      <p:sp>
        <p:nvSpPr>
          <p:cNvPr id="11" name="Rectangle 10"/>
          <p:cNvSpPr/>
          <p:nvPr/>
        </p:nvSpPr>
        <p:spPr>
          <a:xfrm>
            <a:off x="6400800" y="3048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6-1</a:t>
            </a:r>
          </a:p>
        </p:txBody>
      </p:sp>
      <p:sp>
        <p:nvSpPr>
          <p:cNvPr id="12" name="Rectangle 11"/>
          <p:cNvSpPr/>
          <p:nvPr/>
        </p:nvSpPr>
        <p:spPr>
          <a:xfrm>
            <a:off x="6400800" y="3962400"/>
            <a:ext cx="762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.252</a:t>
            </a:r>
          </a:p>
        </p:txBody>
      </p:sp>
      <p:sp>
        <p:nvSpPr>
          <p:cNvPr id="13" name="Rectangle 12"/>
          <p:cNvSpPr/>
          <p:nvPr/>
        </p:nvSpPr>
        <p:spPr>
          <a:xfrm>
            <a:off x="2667000" y="45720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Pitcher</a:t>
            </a:r>
          </a:p>
        </p:txBody>
      </p:sp>
      <p:sp>
        <p:nvSpPr>
          <p:cNvPr id="14" name="Rectangle 13"/>
          <p:cNvSpPr/>
          <p:nvPr/>
        </p:nvSpPr>
        <p:spPr>
          <a:xfrm>
            <a:off x="4648200" y="45720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Fielder</a:t>
            </a:r>
          </a:p>
        </p:txBody>
      </p:sp>
      <p:sp>
        <p:nvSpPr>
          <p:cNvPr id="15" name="Rectangle 14"/>
          <p:cNvSpPr/>
          <p:nvPr/>
        </p:nvSpPr>
        <p:spPr>
          <a:xfrm>
            <a:off x="7696200" y="4606925"/>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.262</a:t>
            </a:r>
          </a:p>
        </p:txBody>
      </p:sp>
      <p:sp>
        <p:nvSpPr>
          <p:cNvPr id="16" name="Rectangle 15"/>
          <p:cNvSpPr/>
          <p:nvPr/>
        </p:nvSpPr>
        <p:spPr>
          <a:xfrm>
            <a:off x="152400" y="4606925"/>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.106</a:t>
            </a:r>
          </a:p>
        </p:txBody>
      </p:sp>
      <p:sp>
        <p:nvSpPr>
          <p:cNvPr id="17" name="Rectangle 16"/>
          <p:cNvSpPr/>
          <p:nvPr/>
        </p:nvSpPr>
        <p:spPr>
          <a:xfrm>
            <a:off x="533400" y="5638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Team 1</a:t>
            </a:r>
          </a:p>
        </p:txBody>
      </p:sp>
      <p:sp>
        <p:nvSpPr>
          <p:cNvPr id="18" name="Rectangle 17"/>
          <p:cNvSpPr/>
          <p:nvPr/>
        </p:nvSpPr>
        <p:spPr>
          <a:xfrm>
            <a:off x="2667000" y="56388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a:t>
            </a:r>
          </a:p>
        </p:txBody>
      </p:sp>
      <p:sp>
        <p:nvSpPr>
          <p:cNvPr id="19" name="Rectangle 18"/>
          <p:cNvSpPr/>
          <p:nvPr/>
        </p:nvSpPr>
        <p:spPr>
          <a:xfrm>
            <a:off x="4648200" y="56388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a:t>
            </a:r>
          </a:p>
        </p:txBody>
      </p:sp>
      <p:sp>
        <p:nvSpPr>
          <p:cNvPr id="20" name="Rectangle 19"/>
          <p:cNvSpPr/>
          <p:nvPr/>
        </p:nvSpPr>
        <p:spPr>
          <a:xfrm>
            <a:off x="7010400" y="56388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Team 2</a:t>
            </a:r>
          </a:p>
        </p:txBody>
      </p:sp>
      <p:cxnSp>
        <p:nvCxnSpPr>
          <p:cNvPr id="22" name="Straight Arrow Connector 21"/>
          <p:cNvCxnSpPr>
            <a:stCxn id="8" idx="0"/>
            <a:endCxn id="6" idx="2"/>
          </p:cNvCxnSpPr>
          <p:nvPr/>
        </p:nvCxnSpPr>
        <p:spPr>
          <a:xfrm rot="5400000" flipH="1" flipV="1">
            <a:off x="3810001" y="1638300"/>
            <a:ext cx="685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7" idx="1"/>
          </p:cNvCxnSpPr>
          <p:nvPr/>
        </p:nvCxnSpPr>
        <p:spPr>
          <a:xfrm>
            <a:off x="4648200" y="11049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648200" y="22098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8" idx="2"/>
          </p:cNvCxnSpPr>
          <p:nvPr/>
        </p:nvCxnSpPr>
        <p:spPr>
          <a:xfrm rot="5400000" flipH="1" flipV="1">
            <a:off x="3771901" y="2895600"/>
            <a:ext cx="762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1" idx="1"/>
          </p:cNvCxnSpPr>
          <p:nvPr/>
        </p:nvCxnSpPr>
        <p:spPr>
          <a:xfrm flipV="1">
            <a:off x="4648200" y="3238500"/>
            <a:ext cx="1752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3"/>
            <a:endCxn id="12" idx="1"/>
          </p:cNvCxnSpPr>
          <p:nvPr/>
        </p:nvCxnSpPr>
        <p:spPr>
          <a:xfrm>
            <a:off x="4648200" y="3619500"/>
            <a:ext cx="1752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0"/>
            <a:endCxn id="10" idx="2"/>
          </p:cNvCxnSpPr>
          <p:nvPr/>
        </p:nvCxnSpPr>
        <p:spPr>
          <a:xfrm rot="5400000" flipH="1" flipV="1">
            <a:off x="3352800" y="3771900"/>
            <a:ext cx="609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0"/>
            <a:endCxn id="10" idx="2"/>
          </p:cNvCxnSpPr>
          <p:nvPr/>
        </p:nvCxnSpPr>
        <p:spPr>
          <a:xfrm rot="16200000" flipV="1">
            <a:off x="4343400" y="3771900"/>
            <a:ext cx="609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1"/>
            <a:endCxn id="16" idx="3"/>
          </p:cNvCxnSpPr>
          <p:nvPr/>
        </p:nvCxnSpPr>
        <p:spPr>
          <a:xfrm rot="10800000">
            <a:off x="914400" y="4759325"/>
            <a:ext cx="1752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4" idx="3"/>
            <a:endCxn id="15" idx="1"/>
          </p:cNvCxnSpPr>
          <p:nvPr/>
        </p:nvCxnSpPr>
        <p:spPr>
          <a:xfrm flipV="1">
            <a:off x="5638800" y="4759325"/>
            <a:ext cx="2057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8" idx="0"/>
            <a:endCxn id="13" idx="2"/>
          </p:cNvCxnSpPr>
          <p:nvPr/>
        </p:nvCxnSpPr>
        <p:spPr>
          <a:xfrm rot="5400000" flipH="1" flipV="1">
            <a:off x="2819401" y="5295900"/>
            <a:ext cx="685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0"/>
            <a:endCxn id="14" idx="2"/>
          </p:cNvCxnSpPr>
          <p:nvPr/>
        </p:nvCxnSpPr>
        <p:spPr>
          <a:xfrm rot="5400000" flipH="1" flipV="1">
            <a:off x="4800601" y="5295900"/>
            <a:ext cx="685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1"/>
            <a:endCxn id="17" idx="3"/>
          </p:cNvCxnSpPr>
          <p:nvPr/>
        </p:nvCxnSpPr>
        <p:spPr>
          <a:xfrm rot="10800000">
            <a:off x="1676400" y="58293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9" idx="3"/>
            <a:endCxn id="20" idx="1"/>
          </p:cNvCxnSpPr>
          <p:nvPr/>
        </p:nvCxnSpPr>
        <p:spPr>
          <a:xfrm>
            <a:off x="5638800" y="58293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70" name="TextBox 49"/>
          <p:cNvSpPr txBox="1">
            <a:spLocks noChangeArrowheads="1"/>
          </p:cNvSpPr>
          <p:nvPr/>
        </p:nvSpPr>
        <p:spPr bwMode="auto">
          <a:xfrm>
            <a:off x="4800600" y="685800"/>
            <a:ext cx="914400" cy="307975"/>
          </a:xfrm>
          <a:prstGeom prst="rect">
            <a:avLst/>
          </a:prstGeom>
          <a:noFill/>
          <a:ln w="9525">
            <a:noFill/>
            <a:miter lim="800000"/>
            <a:headEnd/>
            <a:tailEnd/>
          </a:ln>
        </p:spPr>
        <p:txBody>
          <a:bodyPr>
            <a:spAutoFit/>
          </a:bodyPr>
          <a:lstStyle/>
          <a:p>
            <a:r>
              <a:rPr lang="en-US" sz="1400">
                <a:latin typeface="Lucida Sans Unicode" pitchFamily="34" charset="0"/>
              </a:rPr>
              <a:t>handed</a:t>
            </a:r>
          </a:p>
        </p:txBody>
      </p:sp>
      <p:sp>
        <p:nvSpPr>
          <p:cNvPr id="14371" name="TextBox 50"/>
          <p:cNvSpPr txBox="1">
            <a:spLocks noChangeArrowheads="1"/>
          </p:cNvSpPr>
          <p:nvPr/>
        </p:nvSpPr>
        <p:spPr bwMode="auto">
          <a:xfrm>
            <a:off x="4800600" y="2282825"/>
            <a:ext cx="914400" cy="307975"/>
          </a:xfrm>
          <a:prstGeom prst="rect">
            <a:avLst/>
          </a:prstGeom>
          <a:noFill/>
          <a:ln w="9525">
            <a:noFill/>
            <a:miter lim="800000"/>
            <a:headEnd/>
            <a:tailEnd/>
          </a:ln>
        </p:spPr>
        <p:txBody>
          <a:bodyPr>
            <a:spAutoFit/>
          </a:bodyPr>
          <a:lstStyle/>
          <a:p>
            <a:r>
              <a:rPr lang="en-US" sz="1400">
                <a:latin typeface="Lucida Sans Unicode" pitchFamily="34" charset="0"/>
              </a:rPr>
              <a:t>height</a:t>
            </a:r>
          </a:p>
        </p:txBody>
      </p:sp>
      <p:sp>
        <p:nvSpPr>
          <p:cNvPr id="14372" name="TextBox 51"/>
          <p:cNvSpPr txBox="1">
            <a:spLocks noChangeArrowheads="1"/>
          </p:cNvSpPr>
          <p:nvPr/>
        </p:nvSpPr>
        <p:spPr bwMode="auto">
          <a:xfrm>
            <a:off x="3200400" y="1444625"/>
            <a:ext cx="914400" cy="307975"/>
          </a:xfrm>
          <a:prstGeom prst="rect">
            <a:avLst/>
          </a:prstGeom>
          <a:noFill/>
          <a:ln w="9525">
            <a:noFill/>
            <a:miter lim="800000"/>
            <a:headEnd/>
            <a:tailEnd/>
          </a:ln>
        </p:spPr>
        <p:txBody>
          <a:bodyPr>
            <a:spAutoFit/>
          </a:bodyPr>
          <a:lstStyle/>
          <a:p>
            <a:r>
              <a:rPr lang="en-US" sz="1400">
                <a:latin typeface="Lucida Sans Unicode" pitchFamily="34" charset="0"/>
              </a:rPr>
              <a:t>        Isa</a:t>
            </a:r>
          </a:p>
        </p:txBody>
      </p:sp>
      <p:sp>
        <p:nvSpPr>
          <p:cNvPr id="14373" name="TextBox 52"/>
          <p:cNvSpPr txBox="1">
            <a:spLocks noChangeArrowheads="1"/>
          </p:cNvSpPr>
          <p:nvPr/>
        </p:nvSpPr>
        <p:spPr bwMode="auto">
          <a:xfrm>
            <a:off x="3581400" y="2663825"/>
            <a:ext cx="914400" cy="307975"/>
          </a:xfrm>
          <a:prstGeom prst="rect">
            <a:avLst/>
          </a:prstGeom>
          <a:noFill/>
          <a:ln w="9525">
            <a:noFill/>
            <a:miter lim="800000"/>
            <a:headEnd/>
            <a:tailEnd/>
          </a:ln>
        </p:spPr>
        <p:txBody>
          <a:bodyPr>
            <a:spAutoFit/>
          </a:bodyPr>
          <a:lstStyle/>
          <a:p>
            <a:r>
              <a:rPr lang="en-US" sz="1400">
                <a:latin typeface="Lucida Sans Unicode" pitchFamily="34" charset="0"/>
              </a:rPr>
              <a:t>   Isa</a:t>
            </a:r>
          </a:p>
        </p:txBody>
      </p:sp>
      <p:sp>
        <p:nvSpPr>
          <p:cNvPr id="14374" name="TextBox 53"/>
          <p:cNvSpPr txBox="1">
            <a:spLocks noChangeArrowheads="1"/>
          </p:cNvSpPr>
          <p:nvPr/>
        </p:nvSpPr>
        <p:spPr bwMode="auto">
          <a:xfrm>
            <a:off x="4953000" y="3121025"/>
            <a:ext cx="914400" cy="307975"/>
          </a:xfrm>
          <a:prstGeom prst="rect">
            <a:avLst/>
          </a:prstGeom>
          <a:noFill/>
          <a:ln w="9525">
            <a:noFill/>
            <a:miter lim="800000"/>
            <a:headEnd/>
            <a:tailEnd/>
          </a:ln>
        </p:spPr>
        <p:txBody>
          <a:bodyPr>
            <a:spAutoFit/>
          </a:bodyPr>
          <a:lstStyle/>
          <a:p>
            <a:r>
              <a:rPr lang="en-US" sz="1400">
                <a:latin typeface="Lucida Sans Unicode" pitchFamily="34" charset="0"/>
              </a:rPr>
              <a:t>height</a:t>
            </a:r>
          </a:p>
        </p:txBody>
      </p:sp>
      <p:sp>
        <p:nvSpPr>
          <p:cNvPr id="14375" name="TextBox 54"/>
          <p:cNvSpPr txBox="1">
            <a:spLocks noChangeArrowheads="1"/>
          </p:cNvSpPr>
          <p:nvPr/>
        </p:nvSpPr>
        <p:spPr bwMode="auto">
          <a:xfrm>
            <a:off x="5410200" y="3581400"/>
            <a:ext cx="914400" cy="307975"/>
          </a:xfrm>
          <a:prstGeom prst="rect">
            <a:avLst/>
          </a:prstGeom>
          <a:noFill/>
          <a:ln w="9525">
            <a:noFill/>
            <a:miter lim="800000"/>
            <a:headEnd/>
            <a:tailEnd/>
          </a:ln>
        </p:spPr>
        <p:txBody>
          <a:bodyPr>
            <a:spAutoFit/>
          </a:bodyPr>
          <a:lstStyle/>
          <a:p>
            <a:r>
              <a:rPr lang="en-US" sz="1400">
                <a:latin typeface="Lucida Sans Unicode" pitchFamily="34" charset="0"/>
              </a:rPr>
              <a:t>Bat avg.</a:t>
            </a:r>
          </a:p>
        </p:txBody>
      </p:sp>
      <p:sp>
        <p:nvSpPr>
          <p:cNvPr id="14376" name="TextBox 55"/>
          <p:cNvSpPr txBox="1">
            <a:spLocks noChangeArrowheads="1"/>
          </p:cNvSpPr>
          <p:nvPr/>
        </p:nvSpPr>
        <p:spPr bwMode="auto">
          <a:xfrm>
            <a:off x="2895600" y="4111625"/>
            <a:ext cx="914400" cy="307975"/>
          </a:xfrm>
          <a:prstGeom prst="rect">
            <a:avLst/>
          </a:prstGeom>
          <a:noFill/>
          <a:ln w="9525">
            <a:noFill/>
            <a:miter lim="800000"/>
            <a:headEnd/>
            <a:tailEnd/>
          </a:ln>
        </p:spPr>
        <p:txBody>
          <a:bodyPr>
            <a:spAutoFit/>
          </a:bodyPr>
          <a:lstStyle/>
          <a:p>
            <a:r>
              <a:rPr lang="en-US" sz="1400">
                <a:latin typeface="Lucida Sans Unicode" pitchFamily="34" charset="0"/>
              </a:rPr>
              <a:t>      Isa</a:t>
            </a:r>
          </a:p>
        </p:txBody>
      </p:sp>
      <p:sp>
        <p:nvSpPr>
          <p:cNvPr id="14377" name="TextBox 56"/>
          <p:cNvSpPr txBox="1">
            <a:spLocks noChangeArrowheads="1"/>
          </p:cNvSpPr>
          <p:nvPr/>
        </p:nvSpPr>
        <p:spPr bwMode="auto">
          <a:xfrm>
            <a:off x="4724400" y="4111625"/>
            <a:ext cx="914400" cy="307975"/>
          </a:xfrm>
          <a:prstGeom prst="rect">
            <a:avLst/>
          </a:prstGeom>
          <a:noFill/>
          <a:ln w="9525">
            <a:noFill/>
            <a:miter lim="800000"/>
            <a:headEnd/>
            <a:tailEnd/>
          </a:ln>
        </p:spPr>
        <p:txBody>
          <a:bodyPr>
            <a:spAutoFit/>
          </a:bodyPr>
          <a:lstStyle/>
          <a:p>
            <a:r>
              <a:rPr lang="en-US" sz="1400">
                <a:latin typeface="Lucida Sans Unicode" pitchFamily="34" charset="0"/>
              </a:rPr>
              <a:t>Isa</a:t>
            </a:r>
          </a:p>
        </p:txBody>
      </p:sp>
      <p:sp>
        <p:nvSpPr>
          <p:cNvPr id="14378" name="TextBox 57"/>
          <p:cNvSpPr txBox="1">
            <a:spLocks noChangeArrowheads="1"/>
          </p:cNvSpPr>
          <p:nvPr/>
        </p:nvSpPr>
        <p:spPr bwMode="auto">
          <a:xfrm>
            <a:off x="6172200" y="4416425"/>
            <a:ext cx="914400" cy="307975"/>
          </a:xfrm>
          <a:prstGeom prst="rect">
            <a:avLst/>
          </a:prstGeom>
          <a:noFill/>
          <a:ln w="9525">
            <a:noFill/>
            <a:miter lim="800000"/>
            <a:headEnd/>
            <a:tailEnd/>
          </a:ln>
        </p:spPr>
        <p:txBody>
          <a:bodyPr>
            <a:spAutoFit/>
          </a:bodyPr>
          <a:lstStyle/>
          <a:p>
            <a:r>
              <a:rPr lang="en-US" sz="1400">
                <a:latin typeface="Lucida Sans Unicode" pitchFamily="34" charset="0"/>
              </a:rPr>
              <a:t>Bat Avg.</a:t>
            </a:r>
          </a:p>
        </p:txBody>
      </p:sp>
      <p:sp>
        <p:nvSpPr>
          <p:cNvPr id="14379" name="TextBox 58"/>
          <p:cNvSpPr txBox="1">
            <a:spLocks noChangeArrowheads="1"/>
          </p:cNvSpPr>
          <p:nvPr/>
        </p:nvSpPr>
        <p:spPr bwMode="auto">
          <a:xfrm>
            <a:off x="1447800" y="4416425"/>
            <a:ext cx="914400" cy="307975"/>
          </a:xfrm>
          <a:prstGeom prst="rect">
            <a:avLst/>
          </a:prstGeom>
          <a:noFill/>
          <a:ln w="9525">
            <a:noFill/>
            <a:miter lim="800000"/>
            <a:headEnd/>
            <a:tailEnd/>
          </a:ln>
        </p:spPr>
        <p:txBody>
          <a:bodyPr>
            <a:spAutoFit/>
          </a:bodyPr>
          <a:lstStyle/>
          <a:p>
            <a:r>
              <a:rPr lang="en-US" sz="1400">
                <a:latin typeface="Lucida Sans Unicode" pitchFamily="34" charset="0"/>
              </a:rPr>
              <a:t>Bat Avg.</a:t>
            </a:r>
          </a:p>
        </p:txBody>
      </p:sp>
      <p:sp>
        <p:nvSpPr>
          <p:cNvPr id="14380" name="TextBox 59"/>
          <p:cNvSpPr txBox="1">
            <a:spLocks noChangeArrowheads="1"/>
          </p:cNvSpPr>
          <p:nvPr/>
        </p:nvSpPr>
        <p:spPr bwMode="auto">
          <a:xfrm>
            <a:off x="2209800" y="5254625"/>
            <a:ext cx="914400" cy="307975"/>
          </a:xfrm>
          <a:prstGeom prst="rect">
            <a:avLst/>
          </a:prstGeom>
          <a:noFill/>
          <a:ln w="9525">
            <a:noFill/>
            <a:miter lim="800000"/>
            <a:headEnd/>
            <a:tailEnd/>
          </a:ln>
        </p:spPr>
        <p:txBody>
          <a:bodyPr>
            <a:spAutoFit/>
          </a:bodyPr>
          <a:lstStyle/>
          <a:p>
            <a:r>
              <a:rPr lang="en-US" sz="1400">
                <a:latin typeface="Lucida Sans Unicode" pitchFamily="34" charset="0"/>
              </a:rPr>
              <a:t>instance</a:t>
            </a:r>
          </a:p>
        </p:txBody>
      </p:sp>
      <p:sp>
        <p:nvSpPr>
          <p:cNvPr id="14381" name="TextBox 60"/>
          <p:cNvSpPr txBox="1">
            <a:spLocks noChangeArrowheads="1"/>
          </p:cNvSpPr>
          <p:nvPr/>
        </p:nvSpPr>
        <p:spPr bwMode="auto">
          <a:xfrm>
            <a:off x="5105400" y="5102225"/>
            <a:ext cx="914400" cy="307975"/>
          </a:xfrm>
          <a:prstGeom prst="rect">
            <a:avLst/>
          </a:prstGeom>
          <a:noFill/>
          <a:ln w="9525">
            <a:noFill/>
            <a:miter lim="800000"/>
            <a:headEnd/>
            <a:tailEnd/>
          </a:ln>
        </p:spPr>
        <p:txBody>
          <a:bodyPr>
            <a:spAutoFit/>
          </a:bodyPr>
          <a:lstStyle/>
          <a:p>
            <a:r>
              <a:rPr lang="en-US" sz="1400">
                <a:latin typeface="Lucida Sans Unicode" pitchFamily="34" charset="0"/>
              </a:rPr>
              <a:t>instance</a:t>
            </a:r>
          </a:p>
        </p:txBody>
      </p:sp>
      <p:sp>
        <p:nvSpPr>
          <p:cNvPr id="14382" name="TextBox 61"/>
          <p:cNvSpPr txBox="1">
            <a:spLocks noChangeArrowheads="1"/>
          </p:cNvSpPr>
          <p:nvPr/>
        </p:nvSpPr>
        <p:spPr bwMode="auto">
          <a:xfrm>
            <a:off x="5867400" y="5559425"/>
            <a:ext cx="914400" cy="307975"/>
          </a:xfrm>
          <a:prstGeom prst="rect">
            <a:avLst/>
          </a:prstGeom>
          <a:noFill/>
          <a:ln w="9525">
            <a:noFill/>
            <a:miter lim="800000"/>
            <a:headEnd/>
            <a:tailEnd/>
          </a:ln>
        </p:spPr>
        <p:txBody>
          <a:bodyPr>
            <a:spAutoFit/>
          </a:bodyPr>
          <a:lstStyle/>
          <a:p>
            <a:r>
              <a:rPr lang="en-US" sz="1400">
                <a:latin typeface="Lucida Sans Unicode" pitchFamily="34" charset="0"/>
              </a:rPr>
              <a:t>team</a:t>
            </a:r>
          </a:p>
        </p:txBody>
      </p:sp>
      <p:sp>
        <p:nvSpPr>
          <p:cNvPr id="14383" name="TextBox 62"/>
          <p:cNvSpPr txBox="1">
            <a:spLocks noChangeArrowheads="1"/>
          </p:cNvSpPr>
          <p:nvPr/>
        </p:nvSpPr>
        <p:spPr bwMode="auto">
          <a:xfrm>
            <a:off x="1752600" y="5559425"/>
            <a:ext cx="914400" cy="307975"/>
          </a:xfrm>
          <a:prstGeom prst="rect">
            <a:avLst/>
          </a:prstGeom>
          <a:noFill/>
          <a:ln w="9525">
            <a:noFill/>
            <a:miter lim="800000"/>
            <a:headEnd/>
            <a:tailEnd/>
          </a:ln>
        </p:spPr>
        <p:txBody>
          <a:bodyPr>
            <a:spAutoFit/>
          </a:bodyPr>
          <a:lstStyle/>
          <a:p>
            <a:r>
              <a:rPr lang="en-US" sz="1400">
                <a:latin typeface="Lucida Sans Unicode" pitchFamily="34" charset="0"/>
              </a:rPr>
              <a:t>team</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10600" cy="5334000"/>
          </a:xfrm>
        </p:spPr>
        <p:txBody>
          <a:bodyPr/>
          <a:lstStyle/>
          <a:p>
            <a:r>
              <a:rPr lang="en-US" dirty="0" smtClean="0"/>
              <a:t>                                   </a:t>
            </a:r>
            <a:r>
              <a:rPr lang="en-US" sz="1600" dirty="0" smtClean="0"/>
              <a:t>Q        p(Q) = 0.05</a:t>
            </a:r>
          </a:p>
          <a:p>
            <a:r>
              <a:rPr lang="en-US" sz="1600" dirty="0" smtClean="0"/>
              <a:t>    p(R) = 0.01      R</a:t>
            </a:r>
          </a:p>
          <a:p>
            <a:endParaRPr lang="en-US" sz="1600" dirty="0" smtClean="0"/>
          </a:p>
          <a:p>
            <a:endParaRPr lang="en-US" sz="1600" dirty="0" smtClean="0"/>
          </a:p>
          <a:p>
            <a:endParaRPr lang="en-US" sz="1600" dirty="0" smtClean="0"/>
          </a:p>
          <a:p>
            <a:r>
              <a:rPr lang="en-US" sz="1600" dirty="0" smtClean="0"/>
              <a:t>                                            P              S</a:t>
            </a:r>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                                      U                           V                    </a:t>
            </a:r>
          </a:p>
          <a:p>
            <a:endParaRPr lang="en-US" sz="1600" dirty="0" smtClean="0"/>
          </a:p>
          <a:p>
            <a:endParaRPr lang="en-US" sz="1600" dirty="0" smtClean="0"/>
          </a:p>
          <a:p>
            <a:r>
              <a:rPr lang="en-US" sz="1600" dirty="0" smtClean="0"/>
              <a:t>Calculate p(Q|U).</a:t>
            </a:r>
            <a:endParaRPr lang="en-US" sz="1600" dirty="0"/>
          </a:p>
        </p:txBody>
      </p:sp>
      <p:sp>
        <p:nvSpPr>
          <p:cNvPr id="3" name="Title 2"/>
          <p:cNvSpPr>
            <a:spLocks noGrp="1"/>
          </p:cNvSpPr>
          <p:nvPr>
            <p:ph type="title"/>
          </p:nvPr>
        </p:nvSpPr>
        <p:spPr>
          <a:xfrm>
            <a:off x="457200" y="274638"/>
            <a:ext cx="8229600" cy="868362"/>
          </a:xfrm>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60</a:t>
            </a:fld>
            <a:endParaRPr lang="en-US"/>
          </a:p>
        </p:txBody>
      </p:sp>
      <p:sp>
        <p:nvSpPr>
          <p:cNvPr id="6" name="Oval 5"/>
          <p:cNvSpPr/>
          <p:nvPr/>
        </p:nvSpPr>
        <p:spPr>
          <a:xfrm>
            <a:off x="2133600" y="167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724400" y="1447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242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482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4648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181600" y="4724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7" idx="4"/>
            <a:endCxn id="8" idx="7"/>
          </p:cNvCxnSpPr>
          <p:nvPr/>
        </p:nvCxnSpPr>
        <p:spPr>
          <a:xfrm rot="5400000">
            <a:off x="3452672" y="1543050"/>
            <a:ext cx="1252678" cy="15193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4"/>
            <a:endCxn id="8" idx="1"/>
          </p:cNvCxnSpPr>
          <p:nvPr/>
        </p:nvCxnSpPr>
        <p:spPr>
          <a:xfrm rot="16200000" flipH="1">
            <a:off x="2190750" y="1962150"/>
            <a:ext cx="1024078" cy="909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4"/>
          </p:cNvCxnSpPr>
          <p:nvPr/>
        </p:nvCxnSpPr>
        <p:spPr>
          <a:xfrm rot="5400000">
            <a:off x="2305050" y="3714750"/>
            <a:ext cx="15240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4"/>
            <a:endCxn id="9" idx="0"/>
          </p:cNvCxnSpPr>
          <p:nvPr/>
        </p:nvCxnSpPr>
        <p:spPr>
          <a:xfrm rot="5400000">
            <a:off x="4152900" y="2286000"/>
            <a:ext cx="1295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1" idx="0"/>
          </p:cNvCxnSpPr>
          <p:nvPr/>
        </p:nvCxnSpPr>
        <p:spPr>
          <a:xfrm rot="16200000" flipH="1">
            <a:off x="4267200" y="3695700"/>
            <a:ext cx="1524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4400" y="2514600"/>
            <a:ext cx="1524000" cy="769441"/>
          </a:xfrm>
          <a:prstGeom prst="rect">
            <a:avLst/>
          </a:prstGeom>
          <a:noFill/>
        </p:spPr>
        <p:txBody>
          <a:bodyPr wrap="square" rtlCol="0">
            <a:spAutoFit/>
          </a:bodyPr>
          <a:lstStyle/>
          <a:p>
            <a:r>
              <a:rPr lang="en-US" sz="1100" dirty="0" smtClean="0"/>
              <a:t>p(P|R, Q) = 0.95</a:t>
            </a:r>
          </a:p>
          <a:p>
            <a:r>
              <a:rPr lang="en-US" sz="1100" dirty="0" smtClean="0"/>
              <a:t>p(P|R, ¬Q) = 0.90</a:t>
            </a:r>
          </a:p>
          <a:p>
            <a:r>
              <a:rPr lang="en-US" sz="1100" dirty="0" smtClean="0"/>
              <a:t>p(P| ¬R, Q) = 0.80</a:t>
            </a:r>
          </a:p>
          <a:p>
            <a:r>
              <a:rPr lang="en-US" sz="1100" dirty="0" smtClean="0"/>
              <a:t>p(P| ¬R, ¬Q) = 0.01</a:t>
            </a:r>
            <a:endParaRPr lang="en-US" sz="1100" dirty="0"/>
          </a:p>
        </p:txBody>
      </p:sp>
      <p:sp>
        <p:nvSpPr>
          <p:cNvPr id="23" name="TextBox 22"/>
          <p:cNvSpPr txBox="1"/>
          <p:nvPr/>
        </p:nvSpPr>
        <p:spPr>
          <a:xfrm>
            <a:off x="5105400" y="2667000"/>
            <a:ext cx="1371600" cy="430887"/>
          </a:xfrm>
          <a:prstGeom prst="rect">
            <a:avLst/>
          </a:prstGeom>
          <a:noFill/>
        </p:spPr>
        <p:txBody>
          <a:bodyPr wrap="square" rtlCol="0">
            <a:spAutoFit/>
          </a:bodyPr>
          <a:lstStyle/>
          <a:p>
            <a:r>
              <a:rPr lang="en-US" sz="1100" dirty="0" smtClean="0"/>
              <a:t>p(S|Q) = 0.95</a:t>
            </a:r>
          </a:p>
          <a:p>
            <a:r>
              <a:rPr lang="en-US" sz="1100" dirty="0" smtClean="0"/>
              <a:t>p(S| ¬Q) = 0.05</a:t>
            </a:r>
          </a:p>
        </p:txBody>
      </p:sp>
      <p:sp>
        <p:nvSpPr>
          <p:cNvPr id="24" name="TextBox 23"/>
          <p:cNvSpPr txBox="1"/>
          <p:nvPr/>
        </p:nvSpPr>
        <p:spPr>
          <a:xfrm>
            <a:off x="1295400" y="4572000"/>
            <a:ext cx="1371600" cy="430887"/>
          </a:xfrm>
          <a:prstGeom prst="rect">
            <a:avLst/>
          </a:prstGeom>
          <a:noFill/>
        </p:spPr>
        <p:txBody>
          <a:bodyPr wrap="square" rtlCol="0">
            <a:spAutoFit/>
          </a:bodyPr>
          <a:lstStyle/>
          <a:p>
            <a:r>
              <a:rPr lang="en-US" sz="1100" dirty="0" smtClean="0"/>
              <a:t>P(U|P) = 0.7</a:t>
            </a:r>
          </a:p>
          <a:p>
            <a:r>
              <a:rPr lang="en-US" sz="1100" dirty="0" smtClean="0"/>
              <a:t>P(U| ¬P) = 0.2</a:t>
            </a:r>
          </a:p>
        </p:txBody>
      </p:sp>
      <p:sp>
        <p:nvSpPr>
          <p:cNvPr id="25" name="TextBox 24"/>
          <p:cNvSpPr txBox="1"/>
          <p:nvPr/>
        </p:nvSpPr>
        <p:spPr>
          <a:xfrm>
            <a:off x="5486400" y="4495800"/>
            <a:ext cx="1371600" cy="430887"/>
          </a:xfrm>
          <a:prstGeom prst="rect">
            <a:avLst/>
          </a:prstGeom>
          <a:noFill/>
        </p:spPr>
        <p:txBody>
          <a:bodyPr wrap="square" rtlCol="0">
            <a:spAutoFit/>
          </a:bodyPr>
          <a:lstStyle/>
          <a:p>
            <a:r>
              <a:rPr lang="en-US" sz="1100" dirty="0" smtClean="0"/>
              <a:t>P(V|S) = 0.99</a:t>
            </a:r>
          </a:p>
          <a:p>
            <a:r>
              <a:rPr lang="en-US" sz="1100" dirty="0" smtClean="0"/>
              <a:t>P(V| ¬S) = 0.1</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4572000"/>
          </a:xfrm>
        </p:spPr>
        <p:txBody>
          <a:bodyPr/>
          <a:lstStyle/>
          <a:p>
            <a:r>
              <a:rPr lang="en-US" sz="1600" dirty="0" smtClean="0"/>
              <a:t>From </a:t>
            </a:r>
            <a:r>
              <a:rPr lang="en-US" sz="1600" dirty="0" err="1" smtClean="0"/>
              <a:t>Bayes</a:t>
            </a:r>
            <a:r>
              <a:rPr lang="en-US" sz="1600" dirty="0" smtClean="0"/>
              <a:t> rule we have p(Q|U) = </a:t>
            </a:r>
            <a:r>
              <a:rPr lang="en-US" sz="1600" dirty="0" err="1" smtClean="0"/>
              <a:t>kp</a:t>
            </a:r>
            <a:r>
              <a:rPr lang="en-US" sz="1600" dirty="0" smtClean="0"/>
              <a:t>(U|Q)p(Q), where k=1/p(U)</a:t>
            </a:r>
          </a:p>
          <a:p>
            <a:r>
              <a:rPr lang="en-US" sz="1600" dirty="0" smtClean="0"/>
              <a:t>Now,</a:t>
            </a:r>
          </a:p>
          <a:p>
            <a:endParaRPr lang="en-US" sz="1600" dirty="0" smtClean="0"/>
          </a:p>
          <a:p>
            <a:endParaRPr lang="en-US" sz="1600" dirty="0" smtClean="0"/>
          </a:p>
          <a:p>
            <a:r>
              <a:rPr lang="en-US" sz="1600" dirty="0" smtClean="0"/>
              <a:t>So</a:t>
            </a:r>
          </a:p>
          <a:p>
            <a:r>
              <a:rPr lang="en-US" sz="1600" dirty="0" smtClean="0"/>
              <a:t>p(U|Q)=p(U|P)p(P|Q)+p(U|¬P)p(¬P|Q)=0.60 </a:t>
            </a:r>
          </a:p>
          <a:p>
            <a:r>
              <a:rPr lang="en-US" sz="1600" dirty="0" smtClean="0"/>
              <a:t>p(Q|U)=k*0.60*0.05=k*0.03------------------(1)</a:t>
            </a:r>
          </a:p>
          <a:p>
            <a:endParaRPr lang="en-US" sz="1600" dirty="0" smtClean="0"/>
          </a:p>
          <a:p>
            <a:r>
              <a:rPr lang="en-US" sz="1600" dirty="0" smtClean="0"/>
              <a:t>Similarly, </a:t>
            </a:r>
          </a:p>
          <a:p>
            <a:r>
              <a:rPr lang="en-US" sz="1600" dirty="0" smtClean="0"/>
              <a:t>Now,</a:t>
            </a:r>
          </a:p>
          <a:p>
            <a:endParaRPr lang="en-US" sz="1600" dirty="0" smtClean="0"/>
          </a:p>
          <a:p>
            <a:r>
              <a:rPr lang="en-US" sz="1600" dirty="0" smtClean="0"/>
              <a:t>Therefore p(¬Q|U)=k*0.21*0.95=k*0.20 ---------(2)</a:t>
            </a:r>
          </a:p>
          <a:p>
            <a:r>
              <a:rPr lang="en-US" sz="1600" dirty="0" smtClean="0"/>
              <a:t> so from (1) &amp; (2), we have k=4.35</a:t>
            </a:r>
          </a:p>
          <a:p>
            <a:r>
              <a:rPr lang="en-US" sz="1600" dirty="0" smtClean="0"/>
              <a:t>Now from (1), p(Q|U) = 0.13  </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Solution</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61</a:t>
            </a:fld>
            <a:endParaRPr lang="en-US"/>
          </a:p>
        </p:txBody>
      </p:sp>
      <p:graphicFrame>
        <p:nvGraphicFramePr>
          <p:cNvPr id="6" name="Object 5"/>
          <p:cNvGraphicFramePr>
            <a:graphicFrameLocks noChangeAspect="1"/>
          </p:cNvGraphicFramePr>
          <p:nvPr/>
        </p:nvGraphicFramePr>
        <p:xfrm>
          <a:off x="1219200" y="1143000"/>
          <a:ext cx="2362200" cy="355600"/>
        </p:xfrm>
        <a:graphic>
          <a:graphicData uri="http://schemas.openxmlformats.org/presentationml/2006/ole">
            <p:oleObj spid="_x0000_s74754" name="Equation" r:id="rId3" imgW="1955520" imgH="355320" progId="Equation.3">
              <p:embed/>
            </p:oleObj>
          </a:graphicData>
        </a:graphic>
      </p:graphicFrame>
      <p:graphicFrame>
        <p:nvGraphicFramePr>
          <p:cNvPr id="7" name="Object 6"/>
          <p:cNvGraphicFramePr>
            <a:graphicFrameLocks noChangeAspect="1"/>
          </p:cNvGraphicFramePr>
          <p:nvPr/>
        </p:nvGraphicFramePr>
        <p:xfrm>
          <a:off x="609600" y="1600200"/>
          <a:ext cx="5257800" cy="342900"/>
        </p:xfrm>
        <a:graphic>
          <a:graphicData uri="http://schemas.openxmlformats.org/presentationml/2006/ole">
            <p:oleObj spid="_x0000_s74755" name="Equation" r:id="rId4" imgW="4787640" imgH="342720" progId="Equation.3">
              <p:embed/>
            </p:oleObj>
          </a:graphicData>
        </a:graphic>
      </p:graphicFrame>
      <p:graphicFrame>
        <p:nvGraphicFramePr>
          <p:cNvPr id="8" name="Object 7"/>
          <p:cNvGraphicFramePr>
            <a:graphicFrameLocks noChangeAspect="1"/>
          </p:cNvGraphicFramePr>
          <p:nvPr/>
        </p:nvGraphicFramePr>
        <p:xfrm>
          <a:off x="990600" y="1981200"/>
          <a:ext cx="1524000" cy="203200"/>
        </p:xfrm>
        <a:graphic>
          <a:graphicData uri="http://schemas.openxmlformats.org/presentationml/2006/ole">
            <p:oleObj spid="_x0000_s74756" name="Equation" r:id="rId5" imgW="1091880" imgH="203040" progId="Equation.3">
              <p:embed/>
            </p:oleObj>
          </a:graphicData>
        </a:graphic>
      </p:graphicFrame>
      <p:graphicFrame>
        <p:nvGraphicFramePr>
          <p:cNvPr id="9" name="Object 8"/>
          <p:cNvGraphicFramePr>
            <a:graphicFrameLocks noChangeAspect="1"/>
          </p:cNvGraphicFramePr>
          <p:nvPr/>
        </p:nvGraphicFramePr>
        <p:xfrm>
          <a:off x="1600200" y="3200400"/>
          <a:ext cx="2590800" cy="203200"/>
        </p:xfrm>
        <a:graphic>
          <a:graphicData uri="http://schemas.openxmlformats.org/presentationml/2006/ole">
            <p:oleObj spid="_x0000_s74757" name="Equation" r:id="rId6" imgW="1968480" imgH="203040" progId="Equation.3">
              <p:embed/>
            </p:oleObj>
          </a:graphicData>
        </a:graphic>
      </p:graphicFrame>
      <p:graphicFrame>
        <p:nvGraphicFramePr>
          <p:cNvPr id="10" name="Object 9"/>
          <p:cNvGraphicFramePr>
            <a:graphicFrameLocks noChangeAspect="1"/>
          </p:cNvGraphicFramePr>
          <p:nvPr/>
        </p:nvGraphicFramePr>
        <p:xfrm>
          <a:off x="1219200" y="3505200"/>
          <a:ext cx="2590800" cy="355600"/>
        </p:xfrm>
        <a:graphic>
          <a:graphicData uri="http://schemas.openxmlformats.org/presentationml/2006/ole">
            <p:oleObj spid="_x0000_s74758" name="Equation" r:id="rId7" imgW="2590560" imgH="355320" progId="Equation.3">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a:xfrm>
            <a:off x="0" y="1481138"/>
            <a:ext cx="9144000" cy="4995862"/>
          </a:xfrm>
        </p:spPr>
        <p:txBody>
          <a:bodyPr/>
          <a:lstStyle/>
          <a:p>
            <a:pPr eaLnBrk="1" hangingPunct="1"/>
            <a:r>
              <a:rPr lang="en-US" sz="1600" smtClean="0"/>
              <a:t>bird(tweety). </a:t>
            </a:r>
          </a:p>
          <a:p>
            <a:pPr eaLnBrk="1" hangingPunct="1"/>
            <a:r>
              <a:rPr lang="en-US" sz="1600" smtClean="0"/>
              <a:t>fly(X) :- bird(X).</a:t>
            </a:r>
          </a:p>
          <a:p>
            <a:pPr eaLnBrk="1" hangingPunct="1"/>
            <a:r>
              <a:rPr lang="en-US" sz="1600" smtClean="0"/>
              <a:t>?- fly(tweety). </a:t>
            </a:r>
          </a:p>
          <a:p>
            <a:pPr eaLnBrk="1" hangingPunct="1"/>
            <a:r>
              <a:rPr lang="en-US" sz="1600" smtClean="0"/>
              <a:t>Yes</a:t>
            </a:r>
          </a:p>
          <a:p>
            <a:pPr eaLnBrk="1" hangingPunct="1"/>
            <a:endParaRPr lang="en-US" sz="1600" smtClean="0"/>
          </a:p>
          <a:p>
            <a:pPr eaLnBrk="1" hangingPunct="1"/>
            <a:r>
              <a:rPr lang="en-US" sz="1600" smtClean="0"/>
              <a:t>A way to handle knowledge representation in real problems is to extend logic by using certainty factors. </a:t>
            </a:r>
          </a:p>
          <a:p>
            <a:pPr eaLnBrk="1" hangingPunct="1"/>
            <a:r>
              <a:rPr lang="en-US" sz="1600" smtClean="0"/>
              <a:t>In other words, replace </a:t>
            </a:r>
          </a:p>
          <a:p>
            <a:pPr eaLnBrk="1" hangingPunct="1">
              <a:buFont typeface="Wingdings 3" pitchFamily="18" charset="2"/>
              <a:buNone/>
            </a:pPr>
            <a:r>
              <a:rPr lang="en-US" sz="1600" smtClean="0"/>
              <a:t>	IF condition THEN fact </a:t>
            </a:r>
          </a:p>
          <a:p>
            <a:pPr eaLnBrk="1" hangingPunct="1">
              <a:buFont typeface="Wingdings 3" pitchFamily="18" charset="2"/>
              <a:buNone/>
            </a:pPr>
            <a:r>
              <a:rPr lang="en-US" sz="1600" smtClean="0"/>
              <a:t>	with </a:t>
            </a:r>
          </a:p>
          <a:p>
            <a:pPr eaLnBrk="1" hangingPunct="1">
              <a:buFont typeface="Wingdings 3" pitchFamily="18" charset="2"/>
              <a:buNone/>
            </a:pPr>
            <a:r>
              <a:rPr lang="en-US" sz="1600" smtClean="0"/>
              <a:t>	IF condition with certainty </a:t>
            </a:r>
            <a:r>
              <a:rPr lang="en-US" sz="1600" i="1" smtClean="0"/>
              <a:t>x THEN fact with certainty f(x)</a:t>
            </a:r>
          </a:p>
          <a:p>
            <a:pPr eaLnBrk="1" hangingPunct="1"/>
            <a:r>
              <a:rPr lang="en-US" sz="1600" smtClean="0"/>
              <a:t>Uncertainty is represented explicitly and quantitatively within probability theory</a:t>
            </a:r>
          </a:p>
          <a:p>
            <a:pPr eaLnBrk="1" hangingPunct="1"/>
            <a:r>
              <a:rPr lang="en-US" sz="1600" smtClean="0"/>
              <a:t>A probabilistic model describes the world in terms of a set S of possible states - the sample space</a:t>
            </a:r>
          </a:p>
          <a:p>
            <a:pPr eaLnBrk="1" hangingPunct="1"/>
            <a:r>
              <a:rPr lang="en-US" sz="1600" smtClean="0"/>
              <a:t>Since it is not possible to know the true state of the world, so we come up with a probability distribution over S which gives the probability of any state being the true one </a:t>
            </a:r>
          </a:p>
        </p:txBody>
      </p:sp>
      <p:sp>
        <p:nvSpPr>
          <p:cNvPr id="29699"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8133917-73ED-4C79-8322-A7084AC66B97}" type="datetime1">
              <a:rPr lang="en-US" smtClean="0"/>
              <a:pPr fontAlgn="base">
                <a:spcBef>
                  <a:spcPct val="0"/>
                </a:spcBef>
                <a:spcAft>
                  <a:spcPct val="0"/>
                </a:spcAft>
                <a:defRPr/>
              </a:pPr>
              <a:t>19/02/2020</a:t>
            </a:fld>
            <a:endParaRPr lang="en-US" smtClean="0"/>
          </a:p>
        </p:txBody>
      </p:sp>
      <p:sp>
        <p:nvSpPr>
          <p:cNvPr id="2970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022E191-439B-4A42-AEF4-A8E7C1C5FFBE}" type="slidenum">
              <a:rPr lang="en-US" smtClean="0"/>
              <a:pPr fontAlgn="base">
                <a:spcBef>
                  <a:spcPct val="0"/>
                </a:spcBef>
                <a:spcAft>
                  <a:spcPct val="0"/>
                </a:spcAft>
                <a:defRPr/>
              </a:pPr>
              <a:t>62</a:t>
            </a:fld>
            <a:endParaRPr lang="en-US" smtClean="0"/>
          </a:p>
        </p:txBody>
      </p:sp>
      <p:sp>
        <p:nvSpPr>
          <p:cNvPr id="5" name="Title 4"/>
          <p:cNvSpPr>
            <a:spLocks noGrp="1"/>
          </p:cNvSpPr>
          <p:nvPr>
            <p:ph type="title"/>
          </p:nvPr>
        </p:nvSpPr>
        <p:spPr>
          <a:xfrm>
            <a:off x="457200" y="0"/>
            <a:ext cx="8229600" cy="1143000"/>
          </a:xfrm>
        </p:spPr>
        <p:txBody>
          <a:bodyPr>
            <a:normAutofit fontScale="90000"/>
          </a:bodyPr>
          <a:lstStyle/>
          <a:p>
            <a:pPr algn="ctr" eaLnBrk="1" fontAlgn="auto" hangingPunct="1">
              <a:spcAft>
                <a:spcPts val="0"/>
              </a:spcAft>
              <a:defRPr/>
            </a:pPr>
            <a:r>
              <a:rPr lang="en-US" dirty="0" smtClean="0"/>
              <a:t/>
            </a:r>
            <a:br>
              <a:rPr lang="en-US" dirty="0" smtClean="0"/>
            </a:br>
            <a:r>
              <a:rPr lang="en-US" dirty="0" smtClean="0"/>
              <a:t> Reasoning with Uncertainty - Probabilistic reasoning</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3014662"/>
          </a:xfrm>
        </p:spPr>
        <p:txBody>
          <a:bodyPr/>
          <a:lstStyle/>
          <a:p>
            <a:pPr algn="just"/>
            <a:r>
              <a:rPr lang="en-US" sz="1800" dirty="0" smtClean="0"/>
              <a:t>Let’s consider the following situation:</a:t>
            </a:r>
          </a:p>
          <a:p>
            <a:pPr algn="just">
              <a:buNone/>
            </a:pPr>
            <a:endParaRPr lang="en-US" sz="1800" dirty="0" smtClean="0"/>
          </a:p>
          <a:p>
            <a:pPr algn="just">
              <a:buNone/>
            </a:pPr>
            <a:r>
              <a:rPr lang="en-US" sz="1800" dirty="0" smtClean="0"/>
              <a:t>	You have a new burglar alarm installed at home. It is fairly reliable at detecting a burglary, but also responds on occasion to minor earthquakes. You also have two neighbors, John and Mary, who have promised to call you at work when they hear the alarm. John quite reliably calls when he hears the alarm, but sometimes confuses the telephone ringing with the alarm and calls then too. Mary, on the other hand, </a:t>
            </a:r>
            <a:r>
              <a:rPr lang="en-US" sz="1800" dirty="0" smtClean="0"/>
              <a:t>likes loud music and misses </a:t>
            </a:r>
            <a:r>
              <a:rPr lang="en-US" sz="1800" dirty="0" smtClean="0"/>
              <a:t>the alarm altogether sometimes.</a:t>
            </a:r>
            <a:endParaRPr lang="en-US" sz="1800"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r>
              <a:rPr lang="en-US" dirty="0" smtClean="0"/>
              <a:t>Example </a:t>
            </a:r>
            <a:r>
              <a:rPr lang="en-US" sz="1600" dirty="0" err="1" smtClean="0"/>
              <a:t>contd</a:t>
            </a:r>
            <a:r>
              <a:rPr lang="en-US" sz="1600" dirty="0" smtClean="0"/>
              <a:t>…</a:t>
            </a:r>
            <a:endParaRPr lang="en-US" sz="16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64</a:t>
            </a:fld>
            <a:endParaRPr lang="en-US"/>
          </a:p>
        </p:txBody>
      </p:sp>
      <p:pic>
        <p:nvPicPr>
          <p:cNvPr id="77826" name="Picture 2"/>
          <p:cNvPicPr>
            <a:picLocks noChangeAspect="1" noChangeArrowheads="1"/>
          </p:cNvPicPr>
          <p:nvPr/>
        </p:nvPicPr>
        <p:blipFill>
          <a:blip r:embed="rId2" cstate="print"/>
          <a:srcRect/>
          <a:stretch>
            <a:fillRect/>
          </a:stretch>
        </p:blipFill>
        <p:spPr bwMode="auto">
          <a:xfrm>
            <a:off x="762000" y="914400"/>
            <a:ext cx="6553200" cy="3581400"/>
          </a:xfrm>
          <a:prstGeom prst="rect">
            <a:avLst/>
          </a:prstGeom>
          <a:noFill/>
          <a:ln w="9525">
            <a:noFill/>
            <a:miter lim="800000"/>
            <a:headEnd/>
            <a:tailEnd/>
          </a:ln>
          <a:effectLst/>
        </p:spPr>
      </p:pic>
      <p:sp>
        <p:nvSpPr>
          <p:cNvPr id="7" name="Content Placeholder 6"/>
          <p:cNvSpPr>
            <a:spLocks noGrp="1"/>
          </p:cNvSpPr>
          <p:nvPr>
            <p:ph idx="1"/>
          </p:nvPr>
        </p:nvSpPr>
        <p:spPr>
          <a:xfrm>
            <a:off x="457200" y="1481138"/>
            <a:ext cx="8229600" cy="4767262"/>
          </a:xfrm>
        </p:spPr>
        <p:txBody>
          <a:bodyPr/>
          <a:lstStyle/>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676400"/>
            <a:ext cx="8991600" cy="2633662"/>
          </a:xfrm>
        </p:spPr>
        <p:txBody>
          <a:bodyPr/>
          <a:lstStyle/>
          <a:p>
            <a:r>
              <a:rPr lang="en-US" dirty="0" smtClean="0"/>
              <a:t>A </a:t>
            </a:r>
            <a:r>
              <a:rPr lang="en-US" dirty="0" smtClean="0"/>
              <a:t>generic entry in the joint probability distribution </a:t>
            </a:r>
            <a:r>
              <a:rPr lang="en-US" dirty="0" smtClean="0"/>
              <a:t>P(X</a:t>
            </a:r>
            <a:r>
              <a:rPr lang="en-US" baseline="-25000" dirty="0" smtClean="0"/>
              <a:t>1</a:t>
            </a:r>
            <a:r>
              <a:rPr lang="en-US" dirty="0" smtClean="0"/>
              <a:t>, </a:t>
            </a:r>
            <a:r>
              <a:rPr lang="en-US" dirty="0" smtClean="0"/>
              <a:t>…, </a:t>
            </a:r>
            <a:r>
              <a:rPr lang="en-US" dirty="0" err="1" smtClean="0"/>
              <a:t>X</a:t>
            </a:r>
            <a:r>
              <a:rPr lang="en-US" baseline="-25000" dirty="0" err="1" smtClean="0"/>
              <a:t>n</a:t>
            </a:r>
            <a:r>
              <a:rPr lang="en-US" dirty="0" smtClean="0"/>
              <a:t>) </a:t>
            </a:r>
            <a:r>
              <a:rPr lang="en-US" dirty="0" smtClean="0"/>
              <a:t>is given by</a:t>
            </a:r>
            <a:r>
              <a:rPr lang="en-US" dirty="0" smtClean="0"/>
              <a:t>:</a:t>
            </a:r>
          </a:p>
          <a:p>
            <a:endParaRPr lang="en-US" dirty="0" smtClean="0"/>
          </a:p>
          <a:p>
            <a:endParaRPr lang="en-US" dirty="0"/>
          </a:p>
        </p:txBody>
      </p:sp>
      <p:sp>
        <p:nvSpPr>
          <p:cNvPr id="3" name="Title 2"/>
          <p:cNvSpPr>
            <a:spLocks noGrp="1"/>
          </p:cNvSpPr>
          <p:nvPr>
            <p:ph type="title"/>
          </p:nvPr>
        </p:nvSpPr>
        <p:spPr/>
        <p:txBody>
          <a:bodyPr/>
          <a:lstStyle/>
          <a:p>
            <a:r>
              <a:rPr lang="en-US" dirty="0" smtClean="0"/>
              <a:t>Example </a:t>
            </a:r>
            <a:r>
              <a:rPr lang="en-US" sz="1600" dirty="0" err="1" smtClean="0"/>
              <a:t>contd</a:t>
            </a:r>
            <a:r>
              <a:rPr lang="en-US" sz="1600" dirty="0" smtClean="0"/>
              <a:t>…</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65</a:t>
            </a:fld>
            <a:endParaRPr lang="en-US"/>
          </a:p>
        </p:txBody>
      </p:sp>
      <p:graphicFrame>
        <p:nvGraphicFramePr>
          <p:cNvPr id="6" name="Object 5"/>
          <p:cNvGraphicFramePr>
            <a:graphicFrameLocks noChangeAspect="1"/>
          </p:cNvGraphicFramePr>
          <p:nvPr/>
        </p:nvGraphicFramePr>
        <p:xfrm>
          <a:off x="990600" y="2895600"/>
          <a:ext cx="5715000" cy="762000"/>
        </p:xfrm>
        <a:graphic>
          <a:graphicData uri="http://schemas.openxmlformats.org/presentationml/2006/ole">
            <p:oleObj spid="_x0000_s77826" name="Equation" r:id="rId3" imgW="2692080" imgH="431640" progId="Equation.3">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686800" cy="2024062"/>
          </a:xfrm>
        </p:spPr>
        <p:txBody>
          <a:bodyPr/>
          <a:lstStyle/>
          <a:p>
            <a:pPr algn="just"/>
            <a:r>
              <a:rPr lang="en-US" dirty="0" smtClean="0"/>
              <a:t>Probability </a:t>
            </a:r>
            <a:r>
              <a:rPr lang="en-US" dirty="0" smtClean="0"/>
              <a:t>of the event that the alarm has sounded </a:t>
            </a:r>
            <a:r>
              <a:rPr lang="en-US" dirty="0" smtClean="0"/>
              <a:t>but </a:t>
            </a:r>
            <a:r>
              <a:rPr lang="en-US" dirty="0" smtClean="0"/>
              <a:t>neither a burglary nor an earthquake has occurred, and </a:t>
            </a:r>
            <a:r>
              <a:rPr lang="en-US" dirty="0" smtClean="0"/>
              <a:t>both </a:t>
            </a:r>
            <a:r>
              <a:rPr lang="en-US" dirty="0" smtClean="0"/>
              <a:t>Mary and John </a:t>
            </a:r>
            <a:r>
              <a:rPr lang="en-US" dirty="0" smtClean="0"/>
              <a:t>calls:</a:t>
            </a:r>
            <a:endParaRPr lang="en-US" dirty="0"/>
          </a:p>
        </p:txBody>
      </p:sp>
      <p:sp>
        <p:nvSpPr>
          <p:cNvPr id="3" name="Title 2"/>
          <p:cNvSpPr>
            <a:spLocks noGrp="1"/>
          </p:cNvSpPr>
          <p:nvPr>
            <p:ph type="title"/>
          </p:nvPr>
        </p:nvSpPr>
        <p:spPr/>
        <p:txBody>
          <a:bodyPr/>
          <a:lstStyle/>
          <a:p>
            <a:r>
              <a:rPr lang="en-US" dirty="0" smtClean="0"/>
              <a:t>Example </a:t>
            </a:r>
            <a:r>
              <a:rPr lang="en-US" sz="1600" dirty="0" err="1" smtClean="0"/>
              <a:t>contd</a:t>
            </a:r>
            <a:r>
              <a:rPr lang="en-US" sz="1600" dirty="0" smtClean="0"/>
              <a:t>…</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138"/>
            <a:ext cx="9144000" cy="4525962"/>
          </a:xfrm>
        </p:spPr>
        <p:txBody>
          <a:bodyPr/>
          <a:lstStyle/>
          <a:p>
            <a:pPr algn="just"/>
            <a:r>
              <a:rPr lang="en-US" dirty="0" smtClean="0"/>
              <a:t>Probability of the event that the alarm has sounded but neither a burglary nor an earthquake has occurred, and both Mary and John calls</a:t>
            </a:r>
            <a:r>
              <a:rPr lang="en-US" dirty="0" smtClean="0"/>
              <a:t>:</a:t>
            </a:r>
          </a:p>
          <a:p>
            <a:pPr algn="just"/>
            <a:endParaRPr lang="en-US" dirty="0" smtClean="0"/>
          </a:p>
          <a:p>
            <a:pPr algn="just"/>
            <a:r>
              <a:rPr lang="en-US" dirty="0" smtClean="0"/>
              <a:t>P(J ∧ M ∧ A ∧ ¬B ∧ ¬E</a:t>
            </a:r>
            <a:r>
              <a:rPr lang="en-US" dirty="0" smtClean="0"/>
              <a:t>)</a:t>
            </a:r>
          </a:p>
          <a:p>
            <a:pPr algn="just">
              <a:buNone/>
            </a:pPr>
            <a:r>
              <a:rPr lang="pt-BR" dirty="0" smtClean="0"/>
              <a:t>= P(J | A) P(M | A) </a:t>
            </a:r>
            <a:r>
              <a:rPr lang="pt-BR" dirty="0" smtClean="0"/>
              <a:t>P(A </a:t>
            </a:r>
            <a:r>
              <a:rPr lang="pt-BR" dirty="0" smtClean="0"/>
              <a:t>| ¬B ∧ ¬E) P(¬B) P(¬E</a:t>
            </a:r>
            <a:r>
              <a:rPr lang="pt-BR" dirty="0" smtClean="0"/>
              <a:t>)</a:t>
            </a:r>
          </a:p>
          <a:p>
            <a:pPr algn="just">
              <a:buNone/>
            </a:pPr>
            <a:r>
              <a:rPr lang="pt-BR" dirty="0" smtClean="0"/>
              <a:t>=</a:t>
            </a:r>
            <a:r>
              <a:rPr lang="en-US" dirty="0" smtClean="0"/>
              <a:t>0.9 X 0.7 X 0.001 X 0.999 X </a:t>
            </a:r>
            <a:r>
              <a:rPr lang="en-US" dirty="0" smtClean="0"/>
              <a:t>0.998</a:t>
            </a:r>
          </a:p>
          <a:p>
            <a:pPr algn="just">
              <a:buNone/>
            </a:pPr>
            <a:r>
              <a:rPr lang="en-US" dirty="0" smtClean="0"/>
              <a:t>=</a:t>
            </a:r>
            <a:r>
              <a:rPr lang="en-US" dirty="0" smtClean="0"/>
              <a:t>0.00062</a:t>
            </a:r>
            <a:endParaRPr lang="en-US" dirty="0" smtClean="0"/>
          </a:p>
          <a:p>
            <a:endParaRPr lang="en-US" dirty="0"/>
          </a:p>
        </p:txBody>
      </p:sp>
      <p:sp>
        <p:nvSpPr>
          <p:cNvPr id="3" name="Title 2"/>
          <p:cNvSpPr>
            <a:spLocks noGrp="1"/>
          </p:cNvSpPr>
          <p:nvPr>
            <p:ph type="title"/>
          </p:nvPr>
        </p:nvSpPr>
        <p:spPr/>
        <p:txBody>
          <a:bodyPr/>
          <a:lstStyle/>
          <a:p>
            <a:r>
              <a:rPr lang="en-US" dirty="0" smtClean="0"/>
              <a:t>Example </a:t>
            </a:r>
            <a:r>
              <a:rPr lang="en-US" sz="1600" dirty="0" err="1" smtClean="0"/>
              <a:t>contd</a:t>
            </a:r>
            <a:r>
              <a:rPr lang="en-US" sz="1600" dirty="0" smtClean="0"/>
              <a:t>…</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66800"/>
            <a:ext cx="9144000" cy="5257800"/>
          </a:xfrm>
        </p:spPr>
        <p:txBody>
          <a:bodyPr/>
          <a:lstStyle/>
          <a:p>
            <a:r>
              <a:rPr lang="en-US" sz="1800" dirty="0" smtClean="0"/>
              <a:t>Let A, B, C, D be Boolean random variables. Given that: A and B are (absolutely) independent. C is independent of B given A. D is independent of C given A and B. </a:t>
            </a:r>
          </a:p>
          <a:p>
            <a:pPr>
              <a:buNone/>
            </a:pPr>
            <a:r>
              <a:rPr lang="en-US" sz="1800" dirty="0" smtClean="0"/>
              <a:t>	</a:t>
            </a:r>
            <a:r>
              <a:rPr lang="en-US" sz="1800" dirty="0" err="1" smtClean="0"/>
              <a:t>Prob</a:t>
            </a:r>
            <a:r>
              <a:rPr lang="en-US" sz="1800" dirty="0" smtClean="0"/>
              <a:t>(A=T) = 0.3, </a:t>
            </a:r>
            <a:r>
              <a:rPr lang="en-US" sz="1800" dirty="0" err="1" smtClean="0"/>
              <a:t>Prob</a:t>
            </a:r>
            <a:r>
              <a:rPr lang="en-US" sz="1800" dirty="0" smtClean="0"/>
              <a:t>(B=T) = 0.6, </a:t>
            </a:r>
            <a:r>
              <a:rPr lang="en-US" sz="1800" dirty="0" err="1" smtClean="0"/>
              <a:t>Prob</a:t>
            </a:r>
            <a:r>
              <a:rPr lang="en-US" sz="1800" dirty="0" smtClean="0"/>
              <a:t>(C=T|A=T) = 0.8, </a:t>
            </a:r>
          </a:p>
          <a:p>
            <a:pPr>
              <a:buNone/>
            </a:pPr>
            <a:r>
              <a:rPr lang="en-US" sz="1800" dirty="0" smtClean="0"/>
              <a:t>	</a:t>
            </a:r>
            <a:r>
              <a:rPr lang="en-US" sz="1800" dirty="0" err="1" smtClean="0"/>
              <a:t>Prob</a:t>
            </a:r>
            <a:r>
              <a:rPr lang="en-US" sz="1800" dirty="0" smtClean="0"/>
              <a:t>(C=T|A=F) = 0.4, </a:t>
            </a:r>
            <a:r>
              <a:rPr lang="en-US" sz="1800" dirty="0" err="1" smtClean="0"/>
              <a:t>Prob</a:t>
            </a:r>
            <a:r>
              <a:rPr lang="en-US" sz="1800" dirty="0" smtClean="0"/>
              <a:t>(D=T|A=T,B=T) = 0.7, </a:t>
            </a:r>
            <a:r>
              <a:rPr lang="en-US" sz="1800" dirty="0" err="1" smtClean="0"/>
              <a:t>Prob</a:t>
            </a:r>
            <a:r>
              <a:rPr lang="en-US" sz="1800" dirty="0" smtClean="0"/>
              <a:t>(D=T|A=T,B=F) = 0.8, </a:t>
            </a:r>
            <a:r>
              <a:rPr lang="en-US" sz="1800" dirty="0" err="1" smtClean="0"/>
              <a:t>Prob</a:t>
            </a:r>
            <a:r>
              <a:rPr lang="en-US" sz="1800" dirty="0" smtClean="0"/>
              <a:t>(D=T|A=F,B=T) = 0.1, </a:t>
            </a:r>
            <a:r>
              <a:rPr lang="en-US" sz="1800" dirty="0" err="1" smtClean="0"/>
              <a:t>Prob</a:t>
            </a:r>
            <a:r>
              <a:rPr lang="en-US" sz="1800" dirty="0" smtClean="0"/>
              <a:t>(D=T|A=F,B=F) = 0.2 </a:t>
            </a:r>
          </a:p>
          <a:p>
            <a:pPr>
              <a:buNone/>
            </a:pPr>
            <a:endParaRPr lang="en-US" sz="1800" dirty="0" smtClean="0"/>
          </a:p>
          <a:p>
            <a:r>
              <a:rPr lang="en-US" sz="1800" dirty="0" smtClean="0"/>
              <a:t>Compute the following quantities: </a:t>
            </a:r>
          </a:p>
          <a:p>
            <a:pPr>
              <a:buNone/>
            </a:pPr>
            <a:r>
              <a:rPr lang="en-US" sz="1800" dirty="0" smtClean="0"/>
              <a:t>	1) </a:t>
            </a:r>
            <a:r>
              <a:rPr lang="en-US" sz="1800" dirty="0" err="1" smtClean="0"/>
              <a:t>Prob</a:t>
            </a:r>
            <a:r>
              <a:rPr lang="en-US" sz="1800" dirty="0" smtClean="0"/>
              <a:t>(D=T) </a:t>
            </a:r>
          </a:p>
          <a:p>
            <a:pPr>
              <a:buNone/>
            </a:pPr>
            <a:r>
              <a:rPr lang="en-US" sz="1800" dirty="0" smtClean="0"/>
              <a:t>	2) </a:t>
            </a:r>
            <a:r>
              <a:rPr lang="en-US" sz="1800" dirty="0" err="1" smtClean="0"/>
              <a:t>Prob</a:t>
            </a:r>
            <a:r>
              <a:rPr lang="en-US" sz="1800" dirty="0" smtClean="0"/>
              <a:t>(D=F,C=T) </a:t>
            </a:r>
          </a:p>
          <a:p>
            <a:pPr>
              <a:buNone/>
            </a:pPr>
            <a:r>
              <a:rPr lang="en-US" sz="1800" dirty="0" smtClean="0"/>
              <a:t>	3) </a:t>
            </a:r>
            <a:r>
              <a:rPr lang="en-US" sz="1800" dirty="0" err="1" smtClean="0"/>
              <a:t>Prob</a:t>
            </a:r>
            <a:r>
              <a:rPr lang="en-US" sz="1800" dirty="0" smtClean="0"/>
              <a:t>(A=T|C=T) </a:t>
            </a:r>
          </a:p>
          <a:p>
            <a:pPr>
              <a:buNone/>
            </a:pPr>
            <a:r>
              <a:rPr lang="en-US" sz="1800" dirty="0" smtClean="0"/>
              <a:t>	4) </a:t>
            </a:r>
            <a:r>
              <a:rPr lang="en-US" sz="1800" dirty="0" err="1" smtClean="0"/>
              <a:t>Prob</a:t>
            </a:r>
            <a:r>
              <a:rPr lang="en-US" sz="1800" dirty="0" smtClean="0"/>
              <a:t>(A=T|D=F) </a:t>
            </a:r>
          </a:p>
          <a:p>
            <a:pPr>
              <a:buNone/>
            </a:pPr>
            <a:r>
              <a:rPr lang="en-US" sz="1800" dirty="0" smtClean="0"/>
              <a:t>	5) </a:t>
            </a:r>
            <a:r>
              <a:rPr lang="en-US" sz="1800" dirty="0" err="1" smtClean="0"/>
              <a:t>Prob</a:t>
            </a:r>
            <a:r>
              <a:rPr lang="en-US" sz="1800" dirty="0" smtClean="0"/>
              <a:t>(A=T,D=T|B=F). </a:t>
            </a:r>
          </a:p>
          <a:p>
            <a:pPr>
              <a:buNone/>
            </a:pPr>
            <a:endParaRPr lang="en-US" sz="1800" dirty="0"/>
          </a:p>
        </p:txBody>
      </p:sp>
      <p:sp>
        <p:nvSpPr>
          <p:cNvPr id="3" name="Title 2"/>
          <p:cNvSpPr>
            <a:spLocks noGrp="1"/>
          </p:cNvSpPr>
          <p:nvPr>
            <p:ph type="title"/>
          </p:nvPr>
        </p:nvSpPr>
        <p:spPr>
          <a:xfrm>
            <a:off x="457200" y="274638"/>
            <a:ext cx="8229600" cy="792162"/>
          </a:xfrm>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763000" cy="5410200"/>
          </a:xfrm>
        </p:spPr>
        <p:txBody>
          <a:bodyPr/>
          <a:lstStyle/>
          <a:p>
            <a:pPr>
              <a:buNone/>
            </a:pPr>
            <a:r>
              <a:rPr lang="en-US" sz="1800" dirty="0" smtClean="0"/>
              <a:t>1. P(D=T) = P(D=T,A=T,B=T) + P(D=T,A=T,B=F) + P(D=T,A=F,B=T) + 	           P(D=T,A=F,B=F) </a:t>
            </a:r>
          </a:p>
          <a:p>
            <a:pPr>
              <a:buNone/>
            </a:pPr>
            <a:r>
              <a:rPr lang="en-US" sz="1800" dirty="0" smtClean="0"/>
              <a:t>   = P(D=T|A=T,B=T) P(A=T,B=T) + P(D=T|A=T,B=F) P(A=T,B=F) + </a:t>
            </a:r>
          </a:p>
          <a:p>
            <a:pPr>
              <a:buNone/>
            </a:pPr>
            <a:r>
              <a:rPr lang="en-US" sz="1800" dirty="0" smtClean="0"/>
              <a:t>      P(D=T|A=F,B=T) P(A=F,B=T) + P(D=T|A=F,B=F) P(A=F,B=F)  </a:t>
            </a:r>
          </a:p>
          <a:p>
            <a:pPr>
              <a:buNone/>
            </a:pPr>
            <a:r>
              <a:rPr lang="en-US" sz="1800" dirty="0" smtClean="0"/>
              <a:t>              (since A and B are independent absolutely) </a:t>
            </a:r>
          </a:p>
          <a:p>
            <a:pPr>
              <a:buNone/>
            </a:pPr>
            <a:r>
              <a:rPr lang="fr-FR" sz="1800" dirty="0" smtClean="0"/>
              <a:t>   =P(D=T|A=T,B=T) P(A=T) P(B=T) + P(D=T|A=T,B=F) P(A=T) P(B=F) + </a:t>
            </a:r>
          </a:p>
          <a:p>
            <a:pPr>
              <a:buNone/>
            </a:pPr>
            <a:r>
              <a:rPr lang="en-US" sz="1800" dirty="0" smtClean="0"/>
              <a:t>     P(D=T|A=F,B=T) P(A=F) P(B=T) + P(D=T|A=F,B=F) P(A=F) P(B=F) </a:t>
            </a:r>
          </a:p>
          <a:p>
            <a:pPr>
              <a:buNone/>
            </a:pPr>
            <a:r>
              <a:rPr lang="en-US" sz="1800" dirty="0" smtClean="0"/>
              <a:t>   = 0.7*0.3*0.6 + 0.8*0.3*0.4 + 0.1*0.7*0.6 + 0.2*0.7*0.4 = 0.32 </a:t>
            </a:r>
          </a:p>
          <a:p>
            <a:pPr>
              <a:buNone/>
            </a:pPr>
            <a:endParaRPr lang="en-US" sz="1800" dirty="0" smtClean="0"/>
          </a:p>
          <a:p>
            <a:pPr>
              <a:buNone/>
            </a:pPr>
            <a:r>
              <a:rPr lang="en-US" sz="1200" dirty="0" smtClean="0"/>
              <a:t> 2. P(D=F,C=T) = P(D=F,C=T,A=T,B=T) + P(D=F,C=T,A=T,B=F) + P(D=F,C=T,A=F,B=T) + P(D=F,C=T,A=F,B=F) </a:t>
            </a:r>
          </a:p>
          <a:p>
            <a:pPr>
              <a:buNone/>
            </a:pPr>
            <a:r>
              <a:rPr lang="en-US" sz="1200" dirty="0" smtClean="0"/>
              <a:t>     = P(D=F,C=T|A=T,B=T) P(A=T,B=T) + P(D=F,C=T|A=T,B=F) P(A=T,B=F) + P(D=F,C=T|A=F,B=T) P(A=F,B=T) + P(D=F,C=T|A=F,B=F) P(A=F,B=F)    (since C and D are independent given A and B) </a:t>
            </a:r>
          </a:p>
          <a:p>
            <a:r>
              <a:rPr lang="en-US" sz="1200" dirty="0" smtClean="0"/>
              <a:t>=P(D=F|A=T,B=T) P(C=T|A=T,B=T) P(A=T,B=T) + P(D=F|A=T,B=F) P(C=T|A=T,B=F) P(A=T,B=F) + </a:t>
            </a:r>
          </a:p>
          <a:p>
            <a:r>
              <a:rPr lang="en-US" sz="1200" dirty="0" smtClean="0"/>
              <a:t>P(D=F|A=F,B=T) P(C=T|A=F,B=T) P(A=F,B=T) + P(D=F|A=F,B=F) P(C=T|A=F,B=F) P(A=F,B=F)  </a:t>
            </a:r>
          </a:p>
          <a:p>
            <a:r>
              <a:rPr lang="en-US" sz="1200" dirty="0" smtClean="0"/>
              <a:t>(since C is independent of B given A and A and B are independent absolutely) </a:t>
            </a:r>
          </a:p>
          <a:p>
            <a:pPr>
              <a:buNone/>
            </a:pPr>
            <a:r>
              <a:rPr lang="fr-FR" sz="1200" dirty="0" smtClean="0"/>
              <a:t>    =P(D=F|A=T,B=T) P(C=T|A=T) P(A=T) P(B=T) + P(D=F|A=T,B=F) P(C=T|A=T) P(A=T) P(B=F) + </a:t>
            </a:r>
          </a:p>
          <a:p>
            <a:r>
              <a:rPr lang="en-US" sz="1200" dirty="0" smtClean="0"/>
              <a:t>P(D=F|A=F,B=T) P(C=T|A=F) P(A=F) P(B=T) + P(D=F|A=F,B=F) P(C=T|A=F) P(A=F) P(B=F) </a:t>
            </a:r>
          </a:p>
          <a:p>
            <a:pPr>
              <a:buNone/>
            </a:pPr>
            <a:r>
              <a:rPr lang="en-US" sz="1200" dirty="0" smtClean="0"/>
              <a:t>    = 0.3*0.8*0.3*0.6 + 0.2*0.8*0.3*0.4 + 0.9*0.4*0.7*0.6 + 0.8*0.4*0.7*0.4 = 0.3032 </a:t>
            </a:r>
            <a:endParaRPr lang="en-US" sz="1200" dirty="0"/>
          </a:p>
        </p:txBody>
      </p:sp>
      <p:sp>
        <p:nvSpPr>
          <p:cNvPr id="3" name="Title 2"/>
          <p:cNvSpPr>
            <a:spLocks noGrp="1"/>
          </p:cNvSpPr>
          <p:nvPr>
            <p:ph type="title"/>
          </p:nvPr>
        </p:nvSpPr>
        <p:spPr>
          <a:xfrm>
            <a:off x="457200" y="274638"/>
            <a:ext cx="8229600" cy="792162"/>
          </a:xfrm>
        </p:spPr>
        <p:txBody>
          <a:bodyPr/>
          <a:lstStyle/>
          <a:p>
            <a:r>
              <a:rPr lang="en-US" dirty="0" smtClean="0"/>
              <a:t>Example </a:t>
            </a:r>
            <a:r>
              <a:rPr lang="en-US" sz="1800" dirty="0" smtClean="0"/>
              <a:t>contd..</a:t>
            </a:r>
            <a:endParaRPr lang="en-US" sz="18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676400"/>
            <a:ext cx="8610600" cy="4038600"/>
          </a:xfrm>
        </p:spPr>
        <p:txBody>
          <a:bodyPr/>
          <a:lstStyle/>
          <a:p>
            <a:pPr eaLnBrk="1" hangingPunct="1"/>
            <a:r>
              <a:rPr lang="en-US" sz="1600" smtClean="0"/>
              <a:t>Apart from property inheritance, all the power of traditional logic is necessary for inference</a:t>
            </a:r>
          </a:p>
          <a:p>
            <a:pPr eaLnBrk="1" hangingPunct="1">
              <a:buFont typeface="Wingdings 3" pitchFamily="18" charset="2"/>
              <a:buNone/>
            </a:pPr>
            <a:endParaRPr lang="en-US" sz="1600" smtClean="0"/>
          </a:p>
          <a:p>
            <a:pPr eaLnBrk="1" hangingPunct="1"/>
            <a:r>
              <a:rPr lang="en-US" sz="1600" smtClean="0"/>
              <a:t>Inference procedures implement the standard logic rules of inference</a:t>
            </a:r>
          </a:p>
          <a:p>
            <a:pPr eaLnBrk="1" hangingPunct="1"/>
            <a:endParaRPr lang="en-US" sz="1600" smtClean="0"/>
          </a:p>
          <a:p>
            <a:pPr eaLnBrk="1" hangingPunct="1"/>
            <a:r>
              <a:rPr lang="en-US" sz="1600" smtClean="0"/>
              <a:t>There are many procedures, like – </a:t>
            </a:r>
          </a:p>
          <a:p>
            <a:pPr eaLnBrk="1" hangingPunct="1">
              <a:buFont typeface="Wingdings 3" pitchFamily="18" charset="2"/>
              <a:buNone/>
            </a:pPr>
            <a:r>
              <a:rPr lang="en-US" sz="1600" smtClean="0"/>
              <a:t>		i. Forward reasoning</a:t>
            </a:r>
          </a:p>
          <a:p>
            <a:pPr eaLnBrk="1" hangingPunct="1">
              <a:buFont typeface="Wingdings 3" pitchFamily="18" charset="2"/>
              <a:buNone/>
            </a:pPr>
            <a:r>
              <a:rPr lang="en-US" sz="1600" smtClean="0"/>
              <a:t>	        ii. Backward reasoning</a:t>
            </a:r>
          </a:p>
          <a:p>
            <a:pPr eaLnBrk="1" hangingPunct="1">
              <a:buFont typeface="Wingdings 3" pitchFamily="18" charset="2"/>
              <a:buNone/>
            </a:pPr>
            <a:r>
              <a:rPr lang="en-US" sz="1600" smtClean="0"/>
              <a:t>	       iii. Resolution</a:t>
            </a:r>
          </a:p>
          <a:p>
            <a:pPr eaLnBrk="1" hangingPunct="1">
              <a:buFont typeface="Wingdings 3" pitchFamily="18" charset="2"/>
              <a:buNone/>
            </a:pPr>
            <a:endParaRPr lang="en-US" sz="1600" smtClean="0"/>
          </a:p>
          <a:p>
            <a:pPr eaLnBrk="1" hangingPunct="1"/>
            <a:r>
              <a:rPr lang="en-US" sz="1600" smtClean="0"/>
              <a:t>∀x: instance(x, Roman) → loyalto(x, Caesar) V hate(x, Caesar)</a:t>
            </a:r>
          </a:p>
          <a:p>
            <a:pPr eaLnBrk="1" hangingPunct="1"/>
            <a:endParaRPr lang="en-US" sz="1600" smtClean="0"/>
          </a:p>
          <a:p>
            <a:pPr eaLnBrk="1" hangingPunct="1">
              <a:buFont typeface="Wingdings 3" pitchFamily="18" charset="2"/>
              <a:buNone/>
            </a:pPr>
            <a:endParaRPr lang="en-US" sz="1600" smtClean="0"/>
          </a:p>
        </p:txBody>
      </p:sp>
      <p:sp>
        <p:nvSpPr>
          <p:cNvPr id="15363"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9D52DF8-56F6-4A6E-9CEF-0170701CC4B2}" type="datetime1">
              <a:rPr lang="en-US" smtClean="0"/>
              <a:pPr fontAlgn="base">
                <a:spcBef>
                  <a:spcPct val="0"/>
                </a:spcBef>
                <a:spcAft>
                  <a:spcPct val="0"/>
                </a:spcAft>
                <a:defRPr/>
              </a:pPr>
              <a:t>19/02/2020</a:t>
            </a:fld>
            <a:endParaRPr lang="en-US" smtClean="0"/>
          </a:p>
        </p:txBody>
      </p:sp>
      <p:sp>
        <p:nvSpPr>
          <p:cNvPr id="1536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0EE1CB0-2256-4A23-B600-F9DC072F0DA4}" type="slidenum">
              <a:rPr lang="en-US" smtClean="0"/>
              <a:pPr fontAlgn="base">
                <a:spcBef>
                  <a:spcPct val="0"/>
                </a:spcBef>
                <a:spcAft>
                  <a:spcPct val="0"/>
                </a:spcAft>
                <a:defRPr/>
              </a:pPr>
              <a:t>7</a:t>
            </a:fld>
            <a:endParaRPr lang="en-US" smtClean="0"/>
          </a:p>
        </p:txBody>
      </p:sp>
      <p:sp>
        <p:nvSpPr>
          <p:cNvPr id="5" name="Title 4"/>
          <p:cNvSpPr>
            <a:spLocks noGrp="1"/>
          </p:cNvSpPr>
          <p:nvPr>
            <p:ph type="title"/>
          </p:nvPr>
        </p:nvSpPr>
        <p:spPr>
          <a:xfrm>
            <a:off x="457200" y="274638"/>
            <a:ext cx="8229600" cy="715962"/>
          </a:xfrm>
        </p:spPr>
        <p:txBody>
          <a:bodyPr>
            <a:normAutofit fontScale="90000"/>
          </a:bodyPr>
          <a:lstStyle/>
          <a:p>
            <a:pPr eaLnBrk="1" fontAlgn="auto" hangingPunct="1">
              <a:spcAft>
                <a:spcPts val="0"/>
              </a:spcAft>
              <a:defRPr/>
            </a:pPr>
            <a:r>
              <a:rPr lang="en-US" dirty="0" smtClean="0"/>
              <a:t>Inferential Knowledge</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5410200" cy="2667000"/>
          </a:xfrm>
        </p:spPr>
        <p:txBody>
          <a:bodyPr/>
          <a:lstStyle/>
          <a:p>
            <a:r>
              <a:rPr lang="en-US" sz="1800" dirty="0" smtClean="0"/>
              <a:t>Consider the following Bayesian Network containing 3 Boolean random variables: </a:t>
            </a:r>
          </a:p>
          <a:p>
            <a:endParaRPr lang="en-US" sz="1800" dirty="0" smtClean="0"/>
          </a:p>
          <a:p>
            <a:pPr>
              <a:buNone/>
            </a:pPr>
            <a:r>
              <a:rPr lang="en-US" sz="1800" dirty="0" smtClean="0"/>
              <a:t>	Compute the following quantities: </a:t>
            </a:r>
          </a:p>
          <a:p>
            <a:pPr>
              <a:buNone/>
            </a:pPr>
            <a:r>
              <a:rPr lang="en-US" sz="1800" dirty="0" smtClean="0"/>
              <a:t>	(</a:t>
            </a:r>
            <a:r>
              <a:rPr lang="en-US" sz="1800" dirty="0" err="1" smtClean="0"/>
              <a:t>i</a:t>
            </a:r>
            <a:r>
              <a:rPr lang="en-US" sz="1800" dirty="0" smtClean="0"/>
              <a:t>) P(~B, C | A) </a:t>
            </a:r>
          </a:p>
          <a:p>
            <a:pPr>
              <a:buNone/>
            </a:pPr>
            <a:r>
              <a:rPr lang="en-US" sz="1800" dirty="0" smtClean="0"/>
              <a:t>	(ii)P(A | ~B, C) </a:t>
            </a:r>
            <a:endParaRPr lang="en-US" sz="1800"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70</a:t>
            </a:fld>
            <a:endParaRPr lang="en-US"/>
          </a:p>
        </p:txBody>
      </p:sp>
      <p:pic>
        <p:nvPicPr>
          <p:cNvPr id="78850" name="Picture 2"/>
          <p:cNvPicPr>
            <a:picLocks noChangeAspect="1" noChangeArrowheads="1"/>
          </p:cNvPicPr>
          <p:nvPr/>
        </p:nvPicPr>
        <p:blipFill>
          <a:blip r:embed="rId2" cstate="print"/>
          <a:srcRect/>
          <a:stretch>
            <a:fillRect/>
          </a:stretch>
        </p:blipFill>
        <p:spPr bwMode="auto">
          <a:xfrm>
            <a:off x="5715000" y="1295400"/>
            <a:ext cx="3124200" cy="25146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576262"/>
          </a:xfrm>
        </p:spPr>
        <p:txBody>
          <a:bodyPr/>
          <a:lstStyle/>
          <a:p>
            <a:r>
              <a:rPr lang="en-US" sz="1800" dirty="0" smtClean="0"/>
              <a:t>(</a:t>
            </a:r>
            <a:r>
              <a:rPr lang="en-US" sz="1800" dirty="0" err="1" smtClean="0"/>
              <a:t>i</a:t>
            </a:r>
            <a:r>
              <a:rPr lang="en-US" sz="1800" dirty="0" smtClean="0"/>
              <a:t>) </a:t>
            </a:r>
            <a:r>
              <a:rPr lang="pt-BR" sz="1800" dirty="0" smtClean="0"/>
              <a:t>P (~B,C | A) = P (~B | A) P (C | A) = (0.15)(0.75) = 0.1125 </a:t>
            </a:r>
          </a:p>
          <a:p>
            <a:endParaRPr lang="pt-BR" sz="1800" dirty="0" smtClean="0"/>
          </a:p>
          <a:p>
            <a:r>
              <a:rPr lang="pt-BR" sz="1800" dirty="0" smtClean="0"/>
              <a:t>(ii) </a:t>
            </a:r>
            <a:endParaRPr lang="en-US" sz="1800" dirty="0"/>
          </a:p>
        </p:txBody>
      </p:sp>
      <p:sp>
        <p:nvSpPr>
          <p:cNvPr id="3" name="Title 2"/>
          <p:cNvSpPr>
            <a:spLocks noGrp="1"/>
          </p:cNvSpPr>
          <p:nvPr>
            <p:ph type="title"/>
          </p:nvPr>
        </p:nvSpPr>
        <p:spPr/>
        <p:txBody>
          <a:bodyPr/>
          <a:lstStyle/>
          <a:p>
            <a:r>
              <a:rPr lang="en-US" dirty="0" smtClean="0"/>
              <a:t>Example </a:t>
            </a:r>
            <a:r>
              <a:rPr lang="en-US" sz="1800" dirty="0" smtClean="0"/>
              <a:t>contd..</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19/02/2020</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71</a:t>
            </a:fld>
            <a:endParaRPr lang="en-US"/>
          </a:p>
        </p:txBody>
      </p:sp>
      <p:pic>
        <p:nvPicPr>
          <p:cNvPr id="79875" name="Picture 3"/>
          <p:cNvPicPr>
            <a:picLocks noChangeAspect="1" noChangeArrowheads="1"/>
          </p:cNvPicPr>
          <p:nvPr/>
        </p:nvPicPr>
        <p:blipFill>
          <a:blip r:embed="rId2" cstate="print"/>
          <a:srcRect/>
          <a:stretch>
            <a:fillRect/>
          </a:stretch>
        </p:blipFill>
        <p:spPr bwMode="auto">
          <a:xfrm>
            <a:off x="1295400" y="1981200"/>
            <a:ext cx="5219700" cy="24288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228600" y="1905000"/>
            <a:ext cx="8610600" cy="3124200"/>
          </a:xfrm>
        </p:spPr>
        <p:txBody>
          <a:bodyPr/>
          <a:lstStyle/>
          <a:p>
            <a:pPr eaLnBrk="1" hangingPunct="1"/>
            <a:r>
              <a:rPr lang="en-US" sz="1600" smtClean="0"/>
              <a:t>All the knowledge so far discussed have concentrated on relatively static facts</a:t>
            </a:r>
          </a:p>
          <a:p>
            <a:pPr eaLnBrk="1" hangingPunct="1"/>
            <a:endParaRPr lang="en-US" sz="1600" smtClean="0"/>
          </a:p>
          <a:p>
            <a:pPr eaLnBrk="1" hangingPunct="1"/>
            <a:r>
              <a:rPr lang="en-US" sz="1600" smtClean="0"/>
              <a:t>Procedural knowledge can be represented in programs in many ways</a:t>
            </a:r>
          </a:p>
          <a:p>
            <a:pPr eaLnBrk="1" hangingPunct="1"/>
            <a:endParaRPr lang="en-US" sz="1600" smtClean="0"/>
          </a:p>
          <a:p>
            <a:pPr eaLnBrk="1" hangingPunct="1"/>
            <a:r>
              <a:rPr lang="en-US" sz="1600" smtClean="0"/>
              <a:t>The most common way is simply as code (in PROLOG/ LISP) for doing something</a:t>
            </a:r>
          </a:p>
          <a:p>
            <a:pPr eaLnBrk="1" hangingPunct="1"/>
            <a:endParaRPr lang="en-US" sz="1600" smtClean="0"/>
          </a:p>
          <a:p>
            <a:pPr eaLnBrk="1" hangingPunct="1"/>
            <a:r>
              <a:rPr lang="en-US" sz="1600" smtClean="0"/>
              <a:t>Procedural knowledge doesn’t satisfy Inferential Adequacy and Acquisitional Efficiency properties</a:t>
            </a:r>
          </a:p>
        </p:txBody>
      </p:sp>
      <p:sp>
        <p:nvSpPr>
          <p:cNvPr id="16387"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423D59-8B2A-4E0F-AC41-5888DEDFF0B6}" type="datetime1">
              <a:rPr lang="en-US" smtClean="0"/>
              <a:pPr fontAlgn="base">
                <a:spcBef>
                  <a:spcPct val="0"/>
                </a:spcBef>
                <a:spcAft>
                  <a:spcPct val="0"/>
                </a:spcAft>
                <a:defRPr/>
              </a:pPr>
              <a:t>19/02/2020</a:t>
            </a:fld>
            <a:endParaRPr lang="en-US" smtClean="0"/>
          </a:p>
        </p:txBody>
      </p:sp>
      <p:sp>
        <p:nvSpPr>
          <p:cNvPr id="1638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6D6911E-2D0A-4B29-BB0D-BF55F9A42804}" type="slidenum">
              <a:rPr lang="en-US" smtClean="0"/>
              <a:pPr fontAlgn="base">
                <a:spcBef>
                  <a:spcPct val="0"/>
                </a:spcBef>
                <a:spcAft>
                  <a:spcPct val="0"/>
                </a:spcAft>
                <a:defRPr/>
              </a:pPr>
              <a:t>8</a:t>
            </a:fld>
            <a:endParaRPr lang="en-US" smtClean="0"/>
          </a:p>
        </p:txBody>
      </p:sp>
      <p:sp>
        <p:nvSpPr>
          <p:cNvPr id="5" name="Title 4"/>
          <p:cNvSpPr>
            <a:spLocks noGrp="1"/>
          </p:cNvSpPr>
          <p:nvPr>
            <p:ph type="title"/>
          </p:nvPr>
        </p:nvSpPr>
        <p:spPr>
          <a:xfrm>
            <a:off x="457200" y="274638"/>
            <a:ext cx="8229600" cy="715962"/>
          </a:xfrm>
        </p:spPr>
        <p:txBody>
          <a:bodyPr>
            <a:normAutofit fontScale="90000"/>
          </a:bodyPr>
          <a:lstStyle/>
          <a:p>
            <a:pPr eaLnBrk="1" fontAlgn="auto" hangingPunct="1">
              <a:spcAft>
                <a:spcPts val="0"/>
              </a:spcAft>
              <a:defRPr/>
            </a:pPr>
            <a:r>
              <a:rPr lang="en-US" dirty="0" smtClean="0"/>
              <a:t>Procedural Knowledge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52600"/>
            <a:ext cx="8991600" cy="3200400"/>
          </a:xfrm>
        </p:spPr>
        <p:txBody>
          <a:bodyPr>
            <a:normAutofit/>
          </a:bodyPr>
          <a:lstStyle/>
          <a:p>
            <a:pPr marL="365760" indent="-256032" eaLnBrk="1" fontAlgn="auto" hangingPunct="1">
              <a:spcAft>
                <a:spcPts val="0"/>
              </a:spcAft>
              <a:buFont typeface="Wingdings 3"/>
              <a:buChar char=""/>
              <a:defRPr/>
            </a:pPr>
            <a:r>
              <a:rPr lang="en-US" sz="1600" dirty="0" smtClean="0"/>
              <a:t>One particular way of representing knowledge – principles of logic</a:t>
            </a:r>
          </a:p>
          <a:p>
            <a:pPr marL="365760" indent="-256032" eaLnBrk="1" fontAlgn="auto" hangingPunct="1">
              <a:spcAft>
                <a:spcPts val="0"/>
              </a:spcAft>
              <a:buFont typeface="Wingdings 3"/>
              <a:buNone/>
              <a:defRPr/>
            </a:pPr>
            <a:endParaRPr lang="en-US" sz="1600" dirty="0" smtClean="0"/>
          </a:p>
          <a:p>
            <a:pPr marL="365760" indent="-256032" eaLnBrk="1" fontAlgn="auto" hangingPunct="1">
              <a:spcAft>
                <a:spcPts val="0"/>
              </a:spcAft>
              <a:buFont typeface="Wingdings 3"/>
              <a:buChar char=""/>
              <a:defRPr/>
            </a:pPr>
            <a:r>
              <a:rPr lang="en-US" sz="1600" dirty="0" smtClean="0"/>
              <a:t>A logic involves</a:t>
            </a:r>
          </a:p>
          <a:p>
            <a:pPr marL="859536" lvl="2" eaLnBrk="1" fontAlgn="auto" hangingPunct="1">
              <a:spcAft>
                <a:spcPts val="0"/>
              </a:spcAft>
              <a:buFont typeface="Wingdings" pitchFamily="2" charset="2"/>
              <a:buChar char="§"/>
              <a:defRPr/>
            </a:pPr>
            <a:r>
              <a:rPr lang="en-US" sz="1400" dirty="0" smtClean="0"/>
              <a:t>a language</a:t>
            </a:r>
          </a:p>
          <a:p>
            <a:pPr marL="859536" lvl="2" eaLnBrk="1" fontAlgn="auto" hangingPunct="1">
              <a:spcAft>
                <a:spcPts val="0"/>
              </a:spcAft>
              <a:buFont typeface="Wingdings" pitchFamily="2" charset="2"/>
              <a:buChar char="§"/>
              <a:defRPr/>
            </a:pPr>
            <a:r>
              <a:rPr lang="en-US" sz="1400" dirty="0" smtClean="0"/>
              <a:t>Inference rules for manipulating sentences</a:t>
            </a:r>
          </a:p>
          <a:p>
            <a:pPr marL="859536" lvl="2" eaLnBrk="1" fontAlgn="auto" hangingPunct="1">
              <a:spcAft>
                <a:spcPts val="0"/>
              </a:spcAft>
              <a:buFont typeface="Wingdings" pitchFamily="2" charset="2"/>
              <a:buChar char="§"/>
              <a:defRPr/>
            </a:pPr>
            <a:r>
              <a:rPr lang="en-US" sz="1400" dirty="0" smtClean="0"/>
              <a:t>Semantics for associating elements of the language with elements of some subject matter</a:t>
            </a:r>
          </a:p>
          <a:p>
            <a:pPr marL="859536" lvl="2" eaLnBrk="1" fontAlgn="auto" hangingPunct="1">
              <a:spcAft>
                <a:spcPts val="0"/>
              </a:spcAft>
              <a:buFont typeface="Wingdings 2"/>
              <a:buNone/>
              <a:defRPr/>
            </a:pPr>
            <a:endParaRPr lang="en-US" sz="1400" dirty="0" smtClean="0"/>
          </a:p>
          <a:p>
            <a:pPr marL="365760" lvl="2" indent="-256032" eaLnBrk="1" fontAlgn="auto" hangingPunct="1">
              <a:spcBef>
                <a:spcPts val="400"/>
              </a:spcBef>
              <a:spcAft>
                <a:spcPts val="0"/>
              </a:spcAft>
              <a:buClr>
                <a:schemeClr val="accent1"/>
              </a:buClr>
              <a:buSzPct val="68000"/>
              <a:buFont typeface="Wingdings 3"/>
              <a:buChar char=""/>
              <a:defRPr/>
            </a:pPr>
            <a:r>
              <a:rPr lang="en-US" sz="1600" dirty="0" smtClean="0"/>
              <a:t>Propositional calculus and First Order Predicate Calculus are said to be played an important role for representing knowledge</a:t>
            </a:r>
          </a:p>
          <a:p>
            <a:pPr marL="859536" lvl="2" eaLnBrk="1" fontAlgn="auto" hangingPunct="1">
              <a:spcAft>
                <a:spcPts val="0"/>
              </a:spcAft>
              <a:buFont typeface="Wingdings 2"/>
              <a:buNone/>
              <a:defRPr/>
            </a:pPr>
            <a:endParaRPr lang="en-US" sz="1400" dirty="0" smtClean="0"/>
          </a:p>
        </p:txBody>
      </p:sp>
      <p:sp>
        <p:nvSpPr>
          <p:cNvPr id="17411"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95A5C-242F-4888-80CC-11FD7ACE3B08}" type="datetime1">
              <a:rPr lang="en-US" smtClean="0"/>
              <a:pPr fontAlgn="base">
                <a:spcBef>
                  <a:spcPct val="0"/>
                </a:spcBef>
                <a:spcAft>
                  <a:spcPct val="0"/>
                </a:spcAft>
                <a:defRPr/>
              </a:pPr>
              <a:t>19/02/2020</a:t>
            </a:fld>
            <a:endParaRPr lang="en-US" smtClean="0"/>
          </a:p>
        </p:txBody>
      </p:sp>
      <p:sp>
        <p:nvSpPr>
          <p:cNvPr id="1741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6FB914A-9726-413D-B58D-3E91A2879E2A}" type="slidenum">
              <a:rPr lang="en-US" smtClean="0"/>
              <a:pPr fontAlgn="base">
                <a:spcBef>
                  <a:spcPct val="0"/>
                </a:spcBef>
                <a:spcAft>
                  <a:spcPct val="0"/>
                </a:spcAft>
                <a:defRPr/>
              </a:pPr>
              <a:t>9</a:t>
            </a:fld>
            <a:endParaRPr lang="en-US" smtClean="0"/>
          </a:p>
        </p:txBody>
      </p:sp>
      <p:sp>
        <p:nvSpPr>
          <p:cNvPr id="5" name="Title 4"/>
          <p:cNvSpPr>
            <a:spLocks noGrp="1"/>
          </p:cNvSpPr>
          <p:nvPr>
            <p:ph type="title"/>
          </p:nvPr>
        </p:nvSpPr>
        <p:spPr>
          <a:xfrm>
            <a:off x="457200" y="274638"/>
            <a:ext cx="8229600" cy="868362"/>
          </a:xfrm>
        </p:spPr>
        <p:txBody>
          <a:bodyPr/>
          <a:lstStyle/>
          <a:p>
            <a:pPr eaLnBrk="1" fontAlgn="auto" hangingPunct="1">
              <a:spcAft>
                <a:spcPts val="0"/>
              </a:spcAft>
              <a:defRPr/>
            </a:pPr>
            <a:r>
              <a:rPr lang="en-US" sz="3700" dirty="0" smtClean="0"/>
              <a:t>Formalized Symbolic Logic</a:t>
            </a:r>
            <a:endParaRPr lang="en-US" sz="37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4183</TotalTime>
  <Words>5279</Words>
  <Application>Microsoft Office PowerPoint</Application>
  <PresentationFormat>On-screen Show (4:3)</PresentationFormat>
  <Paragraphs>3608</Paragraphs>
  <Slides>71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74" baseType="lpstr">
      <vt:lpstr>Concourse</vt:lpstr>
      <vt:lpstr>Equation</vt:lpstr>
      <vt:lpstr>Microsoft Equation 3.0</vt:lpstr>
      <vt:lpstr>Artificial Intelligence</vt:lpstr>
      <vt:lpstr>Representations and Mapping</vt:lpstr>
      <vt:lpstr>Example</vt:lpstr>
      <vt:lpstr>Approaches to Knowledge Representation</vt:lpstr>
      <vt:lpstr>Inheritable Knowledge</vt:lpstr>
      <vt:lpstr>Example</vt:lpstr>
      <vt:lpstr>Inferential Knowledge</vt:lpstr>
      <vt:lpstr>Procedural Knowledge</vt:lpstr>
      <vt:lpstr>Formalized Symbolic Logic</vt:lpstr>
      <vt:lpstr>Propositional Calculus</vt:lpstr>
      <vt:lpstr>Syntax</vt:lpstr>
      <vt:lpstr>Semantics</vt:lpstr>
      <vt:lpstr>Semantic rules for sentences</vt:lpstr>
      <vt:lpstr>Problem</vt:lpstr>
      <vt:lpstr>Properties of Sentences</vt:lpstr>
      <vt:lpstr>Inference Rules</vt:lpstr>
      <vt:lpstr>Resolution in Propositional Calculus</vt:lpstr>
      <vt:lpstr>Examples</vt:lpstr>
      <vt:lpstr>Resolution by Refutations</vt:lpstr>
      <vt:lpstr>Converting arbitrary wffs to CNF clause</vt:lpstr>
      <vt:lpstr>Example</vt:lpstr>
      <vt:lpstr>Limitations of Propositional Logic</vt:lpstr>
      <vt:lpstr>Predicate Calculus</vt:lpstr>
      <vt:lpstr>Terms</vt:lpstr>
      <vt:lpstr>Atoms &amp; Wffs</vt:lpstr>
      <vt:lpstr>Example</vt:lpstr>
      <vt:lpstr>Interpretation</vt:lpstr>
      <vt:lpstr>Quantification</vt:lpstr>
      <vt:lpstr>Quantification</vt:lpstr>
      <vt:lpstr>Example</vt:lpstr>
      <vt:lpstr>Example</vt:lpstr>
      <vt:lpstr>Solution</vt:lpstr>
      <vt:lpstr>Conversion from English language statements to FOPL statements</vt:lpstr>
      <vt:lpstr>Conversion from English language statements to FOPL statements</vt:lpstr>
      <vt:lpstr>Converting arbitrary wffs to CNF</vt:lpstr>
      <vt:lpstr>Converting arbitrary wffs to CNF</vt:lpstr>
      <vt:lpstr>Converting arbitrary wffs to CNF</vt:lpstr>
      <vt:lpstr>Unification</vt:lpstr>
      <vt:lpstr>Unification</vt:lpstr>
      <vt:lpstr>Unification</vt:lpstr>
      <vt:lpstr>Example</vt:lpstr>
      <vt:lpstr>Example contd..</vt:lpstr>
      <vt:lpstr>Example contd..</vt:lpstr>
      <vt:lpstr>Example – Monkey Banana Problem</vt:lpstr>
      <vt:lpstr>Example – Monkey Banana Problem</vt:lpstr>
      <vt:lpstr>Example – Monkey Banana Problem</vt:lpstr>
      <vt:lpstr>Example</vt:lpstr>
      <vt:lpstr>Solution</vt:lpstr>
      <vt:lpstr>Reasoning with Uncertainty</vt:lpstr>
      <vt:lpstr>Review of Probability Theory</vt:lpstr>
      <vt:lpstr>Example</vt:lpstr>
      <vt:lpstr>Marginal Probability</vt:lpstr>
      <vt:lpstr>Conditional Probability</vt:lpstr>
      <vt:lpstr>Conditional Probability</vt:lpstr>
      <vt:lpstr>Example</vt:lpstr>
      <vt:lpstr>Conditional Independence</vt:lpstr>
      <vt:lpstr>Bayes Networks</vt:lpstr>
      <vt:lpstr>Bayes Networks contd..</vt:lpstr>
      <vt:lpstr>Example</vt:lpstr>
      <vt:lpstr>Example</vt:lpstr>
      <vt:lpstr>Solution</vt:lpstr>
      <vt:lpstr>  Reasoning with Uncertainty - Probabilistic reasoning</vt:lpstr>
      <vt:lpstr>Example</vt:lpstr>
      <vt:lpstr>Example contd…</vt:lpstr>
      <vt:lpstr>Example contd…</vt:lpstr>
      <vt:lpstr>Example contd…</vt:lpstr>
      <vt:lpstr>Example contd…</vt:lpstr>
      <vt:lpstr>Example</vt:lpstr>
      <vt:lpstr>Example contd..</vt:lpstr>
      <vt:lpstr>Example</vt:lpstr>
      <vt:lpstr>Example contd..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DELL</dc:creator>
  <cp:lastModifiedBy>Heritage </cp:lastModifiedBy>
  <cp:revision>302</cp:revision>
  <dcterms:created xsi:type="dcterms:W3CDTF">2013-06-17T15:28:45Z</dcterms:created>
  <dcterms:modified xsi:type="dcterms:W3CDTF">2020-02-19T11:31:01Z</dcterms:modified>
</cp:coreProperties>
</file>