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074D4-F3D4-4366-ADDE-522ED652D907}"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074D4-F3D4-4366-ADDE-522ED652D907}"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0074D4-F3D4-4366-ADDE-522ED652D907}"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0074D4-F3D4-4366-ADDE-522ED652D907}" type="datetimeFigureOut">
              <a:rPr lang="en-US" smtClean="0"/>
              <a:pPr/>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0074D4-F3D4-4366-ADDE-522ED652D907}" type="datetimeFigureOut">
              <a:rPr lang="en-US" smtClean="0"/>
              <a:pPr/>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074D4-F3D4-4366-ADDE-522ED652D907}" type="datetimeFigureOut">
              <a:rPr lang="en-US" smtClean="0"/>
              <a:pPr/>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074D4-F3D4-4366-ADDE-522ED652D907}"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074D4-F3D4-4366-ADDE-522ED652D907}"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26182-2698-4CF7-B739-2293C4F678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074D4-F3D4-4366-ADDE-522ED652D907}" type="datetimeFigureOut">
              <a:rPr lang="en-US" smtClean="0"/>
              <a:pPr/>
              <a:t>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26182-2698-4CF7-B739-2293C4F678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152400" y="1481138"/>
            <a:ext cx="8763000" cy="4995862"/>
          </a:xfrm>
        </p:spPr>
        <p:txBody>
          <a:bodyPr>
            <a:noAutofit/>
          </a:bodyPr>
          <a:lstStyle/>
          <a:p>
            <a:r>
              <a:rPr lang="en-US" sz="2000" dirty="0" smtClean="0"/>
              <a:t>Search can be characterized as finding a path through a graph or tree structure</a:t>
            </a:r>
          </a:p>
          <a:p>
            <a:endParaRPr lang="en-US" sz="2000" dirty="0" smtClean="0"/>
          </a:p>
          <a:p>
            <a:r>
              <a:rPr lang="en-US" sz="2000" dirty="0" smtClean="0"/>
              <a:t>This requires moving from node to node after successively expanding &amp; generating connected nodes.</a:t>
            </a:r>
          </a:p>
          <a:p>
            <a:endParaRPr lang="en-US" sz="2000" dirty="0" smtClean="0"/>
          </a:p>
          <a:p>
            <a:r>
              <a:rPr lang="en-US" sz="2000" dirty="0" smtClean="0"/>
              <a:t>The process of generating all of the children of a parent is also known as expanding the node</a:t>
            </a:r>
          </a:p>
          <a:p>
            <a:endParaRPr lang="en-US" sz="2000" dirty="0" smtClean="0"/>
          </a:p>
          <a:p>
            <a:r>
              <a:rPr lang="en-US" sz="2000" dirty="0" smtClean="0"/>
              <a:t>A search procedure is a strategy for selecting the order in which nodes are generated &amp; a given path selected</a:t>
            </a:r>
          </a:p>
          <a:p>
            <a:endParaRPr lang="en-US" sz="2000" dirty="0" smtClean="0"/>
          </a:p>
          <a:p>
            <a:r>
              <a:rPr lang="en-US" sz="2000" dirty="0" smtClean="0"/>
              <a:t>Search problems can be classified by the information used to carry out a given strategy</a:t>
            </a:r>
          </a:p>
          <a:p>
            <a:pPr lvl="1">
              <a:buFont typeface="Wingdings" pitchFamily="2" charset="2"/>
              <a:buChar char="Ø"/>
            </a:pPr>
            <a:r>
              <a:rPr lang="en-US" sz="2000" b="1" dirty="0" smtClean="0"/>
              <a:t>blind or uninformed search</a:t>
            </a:r>
          </a:p>
          <a:p>
            <a:pPr lvl="1">
              <a:buFont typeface="Wingdings" pitchFamily="2" charset="2"/>
              <a:buChar char="Ø"/>
            </a:pPr>
            <a:r>
              <a:rPr lang="en-US" sz="2000" b="1" dirty="0" smtClean="0"/>
              <a:t>informed or directed search</a:t>
            </a:r>
            <a:endParaRPr lang="en-US" sz="2000" dirty="0" smtClean="0"/>
          </a:p>
        </p:txBody>
      </p:sp>
      <p:sp>
        <p:nvSpPr>
          <p:cNvPr id="3" name="Title 2"/>
          <p:cNvSpPr>
            <a:spLocks noGrp="1"/>
          </p:cNvSpPr>
          <p:nvPr>
            <p:ph type="title"/>
          </p:nvPr>
        </p:nvSpPr>
        <p:spPr/>
        <p:txBody>
          <a:bodyPr/>
          <a:lstStyle/>
          <a:p>
            <a:pPr>
              <a:defRPr/>
            </a:pPr>
            <a:r>
              <a:rPr lang="en-US" dirty="0" smtClean="0"/>
              <a:t>Search Methods</a:t>
            </a:r>
            <a:endParaRPr lang="en-US" dirty="0"/>
          </a:p>
        </p:txBody>
      </p:sp>
      <p:sp>
        <p:nvSpPr>
          <p:cNvPr id="4301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2C98F63C-DAC0-49A1-95F3-2EF99ACB2A69}" type="datetime1">
              <a:rPr lang="en-US" smtClean="0"/>
              <a:pPr>
                <a:defRPr/>
              </a:pPr>
              <a:t>2/19/2020</a:t>
            </a:fld>
            <a:endParaRPr lang="en-US" smtClean="0"/>
          </a:p>
        </p:txBody>
      </p:sp>
      <p:sp>
        <p:nvSpPr>
          <p:cNvPr id="430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B90690C-98C1-4866-838A-6B362A89AA99}" type="slidenum">
              <a:rPr lang="en-US" smtClean="0"/>
              <a:pPr>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p:cNvSpPr>
            <a:spLocks noGrp="1"/>
          </p:cNvSpPr>
          <p:nvPr>
            <p:ph idx="1"/>
          </p:nvPr>
        </p:nvSpPr>
        <p:spPr>
          <a:xfrm>
            <a:off x="381000" y="685800"/>
            <a:ext cx="8763000" cy="5638800"/>
          </a:xfrm>
        </p:spPr>
        <p:txBody>
          <a:bodyPr>
            <a:noAutofit/>
          </a:bodyPr>
          <a:lstStyle/>
          <a:p>
            <a:pPr>
              <a:spcBef>
                <a:spcPts val="0"/>
              </a:spcBef>
            </a:pPr>
            <a:r>
              <a:rPr lang="en-US" sz="1600" b="1" dirty="0" smtClean="0"/>
              <a:t>begin</a:t>
            </a:r>
          </a:p>
          <a:p>
            <a:pPr>
              <a:spcBef>
                <a:spcPts val="0"/>
              </a:spcBef>
            </a:pPr>
            <a:r>
              <a:rPr lang="en-US" sz="1600" b="1" dirty="0" smtClean="0"/>
              <a:t>    put start node s into OPEN;</a:t>
            </a:r>
          </a:p>
          <a:p>
            <a:pPr>
              <a:spcBef>
                <a:spcPts val="0"/>
              </a:spcBef>
            </a:pPr>
            <a:r>
              <a:rPr lang="en-US" sz="1600" b="1" dirty="0" smtClean="0"/>
              <a:t>    found = false;</a:t>
            </a:r>
          </a:p>
          <a:p>
            <a:pPr>
              <a:spcBef>
                <a:spcPts val="0"/>
              </a:spcBef>
            </a:pPr>
            <a:r>
              <a:rPr lang="en-US" sz="1600" b="1" dirty="0" smtClean="0"/>
              <a:t>    while OPEN not empty &amp; not(found) do</a:t>
            </a:r>
          </a:p>
          <a:p>
            <a:pPr>
              <a:spcBef>
                <a:spcPts val="0"/>
              </a:spcBef>
            </a:pPr>
            <a:r>
              <a:rPr lang="en-US" sz="1600" b="1" dirty="0" smtClean="0"/>
              <a:t>     begin</a:t>
            </a:r>
          </a:p>
          <a:p>
            <a:pPr>
              <a:spcBef>
                <a:spcPts val="0"/>
              </a:spcBef>
            </a:pPr>
            <a:r>
              <a:rPr lang="en-US" sz="1600" b="1" dirty="0" smtClean="0"/>
              <a:t>             remove top most node n from OPEN &amp; put it in CLOSED;</a:t>
            </a:r>
          </a:p>
          <a:p>
            <a:pPr>
              <a:spcBef>
                <a:spcPts val="0"/>
              </a:spcBef>
            </a:pPr>
            <a:r>
              <a:rPr lang="en-US" sz="1600" b="1" dirty="0" smtClean="0"/>
              <a:t>             if depth of n = depth bound then     // depth bound is set very high, say infinity</a:t>
            </a:r>
          </a:p>
          <a:p>
            <a:pPr>
              <a:spcBef>
                <a:spcPts val="0"/>
              </a:spcBef>
            </a:pPr>
            <a:r>
              <a:rPr lang="en-US" sz="1600" b="1" dirty="0" smtClean="0"/>
              <a:t>                       CLEAN-UP CLOSED;</a:t>
            </a:r>
          </a:p>
          <a:p>
            <a:pPr>
              <a:spcBef>
                <a:spcPts val="0"/>
              </a:spcBef>
            </a:pPr>
            <a:r>
              <a:rPr lang="en-US" sz="1600" b="1" dirty="0" smtClean="0"/>
              <a:t>             else begin</a:t>
            </a:r>
          </a:p>
          <a:p>
            <a:pPr>
              <a:spcBef>
                <a:spcPts val="0"/>
              </a:spcBef>
            </a:pPr>
            <a:r>
              <a:rPr lang="en-US" sz="1600" b="1" dirty="0" smtClean="0"/>
              <a:t>                       expand n generating all its successors;</a:t>
            </a:r>
          </a:p>
          <a:p>
            <a:pPr>
              <a:spcBef>
                <a:spcPts val="0"/>
              </a:spcBef>
            </a:pPr>
            <a:r>
              <a:rPr lang="en-US" sz="1600" b="1" dirty="0" smtClean="0"/>
              <a:t>                       put these successors (in no particular order) on top of OPEN </a:t>
            </a:r>
          </a:p>
          <a:p>
            <a:pPr>
              <a:spcBef>
                <a:spcPts val="0"/>
              </a:spcBef>
            </a:pPr>
            <a:r>
              <a:rPr lang="en-US" sz="1600" b="1" dirty="0" smtClean="0"/>
              <a:t>                       except the successor already appearing in CLOSED;</a:t>
            </a:r>
          </a:p>
          <a:p>
            <a:pPr>
              <a:spcBef>
                <a:spcPts val="0"/>
              </a:spcBef>
            </a:pPr>
            <a:r>
              <a:rPr lang="en-US" sz="1600" b="1" dirty="0" smtClean="0"/>
              <a:t>                       Direct backward pointer to n for each </a:t>
            </a:r>
            <a:r>
              <a:rPr lang="en-US" sz="1600" b="1" dirty="0" err="1" smtClean="0"/>
              <a:t>succ</a:t>
            </a:r>
            <a:r>
              <a:rPr lang="en-US" sz="1600" b="1" dirty="0" smtClean="0"/>
              <a:t>. </a:t>
            </a:r>
            <a:r>
              <a:rPr lang="en-US" sz="1600" b="1" dirty="0" err="1" smtClean="0"/>
              <a:t>n</a:t>
            </a:r>
            <a:r>
              <a:rPr lang="en-US" sz="1600" b="1" baseline="-25000" dirty="0" err="1" smtClean="0"/>
              <a:t>i</a:t>
            </a:r>
            <a:r>
              <a:rPr lang="en-US" sz="1600" b="1" dirty="0" smtClean="0"/>
              <a:t>; </a:t>
            </a:r>
          </a:p>
          <a:p>
            <a:pPr>
              <a:spcBef>
                <a:spcPts val="0"/>
              </a:spcBef>
            </a:pPr>
            <a:r>
              <a:rPr lang="en-US" sz="1600" b="1" dirty="0" smtClean="0"/>
              <a:t>                       If any of </a:t>
            </a:r>
            <a:r>
              <a:rPr lang="en-US" sz="1600" b="1" dirty="0" err="1" smtClean="0"/>
              <a:t>n</a:t>
            </a:r>
            <a:r>
              <a:rPr lang="en-US" sz="1600" b="1" baseline="-25000" dirty="0" err="1" smtClean="0"/>
              <a:t>i</a:t>
            </a:r>
            <a:r>
              <a:rPr lang="en-US" sz="1600" b="1" dirty="0" smtClean="0"/>
              <a:t> is a goal node then</a:t>
            </a:r>
          </a:p>
          <a:p>
            <a:pPr>
              <a:spcBef>
                <a:spcPts val="0"/>
              </a:spcBef>
            </a:pPr>
            <a:r>
              <a:rPr lang="en-US" sz="1600" b="1" dirty="0" smtClean="0"/>
              <a:t>                           Found = true;</a:t>
            </a:r>
          </a:p>
          <a:p>
            <a:pPr>
              <a:spcBef>
                <a:spcPts val="0"/>
              </a:spcBef>
            </a:pPr>
            <a:r>
              <a:rPr lang="en-US" sz="1600" b="1" dirty="0" smtClean="0"/>
              <a:t>                       Else if any </a:t>
            </a:r>
            <a:r>
              <a:rPr lang="en-US" sz="1600" b="1" dirty="0" err="1" smtClean="0"/>
              <a:t>n</a:t>
            </a:r>
            <a:r>
              <a:rPr lang="en-US" sz="1600" b="1" baseline="-25000" dirty="0" err="1" smtClean="0"/>
              <a:t>i</a:t>
            </a:r>
            <a:r>
              <a:rPr lang="en-US" sz="1600" b="1" dirty="0" smtClean="0"/>
              <a:t> is a dead end then</a:t>
            </a:r>
          </a:p>
          <a:p>
            <a:pPr>
              <a:spcBef>
                <a:spcPts val="0"/>
              </a:spcBef>
            </a:pPr>
            <a:r>
              <a:rPr lang="en-US" sz="1600" b="1" dirty="0" smtClean="0"/>
              <a:t>                            Remove it from OPEN &amp; CLEAN-UP CLOSED;</a:t>
            </a:r>
          </a:p>
          <a:p>
            <a:pPr>
              <a:spcBef>
                <a:spcPts val="0"/>
              </a:spcBef>
            </a:pPr>
            <a:r>
              <a:rPr lang="en-US" sz="1600" b="1" dirty="0" smtClean="0"/>
              <a:t>                     end</a:t>
            </a:r>
          </a:p>
          <a:p>
            <a:pPr>
              <a:spcBef>
                <a:spcPts val="0"/>
              </a:spcBef>
            </a:pPr>
            <a:r>
              <a:rPr lang="en-US" sz="1600" b="1" dirty="0" smtClean="0"/>
              <a:t>     end</a:t>
            </a:r>
          </a:p>
          <a:p>
            <a:pPr>
              <a:spcBef>
                <a:spcPts val="0"/>
              </a:spcBef>
            </a:pPr>
            <a:r>
              <a:rPr lang="en-US" sz="1600" b="1" dirty="0" smtClean="0"/>
              <a:t>     if OPEN is empty then</a:t>
            </a:r>
          </a:p>
          <a:p>
            <a:pPr>
              <a:spcBef>
                <a:spcPts val="0"/>
              </a:spcBef>
            </a:pPr>
            <a:r>
              <a:rPr lang="en-US" sz="1600" b="1" dirty="0" smtClean="0"/>
              <a:t>          output “solution path not found”;</a:t>
            </a:r>
          </a:p>
          <a:p>
            <a:pPr>
              <a:spcBef>
                <a:spcPts val="0"/>
              </a:spcBef>
            </a:pPr>
            <a:r>
              <a:rPr lang="en-US" sz="1600" b="1" dirty="0" smtClean="0"/>
              <a:t>     else</a:t>
            </a:r>
          </a:p>
          <a:p>
            <a:pPr>
              <a:spcBef>
                <a:spcPts val="0"/>
              </a:spcBef>
            </a:pPr>
            <a:r>
              <a:rPr lang="en-US" sz="1600" b="1" dirty="0" smtClean="0"/>
              <a:t>          output the solution by tracing back thru pointers;</a:t>
            </a:r>
          </a:p>
          <a:p>
            <a:pPr>
              <a:spcBef>
                <a:spcPts val="0"/>
              </a:spcBef>
            </a:pPr>
            <a:r>
              <a:rPr lang="en-US" sz="1600" b="1" dirty="0" smtClean="0"/>
              <a:t> end  { End of Algorithm }</a:t>
            </a:r>
          </a:p>
        </p:txBody>
      </p:sp>
      <p:sp>
        <p:nvSpPr>
          <p:cNvPr id="3" name="Title 2"/>
          <p:cNvSpPr>
            <a:spLocks noGrp="1"/>
          </p:cNvSpPr>
          <p:nvPr>
            <p:ph type="title"/>
          </p:nvPr>
        </p:nvSpPr>
        <p:spPr>
          <a:xfrm>
            <a:off x="457200" y="0"/>
            <a:ext cx="8229600" cy="457200"/>
          </a:xfrm>
        </p:spPr>
        <p:txBody>
          <a:bodyPr>
            <a:normAutofit fontScale="90000"/>
          </a:bodyPr>
          <a:lstStyle/>
          <a:p>
            <a:pPr>
              <a:defRPr/>
            </a:pPr>
            <a:r>
              <a:rPr lang="en-US" dirty="0" smtClean="0"/>
              <a:t>Depth First Search (DFS) algorithm</a:t>
            </a:r>
            <a:endParaRPr lang="en-US" dirty="0"/>
          </a:p>
        </p:txBody>
      </p:sp>
      <p:sp>
        <p:nvSpPr>
          <p:cNvPr id="5120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955A1BD1-E73D-4A9A-BA8E-A2D4F3204DA9}" type="datetime1">
              <a:rPr lang="en-US" smtClean="0"/>
              <a:pPr>
                <a:defRPr/>
              </a:pPr>
              <a:t>2/19/2020</a:t>
            </a:fld>
            <a:endParaRPr lang="en-US" smtClean="0"/>
          </a:p>
        </p:txBody>
      </p:sp>
      <p:sp>
        <p:nvSpPr>
          <p:cNvPr id="5120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A2BE9EB-6F12-43C6-A1BC-B0B8FA26FDD0}" type="slidenum">
              <a:rPr lang="en-US" smtClean="0"/>
              <a:pPr>
                <a:defRPr/>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715000"/>
          </a:xfrm>
        </p:spPr>
        <p:txBody>
          <a:bodyPr>
            <a:normAutofit fontScale="92500" lnSpcReduction="20000"/>
          </a:bodyPr>
          <a:lstStyle/>
          <a:p>
            <a:pPr>
              <a:buNone/>
            </a:pPr>
            <a:r>
              <a:rPr lang="en-US" dirty="0" smtClean="0"/>
              <a:t>                   S</a:t>
            </a:r>
          </a:p>
          <a:p>
            <a:pPr>
              <a:buNone/>
            </a:pPr>
            <a:endParaRPr lang="en-US" dirty="0" smtClean="0"/>
          </a:p>
          <a:p>
            <a:pPr>
              <a:buNone/>
            </a:pPr>
            <a:r>
              <a:rPr lang="en-US" dirty="0" smtClean="0"/>
              <a:t>         m1                               m2</a:t>
            </a:r>
          </a:p>
          <a:p>
            <a:pPr>
              <a:buNone/>
            </a:pPr>
            <a:r>
              <a:rPr lang="en-US" dirty="0" smtClean="0"/>
              <a:t>			      m3</a:t>
            </a:r>
          </a:p>
          <a:p>
            <a:pPr>
              <a:buNone/>
            </a:pPr>
            <a:endParaRPr lang="en-US" dirty="0" smtClean="0"/>
          </a:p>
          <a:p>
            <a:pPr>
              <a:buNone/>
            </a:pPr>
            <a:endParaRPr lang="en-US" dirty="0" smtClean="0"/>
          </a:p>
          <a:p>
            <a:pPr>
              <a:buNone/>
            </a:pPr>
            <a:r>
              <a:rPr lang="en-US" dirty="0" smtClean="0"/>
              <a:t>		  m4			    m5</a:t>
            </a:r>
          </a:p>
          <a:p>
            <a:pPr>
              <a:buNone/>
            </a:pPr>
            <a:r>
              <a:rPr lang="en-US" dirty="0" smtClean="0"/>
              <a:t>							      m4        m6	</a:t>
            </a:r>
          </a:p>
          <a:p>
            <a:pPr>
              <a:buNone/>
            </a:pPr>
            <a:r>
              <a:rPr lang="en-US" dirty="0" smtClean="0"/>
              <a:t>          m6                       r                m3                   r</a:t>
            </a:r>
          </a:p>
          <a:p>
            <a:pPr>
              <a:buNone/>
            </a:pPr>
            <a:r>
              <a:rPr lang="en-US" dirty="0" smtClean="0"/>
              <a:t>                                          m1                        m5</a:t>
            </a:r>
          </a:p>
          <a:p>
            <a:pPr>
              <a:buNone/>
            </a:pPr>
            <a:r>
              <a:rPr lang="en-US" dirty="0" smtClean="0"/>
              <a:t>                                S                        m4 </a:t>
            </a:r>
          </a:p>
          <a:p>
            <a:pPr>
              <a:buNone/>
            </a:pPr>
            <a:r>
              <a:rPr lang="en-US" dirty="0" smtClean="0"/>
              <a:t>                                          m2</a:t>
            </a:r>
          </a:p>
          <a:p>
            <a:pPr>
              <a:buNone/>
            </a:pPr>
            <a:endParaRPr lang="en-US" dirty="0"/>
          </a:p>
        </p:txBody>
      </p:sp>
      <p:sp>
        <p:nvSpPr>
          <p:cNvPr id="3" name="Title 2"/>
          <p:cNvSpPr>
            <a:spLocks noGrp="1"/>
          </p:cNvSpPr>
          <p:nvPr>
            <p:ph type="title"/>
          </p:nvPr>
        </p:nvSpPr>
        <p:spPr>
          <a:xfrm>
            <a:off x="533400" y="152400"/>
            <a:ext cx="8229600" cy="914400"/>
          </a:xfrm>
        </p:spPr>
        <p:txBody>
          <a:bodyPr>
            <a:normAutofit fontScale="90000"/>
          </a:bodyPr>
          <a:lstStyle/>
          <a:p>
            <a:pPr algn="ctr"/>
            <a:r>
              <a:rPr lang="en-US" dirty="0" smtClean="0"/>
              <a:t>Depth First Search (DFS)</a:t>
            </a:r>
            <a:br>
              <a:rPr lang="en-US" dirty="0" smtClean="0"/>
            </a:br>
            <a:r>
              <a:rPr lang="en-US" sz="2200" dirty="0" smtClean="0"/>
              <a:t>Example</a:t>
            </a:r>
            <a:endParaRPr lang="en-US" sz="2200"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2/19/2020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11</a:t>
            </a:fld>
            <a:endParaRPr lang="en-US"/>
          </a:p>
        </p:txBody>
      </p:sp>
      <p:sp>
        <p:nvSpPr>
          <p:cNvPr id="6" name="Oval 5"/>
          <p:cNvSpPr/>
          <p:nvPr/>
        </p:nvSpPr>
        <p:spPr>
          <a:xfrm>
            <a:off x="2743200" y="121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33800" y="2057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2895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862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62400" y="4876800"/>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 name="Oval 12"/>
          <p:cNvSpPr/>
          <p:nvPr/>
        </p:nvSpPr>
        <p:spPr>
          <a:xfrm>
            <a:off x="1905000" y="5029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6" idx="3"/>
            <a:endCxn id="7" idx="7"/>
          </p:cNvCxnSpPr>
          <p:nvPr/>
        </p:nvCxnSpPr>
        <p:spPr>
          <a:xfrm rot="5400000">
            <a:off x="2127063" y="1441263"/>
            <a:ext cx="6226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rot="16200000" flipH="1">
            <a:off x="3079563" y="1403163"/>
            <a:ext cx="622674" cy="775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p:cNvCxnSpPr>
          <p:nvPr/>
        </p:nvCxnSpPr>
        <p:spPr>
          <a:xfrm rot="16200000" flipH="1">
            <a:off x="2095500" y="22479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7"/>
          </p:cNvCxnSpPr>
          <p:nvPr/>
        </p:nvCxnSpPr>
        <p:spPr>
          <a:xfrm rot="5400000">
            <a:off x="3117663" y="2279463"/>
            <a:ext cx="6226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1295399" y="30480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p:cNvCxnSpPr>
          <p:nvPr/>
        </p:nvCxnSpPr>
        <p:spPr>
          <a:xfrm rot="16200000" flipH="1">
            <a:off x="3200400" y="30480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0" idx="7"/>
          </p:cNvCxnSpPr>
          <p:nvPr/>
        </p:nvCxnSpPr>
        <p:spPr>
          <a:xfrm rot="5400000">
            <a:off x="2165163" y="3155763"/>
            <a:ext cx="6988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4"/>
            <a:endCxn id="11" idx="1"/>
          </p:cNvCxnSpPr>
          <p:nvPr/>
        </p:nvCxnSpPr>
        <p:spPr>
          <a:xfrm rot="16200000" flipH="1">
            <a:off x="3124200" y="3047999"/>
            <a:ext cx="654237" cy="959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2" idx="2"/>
          </p:cNvCxnSpPr>
          <p:nvPr/>
        </p:nvCxnSpPr>
        <p:spPr>
          <a:xfrm rot="16200000" flipH="1">
            <a:off x="2584263" y="3651062"/>
            <a:ext cx="959037" cy="1797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4"/>
            <a:endCxn id="12" idx="1"/>
          </p:cNvCxnSpPr>
          <p:nvPr/>
        </p:nvCxnSpPr>
        <p:spPr>
          <a:xfrm rot="5400000">
            <a:off x="3619501" y="4502337"/>
            <a:ext cx="806637" cy="31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4"/>
            <a:endCxn id="13" idx="0"/>
          </p:cNvCxnSpPr>
          <p:nvPr/>
        </p:nvCxnSpPr>
        <p:spPr>
          <a:xfrm rot="5400000">
            <a:off x="16002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5257800" y="1371600"/>
          <a:ext cx="3657601" cy="2966720"/>
        </p:xfrm>
        <a:graphic>
          <a:graphicData uri="http://schemas.openxmlformats.org/drawingml/2006/table">
            <a:tbl>
              <a:tblPr firstRow="1" bandRow="1">
                <a:tableStyleId>{5C22544A-7EE6-4342-B048-85BDC9FD1C3A}</a:tableStyleId>
              </a:tblPr>
              <a:tblGrid>
                <a:gridCol w="1676400"/>
                <a:gridCol w="1981201"/>
              </a:tblGrid>
              <a:tr h="370840">
                <a:tc>
                  <a:txBody>
                    <a:bodyPr/>
                    <a:lstStyle/>
                    <a:p>
                      <a:r>
                        <a:rPr lang="en-US" dirty="0" smtClean="0"/>
                        <a:t>OPEN</a:t>
                      </a:r>
                      <a:endParaRPr lang="en-US" dirty="0"/>
                    </a:p>
                  </a:txBody>
                  <a:tcPr/>
                </a:tc>
                <a:tc>
                  <a:txBody>
                    <a:bodyPr/>
                    <a:lstStyle/>
                    <a:p>
                      <a:r>
                        <a:rPr lang="en-US" dirty="0" smtClean="0"/>
                        <a:t>CLOSED</a:t>
                      </a:r>
                      <a:endParaRPr lang="en-US" dirty="0"/>
                    </a:p>
                  </a:txBody>
                  <a:tcPr/>
                </a:tc>
              </a:tr>
              <a:tr h="370840">
                <a:tc>
                  <a:txBody>
                    <a:bodyPr/>
                    <a:lstStyle/>
                    <a:p>
                      <a:r>
                        <a:rPr lang="en-US" sz="1400" strike="noStrike" dirty="0" smtClean="0"/>
                        <a:t>S</a:t>
                      </a:r>
                      <a:endParaRPr lang="en-US" sz="1400" strike="noStrike" dirty="0"/>
                    </a:p>
                  </a:txBody>
                  <a:tcPr/>
                </a:tc>
                <a:tc>
                  <a:txBody>
                    <a:bodyPr/>
                    <a:lstStyle/>
                    <a:p>
                      <a:endParaRPr lang="en-US" sz="1400" dirty="0"/>
                    </a:p>
                  </a:txBody>
                  <a:tcPr/>
                </a:tc>
              </a:tr>
              <a:tr h="370840">
                <a:tc>
                  <a:txBody>
                    <a:bodyPr/>
                    <a:lstStyle/>
                    <a:p>
                      <a:r>
                        <a:rPr lang="en-US" sz="1400" strike="sngStrike" dirty="0" smtClean="0"/>
                        <a:t>S</a:t>
                      </a:r>
                      <a:endParaRPr lang="en-US" sz="1400" strike="sngStrike" dirty="0"/>
                    </a:p>
                  </a:txBody>
                  <a:tcPr/>
                </a:tc>
                <a:tc>
                  <a:txBody>
                    <a:bodyPr/>
                    <a:lstStyle/>
                    <a:p>
                      <a:r>
                        <a:rPr lang="en-US" sz="1400" dirty="0" smtClean="0"/>
                        <a:t>S</a:t>
                      </a:r>
                      <a:endParaRPr lang="en-US" sz="1400" dirty="0"/>
                    </a:p>
                  </a:txBody>
                  <a:tcPr/>
                </a:tc>
              </a:tr>
              <a:tr h="370840">
                <a:tc>
                  <a:txBody>
                    <a:bodyPr/>
                    <a:lstStyle/>
                    <a:p>
                      <a:r>
                        <a:rPr lang="en-US" sz="1400" strike="sngStrike" dirty="0" smtClean="0"/>
                        <a:t>m1</a:t>
                      </a:r>
                      <a:r>
                        <a:rPr lang="en-US" sz="1400" dirty="0" smtClean="0"/>
                        <a:t>m2</a:t>
                      </a:r>
                      <a:endParaRPr lang="en-US" sz="1400" dirty="0"/>
                    </a:p>
                  </a:txBody>
                  <a:tcPr/>
                </a:tc>
                <a:tc>
                  <a:txBody>
                    <a:bodyPr/>
                    <a:lstStyle/>
                    <a:p>
                      <a:r>
                        <a:rPr lang="en-US" sz="1400" strike="noStrike" dirty="0" smtClean="0"/>
                        <a:t>S m1</a:t>
                      </a:r>
                      <a:endParaRPr lang="en-US" sz="1400" strike="noStrike" dirty="0"/>
                    </a:p>
                  </a:txBody>
                  <a:tcPr/>
                </a:tc>
              </a:tr>
              <a:tr h="370840">
                <a:tc>
                  <a:txBody>
                    <a:bodyPr/>
                    <a:lstStyle/>
                    <a:p>
                      <a:r>
                        <a:rPr lang="en-US" sz="1400" strike="sngStrike" dirty="0" smtClean="0"/>
                        <a:t>m3</a:t>
                      </a:r>
                      <a:r>
                        <a:rPr lang="en-US" sz="1400" dirty="0" smtClean="0"/>
                        <a:t>m4m2</a:t>
                      </a:r>
                      <a:endParaRPr lang="en-US" sz="1400" dirty="0"/>
                    </a:p>
                  </a:txBody>
                  <a:tcPr/>
                </a:tc>
                <a:tc>
                  <a:txBody>
                    <a:bodyPr/>
                    <a:lstStyle/>
                    <a:p>
                      <a:r>
                        <a:rPr lang="en-US" sz="1400" dirty="0" smtClean="0"/>
                        <a:t>S m1 m3</a:t>
                      </a:r>
                      <a:endParaRPr lang="en-US" sz="1400" dirty="0"/>
                    </a:p>
                  </a:txBody>
                  <a:tcPr/>
                </a:tc>
              </a:tr>
              <a:tr h="370840">
                <a:tc>
                  <a:txBody>
                    <a:bodyPr/>
                    <a:lstStyle/>
                    <a:p>
                      <a:r>
                        <a:rPr lang="en-US" sz="1400" strike="sngStrike" dirty="0" smtClean="0"/>
                        <a:t>m4</a:t>
                      </a:r>
                      <a:r>
                        <a:rPr lang="en-US" sz="1400" dirty="0" smtClean="0"/>
                        <a:t> m5 m4 m2</a:t>
                      </a:r>
                      <a:endParaRPr lang="en-US" sz="1400" dirty="0"/>
                    </a:p>
                  </a:txBody>
                  <a:tcPr/>
                </a:tc>
                <a:tc>
                  <a:txBody>
                    <a:bodyPr/>
                    <a:lstStyle/>
                    <a:p>
                      <a:r>
                        <a:rPr lang="en-US" sz="1400" dirty="0" smtClean="0"/>
                        <a:t>S m1 m3 m4</a:t>
                      </a:r>
                      <a:endParaRPr lang="en-US" sz="1400" dirty="0"/>
                    </a:p>
                  </a:txBody>
                  <a:tcPr/>
                </a:tc>
              </a:tr>
              <a:tr h="370840">
                <a:tc>
                  <a:txBody>
                    <a:bodyPr/>
                    <a:lstStyle/>
                    <a:p>
                      <a:r>
                        <a:rPr lang="en-US" sz="1400" dirty="0" smtClean="0"/>
                        <a:t>m6 r m5 m4 m2</a:t>
                      </a:r>
                      <a:endParaRPr lang="en-US" sz="1400" dirty="0"/>
                    </a:p>
                  </a:txBody>
                  <a:tcPr/>
                </a:tc>
                <a:tc>
                  <a:txBody>
                    <a:bodyPr/>
                    <a:lstStyle/>
                    <a:p>
                      <a:endParaRPr lang="en-US" sz="1400" dirty="0"/>
                    </a:p>
                  </a:txBody>
                  <a:tcPr/>
                </a:tc>
              </a:tr>
              <a:tr h="370840">
                <a:tc>
                  <a:txBody>
                    <a:bodyPr/>
                    <a:lstStyle/>
                    <a:p>
                      <a:endParaRPr lang="en-US" sz="1400" dirty="0"/>
                    </a:p>
                  </a:txBody>
                  <a:tcPr/>
                </a:tc>
                <a:tc>
                  <a:txBody>
                    <a:bodyPr/>
                    <a:lstStyle/>
                    <a:p>
                      <a:endParaRPr lang="en-US" sz="1400" dirty="0"/>
                    </a:p>
                  </a:txBody>
                  <a:tcPr/>
                </a:tc>
              </a:tr>
            </a:tbl>
          </a:graphicData>
        </a:graphic>
      </p:graphicFrame>
      <p:cxnSp>
        <p:nvCxnSpPr>
          <p:cNvPr id="41" name="Straight Arrow Connector 40"/>
          <p:cNvCxnSpPr/>
          <p:nvPr/>
        </p:nvCxnSpPr>
        <p:spPr>
          <a:xfrm rot="10800000" flipV="1">
            <a:off x="3200400" y="57150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200400" y="60198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4343400" y="53340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4343400" y="56388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flipV="1">
            <a:off x="5638800" y="4876800"/>
            <a:ext cx="685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a:off x="5715000" y="51816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6934200" y="4495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6934200" y="47244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763000" cy="5181600"/>
          </a:xfrm>
        </p:spPr>
        <p:txBody>
          <a:bodyPr/>
          <a:lstStyle/>
          <a:p>
            <a:pPr>
              <a:buNone/>
            </a:pPr>
            <a:r>
              <a:rPr lang="en-US" dirty="0" smtClean="0"/>
              <a:t>                  A</a:t>
            </a:r>
          </a:p>
          <a:p>
            <a:pPr>
              <a:buNone/>
            </a:pPr>
            <a:r>
              <a:rPr lang="en-US" dirty="0" smtClean="0"/>
              <a:t>           B                   F</a:t>
            </a:r>
          </a:p>
          <a:p>
            <a:pPr>
              <a:buNone/>
            </a:pPr>
            <a:endParaRPr lang="en-US" dirty="0" smtClean="0"/>
          </a:p>
          <a:p>
            <a:pPr>
              <a:buNone/>
            </a:pPr>
            <a:r>
              <a:rPr lang="en-US" dirty="0" smtClean="0"/>
              <a:t>   C            D            G</a:t>
            </a:r>
          </a:p>
          <a:p>
            <a:pPr>
              <a:buNone/>
            </a:pPr>
            <a:endParaRPr lang="en-US" dirty="0" smtClean="0"/>
          </a:p>
          <a:p>
            <a:pPr>
              <a:buNone/>
            </a:pPr>
            <a:r>
              <a:rPr lang="en-US" dirty="0" smtClean="0"/>
              <a:t>                 E             H</a:t>
            </a:r>
          </a:p>
          <a:p>
            <a:pPr>
              <a:buNone/>
            </a:pPr>
            <a:endParaRPr lang="en-US" dirty="0" smtClean="0"/>
          </a:p>
          <a:p>
            <a:pPr>
              <a:buNone/>
            </a:pPr>
            <a:r>
              <a:rPr lang="en-US" dirty="0" smtClean="0"/>
              <a:t>                                I</a:t>
            </a:r>
            <a:endParaRPr lang="en-US" dirty="0"/>
          </a:p>
        </p:txBody>
      </p:sp>
      <p:sp>
        <p:nvSpPr>
          <p:cNvPr id="3" name="Title 2"/>
          <p:cNvSpPr>
            <a:spLocks noGrp="1"/>
          </p:cNvSpPr>
          <p:nvPr>
            <p:ph type="title"/>
          </p:nvPr>
        </p:nvSpPr>
        <p:spPr>
          <a:xfrm>
            <a:off x="533400" y="152400"/>
            <a:ext cx="8229600" cy="1143000"/>
          </a:xfrm>
        </p:spPr>
        <p:txBody>
          <a:bodyPr/>
          <a:lstStyle/>
          <a:p>
            <a:pPr algn="ctr"/>
            <a:r>
              <a:rPr lang="en-US" dirty="0" smtClean="0"/>
              <a:t>Depth First Search (DFS)</a:t>
            </a:r>
            <a:br>
              <a:rPr lang="en-US" dirty="0" smtClean="0"/>
            </a:br>
            <a:r>
              <a:rPr lang="en-US" sz="2200" dirty="0" smtClean="0"/>
              <a:t>Example</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2/19/2020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12</a:t>
            </a:fld>
            <a:endParaRPr lang="en-US"/>
          </a:p>
        </p:txBody>
      </p:sp>
      <p:sp>
        <p:nvSpPr>
          <p:cNvPr id="6" name="Oval 5"/>
          <p:cNvSpPr/>
          <p:nvPr/>
        </p:nvSpPr>
        <p:spPr>
          <a:xfrm>
            <a:off x="2667000" y="1524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05000" y="2133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05200" y="2133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430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5908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052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05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505200" y="4724400"/>
            <a:ext cx="228600" cy="228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6" idx="4"/>
            <a:endCxn id="7" idx="7"/>
          </p:cNvCxnSpPr>
          <p:nvPr/>
        </p:nvCxnSpPr>
        <p:spPr>
          <a:xfrm rot="5400000">
            <a:off x="2233472" y="1619250"/>
            <a:ext cx="414478" cy="68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4"/>
          </p:cNvCxnSpPr>
          <p:nvPr/>
        </p:nvCxnSpPr>
        <p:spPr>
          <a:xfrm rot="16200000" flipH="1">
            <a:off x="2952750" y="1581150"/>
            <a:ext cx="381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9" idx="0"/>
          </p:cNvCxnSpPr>
          <p:nvPr/>
        </p:nvCxnSpPr>
        <p:spPr>
          <a:xfrm rot="5400000">
            <a:off x="1371600" y="2247900"/>
            <a:ext cx="533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4"/>
            <a:endCxn id="10" idx="1"/>
          </p:cNvCxnSpPr>
          <p:nvPr/>
        </p:nvCxnSpPr>
        <p:spPr>
          <a:xfrm rot="16200000" flipH="1">
            <a:off x="2038350" y="2343150"/>
            <a:ext cx="566878" cy="604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4"/>
            <a:endCxn id="11" idx="0"/>
          </p:cNvCxnSpPr>
          <p:nvPr/>
        </p:nvCxnSpPr>
        <p:spPr>
          <a:xfrm rot="5400000">
            <a:off x="2324100" y="3505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4"/>
            <a:endCxn id="12" idx="0"/>
          </p:cNvCxnSpPr>
          <p:nvPr/>
        </p:nvCxnSpPr>
        <p:spPr>
          <a:xfrm rot="5400000">
            <a:off x="3352800" y="2628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4"/>
            <a:endCxn id="13" idx="0"/>
          </p:cNvCxnSpPr>
          <p:nvPr/>
        </p:nvCxnSpPr>
        <p:spPr>
          <a:xfrm rot="5400000">
            <a:off x="3238500" y="3505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4"/>
            <a:endCxn id="14" idx="0"/>
          </p:cNvCxnSpPr>
          <p:nvPr/>
        </p:nvCxnSpPr>
        <p:spPr>
          <a:xfrm rot="5400000">
            <a:off x="3314700" y="4419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4876800" y="1600200"/>
          <a:ext cx="4038600" cy="4079240"/>
        </p:xfrm>
        <a:graphic>
          <a:graphicData uri="http://schemas.openxmlformats.org/drawingml/2006/table">
            <a:tbl>
              <a:tblPr firstRow="1" bandRow="1">
                <a:tableStyleId>{5C22544A-7EE6-4342-B048-85BDC9FD1C3A}</a:tableStyleId>
              </a:tblPr>
              <a:tblGrid>
                <a:gridCol w="1093787"/>
                <a:gridCol w="2944813"/>
              </a:tblGrid>
              <a:tr h="370840">
                <a:tc>
                  <a:txBody>
                    <a:bodyPr/>
                    <a:lstStyle/>
                    <a:p>
                      <a:pPr algn="ctr"/>
                      <a:r>
                        <a:rPr lang="en-US" dirty="0" smtClean="0"/>
                        <a:t>OPEN</a:t>
                      </a:r>
                      <a:endParaRPr lang="en-US" dirty="0"/>
                    </a:p>
                  </a:txBody>
                  <a:tcPr/>
                </a:tc>
                <a:tc>
                  <a:txBody>
                    <a:bodyPr/>
                    <a:lstStyle/>
                    <a:p>
                      <a:pPr algn="ctr"/>
                      <a:r>
                        <a:rPr lang="en-US" dirty="0" smtClean="0"/>
                        <a:t>CLOSED</a:t>
                      </a:r>
                      <a:endParaRPr lang="en-US" dirty="0"/>
                    </a:p>
                  </a:txBody>
                  <a:tcPr/>
                </a:tc>
              </a:tr>
              <a:tr h="370840">
                <a:tc>
                  <a:txBody>
                    <a:bodyPr/>
                    <a:lstStyle/>
                    <a:p>
                      <a:r>
                        <a:rPr lang="en-US" sz="1400" strike="sngStrike" dirty="0" smtClean="0"/>
                        <a:t>A</a:t>
                      </a:r>
                      <a:endParaRPr lang="en-US" sz="1400" strike="sngStrike" dirty="0"/>
                    </a:p>
                  </a:txBody>
                  <a:tcPr/>
                </a:tc>
                <a:tc>
                  <a:txBody>
                    <a:bodyPr/>
                    <a:lstStyle/>
                    <a:p>
                      <a:endParaRPr lang="en-US" sz="1400" dirty="0"/>
                    </a:p>
                  </a:txBody>
                  <a:tcPr/>
                </a:tc>
              </a:tr>
              <a:tr h="370840">
                <a:tc>
                  <a:txBody>
                    <a:bodyPr/>
                    <a:lstStyle/>
                    <a:p>
                      <a:r>
                        <a:rPr lang="en-US" sz="1400" strike="sngStrike" dirty="0" smtClean="0"/>
                        <a:t>B</a:t>
                      </a:r>
                      <a:r>
                        <a:rPr lang="en-US" sz="1400" strike="noStrike" dirty="0" smtClean="0"/>
                        <a:t> F</a:t>
                      </a:r>
                      <a:endParaRPr lang="en-US" sz="1400" strike="noStrike" dirty="0"/>
                    </a:p>
                  </a:txBody>
                  <a:tcPr/>
                </a:tc>
                <a:tc>
                  <a:txBody>
                    <a:bodyPr/>
                    <a:lstStyle/>
                    <a:p>
                      <a:r>
                        <a:rPr lang="en-US" sz="1400" dirty="0" smtClean="0"/>
                        <a:t>A</a:t>
                      </a:r>
                      <a:endParaRPr lang="en-US" sz="1400" dirty="0"/>
                    </a:p>
                  </a:txBody>
                  <a:tcPr/>
                </a:tc>
              </a:tr>
              <a:tr h="370840">
                <a:tc>
                  <a:txBody>
                    <a:bodyPr/>
                    <a:lstStyle/>
                    <a:p>
                      <a:r>
                        <a:rPr lang="en-US" sz="1400" strike="sngStrike" dirty="0" smtClean="0"/>
                        <a:t>C</a:t>
                      </a:r>
                      <a:r>
                        <a:rPr lang="en-US" sz="1400" dirty="0" smtClean="0"/>
                        <a:t>DF</a:t>
                      </a:r>
                      <a:endParaRPr lang="en-US" sz="1400" dirty="0"/>
                    </a:p>
                  </a:txBody>
                  <a:tcPr/>
                </a:tc>
                <a:tc>
                  <a:txBody>
                    <a:bodyPr/>
                    <a:lstStyle/>
                    <a:p>
                      <a:r>
                        <a:rPr lang="en-US" sz="1400" strike="noStrike" dirty="0" smtClean="0"/>
                        <a:t>A B</a:t>
                      </a:r>
                      <a:endParaRPr lang="en-US" sz="1400" strike="noStrike" dirty="0"/>
                    </a:p>
                  </a:txBody>
                  <a:tcPr/>
                </a:tc>
              </a:tr>
              <a:tr h="370840">
                <a:tc>
                  <a:txBody>
                    <a:bodyPr/>
                    <a:lstStyle/>
                    <a:p>
                      <a:r>
                        <a:rPr lang="en-US" sz="1400" strike="sngStrike" dirty="0" smtClean="0"/>
                        <a:t>D</a:t>
                      </a:r>
                      <a:r>
                        <a:rPr lang="en-US" sz="1400" dirty="0" smtClean="0"/>
                        <a:t>F</a:t>
                      </a:r>
                      <a:endParaRPr lang="en-US" sz="1400" dirty="0"/>
                    </a:p>
                  </a:txBody>
                  <a:tcPr/>
                </a:tc>
                <a:tc>
                  <a:txBody>
                    <a:bodyPr/>
                    <a:lstStyle/>
                    <a:p>
                      <a:r>
                        <a:rPr lang="en-US" sz="1400" dirty="0" smtClean="0"/>
                        <a:t>A B</a:t>
                      </a:r>
                      <a:endParaRPr lang="en-US" sz="1400" dirty="0"/>
                    </a:p>
                  </a:txBody>
                  <a:tcPr/>
                </a:tc>
              </a:tr>
              <a:tr h="370840">
                <a:tc>
                  <a:txBody>
                    <a:bodyPr/>
                    <a:lstStyle/>
                    <a:p>
                      <a:r>
                        <a:rPr lang="en-US" sz="1400" strike="sngStrike" dirty="0" smtClean="0"/>
                        <a:t>E</a:t>
                      </a:r>
                      <a:r>
                        <a:rPr lang="en-US" sz="1400" dirty="0" smtClean="0"/>
                        <a:t>F</a:t>
                      </a:r>
                      <a:endParaRPr lang="en-US" sz="1400" dirty="0"/>
                    </a:p>
                  </a:txBody>
                  <a:tcPr/>
                </a:tc>
                <a:tc>
                  <a:txBody>
                    <a:bodyPr/>
                    <a:lstStyle/>
                    <a:p>
                      <a:r>
                        <a:rPr lang="en-US" sz="1400" dirty="0" smtClean="0"/>
                        <a:t>A</a:t>
                      </a:r>
                      <a:r>
                        <a:rPr lang="en-US" sz="1400" strike="sngStrike" dirty="0" smtClean="0"/>
                        <a:t>BD</a:t>
                      </a:r>
                      <a:r>
                        <a:rPr lang="en-US" sz="1400" strike="noStrike" dirty="0" smtClean="0"/>
                        <a:t>         Due to CLEAN-UP</a:t>
                      </a:r>
                      <a:endParaRPr lang="en-US" sz="1400" strike="noStrike" dirty="0"/>
                    </a:p>
                  </a:txBody>
                  <a:tcPr/>
                </a:tc>
              </a:tr>
              <a:tr h="370840">
                <a:tc>
                  <a:txBody>
                    <a:bodyPr/>
                    <a:lstStyle/>
                    <a:p>
                      <a:r>
                        <a:rPr lang="en-US" sz="1400" strike="sngStrike" dirty="0" smtClean="0"/>
                        <a:t>F</a:t>
                      </a:r>
                      <a:endParaRPr lang="en-US" sz="1400" strike="sngStrike" dirty="0"/>
                    </a:p>
                  </a:txBody>
                  <a:tcPr/>
                </a:tc>
                <a:tc>
                  <a:txBody>
                    <a:bodyPr/>
                    <a:lstStyle/>
                    <a:p>
                      <a:r>
                        <a:rPr lang="en-US" sz="1400" dirty="0" smtClean="0"/>
                        <a:t>A</a:t>
                      </a:r>
                      <a:endParaRPr lang="en-US" sz="1400" dirty="0"/>
                    </a:p>
                  </a:txBody>
                  <a:tcPr/>
                </a:tc>
              </a:tr>
              <a:tr h="370840">
                <a:tc>
                  <a:txBody>
                    <a:bodyPr/>
                    <a:lstStyle/>
                    <a:p>
                      <a:r>
                        <a:rPr lang="en-US" sz="1400" strike="sngStrike" dirty="0" smtClean="0"/>
                        <a:t>G</a:t>
                      </a:r>
                      <a:endParaRPr lang="en-US" sz="1400" strike="sngStrike" dirty="0"/>
                    </a:p>
                  </a:txBody>
                  <a:tcPr/>
                </a:tc>
                <a:tc>
                  <a:txBody>
                    <a:bodyPr/>
                    <a:lstStyle/>
                    <a:p>
                      <a:r>
                        <a:rPr lang="en-US" sz="1400" dirty="0" smtClean="0"/>
                        <a:t>AF</a:t>
                      </a:r>
                      <a:endParaRPr lang="en-US" sz="1400" dirty="0"/>
                    </a:p>
                  </a:txBody>
                  <a:tcPr/>
                </a:tc>
              </a:tr>
              <a:tr h="370840">
                <a:tc>
                  <a:txBody>
                    <a:bodyPr/>
                    <a:lstStyle/>
                    <a:p>
                      <a:r>
                        <a:rPr lang="en-US" sz="1400" strike="sngStrike" dirty="0" smtClean="0"/>
                        <a:t>H</a:t>
                      </a:r>
                      <a:endParaRPr lang="en-US" sz="1400" strike="sngStrike" dirty="0"/>
                    </a:p>
                  </a:txBody>
                  <a:tcPr/>
                </a:tc>
                <a:tc>
                  <a:txBody>
                    <a:bodyPr/>
                    <a:lstStyle/>
                    <a:p>
                      <a:r>
                        <a:rPr lang="en-US" sz="1400" dirty="0" smtClean="0"/>
                        <a:t>AFG</a:t>
                      </a:r>
                      <a:endParaRPr lang="en-US" sz="1400" dirty="0"/>
                    </a:p>
                  </a:txBody>
                  <a:tcPr/>
                </a:tc>
              </a:tr>
              <a:tr h="370840">
                <a:tc>
                  <a:txBody>
                    <a:bodyPr/>
                    <a:lstStyle/>
                    <a:p>
                      <a:r>
                        <a:rPr lang="en-US" sz="1400" strike="sngStrike" dirty="0" smtClean="0"/>
                        <a:t>I</a:t>
                      </a:r>
                      <a:endParaRPr lang="en-US" sz="1400" strike="sngStrike" dirty="0"/>
                    </a:p>
                  </a:txBody>
                  <a:tcPr/>
                </a:tc>
                <a:tc>
                  <a:txBody>
                    <a:bodyPr/>
                    <a:lstStyle/>
                    <a:p>
                      <a:r>
                        <a:rPr lang="en-US" sz="1400" dirty="0" smtClean="0"/>
                        <a:t>AFGH</a:t>
                      </a:r>
                      <a:endParaRPr lang="en-US" sz="1400" dirty="0"/>
                    </a:p>
                  </a:txBody>
                  <a:tcPr/>
                </a:tc>
              </a:tr>
              <a:tr h="370840">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1"/>
          <p:cNvSpPr>
            <a:spLocks noGrp="1"/>
          </p:cNvSpPr>
          <p:nvPr>
            <p:ph idx="1"/>
          </p:nvPr>
        </p:nvSpPr>
        <p:spPr>
          <a:xfrm>
            <a:off x="228600" y="914400"/>
            <a:ext cx="8686800" cy="5562600"/>
          </a:xfrm>
        </p:spPr>
        <p:txBody>
          <a:bodyPr/>
          <a:lstStyle/>
          <a:p>
            <a:r>
              <a:rPr lang="en-US" sz="1600" smtClean="0"/>
              <a:t>CLEAN-UP operation means removing of all the nodes from CLOSED that don’t have any child in OPEN</a:t>
            </a:r>
          </a:p>
          <a:p>
            <a:endParaRPr lang="en-US" sz="1600" smtClean="0"/>
          </a:p>
          <a:p>
            <a:r>
              <a:rPr lang="en-US" sz="1600" smtClean="0"/>
              <a:t>CLOSED will contain only the expanded nodes in the current path, reduces size of CLOSED &amp; save memory.</a:t>
            </a:r>
          </a:p>
          <a:p>
            <a:endParaRPr lang="en-US" sz="1600" smtClean="0"/>
          </a:p>
          <a:p>
            <a:r>
              <a:rPr lang="en-US" sz="1600" smtClean="0"/>
              <a:t>CLOSED list forms a single path from the start node to the currently expanded node with CLEAN-UP operations. This restricts maximum storage which is: depth bound * branching factor</a:t>
            </a:r>
          </a:p>
          <a:p>
            <a:endParaRPr lang="en-US" sz="1600" smtClean="0"/>
          </a:p>
          <a:p>
            <a:r>
              <a:rPr lang="en-US" sz="1600" smtClean="0"/>
              <a:t>Complete?? No: fails in infinite-depth spaces, spaces with loops Modify to avoid repeated states along path</a:t>
            </a:r>
          </a:p>
          <a:p>
            <a:pPr>
              <a:buFont typeface="Wingdings 3" pitchFamily="18" charset="2"/>
              <a:buNone/>
            </a:pPr>
            <a:r>
              <a:rPr lang="en-US" sz="1600" smtClean="0"/>
              <a:t>     -</a:t>
            </a:r>
            <a:r>
              <a:rPr lang="en-US" sz="1600" smtClean="0">
                <a:sym typeface="Wingdings" pitchFamily="2" charset="2"/>
              </a:rPr>
              <a:t></a:t>
            </a:r>
            <a:r>
              <a:rPr lang="en-US" sz="1600" smtClean="0"/>
              <a:t> complete in finite spaces</a:t>
            </a:r>
          </a:p>
          <a:p>
            <a:pPr>
              <a:buFont typeface="Wingdings 3" pitchFamily="18" charset="2"/>
              <a:buNone/>
            </a:pPr>
            <a:endParaRPr lang="en-US" sz="1600" smtClean="0"/>
          </a:p>
          <a:p>
            <a:r>
              <a:rPr lang="en-US" sz="1600" smtClean="0"/>
              <a:t>Time?? O(b</a:t>
            </a:r>
            <a:r>
              <a:rPr lang="en-US" sz="1600" baseline="30000" smtClean="0"/>
              <a:t>m</a:t>
            </a:r>
            <a:r>
              <a:rPr lang="en-US" sz="1600" smtClean="0"/>
              <a:t>): terrible if m is much larger than d</a:t>
            </a:r>
          </a:p>
          <a:p>
            <a:pPr>
              <a:buFont typeface="Wingdings 3" pitchFamily="18" charset="2"/>
              <a:buNone/>
            </a:pPr>
            <a:r>
              <a:rPr lang="en-US" sz="1600" smtClean="0"/>
              <a:t>     but if solutions are dense, may be much faster than breadth-first</a:t>
            </a:r>
          </a:p>
          <a:p>
            <a:r>
              <a:rPr lang="en-US" sz="1600" smtClean="0"/>
              <a:t>Space?? O(bm), i.e., linear space!</a:t>
            </a:r>
          </a:p>
          <a:p>
            <a:pPr>
              <a:buFont typeface="Wingdings 3" pitchFamily="18" charset="2"/>
              <a:buNone/>
            </a:pPr>
            <a:endParaRPr lang="en-US" sz="1600" smtClean="0"/>
          </a:p>
          <a:p>
            <a:r>
              <a:rPr lang="en-US" sz="1600" smtClean="0"/>
              <a:t>Optimal?? No</a:t>
            </a:r>
          </a:p>
          <a:p>
            <a:pPr>
              <a:buFont typeface="Wingdings 3" pitchFamily="18" charset="2"/>
              <a:buNone/>
            </a:pPr>
            <a:endParaRPr lang="en-US" sz="160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Remarks</a:t>
            </a:r>
            <a:endParaRPr lang="en-US" dirty="0"/>
          </a:p>
        </p:txBody>
      </p:sp>
      <p:sp>
        <p:nvSpPr>
          <p:cNvPr id="5222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F6AC034B-D6F3-4BA2-A07E-ABDDB9258ACA}" type="datetime1">
              <a:rPr lang="en-US" smtClean="0"/>
              <a:pPr>
                <a:defRPr/>
              </a:pPr>
              <a:t>2/19/2020</a:t>
            </a:fld>
            <a:endParaRPr lang="en-US" smtClean="0"/>
          </a:p>
        </p:txBody>
      </p:sp>
      <p:sp>
        <p:nvSpPr>
          <p:cNvPr id="522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69BF804-5CF7-47C7-A7D4-D0CC7AD0DF9C}" type="slidenum">
              <a:rPr lang="en-US" smtClean="0"/>
              <a:pPr>
                <a:defRPr/>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a:xfrm>
            <a:off x="228600" y="838200"/>
            <a:ext cx="8686800" cy="5791200"/>
          </a:xfrm>
        </p:spPr>
        <p:txBody>
          <a:bodyPr>
            <a:noAutofit/>
          </a:bodyPr>
          <a:lstStyle/>
          <a:p>
            <a:pPr indent="-144000">
              <a:spcBef>
                <a:spcPts val="600"/>
              </a:spcBef>
            </a:pPr>
            <a:r>
              <a:rPr lang="en-US" sz="2400" dirty="0" smtClean="0"/>
              <a:t>Depth-limited search is a depth-first search with depth limit l, i.e., nodes at depth l have no </a:t>
            </a:r>
            <a:r>
              <a:rPr lang="en-US" sz="2400" dirty="0" smtClean="0"/>
              <a:t>successors</a:t>
            </a:r>
            <a:endParaRPr lang="en-US" sz="2400" dirty="0" smtClean="0"/>
          </a:p>
          <a:p>
            <a:pPr indent="-144000">
              <a:spcBef>
                <a:spcPts val="600"/>
              </a:spcBef>
            </a:pPr>
            <a:r>
              <a:rPr lang="en-US" sz="2400" dirty="0" smtClean="0"/>
              <a:t>The drawback of DFS is that it can make a wrong choice &amp; get stuck going down a very long (or even infinite) path when a different choice would lead to a solution near the root of the search </a:t>
            </a:r>
            <a:r>
              <a:rPr lang="en-US" sz="2400" dirty="0" smtClean="0"/>
              <a:t>tree</a:t>
            </a:r>
            <a:endParaRPr lang="en-US" sz="2400" dirty="0" smtClean="0"/>
          </a:p>
          <a:p>
            <a:pPr indent="-144000">
              <a:spcBef>
                <a:spcPts val="600"/>
              </a:spcBef>
            </a:pPr>
            <a:r>
              <a:rPr lang="en-US" sz="2400" dirty="0" smtClean="0"/>
              <a:t>The depth limit solves the infinite-path </a:t>
            </a:r>
            <a:r>
              <a:rPr lang="en-US" sz="2400" dirty="0" smtClean="0"/>
              <a:t>problem</a:t>
            </a:r>
            <a:endParaRPr lang="en-US" sz="2400" dirty="0" smtClean="0"/>
          </a:p>
          <a:p>
            <a:pPr indent="-144000">
              <a:spcBef>
                <a:spcPts val="600"/>
              </a:spcBef>
            </a:pPr>
            <a:r>
              <a:rPr lang="en-US" sz="2400" dirty="0" smtClean="0"/>
              <a:t>The problem of unbounded trees can be alleviated by supplying depth-first search with a predetermined depth limit l, i.e. nodes at depth l are treated as if they have no </a:t>
            </a:r>
            <a:r>
              <a:rPr lang="en-US" sz="2400" dirty="0" smtClean="0"/>
              <a:t>successors</a:t>
            </a:r>
            <a:endParaRPr lang="en-US" sz="2400" dirty="0" smtClean="0"/>
          </a:p>
          <a:p>
            <a:pPr indent="-144000">
              <a:spcBef>
                <a:spcPts val="600"/>
              </a:spcBef>
            </a:pPr>
            <a:r>
              <a:rPr lang="en-US" sz="2400" dirty="0" smtClean="0"/>
              <a:t>But, it also introduces an additional source of incompleteness if we choose </a:t>
            </a:r>
            <a:r>
              <a:rPr lang="en-US" sz="2400" dirty="0" smtClean="0"/>
              <a:t>l &lt; d</a:t>
            </a:r>
            <a:r>
              <a:rPr lang="en-US" sz="2400" dirty="0" smtClean="0"/>
              <a:t>, i.e., the shallowest goal is beyond the depth </a:t>
            </a:r>
            <a:r>
              <a:rPr lang="en-US" sz="2400" dirty="0" smtClean="0"/>
              <a:t>limit</a:t>
            </a:r>
            <a:endParaRPr lang="en-US" sz="2400" dirty="0" smtClean="0"/>
          </a:p>
          <a:p>
            <a:pPr indent="-144000">
              <a:spcBef>
                <a:spcPts val="600"/>
              </a:spcBef>
            </a:pPr>
            <a:r>
              <a:rPr lang="en-US" sz="2400" dirty="0" smtClean="0"/>
              <a:t>Time needed: O(</a:t>
            </a:r>
            <a:r>
              <a:rPr lang="en-US" sz="2400" dirty="0" err="1" smtClean="0"/>
              <a:t>b</a:t>
            </a:r>
            <a:r>
              <a:rPr lang="en-US" sz="2400" baseline="30000" dirty="0" err="1" smtClean="0"/>
              <a:t>l</a:t>
            </a:r>
            <a:r>
              <a:rPr lang="en-US" sz="2400" dirty="0" smtClean="0"/>
              <a:t>), Space needed: O(</a:t>
            </a:r>
            <a:r>
              <a:rPr lang="en-US" sz="2400" dirty="0" err="1" smtClean="0"/>
              <a:t>b</a:t>
            </a:r>
            <a:r>
              <a:rPr lang="en-US" sz="2400" baseline="30000" dirty="0" err="1" smtClean="0"/>
              <a:t>l</a:t>
            </a:r>
            <a:r>
              <a:rPr lang="en-US" sz="2400" dirty="0" smtClean="0"/>
              <a:t>)</a:t>
            </a:r>
            <a:endParaRPr lang="en-US" sz="2400" dirty="0" smtClean="0"/>
          </a:p>
          <a:p>
            <a:pPr indent="-144000">
              <a:spcBef>
                <a:spcPts val="600"/>
              </a:spcBef>
            </a:pPr>
            <a:r>
              <a:rPr lang="en-US" sz="2400" dirty="0" smtClean="0"/>
              <a:t>DFS </a:t>
            </a:r>
            <a:r>
              <a:rPr lang="en-US" sz="2400" dirty="0" smtClean="0"/>
              <a:t>viewed </a:t>
            </a:r>
            <a:r>
              <a:rPr lang="en-US" sz="2400" dirty="0" smtClean="0"/>
              <a:t>as a special case of depth-limited search with l = </a:t>
            </a:r>
            <a:r>
              <a:rPr lang="en-US" sz="2400" dirty="0" smtClean="0">
                <a:sym typeface="Symbol" pitchFamily="18" charset="2"/>
              </a:rPr>
              <a:t></a:t>
            </a:r>
            <a:endParaRPr lang="en-US" sz="2400" dirty="0" smtClean="0"/>
          </a:p>
        </p:txBody>
      </p:sp>
      <p:sp>
        <p:nvSpPr>
          <p:cNvPr id="3" name="Title 2"/>
          <p:cNvSpPr>
            <a:spLocks noGrp="1"/>
          </p:cNvSpPr>
          <p:nvPr>
            <p:ph type="title"/>
          </p:nvPr>
        </p:nvSpPr>
        <p:spPr>
          <a:xfrm>
            <a:off x="457200" y="228600"/>
            <a:ext cx="8229600" cy="639762"/>
          </a:xfrm>
        </p:spPr>
        <p:txBody>
          <a:bodyPr>
            <a:normAutofit fontScale="90000"/>
          </a:bodyPr>
          <a:lstStyle/>
          <a:p>
            <a:pPr>
              <a:defRPr/>
            </a:pPr>
            <a:r>
              <a:rPr lang="en-US" dirty="0" smtClean="0"/>
              <a:t>Depth-limited Search</a:t>
            </a:r>
            <a:br>
              <a:rPr lang="en-US" dirty="0" smtClean="0"/>
            </a:br>
            <a:endParaRPr lang="en-US" dirty="0"/>
          </a:p>
        </p:txBody>
      </p:sp>
      <p:sp>
        <p:nvSpPr>
          <p:cNvPr id="5325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EC2CFDB4-B61A-48FD-B731-DB3FC8659D3F}" type="datetime1">
              <a:rPr lang="en-US" smtClean="0"/>
              <a:pPr>
                <a:defRPr/>
              </a:pPr>
              <a:t>2/19/2020</a:t>
            </a:fld>
            <a:endParaRPr lang="en-US" smtClean="0"/>
          </a:p>
        </p:txBody>
      </p:sp>
      <p:sp>
        <p:nvSpPr>
          <p:cNvPr id="5325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13F0934-05DB-4527-9188-7B55B69D63CA}" type="slidenum">
              <a:rPr lang="en-US" smtClean="0"/>
              <a:pPr>
                <a:defRPr/>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p:cNvSpPr>
            <a:spLocks noGrp="1"/>
          </p:cNvSpPr>
          <p:nvPr>
            <p:ph idx="1"/>
          </p:nvPr>
        </p:nvSpPr>
        <p:spPr>
          <a:xfrm>
            <a:off x="304800" y="1828800"/>
            <a:ext cx="8839200" cy="4267200"/>
          </a:xfrm>
        </p:spPr>
        <p:txBody>
          <a:bodyPr>
            <a:noAutofit/>
          </a:bodyPr>
          <a:lstStyle/>
          <a:p>
            <a:r>
              <a:rPr lang="en-US" sz="2400" dirty="0" smtClean="0"/>
              <a:t>This is a general strategy, often used in combination with depth-first search, that finds the best depth limit</a:t>
            </a:r>
          </a:p>
          <a:p>
            <a:endParaRPr lang="en-US" sz="2400" dirty="0" smtClean="0"/>
          </a:p>
          <a:p>
            <a:r>
              <a:rPr lang="en-US" sz="2400" dirty="0" smtClean="0"/>
              <a:t>It does this by gradually increasing the limit – first 0, then 1, then 2, &amp; so on – until a goal is found</a:t>
            </a:r>
          </a:p>
          <a:p>
            <a:endParaRPr lang="en-US" sz="2400" dirty="0" smtClean="0"/>
          </a:p>
          <a:p>
            <a:r>
              <a:rPr lang="en-US" sz="2400" dirty="0" smtClean="0"/>
              <a:t>This will occur when the depth limit reaches d, the depth of the shallowest goal node</a:t>
            </a:r>
          </a:p>
          <a:p>
            <a:endParaRPr lang="en-US" sz="2400" dirty="0" smtClean="0"/>
          </a:p>
          <a:p>
            <a:r>
              <a:rPr lang="en-US" sz="2400" dirty="0" smtClean="0"/>
              <a:t>Iterative deepening combines the benefits of DFS &amp; BFS</a:t>
            </a:r>
          </a:p>
        </p:txBody>
      </p:sp>
      <p:sp>
        <p:nvSpPr>
          <p:cNvPr id="3" name="Title 2"/>
          <p:cNvSpPr>
            <a:spLocks noGrp="1"/>
          </p:cNvSpPr>
          <p:nvPr>
            <p:ph type="title"/>
          </p:nvPr>
        </p:nvSpPr>
        <p:spPr>
          <a:xfrm>
            <a:off x="457200" y="533400"/>
            <a:ext cx="8229600" cy="868362"/>
          </a:xfrm>
        </p:spPr>
        <p:txBody>
          <a:bodyPr>
            <a:normAutofit fontScale="90000"/>
          </a:bodyPr>
          <a:lstStyle/>
          <a:p>
            <a:pPr algn="ctr">
              <a:defRPr/>
            </a:pPr>
            <a:r>
              <a:rPr lang="en-US" dirty="0" smtClean="0"/>
              <a:t>Iterative deepening depth-first search</a:t>
            </a:r>
            <a:br>
              <a:rPr lang="en-US" dirty="0" smtClean="0"/>
            </a:br>
            <a:endParaRPr lang="en-US" dirty="0"/>
          </a:p>
        </p:txBody>
      </p:sp>
      <p:sp>
        <p:nvSpPr>
          <p:cNvPr id="5427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AADB87F-25CD-462A-A4CA-09E230F103E8}" type="datetime1">
              <a:rPr lang="en-US" smtClean="0"/>
              <a:pPr>
                <a:defRPr/>
              </a:pPr>
              <a:t>2/19/2020</a:t>
            </a:fld>
            <a:endParaRPr lang="en-US" smtClean="0"/>
          </a:p>
        </p:txBody>
      </p:sp>
      <p:sp>
        <p:nvSpPr>
          <p:cNvPr id="5427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6D761187-A3BA-4C70-A70B-3579E4D7B746}" type="slidenum">
              <a:rPr lang="en-US" smtClean="0"/>
              <a:pPr>
                <a:defRPr/>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7E5C1A8-8844-4F37-9E1B-BE53F1ECD19E}" type="datetime1">
              <a:rPr lang="en-US" smtClean="0"/>
              <a:pPr>
                <a:defRPr/>
              </a:pPr>
              <a:t>2/19/2020</a:t>
            </a:fld>
            <a:endParaRPr lang="en-US" smtClean="0"/>
          </a:p>
        </p:txBody>
      </p:sp>
      <p:sp>
        <p:nvSpPr>
          <p:cNvPr id="5529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C30D9F-5008-4D9C-8FAD-2F9D94ABAB9E}" type="slidenum">
              <a:rPr lang="en-US" smtClean="0"/>
              <a:pPr>
                <a:defRPr/>
              </a:pPr>
              <a:t>16</a:t>
            </a:fld>
            <a:endParaRPr lang="en-US" smtClean="0"/>
          </a:p>
        </p:txBody>
      </p:sp>
      <p:pic>
        <p:nvPicPr>
          <p:cNvPr id="70660" name="Picture 2"/>
          <p:cNvPicPr>
            <a:picLocks noGrp="1" noChangeAspect="1" noChangeArrowheads="1"/>
          </p:cNvPicPr>
          <p:nvPr>
            <p:ph idx="1"/>
          </p:nvPr>
        </p:nvPicPr>
        <p:blipFill>
          <a:blip r:embed="rId2" cstate="print"/>
          <a:srcRect/>
          <a:stretch>
            <a:fillRect/>
          </a:stretch>
        </p:blipFill>
        <p:spPr>
          <a:xfrm>
            <a:off x="228600" y="838200"/>
            <a:ext cx="7391400" cy="16764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C8C4E44-1FFC-4F22-A2CF-D231761BAD56}" type="datetime1">
              <a:rPr lang="en-US" smtClean="0"/>
              <a:pPr>
                <a:defRPr/>
              </a:pPr>
              <a:t>2/19/2020</a:t>
            </a:fld>
            <a:endParaRPr lang="en-US" smtClean="0"/>
          </a:p>
        </p:txBody>
      </p:sp>
      <p:sp>
        <p:nvSpPr>
          <p:cNvPr id="5632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E0431D4-AD72-4982-A57B-998B780D762D}" type="slidenum">
              <a:rPr lang="en-US" smtClean="0"/>
              <a:pPr>
                <a:defRPr/>
              </a:pPr>
              <a:t>17</a:t>
            </a:fld>
            <a:endParaRPr lang="en-US" smtClean="0"/>
          </a:p>
        </p:txBody>
      </p:sp>
      <p:pic>
        <p:nvPicPr>
          <p:cNvPr id="71684" name="Picture 2"/>
          <p:cNvPicPr>
            <a:picLocks noChangeAspect="1" noChangeArrowheads="1"/>
          </p:cNvPicPr>
          <p:nvPr/>
        </p:nvPicPr>
        <p:blipFill>
          <a:blip r:embed="rId2" cstate="print"/>
          <a:srcRect/>
          <a:stretch>
            <a:fillRect/>
          </a:stretch>
        </p:blipFill>
        <p:spPr bwMode="auto">
          <a:xfrm>
            <a:off x="228600" y="762000"/>
            <a:ext cx="75438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F768964-00DF-4096-93A0-77A29F0CDD24}" type="datetime1">
              <a:rPr lang="en-US" smtClean="0"/>
              <a:pPr>
                <a:defRPr/>
              </a:pPr>
              <a:t>2/19/2020</a:t>
            </a:fld>
            <a:endParaRPr lang="en-US" smtClean="0"/>
          </a:p>
        </p:txBody>
      </p:sp>
      <p:sp>
        <p:nvSpPr>
          <p:cNvPr id="5734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E36B1F9-C86E-43EC-9F7B-CC70A16C5FDD}" type="slidenum">
              <a:rPr lang="en-US" smtClean="0"/>
              <a:pPr>
                <a:defRPr/>
              </a:pPr>
              <a:t>18</a:t>
            </a:fld>
            <a:endParaRPr lang="en-US" smtClean="0"/>
          </a:p>
        </p:txBody>
      </p:sp>
      <p:pic>
        <p:nvPicPr>
          <p:cNvPr id="72708" name="Picture 2"/>
          <p:cNvPicPr>
            <a:picLocks noChangeAspect="1" noChangeArrowheads="1"/>
          </p:cNvPicPr>
          <p:nvPr/>
        </p:nvPicPr>
        <p:blipFill>
          <a:blip r:embed="rId2" cstate="print"/>
          <a:srcRect/>
          <a:stretch>
            <a:fillRect/>
          </a:stretch>
        </p:blipFill>
        <p:spPr bwMode="auto">
          <a:xfrm>
            <a:off x="762000" y="838200"/>
            <a:ext cx="76962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F6D2AF9-5985-4F86-8618-64190F20064B}" type="datetime1">
              <a:rPr lang="en-US" smtClean="0"/>
              <a:pPr>
                <a:defRPr/>
              </a:pPr>
              <a:t>2/19/2020</a:t>
            </a:fld>
            <a:endParaRPr lang="en-US" smtClean="0"/>
          </a:p>
        </p:txBody>
      </p:sp>
      <p:sp>
        <p:nvSpPr>
          <p:cNvPr id="5837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DAAB432-F489-4DC0-8174-7173109EB53B}" type="slidenum">
              <a:rPr lang="en-US" smtClean="0"/>
              <a:pPr>
                <a:defRPr/>
              </a:pPr>
              <a:t>19</a:t>
            </a:fld>
            <a:endParaRPr lang="en-US" smtClean="0"/>
          </a:p>
        </p:txBody>
      </p:sp>
      <p:pic>
        <p:nvPicPr>
          <p:cNvPr id="73732" name="Picture 2"/>
          <p:cNvPicPr>
            <a:picLocks noChangeAspect="1" noChangeArrowheads="1"/>
          </p:cNvPicPr>
          <p:nvPr/>
        </p:nvPicPr>
        <p:blipFill>
          <a:blip r:embed="rId2" cstate="print"/>
          <a:srcRect/>
          <a:stretch>
            <a:fillRect/>
          </a:stretch>
        </p:blipFill>
        <p:spPr bwMode="auto">
          <a:xfrm>
            <a:off x="609600" y="685800"/>
            <a:ext cx="8229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152400" y="1143000"/>
            <a:ext cx="8763000" cy="5334000"/>
          </a:xfrm>
        </p:spPr>
        <p:txBody>
          <a:bodyPr>
            <a:normAutofit/>
          </a:bodyPr>
          <a:lstStyle/>
          <a:p>
            <a:r>
              <a:rPr lang="en-US" sz="2400" dirty="0" smtClean="0"/>
              <a:t>A strategy is defined by picking the order of node expansion</a:t>
            </a:r>
          </a:p>
          <a:p>
            <a:endParaRPr lang="en-US" sz="2400" dirty="0" smtClean="0"/>
          </a:p>
          <a:p>
            <a:r>
              <a:rPr lang="en-US" sz="2400" b="1" dirty="0" smtClean="0"/>
              <a:t>Strategies are evaluated along the following dimensions:</a:t>
            </a:r>
            <a:endParaRPr lang="en-US" sz="2400" dirty="0" smtClean="0"/>
          </a:p>
          <a:p>
            <a:pPr lvl="2">
              <a:buFont typeface="Wingdings" pitchFamily="2" charset="2"/>
              <a:buChar char="Ø"/>
            </a:pPr>
            <a:r>
              <a:rPr lang="en-US" dirty="0" smtClean="0"/>
              <a:t>Completeness: does it always find a solution, if one exists?</a:t>
            </a:r>
          </a:p>
          <a:p>
            <a:pPr lvl="2">
              <a:buFont typeface="Wingdings" pitchFamily="2" charset="2"/>
              <a:buChar char="Ø"/>
            </a:pPr>
            <a:r>
              <a:rPr lang="en-US" dirty="0" smtClean="0"/>
              <a:t>Time complexity: number of nodes generated/expanded</a:t>
            </a:r>
          </a:p>
          <a:p>
            <a:pPr lvl="2">
              <a:buFont typeface="Wingdings" pitchFamily="2" charset="2"/>
              <a:buChar char="Ø"/>
            </a:pPr>
            <a:r>
              <a:rPr lang="en-US" dirty="0" smtClean="0"/>
              <a:t>Space complexity: maximum number of nodes in memory</a:t>
            </a:r>
          </a:p>
          <a:p>
            <a:pPr lvl="2">
              <a:buFont typeface="Wingdings" pitchFamily="2" charset="2"/>
              <a:buChar char="Ø"/>
            </a:pPr>
            <a:r>
              <a:rPr lang="en-US" dirty="0" smtClean="0"/>
              <a:t>Optimality: does it always find a least-cost solution?</a:t>
            </a:r>
          </a:p>
          <a:p>
            <a:pPr lvl="2">
              <a:buFont typeface="Wingdings" pitchFamily="2" charset="2"/>
              <a:buChar char="Ø"/>
            </a:pPr>
            <a:endParaRPr lang="en-US" dirty="0" smtClean="0"/>
          </a:p>
          <a:p>
            <a:r>
              <a:rPr lang="en-US" sz="2400" dirty="0" smtClean="0"/>
              <a:t>Time and space complexity are measured in terms of</a:t>
            </a:r>
          </a:p>
          <a:p>
            <a:r>
              <a:rPr lang="en-US" sz="2400" dirty="0" smtClean="0"/>
              <a:t>b - maximum branching factor of the search tree</a:t>
            </a:r>
          </a:p>
          <a:p>
            <a:r>
              <a:rPr lang="en-US" sz="2400" dirty="0" smtClean="0"/>
              <a:t>d - depth of the least-cost solution</a:t>
            </a:r>
          </a:p>
          <a:p>
            <a:r>
              <a:rPr lang="en-US" sz="2400" dirty="0" smtClean="0"/>
              <a:t>m - maximum depth of the state space (may be ∞)</a:t>
            </a:r>
          </a:p>
        </p:txBody>
      </p:sp>
      <p:sp>
        <p:nvSpPr>
          <p:cNvPr id="3" name="Title 2"/>
          <p:cNvSpPr>
            <a:spLocks noGrp="1"/>
          </p:cNvSpPr>
          <p:nvPr>
            <p:ph type="title"/>
          </p:nvPr>
        </p:nvSpPr>
        <p:spPr>
          <a:xfrm>
            <a:off x="457200" y="274638"/>
            <a:ext cx="8229600" cy="944562"/>
          </a:xfrm>
        </p:spPr>
        <p:txBody>
          <a:bodyPr/>
          <a:lstStyle/>
          <a:p>
            <a:pPr>
              <a:defRPr/>
            </a:pPr>
            <a:r>
              <a:rPr lang="en-US" dirty="0" smtClean="0"/>
              <a:t>Search Strategies</a:t>
            </a:r>
            <a:endParaRPr lang="en-US" dirty="0"/>
          </a:p>
        </p:txBody>
      </p:sp>
      <p:sp>
        <p:nvSpPr>
          <p:cNvPr id="4403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148ED0EA-1177-4CEB-BABD-3CE97D5CEA21}" type="datetime1">
              <a:rPr lang="en-US" smtClean="0"/>
              <a:pPr>
                <a:defRPr/>
              </a:pPr>
              <a:t>2/19/2020</a:t>
            </a:fld>
            <a:endParaRPr lang="en-US" smtClean="0"/>
          </a:p>
        </p:txBody>
      </p:sp>
      <p:sp>
        <p:nvSpPr>
          <p:cNvPr id="4403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F6491C7-F210-4FED-915C-D043C5DCA48E}" type="slidenum">
              <a:rPr lang="en-US" smtClean="0"/>
              <a:pPr>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0" y="762000"/>
            <a:ext cx="9144000" cy="5867400"/>
          </a:xfrm>
        </p:spPr>
        <p:txBody>
          <a:bodyPr>
            <a:noAutofit/>
          </a:bodyPr>
          <a:lstStyle/>
          <a:p>
            <a:r>
              <a:rPr lang="en-US" sz="2600" dirty="0" smtClean="0"/>
              <a:t>Complete?? </a:t>
            </a:r>
            <a:r>
              <a:rPr lang="en-US" sz="2600" dirty="0" smtClean="0"/>
              <a:t>Yes</a:t>
            </a:r>
            <a:endParaRPr lang="en-US" sz="2600" dirty="0" smtClean="0"/>
          </a:p>
          <a:p>
            <a:r>
              <a:rPr lang="en-US" sz="2600" dirty="0" smtClean="0"/>
              <a:t>Time?? (d)b</a:t>
            </a:r>
            <a:r>
              <a:rPr lang="en-US" sz="2600" baseline="30000" dirty="0" smtClean="0"/>
              <a:t>1</a:t>
            </a:r>
            <a:r>
              <a:rPr lang="en-US" sz="2600" dirty="0" smtClean="0"/>
              <a:t> + (d -1)b</a:t>
            </a:r>
            <a:r>
              <a:rPr lang="en-US" sz="2600" baseline="30000" dirty="0" smtClean="0"/>
              <a:t>2</a:t>
            </a:r>
            <a:r>
              <a:rPr lang="en-US" sz="2600" dirty="0" smtClean="0"/>
              <a:t> + : : : + (1)</a:t>
            </a:r>
            <a:r>
              <a:rPr lang="en-US" sz="2600" dirty="0" err="1" smtClean="0"/>
              <a:t>b</a:t>
            </a:r>
            <a:r>
              <a:rPr lang="en-US" sz="2600" baseline="30000" dirty="0" err="1" smtClean="0"/>
              <a:t>d</a:t>
            </a:r>
            <a:r>
              <a:rPr lang="en-US" sz="2600" dirty="0" smtClean="0"/>
              <a:t> = O(</a:t>
            </a:r>
            <a:r>
              <a:rPr lang="en-US" sz="2600" dirty="0" err="1" smtClean="0"/>
              <a:t>b</a:t>
            </a:r>
            <a:r>
              <a:rPr lang="en-US" sz="2600" baseline="30000" dirty="0" err="1" smtClean="0"/>
              <a:t>d</a:t>
            </a:r>
            <a:r>
              <a:rPr lang="en-US" sz="2600" dirty="0" smtClean="0"/>
              <a:t>)</a:t>
            </a:r>
            <a:endParaRPr lang="en-US" sz="2600" dirty="0" smtClean="0"/>
          </a:p>
          <a:p>
            <a:r>
              <a:rPr lang="en-US" sz="2600" dirty="0" smtClean="0"/>
              <a:t>Space?? O(</a:t>
            </a:r>
            <a:r>
              <a:rPr lang="en-US" sz="2600" dirty="0" err="1" smtClean="0"/>
              <a:t>b</a:t>
            </a:r>
            <a:r>
              <a:rPr lang="en-US" sz="2600" baseline="30000" dirty="0" err="1" smtClean="0"/>
              <a:t>d</a:t>
            </a:r>
            <a:r>
              <a:rPr lang="en-US" sz="2600" dirty="0" smtClean="0"/>
              <a:t>)</a:t>
            </a:r>
            <a:endParaRPr lang="en-US" sz="2600" dirty="0" smtClean="0"/>
          </a:p>
          <a:p>
            <a:r>
              <a:rPr lang="en-US" sz="2600" dirty="0" smtClean="0"/>
              <a:t>Optimal?? Yes, if step cost = </a:t>
            </a:r>
            <a:r>
              <a:rPr lang="en-US" sz="2600" dirty="0" smtClean="0"/>
              <a:t>1</a:t>
            </a:r>
            <a:endParaRPr lang="en-US" sz="2600" dirty="0" smtClean="0"/>
          </a:p>
          <a:p>
            <a:r>
              <a:rPr lang="en-US" sz="2600" dirty="0" smtClean="0"/>
              <a:t>Can be modified to explore uniform-cost </a:t>
            </a:r>
            <a:r>
              <a:rPr lang="en-US" sz="2600" dirty="0" smtClean="0"/>
              <a:t>tree</a:t>
            </a:r>
            <a:endParaRPr lang="en-US" sz="2600" dirty="0" smtClean="0"/>
          </a:p>
          <a:p>
            <a:r>
              <a:rPr lang="en-US" sz="2600" dirty="0" smtClean="0"/>
              <a:t>Numerical comparison for b = 10 and d = 5, solution at far right leaf</a:t>
            </a:r>
            <a:r>
              <a:rPr lang="en-US" sz="2600" dirty="0" smtClean="0"/>
              <a:t>:</a:t>
            </a:r>
            <a:endParaRPr lang="en-US" sz="2600" dirty="0" smtClean="0"/>
          </a:p>
          <a:p>
            <a:r>
              <a:rPr lang="pt-BR" sz="2600" dirty="0" smtClean="0"/>
              <a:t>N(IDS) = 50 + 400 + 3,000 + 20,000 + 100,000 = 123, </a:t>
            </a:r>
            <a:r>
              <a:rPr lang="pt-BR" sz="2600" dirty="0" smtClean="0"/>
              <a:t>450</a:t>
            </a:r>
            <a:endParaRPr lang="pt-BR" sz="2600" dirty="0" smtClean="0"/>
          </a:p>
          <a:p>
            <a:r>
              <a:rPr lang="pt-BR" sz="2600" dirty="0" smtClean="0"/>
              <a:t>N(BFS) = 1+10 + 100 + 1, 000 + 10, 000 + 100, 000 = 1, </a:t>
            </a:r>
            <a:r>
              <a:rPr lang="pt-BR" sz="2600" dirty="0" smtClean="0"/>
              <a:t>11,111</a:t>
            </a:r>
            <a:endParaRPr lang="pt-BR" sz="2600" dirty="0" smtClean="0"/>
          </a:p>
          <a:p>
            <a:r>
              <a:rPr lang="en-US" sz="2600" dirty="0" smtClean="0"/>
              <a:t>an iterative deepening search from depth 1 all the way down to depth </a:t>
            </a:r>
            <a:r>
              <a:rPr lang="en-US" sz="2600" i="1" dirty="0" smtClean="0"/>
              <a:t>d expands </a:t>
            </a:r>
            <a:r>
              <a:rPr lang="en-US" sz="2600" dirty="0" smtClean="0"/>
              <a:t>only about 11 % more nodes than a single breadth-first or depth-limited search to depth </a:t>
            </a:r>
            <a:r>
              <a:rPr lang="en-US" sz="2600" i="1" dirty="0" smtClean="0"/>
              <a:t>d, when b = 10</a:t>
            </a:r>
            <a:endParaRPr lang="pt-BR" sz="2600" dirty="0" smtClean="0"/>
          </a:p>
        </p:txBody>
      </p:sp>
      <p:sp>
        <p:nvSpPr>
          <p:cNvPr id="3" name="Title 2"/>
          <p:cNvSpPr>
            <a:spLocks noGrp="1"/>
          </p:cNvSpPr>
          <p:nvPr>
            <p:ph type="title"/>
          </p:nvPr>
        </p:nvSpPr>
        <p:spPr>
          <a:xfrm>
            <a:off x="381000" y="152400"/>
            <a:ext cx="8229600" cy="685800"/>
          </a:xfrm>
        </p:spPr>
        <p:txBody>
          <a:bodyPr>
            <a:normAutofit fontScale="90000"/>
          </a:bodyPr>
          <a:lstStyle/>
          <a:p>
            <a:pPr>
              <a:defRPr/>
            </a:pPr>
            <a:r>
              <a:rPr lang="en-US" dirty="0" smtClean="0"/>
              <a:t>Remarks</a:t>
            </a:r>
            <a:endParaRPr lang="en-US" dirty="0"/>
          </a:p>
        </p:txBody>
      </p:sp>
      <p:sp>
        <p:nvSpPr>
          <p:cNvPr id="5939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1E41955-5921-4C11-B0F5-EF1AE0F09778}" type="datetime1">
              <a:rPr lang="en-US" smtClean="0"/>
              <a:pPr>
                <a:defRPr/>
              </a:pPr>
              <a:t>2/19/2020</a:t>
            </a:fld>
            <a:endParaRPr lang="en-US" smtClean="0"/>
          </a:p>
        </p:txBody>
      </p:sp>
      <p:sp>
        <p:nvSpPr>
          <p:cNvPr id="5939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5666731-BD96-4D99-954E-6E0AA8831413}" type="slidenum">
              <a:rPr lang="en-US" smtClean="0"/>
              <a:pPr>
                <a:defRPr/>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a:xfrm>
            <a:off x="381000" y="838200"/>
            <a:ext cx="8229600" cy="5715000"/>
          </a:xfrm>
        </p:spPr>
        <p:txBody>
          <a:bodyPr>
            <a:normAutofit fontScale="85000" lnSpcReduction="20000"/>
          </a:bodyPr>
          <a:lstStyle/>
          <a:p>
            <a:r>
              <a:rPr lang="en-US" sz="3300" dirty="0" smtClean="0"/>
              <a:t>more information than the initial state, the operators, &amp; the goal state is available</a:t>
            </a:r>
          </a:p>
          <a:p>
            <a:endParaRPr lang="en-US" sz="3300" dirty="0" smtClean="0"/>
          </a:p>
          <a:p>
            <a:r>
              <a:rPr lang="en-US" sz="3300" dirty="0" smtClean="0"/>
              <a:t>When this is the case, the better the information available, the more efficient the search process will be</a:t>
            </a:r>
          </a:p>
          <a:p>
            <a:endParaRPr lang="en-US" sz="3300" dirty="0" smtClean="0"/>
          </a:p>
          <a:p>
            <a:r>
              <a:rPr lang="en-US" sz="3300" dirty="0" smtClean="0"/>
              <a:t>They often depend on the use of heuristic information</a:t>
            </a:r>
          </a:p>
          <a:p>
            <a:endParaRPr lang="en-US" sz="3300" dirty="0" smtClean="0"/>
          </a:p>
          <a:p>
            <a:r>
              <a:rPr lang="en-US" sz="3300" dirty="0" smtClean="0"/>
              <a:t>A </a:t>
            </a:r>
            <a:r>
              <a:rPr lang="en-US" sz="3300" i="1" dirty="0" smtClean="0"/>
              <a:t>heuristic</a:t>
            </a:r>
            <a:r>
              <a:rPr lang="en-US" sz="3300" dirty="0" smtClean="0"/>
              <a:t> is a method that </a:t>
            </a:r>
          </a:p>
          <a:p>
            <a:pPr>
              <a:buFont typeface="Wingdings 3" pitchFamily="18" charset="2"/>
              <a:buNone/>
            </a:pPr>
            <a:r>
              <a:rPr lang="en-US" sz="3300" dirty="0" smtClean="0"/>
              <a:t>		a) might not always find the best solution </a:t>
            </a:r>
          </a:p>
          <a:p>
            <a:pPr>
              <a:buFont typeface="Wingdings 3" pitchFamily="18" charset="2"/>
              <a:buNone/>
            </a:pPr>
            <a:r>
              <a:rPr lang="en-US" sz="3300" b="1" i="1" dirty="0" smtClean="0"/>
              <a:t>		</a:t>
            </a:r>
            <a:r>
              <a:rPr lang="en-US" sz="3300" dirty="0" smtClean="0"/>
              <a:t>b) but is guaranteed to find a good solution in reasonable time. </a:t>
            </a:r>
          </a:p>
          <a:p>
            <a:endParaRPr lang="en-US" sz="1600" dirty="0" smtClean="0"/>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smtClean="0"/>
              <a:t>Informed Search</a:t>
            </a:r>
            <a:br>
              <a:rPr lang="en-US" dirty="0" smtClean="0"/>
            </a:br>
            <a:endParaRPr lang="en-US" dirty="0"/>
          </a:p>
        </p:txBody>
      </p:sp>
      <p:sp>
        <p:nvSpPr>
          <p:cNvPr id="6042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68E4369-BC59-4029-BC01-282EE90FF5BE}" type="datetime1">
              <a:rPr lang="en-US" smtClean="0"/>
              <a:pPr>
                <a:defRPr/>
              </a:pPr>
              <a:t>2/19/2020</a:t>
            </a:fld>
            <a:endParaRPr lang="en-US" smtClean="0"/>
          </a:p>
        </p:txBody>
      </p:sp>
      <p:sp>
        <p:nvSpPr>
          <p:cNvPr id="604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F32EE18-BB58-4A0F-8631-C96B18BB2CDA}" type="slidenum">
              <a:rPr lang="en-US" smtClean="0"/>
              <a:pPr>
                <a:defRPr/>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a:xfrm>
            <a:off x="0" y="304800"/>
            <a:ext cx="9144000" cy="6477000"/>
          </a:xfrm>
        </p:spPr>
        <p:txBody>
          <a:bodyPr>
            <a:normAutofit fontScale="77500" lnSpcReduction="20000"/>
          </a:bodyPr>
          <a:lstStyle/>
          <a:p>
            <a:r>
              <a:rPr lang="en-US" sz="1500" dirty="0" smtClean="0"/>
              <a:t>begin</a:t>
            </a:r>
            <a:endParaRPr lang="en-US" sz="1500" dirty="0" smtClean="0"/>
          </a:p>
          <a:p>
            <a:r>
              <a:rPr lang="en-US" sz="1500" dirty="0" smtClean="0"/>
              <a:t>  g(s)=0; h(s)=0; put s in OPEN; found = false;</a:t>
            </a:r>
          </a:p>
          <a:p>
            <a:r>
              <a:rPr lang="en-US" sz="1500" dirty="0" smtClean="0"/>
              <a:t>  while OPEN not empty &amp; not(found) do</a:t>
            </a:r>
          </a:p>
          <a:p>
            <a:r>
              <a:rPr lang="en-US" sz="1500" dirty="0" smtClean="0"/>
              <a:t>  begin</a:t>
            </a:r>
          </a:p>
          <a:p>
            <a:r>
              <a:rPr lang="en-US" sz="1500" dirty="0" smtClean="0"/>
              <a:t>     select a node from OPEN with minimum f-value(resolve ties   </a:t>
            </a:r>
          </a:p>
          <a:p>
            <a:r>
              <a:rPr lang="en-US" sz="1500" dirty="0" smtClean="0"/>
              <a:t>     arbitrarily, but in favor of a goal node);</a:t>
            </a:r>
          </a:p>
          <a:p>
            <a:r>
              <a:rPr lang="en-US" sz="1500" dirty="0" smtClean="0"/>
              <a:t>     remove n from OPEN &amp; put n in CLOSED;</a:t>
            </a:r>
          </a:p>
          <a:p>
            <a:r>
              <a:rPr lang="en-US" sz="1500" dirty="0" smtClean="0"/>
              <a:t>     if n is a goal node then</a:t>
            </a:r>
          </a:p>
          <a:p>
            <a:r>
              <a:rPr lang="en-US" sz="1500" dirty="0" smtClean="0"/>
              <a:t>           found = true;</a:t>
            </a:r>
          </a:p>
          <a:p>
            <a:r>
              <a:rPr lang="en-US" sz="1500" dirty="0" smtClean="0"/>
              <a:t>     else begin</a:t>
            </a:r>
          </a:p>
          <a:p>
            <a:r>
              <a:rPr lang="en-US" sz="1500" dirty="0" smtClean="0"/>
              <a:t>               expand n generating all its immediate successors </a:t>
            </a:r>
            <a:r>
              <a:rPr lang="en-US" sz="1500" dirty="0" err="1" smtClean="0"/>
              <a:t>n</a:t>
            </a:r>
            <a:r>
              <a:rPr lang="en-US" sz="1500" baseline="-25000" dirty="0" err="1" smtClean="0"/>
              <a:t>i</a:t>
            </a:r>
            <a:r>
              <a:rPr lang="en-US" sz="1500" dirty="0" smtClean="0"/>
              <a:t> (if any);</a:t>
            </a:r>
          </a:p>
          <a:p>
            <a:r>
              <a:rPr lang="en-US" sz="1500" dirty="0" smtClean="0"/>
              <a:t>               for each successor </a:t>
            </a:r>
            <a:r>
              <a:rPr lang="en-US" sz="1500" dirty="0" err="1" smtClean="0"/>
              <a:t>n</a:t>
            </a:r>
            <a:r>
              <a:rPr lang="en-US" sz="1500" baseline="-25000" dirty="0" err="1" smtClean="0"/>
              <a:t>i</a:t>
            </a:r>
            <a:r>
              <a:rPr lang="en-US" sz="1500" dirty="0" smtClean="0"/>
              <a:t> of n do</a:t>
            </a:r>
          </a:p>
          <a:p>
            <a:r>
              <a:rPr lang="en-US" sz="1500" dirty="0" smtClean="0"/>
              <a:t>               begin</a:t>
            </a:r>
          </a:p>
          <a:p>
            <a:r>
              <a:rPr lang="en-US" sz="1500" dirty="0" smtClean="0"/>
              <a:t>                   g = g(n) + c(n, </a:t>
            </a:r>
            <a:r>
              <a:rPr lang="en-US" sz="1500" dirty="0" err="1" smtClean="0"/>
              <a:t>n</a:t>
            </a:r>
            <a:r>
              <a:rPr lang="en-US" sz="1500" baseline="-25000" dirty="0" err="1" smtClean="0"/>
              <a:t>i</a:t>
            </a:r>
            <a:r>
              <a:rPr lang="en-US" sz="1500" dirty="0" smtClean="0"/>
              <a:t>);</a:t>
            </a:r>
          </a:p>
          <a:p>
            <a:r>
              <a:rPr lang="en-US" sz="1500" dirty="0" smtClean="0"/>
              <a:t>                   if </a:t>
            </a:r>
            <a:r>
              <a:rPr lang="en-US" sz="1500" dirty="0" err="1" smtClean="0"/>
              <a:t>n</a:t>
            </a:r>
            <a:r>
              <a:rPr lang="en-US" sz="1500" baseline="-25000" dirty="0" err="1" smtClean="0"/>
              <a:t>i</a:t>
            </a:r>
            <a:r>
              <a:rPr lang="en-US" sz="1500" dirty="0" smtClean="0"/>
              <a:t> is not already in OPEN or CLOSED then</a:t>
            </a:r>
          </a:p>
          <a:p>
            <a:r>
              <a:rPr lang="en-US" sz="1500" dirty="0" smtClean="0"/>
              <a:t>                   begin</a:t>
            </a:r>
          </a:p>
          <a:p>
            <a:r>
              <a:rPr lang="en-US" sz="1500" dirty="0" smtClean="0"/>
              <a:t>                      g(</a:t>
            </a:r>
            <a:r>
              <a:rPr lang="en-US" sz="1500" dirty="0" err="1" smtClean="0"/>
              <a:t>n</a:t>
            </a:r>
            <a:r>
              <a:rPr lang="en-US" sz="1500" baseline="-25000" dirty="0" err="1" smtClean="0"/>
              <a:t>i</a:t>
            </a:r>
            <a:r>
              <a:rPr lang="en-US" sz="1500" dirty="0" smtClean="0"/>
              <a:t>) = g;</a:t>
            </a:r>
          </a:p>
          <a:p>
            <a:r>
              <a:rPr lang="en-US" sz="1500" dirty="0" smtClean="0"/>
              <a:t>                      f(</a:t>
            </a:r>
            <a:r>
              <a:rPr lang="en-US" sz="1500" dirty="0" err="1" smtClean="0"/>
              <a:t>n</a:t>
            </a:r>
            <a:r>
              <a:rPr lang="en-US" sz="1500" baseline="-25000" dirty="0" err="1" smtClean="0"/>
              <a:t>i</a:t>
            </a:r>
            <a:r>
              <a:rPr lang="en-US" sz="1500" dirty="0" smtClean="0"/>
              <a:t>) = </a:t>
            </a:r>
            <a:r>
              <a:rPr lang="en-US" sz="1500" dirty="0" smtClean="0"/>
              <a:t>g + h(</a:t>
            </a:r>
            <a:r>
              <a:rPr lang="en-US" sz="1500" dirty="0" err="1" smtClean="0"/>
              <a:t>n</a:t>
            </a:r>
            <a:r>
              <a:rPr lang="en-US" sz="1500" baseline="-25000" dirty="0" err="1" smtClean="0"/>
              <a:t>i</a:t>
            </a:r>
            <a:r>
              <a:rPr lang="en-US" sz="1500" dirty="0" smtClean="0"/>
              <a:t>);</a:t>
            </a:r>
          </a:p>
          <a:p>
            <a:r>
              <a:rPr lang="en-US" sz="1500" dirty="0" smtClean="0"/>
              <a:t>                      put </a:t>
            </a:r>
            <a:r>
              <a:rPr lang="en-US" sz="1500" dirty="0" err="1" smtClean="0"/>
              <a:t>n</a:t>
            </a:r>
            <a:r>
              <a:rPr lang="en-US" sz="1500" baseline="-25000" dirty="0" err="1" smtClean="0"/>
              <a:t>i</a:t>
            </a:r>
            <a:r>
              <a:rPr lang="en-US" sz="1500" dirty="0" smtClean="0"/>
              <a:t> in OPEN;</a:t>
            </a:r>
          </a:p>
          <a:p>
            <a:r>
              <a:rPr lang="en-US" sz="1500" dirty="0" smtClean="0"/>
              <a:t>                      direct backward pointer from </a:t>
            </a:r>
            <a:r>
              <a:rPr lang="en-US" sz="1500" dirty="0" err="1" smtClean="0"/>
              <a:t>n</a:t>
            </a:r>
            <a:r>
              <a:rPr lang="en-US" sz="1500" baseline="-25000" dirty="0" err="1" smtClean="0"/>
              <a:t>i</a:t>
            </a:r>
            <a:r>
              <a:rPr lang="en-US" sz="1500" dirty="0" smtClean="0"/>
              <a:t> to n;</a:t>
            </a:r>
          </a:p>
          <a:p>
            <a:r>
              <a:rPr lang="en-US" sz="1500" dirty="0" smtClean="0"/>
              <a:t>                   end      </a:t>
            </a:r>
          </a:p>
          <a:p>
            <a:r>
              <a:rPr lang="en-US" sz="1500" dirty="0" smtClean="0"/>
              <a:t>                   else if g(</a:t>
            </a:r>
            <a:r>
              <a:rPr lang="en-US" sz="1500" dirty="0" err="1" smtClean="0"/>
              <a:t>n</a:t>
            </a:r>
            <a:r>
              <a:rPr lang="en-US" sz="1500" baseline="-25000" dirty="0" err="1" smtClean="0"/>
              <a:t>i</a:t>
            </a:r>
            <a:r>
              <a:rPr lang="en-US" sz="1500" dirty="0" smtClean="0"/>
              <a:t>) &gt; g then</a:t>
            </a:r>
          </a:p>
          <a:p>
            <a:r>
              <a:rPr lang="en-US" sz="1500" dirty="0" smtClean="0"/>
              <a:t>                   begin</a:t>
            </a:r>
          </a:p>
          <a:p>
            <a:r>
              <a:rPr lang="en-US" sz="1500" dirty="0" smtClean="0"/>
              <a:t>                       g(</a:t>
            </a:r>
            <a:r>
              <a:rPr lang="en-US" sz="1500" dirty="0" err="1" smtClean="0"/>
              <a:t>n</a:t>
            </a:r>
            <a:r>
              <a:rPr lang="en-US" sz="1500" baseline="-25000" dirty="0" err="1" smtClean="0"/>
              <a:t>i</a:t>
            </a:r>
            <a:r>
              <a:rPr lang="en-US" sz="1500" dirty="0" smtClean="0"/>
              <a:t>) = g; f(</a:t>
            </a:r>
            <a:r>
              <a:rPr lang="en-US" sz="1500" dirty="0" err="1" smtClean="0"/>
              <a:t>n</a:t>
            </a:r>
            <a:r>
              <a:rPr lang="en-US" sz="1500" baseline="-25000" dirty="0" err="1" smtClean="0"/>
              <a:t>i</a:t>
            </a:r>
            <a:r>
              <a:rPr lang="en-US" sz="1500" dirty="0" smtClean="0"/>
              <a:t>) = </a:t>
            </a:r>
            <a:r>
              <a:rPr lang="en-US" sz="1500" dirty="0" err="1" smtClean="0"/>
              <a:t>g+h</a:t>
            </a:r>
            <a:r>
              <a:rPr lang="en-US" sz="1500" dirty="0" smtClean="0"/>
              <a:t>(</a:t>
            </a:r>
            <a:r>
              <a:rPr lang="en-US" sz="1500" dirty="0" err="1" smtClean="0"/>
              <a:t>n</a:t>
            </a:r>
            <a:r>
              <a:rPr lang="en-US" sz="1500" i="1" baseline="-25000" dirty="0" err="1" smtClean="0"/>
              <a:t>i</a:t>
            </a:r>
            <a:r>
              <a:rPr lang="en-US" sz="1500" dirty="0" smtClean="0"/>
              <a:t>);  </a:t>
            </a:r>
          </a:p>
          <a:p>
            <a:r>
              <a:rPr lang="en-US" sz="1500" dirty="0" smtClean="0"/>
              <a:t>                       redirect backward pointer from </a:t>
            </a:r>
            <a:r>
              <a:rPr lang="en-US" sz="1500" dirty="0" err="1" smtClean="0"/>
              <a:t>n</a:t>
            </a:r>
            <a:r>
              <a:rPr lang="en-US" sz="1500" baseline="-25000" dirty="0" err="1" smtClean="0"/>
              <a:t>i</a:t>
            </a:r>
            <a:r>
              <a:rPr lang="en-US" sz="1500" dirty="0" smtClean="0"/>
              <a:t> to n;</a:t>
            </a:r>
          </a:p>
          <a:p>
            <a:r>
              <a:rPr lang="en-US" sz="1500" dirty="0" smtClean="0"/>
              <a:t>                       if </a:t>
            </a:r>
            <a:r>
              <a:rPr lang="en-US" sz="1500" dirty="0" err="1" smtClean="0"/>
              <a:t>ni</a:t>
            </a:r>
            <a:r>
              <a:rPr lang="en-US" sz="1500" dirty="0" smtClean="0"/>
              <a:t> is in CLOSED then</a:t>
            </a:r>
          </a:p>
          <a:p>
            <a:r>
              <a:rPr lang="en-US" sz="1500" dirty="0" smtClean="0"/>
              <a:t>                           remove it from CLOSED &amp; put </a:t>
            </a:r>
            <a:r>
              <a:rPr lang="en-US" sz="1500" dirty="0" err="1" smtClean="0"/>
              <a:t>n</a:t>
            </a:r>
            <a:r>
              <a:rPr lang="en-US" sz="1500" baseline="-25000" dirty="0" err="1" smtClean="0"/>
              <a:t>i</a:t>
            </a:r>
            <a:r>
              <a:rPr lang="en-US" sz="1500" dirty="0" smtClean="0"/>
              <a:t> in OPEN;         </a:t>
            </a:r>
          </a:p>
          <a:p>
            <a:r>
              <a:rPr lang="en-US" sz="1500" dirty="0" smtClean="0"/>
              <a:t>                    end</a:t>
            </a:r>
          </a:p>
          <a:p>
            <a:r>
              <a:rPr lang="en-US" sz="1500" dirty="0" smtClean="0"/>
              <a:t>             end</a:t>
            </a:r>
          </a:p>
          <a:p>
            <a:r>
              <a:rPr lang="en-US" sz="1500" dirty="0" smtClean="0"/>
              <a:t>         end</a:t>
            </a:r>
          </a:p>
          <a:p>
            <a:r>
              <a:rPr lang="en-US" sz="1500" dirty="0" smtClean="0"/>
              <a:t>  end</a:t>
            </a:r>
          </a:p>
          <a:p>
            <a:r>
              <a:rPr lang="en-US" sz="1500" dirty="0" smtClean="0"/>
              <a:t>if (found) then   output f(n) &amp; solution path by tracing back through pointers;</a:t>
            </a:r>
          </a:p>
          <a:p>
            <a:r>
              <a:rPr lang="en-US" sz="1500" dirty="0" smtClean="0"/>
              <a:t>Else   output failure message;</a:t>
            </a:r>
          </a:p>
          <a:p>
            <a:pPr>
              <a:buFont typeface="Wingdings 3" pitchFamily="18" charset="2"/>
              <a:buNone/>
            </a:pPr>
            <a:r>
              <a:rPr lang="en-US" sz="1500" dirty="0" smtClean="0"/>
              <a:t>	end</a:t>
            </a:r>
          </a:p>
          <a:p>
            <a:endParaRPr lang="en-US" sz="1800" dirty="0" smtClean="0"/>
          </a:p>
        </p:txBody>
      </p:sp>
      <p:sp>
        <p:nvSpPr>
          <p:cNvPr id="3" name="Title 2"/>
          <p:cNvSpPr>
            <a:spLocks noGrp="1"/>
          </p:cNvSpPr>
          <p:nvPr>
            <p:ph type="title"/>
          </p:nvPr>
        </p:nvSpPr>
        <p:spPr>
          <a:xfrm>
            <a:off x="304800" y="0"/>
            <a:ext cx="8229600" cy="533400"/>
          </a:xfrm>
        </p:spPr>
        <p:txBody>
          <a:bodyPr>
            <a:normAutofit fontScale="90000"/>
          </a:bodyPr>
          <a:lstStyle/>
          <a:p>
            <a:pPr>
              <a:defRPr/>
            </a:pPr>
            <a:r>
              <a:rPr lang="en-US" dirty="0" smtClean="0"/>
              <a:t>A*</a:t>
            </a:r>
            <a:endParaRPr lang="en-US" dirty="0"/>
          </a:p>
        </p:txBody>
      </p:sp>
      <p:sp>
        <p:nvSpPr>
          <p:cNvPr id="6144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3148453D-8F55-41AB-A098-D640E2297C61}" type="datetime1">
              <a:rPr lang="en-US" smtClean="0"/>
              <a:pPr>
                <a:defRPr/>
              </a:pPr>
              <a:t>2/19/2020</a:t>
            </a:fld>
            <a:endParaRPr lang="en-US" smtClean="0"/>
          </a:p>
        </p:txBody>
      </p:sp>
      <p:sp>
        <p:nvSpPr>
          <p:cNvPr id="6144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BC8ED95-2DA3-4547-A81E-BC2F9441595C}" type="slidenum">
              <a:rPr lang="en-US" smtClean="0"/>
              <a:pPr>
                <a:defRPr/>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4953000"/>
          </a:xfrm>
        </p:spPr>
        <p:txBody>
          <a:bodyPr/>
          <a:lstStyle/>
          <a:p>
            <a:pPr>
              <a:buNone/>
            </a:pPr>
            <a:r>
              <a:rPr lang="en-US" dirty="0" smtClean="0"/>
              <a:t>                    </a:t>
            </a:r>
            <a:r>
              <a:rPr lang="en-US" sz="1600" dirty="0" smtClean="0"/>
              <a:t>S</a:t>
            </a:r>
          </a:p>
          <a:p>
            <a:pPr>
              <a:buNone/>
            </a:pPr>
            <a:r>
              <a:rPr lang="en-US" sz="1600" dirty="0" smtClean="0"/>
              <a:t>                                    2                 3</a:t>
            </a:r>
          </a:p>
          <a:p>
            <a:pPr>
              <a:buNone/>
            </a:pPr>
            <a:r>
              <a:rPr lang="en-US" sz="1600" dirty="0" smtClean="0"/>
              <a:t>                      m1</a:t>
            </a:r>
            <a:r>
              <a:rPr lang="en-US" sz="1600" baseline="30000" dirty="0" smtClean="0"/>
              <a:t>(4)</a:t>
            </a:r>
            <a:r>
              <a:rPr lang="en-US" sz="1600" dirty="0" smtClean="0"/>
              <a:t>                                 m2</a:t>
            </a:r>
            <a:r>
              <a:rPr lang="en-US" sz="1600" baseline="30000" dirty="0" smtClean="0"/>
              <a:t>(5)</a:t>
            </a:r>
          </a:p>
          <a:p>
            <a:pPr>
              <a:buNone/>
            </a:pPr>
            <a:r>
              <a:rPr lang="en-US" sz="1600" dirty="0" smtClean="0"/>
              <a:t>                                          3 m3</a:t>
            </a:r>
            <a:r>
              <a:rPr lang="en-US" sz="1600" baseline="30000" dirty="0" smtClean="0"/>
              <a:t>(0)</a:t>
            </a:r>
            <a:r>
              <a:rPr lang="en-US" sz="1600" dirty="0" smtClean="0"/>
              <a:t>  1</a:t>
            </a:r>
          </a:p>
          <a:p>
            <a:pPr>
              <a:buNone/>
            </a:pPr>
            <a:r>
              <a:rPr lang="en-US" sz="1600" dirty="0" smtClean="0"/>
              <a:t>                              4                        </a:t>
            </a:r>
          </a:p>
          <a:p>
            <a:pPr>
              <a:buNone/>
            </a:pPr>
            <a:r>
              <a:rPr lang="en-US" sz="1600" dirty="0" smtClean="0"/>
              <a:t>                                       1            2         1</a:t>
            </a:r>
          </a:p>
          <a:p>
            <a:pPr>
              <a:buNone/>
            </a:pPr>
            <a:endParaRPr lang="en-US" sz="1600" dirty="0" smtClean="0"/>
          </a:p>
          <a:p>
            <a:pPr>
              <a:buNone/>
            </a:pPr>
            <a:r>
              <a:rPr lang="en-US" sz="1600" dirty="0" smtClean="0"/>
              <a:t>                       m4</a:t>
            </a:r>
            <a:r>
              <a:rPr lang="en-US" sz="1600" baseline="30000" dirty="0" smtClean="0"/>
              <a:t>(5)</a:t>
            </a:r>
            <a:r>
              <a:rPr lang="en-US" sz="1600" dirty="0" smtClean="0"/>
              <a:t>                                  m5</a:t>
            </a:r>
            <a:r>
              <a:rPr lang="en-US" sz="1600" baseline="30000" dirty="0" smtClean="0"/>
              <a:t>(3)</a:t>
            </a:r>
          </a:p>
          <a:p>
            <a:pPr>
              <a:buNone/>
            </a:pPr>
            <a:r>
              <a:rPr lang="en-US" sz="1600" dirty="0" smtClean="0"/>
              <a:t>                             1                        1         3</a:t>
            </a:r>
          </a:p>
          <a:p>
            <a:pPr>
              <a:buNone/>
            </a:pPr>
            <a:r>
              <a:rPr lang="en-US" sz="1600" dirty="0" smtClean="0"/>
              <a:t>      </a:t>
            </a:r>
          </a:p>
          <a:p>
            <a:pPr>
              <a:buNone/>
            </a:pPr>
            <a:r>
              <a:rPr lang="en-US" sz="1600" dirty="0" smtClean="0"/>
              <a:t>                      m6 </a:t>
            </a:r>
            <a:r>
              <a:rPr lang="en-US" sz="1600" baseline="30000" dirty="0" smtClean="0"/>
              <a:t>(2)</a:t>
            </a:r>
            <a:r>
              <a:rPr lang="en-US" sz="1600" dirty="0" smtClean="0"/>
              <a:t>                                   r</a:t>
            </a:r>
          </a:p>
          <a:p>
            <a:pPr>
              <a:buNone/>
            </a:pPr>
            <a:endParaRPr lang="en-US" sz="1600" dirty="0" smtClean="0"/>
          </a:p>
          <a:p>
            <a:pPr>
              <a:buNone/>
            </a:pPr>
            <a:r>
              <a:rPr lang="en-US" sz="1600" dirty="0" smtClean="0"/>
              <a:t>Solution Path:          S           m2              m5          r, cost = 7</a:t>
            </a:r>
          </a:p>
          <a:p>
            <a:pPr>
              <a:buNone/>
            </a:pPr>
            <a:endParaRPr lang="en-US" sz="1600" dirty="0" smtClean="0"/>
          </a:p>
          <a:p>
            <a:pPr>
              <a:buNone/>
            </a:pPr>
            <a:r>
              <a:rPr lang="en-US" sz="1600" b="1" dirty="0" smtClean="0"/>
              <a:t>Note: This is not the best solution</a:t>
            </a:r>
          </a:p>
          <a:p>
            <a:pPr>
              <a:buNone/>
            </a:pPr>
            <a:endParaRPr lang="en-US" dirty="0"/>
          </a:p>
        </p:txBody>
      </p:sp>
      <p:sp>
        <p:nvSpPr>
          <p:cNvPr id="3" name="Title 2"/>
          <p:cNvSpPr>
            <a:spLocks noGrp="1"/>
          </p:cNvSpPr>
          <p:nvPr>
            <p:ph type="title"/>
          </p:nvPr>
        </p:nvSpPr>
        <p:spPr>
          <a:xfrm>
            <a:off x="457200" y="228600"/>
            <a:ext cx="8229600" cy="715962"/>
          </a:xfrm>
        </p:spPr>
        <p:txBody>
          <a:bodyPr>
            <a:normAutofit fontScale="90000"/>
          </a:bodyPr>
          <a:lstStyle/>
          <a:p>
            <a:r>
              <a:rPr lang="en-US" dirty="0" smtClean="0"/>
              <a:t>A</a:t>
            </a:r>
            <a:r>
              <a:rPr lang="en-US" baseline="30000" dirty="0" smtClean="0"/>
              <a:t>*</a:t>
            </a:r>
            <a:r>
              <a:rPr lang="en-US" dirty="0" smtClean="0"/>
              <a:t> Example (I)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2/19/2020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23</a:t>
            </a:fld>
            <a:endParaRPr lang="en-US"/>
          </a:p>
        </p:txBody>
      </p:sp>
      <p:sp>
        <p:nvSpPr>
          <p:cNvPr id="6" name="Oval 5"/>
          <p:cNvSpPr/>
          <p:nvPr/>
        </p:nvSpPr>
        <p:spPr>
          <a:xfrm>
            <a:off x="2133600" y="1143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43200"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33600" y="2362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6" idx="3"/>
            <a:endCxn id="7" idx="7"/>
          </p:cNvCxnSpPr>
          <p:nvPr/>
        </p:nvCxnSpPr>
        <p:spPr>
          <a:xfrm rot="5400000">
            <a:off x="1719122" y="1338122"/>
            <a:ext cx="447956" cy="44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1"/>
          </p:cNvCxnSpPr>
          <p:nvPr/>
        </p:nvCxnSpPr>
        <p:spPr>
          <a:xfrm rot="16200000" flipH="1">
            <a:off x="2305050" y="1314450"/>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9" idx="1"/>
          </p:cNvCxnSpPr>
          <p:nvPr/>
        </p:nvCxnSpPr>
        <p:spPr>
          <a:xfrm rot="16200000" flipH="1">
            <a:off x="1695450" y="1924050"/>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385872" y="1890572"/>
            <a:ext cx="4144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5240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895600" y="3048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7" idx="4"/>
            <a:endCxn id="19" idx="0"/>
          </p:cNvCxnSpPr>
          <p:nvPr/>
        </p:nvCxnSpPr>
        <p:spPr>
          <a:xfrm rot="5400000">
            <a:off x="11049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2419350" y="249555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4"/>
            <a:endCxn id="19" idx="7"/>
          </p:cNvCxnSpPr>
          <p:nvPr/>
        </p:nvCxnSpPr>
        <p:spPr>
          <a:xfrm rot="5400000">
            <a:off x="1738172" y="2571750"/>
            <a:ext cx="490678" cy="52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20" idx="1"/>
          </p:cNvCxnSpPr>
          <p:nvPr/>
        </p:nvCxnSpPr>
        <p:spPr>
          <a:xfrm rot="16200000" flipH="1">
            <a:off x="2343150" y="2495550"/>
            <a:ext cx="490678" cy="681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240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895600" y="38862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0" idx="4"/>
            <a:endCxn id="30" idx="0"/>
          </p:cNvCxnSpPr>
          <p:nvPr/>
        </p:nvCxnSpPr>
        <p:spPr>
          <a:xfrm rot="5400000">
            <a:off x="2705100" y="3581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4"/>
            <a:endCxn id="30" idx="1"/>
          </p:cNvCxnSpPr>
          <p:nvPr/>
        </p:nvCxnSpPr>
        <p:spPr>
          <a:xfrm rot="16200000" flipH="1">
            <a:off x="1962150" y="2952750"/>
            <a:ext cx="643078" cy="1290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4"/>
            <a:endCxn id="29" idx="0"/>
          </p:cNvCxnSpPr>
          <p:nvPr/>
        </p:nvCxnSpPr>
        <p:spPr>
          <a:xfrm rot="5400000">
            <a:off x="1333500" y="3581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nvGraphicFramePr>
        <p:xfrm>
          <a:off x="3809998" y="1295400"/>
          <a:ext cx="5334003" cy="3120815"/>
        </p:xfrm>
        <a:graphic>
          <a:graphicData uri="http://schemas.openxmlformats.org/drawingml/2006/table">
            <a:tbl>
              <a:tblPr firstRow="1" bandRow="1">
                <a:tableStyleId>{5C22544A-7EE6-4342-B048-85BDC9FD1C3A}</a:tableStyleId>
              </a:tblPr>
              <a:tblGrid>
                <a:gridCol w="685802"/>
                <a:gridCol w="627179"/>
                <a:gridCol w="592016"/>
                <a:gridCol w="609600"/>
                <a:gridCol w="609600"/>
                <a:gridCol w="609600"/>
                <a:gridCol w="609600"/>
                <a:gridCol w="457205"/>
                <a:gridCol w="533401"/>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m3</a:t>
                      </a:r>
                      <a:endParaRPr lang="en-US" sz="1200" dirty="0"/>
                    </a:p>
                  </a:txBody>
                  <a:tcPr/>
                </a:tc>
                <a:tc>
                  <a:txBody>
                    <a:bodyPr/>
                    <a:lstStyle/>
                    <a:p>
                      <a:r>
                        <a:rPr lang="en-US" sz="1200" dirty="0" smtClean="0"/>
                        <a:t>m4</a:t>
                      </a:r>
                      <a:endParaRPr lang="en-US" sz="1200" dirty="0"/>
                    </a:p>
                  </a:txBody>
                  <a:tcPr/>
                </a:tc>
                <a:tc>
                  <a:txBody>
                    <a:bodyPr/>
                    <a:lstStyle/>
                    <a:p>
                      <a:r>
                        <a:rPr lang="en-US" sz="1200" dirty="0" smtClean="0"/>
                        <a:t>m5</a:t>
                      </a:r>
                      <a:endParaRPr lang="en-US" sz="1200" dirty="0"/>
                    </a:p>
                  </a:txBody>
                  <a:tcPr/>
                </a:tc>
                <a:tc>
                  <a:txBody>
                    <a:bodyPr/>
                    <a:lstStyle/>
                    <a:p>
                      <a:r>
                        <a:rPr lang="en-US" sz="1200" dirty="0" smtClean="0"/>
                        <a:t>m6</a:t>
                      </a:r>
                      <a:endParaRPr lang="en-US" sz="1200" dirty="0"/>
                    </a:p>
                  </a:txBody>
                  <a:tcPr/>
                </a:tc>
                <a:tc>
                  <a:txBody>
                    <a:bodyPr/>
                    <a:lstStyle/>
                    <a:p>
                      <a:r>
                        <a:rPr lang="en-US" dirty="0" smtClean="0"/>
                        <a:t>r</a:t>
                      </a:r>
                      <a:endParaRPr lang="en-US" dirty="0"/>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2+4</a:t>
                      </a: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2+4</a:t>
                      </a: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kern="1200" dirty="0" smtClean="0">
                          <a:solidFill>
                            <a:schemeClr val="dk1"/>
                          </a:solidFill>
                          <a:latin typeface="+mn-lt"/>
                          <a:ea typeface="+mn-ea"/>
                          <a:cs typeface="+mn-cs"/>
                        </a:rPr>
                        <a:t>5+0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5+0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r>
                        <a:rPr kumimoji="0" lang="en-US" sz="1400" kern="1200" dirty="0" smtClean="0">
                          <a:solidFill>
                            <a:schemeClr val="dk1"/>
                          </a:solidFill>
                          <a:latin typeface="+mn-lt"/>
                          <a:ea typeface="+mn-ea"/>
                          <a:cs typeface="+mn-cs"/>
                        </a:rPr>
                        <a:t>7+3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3+5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4+0</a:t>
                      </a:r>
                    </a:p>
                  </a:txBody>
                  <a:tcPr/>
                </a:tc>
                <a:tc>
                  <a:txBody>
                    <a:bodyPr/>
                    <a:lstStyle/>
                    <a:p>
                      <a:pPr marL="0" algn="l" rtl="0" eaLnBrk="1" latinLnBrk="0" hangingPunct="1"/>
                      <a:r>
                        <a:rPr kumimoji="0" lang="en-US" sz="1400" kern="1200" dirty="0" smtClean="0">
                          <a:solidFill>
                            <a:schemeClr val="dk1"/>
                          </a:solidFill>
                          <a:latin typeface="+mn-lt"/>
                          <a:ea typeface="+mn-ea"/>
                          <a:cs typeface="+mn-cs"/>
                        </a:rPr>
                        <a:t>6+5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4+0</a:t>
                      </a:r>
                    </a:p>
                  </a:txBody>
                  <a:tcPr/>
                </a:tc>
                <a:tc>
                  <a:txBody>
                    <a:bodyPr/>
                    <a:lstStyle/>
                    <a:p>
                      <a:pPr marL="0" algn="l" rtl="0" eaLnBrk="1" latinLnBrk="0" hangingPunct="1"/>
                      <a:r>
                        <a:rPr kumimoji="0" lang="en-US" sz="1400" kern="1200" dirty="0" smtClean="0">
                          <a:solidFill>
                            <a:schemeClr val="dk1"/>
                          </a:solidFill>
                          <a:latin typeface="+mn-lt"/>
                          <a:ea typeface="+mn-ea"/>
                          <a:cs typeface="+mn-cs"/>
                        </a:rPr>
                        <a:t>5+5</a:t>
                      </a: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7</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4+3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2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8</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strike="sngStrike" kern="1200" dirty="0" smtClean="0">
                          <a:solidFill>
                            <a:schemeClr val="dk1"/>
                          </a:solidFill>
                          <a:latin typeface="+mn-lt"/>
                          <a:ea typeface="+mn-ea"/>
                          <a:cs typeface="+mn-cs"/>
                        </a:rPr>
                        <a:t>7+0</a:t>
                      </a:r>
                    </a:p>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9" name="Straight Arrow Connector 38"/>
          <p:cNvCxnSpPr/>
          <p:nvPr/>
        </p:nvCxnSpPr>
        <p:spPr>
          <a:xfrm rot="10800000">
            <a:off x="1752600" y="48752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2590800" y="48752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429001" y="4875211"/>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686800" cy="5715000"/>
          </a:xfrm>
        </p:spPr>
        <p:txBody>
          <a:bodyPr/>
          <a:lstStyle/>
          <a:p>
            <a:r>
              <a:rPr lang="en-US" dirty="0" smtClean="0"/>
              <a:t>                                  S                         </a:t>
            </a:r>
          </a:p>
          <a:p>
            <a:r>
              <a:rPr lang="en-US" sz="1400" dirty="0" smtClean="0"/>
              <a:t>                                                      m1</a:t>
            </a:r>
            <a:r>
              <a:rPr lang="en-US" sz="1400" baseline="30000" dirty="0" smtClean="0"/>
              <a:t>(8)</a:t>
            </a:r>
            <a:r>
              <a:rPr lang="en-US" sz="1400" dirty="0" smtClean="0"/>
              <a:t>             1                 2                m2</a:t>
            </a:r>
            <a:r>
              <a:rPr lang="en-US" sz="1400" baseline="30000" dirty="0" smtClean="0"/>
              <a:t>(8)</a:t>
            </a:r>
          </a:p>
          <a:p>
            <a:r>
              <a:rPr lang="en-US" sz="1400" dirty="0" smtClean="0"/>
              <a:t>                                                   3                 4         n2</a:t>
            </a:r>
            <a:r>
              <a:rPr lang="en-US" sz="1400" baseline="30000" dirty="0" smtClean="0"/>
              <a:t>(5)</a:t>
            </a:r>
            <a:r>
              <a:rPr lang="en-US" sz="1400" dirty="0" smtClean="0"/>
              <a:t>    2          1            3 </a:t>
            </a:r>
          </a:p>
          <a:p>
            <a:r>
              <a:rPr lang="en-US" sz="1400" dirty="0" smtClean="0"/>
              <a:t>                                  n1</a:t>
            </a:r>
            <a:r>
              <a:rPr lang="en-US" sz="1400" baseline="30000" dirty="0" smtClean="0"/>
              <a:t>(7)</a:t>
            </a:r>
            <a:r>
              <a:rPr lang="en-US" sz="1400" dirty="0" smtClean="0"/>
              <a:t>                                                       n3</a:t>
            </a:r>
            <a:r>
              <a:rPr lang="en-US" sz="1400" baseline="30000" dirty="0" smtClean="0"/>
              <a:t>(7)</a:t>
            </a:r>
            <a:r>
              <a:rPr lang="en-US" sz="1400" dirty="0" smtClean="0"/>
              <a:t>                          n4</a:t>
            </a:r>
            <a:r>
              <a:rPr lang="en-US" sz="1400" baseline="30000" dirty="0" smtClean="0"/>
              <a:t>(6)</a:t>
            </a:r>
          </a:p>
          <a:p>
            <a:r>
              <a:rPr lang="en-US" sz="1400" dirty="0" smtClean="0"/>
              <a:t>                                                                                   3                              1</a:t>
            </a:r>
          </a:p>
          <a:p>
            <a:r>
              <a:rPr lang="en-US" sz="1400" dirty="0" smtClean="0"/>
              <a:t>                                                                                r1                                                  2            </a:t>
            </a:r>
          </a:p>
          <a:p>
            <a:r>
              <a:rPr lang="en-US" sz="1400" dirty="0" smtClean="0"/>
              <a:t>                                                                                                                              r2</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Solution Path:       S         m2           n2            r1, Cost = 7</a:t>
            </a:r>
          </a:p>
          <a:p>
            <a:r>
              <a:rPr lang="en-US" sz="1400" b="1" dirty="0" smtClean="0"/>
              <a:t>               Note: Still not the best solution</a:t>
            </a:r>
          </a:p>
          <a:p>
            <a:endParaRPr lang="en-US" sz="1400" dirty="0" smtClean="0"/>
          </a:p>
          <a:p>
            <a:endParaRPr lang="en-US" sz="14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A</a:t>
            </a:r>
            <a:r>
              <a:rPr lang="en-US" baseline="30000" dirty="0" smtClean="0"/>
              <a:t>*</a:t>
            </a:r>
            <a:r>
              <a:rPr lang="en-US" dirty="0" smtClean="0"/>
              <a:t> Example (II)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2/19/2020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24</a:t>
            </a:fld>
            <a:endParaRPr lang="en-US"/>
          </a:p>
        </p:txBody>
      </p:sp>
      <p:sp>
        <p:nvSpPr>
          <p:cNvPr id="6" name="Oval 5"/>
          <p:cNvSpPr/>
          <p:nvPr/>
        </p:nvSpPr>
        <p:spPr>
          <a:xfrm>
            <a:off x="4038600" y="91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766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68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386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38600" y="2362200"/>
            <a:ext cx="1524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91200" y="1905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7400" y="2667000"/>
            <a:ext cx="152400" cy="1524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38400" y="175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6" idx="3"/>
            <a:endCxn id="7" idx="7"/>
          </p:cNvCxnSpPr>
          <p:nvPr/>
        </p:nvCxnSpPr>
        <p:spPr>
          <a:xfrm rot="5400000">
            <a:off x="3635282" y="815882"/>
            <a:ext cx="197036" cy="65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8" idx="1"/>
          </p:cNvCxnSpPr>
          <p:nvPr/>
        </p:nvCxnSpPr>
        <p:spPr>
          <a:xfrm rot="16200000" flipH="1">
            <a:off x="4435382" y="777782"/>
            <a:ext cx="197036" cy="73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4"/>
          </p:cNvCxnSpPr>
          <p:nvPr/>
        </p:nvCxnSpPr>
        <p:spPr>
          <a:xfrm rot="16200000" flipH="1">
            <a:off x="3543300" y="11811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a:endCxn id="9" idx="7"/>
          </p:cNvCxnSpPr>
          <p:nvPr/>
        </p:nvCxnSpPr>
        <p:spPr>
          <a:xfrm rot="5400000">
            <a:off x="4359182" y="1158782"/>
            <a:ext cx="349436" cy="73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4"/>
            <a:endCxn id="10" idx="0"/>
          </p:cNvCxnSpPr>
          <p:nvPr/>
        </p:nvCxnSpPr>
        <p:spPr>
          <a:xfrm rot="5400000">
            <a:off x="3848100" y="2095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p:cNvCxnSpPr>
          <p:nvPr/>
        </p:nvCxnSpPr>
        <p:spPr>
          <a:xfrm rot="10800000" flipV="1">
            <a:off x="2514600" y="12954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6"/>
          </p:cNvCxnSpPr>
          <p:nvPr/>
        </p:nvCxnSpPr>
        <p:spPr>
          <a:xfrm>
            <a:off x="5029200" y="12954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0" idx="6"/>
          </p:cNvCxnSpPr>
          <p:nvPr/>
        </p:nvCxnSpPr>
        <p:spPr>
          <a:xfrm rot="5400000">
            <a:off x="4800600" y="1425482"/>
            <a:ext cx="403318" cy="1622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2" idx="1"/>
          </p:cNvCxnSpPr>
          <p:nvPr/>
        </p:nvCxnSpPr>
        <p:spPr>
          <a:xfrm rot="16200000" flipH="1">
            <a:off x="5562600" y="2362200"/>
            <a:ext cx="631918" cy="22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76800" y="1752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8" idx="4"/>
            <a:endCxn id="32" idx="0"/>
          </p:cNvCxnSpPr>
          <p:nvPr/>
        </p:nvCxnSpPr>
        <p:spPr>
          <a:xfrm rot="5400000">
            <a:off x="4762500" y="1562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nvGraphicFramePr>
        <p:xfrm>
          <a:off x="762000" y="3048000"/>
          <a:ext cx="7620002" cy="2267375"/>
        </p:xfrm>
        <a:graphic>
          <a:graphicData uri="http://schemas.openxmlformats.org/drawingml/2006/table">
            <a:tbl>
              <a:tblPr firstRow="1" bandRow="1">
                <a:tableStyleId>{5C22544A-7EE6-4342-B048-85BDC9FD1C3A}</a:tableStyleId>
              </a:tblPr>
              <a:tblGrid>
                <a:gridCol w="890652"/>
                <a:gridCol w="814517"/>
                <a:gridCol w="768852"/>
                <a:gridCol w="791688"/>
                <a:gridCol w="791688"/>
                <a:gridCol w="791688"/>
                <a:gridCol w="791688"/>
                <a:gridCol w="593773"/>
                <a:gridCol w="692728"/>
                <a:gridCol w="692728"/>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n1</a:t>
                      </a:r>
                      <a:endParaRPr lang="en-US" sz="1200" dirty="0"/>
                    </a:p>
                  </a:txBody>
                  <a:tcPr/>
                </a:tc>
                <a:tc>
                  <a:txBody>
                    <a:bodyPr/>
                    <a:lstStyle/>
                    <a:p>
                      <a:r>
                        <a:rPr lang="en-US" sz="1200" dirty="0" smtClean="0"/>
                        <a:t>n2</a:t>
                      </a:r>
                      <a:endParaRPr lang="en-US" sz="1200" dirty="0"/>
                    </a:p>
                  </a:txBody>
                  <a:tcPr/>
                </a:tc>
                <a:tc>
                  <a:txBody>
                    <a:bodyPr/>
                    <a:lstStyle/>
                    <a:p>
                      <a:r>
                        <a:rPr lang="en-US" sz="1200" dirty="0" smtClean="0"/>
                        <a:t>n3</a:t>
                      </a:r>
                      <a:endParaRPr lang="en-US" sz="1200" dirty="0"/>
                    </a:p>
                  </a:txBody>
                  <a:tcPr/>
                </a:tc>
                <a:tc>
                  <a:txBody>
                    <a:bodyPr/>
                    <a:lstStyle/>
                    <a:p>
                      <a:r>
                        <a:rPr lang="en-US" sz="1200" dirty="0" smtClean="0"/>
                        <a:t>n4</a:t>
                      </a:r>
                      <a:endParaRPr lang="en-US" sz="1200" dirty="0"/>
                    </a:p>
                  </a:txBody>
                  <a:tcPr/>
                </a:tc>
                <a:tc>
                  <a:txBody>
                    <a:bodyPr/>
                    <a:lstStyle/>
                    <a:p>
                      <a:pPr marL="0" algn="l" rtl="0" eaLnBrk="1" latinLnBrk="0" hangingPunct="1"/>
                      <a:r>
                        <a:rPr kumimoji="0" lang="en-US" sz="1200" b="1" kern="1200" dirty="0" smtClean="0">
                          <a:solidFill>
                            <a:schemeClr val="lt1"/>
                          </a:solidFill>
                          <a:latin typeface="+mn-lt"/>
                          <a:ea typeface="+mn-ea"/>
                          <a:cs typeface="+mn-cs"/>
                        </a:rPr>
                        <a:t>r1</a:t>
                      </a:r>
                    </a:p>
                  </a:txBody>
                  <a:tcPr/>
                </a:tc>
                <a:tc>
                  <a:txBody>
                    <a:bodyPr/>
                    <a:lstStyle/>
                    <a:p>
                      <a:pPr marL="0" algn="l" rtl="0" eaLnBrk="1" latinLnBrk="0" hangingPunct="1"/>
                      <a:r>
                        <a:rPr kumimoji="0" lang="en-US" sz="1200" b="1" kern="1200" dirty="0" smtClean="0">
                          <a:solidFill>
                            <a:schemeClr val="lt1"/>
                          </a:solidFill>
                          <a:latin typeface="+mn-lt"/>
                          <a:ea typeface="+mn-ea"/>
                          <a:cs typeface="+mn-cs"/>
                        </a:rPr>
                        <a:t>r2</a:t>
                      </a:r>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1+8</a:t>
                      </a:r>
                    </a:p>
                  </a:txBody>
                  <a:tcPr/>
                </a:tc>
                <a:tc>
                  <a:txBody>
                    <a:bodyPr/>
                    <a:lstStyle/>
                    <a:p>
                      <a:pPr marL="0" algn="l" rtl="0" eaLnBrk="1" latinLnBrk="0" hangingPunct="1"/>
                      <a:r>
                        <a:rPr kumimoji="0" lang="en-US" sz="1400" kern="1200" dirty="0" smtClean="0">
                          <a:solidFill>
                            <a:schemeClr val="dk1"/>
                          </a:solidFill>
                          <a:latin typeface="+mn-lt"/>
                          <a:ea typeface="+mn-ea"/>
                          <a:cs typeface="+mn-cs"/>
                        </a:rPr>
                        <a:t>2+8</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1+8</a:t>
                      </a:r>
                    </a:p>
                  </a:txBody>
                  <a:tcPr/>
                </a:tc>
                <a:tc>
                  <a:txBody>
                    <a:bodyPr/>
                    <a:lstStyle/>
                    <a:p>
                      <a:pPr marL="0" algn="l" rtl="0" eaLnBrk="1" latinLnBrk="0" hangingPunct="1"/>
                      <a:r>
                        <a:rPr kumimoji="0" lang="en-US" sz="1400" kern="1200" dirty="0" smtClean="0">
                          <a:solidFill>
                            <a:srgbClr val="FF0000"/>
                          </a:solidFill>
                          <a:latin typeface="+mn-lt"/>
                          <a:ea typeface="+mn-ea"/>
                          <a:cs typeface="+mn-cs"/>
                        </a:rPr>
                        <a:t>2+8</a:t>
                      </a:r>
                    </a:p>
                  </a:txBody>
                  <a:tcPr/>
                </a:tc>
                <a:tc>
                  <a:txBody>
                    <a:bodyPr/>
                    <a:lstStyle/>
                    <a:p>
                      <a:pPr marL="0" algn="l" rtl="0" eaLnBrk="1" latinLnBrk="0" hangingPunct="1"/>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kern="1200" dirty="0" smtClean="0">
                          <a:solidFill>
                            <a:srgbClr val="FF0000"/>
                          </a:solidFill>
                          <a:latin typeface="+mn-lt"/>
                          <a:ea typeface="+mn-ea"/>
                          <a:cs typeface="+mn-cs"/>
                        </a:rPr>
                        <a:t>5+5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kern="1200" dirty="0" smtClean="0">
                          <a:solidFill>
                            <a:schemeClr val="dk1"/>
                          </a:solidFill>
                          <a:latin typeface="+mn-lt"/>
                          <a:ea typeface="+mn-ea"/>
                          <a:cs typeface="+mn-cs"/>
                        </a:rPr>
                        <a:t>4+5</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4+7</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4+5</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5+6</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7+0</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7" name="Straight Arrow Connector 36"/>
          <p:cNvCxnSpPr/>
          <p:nvPr/>
        </p:nvCxnSpPr>
        <p:spPr>
          <a:xfrm rot="10800000">
            <a:off x="2057400" y="5638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590800" y="5638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276601" y="5638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915400" cy="5791200"/>
          </a:xfrm>
        </p:spPr>
        <p:txBody>
          <a:bodyPr/>
          <a:lstStyle/>
          <a:p>
            <a:r>
              <a:rPr lang="en-US" dirty="0" smtClean="0"/>
              <a:t>                                   </a:t>
            </a:r>
            <a:r>
              <a:rPr lang="en-US" sz="1800" dirty="0" smtClean="0"/>
              <a:t>S</a:t>
            </a:r>
          </a:p>
          <a:p>
            <a:r>
              <a:rPr lang="en-US" sz="1800" dirty="0" smtClean="0"/>
              <a:t>                                     m1</a:t>
            </a:r>
            <a:r>
              <a:rPr lang="en-US" sz="1800" baseline="30000" dirty="0" smtClean="0"/>
              <a:t>(6)</a:t>
            </a:r>
            <a:r>
              <a:rPr lang="en-US" sz="1800" dirty="0" smtClean="0"/>
              <a:t>    4                     2  </a:t>
            </a:r>
          </a:p>
          <a:p>
            <a:r>
              <a:rPr lang="en-US" sz="1800" dirty="0" smtClean="0"/>
              <a:t>                                                                n2</a:t>
            </a:r>
            <a:r>
              <a:rPr lang="en-US" sz="1800" baseline="30000" dirty="0" smtClean="0"/>
              <a:t>(3)</a:t>
            </a:r>
            <a:r>
              <a:rPr lang="en-US" sz="1800" dirty="0" smtClean="0"/>
              <a:t>               m2</a:t>
            </a:r>
            <a:r>
              <a:rPr lang="en-US" sz="1800" baseline="30000" dirty="0" smtClean="0"/>
              <a:t>(2)</a:t>
            </a:r>
          </a:p>
          <a:p>
            <a:r>
              <a:rPr lang="en-US" sz="1800" dirty="0" smtClean="0"/>
              <a:t>                                   3                       4          2    1                 3</a:t>
            </a:r>
          </a:p>
          <a:p>
            <a:r>
              <a:rPr lang="en-US" sz="1800" dirty="0" smtClean="0"/>
              <a:t>                        n1</a:t>
            </a:r>
            <a:r>
              <a:rPr lang="en-US" sz="1800" baseline="30000" dirty="0" smtClean="0"/>
              <a:t>(7)</a:t>
            </a:r>
            <a:r>
              <a:rPr lang="en-US" sz="1800" dirty="0" smtClean="0"/>
              <a:t>                                                   n3</a:t>
            </a:r>
            <a:r>
              <a:rPr lang="en-US" sz="1800" baseline="30000" dirty="0" smtClean="0"/>
              <a:t>(7)</a:t>
            </a:r>
            <a:r>
              <a:rPr lang="en-US" sz="1800" dirty="0" smtClean="0"/>
              <a:t>                   n4</a:t>
            </a:r>
            <a:r>
              <a:rPr lang="en-US" sz="1800" baseline="30000" dirty="0" smtClean="0"/>
              <a:t>(1)</a:t>
            </a:r>
          </a:p>
          <a:p>
            <a:r>
              <a:rPr lang="en-US" sz="1800" dirty="0" smtClean="0"/>
              <a:t>                                                               3</a:t>
            </a:r>
          </a:p>
          <a:p>
            <a:r>
              <a:rPr lang="en-US" sz="1800" dirty="0" smtClean="0"/>
              <a:t>                                                                r1             1                          2  </a:t>
            </a:r>
          </a:p>
          <a:p>
            <a:r>
              <a:rPr lang="en-US" sz="1800" dirty="0" smtClean="0"/>
              <a:t>                                                                                                      r2</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lvl="2"/>
            <a:endParaRPr lang="en-US" sz="1200" dirty="0" smtClean="0"/>
          </a:p>
          <a:p>
            <a:pPr lvl="8"/>
            <a:r>
              <a:rPr lang="en-US" sz="1400" dirty="0" smtClean="0"/>
              <a:t>Solution Path: S        m2      n4        r1, Cost = 6              </a:t>
            </a:r>
            <a:endParaRPr lang="en-US" sz="1400"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A</a:t>
            </a:r>
            <a:r>
              <a:rPr lang="en-US" baseline="30000" dirty="0" smtClean="0"/>
              <a:t>*</a:t>
            </a:r>
            <a:r>
              <a:rPr lang="en-US" dirty="0" smtClean="0"/>
              <a:t> Example (III)</a:t>
            </a:r>
            <a:endParaRPr lang="en-US"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2/19/2020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25</a:t>
            </a:fld>
            <a:endParaRPr lang="en-US"/>
          </a:p>
        </p:txBody>
      </p:sp>
      <p:sp>
        <p:nvSpPr>
          <p:cNvPr id="7" name="Oval 6"/>
          <p:cNvSpPr/>
          <p:nvPr/>
        </p:nvSpPr>
        <p:spPr>
          <a:xfrm>
            <a:off x="3886200" y="914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1524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1524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6200" y="2057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09800" y="2286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86200" y="2819400"/>
            <a:ext cx="152400" cy="228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43600" y="24384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9800" y="3200400"/>
            <a:ext cx="152400" cy="2286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7" idx="3"/>
            <a:endCxn id="8" idx="0"/>
          </p:cNvCxnSpPr>
          <p:nvPr/>
        </p:nvCxnSpPr>
        <p:spPr>
          <a:xfrm rot="5400000">
            <a:off x="3347220" y="962702"/>
            <a:ext cx="4144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5"/>
            <a:endCxn id="9" idx="0"/>
          </p:cNvCxnSpPr>
          <p:nvPr/>
        </p:nvCxnSpPr>
        <p:spPr>
          <a:xfrm rot="16200000" flipH="1">
            <a:off x="4163102" y="962702"/>
            <a:ext cx="4144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5"/>
            <a:endCxn id="10" idx="1"/>
          </p:cNvCxnSpPr>
          <p:nvPr/>
        </p:nvCxnSpPr>
        <p:spPr>
          <a:xfrm rot="16200000" flipH="1">
            <a:off x="3395522" y="1577882"/>
            <a:ext cx="371756" cy="65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0" idx="0"/>
          </p:cNvCxnSpPr>
          <p:nvPr/>
        </p:nvCxnSpPr>
        <p:spPr>
          <a:xfrm rot="5400000">
            <a:off x="4147320" y="1534202"/>
            <a:ext cx="338278" cy="708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11" idx="0"/>
          </p:cNvCxnSpPr>
          <p:nvPr/>
        </p:nvCxnSpPr>
        <p:spPr>
          <a:xfrm rot="5400000">
            <a:off x="2432820" y="1572302"/>
            <a:ext cx="566878" cy="860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4"/>
            <a:endCxn id="12" idx="0"/>
          </p:cNvCxnSpPr>
          <p:nvPr/>
        </p:nvCxnSpPr>
        <p:spPr>
          <a:xfrm rot="5400000">
            <a:off x="3695700" y="2552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3" idx="1"/>
          </p:cNvCxnSpPr>
          <p:nvPr/>
        </p:nvCxnSpPr>
        <p:spPr>
          <a:xfrm rot="16200000" flipH="1">
            <a:off x="4985520" y="1491480"/>
            <a:ext cx="719278" cy="1241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2" idx="7"/>
          </p:cNvCxnSpPr>
          <p:nvPr/>
        </p:nvCxnSpPr>
        <p:spPr>
          <a:xfrm rot="5400000">
            <a:off x="4881422" y="1768382"/>
            <a:ext cx="219356" cy="1949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4"/>
            <a:endCxn id="14" idx="1"/>
          </p:cNvCxnSpPr>
          <p:nvPr/>
        </p:nvCxnSpPr>
        <p:spPr>
          <a:xfrm rot="16200000" flipH="1">
            <a:off x="5747520" y="2939280"/>
            <a:ext cx="566878" cy="22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648200" y="22098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9" idx="4"/>
            <a:endCxn id="33" idx="0"/>
          </p:cNvCxnSpPr>
          <p:nvPr/>
        </p:nvCxnSpPr>
        <p:spPr>
          <a:xfrm rot="5400000">
            <a:off x="44958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457200" y="3581400"/>
          <a:ext cx="7620002" cy="2267375"/>
        </p:xfrm>
        <a:graphic>
          <a:graphicData uri="http://schemas.openxmlformats.org/drawingml/2006/table">
            <a:tbl>
              <a:tblPr firstRow="1" bandRow="1">
                <a:tableStyleId>{5C22544A-7EE6-4342-B048-85BDC9FD1C3A}</a:tableStyleId>
              </a:tblPr>
              <a:tblGrid>
                <a:gridCol w="890652"/>
                <a:gridCol w="814517"/>
                <a:gridCol w="768852"/>
                <a:gridCol w="791688"/>
                <a:gridCol w="791688"/>
                <a:gridCol w="791688"/>
                <a:gridCol w="791688"/>
                <a:gridCol w="593773"/>
                <a:gridCol w="692728"/>
                <a:gridCol w="692728"/>
              </a:tblGrid>
              <a:tr h="313267">
                <a:tc>
                  <a:txBody>
                    <a:bodyPr/>
                    <a:lstStyle/>
                    <a:p>
                      <a:r>
                        <a:rPr lang="en-US" sz="1400" dirty="0" smtClean="0"/>
                        <a:t>steps</a:t>
                      </a:r>
                      <a:endParaRPr lang="en-US" sz="1400" dirty="0"/>
                    </a:p>
                  </a:txBody>
                  <a:tcPr/>
                </a:tc>
                <a:tc>
                  <a:txBody>
                    <a:bodyPr/>
                    <a:lstStyle/>
                    <a:p>
                      <a:r>
                        <a:rPr lang="en-US" sz="1200" dirty="0" smtClean="0"/>
                        <a:t>S</a:t>
                      </a:r>
                      <a:endParaRPr lang="en-US" sz="1200" dirty="0"/>
                    </a:p>
                  </a:txBody>
                  <a:tcPr/>
                </a:tc>
                <a:tc>
                  <a:txBody>
                    <a:bodyPr/>
                    <a:lstStyle/>
                    <a:p>
                      <a:r>
                        <a:rPr lang="en-US" sz="1200" dirty="0" smtClean="0"/>
                        <a:t>m1</a:t>
                      </a:r>
                      <a:endParaRPr lang="en-US" sz="1200" dirty="0"/>
                    </a:p>
                  </a:txBody>
                  <a:tcPr/>
                </a:tc>
                <a:tc>
                  <a:txBody>
                    <a:bodyPr/>
                    <a:lstStyle/>
                    <a:p>
                      <a:r>
                        <a:rPr lang="en-US" sz="1200" dirty="0" smtClean="0"/>
                        <a:t>m2</a:t>
                      </a:r>
                      <a:endParaRPr lang="en-US" sz="1200" dirty="0"/>
                    </a:p>
                  </a:txBody>
                  <a:tcPr/>
                </a:tc>
                <a:tc>
                  <a:txBody>
                    <a:bodyPr/>
                    <a:lstStyle/>
                    <a:p>
                      <a:r>
                        <a:rPr lang="en-US" sz="1200" dirty="0" smtClean="0"/>
                        <a:t>n1</a:t>
                      </a:r>
                      <a:endParaRPr lang="en-US" sz="1200" dirty="0"/>
                    </a:p>
                  </a:txBody>
                  <a:tcPr/>
                </a:tc>
                <a:tc>
                  <a:txBody>
                    <a:bodyPr/>
                    <a:lstStyle/>
                    <a:p>
                      <a:r>
                        <a:rPr lang="en-US" sz="1200" dirty="0" smtClean="0"/>
                        <a:t>n2</a:t>
                      </a:r>
                      <a:endParaRPr lang="en-US" sz="1200" dirty="0"/>
                    </a:p>
                  </a:txBody>
                  <a:tcPr/>
                </a:tc>
                <a:tc>
                  <a:txBody>
                    <a:bodyPr/>
                    <a:lstStyle/>
                    <a:p>
                      <a:r>
                        <a:rPr lang="en-US" sz="1200" dirty="0" smtClean="0"/>
                        <a:t>n3</a:t>
                      </a:r>
                      <a:endParaRPr lang="en-US" sz="1200" dirty="0"/>
                    </a:p>
                  </a:txBody>
                  <a:tcPr/>
                </a:tc>
                <a:tc>
                  <a:txBody>
                    <a:bodyPr/>
                    <a:lstStyle/>
                    <a:p>
                      <a:r>
                        <a:rPr lang="en-US" sz="1200" dirty="0" smtClean="0"/>
                        <a:t>n4</a:t>
                      </a:r>
                      <a:endParaRPr lang="en-US" sz="1200" dirty="0"/>
                    </a:p>
                  </a:txBody>
                  <a:tcPr/>
                </a:tc>
                <a:tc>
                  <a:txBody>
                    <a:bodyPr/>
                    <a:lstStyle/>
                    <a:p>
                      <a:pPr marL="0" algn="l" rtl="0" eaLnBrk="1" latinLnBrk="0" hangingPunct="1"/>
                      <a:r>
                        <a:rPr kumimoji="0" lang="en-US" sz="1200" b="1" kern="1200" dirty="0" smtClean="0">
                          <a:solidFill>
                            <a:schemeClr val="lt1"/>
                          </a:solidFill>
                          <a:latin typeface="+mn-lt"/>
                          <a:ea typeface="+mn-ea"/>
                          <a:cs typeface="+mn-cs"/>
                        </a:rPr>
                        <a:t>r1</a:t>
                      </a:r>
                    </a:p>
                  </a:txBody>
                  <a:tcPr/>
                </a:tc>
                <a:tc>
                  <a:txBody>
                    <a:bodyPr/>
                    <a:lstStyle/>
                    <a:p>
                      <a:pPr marL="0" algn="l" rtl="0" eaLnBrk="1" latinLnBrk="0" hangingPunct="1"/>
                      <a:r>
                        <a:rPr kumimoji="0" lang="en-US" sz="1200" b="1" kern="1200" dirty="0" smtClean="0">
                          <a:solidFill>
                            <a:schemeClr val="lt1"/>
                          </a:solidFill>
                          <a:latin typeface="+mn-lt"/>
                          <a:ea typeface="+mn-ea"/>
                          <a:cs typeface="+mn-cs"/>
                        </a:rPr>
                        <a:t>r2</a:t>
                      </a:r>
                    </a:p>
                  </a:txBody>
                  <a:tcPr/>
                </a:tc>
              </a:tr>
              <a:tr h="313267">
                <a:tc>
                  <a:txBody>
                    <a:bodyPr/>
                    <a:lstStyle/>
                    <a:p>
                      <a:r>
                        <a:rPr lang="en-US" sz="1400" dirty="0" smtClean="0"/>
                        <a:t>1</a:t>
                      </a:r>
                      <a:endParaRPr lang="en-US" sz="1400" dirty="0"/>
                    </a:p>
                  </a:txBody>
                  <a:tcPr/>
                </a:tc>
                <a:tc>
                  <a:txBody>
                    <a:bodyPr/>
                    <a:lstStyle/>
                    <a:p>
                      <a:r>
                        <a:rPr lang="en-US" sz="1400" dirty="0" smtClean="0"/>
                        <a:t>0+0</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5280">
                <a:tc>
                  <a:txBody>
                    <a:bodyPr/>
                    <a:lstStyle/>
                    <a:p>
                      <a:pPr marL="0" algn="l" rtl="0" eaLnBrk="1" latinLnBrk="0" hangingPunct="1"/>
                      <a:r>
                        <a:rPr kumimoji="0" lang="en-US" sz="1400" kern="1200" dirty="0" smtClean="0">
                          <a:solidFill>
                            <a:schemeClr val="dk1"/>
                          </a:solidFill>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0+0</a:t>
                      </a:r>
                    </a:p>
                  </a:txBody>
                  <a:tcPr/>
                </a:tc>
                <a:tc>
                  <a:txBody>
                    <a:bodyPr/>
                    <a:lstStyle/>
                    <a:p>
                      <a:pPr marL="0" algn="l" rtl="0" eaLnBrk="1" latinLnBrk="0" hangingPunct="1"/>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r>
                        <a:rPr kumimoji="0" lang="en-US" sz="1400" kern="1200" dirty="0" smtClean="0">
                          <a:solidFill>
                            <a:schemeClr val="dk1"/>
                          </a:solidFill>
                          <a:latin typeface="+mn-lt"/>
                          <a:ea typeface="+mn-ea"/>
                          <a:cs typeface="+mn-cs"/>
                        </a:rPr>
                        <a:t>2+2</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2+2</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kern="1200" dirty="0" smtClean="0">
                          <a:solidFill>
                            <a:schemeClr val="dk1"/>
                          </a:solidFill>
                          <a:latin typeface="+mn-lt"/>
                          <a:ea typeface="+mn-ea"/>
                          <a:cs typeface="+mn-cs"/>
                        </a:rPr>
                        <a:t>5+1</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4</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r>
                        <a:rPr kumimoji="0" lang="en-US" sz="1400" strike="sngStrike" kern="1200" dirty="0" smtClean="0">
                          <a:solidFill>
                            <a:schemeClr val="dk1"/>
                          </a:solidFill>
                          <a:latin typeface="+mn-lt"/>
                          <a:ea typeface="+mn-ea"/>
                          <a:cs typeface="+mn-cs"/>
                        </a:rPr>
                        <a:t>5+1</a:t>
                      </a:r>
                    </a:p>
                  </a:txBody>
                  <a:tcPr/>
                </a:tc>
                <a:tc>
                  <a:txBody>
                    <a:bodyPr/>
                    <a:lstStyle/>
                    <a:p>
                      <a:pPr marL="0" algn="l" rtl="0" eaLnBrk="1" latinLnBrk="0" hangingPunct="1"/>
                      <a:r>
                        <a:rPr kumimoji="0" lang="en-US" sz="1400" kern="1200" dirty="0" smtClean="0">
                          <a:solidFill>
                            <a:schemeClr val="dk1"/>
                          </a:solidFill>
                          <a:latin typeface="+mn-lt"/>
                          <a:ea typeface="+mn-ea"/>
                          <a:cs typeface="+mn-cs"/>
                        </a:rPr>
                        <a:t>6+0</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5</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1+6</a:t>
                      </a: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r>
                        <a:rPr kumimoji="0" lang="en-US" sz="1400" kern="1200" dirty="0" smtClean="0">
                          <a:solidFill>
                            <a:schemeClr val="dk1"/>
                          </a:solidFill>
                          <a:latin typeface="+mn-lt"/>
                          <a:ea typeface="+mn-ea"/>
                          <a:cs typeface="+mn-cs"/>
                        </a:rPr>
                        <a:t>4+3</a:t>
                      </a:r>
                    </a:p>
                  </a:txBody>
                  <a:tcPr/>
                </a:tc>
                <a:tc>
                  <a:txBody>
                    <a:bodyPr/>
                    <a:lstStyle/>
                    <a:p>
                      <a:pPr marL="0" algn="l" rtl="0" eaLnBrk="1" latinLnBrk="0" hangingPunct="1"/>
                      <a:r>
                        <a:rPr kumimoji="0" lang="en-US" sz="1400" kern="1200" dirty="0" smtClean="0">
                          <a:solidFill>
                            <a:schemeClr val="dk1"/>
                          </a:solidFill>
                          <a:latin typeface="+mn-lt"/>
                          <a:ea typeface="+mn-ea"/>
                          <a:cs typeface="+mn-cs"/>
                        </a:rPr>
                        <a:t>3+7</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strike="sngStrike" kern="1200" dirty="0" smtClean="0">
                          <a:solidFill>
                            <a:schemeClr val="dk1"/>
                          </a:solidFill>
                          <a:latin typeface="+mn-lt"/>
                          <a:ea typeface="+mn-ea"/>
                          <a:cs typeface="+mn-cs"/>
                        </a:rPr>
                        <a:t>6+0</a:t>
                      </a:r>
                    </a:p>
                  </a:txBody>
                  <a:tcPr/>
                </a:tc>
                <a:tc>
                  <a:txBody>
                    <a:bodyPr/>
                    <a:lstStyle/>
                    <a:p>
                      <a:pPr marL="0" algn="l" rtl="0" eaLnBrk="1" latinLnBrk="0" hangingPunct="1"/>
                      <a:r>
                        <a:rPr kumimoji="0" lang="en-US" sz="1400" kern="1200" dirty="0" smtClean="0">
                          <a:solidFill>
                            <a:schemeClr val="dk1"/>
                          </a:solidFill>
                          <a:latin typeface="+mn-lt"/>
                          <a:ea typeface="+mn-ea"/>
                          <a:cs typeface="+mn-cs"/>
                        </a:rPr>
                        <a:t>7+0</a:t>
                      </a:r>
                    </a:p>
                  </a:txBody>
                  <a:tcPr/>
                </a:tc>
              </a:tr>
              <a:tr h="313267">
                <a:tc>
                  <a:txBody>
                    <a:bodyPr/>
                    <a:lstStyle/>
                    <a:p>
                      <a:pPr marL="0" algn="l" rtl="0" eaLnBrk="1" latinLnBrk="0" hangingPunct="1"/>
                      <a:r>
                        <a:rPr kumimoji="0" lang="en-US" sz="1400" kern="1200" dirty="0" smtClean="0">
                          <a:solidFill>
                            <a:schemeClr val="dk1"/>
                          </a:solidFill>
                          <a:latin typeface="+mn-lt"/>
                          <a:ea typeface="+mn-ea"/>
                          <a:cs typeface="+mn-cs"/>
                        </a:rPr>
                        <a:t>6</a:t>
                      </a: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strike="sngStrike" kern="1200" dirty="0" smtClean="0">
                        <a:solidFill>
                          <a:schemeClr val="dk1"/>
                        </a:solidFill>
                        <a:latin typeface="+mn-lt"/>
                        <a:ea typeface="+mn-ea"/>
                        <a:cs typeface="+mn-cs"/>
                      </a:endParaRPr>
                    </a:p>
                  </a:txBody>
                  <a:tcPr/>
                </a:tc>
                <a:tc>
                  <a:txBody>
                    <a:bodyPr/>
                    <a:lstStyle/>
                    <a:p>
                      <a:pPr marL="0" algn="l" rtl="0" eaLnBrk="1" latinLnBrk="0" hangingPunct="1"/>
                      <a:endParaRPr kumimoji="0" lang="en-US" sz="1400" kern="1200" dirty="0" smtClean="0">
                        <a:solidFill>
                          <a:schemeClr val="dk1"/>
                        </a:solidFill>
                        <a:latin typeface="+mn-lt"/>
                        <a:ea typeface="+mn-ea"/>
                        <a:cs typeface="+mn-cs"/>
                      </a:endParaRPr>
                    </a:p>
                  </a:txBody>
                  <a:tcPr/>
                </a:tc>
              </a:tr>
            </a:tbl>
          </a:graphicData>
        </a:graphic>
      </p:graphicFrame>
      <p:cxnSp>
        <p:nvCxnSpPr>
          <p:cNvPr id="38" name="Straight Arrow Connector 37"/>
          <p:cNvCxnSpPr/>
          <p:nvPr/>
        </p:nvCxnSpPr>
        <p:spPr>
          <a:xfrm rot="10800000">
            <a:off x="5105400" y="6248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5638800" y="624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6019800" y="624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228600" y="609600"/>
            <a:ext cx="8610600" cy="5867400"/>
          </a:xfrm>
        </p:spPr>
        <p:txBody>
          <a:bodyPr>
            <a:normAutofit fontScale="92500" lnSpcReduction="10000"/>
          </a:bodyPr>
          <a:lstStyle/>
          <a:p>
            <a:endParaRPr lang="en-US" sz="1600" dirty="0" smtClean="0"/>
          </a:p>
          <a:p>
            <a:r>
              <a:rPr lang="en-US" sz="2400" dirty="0" smtClean="0"/>
              <a:t>Non-negative heuristic estimate h(n) is associated with each node n in the graph where h(n) is the estimate of the cost of a minimum cost path from n to a goal </a:t>
            </a:r>
            <a:r>
              <a:rPr lang="en-US" sz="2400" dirty="0" smtClean="0"/>
              <a:t>node</a:t>
            </a:r>
            <a:endParaRPr lang="en-US" sz="2400" dirty="0" smtClean="0"/>
          </a:p>
          <a:p>
            <a:r>
              <a:rPr lang="en-US" sz="2400" dirty="0" smtClean="0"/>
              <a:t>f(n) = g(n) + h(n), where f(n) gives an estimate of the cost of a minimal cost path from s to a goal node, which is constrained to pass through n, where as </a:t>
            </a:r>
          </a:p>
          <a:p>
            <a:pPr>
              <a:buFont typeface="Wingdings 3" pitchFamily="18" charset="2"/>
              <a:buNone/>
            </a:pPr>
            <a:r>
              <a:rPr lang="en-US" sz="2400" b="1" dirty="0" smtClean="0"/>
              <a:t>	g(n): </a:t>
            </a:r>
            <a:r>
              <a:rPr lang="en-US" sz="2400" dirty="0" smtClean="0"/>
              <a:t>cost of </a:t>
            </a:r>
            <a:r>
              <a:rPr lang="en-US" sz="2400" u="sng" dirty="0" smtClean="0"/>
              <a:t>currently known best path</a:t>
            </a:r>
            <a:r>
              <a:rPr lang="en-US" sz="2400" dirty="0" smtClean="0"/>
              <a:t> from s to n</a:t>
            </a:r>
          </a:p>
          <a:p>
            <a:pPr>
              <a:buFont typeface="Wingdings 3" pitchFamily="18" charset="2"/>
              <a:buNone/>
            </a:pPr>
            <a:r>
              <a:rPr lang="en-US" sz="2400" b="1" dirty="0" smtClean="0"/>
              <a:t>	g</a:t>
            </a:r>
            <a:r>
              <a:rPr lang="en-US" sz="2400" b="1" baseline="30000" dirty="0" smtClean="0"/>
              <a:t>*</a:t>
            </a:r>
            <a:r>
              <a:rPr lang="en-US" sz="2400" b="1" dirty="0" smtClean="0"/>
              <a:t>(n)</a:t>
            </a:r>
            <a:r>
              <a:rPr lang="en-US" sz="2400" dirty="0" smtClean="0"/>
              <a:t>: cost of </a:t>
            </a:r>
            <a:r>
              <a:rPr lang="en-US" sz="2400" u="sng" dirty="0" smtClean="0"/>
              <a:t>best path</a:t>
            </a:r>
            <a:r>
              <a:rPr lang="en-US" sz="2400" dirty="0" smtClean="0"/>
              <a:t> from s to n such that g</a:t>
            </a:r>
            <a:r>
              <a:rPr lang="en-US" sz="2400" baseline="30000" dirty="0" smtClean="0"/>
              <a:t>*</a:t>
            </a:r>
            <a:r>
              <a:rPr lang="en-US" sz="2400" dirty="0" smtClean="0"/>
              <a:t>(n)</a:t>
            </a:r>
            <a:r>
              <a:rPr lang="en-US" sz="2400" dirty="0" smtClean="0">
                <a:sym typeface="Symbol" pitchFamily="18" charset="2"/>
              </a:rPr>
              <a:t></a:t>
            </a:r>
            <a:r>
              <a:rPr lang="en-US" sz="2400" dirty="0" smtClean="0"/>
              <a:t>g(n)</a:t>
            </a:r>
          </a:p>
          <a:p>
            <a:pPr>
              <a:buFont typeface="Wingdings 3" pitchFamily="18" charset="2"/>
              <a:buNone/>
            </a:pPr>
            <a:r>
              <a:rPr lang="en-US" sz="2400" b="1" dirty="0" smtClean="0"/>
              <a:t>	f(s): </a:t>
            </a:r>
            <a:r>
              <a:rPr lang="en-US" sz="2400" dirty="0" smtClean="0"/>
              <a:t>cost of the optimal solution path</a:t>
            </a:r>
          </a:p>
          <a:p>
            <a:pPr>
              <a:buFont typeface="Wingdings 3" pitchFamily="18" charset="2"/>
              <a:buNone/>
            </a:pPr>
            <a:endParaRPr lang="en-US" sz="2400" dirty="0" smtClean="0"/>
          </a:p>
          <a:p>
            <a:pPr>
              <a:buFont typeface="Wingdings 3" pitchFamily="18" charset="2"/>
              <a:buNone/>
            </a:pPr>
            <a:r>
              <a:rPr lang="en-US" sz="2400" dirty="0" smtClean="0"/>
              <a:t>	h</a:t>
            </a:r>
            <a:r>
              <a:rPr lang="en-US" sz="2400" baseline="30000" dirty="0" smtClean="0"/>
              <a:t>*</a:t>
            </a:r>
            <a:r>
              <a:rPr lang="en-US" sz="2400" dirty="0" smtClean="0"/>
              <a:t>(n) is the actual cost of a minimal cost path from n to a goal node. It is infinite if no path exists</a:t>
            </a:r>
          </a:p>
          <a:p>
            <a:pPr>
              <a:buFont typeface="Wingdings 3" pitchFamily="18" charset="2"/>
              <a:buNone/>
            </a:pPr>
            <a:endParaRPr lang="en-US" sz="2400" dirty="0" smtClean="0"/>
          </a:p>
          <a:p>
            <a:pPr>
              <a:buFont typeface="Wingdings 3" pitchFamily="18" charset="2"/>
              <a:buNone/>
            </a:pPr>
            <a:r>
              <a:rPr lang="en-US" sz="2400" dirty="0" smtClean="0"/>
              <a:t>	f</a:t>
            </a:r>
            <a:r>
              <a:rPr lang="en-US" sz="2400" baseline="30000" dirty="0" smtClean="0"/>
              <a:t>*</a:t>
            </a:r>
            <a:r>
              <a:rPr lang="en-US" sz="2400" dirty="0" smtClean="0"/>
              <a:t>(n) = g</a:t>
            </a:r>
            <a:r>
              <a:rPr lang="en-US" sz="2400" baseline="30000" dirty="0" smtClean="0"/>
              <a:t>*</a:t>
            </a:r>
            <a:r>
              <a:rPr lang="en-US" sz="2400" dirty="0" smtClean="0"/>
              <a:t>(n) + h</a:t>
            </a:r>
            <a:r>
              <a:rPr lang="en-US" sz="2400" baseline="30000" dirty="0" smtClean="0"/>
              <a:t>*</a:t>
            </a:r>
            <a:r>
              <a:rPr lang="en-US" sz="2400" dirty="0" smtClean="0"/>
              <a:t>(n) is the actual cost of a minimal cost path from the start node to a goal node which is constrained to pass through n, such that f</a:t>
            </a:r>
            <a:r>
              <a:rPr lang="en-US" sz="2400" baseline="30000" dirty="0" smtClean="0"/>
              <a:t>*</a:t>
            </a:r>
            <a:r>
              <a:rPr lang="en-US" sz="2400" dirty="0" smtClean="0"/>
              <a:t>(n) </a:t>
            </a:r>
            <a:r>
              <a:rPr lang="en-US" sz="2400" dirty="0" smtClean="0">
                <a:sym typeface="Symbol" pitchFamily="18" charset="2"/>
              </a:rPr>
              <a:t></a:t>
            </a:r>
            <a:r>
              <a:rPr lang="en-US" sz="2400" dirty="0" smtClean="0"/>
              <a:t> f(s)</a:t>
            </a:r>
          </a:p>
          <a:p>
            <a:endParaRPr lang="en-US" sz="1600" dirty="0" smtClean="0"/>
          </a:p>
          <a:p>
            <a:endParaRPr lang="en-US" sz="1600" dirty="0" smtClean="0"/>
          </a:p>
        </p:txBody>
      </p:sp>
      <p:sp>
        <p:nvSpPr>
          <p:cNvPr id="3" name="Title 2"/>
          <p:cNvSpPr>
            <a:spLocks noGrp="1"/>
          </p:cNvSpPr>
          <p:nvPr>
            <p:ph type="title"/>
          </p:nvPr>
        </p:nvSpPr>
        <p:spPr>
          <a:xfrm>
            <a:off x="457200" y="274638"/>
            <a:ext cx="8229600" cy="639762"/>
          </a:xfrm>
        </p:spPr>
        <p:txBody>
          <a:bodyPr>
            <a:normAutofit fontScale="90000"/>
          </a:bodyPr>
          <a:lstStyle/>
          <a:p>
            <a:pPr>
              <a:defRPr/>
            </a:pPr>
            <a:r>
              <a:rPr lang="en-US" dirty="0" smtClean="0"/>
              <a:t>Heuristic Estimate</a:t>
            </a:r>
            <a:br>
              <a:rPr lang="en-US" dirty="0" smtClean="0"/>
            </a:br>
            <a:endParaRPr lang="en-US" dirty="0"/>
          </a:p>
        </p:txBody>
      </p:sp>
      <p:sp>
        <p:nvSpPr>
          <p:cNvPr id="6246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2D95638C-71F4-40EB-A06E-542855273BED}" type="datetime1">
              <a:rPr lang="en-US" smtClean="0"/>
              <a:pPr>
                <a:defRPr/>
              </a:pPr>
              <a:t>2/19/2020</a:t>
            </a:fld>
            <a:endParaRPr lang="en-US" smtClean="0"/>
          </a:p>
        </p:txBody>
      </p:sp>
      <p:sp>
        <p:nvSpPr>
          <p:cNvPr id="6246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F6256A1-5C63-492D-9035-A255A4805014}" type="slidenum">
              <a:rPr lang="en-US" smtClean="0"/>
              <a:pPr>
                <a:defRPr/>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1"/>
          <p:cNvSpPr>
            <a:spLocks noGrp="1"/>
          </p:cNvSpPr>
          <p:nvPr>
            <p:ph idx="1"/>
          </p:nvPr>
        </p:nvSpPr>
        <p:spPr>
          <a:xfrm>
            <a:off x="0" y="762000"/>
            <a:ext cx="8991600" cy="5791200"/>
          </a:xfrm>
        </p:spPr>
        <p:txBody>
          <a:bodyPr/>
          <a:lstStyle/>
          <a:p>
            <a:r>
              <a:rPr lang="en-US" sz="1600" smtClean="0"/>
              <a:t>If h=0 for all nodes then A</a:t>
            </a:r>
            <a:r>
              <a:rPr lang="en-US" sz="1600" baseline="30000" smtClean="0"/>
              <a:t>*</a:t>
            </a:r>
            <a:r>
              <a:rPr lang="en-US" sz="1600" smtClean="0"/>
              <a:t> reduces to Uniform Cost method &amp; the optimal solution is guaranteed</a:t>
            </a:r>
          </a:p>
          <a:p>
            <a:endParaRPr lang="en-US" sz="1600" smtClean="0"/>
          </a:p>
          <a:p>
            <a:r>
              <a:rPr lang="en-US" sz="1600" smtClean="0"/>
              <a:t>A heuristic h is admissible if for each node n belonging to the graph 0 </a:t>
            </a:r>
            <a:r>
              <a:rPr lang="en-US" sz="1600" smtClean="0">
                <a:sym typeface="Symbol" pitchFamily="18" charset="2"/>
              </a:rPr>
              <a:t></a:t>
            </a:r>
            <a:r>
              <a:rPr lang="en-US" sz="1600" smtClean="0"/>
              <a:t> h(n) </a:t>
            </a:r>
            <a:r>
              <a:rPr lang="en-US" sz="1600" smtClean="0">
                <a:sym typeface="Symbol" pitchFamily="18" charset="2"/>
              </a:rPr>
              <a:t></a:t>
            </a:r>
            <a:r>
              <a:rPr lang="en-US" sz="1600" smtClean="0"/>
              <a:t> h</a:t>
            </a:r>
            <a:r>
              <a:rPr lang="en-US" sz="1600" baseline="30000" smtClean="0"/>
              <a:t>*</a:t>
            </a:r>
            <a:r>
              <a:rPr lang="en-US" sz="1600" smtClean="0"/>
              <a:t>(n). Otherwise a heuristic is called as inadmissible</a:t>
            </a:r>
          </a:p>
          <a:p>
            <a:endParaRPr lang="en-US" sz="1600" smtClean="0"/>
          </a:p>
          <a:p>
            <a:r>
              <a:rPr lang="en-US" sz="1600" smtClean="0"/>
              <a:t>Algorithm A</a:t>
            </a:r>
            <a:r>
              <a:rPr lang="en-US" sz="1600" baseline="30000" smtClean="0"/>
              <a:t>*</a:t>
            </a:r>
            <a:r>
              <a:rPr lang="en-US" sz="1600" smtClean="0"/>
              <a:t> finds optimal solution path if heuristic estimates are admissible, i.e., h(n) never overestimates the cost to reach the goal</a:t>
            </a:r>
          </a:p>
          <a:p>
            <a:endParaRPr lang="en-US" sz="1600" smtClean="0"/>
          </a:p>
          <a:p>
            <a:r>
              <a:rPr lang="en-US" sz="1600" smtClean="0"/>
              <a:t>A</a:t>
            </a:r>
            <a:r>
              <a:rPr lang="en-US" sz="1600" baseline="30000" smtClean="0"/>
              <a:t>*</a:t>
            </a:r>
            <a:r>
              <a:rPr lang="en-US" sz="1600" smtClean="0"/>
              <a:t> never stores entire explicit graph. That’s why size of memory requirement is appreciable in contrast to DFS</a:t>
            </a:r>
          </a:p>
          <a:p>
            <a:endParaRPr lang="en-US" sz="1600" smtClean="0"/>
          </a:p>
          <a:p>
            <a:r>
              <a:rPr lang="en-US" sz="1600" smtClean="0"/>
              <a:t>A node may be expanded more than once by A</a:t>
            </a:r>
            <a:r>
              <a:rPr lang="en-US" sz="1600" baseline="30000" smtClean="0"/>
              <a:t>*</a:t>
            </a:r>
            <a:r>
              <a:rPr lang="en-US" sz="1600" smtClean="0"/>
              <a:t>, i.e., there is a chance of expanding more nodes in A</a:t>
            </a:r>
            <a:r>
              <a:rPr lang="en-US" sz="1600" baseline="30000" smtClean="0"/>
              <a:t>*</a:t>
            </a:r>
            <a:r>
              <a:rPr lang="en-US" sz="1600" smtClean="0"/>
              <a:t> than Uniform Cost method</a:t>
            </a:r>
          </a:p>
        </p:txBody>
      </p:sp>
      <p:sp>
        <p:nvSpPr>
          <p:cNvPr id="3" name="Title 2"/>
          <p:cNvSpPr>
            <a:spLocks noGrp="1"/>
          </p:cNvSpPr>
          <p:nvPr>
            <p:ph type="title"/>
          </p:nvPr>
        </p:nvSpPr>
        <p:spPr>
          <a:xfrm>
            <a:off x="457200" y="381000"/>
            <a:ext cx="8229600" cy="563562"/>
          </a:xfrm>
        </p:spPr>
        <p:txBody>
          <a:bodyPr>
            <a:normAutofit fontScale="90000"/>
          </a:bodyPr>
          <a:lstStyle/>
          <a:p>
            <a:pPr>
              <a:defRPr/>
            </a:pPr>
            <a:r>
              <a:rPr lang="en-US" dirty="0" smtClean="0"/>
              <a:t>Remarks</a:t>
            </a:r>
            <a:br>
              <a:rPr lang="en-US" dirty="0" smtClean="0"/>
            </a:br>
            <a:endParaRPr lang="en-US" dirty="0"/>
          </a:p>
        </p:txBody>
      </p:sp>
      <p:sp>
        <p:nvSpPr>
          <p:cNvPr id="6349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98BDA8D-3D8B-4EE9-A0E0-BF819CB0130C}" type="datetime1">
              <a:rPr lang="en-US" smtClean="0"/>
              <a:pPr>
                <a:defRPr/>
              </a:pPr>
              <a:t>2/19/2020</a:t>
            </a:fld>
            <a:endParaRPr lang="en-US" smtClean="0"/>
          </a:p>
        </p:txBody>
      </p:sp>
      <p:sp>
        <p:nvSpPr>
          <p:cNvPr id="6349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4467D58-51F8-417C-876B-28C04E5D0E70}" type="slidenum">
              <a:rPr lang="en-US" smtClean="0"/>
              <a:pPr>
                <a:defRPr/>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152400" y="609600"/>
            <a:ext cx="8839200" cy="5638800"/>
          </a:xfrm>
        </p:spPr>
        <p:txBody>
          <a:bodyPr/>
          <a:lstStyle/>
          <a:p>
            <a:pPr algn="just"/>
            <a:r>
              <a:rPr lang="en-US" sz="1600" smtClean="0"/>
              <a:t>Let’s consider the heuristics for the 8-puzzle problem, one of the earliest heuristic search problems</a:t>
            </a:r>
          </a:p>
          <a:p>
            <a:pPr algn="just"/>
            <a:endParaRPr lang="en-US" sz="1600" smtClean="0"/>
          </a:p>
          <a:p>
            <a:pPr algn="just"/>
            <a:endParaRPr lang="en-US" sz="1600" smtClean="0"/>
          </a:p>
          <a:p>
            <a:pPr algn="just"/>
            <a:endParaRPr lang="en-US" sz="1600" smtClean="0"/>
          </a:p>
          <a:p>
            <a:pPr algn="just"/>
            <a:endParaRPr lang="en-US" sz="1600" smtClean="0"/>
          </a:p>
          <a:p>
            <a:pPr algn="just"/>
            <a:endParaRPr lang="en-US" sz="1600" smtClean="0"/>
          </a:p>
          <a:p>
            <a:pPr algn="just"/>
            <a:r>
              <a:rPr lang="en-US" sz="1600" smtClean="0"/>
              <a:t>The two commonly used heuristic functions are:</a:t>
            </a:r>
          </a:p>
          <a:p>
            <a:pPr lvl="1" algn="just"/>
            <a:r>
              <a:rPr lang="en-US" sz="1400" smtClean="0"/>
              <a:t>h1 = the number of misplaced tiles. For the above figure, the start state would have h1=6. h1 is admissible heuristic, because it is clear that any tile that is out of place must be moved at least once.</a:t>
            </a:r>
          </a:p>
          <a:p>
            <a:pPr lvl="1" algn="just"/>
            <a:r>
              <a:rPr lang="en-US" sz="1400" smtClean="0"/>
              <a:t>h2 = the sum of the distances of the tiles from their goal positions. Because tiles can’t move along diagonals, the distance is the sum of the horizontal &amp; vertical distances. This is sometimes called the city block distance or Manhattan distance. For the above figure, the start state gives a Manhattan distance of h2 = 4+0+3+3+1+0+2+1 = 14. h2 is also admissible, because all any move can do is to move one tile one step closer to the goal</a:t>
            </a:r>
          </a:p>
          <a:p>
            <a:pPr algn="just"/>
            <a:r>
              <a:rPr lang="en-US" sz="1600" smtClean="0"/>
              <a:t>It is easy to see from the definitions of the two heuristics that, for any node n, h2(n) </a:t>
            </a:r>
            <a:r>
              <a:rPr lang="en-US" sz="1600" smtClean="0">
                <a:sym typeface="Symbol" pitchFamily="18" charset="2"/>
              </a:rPr>
              <a:t></a:t>
            </a:r>
            <a:r>
              <a:rPr lang="en-US" sz="1600" smtClean="0"/>
              <a:t> h1(n), i.e., h2 dominates h1</a:t>
            </a:r>
          </a:p>
          <a:p>
            <a:pPr algn="just"/>
            <a:r>
              <a:rPr lang="en-US" sz="1600" smtClean="0"/>
              <a:t>It is always better to use a heuristic function with higher values, provided it does not overestimate &amp; that the computation time for the heuristic is not too large</a:t>
            </a:r>
          </a:p>
        </p:txBody>
      </p:sp>
      <p:sp>
        <p:nvSpPr>
          <p:cNvPr id="3" name="Title 2"/>
          <p:cNvSpPr>
            <a:spLocks noGrp="1"/>
          </p:cNvSpPr>
          <p:nvPr>
            <p:ph type="title"/>
          </p:nvPr>
        </p:nvSpPr>
        <p:spPr>
          <a:xfrm>
            <a:off x="457200" y="274638"/>
            <a:ext cx="8229600" cy="563562"/>
          </a:xfrm>
        </p:spPr>
        <p:txBody>
          <a:bodyPr>
            <a:normAutofit fontScale="90000"/>
          </a:bodyPr>
          <a:lstStyle/>
          <a:p>
            <a:pPr>
              <a:defRPr/>
            </a:pPr>
            <a:r>
              <a:rPr lang="en-US" dirty="0" smtClean="0"/>
              <a:t>Heuristic Functions</a:t>
            </a:r>
            <a:br>
              <a:rPr lang="en-US" dirty="0" smtClean="0"/>
            </a:br>
            <a:endParaRPr lang="en-US" dirty="0"/>
          </a:p>
        </p:txBody>
      </p:sp>
      <p:sp>
        <p:nvSpPr>
          <p:cNvPr id="6451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BD4C73DF-DDCA-4380-9830-03B69A822849}" type="datetime1">
              <a:rPr lang="en-US" smtClean="0"/>
              <a:pPr>
                <a:defRPr/>
              </a:pPr>
              <a:t>2/19/2020</a:t>
            </a:fld>
            <a:endParaRPr lang="en-US" smtClean="0"/>
          </a:p>
        </p:txBody>
      </p:sp>
      <p:sp>
        <p:nvSpPr>
          <p:cNvPr id="6451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9BB02297-52F1-4207-8A9E-26DE3E540B40}" type="slidenum">
              <a:rPr lang="en-US" smtClean="0"/>
              <a:pPr>
                <a:defRPr/>
              </a:pPr>
              <a:t>28</a:t>
            </a:fld>
            <a:endParaRPr lang="en-US" smtClean="0"/>
          </a:p>
        </p:txBody>
      </p:sp>
      <p:pic>
        <p:nvPicPr>
          <p:cNvPr id="79878" name="Picture 2"/>
          <p:cNvPicPr>
            <a:picLocks noChangeAspect="1" noChangeArrowheads="1"/>
          </p:cNvPicPr>
          <p:nvPr/>
        </p:nvPicPr>
        <p:blipFill>
          <a:blip r:embed="rId2" cstate="print"/>
          <a:srcRect/>
          <a:stretch>
            <a:fillRect/>
          </a:stretch>
        </p:blipFill>
        <p:spPr bwMode="auto">
          <a:xfrm>
            <a:off x="2286000" y="914400"/>
            <a:ext cx="370522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a:xfrm>
            <a:off x="0" y="1600200"/>
            <a:ext cx="9144000" cy="3962400"/>
          </a:xfrm>
        </p:spPr>
        <p:txBody>
          <a:bodyPr/>
          <a:lstStyle/>
          <a:p>
            <a:r>
              <a:rPr lang="en-US" sz="1600" b="1" smtClean="0"/>
              <a:t>Consistent heuristic: </a:t>
            </a:r>
            <a:r>
              <a:rPr lang="en-US" sz="1600" smtClean="0"/>
              <a:t>for any node n and one of its children n’, h(n)≤ c(n, n’) + h(n’) &amp; for any goal node G, h(G) = 0</a:t>
            </a:r>
          </a:p>
          <a:p>
            <a:endParaRPr lang="en-US" sz="1600" smtClean="0"/>
          </a:p>
          <a:p>
            <a:r>
              <a:rPr lang="en-US" sz="1600" smtClean="0"/>
              <a:t>a) If h is consistent, then p.t. h(n)≤ c(n, n’) + h(n’) is applicable for any descendant n’ </a:t>
            </a:r>
          </a:p>
          <a:p>
            <a:pPr>
              <a:buFont typeface="Wingdings 3" pitchFamily="18" charset="2"/>
              <a:buNone/>
            </a:pPr>
            <a:r>
              <a:rPr lang="en-US" sz="1600" smtClean="0"/>
              <a:t>        of n.</a:t>
            </a:r>
          </a:p>
          <a:p>
            <a:pPr>
              <a:buFont typeface="Wingdings 3" pitchFamily="18" charset="2"/>
              <a:buNone/>
            </a:pPr>
            <a:r>
              <a:rPr lang="en-US" sz="1600" smtClean="0"/>
              <a:t>    Proof: n’’ – a grandchild of n by way of n’.</a:t>
            </a:r>
          </a:p>
          <a:p>
            <a:pPr>
              <a:buFont typeface="Wingdings 3" pitchFamily="18" charset="2"/>
              <a:buNone/>
            </a:pPr>
            <a:r>
              <a:rPr lang="en-US" sz="1600" smtClean="0"/>
              <a:t>		  we know h(n)≤ c(n, n’) + h(n’)   ------------------ (1)</a:t>
            </a:r>
          </a:p>
          <a:p>
            <a:pPr>
              <a:buFont typeface="Wingdings 3" pitchFamily="18" charset="2"/>
              <a:buNone/>
            </a:pPr>
            <a:r>
              <a:rPr lang="en-US" sz="1600" smtClean="0"/>
              <a:t>               we can write, h(n’)≤ c(n’, n’’) + h(n’’)    </a:t>
            </a:r>
          </a:p>
          <a:p>
            <a:pPr>
              <a:buFont typeface="Wingdings 3" pitchFamily="18" charset="2"/>
              <a:buNone/>
            </a:pPr>
            <a:r>
              <a:rPr lang="en-US" sz="1600" smtClean="0"/>
              <a:t>		    so from (1), h(n)≤ c(n, n’) + c(n’, n’’) + h(n’’) </a:t>
            </a:r>
          </a:p>
          <a:p>
            <a:pPr>
              <a:buFont typeface="Wingdings 3" pitchFamily="18" charset="2"/>
              <a:buNone/>
            </a:pPr>
            <a:r>
              <a:rPr lang="en-US" sz="1600" smtClean="0"/>
              <a:t> 				 ≤ c(n, n’’) + h(n’’)</a:t>
            </a:r>
          </a:p>
          <a:p>
            <a:pPr>
              <a:buFont typeface="Wingdings 3" pitchFamily="18" charset="2"/>
              <a:buNone/>
            </a:pPr>
            <a:r>
              <a:rPr lang="en-US" sz="1600" smtClean="0"/>
              <a:t>                Thus the inequality holds for a grandchild n’’ of n as well as for a direct child n’ of n. By a similar argument, we can extend this to any descendant of n.</a:t>
            </a:r>
          </a:p>
        </p:txBody>
      </p:sp>
      <p:sp>
        <p:nvSpPr>
          <p:cNvPr id="3" name="Title 2"/>
          <p:cNvSpPr>
            <a:spLocks noGrp="1"/>
          </p:cNvSpPr>
          <p:nvPr>
            <p:ph type="title"/>
          </p:nvPr>
        </p:nvSpPr>
        <p:spPr>
          <a:xfrm>
            <a:off x="457200" y="274638"/>
            <a:ext cx="8229600" cy="792162"/>
          </a:xfrm>
        </p:spPr>
        <p:txBody>
          <a:bodyPr/>
          <a:lstStyle/>
          <a:p>
            <a:pPr>
              <a:defRPr/>
            </a:pPr>
            <a:r>
              <a:rPr lang="en-US" sz="3700" dirty="0" smtClean="0"/>
              <a:t>Important Results on A</a:t>
            </a:r>
            <a:r>
              <a:rPr lang="en-US" sz="3700" baseline="30000" dirty="0" smtClean="0"/>
              <a:t>*</a:t>
            </a:r>
            <a:endParaRPr lang="en-US" sz="3700" baseline="30000" dirty="0"/>
          </a:p>
        </p:txBody>
      </p:sp>
      <p:sp>
        <p:nvSpPr>
          <p:cNvPr id="6554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FA85033F-2438-447D-AF4B-937A3779A246}" type="datetime1">
              <a:rPr lang="en-US" smtClean="0"/>
              <a:pPr>
                <a:defRPr/>
              </a:pPr>
              <a:t>2/19/2020</a:t>
            </a:fld>
            <a:endParaRPr lang="en-US" smtClean="0"/>
          </a:p>
        </p:txBody>
      </p:sp>
      <p:sp>
        <p:nvSpPr>
          <p:cNvPr id="655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5AD04B6-941B-4F6A-B8D5-53A555F83812}" type="slidenum">
              <a:rPr lang="en-US" smtClean="0"/>
              <a:pPr>
                <a:defRPr/>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a:xfrm>
            <a:off x="457200" y="1752600"/>
            <a:ext cx="8229600" cy="4495800"/>
          </a:xfrm>
        </p:spPr>
        <p:txBody>
          <a:bodyPr>
            <a:normAutofit/>
          </a:bodyPr>
          <a:lstStyle/>
          <a:p>
            <a:r>
              <a:rPr lang="en-US" sz="2400" dirty="0" smtClean="0"/>
              <a:t>Breadth-first search</a:t>
            </a:r>
          </a:p>
          <a:p>
            <a:endParaRPr lang="en-US" sz="2400" dirty="0" smtClean="0"/>
          </a:p>
          <a:p>
            <a:r>
              <a:rPr lang="en-US" sz="2400" dirty="0" smtClean="0"/>
              <a:t>Uniform-cost search</a:t>
            </a:r>
          </a:p>
          <a:p>
            <a:endParaRPr lang="en-US" sz="2400" dirty="0" smtClean="0"/>
          </a:p>
          <a:p>
            <a:r>
              <a:rPr lang="en-US" sz="2400" dirty="0" smtClean="0"/>
              <a:t>Depth-first search</a:t>
            </a:r>
          </a:p>
          <a:p>
            <a:endParaRPr lang="en-US" sz="2400" dirty="0" smtClean="0"/>
          </a:p>
          <a:p>
            <a:r>
              <a:rPr lang="en-US" sz="2400" dirty="0" smtClean="0"/>
              <a:t>Depth-limited search</a:t>
            </a:r>
          </a:p>
          <a:p>
            <a:endParaRPr lang="en-US" sz="2400" dirty="0" smtClean="0"/>
          </a:p>
          <a:p>
            <a:r>
              <a:rPr lang="en-US" sz="2400" dirty="0" smtClean="0"/>
              <a:t>Iterative deepening search</a:t>
            </a:r>
          </a:p>
        </p:txBody>
      </p:sp>
      <p:sp>
        <p:nvSpPr>
          <p:cNvPr id="3" name="Title 2"/>
          <p:cNvSpPr>
            <a:spLocks noGrp="1"/>
          </p:cNvSpPr>
          <p:nvPr>
            <p:ph type="title"/>
          </p:nvPr>
        </p:nvSpPr>
        <p:spPr/>
        <p:txBody>
          <a:bodyPr/>
          <a:lstStyle/>
          <a:p>
            <a:pPr>
              <a:defRPr/>
            </a:pPr>
            <a:r>
              <a:rPr lang="en-US" dirty="0" smtClean="0"/>
              <a:t>Uninformed or Blind Search </a:t>
            </a:r>
            <a:endParaRPr lang="en-US" dirty="0"/>
          </a:p>
        </p:txBody>
      </p:sp>
      <p:sp>
        <p:nvSpPr>
          <p:cNvPr id="4506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8B85776-36C6-4EB5-A329-AAD60E0745F5}" type="datetime1">
              <a:rPr lang="en-US" smtClean="0"/>
              <a:pPr>
                <a:defRPr/>
              </a:pPr>
              <a:t>2/19/2020</a:t>
            </a:fld>
            <a:endParaRPr lang="en-US" smtClean="0"/>
          </a:p>
        </p:txBody>
      </p:sp>
      <p:sp>
        <p:nvSpPr>
          <p:cNvPr id="4506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2F20744-1DDF-452D-93F0-DE64EECF60F5}" type="slidenum">
              <a:rPr lang="en-US" smtClean="0"/>
              <a:pPr>
                <a:defRPr/>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1"/>
          <p:cNvSpPr>
            <a:spLocks noGrp="1"/>
          </p:cNvSpPr>
          <p:nvPr>
            <p:ph idx="1"/>
          </p:nvPr>
        </p:nvSpPr>
        <p:spPr>
          <a:xfrm>
            <a:off x="228600" y="762000"/>
            <a:ext cx="8915400" cy="5638800"/>
          </a:xfrm>
        </p:spPr>
        <p:txBody>
          <a:bodyPr/>
          <a:lstStyle/>
          <a:p>
            <a:r>
              <a:rPr lang="en-US" sz="1600" b="1" dirty="0" smtClean="0"/>
              <a:t>b) If A* uses a consistent heuristic, then f(n) is non-decreasing along any path</a:t>
            </a:r>
          </a:p>
          <a:p>
            <a:pPr>
              <a:buFont typeface="Wingdings 3" pitchFamily="18" charset="2"/>
              <a:buNone/>
            </a:pPr>
            <a:endParaRPr lang="en-US" sz="1600" b="1" dirty="0" smtClean="0"/>
          </a:p>
          <a:p>
            <a:pPr>
              <a:buFont typeface="Wingdings 3" pitchFamily="18" charset="2"/>
              <a:buNone/>
            </a:pPr>
            <a:r>
              <a:rPr lang="en-US" sz="1600" dirty="0" smtClean="0"/>
              <a:t>Proof: we know that f(n) = g(n) + h(n)  --------------- (1)</a:t>
            </a:r>
          </a:p>
          <a:p>
            <a:pPr>
              <a:buFont typeface="Wingdings 3" pitchFamily="18" charset="2"/>
              <a:buNone/>
            </a:pPr>
            <a:r>
              <a:rPr lang="en-US" sz="1600" dirty="0" smtClean="0"/>
              <a:t>           since A* uses consistent heuristic, so h(n)≤ c(n, n’) + h(n’)</a:t>
            </a:r>
          </a:p>
          <a:p>
            <a:pPr>
              <a:buFont typeface="Wingdings 3" pitchFamily="18" charset="2"/>
              <a:buNone/>
            </a:pPr>
            <a:r>
              <a:rPr lang="en-US" sz="1600" dirty="0" smtClean="0"/>
              <a:t>		so, from (1) we have,</a:t>
            </a:r>
          </a:p>
          <a:p>
            <a:pPr>
              <a:buFont typeface="Wingdings 3" pitchFamily="18" charset="2"/>
              <a:buNone/>
            </a:pPr>
            <a:r>
              <a:rPr lang="en-US" sz="1600" dirty="0" smtClean="0"/>
              <a:t>             f(n) ≤ g(n) + c(n, n’) + h(n’)</a:t>
            </a:r>
          </a:p>
          <a:p>
            <a:pPr>
              <a:buFont typeface="Wingdings 3" pitchFamily="18" charset="2"/>
              <a:buNone/>
            </a:pPr>
            <a:r>
              <a:rPr lang="en-US" sz="1600" dirty="0" smtClean="0"/>
              <a:t>		       ≤ g(n’) + h(n’) ≤ f(n’)</a:t>
            </a:r>
          </a:p>
          <a:p>
            <a:pPr>
              <a:buFont typeface="Wingdings 3" pitchFamily="18" charset="2"/>
              <a:buNone/>
            </a:pPr>
            <a:r>
              <a:rPr lang="en-US" sz="1600" dirty="0" smtClean="0"/>
              <a:t>Thus we can say that a node’s f is never less than it’s parent’s f, so f is non-decreasing along any path</a:t>
            </a:r>
          </a:p>
          <a:p>
            <a:pPr>
              <a:buFont typeface="Wingdings 3" pitchFamily="18" charset="2"/>
              <a:buNone/>
            </a:pPr>
            <a:endParaRPr lang="en-US" sz="1600" dirty="0" smtClean="0"/>
          </a:p>
          <a:p>
            <a:pPr>
              <a:buFont typeface="Wingdings 3" pitchFamily="18" charset="2"/>
              <a:buNone/>
            </a:pPr>
            <a:r>
              <a:rPr lang="en-US" sz="1600" b="1" dirty="0" smtClean="0"/>
              <a:t>c) If h is consistent, then h is admissible also</a:t>
            </a:r>
          </a:p>
          <a:p>
            <a:pPr>
              <a:buFont typeface="Wingdings 3" pitchFamily="18" charset="2"/>
              <a:buNone/>
            </a:pPr>
            <a:r>
              <a:rPr lang="en-US" sz="1600" dirty="0" smtClean="0"/>
              <a:t> Proof: since h is consistent heuristic, so h(n)≤ c(n, n’) + h(n’) ---------- (1)</a:t>
            </a:r>
          </a:p>
          <a:p>
            <a:pPr>
              <a:buFont typeface="Wingdings 3" pitchFamily="18" charset="2"/>
              <a:buNone/>
            </a:pPr>
            <a:r>
              <a:rPr lang="en-US" sz="1600" dirty="0" smtClean="0"/>
              <a:t>         now, for any node n, consider the best path from it to any goal node. This is h*(n) that an admissible heuristic must not overestimate. For the consistent heuristic, n’ can be any descendant of n. so let’s consider n’ be the node G, where G is that best reachable goal node. </a:t>
            </a:r>
          </a:p>
          <a:p>
            <a:pPr>
              <a:buFont typeface="Wingdings 3" pitchFamily="18" charset="2"/>
              <a:buNone/>
            </a:pPr>
            <a:r>
              <a:rPr lang="en-US" sz="1600" dirty="0" smtClean="0"/>
              <a:t>    so from (1) we get, h(n)≤ c(n, G) + h(G) </a:t>
            </a:r>
          </a:p>
          <a:p>
            <a:pPr>
              <a:buFont typeface="Wingdings 3" pitchFamily="18" charset="2"/>
              <a:buNone/>
            </a:pPr>
            <a:r>
              <a:rPr lang="en-US" sz="1600" dirty="0" smtClean="0"/>
              <a:t>     since h(G) = 0, so we have h(n)≤ c(n, G); h(n)≤ h*(n) which is the definition of admissible heuristic. Hence the proof. </a:t>
            </a:r>
          </a:p>
          <a:p>
            <a:pPr>
              <a:buFont typeface="Wingdings 3" pitchFamily="18" charset="2"/>
              <a:buNone/>
            </a:pPr>
            <a:r>
              <a:rPr lang="en-US" sz="1600" dirty="0" smtClean="0"/>
              <a:t>         </a:t>
            </a:r>
          </a:p>
          <a:p>
            <a:pPr>
              <a:buFont typeface="Wingdings 3" pitchFamily="18" charset="2"/>
              <a:buNone/>
            </a:pPr>
            <a:endParaRPr lang="en-US" sz="1600" dirty="0" smtClean="0"/>
          </a:p>
          <a:p>
            <a:pPr>
              <a:buFont typeface="Wingdings 3" pitchFamily="18" charset="2"/>
              <a:buNone/>
            </a:pPr>
            <a:endParaRPr lang="en-US" sz="1600" dirty="0" smtClean="0"/>
          </a:p>
          <a:p>
            <a:pPr>
              <a:buFont typeface="Wingdings 3" pitchFamily="18" charset="2"/>
              <a:buNone/>
            </a:pPr>
            <a:endParaRPr lang="en-US" sz="1600" dirty="0" smtClean="0"/>
          </a:p>
        </p:txBody>
      </p:sp>
      <p:sp>
        <p:nvSpPr>
          <p:cNvPr id="3" name="Title 2"/>
          <p:cNvSpPr>
            <a:spLocks noGrp="1"/>
          </p:cNvSpPr>
          <p:nvPr>
            <p:ph type="title"/>
          </p:nvPr>
        </p:nvSpPr>
        <p:spPr>
          <a:xfrm>
            <a:off x="457200" y="152400"/>
            <a:ext cx="8229600" cy="639762"/>
          </a:xfrm>
        </p:spPr>
        <p:txBody>
          <a:bodyPr>
            <a:normAutofit fontScale="90000"/>
          </a:bodyPr>
          <a:lstStyle/>
          <a:p>
            <a:pPr>
              <a:defRPr/>
            </a:pPr>
            <a:r>
              <a:rPr lang="en-US" sz="3700" dirty="0" smtClean="0"/>
              <a:t>Important Results on A</a:t>
            </a:r>
            <a:r>
              <a:rPr lang="en-US" sz="3700" baseline="30000" dirty="0" smtClean="0"/>
              <a:t>* </a:t>
            </a:r>
            <a:r>
              <a:rPr lang="en-US" sz="2400" dirty="0" smtClean="0"/>
              <a:t>contd..</a:t>
            </a:r>
            <a:endParaRPr lang="en-US" sz="2400" dirty="0"/>
          </a:p>
        </p:txBody>
      </p:sp>
      <p:sp>
        <p:nvSpPr>
          <p:cNvPr id="6656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BCF5A796-6597-4C45-8692-CD971848684C}" type="datetime1">
              <a:rPr lang="en-US" smtClean="0"/>
              <a:pPr>
                <a:defRPr/>
              </a:pPr>
              <a:t>2/19/2020</a:t>
            </a:fld>
            <a:endParaRPr lang="en-US" smtClean="0"/>
          </a:p>
        </p:txBody>
      </p:sp>
      <p:sp>
        <p:nvSpPr>
          <p:cNvPr id="6656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3A74983-EEF3-4DC7-945B-053014672AB3}" type="slidenum">
              <a:rPr lang="en-US" smtClean="0"/>
              <a:pPr>
                <a:defRPr/>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1"/>
          <p:cNvSpPr>
            <a:spLocks noGrp="1"/>
          </p:cNvSpPr>
          <p:nvPr>
            <p:ph idx="1"/>
          </p:nvPr>
        </p:nvSpPr>
        <p:spPr>
          <a:xfrm>
            <a:off x="304800" y="1295400"/>
            <a:ext cx="8839200" cy="4648200"/>
          </a:xfrm>
        </p:spPr>
        <p:txBody>
          <a:bodyPr/>
          <a:lstStyle/>
          <a:p>
            <a:r>
              <a:rPr lang="en-US" sz="1600" b="1" smtClean="0"/>
              <a:t>Prove that the heuristic ‘sum of manhattan distances’ for the 8-puzzle problem is an admissible heuristic</a:t>
            </a:r>
          </a:p>
          <a:p>
            <a:endParaRPr lang="en-US" sz="1600" b="1" smtClean="0"/>
          </a:p>
          <a:p>
            <a:r>
              <a:rPr lang="en-US" sz="1600" smtClean="0"/>
              <a:t>Proof: Let the sum of manhattan distances be denoted by totdist. We have to prove that totdist ≤ h* ∀ positions</a:t>
            </a:r>
          </a:p>
          <a:p>
            <a:pPr>
              <a:buFont typeface="Wingdings 3" pitchFamily="18" charset="2"/>
              <a:buNone/>
            </a:pPr>
            <a:r>
              <a:rPr lang="en-US" sz="1600" smtClean="0"/>
              <a:t>     this relation can be proved by the following argument:</a:t>
            </a:r>
          </a:p>
          <a:p>
            <a:pPr>
              <a:buFont typeface="Wingdings 3" pitchFamily="18" charset="2"/>
              <a:buNone/>
            </a:pPr>
            <a:r>
              <a:rPr lang="en-US" sz="1600" smtClean="0"/>
              <a:t>     if we relaxed the problem by allowing the tiles to climb on top of each other, then   each tile could travel to its home square along a trajectory whose length is exactly the manhattan distance .</a:t>
            </a:r>
          </a:p>
          <a:p>
            <a:pPr>
              <a:buFont typeface="Wingdings 3" pitchFamily="18" charset="2"/>
              <a:buNone/>
            </a:pPr>
            <a:r>
              <a:rPr lang="en-US" sz="1600" smtClean="0"/>
              <a:t>    so the optimal solution in the relaxed puzzle would be exactly of length totdist.  </a:t>
            </a:r>
          </a:p>
          <a:p>
            <a:pPr>
              <a:buFont typeface="Wingdings 3" pitchFamily="18" charset="2"/>
              <a:buNone/>
            </a:pPr>
            <a:r>
              <a:rPr lang="en-US" sz="1600" smtClean="0"/>
              <a:t>    In the original problem, however, there is interaction between the tiles and they are in each other’s way. This can prevent the tiles from moving along the shortest trajectories, which ensures our optimal solution’s length be equal to greater than totdist, i.e. h*≥ totdist.</a:t>
            </a:r>
          </a:p>
          <a:p>
            <a:endParaRPr lang="en-US" sz="1600" smtClean="0"/>
          </a:p>
        </p:txBody>
      </p:sp>
      <p:sp>
        <p:nvSpPr>
          <p:cNvPr id="3" name="Title 2"/>
          <p:cNvSpPr>
            <a:spLocks noGrp="1"/>
          </p:cNvSpPr>
          <p:nvPr>
            <p:ph type="title"/>
          </p:nvPr>
        </p:nvSpPr>
        <p:spPr>
          <a:xfrm>
            <a:off x="457200" y="274638"/>
            <a:ext cx="8229600" cy="715962"/>
          </a:xfrm>
        </p:spPr>
        <p:txBody>
          <a:bodyPr/>
          <a:lstStyle/>
          <a:p>
            <a:pPr>
              <a:defRPr/>
            </a:pPr>
            <a:r>
              <a:rPr lang="en-US" sz="3700" dirty="0" smtClean="0"/>
              <a:t>Important Results on A</a:t>
            </a:r>
            <a:r>
              <a:rPr lang="en-US" sz="3700" baseline="30000" dirty="0" smtClean="0"/>
              <a:t>* </a:t>
            </a:r>
            <a:r>
              <a:rPr lang="en-US" sz="3700" dirty="0" smtClean="0"/>
              <a:t>contd..</a:t>
            </a:r>
            <a:endParaRPr lang="en-US" sz="3700" dirty="0"/>
          </a:p>
        </p:txBody>
      </p:sp>
      <p:sp>
        <p:nvSpPr>
          <p:cNvPr id="6758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A30A85CB-0A01-4882-BD25-B1B05F76DBC7}" type="datetime1">
              <a:rPr lang="en-US" smtClean="0"/>
              <a:pPr>
                <a:defRPr/>
              </a:pPr>
              <a:t>2/19/2020</a:t>
            </a:fld>
            <a:endParaRPr lang="en-US" smtClean="0"/>
          </a:p>
        </p:txBody>
      </p:sp>
      <p:sp>
        <p:nvSpPr>
          <p:cNvPr id="6758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CDE96FC5-460B-450F-A054-F7A55A1AD366}" type="slidenum">
              <a:rPr lang="en-US" smtClean="0"/>
              <a:pPr>
                <a:defRPr/>
              </a:pPr>
              <a:t>31</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a:xfrm>
            <a:off x="152400" y="990600"/>
            <a:ext cx="8839200" cy="5410200"/>
          </a:xfrm>
        </p:spPr>
        <p:txBody>
          <a:bodyPr/>
          <a:lstStyle/>
          <a:p>
            <a:r>
              <a:rPr lang="en-US" sz="1800" b="1" dirty="0" smtClean="0"/>
              <a:t>Algorithm</a:t>
            </a:r>
          </a:p>
          <a:p>
            <a:r>
              <a:rPr lang="en-US" sz="1400" dirty="0" smtClean="0"/>
              <a:t>begin</a:t>
            </a:r>
          </a:p>
          <a:p>
            <a:r>
              <a:rPr lang="en-US" sz="1400" dirty="0" smtClean="0"/>
              <a:t>        put start node in OPEN, found = false;</a:t>
            </a:r>
          </a:p>
          <a:p>
            <a:r>
              <a:rPr lang="en-US" sz="1400" dirty="0" smtClean="0"/>
              <a:t>        while OPEN not empty &amp; not(found) do</a:t>
            </a:r>
          </a:p>
          <a:p>
            <a:r>
              <a:rPr lang="en-US" sz="1400" dirty="0" smtClean="0"/>
              <a:t>        begin</a:t>
            </a:r>
          </a:p>
          <a:p>
            <a:r>
              <a:rPr lang="en-US" sz="1400" dirty="0" smtClean="0"/>
              <a:t>             remove top-most node n from OPEN &amp; put n in CLOSED;</a:t>
            </a:r>
          </a:p>
          <a:p>
            <a:r>
              <a:rPr lang="en-US" sz="1400" dirty="0" smtClean="0"/>
              <a:t>             expand n generating all its successors;</a:t>
            </a:r>
          </a:p>
          <a:p>
            <a:r>
              <a:rPr lang="en-US" sz="1400" dirty="0" smtClean="0"/>
              <a:t>             put those successors (in no particular order) at the end of OPEN except the</a:t>
            </a:r>
          </a:p>
          <a:p>
            <a:pPr>
              <a:buNone/>
            </a:pPr>
            <a:r>
              <a:rPr lang="en-US" sz="1400" dirty="0" smtClean="0"/>
              <a:t>                         successor already appearing in OPEN or CLOSED;  // can happen  for graphs          </a:t>
            </a:r>
          </a:p>
          <a:p>
            <a:r>
              <a:rPr lang="en-US" sz="1400" dirty="0" smtClean="0"/>
              <a:t>             direct backward pointer to n for each successor </a:t>
            </a:r>
            <a:r>
              <a:rPr lang="en-US" sz="1400" dirty="0" err="1" smtClean="0"/>
              <a:t>n</a:t>
            </a:r>
            <a:r>
              <a:rPr lang="en-US" sz="1400" baseline="-25000" dirty="0" err="1" smtClean="0"/>
              <a:t>i</a:t>
            </a:r>
            <a:r>
              <a:rPr lang="en-US" sz="1400" dirty="0" smtClean="0"/>
              <a:t>;</a:t>
            </a:r>
          </a:p>
          <a:p>
            <a:r>
              <a:rPr lang="en-US" sz="1400" dirty="0" smtClean="0"/>
              <a:t>              if any of the successor is a goal node then</a:t>
            </a:r>
          </a:p>
          <a:p>
            <a:r>
              <a:rPr lang="en-US" sz="1400" dirty="0" smtClean="0"/>
              <a:t>                         found = true;</a:t>
            </a:r>
          </a:p>
          <a:p>
            <a:r>
              <a:rPr lang="en-US" sz="1400" dirty="0" smtClean="0"/>
              <a:t>              else if any of </a:t>
            </a:r>
            <a:r>
              <a:rPr lang="en-US" sz="1400" dirty="0" err="1" smtClean="0"/>
              <a:t>n</a:t>
            </a:r>
            <a:r>
              <a:rPr lang="en-US" sz="1400" baseline="-25000" dirty="0" err="1" smtClean="0"/>
              <a:t>i</a:t>
            </a:r>
            <a:r>
              <a:rPr lang="en-US" sz="1400" dirty="0" smtClean="0"/>
              <a:t> is a dead end then</a:t>
            </a:r>
          </a:p>
          <a:p>
            <a:r>
              <a:rPr lang="en-US" sz="1400" dirty="0" smtClean="0"/>
              <a:t>                         remove it from OPEN ;</a:t>
            </a:r>
          </a:p>
          <a:p>
            <a:r>
              <a:rPr lang="en-US" sz="1400" dirty="0" smtClean="0"/>
              <a:t>         end</a:t>
            </a:r>
          </a:p>
          <a:p>
            <a:r>
              <a:rPr lang="en-US" sz="1400" dirty="0" smtClean="0"/>
              <a:t>        if OPEN is empty then</a:t>
            </a:r>
          </a:p>
          <a:p>
            <a:r>
              <a:rPr lang="en-US" sz="1400" dirty="0" smtClean="0"/>
              <a:t>            output failure message;</a:t>
            </a:r>
          </a:p>
          <a:p>
            <a:r>
              <a:rPr lang="en-US" sz="1400" dirty="0" smtClean="0"/>
              <a:t>        else</a:t>
            </a:r>
          </a:p>
          <a:p>
            <a:r>
              <a:rPr lang="en-US" sz="1400" dirty="0" smtClean="0"/>
              <a:t>            output solution path by tracing back thru pointers;</a:t>
            </a:r>
          </a:p>
          <a:p>
            <a:r>
              <a:rPr lang="en-US" sz="1400" dirty="0" smtClean="0"/>
              <a:t>    end  </a:t>
            </a:r>
          </a:p>
          <a:p>
            <a:endParaRPr lang="en-US" sz="1400" dirty="0" smtClean="0"/>
          </a:p>
        </p:txBody>
      </p:sp>
      <p:sp>
        <p:nvSpPr>
          <p:cNvPr id="3" name="Title 2"/>
          <p:cNvSpPr>
            <a:spLocks noGrp="1"/>
          </p:cNvSpPr>
          <p:nvPr>
            <p:ph type="title"/>
          </p:nvPr>
        </p:nvSpPr>
        <p:spPr>
          <a:xfrm>
            <a:off x="457200" y="152400"/>
            <a:ext cx="8229600" cy="838200"/>
          </a:xfrm>
        </p:spPr>
        <p:txBody>
          <a:bodyPr/>
          <a:lstStyle/>
          <a:p>
            <a:pPr>
              <a:defRPr/>
            </a:pPr>
            <a:r>
              <a:rPr lang="en-US" dirty="0" smtClean="0"/>
              <a:t>Breadth – first Search (BFS)</a:t>
            </a:r>
            <a:endParaRPr lang="en-US" dirty="0"/>
          </a:p>
        </p:txBody>
      </p:sp>
      <p:sp>
        <p:nvSpPr>
          <p:cNvPr id="46084"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C653382C-F89B-4A6E-ADBA-BC41799B208E}" type="datetime1">
              <a:rPr lang="en-US" smtClean="0"/>
              <a:pPr>
                <a:defRPr/>
              </a:pPr>
              <a:t>2/19/2020</a:t>
            </a:fld>
            <a:endParaRPr lang="en-US" smtClean="0"/>
          </a:p>
        </p:txBody>
      </p:sp>
      <p:sp>
        <p:nvSpPr>
          <p:cNvPr id="46085"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F6F100B7-6615-4A1F-92A9-14E960FF72AB}"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5791200"/>
          </a:xfrm>
        </p:spPr>
        <p:txBody>
          <a:bodyPr>
            <a:normAutofit fontScale="92500" lnSpcReduction="20000"/>
          </a:bodyPr>
          <a:lstStyle/>
          <a:p>
            <a:pPr>
              <a:buNone/>
            </a:pPr>
            <a:r>
              <a:rPr lang="en-US" dirty="0" smtClean="0"/>
              <a:t>				     S</a:t>
            </a:r>
          </a:p>
          <a:p>
            <a:pPr>
              <a:buNone/>
            </a:pPr>
            <a:endParaRPr lang="en-US" dirty="0" smtClean="0"/>
          </a:p>
          <a:p>
            <a:pPr>
              <a:buNone/>
            </a:pPr>
            <a:r>
              <a:rPr lang="en-US" dirty="0" smtClean="0"/>
              <a:t>                       m1                            m2</a:t>
            </a:r>
          </a:p>
          <a:p>
            <a:pPr>
              <a:buNone/>
            </a:pPr>
            <a:r>
              <a:rPr lang="en-US" dirty="0" smtClean="0"/>
              <a:t>                                        m3</a:t>
            </a:r>
          </a:p>
          <a:p>
            <a:pPr>
              <a:buNone/>
            </a:pPr>
            <a:endParaRPr lang="en-US" dirty="0" smtClean="0"/>
          </a:p>
          <a:p>
            <a:pPr>
              <a:buNone/>
            </a:pPr>
            <a:endParaRPr lang="en-US" dirty="0" smtClean="0"/>
          </a:p>
          <a:p>
            <a:pPr>
              <a:buNone/>
            </a:pPr>
            <a:r>
              <a:rPr lang="en-US" dirty="0" smtClean="0"/>
              <a:t>		         m4			    m5</a:t>
            </a:r>
          </a:p>
          <a:p>
            <a:pPr>
              <a:buNone/>
            </a:pPr>
            <a:endParaRPr lang="en-US" dirty="0" smtClean="0"/>
          </a:p>
          <a:p>
            <a:pPr>
              <a:buNone/>
            </a:pPr>
            <a:r>
              <a:rPr lang="en-US" dirty="0" smtClean="0"/>
              <a:t>                         m6                            r   m3           m6</a:t>
            </a:r>
          </a:p>
          <a:p>
            <a:pPr>
              <a:buNone/>
            </a:pPr>
            <a:r>
              <a:rPr lang="en-US" dirty="0" smtClean="0"/>
              <a:t>					    m1             m4          r     </a:t>
            </a:r>
          </a:p>
          <a:p>
            <a:pPr>
              <a:buNone/>
            </a:pPr>
            <a:r>
              <a:rPr lang="en-US" dirty="0" smtClean="0"/>
              <a:t>                                   S                                   </a:t>
            </a:r>
          </a:p>
          <a:p>
            <a:pPr>
              <a:buNone/>
            </a:pPr>
            <a:r>
              <a:rPr lang="en-US" dirty="0" smtClean="0"/>
              <a:t>                                                  m2       m5</a:t>
            </a:r>
          </a:p>
          <a:p>
            <a:pPr>
              <a:buNone/>
            </a:pPr>
            <a:endParaRPr lang="en-US" dirty="0"/>
          </a:p>
        </p:txBody>
      </p:sp>
      <p:sp>
        <p:nvSpPr>
          <p:cNvPr id="3" name="Title 2"/>
          <p:cNvSpPr>
            <a:spLocks noGrp="1"/>
          </p:cNvSpPr>
          <p:nvPr>
            <p:ph type="title"/>
          </p:nvPr>
        </p:nvSpPr>
        <p:spPr>
          <a:xfrm>
            <a:off x="457200" y="152400"/>
            <a:ext cx="8229600" cy="914400"/>
          </a:xfrm>
        </p:spPr>
        <p:txBody>
          <a:bodyPr>
            <a:normAutofit fontScale="90000"/>
          </a:bodyPr>
          <a:lstStyle/>
          <a:p>
            <a:pPr algn="ctr"/>
            <a:r>
              <a:rPr lang="en-US" dirty="0" smtClean="0"/>
              <a:t>Breadth – first Search (BFS)</a:t>
            </a:r>
            <a:br>
              <a:rPr lang="en-US" dirty="0" smtClean="0"/>
            </a:br>
            <a:r>
              <a:rPr lang="en-US" sz="2700" dirty="0" smtClean="0"/>
              <a:t>Example</a:t>
            </a:r>
            <a:endParaRPr lang="en-US" sz="2700" dirty="0"/>
          </a:p>
        </p:txBody>
      </p:sp>
      <p:sp>
        <p:nvSpPr>
          <p:cNvPr id="4" name="Date Placeholder 3"/>
          <p:cNvSpPr>
            <a:spLocks noGrp="1"/>
          </p:cNvSpPr>
          <p:nvPr>
            <p:ph type="dt" sz="half" idx="10"/>
          </p:nvPr>
        </p:nvSpPr>
        <p:spPr/>
        <p:txBody>
          <a:bodyPr/>
          <a:lstStyle/>
          <a:p>
            <a:pPr>
              <a:defRPr/>
            </a:pPr>
            <a:fld id="{BE1E8C0F-D302-4A8A-8D4C-D24475641384}" type="datetime1">
              <a:rPr lang="en-US" smtClean="0"/>
              <a:pPr>
                <a:defRPr/>
              </a:pPr>
              <a:t>2/19/2020</a:t>
            </a:fld>
            <a:endParaRPr lang="en-US"/>
          </a:p>
        </p:txBody>
      </p:sp>
      <p:sp>
        <p:nvSpPr>
          <p:cNvPr id="5" name="Slide Number Placeholder 4"/>
          <p:cNvSpPr>
            <a:spLocks noGrp="1"/>
          </p:cNvSpPr>
          <p:nvPr>
            <p:ph type="sldNum" sz="quarter" idx="12"/>
          </p:nvPr>
        </p:nvSpPr>
        <p:spPr/>
        <p:txBody>
          <a:bodyPr/>
          <a:lstStyle/>
          <a:p>
            <a:pPr>
              <a:defRPr/>
            </a:pPr>
            <a:fld id="{7D3F2E21-2301-473E-A2DB-6CF668E0285E}" type="slidenum">
              <a:rPr lang="en-US" smtClean="0"/>
              <a:pPr>
                <a:defRPr/>
              </a:pPr>
              <a:t>5</a:t>
            </a:fld>
            <a:endParaRPr lang="en-US" dirty="0"/>
          </a:p>
        </p:txBody>
      </p:sp>
      <p:sp>
        <p:nvSpPr>
          <p:cNvPr id="6" name="Oval 5"/>
          <p:cNvSpPr/>
          <p:nvPr/>
        </p:nvSpPr>
        <p:spPr>
          <a:xfrm>
            <a:off x="3657600"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24400" y="2209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57600" y="2895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70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006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4800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nut 12"/>
          <p:cNvSpPr/>
          <p:nvPr/>
        </p:nvSpPr>
        <p:spPr>
          <a:xfrm>
            <a:off x="4724400" y="4724400"/>
            <a:ext cx="381000" cy="38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p:cNvCxnSpPr>
            <a:stCxn id="6" idx="2"/>
            <a:endCxn id="7" idx="7"/>
          </p:cNvCxnSpPr>
          <p:nvPr/>
        </p:nvCxnSpPr>
        <p:spPr>
          <a:xfrm rot="10800000" flipV="1">
            <a:off x="2862122" y="1790700"/>
            <a:ext cx="795478" cy="45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4162144" y="1562100"/>
            <a:ext cx="371756" cy="905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p:cNvCxnSpPr>
          <p:nvPr/>
        </p:nvCxnSpPr>
        <p:spPr>
          <a:xfrm rot="16200000" flipH="1">
            <a:off x="2952750" y="2266950"/>
            <a:ext cx="5334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4"/>
            <a:endCxn id="9" idx="7"/>
          </p:cNvCxnSpPr>
          <p:nvPr/>
        </p:nvCxnSpPr>
        <p:spPr>
          <a:xfrm rot="5400000">
            <a:off x="4100372" y="2190750"/>
            <a:ext cx="490678" cy="985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4"/>
          </p:cNvCxnSpPr>
          <p:nvPr/>
        </p:nvCxnSpPr>
        <p:spPr>
          <a:xfrm rot="16200000" flipH="1">
            <a:off x="2152650" y="30670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4"/>
          </p:cNvCxnSpPr>
          <p:nvPr/>
        </p:nvCxnSpPr>
        <p:spPr>
          <a:xfrm rot="16200000" flipH="1">
            <a:off x="4210050" y="30670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4"/>
          </p:cNvCxnSpPr>
          <p:nvPr/>
        </p:nvCxnSpPr>
        <p:spPr>
          <a:xfrm rot="5400000">
            <a:off x="2990850" y="3028950"/>
            <a:ext cx="685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4"/>
            <a:endCxn id="11" idx="1"/>
          </p:cNvCxnSpPr>
          <p:nvPr/>
        </p:nvCxnSpPr>
        <p:spPr>
          <a:xfrm rot="16200000" flipH="1">
            <a:off x="3943350" y="2952750"/>
            <a:ext cx="719278" cy="1062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5"/>
            <a:endCxn id="13" idx="1"/>
          </p:cNvCxnSpPr>
          <p:nvPr/>
        </p:nvCxnSpPr>
        <p:spPr>
          <a:xfrm rot="16200000" flipH="1">
            <a:off x="3433622" y="3433622"/>
            <a:ext cx="775074" cy="1918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4"/>
            <a:endCxn id="13" idx="0"/>
          </p:cNvCxnSpPr>
          <p:nvPr/>
        </p:nvCxnSpPr>
        <p:spPr>
          <a:xfrm rot="5400000">
            <a:off x="4572000" y="4381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4"/>
            <a:endCxn id="12" idx="0"/>
          </p:cNvCxnSpPr>
          <p:nvPr/>
        </p:nvCxnSpPr>
        <p:spPr>
          <a:xfrm rot="5400000">
            <a:off x="2400300" y="4419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5" name="Table 44"/>
          <p:cNvGraphicFramePr>
            <a:graphicFrameLocks noGrp="1"/>
          </p:cNvGraphicFramePr>
          <p:nvPr/>
        </p:nvGraphicFramePr>
        <p:xfrm>
          <a:off x="5638800" y="1371600"/>
          <a:ext cx="3352801" cy="2966720"/>
        </p:xfrm>
        <a:graphic>
          <a:graphicData uri="http://schemas.openxmlformats.org/drawingml/2006/table">
            <a:tbl>
              <a:tblPr firstRow="1" bandRow="1">
                <a:tableStyleId>{5C22544A-7EE6-4342-B048-85BDC9FD1C3A}</a:tableStyleId>
              </a:tblPr>
              <a:tblGrid>
                <a:gridCol w="1447800"/>
                <a:gridCol w="1905001"/>
              </a:tblGrid>
              <a:tr h="370840">
                <a:tc>
                  <a:txBody>
                    <a:bodyPr/>
                    <a:lstStyle/>
                    <a:p>
                      <a:r>
                        <a:rPr lang="en-US" dirty="0" smtClean="0"/>
                        <a:t>OPEN</a:t>
                      </a:r>
                      <a:endParaRPr lang="en-US" dirty="0"/>
                    </a:p>
                  </a:txBody>
                  <a:tcPr/>
                </a:tc>
                <a:tc>
                  <a:txBody>
                    <a:bodyPr/>
                    <a:lstStyle/>
                    <a:p>
                      <a:r>
                        <a:rPr lang="en-US" dirty="0" smtClean="0"/>
                        <a:t>CLOSED</a:t>
                      </a:r>
                      <a:endParaRPr lang="en-US" dirty="0"/>
                    </a:p>
                  </a:txBody>
                  <a:tcPr/>
                </a:tc>
              </a:tr>
              <a:tr h="370840">
                <a:tc>
                  <a:txBody>
                    <a:bodyPr/>
                    <a:lstStyle/>
                    <a:p>
                      <a:r>
                        <a:rPr lang="en-US" sz="1400" strike="noStrike" dirty="0" smtClean="0"/>
                        <a:t>S</a:t>
                      </a:r>
                      <a:endParaRPr lang="en-US" sz="1400" strike="noStrike" dirty="0"/>
                    </a:p>
                  </a:txBody>
                  <a:tcPr/>
                </a:tc>
                <a:tc>
                  <a:txBody>
                    <a:bodyPr/>
                    <a:lstStyle/>
                    <a:p>
                      <a:endParaRPr lang="en-US" sz="1400" dirty="0"/>
                    </a:p>
                  </a:txBody>
                  <a:tcPr/>
                </a:tc>
              </a:tr>
              <a:tr h="370840">
                <a:tc>
                  <a:txBody>
                    <a:bodyPr/>
                    <a:lstStyle/>
                    <a:p>
                      <a:r>
                        <a:rPr lang="en-US" sz="1400" strike="sngStrike" dirty="0" smtClean="0"/>
                        <a:t>S</a:t>
                      </a:r>
                      <a:endParaRPr lang="en-US" sz="1400" strike="sngStrike" dirty="0"/>
                    </a:p>
                  </a:txBody>
                  <a:tcPr/>
                </a:tc>
                <a:tc>
                  <a:txBody>
                    <a:bodyPr/>
                    <a:lstStyle/>
                    <a:p>
                      <a:r>
                        <a:rPr lang="en-US" sz="1400" dirty="0" smtClean="0"/>
                        <a:t>S</a:t>
                      </a:r>
                      <a:endParaRPr lang="en-US" sz="1400" dirty="0"/>
                    </a:p>
                  </a:txBody>
                  <a:tcPr/>
                </a:tc>
              </a:tr>
              <a:tr h="370840">
                <a:tc>
                  <a:txBody>
                    <a:bodyPr/>
                    <a:lstStyle/>
                    <a:p>
                      <a:r>
                        <a:rPr lang="en-US" sz="1400" strike="sngStrike" dirty="0" smtClean="0"/>
                        <a:t>m1</a:t>
                      </a:r>
                      <a:r>
                        <a:rPr lang="en-US" sz="1400" dirty="0" smtClean="0"/>
                        <a:t>m2</a:t>
                      </a:r>
                      <a:endParaRPr lang="en-US" sz="1400" dirty="0"/>
                    </a:p>
                  </a:txBody>
                  <a:tcPr/>
                </a:tc>
                <a:tc>
                  <a:txBody>
                    <a:bodyPr/>
                    <a:lstStyle/>
                    <a:p>
                      <a:r>
                        <a:rPr lang="en-US" sz="1400" strike="noStrike" dirty="0" smtClean="0"/>
                        <a:t>S m1</a:t>
                      </a:r>
                      <a:endParaRPr lang="en-US" sz="1400" strike="noStrike" dirty="0"/>
                    </a:p>
                  </a:txBody>
                  <a:tcPr/>
                </a:tc>
              </a:tr>
              <a:tr h="370840">
                <a:tc>
                  <a:txBody>
                    <a:bodyPr/>
                    <a:lstStyle/>
                    <a:p>
                      <a:r>
                        <a:rPr lang="en-US" sz="1400" strike="sngStrike" dirty="0" smtClean="0"/>
                        <a:t>m2</a:t>
                      </a:r>
                      <a:r>
                        <a:rPr lang="en-US" sz="1400" dirty="0" smtClean="0"/>
                        <a:t> m3 m4</a:t>
                      </a:r>
                      <a:endParaRPr lang="en-US" sz="1400" dirty="0"/>
                    </a:p>
                  </a:txBody>
                  <a:tcPr/>
                </a:tc>
                <a:tc>
                  <a:txBody>
                    <a:bodyPr/>
                    <a:lstStyle/>
                    <a:p>
                      <a:r>
                        <a:rPr lang="en-US" sz="1400" dirty="0" smtClean="0"/>
                        <a:t>S m1 m2</a:t>
                      </a:r>
                      <a:endParaRPr lang="en-US" sz="1400" dirty="0"/>
                    </a:p>
                  </a:txBody>
                  <a:tcPr/>
                </a:tc>
              </a:tr>
              <a:tr h="370840">
                <a:tc>
                  <a:txBody>
                    <a:bodyPr/>
                    <a:lstStyle/>
                    <a:p>
                      <a:r>
                        <a:rPr lang="en-US" sz="1400" strike="sngStrike" dirty="0" smtClean="0"/>
                        <a:t>m3</a:t>
                      </a:r>
                      <a:r>
                        <a:rPr lang="en-US" sz="1400" baseline="0" dirty="0" smtClean="0"/>
                        <a:t> m4 m5</a:t>
                      </a:r>
                      <a:endParaRPr lang="en-US" sz="1400" dirty="0"/>
                    </a:p>
                  </a:txBody>
                  <a:tcPr/>
                </a:tc>
                <a:tc>
                  <a:txBody>
                    <a:bodyPr/>
                    <a:lstStyle/>
                    <a:p>
                      <a:r>
                        <a:rPr lang="en-US" sz="1400" dirty="0" smtClean="0"/>
                        <a:t>S m1 m2 m3</a:t>
                      </a:r>
                      <a:endParaRPr lang="en-US" sz="1400" dirty="0"/>
                    </a:p>
                  </a:txBody>
                  <a:tcPr/>
                </a:tc>
              </a:tr>
              <a:tr h="370840">
                <a:tc>
                  <a:txBody>
                    <a:bodyPr/>
                    <a:lstStyle/>
                    <a:p>
                      <a:r>
                        <a:rPr lang="en-US" sz="1400" strike="sngStrike" dirty="0" smtClean="0"/>
                        <a:t>m4</a:t>
                      </a:r>
                      <a:r>
                        <a:rPr lang="en-US" sz="1400" dirty="0" smtClean="0"/>
                        <a:t> m5</a:t>
                      </a:r>
                      <a:endParaRPr lang="en-US" sz="1400" dirty="0"/>
                    </a:p>
                  </a:txBody>
                  <a:tcPr/>
                </a:tc>
                <a:tc>
                  <a:txBody>
                    <a:bodyPr/>
                    <a:lstStyle/>
                    <a:p>
                      <a:r>
                        <a:rPr lang="en-US" sz="1400" dirty="0" smtClean="0"/>
                        <a:t>S m1 m2 m3 m4</a:t>
                      </a:r>
                      <a:endParaRPr lang="en-US" sz="1400" dirty="0"/>
                    </a:p>
                  </a:txBody>
                  <a:tcPr/>
                </a:tc>
              </a:tr>
              <a:tr h="370840">
                <a:tc>
                  <a:txBody>
                    <a:bodyPr/>
                    <a:lstStyle/>
                    <a:p>
                      <a:r>
                        <a:rPr lang="en-US" sz="1400" dirty="0" smtClean="0"/>
                        <a:t>m5 m6 r</a:t>
                      </a:r>
                      <a:endParaRPr lang="en-US" sz="1400" dirty="0"/>
                    </a:p>
                  </a:txBody>
                  <a:tcPr/>
                </a:tc>
                <a:tc>
                  <a:txBody>
                    <a:bodyPr/>
                    <a:lstStyle/>
                    <a:p>
                      <a:endParaRPr lang="en-US" sz="1400" dirty="0"/>
                    </a:p>
                  </a:txBody>
                  <a:tcPr/>
                </a:tc>
              </a:tr>
            </a:tbl>
          </a:graphicData>
        </a:graphic>
      </p:graphicFrame>
      <p:cxnSp>
        <p:nvCxnSpPr>
          <p:cNvPr id="49" name="Straight Arrow Connector 48"/>
          <p:cNvCxnSpPr/>
          <p:nvPr/>
        </p:nvCxnSpPr>
        <p:spPr>
          <a:xfrm rot="10800000" flipV="1">
            <a:off x="3429000" y="54864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3505200" y="60198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4876800" y="6324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4724400" y="51816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4800600" y="5562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V="1">
            <a:off x="6248400" y="51816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6248400" y="5562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152400" y="838200"/>
            <a:ext cx="8839200" cy="5638800"/>
          </a:xfrm>
        </p:spPr>
        <p:txBody>
          <a:bodyPr>
            <a:normAutofit fontScale="77500" lnSpcReduction="20000"/>
          </a:bodyPr>
          <a:lstStyle/>
          <a:p>
            <a:r>
              <a:rPr lang="en-US" sz="2600" dirty="0" smtClean="0"/>
              <a:t>OPEN holds nodes generated in the explicit graph, but not yet expanded. CLOSED holds list of expanded nodes in the graph</a:t>
            </a:r>
          </a:p>
          <a:p>
            <a:endParaRPr lang="en-US" sz="2600" dirty="0" smtClean="0"/>
          </a:p>
          <a:p>
            <a:r>
              <a:rPr lang="en-US" sz="2600" dirty="0" smtClean="0"/>
              <a:t>Complete?? Yes (if b is finite)</a:t>
            </a:r>
          </a:p>
          <a:p>
            <a:r>
              <a:rPr lang="en-US" sz="2600" dirty="0" smtClean="0"/>
              <a:t>Time?? 1 + b + b</a:t>
            </a:r>
            <a:r>
              <a:rPr lang="en-US" sz="2600" baseline="30000" dirty="0" smtClean="0"/>
              <a:t>2</a:t>
            </a:r>
            <a:r>
              <a:rPr lang="en-US" sz="2600" dirty="0" smtClean="0"/>
              <a:t> + b</a:t>
            </a:r>
            <a:r>
              <a:rPr lang="en-US" sz="2600" baseline="30000" dirty="0" smtClean="0"/>
              <a:t>3</a:t>
            </a:r>
            <a:r>
              <a:rPr lang="en-US" sz="2600" dirty="0" smtClean="0"/>
              <a:t> + : : : + </a:t>
            </a:r>
            <a:r>
              <a:rPr lang="en-US" sz="2600" dirty="0" err="1" smtClean="0"/>
              <a:t>b</a:t>
            </a:r>
            <a:r>
              <a:rPr lang="en-US" sz="2600" baseline="30000" dirty="0" err="1" smtClean="0"/>
              <a:t>d</a:t>
            </a:r>
            <a:r>
              <a:rPr lang="en-US" sz="2600" dirty="0" smtClean="0"/>
              <a:t> = (b</a:t>
            </a:r>
            <a:r>
              <a:rPr lang="en-US" sz="2600" baseline="30000" dirty="0" smtClean="0"/>
              <a:t>d+1</a:t>
            </a:r>
            <a:r>
              <a:rPr lang="en-US" sz="2600" dirty="0" smtClean="0"/>
              <a:t> – 1) / (b – 1) = O(</a:t>
            </a:r>
            <a:r>
              <a:rPr lang="en-US" sz="2600" dirty="0" err="1" smtClean="0"/>
              <a:t>b</a:t>
            </a:r>
            <a:r>
              <a:rPr lang="en-US" sz="2600" baseline="30000" dirty="0" err="1" smtClean="0"/>
              <a:t>d</a:t>
            </a:r>
            <a:r>
              <a:rPr lang="en-US" sz="2600" dirty="0" smtClean="0"/>
              <a:t>), </a:t>
            </a:r>
          </a:p>
          <a:p>
            <a:r>
              <a:rPr lang="en-US" sz="2600" dirty="0" smtClean="0"/>
              <a:t>If the goal test is applied when selected for expansion, rather than when generated, in the worst-case the whole layer at depth d may get expanded before the goal is tested and in that case complexity will become O(b</a:t>
            </a:r>
            <a:r>
              <a:rPr lang="en-US" sz="2600" baseline="30000" dirty="0" smtClean="0"/>
              <a:t>d+1</a:t>
            </a:r>
            <a:r>
              <a:rPr lang="en-US" sz="2600" dirty="0" smtClean="0"/>
              <a:t>)</a:t>
            </a:r>
          </a:p>
          <a:p>
            <a:r>
              <a:rPr lang="en-US" sz="2600" dirty="0" smtClean="0"/>
              <a:t>Space -  O(</a:t>
            </a:r>
            <a:r>
              <a:rPr lang="en-US" sz="2600" dirty="0" err="1" smtClean="0"/>
              <a:t>b</a:t>
            </a:r>
            <a:r>
              <a:rPr lang="en-US" sz="2600" baseline="30000" dirty="0" err="1" smtClean="0"/>
              <a:t>d</a:t>
            </a:r>
            <a:r>
              <a:rPr lang="en-US" sz="2600" dirty="0" smtClean="0"/>
              <a:t>) (keeps every node in memory)</a:t>
            </a:r>
          </a:p>
          <a:p>
            <a:r>
              <a:rPr lang="en-US" sz="2600" dirty="0" smtClean="0"/>
              <a:t>Is it Optimal? - Yes (if cost = 1 per step); not optimal in general</a:t>
            </a:r>
          </a:p>
          <a:p>
            <a:endParaRPr lang="en-US" sz="2600" dirty="0" smtClean="0"/>
          </a:p>
          <a:p>
            <a:r>
              <a:rPr lang="en-US" sz="2600" b="1" dirty="0" smtClean="0"/>
              <a:t>Advantages</a:t>
            </a:r>
          </a:p>
          <a:p>
            <a:r>
              <a:rPr lang="en-US" sz="2600" dirty="0" smtClean="0"/>
              <a:t>BFS guarantees to find goal node if </a:t>
            </a:r>
            <a:r>
              <a:rPr lang="en-US" sz="2600" smtClean="0"/>
              <a:t>one exists. </a:t>
            </a:r>
            <a:r>
              <a:rPr lang="en-US" sz="2600" dirty="0" smtClean="0"/>
              <a:t>But the solution may not be optimal in terms of cost, if the cost of exploring each edge is not same.</a:t>
            </a:r>
          </a:p>
          <a:p>
            <a:r>
              <a:rPr lang="en-US" sz="2600" dirty="0" smtClean="0"/>
              <a:t>BFS produces faster solution in certain graphs. </a:t>
            </a:r>
          </a:p>
          <a:p>
            <a:r>
              <a:rPr lang="en-US" sz="2600" b="1" dirty="0" smtClean="0"/>
              <a:t>Disadvantages</a:t>
            </a:r>
            <a:endParaRPr lang="en-US" sz="2600" dirty="0" smtClean="0"/>
          </a:p>
          <a:p>
            <a:r>
              <a:rPr lang="en-US" sz="2600" dirty="0" smtClean="0"/>
              <a:t>Higher memory required.</a:t>
            </a:r>
          </a:p>
          <a:p>
            <a:r>
              <a:rPr lang="en-US" sz="2600" dirty="0" smtClean="0"/>
              <a:t>More house-keeping work, more overhead &amp; relatively difficult to implement.</a:t>
            </a:r>
          </a:p>
          <a:p>
            <a:r>
              <a:rPr lang="en-US" sz="2600" dirty="0" smtClean="0"/>
              <a:t>Not suitable for human problem solving approach.</a:t>
            </a:r>
          </a:p>
          <a:p>
            <a:endParaRPr lang="en-US" sz="1600" dirty="0" smtClean="0"/>
          </a:p>
        </p:txBody>
      </p:sp>
      <p:sp>
        <p:nvSpPr>
          <p:cNvPr id="3" name="Title 2"/>
          <p:cNvSpPr>
            <a:spLocks noGrp="1"/>
          </p:cNvSpPr>
          <p:nvPr>
            <p:ph type="title"/>
          </p:nvPr>
        </p:nvSpPr>
        <p:spPr>
          <a:xfrm>
            <a:off x="457200" y="228600"/>
            <a:ext cx="8229600" cy="563562"/>
          </a:xfrm>
        </p:spPr>
        <p:txBody>
          <a:bodyPr>
            <a:normAutofit fontScale="90000"/>
          </a:bodyPr>
          <a:lstStyle/>
          <a:p>
            <a:pPr>
              <a:defRPr/>
            </a:pPr>
            <a:r>
              <a:rPr lang="en-US" dirty="0" smtClean="0"/>
              <a:t>Remarks</a:t>
            </a:r>
            <a:br>
              <a:rPr lang="en-US" dirty="0" smtClean="0"/>
            </a:br>
            <a:endParaRPr lang="en-US" dirty="0"/>
          </a:p>
        </p:txBody>
      </p:sp>
      <p:sp>
        <p:nvSpPr>
          <p:cNvPr id="47108"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1406990A-DE9E-4E92-8CC5-1AA18778AC85}" type="datetime1">
              <a:rPr lang="en-US" smtClean="0"/>
              <a:pPr>
                <a:defRPr/>
              </a:pPr>
              <a:t>2/19/2020</a:t>
            </a:fld>
            <a:endParaRPr lang="en-US" smtClean="0"/>
          </a:p>
        </p:txBody>
      </p:sp>
      <p:sp>
        <p:nvSpPr>
          <p:cNvPr id="4710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AC584082-3C62-4847-9E10-A758435C9B5B}" type="slidenum">
              <a:rPr lang="en-US" smtClean="0"/>
              <a:pPr>
                <a:defRPr/>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p:cNvSpPr>
          <p:nvPr>
            <p:ph idx="1"/>
          </p:nvPr>
        </p:nvSpPr>
        <p:spPr>
          <a:xfrm>
            <a:off x="0" y="1524000"/>
            <a:ext cx="8839200" cy="3429000"/>
          </a:xfrm>
        </p:spPr>
        <p:txBody>
          <a:bodyPr>
            <a:noAutofit/>
          </a:bodyPr>
          <a:lstStyle/>
          <a:p>
            <a:pPr algn="just"/>
            <a:r>
              <a:rPr lang="en-US" sz="2400" b="1" dirty="0" smtClean="0"/>
              <a:t>Uniform cost search modifies the breadth-first strategy </a:t>
            </a:r>
            <a:r>
              <a:rPr lang="en-US" sz="2400" dirty="0" smtClean="0"/>
              <a:t>by always expanding the lowest-cost node on the fringe (as measured by the path cost g(n)), rather than the lowest-depth node, where </a:t>
            </a:r>
            <a:r>
              <a:rPr lang="en-US" sz="2400" b="1" dirty="0" smtClean="0"/>
              <a:t>g(n): </a:t>
            </a:r>
            <a:r>
              <a:rPr lang="en-US" sz="2400" dirty="0" smtClean="0"/>
              <a:t>cost of </a:t>
            </a:r>
            <a:r>
              <a:rPr lang="en-US" sz="2400" u="sng" dirty="0" smtClean="0"/>
              <a:t>currently known best path</a:t>
            </a:r>
            <a:r>
              <a:rPr lang="en-US" sz="2400" dirty="0" smtClean="0"/>
              <a:t> from start node s to n</a:t>
            </a:r>
          </a:p>
          <a:p>
            <a:endParaRPr lang="en-US" sz="2400" dirty="0" smtClean="0"/>
          </a:p>
          <a:p>
            <a:pPr algn="just"/>
            <a:r>
              <a:rPr lang="en-US" sz="2400" dirty="0" smtClean="0"/>
              <a:t>It is easy to see that breadth-first search is just uniform cost search with </a:t>
            </a:r>
            <a:r>
              <a:rPr lang="en-US" sz="2400" i="1" dirty="0" smtClean="0"/>
              <a:t>g(n) = DEPTH(n)</a:t>
            </a:r>
          </a:p>
          <a:p>
            <a:endParaRPr lang="en-US" sz="2400" i="1" dirty="0" smtClean="0"/>
          </a:p>
          <a:p>
            <a:pPr algn="just"/>
            <a:r>
              <a:rPr lang="en-US" sz="2400" dirty="0" smtClean="0"/>
              <a:t>When certain conditions are met, the first solution that is found is guaranteed to be the cheapest solution, because if there were a cheaper path that was a solution, it would have been expanded earlier, and thus would have been found first</a:t>
            </a:r>
          </a:p>
        </p:txBody>
      </p:sp>
      <p:sp>
        <p:nvSpPr>
          <p:cNvPr id="3" name="Title 2"/>
          <p:cNvSpPr>
            <a:spLocks noGrp="1"/>
          </p:cNvSpPr>
          <p:nvPr>
            <p:ph type="title"/>
          </p:nvPr>
        </p:nvSpPr>
        <p:spPr>
          <a:xfrm>
            <a:off x="457200" y="152400"/>
            <a:ext cx="8229600" cy="685800"/>
          </a:xfrm>
        </p:spPr>
        <p:txBody>
          <a:bodyPr>
            <a:normAutofit fontScale="90000"/>
          </a:bodyPr>
          <a:lstStyle/>
          <a:p>
            <a:pPr>
              <a:defRPr/>
            </a:pPr>
            <a:r>
              <a:rPr lang="en-US" dirty="0" smtClean="0"/>
              <a:t>Uniform cost search</a:t>
            </a:r>
            <a:endParaRPr lang="en-US" dirty="0"/>
          </a:p>
        </p:txBody>
      </p:sp>
      <p:sp>
        <p:nvSpPr>
          <p:cNvPr id="48132"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62ADDA5D-1B1F-4071-A838-E2AC4FEB7A30}" type="datetime1">
              <a:rPr lang="en-US" smtClean="0"/>
              <a:pPr>
                <a:defRPr/>
              </a:pPr>
              <a:t>2/19/2020</a:t>
            </a:fld>
            <a:endParaRPr lang="en-US" smtClean="0"/>
          </a:p>
        </p:txBody>
      </p:sp>
      <p:sp>
        <p:nvSpPr>
          <p:cNvPr id="4813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ECFF414-947C-4A4D-839B-5FE42B4A8A4B}" type="slidenum">
              <a:rPr lang="en-US" smtClean="0"/>
              <a:pPr>
                <a:defRPr/>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a:xfrm>
            <a:off x="228600" y="381000"/>
            <a:ext cx="8686800" cy="6477000"/>
          </a:xfrm>
        </p:spPr>
        <p:txBody>
          <a:bodyPr>
            <a:normAutofit/>
          </a:bodyPr>
          <a:lstStyle/>
          <a:p>
            <a:pPr>
              <a:spcBef>
                <a:spcPts val="0"/>
              </a:spcBef>
            </a:pPr>
            <a:r>
              <a:rPr lang="en-US" sz="1400" b="1" dirty="0" smtClean="0">
                <a:latin typeface="Times New Roman" pitchFamily="18" charset="0"/>
                <a:cs typeface="Times New Roman" pitchFamily="18" charset="0"/>
              </a:rPr>
              <a:t>begin</a:t>
            </a:r>
          </a:p>
          <a:p>
            <a:pPr>
              <a:spcBef>
                <a:spcPts val="0"/>
              </a:spcBef>
            </a:pPr>
            <a:r>
              <a:rPr lang="en-US" sz="1400" b="1" dirty="0" smtClean="0">
                <a:latin typeface="Times New Roman" pitchFamily="18" charset="0"/>
                <a:cs typeface="Times New Roman" pitchFamily="18" charset="0"/>
              </a:rPr>
              <a:t>   g(s) = 0; put s in OPEN; found = false;</a:t>
            </a:r>
          </a:p>
          <a:p>
            <a:pPr>
              <a:spcBef>
                <a:spcPts val="0"/>
              </a:spcBef>
            </a:pPr>
            <a:r>
              <a:rPr lang="en-US" sz="1400" b="1" dirty="0" smtClean="0">
                <a:latin typeface="Times New Roman" pitchFamily="18" charset="0"/>
                <a:cs typeface="Times New Roman" pitchFamily="18" charset="0"/>
              </a:rPr>
              <a:t>   while OPEN not empty &amp; not(found) do</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select a node n from OPEN with minimum g-value(resolve ties arbitrarily but in </a:t>
            </a:r>
          </a:p>
          <a:p>
            <a:pPr>
              <a:spcBef>
                <a:spcPts val="0"/>
              </a:spcBef>
            </a:pPr>
            <a:r>
              <a:rPr lang="en-US" sz="1400" b="1" dirty="0" smtClean="0">
                <a:latin typeface="Times New Roman" pitchFamily="18" charset="0"/>
                <a:cs typeface="Times New Roman" pitchFamily="18" charset="0"/>
              </a:rPr>
              <a:t>       favor of a goal node); </a:t>
            </a:r>
          </a:p>
          <a:p>
            <a:pPr>
              <a:spcBef>
                <a:spcPts val="0"/>
              </a:spcBef>
            </a:pPr>
            <a:r>
              <a:rPr lang="en-US" sz="1400" b="1" dirty="0" smtClean="0">
                <a:latin typeface="Times New Roman" pitchFamily="18" charset="0"/>
                <a:cs typeface="Times New Roman" pitchFamily="18" charset="0"/>
              </a:rPr>
              <a:t>       remove n from OPEN &amp; put n in CLOSED;</a:t>
            </a:r>
          </a:p>
          <a:p>
            <a:pPr>
              <a:spcBef>
                <a:spcPts val="0"/>
              </a:spcBef>
            </a:pPr>
            <a:r>
              <a:rPr lang="en-US" sz="1400" b="1" dirty="0" smtClean="0">
                <a:latin typeface="Times New Roman" pitchFamily="18" charset="0"/>
                <a:cs typeface="Times New Roman" pitchFamily="18" charset="0"/>
              </a:rPr>
              <a:t>       if n is a goal node then found = true;</a:t>
            </a:r>
          </a:p>
          <a:p>
            <a:pPr>
              <a:spcBef>
                <a:spcPts val="0"/>
              </a:spcBef>
            </a:pPr>
            <a:r>
              <a:rPr lang="en-US" sz="1400" b="1" dirty="0" smtClean="0">
                <a:latin typeface="Times New Roman" pitchFamily="18" charset="0"/>
                <a:cs typeface="Times New Roman" pitchFamily="18" charset="0"/>
              </a:rPr>
              <a:t>       else begin</a:t>
            </a:r>
          </a:p>
          <a:p>
            <a:pPr>
              <a:spcBef>
                <a:spcPts val="0"/>
              </a:spcBef>
            </a:pPr>
            <a:r>
              <a:rPr lang="en-US" sz="1400" b="1" dirty="0" smtClean="0">
                <a:latin typeface="Times New Roman" pitchFamily="18" charset="0"/>
                <a:cs typeface="Times New Roman" pitchFamily="18" charset="0"/>
              </a:rPr>
              <a:t>                  expand n generating all its immediate successors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(if any);</a:t>
            </a:r>
          </a:p>
          <a:p>
            <a:pPr>
              <a:spcBef>
                <a:spcPts val="0"/>
              </a:spcBef>
            </a:pPr>
            <a:r>
              <a:rPr lang="en-US" sz="1400" b="1" dirty="0" smtClean="0">
                <a:latin typeface="Times New Roman" pitchFamily="18" charset="0"/>
                <a:cs typeface="Times New Roman" pitchFamily="18" charset="0"/>
              </a:rPr>
              <a:t>                  for each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do</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g = g(n) + c(n,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a:t>
            </a:r>
          </a:p>
          <a:p>
            <a:pPr>
              <a:spcBef>
                <a:spcPts val="0"/>
              </a:spcBef>
            </a:pPr>
            <a:r>
              <a:rPr lang="en-US" sz="1400" b="1" dirty="0" smtClean="0">
                <a:latin typeface="Times New Roman" pitchFamily="18" charset="0"/>
                <a:cs typeface="Times New Roman" pitchFamily="18" charset="0"/>
              </a:rPr>
              <a:t>                    if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is not already in OPEN or CLOSED then</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g(</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 g; put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in OPEN;</a:t>
            </a:r>
          </a:p>
          <a:p>
            <a:pPr>
              <a:spcBef>
                <a:spcPts val="0"/>
              </a:spcBef>
            </a:pPr>
            <a:r>
              <a:rPr lang="en-US" sz="1400" b="1" dirty="0" smtClean="0">
                <a:latin typeface="Times New Roman" pitchFamily="18" charset="0"/>
                <a:cs typeface="Times New Roman" pitchFamily="18" charset="0"/>
              </a:rPr>
              <a:t>                       direct backward pointer from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to n;</a:t>
            </a:r>
          </a:p>
          <a:p>
            <a:pPr>
              <a:spcBef>
                <a:spcPts val="0"/>
              </a:spcBef>
            </a:pPr>
            <a:r>
              <a:rPr lang="en-US" sz="1400" b="1" dirty="0" smtClean="0">
                <a:latin typeface="Times New Roman" pitchFamily="18" charset="0"/>
                <a:cs typeface="Times New Roman" pitchFamily="18" charset="0"/>
              </a:rPr>
              <a:t>                     end     </a:t>
            </a:r>
          </a:p>
          <a:p>
            <a:pPr>
              <a:spcBef>
                <a:spcPts val="0"/>
              </a:spcBef>
            </a:pPr>
            <a:r>
              <a:rPr lang="en-US" sz="1400" b="1" dirty="0" smtClean="0">
                <a:latin typeface="Times New Roman" pitchFamily="18" charset="0"/>
                <a:cs typeface="Times New Roman" pitchFamily="18" charset="0"/>
              </a:rPr>
              <a:t>                     else if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is in OPEN and g(</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&gt; g then</a:t>
            </a:r>
          </a:p>
          <a:p>
            <a:pPr>
              <a:spcBef>
                <a:spcPts val="0"/>
              </a:spcBef>
            </a:pPr>
            <a:r>
              <a:rPr lang="en-US" sz="1400" b="1" dirty="0" smtClean="0">
                <a:latin typeface="Times New Roman" pitchFamily="18" charset="0"/>
                <a:cs typeface="Times New Roman" pitchFamily="18" charset="0"/>
              </a:rPr>
              <a:t>                     begin</a:t>
            </a:r>
          </a:p>
          <a:p>
            <a:pPr>
              <a:spcBef>
                <a:spcPts val="0"/>
              </a:spcBef>
            </a:pPr>
            <a:r>
              <a:rPr lang="en-US" sz="1400" b="1" dirty="0" smtClean="0">
                <a:latin typeface="Times New Roman" pitchFamily="18" charset="0"/>
                <a:cs typeface="Times New Roman" pitchFamily="18" charset="0"/>
              </a:rPr>
              <a:t>                              g(</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 g;</a:t>
            </a:r>
          </a:p>
          <a:p>
            <a:pPr>
              <a:spcBef>
                <a:spcPts val="0"/>
              </a:spcBef>
            </a:pPr>
            <a:r>
              <a:rPr lang="en-US" sz="1400" b="1" dirty="0" smtClean="0">
                <a:latin typeface="Times New Roman" pitchFamily="18" charset="0"/>
                <a:cs typeface="Times New Roman" pitchFamily="18" charset="0"/>
              </a:rPr>
              <a:t>                              redirect backward pointer from </a:t>
            </a:r>
            <a:r>
              <a:rPr lang="en-US" sz="1400" b="1" dirty="0" err="1" smtClean="0">
                <a:latin typeface="Times New Roman" pitchFamily="18" charset="0"/>
                <a:cs typeface="Times New Roman" pitchFamily="18" charset="0"/>
              </a:rPr>
              <a:t>n</a:t>
            </a:r>
            <a:r>
              <a:rPr lang="en-US" sz="1400" b="1" baseline="-25000"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to n;</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end</a:t>
            </a:r>
          </a:p>
          <a:p>
            <a:pPr>
              <a:spcBef>
                <a:spcPts val="0"/>
              </a:spcBef>
            </a:pPr>
            <a:r>
              <a:rPr lang="en-US" sz="1400" b="1" dirty="0" smtClean="0">
                <a:latin typeface="Times New Roman" pitchFamily="18" charset="0"/>
                <a:cs typeface="Times New Roman" pitchFamily="18" charset="0"/>
              </a:rPr>
              <a:t>    if (found) then output g(n) &amp; solution path thru pointers;</a:t>
            </a:r>
          </a:p>
          <a:p>
            <a:pPr>
              <a:spcBef>
                <a:spcPts val="0"/>
              </a:spcBef>
            </a:pPr>
            <a:r>
              <a:rPr lang="en-US" sz="1400" b="1" dirty="0" smtClean="0">
                <a:latin typeface="Times New Roman" pitchFamily="18" charset="0"/>
                <a:cs typeface="Times New Roman" pitchFamily="18" charset="0"/>
              </a:rPr>
              <a:t>    else output failure message;</a:t>
            </a:r>
          </a:p>
          <a:p>
            <a:pPr>
              <a:spcBef>
                <a:spcPts val="0"/>
              </a:spcBef>
            </a:pPr>
            <a:r>
              <a:rPr lang="en-US" sz="1400" b="1" dirty="0" smtClean="0">
                <a:latin typeface="Times New Roman" pitchFamily="18" charset="0"/>
                <a:cs typeface="Times New Roman" pitchFamily="18" charset="0"/>
              </a:rPr>
              <a:t>end          </a:t>
            </a:r>
          </a:p>
        </p:txBody>
      </p:sp>
      <p:sp>
        <p:nvSpPr>
          <p:cNvPr id="3" name="Title 2"/>
          <p:cNvSpPr>
            <a:spLocks noGrp="1"/>
          </p:cNvSpPr>
          <p:nvPr>
            <p:ph type="title"/>
          </p:nvPr>
        </p:nvSpPr>
        <p:spPr>
          <a:xfrm>
            <a:off x="457200" y="228600"/>
            <a:ext cx="8229600" cy="381000"/>
          </a:xfrm>
        </p:spPr>
        <p:txBody>
          <a:bodyPr>
            <a:normAutofit fontScale="90000"/>
          </a:bodyPr>
          <a:lstStyle/>
          <a:p>
            <a:pPr>
              <a:defRPr/>
            </a:pPr>
            <a:r>
              <a:rPr lang="en-US" dirty="0" smtClean="0"/>
              <a:t>Uniform cost search algorithm</a:t>
            </a:r>
            <a:br>
              <a:rPr lang="en-US" dirty="0" smtClean="0"/>
            </a:br>
            <a:endParaRPr lang="en-US" sz="1800" dirty="0"/>
          </a:p>
        </p:txBody>
      </p:sp>
      <p:sp>
        <p:nvSpPr>
          <p:cNvPr id="49156"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C307C31-1E65-4194-8847-709D708EAD6B}" type="datetime1">
              <a:rPr lang="en-US" smtClean="0"/>
              <a:pPr>
                <a:defRPr/>
              </a:pPr>
              <a:t>2/19/2020</a:t>
            </a:fld>
            <a:endParaRPr lang="en-US" dirty="0" smtClean="0"/>
          </a:p>
        </p:txBody>
      </p:sp>
      <p:sp>
        <p:nvSpPr>
          <p:cNvPr id="49157"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CFBE883-2F80-42F5-901A-E8D60046CA5D}" type="slidenum">
              <a:rPr lang="en-US" smtClean="0"/>
              <a:pPr>
                <a:defRPr/>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a:xfrm>
            <a:off x="228600" y="990600"/>
            <a:ext cx="8686800" cy="5105400"/>
          </a:xfrm>
        </p:spPr>
        <p:txBody>
          <a:bodyPr>
            <a:noAutofit/>
          </a:bodyPr>
          <a:lstStyle/>
          <a:p>
            <a:pPr algn="just"/>
            <a:r>
              <a:rPr lang="en-US" sz="2400" dirty="0" smtClean="0"/>
              <a:t>Uniform cost works with g(n) values of node. It doesn’t use any information about the cost of the remaining path from a node to a goal node. So, in many problems the uniform cost method tends to expand too many nodes</a:t>
            </a:r>
          </a:p>
          <a:p>
            <a:pPr algn="just"/>
            <a:r>
              <a:rPr lang="en-US" sz="2400" dirty="0" smtClean="0"/>
              <a:t>It is possible to cut down the no. of node expansion by using the estimate of the cost of the remaining path from a node to a goal node</a:t>
            </a:r>
          </a:p>
          <a:p>
            <a:pPr algn="just"/>
            <a:endParaRPr lang="en-US" sz="2400" dirty="0" smtClean="0"/>
          </a:p>
          <a:p>
            <a:r>
              <a:rPr lang="en-US" sz="2400" dirty="0" smtClean="0"/>
              <a:t>Complete?? Yes, if step cost ≥</a:t>
            </a:r>
            <a:r>
              <a:rPr lang="en-US" sz="2400" dirty="0" smtClean="0">
                <a:sym typeface="Symbol" pitchFamily="18" charset="2"/>
              </a:rPr>
              <a:t> </a:t>
            </a:r>
            <a:r>
              <a:rPr lang="en-US" sz="2400" dirty="0" smtClean="0"/>
              <a:t> </a:t>
            </a:r>
          </a:p>
          <a:p>
            <a:r>
              <a:rPr lang="en-US" sz="2400" dirty="0" smtClean="0"/>
              <a:t>Time?? # of nodes with g ≤ cost of optimal solution, O(</a:t>
            </a:r>
            <a:r>
              <a:rPr lang="en-US" sz="2400" dirty="0" err="1" smtClean="0"/>
              <a:t>b</a:t>
            </a:r>
            <a:r>
              <a:rPr lang="en-US" sz="2400" baseline="30000" dirty="0" err="1" smtClean="0"/>
              <a:t>⌈C</a:t>
            </a:r>
            <a:r>
              <a:rPr lang="en-US" sz="2400" baseline="30000" dirty="0" smtClean="0"/>
              <a:t>*/</a:t>
            </a:r>
            <a:r>
              <a:rPr lang="en-US" sz="2400" baseline="30000" dirty="0" smtClean="0">
                <a:sym typeface="Symbol" pitchFamily="18" charset="2"/>
              </a:rPr>
              <a:t> ⌉</a:t>
            </a:r>
            <a:r>
              <a:rPr lang="en-US" sz="2400" dirty="0" smtClean="0"/>
              <a:t>)</a:t>
            </a:r>
          </a:p>
          <a:p>
            <a:pPr>
              <a:buFont typeface="Wingdings 3" pitchFamily="18" charset="2"/>
              <a:buNone/>
            </a:pPr>
            <a:r>
              <a:rPr lang="en-US" sz="2400" dirty="0" smtClean="0"/>
              <a:t>             where C* is the cost of the optimal solution</a:t>
            </a:r>
          </a:p>
          <a:p>
            <a:r>
              <a:rPr lang="en-US" sz="2400" dirty="0" smtClean="0"/>
              <a:t>Space?? # of nodes with g ≤ cost of optimal solution, O(</a:t>
            </a:r>
            <a:r>
              <a:rPr lang="en-US" sz="2400" dirty="0" err="1" smtClean="0"/>
              <a:t>b</a:t>
            </a:r>
            <a:r>
              <a:rPr lang="en-US" sz="2400" baseline="30000" dirty="0" err="1" smtClean="0"/>
              <a:t>⌈C</a:t>
            </a:r>
            <a:r>
              <a:rPr lang="en-US" sz="2400" baseline="30000" dirty="0" smtClean="0"/>
              <a:t>*/</a:t>
            </a:r>
            <a:r>
              <a:rPr lang="en-US" sz="2400" baseline="30000" dirty="0" smtClean="0">
                <a:sym typeface="Symbol" pitchFamily="18" charset="2"/>
              </a:rPr>
              <a:t> ⌉</a:t>
            </a:r>
            <a:r>
              <a:rPr lang="en-US" sz="2400" dirty="0" smtClean="0"/>
              <a:t>)</a:t>
            </a:r>
          </a:p>
          <a:p>
            <a:r>
              <a:rPr lang="en-US" sz="2400" dirty="0" smtClean="0"/>
              <a:t>Optimal?? Yes - nodes expanded in increasing order of g(n)</a:t>
            </a:r>
          </a:p>
        </p:txBody>
      </p:sp>
      <p:sp>
        <p:nvSpPr>
          <p:cNvPr id="3" name="Title 2"/>
          <p:cNvSpPr>
            <a:spLocks noGrp="1"/>
          </p:cNvSpPr>
          <p:nvPr>
            <p:ph type="title"/>
          </p:nvPr>
        </p:nvSpPr>
        <p:spPr>
          <a:xfrm>
            <a:off x="457200" y="0"/>
            <a:ext cx="8229600" cy="1143000"/>
          </a:xfrm>
        </p:spPr>
        <p:txBody>
          <a:bodyPr/>
          <a:lstStyle/>
          <a:p>
            <a:pPr>
              <a:defRPr/>
            </a:pPr>
            <a:r>
              <a:rPr lang="en-US" dirty="0" smtClean="0"/>
              <a:t>Remarks</a:t>
            </a:r>
            <a:endParaRPr lang="en-US" dirty="0"/>
          </a:p>
        </p:txBody>
      </p:sp>
      <p:sp>
        <p:nvSpPr>
          <p:cNvPr id="50180" name="Date Placeholder 3"/>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a:defRPr/>
            </a:pPr>
            <a:fld id="{0C905B11-CB3E-45DD-8DE4-E3FCCD2C088F}" type="datetime1">
              <a:rPr lang="en-US" smtClean="0"/>
              <a:pPr>
                <a:defRPr/>
              </a:pPr>
              <a:t>2/19/2020</a:t>
            </a:fld>
            <a:endParaRPr lang="en-US" smtClean="0"/>
          </a:p>
        </p:txBody>
      </p:sp>
      <p:sp>
        <p:nvSpPr>
          <p:cNvPr id="5018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021200C-7FC0-44C6-B8BE-21FD99D24D54}" type="slidenum">
              <a:rPr lang="en-US" smtClean="0"/>
              <a:pPr>
                <a:defRPr/>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3159</Words>
  <Application>Microsoft Office PowerPoint</Application>
  <PresentationFormat>On-screen Show (4:3)</PresentationFormat>
  <Paragraphs>605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Search Methods</vt:lpstr>
      <vt:lpstr>Search Strategies</vt:lpstr>
      <vt:lpstr>Uninformed or Blind Search </vt:lpstr>
      <vt:lpstr>Breadth – first Search (BFS)</vt:lpstr>
      <vt:lpstr>Breadth – first Search (BFS) Example</vt:lpstr>
      <vt:lpstr>Remarks </vt:lpstr>
      <vt:lpstr>Uniform cost search</vt:lpstr>
      <vt:lpstr>Uniform cost search algorithm </vt:lpstr>
      <vt:lpstr>Remarks</vt:lpstr>
      <vt:lpstr>Depth First Search (DFS) algorithm</vt:lpstr>
      <vt:lpstr>Depth First Search (DFS) Example</vt:lpstr>
      <vt:lpstr>Depth First Search (DFS) Example</vt:lpstr>
      <vt:lpstr>Remarks</vt:lpstr>
      <vt:lpstr>Depth-limited Search </vt:lpstr>
      <vt:lpstr>Iterative deepening depth-first search </vt:lpstr>
      <vt:lpstr>Slide 16</vt:lpstr>
      <vt:lpstr>Slide 17</vt:lpstr>
      <vt:lpstr>Slide 18</vt:lpstr>
      <vt:lpstr>Slide 19</vt:lpstr>
      <vt:lpstr>Remarks</vt:lpstr>
      <vt:lpstr>Informed Search </vt:lpstr>
      <vt:lpstr>A*</vt:lpstr>
      <vt:lpstr>A* Example (I)</vt:lpstr>
      <vt:lpstr>A* Example (II)</vt:lpstr>
      <vt:lpstr>A* Example (III)</vt:lpstr>
      <vt:lpstr>Heuristic Estimate </vt:lpstr>
      <vt:lpstr>Remarks </vt:lpstr>
      <vt:lpstr>Heuristic Functions </vt:lpstr>
      <vt:lpstr>Important Results on A*</vt:lpstr>
      <vt:lpstr>Important Results on A* contd..</vt:lpstr>
      <vt:lpstr>Important Results on A* contd..</vt:lpstr>
    </vt:vector>
  </TitlesOfParts>
  <Company>HITK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Heritage </dc:creator>
  <cp:lastModifiedBy>User</cp:lastModifiedBy>
  <cp:revision>9</cp:revision>
  <dcterms:created xsi:type="dcterms:W3CDTF">2020-01-28T10:16:01Z</dcterms:created>
  <dcterms:modified xsi:type="dcterms:W3CDTF">2020-02-19T06:14:56Z</dcterms:modified>
</cp:coreProperties>
</file>