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147480910" r:id="rId3"/>
    <p:sldId id="263" r:id="rId4"/>
    <p:sldId id="262" r:id="rId5"/>
    <p:sldId id="2147480904" r:id="rId6"/>
    <p:sldId id="2147480906" r:id="rId7"/>
    <p:sldId id="2147480905" r:id="rId8"/>
    <p:sldId id="2147480907" r:id="rId9"/>
    <p:sldId id="264" r:id="rId10"/>
    <p:sldId id="2147480908" r:id="rId11"/>
    <p:sldId id="2147478384" r:id="rId12"/>
    <p:sldId id="2147480909" r:id="rId13"/>
    <p:sldId id="2147480894" r:id="rId14"/>
    <p:sldId id="21474809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3EF"/>
    <a:srgbClr val="9DDB93"/>
    <a:srgbClr val="8BB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353B-341C-483B-AA79-A993937BFB3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1F0D3-23B2-4FC4-BBAB-7C93555DE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2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Key Messages on slide 16,17,18 - Ajith</a:t>
            </a:r>
          </a:p>
        </p:txBody>
      </p:sp>
    </p:spTree>
    <p:extLst>
      <p:ext uri="{BB962C8B-B14F-4D97-AF65-F5344CB8AC3E}">
        <p14:creationId xmlns:p14="http://schemas.microsoft.com/office/powerpoint/2010/main" val="37228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Messages:</a:t>
            </a:r>
          </a:p>
          <a:p>
            <a:r>
              <a:rPr lang="en-US" dirty="0"/>
              <a:t>Questions on CDA</a:t>
            </a:r>
          </a:p>
        </p:txBody>
      </p:sp>
    </p:spTree>
    <p:extLst>
      <p:ext uri="{BB962C8B-B14F-4D97-AF65-F5344CB8AC3E}">
        <p14:creationId xmlns:p14="http://schemas.microsoft.com/office/powerpoint/2010/main" val="232722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4FE6-C748-08FE-D66C-D207370E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26983-A5DD-126F-B02E-DA6FE4F1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099C-A5B7-56A1-063F-13E9C9DD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A375-1F58-ACBC-A28A-CFF23DE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7F6B-4848-C872-0ADB-8738CD00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8FB2-197F-2658-D4AC-1663CC05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E939-D48C-3D44-3857-3B3B9440E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DE6D-7F66-D366-EB8E-F5EFEF6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A7D1-D42C-5365-EB33-8B26C10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7BD7-BF4D-6EF6-7178-B4BF4863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2B165-F8C0-4717-5A90-C3FA6C459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9AB52-8487-B2FA-2456-699BE9F2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A07E-679B-BB4A-1262-FDE7079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BCC6-EAE6-EDA5-7B4C-7C920294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FF9F-13D0-DAAC-59E4-8C50A98D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38404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765049"/>
            <a:ext cx="11430000" cy="215444"/>
          </a:xfrm>
        </p:spPr>
        <p:txBody>
          <a:bodyPr anchor="t">
            <a:sp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+mn-lt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20pt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C35EA4"/>
          </p15:clr>
        </p15:guide>
        <p15:guide id="2" orient="horz" pos="696">
          <p15:clr>
            <a:srgbClr val="547EBF"/>
          </p15:clr>
        </p15:guide>
        <p15:guide id="3" orient="horz" pos="841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5F9-336C-0967-3811-C07BABA1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B36E-D2EB-9816-991E-E42181D5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10E9-32C7-B990-B28D-C25B9D2A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B86B-188B-8763-DD35-AC12A09E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38E35-A7C1-F663-8FA5-E8B4E541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AC38-E6D6-1276-D55D-9FB987E9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5490-E0F8-9DA6-ECED-D3D1271BF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CC8E6-6A6D-C6B6-76D7-2A0CA352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0DCD-49D6-05D9-9B35-6BC8B567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0322-64D1-A9F0-B273-B1013EDB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28D0-89FB-1E1D-F3C5-192AE6E5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8F15-6159-EB12-ADD6-A2A7070C3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A6636-B3A5-580F-F1E2-58555941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C544F-BF4D-B5AA-FE86-1583C35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C8C2A-32CD-5445-FF3B-35D7F1A9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28AF-5430-7808-DAE6-52462287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C628-7DDD-F9A2-92D8-C779CBF9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14BC-B40D-C32C-C1C4-4626CF40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7BAD-220B-528E-4B36-E3FBD8C8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7854-FC00-23E7-6FEE-DC9E2A1DF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2CBE6-BA91-2EE3-AB78-82AACB779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84813-36BC-CAEE-C4C2-626D49AA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7F024-5674-52D7-FDEA-2AC0896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0BDD2-661E-E97B-AC71-F500E38A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4677-1010-66AA-E5A2-9C5A5C6E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570EF-99AF-BC9E-174C-EC5E60B8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FDE8-45FA-2A10-CBF9-D3B97647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B5A9-4ABF-F76E-26AA-C01C10BE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9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E2517-0DEE-EE1F-E1CA-2276E576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FDCC7-84CB-03A0-987B-3E0B6A5A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9AC9-D330-5B75-E2BC-1FF1788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C40C-E055-64B3-4637-F1258F20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5CB5-10E5-F5AD-A784-90E31888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8A5BB-910D-B22F-E000-1F61D1C6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321AF-B002-6AA1-8DB3-1DD4B0F7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C9E0-6E2F-041C-E5C0-8ADC882E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9180-5CF1-1608-6741-751C732D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FE71-6954-2E7B-7385-A5BBFA22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EE734-86B1-A47F-C546-7A823A15D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109A3-2692-5AA7-7676-3073EB428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89CD2-0895-FF77-E4F7-0F9FB23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0B50-2E26-8E43-85D5-B1347D4F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68E1-36EC-4764-C01D-C848F03A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E1C35-90F1-5B65-7E54-ECCE289E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EE4D-A07B-065A-6B3F-56AFEC09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6525-0715-B5E2-E5D7-1C26945D0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2621D-4D46-48AD-8127-D0D184D2B5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DE3AF-B612-086D-2079-CAF44422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6A26-6275-158D-F0D0-48C9A37F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1BA2D-0B3F-43F5-95FF-4A654172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1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image" Target="../media/image4.jpeg"/><Relationship Id="rId3" Type="http://schemas.openxmlformats.org/officeDocument/2006/relationships/image" Target="../media/image35.png"/><Relationship Id="rId21" Type="http://schemas.openxmlformats.org/officeDocument/2006/relationships/image" Target="../media/image6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4.png"/><Relationship Id="rId16" Type="http://schemas.openxmlformats.org/officeDocument/2006/relationships/image" Target="../media/image45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.png"/><Relationship Id="rId5" Type="http://schemas.openxmlformats.org/officeDocument/2006/relationships/image" Target="../media/image37.svg"/><Relationship Id="rId15" Type="http://schemas.openxmlformats.org/officeDocument/2006/relationships/image" Target="../media/image44.png"/><Relationship Id="rId10" Type="http://schemas.openxmlformats.org/officeDocument/2006/relationships/image" Target="../media/image11.png"/><Relationship Id="rId19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43.png"/><Relationship Id="rId22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.jpe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0.svg"/><Relationship Id="rId3" Type="http://schemas.openxmlformats.org/officeDocument/2006/relationships/image" Target="../media/image4.jpe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microsoft.com/office/2007/relationships/hdphoto" Target="../media/hdphoto2.wdp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50CA82-AB36-56AF-85BA-F2C65DE5DB7A}"/>
              </a:ext>
            </a:extLst>
          </p:cNvPr>
          <p:cNvSpPr/>
          <p:nvPr/>
        </p:nvSpPr>
        <p:spPr>
          <a:xfrm>
            <a:off x="3434383" y="3309770"/>
            <a:ext cx="4648914" cy="2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79AA93-E572-B87C-14DD-F2ED11A1461D}"/>
              </a:ext>
            </a:extLst>
          </p:cNvPr>
          <p:cNvSpPr/>
          <p:nvPr/>
        </p:nvSpPr>
        <p:spPr>
          <a:xfrm>
            <a:off x="321630" y="2919581"/>
            <a:ext cx="10811004" cy="34138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2A158E-6415-6443-FA53-306DBAF13E09}"/>
              </a:ext>
            </a:extLst>
          </p:cNvPr>
          <p:cNvSpPr/>
          <p:nvPr/>
        </p:nvSpPr>
        <p:spPr>
          <a:xfrm>
            <a:off x="557784" y="722412"/>
            <a:ext cx="9665208" cy="1655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750035-E739-54D4-5920-A9BAC6B25C71}"/>
              </a:ext>
            </a:extLst>
          </p:cNvPr>
          <p:cNvSpPr/>
          <p:nvPr/>
        </p:nvSpPr>
        <p:spPr>
          <a:xfrm>
            <a:off x="417654" y="486460"/>
            <a:ext cx="10714980" cy="206075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Download AWS Online Training PowerPoint Presentation | SlidesFinder.com">
            <a:extLst>
              <a:ext uri="{FF2B5EF4-FFF2-40B4-BE49-F238E27FC236}">
                <a16:creationId xmlns:a16="http://schemas.microsoft.com/office/drawing/2014/main" id="{CD5C62A6-34D5-5165-2750-53C3EA45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2" y="176158"/>
            <a:ext cx="1044683" cy="4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AC71C7-4A75-F878-604F-A97525EA6AD1}"/>
              </a:ext>
            </a:extLst>
          </p:cNvPr>
          <p:cNvGrpSpPr/>
          <p:nvPr/>
        </p:nvGrpSpPr>
        <p:grpSpPr>
          <a:xfrm>
            <a:off x="874540" y="968150"/>
            <a:ext cx="1692563" cy="1194614"/>
            <a:chOff x="1274526" y="2604922"/>
            <a:chExt cx="1608438" cy="1329183"/>
          </a:xfrm>
        </p:grpSpPr>
        <p:pic>
          <p:nvPicPr>
            <p:cNvPr id="4" name="Picture 3" descr="Banff: Guidewire Cloud Platform Keeps Getting Better with New Services and  the InsuranceSuite Cloud API | Guidewire">
              <a:extLst>
                <a:ext uri="{FF2B5EF4-FFF2-40B4-BE49-F238E27FC236}">
                  <a16:creationId xmlns:a16="http://schemas.microsoft.com/office/drawing/2014/main" id="{9C52E508-5719-7A47-5624-18642FB4B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6" t="9879" r="14923" b="6059"/>
            <a:stretch/>
          </p:blipFill>
          <p:spPr bwMode="auto">
            <a:xfrm>
              <a:off x="1274526" y="2861756"/>
              <a:ext cx="1608438" cy="1072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3EF374-B454-2B87-0365-93B200B65AFC}"/>
                </a:ext>
              </a:extLst>
            </p:cNvPr>
            <p:cNvSpPr txBox="1"/>
            <p:nvPr/>
          </p:nvSpPr>
          <p:spPr>
            <a:xfrm>
              <a:off x="1625028" y="2604922"/>
              <a:ext cx="503004" cy="25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GWCP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2DE24A-53D3-F7C8-0592-5A191574D51A}"/>
              </a:ext>
            </a:extLst>
          </p:cNvPr>
          <p:cNvGrpSpPr/>
          <p:nvPr/>
        </p:nvGrpSpPr>
        <p:grpSpPr>
          <a:xfrm>
            <a:off x="8511571" y="802270"/>
            <a:ext cx="1484748" cy="1537272"/>
            <a:chOff x="3845186" y="2011168"/>
            <a:chExt cx="1410952" cy="171044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539CADB-4313-4718-9904-299A3A0A8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29" y="2751634"/>
              <a:ext cx="742485" cy="71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F8028592-9EEA-2AEF-AE1E-AD2CA1951EF4}"/>
                </a:ext>
              </a:extLst>
            </p:cNvPr>
            <p:cNvSpPr/>
            <p:nvPr/>
          </p:nvSpPr>
          <p:spPr>
            <a:xfrm>
              <a:off x="3845186" y="2011168"/>
              <a:ext cx="1410952" cy="1710440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084E1B-4DE3-15CF-E5E9-4FE6E19242A6}"/>
                </a:ext>
              </a:extLst>
            </p:cNvPr>
            <p:cNvSpPr txBox="1"/>
            <p:nvPr/>
          </p:nvSpPr>
          <p:spPr>
            <a:xfrm>
              <a:off x="4052111" y="2018043"/>
              <a:ext cx="1128118" cy="56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PostgreSQL read Only replica of GWCP DB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2CD165-2F04-6A8B-9EE0-95023FFFF11D}"/>
              </a:ext>
            </a:extLst>
          </p:cNvPr>
          <p:cNvSpPr/>
          <p:nvPr/>
        </p:nvSpPr>
        <p:spPr>
          <a:xfrm>
            <a:off x="2567101" y="1585675"/>
            <a:ext cx="6162217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4B84D-892C-DB40-800A-3CF15FD83F16}"/>
              </a:ext>
            </a:extLst>
          </p:cNvPr>
          <p:cNvSpPr txBox="1"/>
          <p:nvPr/>
        </p:nvSpPr>
        <p:spPr>
          <a:xfrm>
            <a:off x="2834641" y="4619"/>
            <a:ext cx="693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 Replica  connect with Solution 1.1 and 1.2 DH Upgrade</a:t>
            </a:r>
          </a:p>
        </p:txBody>
      </p:sp>
      <p:pic>
        <p:nvPicPr>
          <p:cNvPr id="20" name="Picture 19" descr="Etl Images – Browse 1,003 Stock Photos, Vectors, and Video ...">
            <a:extLst>
              <a:ext uri="{FF2B5EF4-FFF2-40B4-BE49-F238E27FC236}">
                <a16:creationId xmlns:a16="http://schemas.microsoft.com/office/drawing/2014/main" id="{92ADCF32-748A-D6DB-B6CD-2C3D34460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5244529" y="4141541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BA4A48-F7D5-03C1-570D-5A7B81AC8DFE}"/>
              </a:ext>
            </a:extLst>
          </p:cNvPr>
          <p:cNvSpPr txBox="1"/>
          <p:nvPr/>
        </p:nvSpPr>
        <p:spPr>
          <a:xfrm>
            <a:off x="3652216" y="3311402"/>
            <a:ext cx="214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10.12 On Prem</a:t>
            </a:r>
          </a:p>
        </p:txBody>
      </p:sp>
      <p:pic>
        <p:nvPicPr>
          <p:cNvPr id="23" name="Picture 22" descr="Etl Images – Browse 1,003 Stock Photos, Vectors, and Video ...">
            <a:extLst>
              <a:ext uri="{FF2B5EF4-FFF2-40B4-BE49-F238E27FC236}">
                <a16:creationId xmlns:a16="http://schemas.microsoft.com/office/drawing/2014/main" id="{77F193CF-E2A9-FF31-C940-D7807F17C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3778701" y="4125695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2934B4-F56A-FDE2-5294-7DE21481BA0D}"/>
              </a:ext>
            </a:extLst>
          </p:cNvPr>
          <p:cNvSpPr txBox="1"/>
          <p:nvPr/>
        </p:nvSpPr>
        <p:spPr>
          <a:xfrm>
            <a:off x="5218281" y="5001729"/>
            <a:ext cx="1074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TRF BODS Jobs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C7BD484-3C5B-3353-370B-2A00C57D1DD6}"/>
              </a:ext>
            </a:extLst>
          </p:cNvPr>
          <p:cNvSpPr/>
          <p:nvPr/>
        </p:nvSpPr>
        <p:spPr>
          <a:xfrm rot="10800000">
            <a:off x="6028408" y="4390453"/>
            <a:ext cx="770148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56E59-EE6E-3686-C712-6E20C45815E9}"/>
              </a:ext>
            </a:extLst>
          </p:cNvPr>
          <p:cNvSpPr txBox="1"/>
          <p:nvPr/>
        </p:nvSpPr>
        <p:spPr>
          <a:xfrm>
            <a:off x="3434383" y="4965670"/>
            <a:ext cx="163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BODS  ODS  DIAL Jobs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27DE7D-B486-D73B-DD77-2AF413074B83}"/>
              </a:ext>
            </a:extLst>
          </p:cNvPr>
          <p:cNvSpPr/>
          <p:nvPr/>
        </p:nvSpPr>
        <p:spPr>
          <a:xfrm rot="10800000">
            <a:off x="4571683" y="4390455"/>
            <a:ext cx="626144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Etl Images – Browse 1,003 Stock Photos, Vectors, and Video ...">
            <a:extLst>
              <a:ext uri="{FF2B5EF4-FFF2-40B4-BE49-F238E27FC236}">
                <a16:creationId xmlns:a16="http://schemas.microsoft.com/office/drawing/2014/main" id="{25466E31-FDB4-12CA-7594-962D4B07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6905074" y="4114720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8D9364-ABA8-BAEB-7070-D84DA50A259A}"/>
              </a:ext>
            </a:extLst>
          </p:cNvPr>
          <p:cNvSpPr txBox="1"/>
          <p:nvPr/>
        </p:nvSpPr>
        <p:spPr>
          <a:xfrm>
            <a:off x="6681908" y="5017478"/>
            <a:ext cx="1418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BODS  Extract Jobs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20F9B0-D1B0-F535-51E8-CA2FC3E0A05C}"/>
              </a:ext>
            </a:extLst>
          </p:cNvPr>
          <p:cNvGrpSpPr/>
          <p:nvPr/>
        </p:nvGrpSpPr>
        <p:grpSpPr>
          <a:xfrm>
            <a:off x="626537" y="3037364"/>
            <a:ext cx="795411" cy="778908"/>
            <a:chOff x="577099" y="3406048"/>
            <a:chExt cx="795411" cy="778908"/>
          </a:xfrm>
        </p:grpSpPr>
        <p:pic>
          <p:nvPicPr>
            <p:cNvPr id="34" name="Picture 6" descr="On premise - Free computer icons">
              <a:extLst>
                <a:ext uri="{FF2B5EF4-FFF2-40B4-BE49-F238E27FC236}">
                  <a16:creationId xmlns:a16="http://schemas.microsoft.com/office/drawing/2014/main" id="{DF8D858D-EC76-EECD-736D-9E697CFCB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4" y="3406048"/>
              <a:ext cx="563000" cy="56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9E8190-F265-AD7D-B3D9-D1B1025177E0}"/>
                </a:ext>
              </a:extLst>
            </p:cNvPr>
            <p:cNvSpPr txBox="1"/>
            <p:nvPr/>
          </p:nvSpPr>
          <p:spPr>
            <a:xfrm>
              <a:off x="577099" y="3954124"/>
              <a:ext cx="7954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On Premise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AA50BD-1BBC-F80D-2440-5CD774BFE5F2}"/>
              </a:ext>
            </a:extLst>
          </p:cNvPr>
          <p:cNvGrpSpPr/>
          <p:nvPr/>
        </p:nvGrpSpPr>
        <p:grpSpPr>
          <a:xfrm>
            <a:off x="1946231" y="3542234"/>
            <a:ext cx="1171322" cy="2058374"/>
            <a:chOff x="6691984" y="3247730"/>
            <a:chExt cx="1407878" cy="1707592"/>
          </a:xfrm>
        </p:grpSpPr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271757C7-5643-3392-8372-F971073793BD}"/>
                </a:ext>
              </a:extLst>
            </p:cNvPr>
            <p:cNvSpPr/>
            <p:nvPr/>
          </p:nvSpPr>
          <p:spPr>
            <a:xfrm>
              <a:off x="6691984" y="3247730"/>
              <a:ext cx="1407878" cy="1707592"/>
            </a:xfrm>
            <a:prstGeom prst="flowChartMagneticDisk">
              <a:avLst/>
            </a:prstGeom>
            <a:solidFill>
              <a:schemeClr val="bg2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5DC403-80E9-0609-D0A6-76C09C901968}"/>
                </a:ext>
              </a:extLst>
            </p:cNvPr>
            <p:cNvSpPr txBox="1"/>
            <p:nvPr/>
          </p:nvSpPr>
          <p:spPr>
            <a:xfrm>
              <a:off x="6888653" y="3916860"/>
              <a:ext cx="1074372" cy="30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SQL Server 2019</a:t>
              </a:r>
            </a:p>
          </p:txBody>
        </p:sp>
      </p:grpSp>
      <p:pic>
        <p:nvPicPr>
          <p:cNvPr id="41" name="Graphic 40" descr="Document with solid fill">
            <a:extLst>
              <a:ext uri="{FF2B5EF4-FFF2-40B4-BE49-F238E27FC236}">
                <a16:creationId xmlns:a16="http://schemas.microsoft.com/office/drawing/2014/main" id="{DB440055-6CF2-0C52-D93F-84132EE8A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658" y="4104814"/>
            <a:ext cx="425333" cy="425333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3C949A39-E7F1-931F-6562-8D97B803D5E9}"/>
              </a:ext>
            </a:extLst>
          </p:cNvPr>
          <p:cNvSpPr/>
          <p:nvPr/>
        </p:nvSpPr>
        <p:spPr>
          <a:xfrm rot="10800000">
            <a:off x="3003708" y="4378495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7C4C2B-86C8-4694-7669-8E913CFF7748}"/>
              </a:ext>
            </a:extLst>
          </p:cNvPr>
          <p:cNvSpPr txBox="1"/>
          <p:nvPr/>
        </p:nvSpPr>
        <p:spPr>
          <a:xfrm>
            <a:off x="1740312" y="3260683"/>
            <a:ext cx="214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/IC10.12 On Prem DB</a:t>
            </a:r>
          </a:p>
        </p:txBody>
      </p:sp>
      <p:pic>
        <p:nvPicPr>
          <p:cNvPr id="50" name="Graphic 49" descr="Document with solid fill">
            <a:extLst>
              <a:ext uri="{FF2B5EF4-FFF2-40B4-BE49-F238E27FC236}">
                <a16:creationId xmlns:a16="http://schemas.microsoft.com/office/drawing/2014/main" id="{2143365E-34F1-A459-BA91-4FB5A7397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367" y="4378495"/>
            <a:ext cx="425333" cy="425333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B23EF014-1190-A382-15BF-396F4A7E9736}"/>
              </a:ext>
            </a:extLst>
          </p:cNvPr>
          <p:cNvSpPr/>
          <p:nvPr/>
        </p:nvSpPr>
        <p:spPr>
          <a:xfrm rot="10800000">
            <a:off x="1298850" y="4348649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6704B8-F7EE-890C-5B8C-3A54237DC042}"/>
              </a:ext>
            </a:extLst>
          </p:cNvPr>
          <p:cNvSpPr txBox="1"/>
          <p:nvPr/>
        </p:nvSpPr>
        <p:spPr>
          <a:xfrm>
            <a:off x="409145" y="4913328"/>
            <a:ext cx="1418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Reports based on DH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A9440-749F-8384-892C-B441B0DD0E74}"/>
              </a:ext>
            </a:extLst>
          </p:cNvPr>
          <p:cNvSpPr txBox="1"/>
          <p:nvPr/>
        </p:nvSpPr>
        <p:spPr>
          <a:xfrm>
            <a:off x="8732855" y="5620766"/>
            <a:ext cx="1662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On –Prem Replica GWCP DB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71B363-E6C3-7FEE-4447-BDCF8162F40E}"/>
              </a:ext>
            </a:extLst>
          </p:cNvPr>
          <p:cNvGrpSpPr/>
          <p:nvPr/>
        </p:nvGrpSpPr>
        <p:grpSpPr>
          <a:xfrm>
            <a:off x="8758228" y="3564388"/>
            <a:ext cx="1633555" cy="2036219"/>
            <a:chOff x="2801659" y="3480435"/>
            <a:chExt cx="1407878" cy="2296607"/>
          </a:xfrm>
          <a:solidFill>
            <a:schemeClr val="bg1"/>
          </a:solidFill>
        </p:grpSpPr>
        <p:sp>
          <p:nvSpPr>
            <p:cNvPr id="58" name="Flowchart: Magnetic Disk 57">
              <a:extLst>
                <a:ext uri="{FF2B5EF4-FFF2-40B4-BE49-F238E27FC236}">
                  <a16:creationId xmlns:a16="http://schemas.microsoft.com/office/drawing/2014/main" id="{48043C0E-9413-FA00-6B9C-AE5FCB6DB36A}"/>
                </a:ext>
              </a:extLst>
            </p:cNvPr>
            <p:cNvSpPr/>
            <p:nvPr/>
          </p:nvSpPr>
          <p:spPr>
            <a:xfrm>
              <a:off x="2801659" y="3480435"/>
              <a:ext cx="1407878" cy="2296607"/>
            </a:xfrm>
            <a:prstGeom prst="flowChartMagneticDisk">
              <a:avLst/>
            </a:prstGeom>
            <a:grpFill/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56B3595-9602-A3CC-8808-097026088B2A}"/>
                </a:ext>
              </a:extLst>
            </p:cNvPr>
            <p:cNvGrpSpPr/>
            <p:nvPr/>
          </p:nvGrpSpPr>
          <p:grpSpPr>
            <a:xfrm>
              <a:off x="2853757" y="4808905"/>
              <a:ext cx="603735" cy="691342"/>
              <a:chOff x="4184282" y="6063605"/>
              <a:chExt cx="1799153" cy="1707592"/>
            </a:xfrm>
            <a:grpFill/>
          </p:grpSpPr>
          <p:sp>
            <p:nvSpPr>
              <p:cNvPr id="61" name="Flowchart: Magnetic Disk 60">
                <a:extLst>
                  <a:ext uri="{FF2B5EF4-FFF2-40B4-BE49-F238E27FC236}">
                    <a16:creationId xmlns:a16="http://schemas.microsoft.com/office/drawing/2014/main" id="{AB180DBA-6BAA-D65E-FBF8-BF9A91FE17ED}"/>
                  </a:ext>
                </a:extLst>
              </p:cNvPr>
              <p:cNvSpPr/>
              <p:nvPr/>
            </p:nvSpPr>
            <p:spPr>
              <a:xfrm>
                <a:off x="4184282" y="6063605"/>
                <a:ext cx="1625661" cy="1707592"/>
              </a:xfrm>
              <a:prstGeom prst="flowChartMagneticDisk">
                <a:avLst/>
              </a:prstGeom>
              <a:grpFill/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6F77A9-221B-0EDA-31A1-B3AFFE9E52AC}"/>
                  </a:ext>
                </a:extLst>
              </p:cNvPr>
              <p:cNvSpPr txBox="1"/>
              <p:nvPr/>
            </p:nvSpPr>
            <p:spPr>
              <a:xfrm>
                <a:off x="4357773" y="6703717"/>
                <a:ext cx="1625662" cy="643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ETL DB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46CF689-ADA9-F005-6EDE-94400BAF87EA}"/>
              </a:ext>
            </a:extLst>
          </p:cNvPr>
          <p:cNvSpPr txBox="1"/>
          <p:nvPr/>
        </p:nvSpPr>
        <p:spPr>
          <a:xfrm rot="16200000">
            <a:off x="9592195" y="3126568"/>
            <a:ext cx="833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Custom ETL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57AD4-25FE-8F4F-FAEB-9AF07D24F480}"/>
              </a:ext>
            </a:extLst>
          </p:cNvPr>
          <p:cNvGrpSpPr/>
          <p:nvPr/>
        </p:nvGrpSpPr>
        <p:grpSpPr>
          <a:xfrm>
            <a:off x="9086993" y="2260962"/>
            <a:ext cx="539496" cy="1824852"/>
            <a:chOff x="4870373" y="1828659"/>
            <a:chExt cx="539496" cy="2332434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0DC628CD-FA01-BA65-DD26-7CC9A641E570}"/>
                </a:ext>
              </a:extLst>
            </p:cNvPr>
            <p:cNvSpPr/>
            <p:nvPr/>
          </p:nvSpPr>
          <p:spPr>
            <a:xfrm>
              <a:off x="4870373" y="1828659"/>
              <a:ext cx="539496" cy="220442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1FF701-441C-658D-3EFA-5CA3692D77C4}"/>
                </a:ext>
              </a:extLst>
            </p:cNvPr>
            <p:cNvSpPr txBox="1"/>
            <p:nvPr/>
          </p:nvSpPr>
          <p:spPr>
            <a:xfrm rot="5400000">
              <a:off x="4062665" y="2931783"/>
              <a:ext cx="2227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AWS direct Connect </a:t>
              </a:r>
            </a:p>
          </p:txBody>
        </p:sp>
      </p:grpSp>
      <p:pic>
        <p:nvPicPr>
          <p:cNvPr id="1024" name="Picture 4">
            <a:extLst>
              <a:ext uri="{FF2B5EF4-FFF2-40B4-BE49-F238E27FC236}">
                <a16:creationId xmlns:a16="http://schemas.microsoft.com/office/drawing/2014/main" id="{E240468C-29FF-64DA-4AFE-DB538D59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773" y="4297147"/>
            <a:ext cx="781319" cy="64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24" descr="Etl Images – Browse 1,003 Stock Photos, Vectors, and Video ...">
            <a:extLst>
              <a:ext uri="{FF2B5EF4-FFF2-40B4-BE49-F238E27FC236}">
                <a16:creationId xmlns:a16="http://schemas.microsoft.com/office/drawing/2014/main" id="{BFCAD587-004F-14E7-DED5-4121A238C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9575005" y="3044030"/>
            <a:ext cx="392909" cy="3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15997C72-F3E5-517B-15E2-0A4A1F9BD27B}"/>
              </a:ext>
            </a:extLst>
          </p:cNvPr>
          <p:cNvSpPr/>
          <p:nvPr/>
        </p:nvSpPr>
        <p:spPr>
          <a:xfrm rot="10800000">
            <a:off x="7793104" y="4413283"/>
            <a:ext cx="1132852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7CA666C-9D51-9F52-58F5-D6D46CEA6E6E}"/>
              </a:ext>
            </a:extLst>
          </p:cNvPr>
          <p:cNvSpPr txBox="1"/>
          <p:nvPr/>
        </p:nvSpPr>
        <p:spPr>
          <a:xfrm flipH="1">
            <a:off x="5804923" y="1331783"/>
            <a:ext cx="9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Parquet  Files on S3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1D5507-18FB-3133-EB10-EA26E622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24" y="916897"/>
            <a:ext cx="507096" cy="4241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56CBCB-8560-F48C-43DB-3A06126F533A}"/>
              </a:ext>
            </a:extLst>
          </p:cNvPr>
          <p:cNvSpPr txBox="1"/>
          <p:nvPr/>
        </p:nvSpPr>
        <p:spPr>
          <a:xfrm flipH="1">
            <a:off x="2355942" y="1536967"/>
            <a:ext cx="438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3674D5-BF59-E6D9-4B2F-1CA26B321F11}"/>
              </a:ext>
            </a:extLst>
          </p:cNvPr>
          <p:cNvSpPr txBox="1"/>
          <p:nvPr/>
        </p:nvSpPr>
        <p:spPr>
          <a:xfrm flipH="1">
            <a:off x="7065343" y="830005"/>
            <a:ext cx="107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Event Time Driven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1FAB05-EADE-F530-A652-FA4AD4B8DFEB}"/>
              </a:ext>
            </a:extLst>
          </p:cNvPr>
          <p:cNvGrpSpPr/>
          <p:nvPr/>
        </p:nvGrpSpPr>
        <p:grpSpPr>
          <a:xfrm>
            <a:off x="1977903" y="752062"/>
            <a:ext cx="2000250" cy="965116"/>
            <a:chOff x="695326" y="352249"/>
            <a:chExt cx="2000250" cy="96511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21649C2-AA8D-73F0-C312-D8967F697D6C}"/>
                </a:ext>
              </a:extLst>
            </p:cNvPr>
            <p:cNvSpPr/>
            <p:nvPr/>
          </p:nvSpPr>
          <p:spPr>
            <a:xfrm>
              <a:off x="695326" y="352249"/>
              <a:ext cx="2000250" cy="9651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BC824B-D0F6-D3D6-2419-04EF7C221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688" y="402870"/>
              <a:ext cx="1001942" cy="799302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C853FF7-D90A-67B2-E804-EE2D83132C2D}"/>
                </a:ext>
              </a:extLst>
            </p:cNvPr>
            <p:cNvGrpSpPr/>
            <p:nvPr/>
          </p:nvGrpSpPr>
          <p:grpSpPr>
            <a:xfrm>
              <a:off x="1725942" y="393252"/>
              <a:ext cx="905189" cy="818445"/>
              <a:chOff x="484890" y="4187748"/>
              <a:chExt cx="1807596" cy="163437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769BA7-BE44-886E-C841-2D9162155B2B}"/>
                  </a:ext>
                </a:extLst>
              </p:cNvPr>
              <p:cNvSpPr txBox="1"/>
              <p:nvPr/>
            </p:nvSpPr>
            <p:spPr>
              <a:xfrm flipH="1">
                <a:off x="993619" y="5342120"/>
                <a:ext cx="1002515" cy="460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CDC</a:t>
                </a:r>
              </a:p>
            </p:txBody>
          </p:sp>
          <p:pic>
            <p:nvPicPr>
              <p:cNvPr id="50" name="Graphic 49" descr="Database with solid fill">
                <a:extLst>
                  <a:ext uri="{FF2B5EF4-FFF2-40B4-BE49-F238E27FC236}">
                    <a16:creationId xmlns:a16="http://schemas.microsoft.com/office/drawing/2014/main" id="{1C78FA71-B347-A79C-C0E6-4FB44FF62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4890" y="4524842"/>
                <a:ext cx="933450" cy="933450"/>
              </a:xfrm>
              <a:prstGeom prst="rect">
                <a:avLst/>
              </a:prstGeom>
            </p:spPr>
          </p:pic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DA1B4C-5911-684F-445C-562A418392EA}"/>
                  </a:ext>
                </a:extLst>
              </p:cNvPr>
              <p:cNvSpPr/>
              <p:nvPr/>
            </p:nvSpPr>
            <p:spPr>
              <a:xfrm>
                <a:off x="571500" y="4187748"/>
                <a:ext cx="1634376" cy="16343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Graphic 51" descr="Database with solid fill">
                <a:extLst>
                  <a:ext uri="{FF2B5EF4-FFF2-40B4-BE49-F238E27FC236}">
                    <a16:creationId xmlns:a16="http://schemas.microsoft.com/office/drawing/2014/main" id="{D9D72945-E1DF-CA12-58A6-C5934D050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59036" y="4530056"/>
                <a:ext cx="933450" cy="933450"/>
              </a:xfrm>
              <a:prstGeom prst="rect">
                <a:avLst/>
              </a:prstGeom>
            </p:spPr>
          </p:pic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1E63DBF8-5722-4503-19E5-9E5B154DA7A5}"/>
                  </a:ext>
                </a:extLst>
              </p:cNvPr>
              <p:cNvSpPr/>
              <p:nvPr/>
            </p:nvSpPr>
            <p:spPr>
              <a:xfrm rot="5400000">
                <a:off x="1292183" y="4923173"/>
                <a:ext cx="252314" cy="217512"/>
              </a:xfrm>
              <a:prstGeom prst="triangl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9723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547CCA9-1086-5CDE-6024-EF0773F15936}"/>
              </a:ext>
            </a:extLst>
          </p:cNvPr>
          <p:cNvGrpSpPr/>
          <p:nvPr/>
        </p:nvGrpSpPr>
        <p:grpSpPr>
          <a:xfrm>
            <a:off x="4122164" y="755214"/>
            <a:ext cx="1621779" cy="1005917"/>
            <a:chOff x="3169636" y="500467"/>
            <a:chExt cx="1621779" cy="10059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A1635B-58DD-AA8C-DE79-8AE3E2C5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855" y="716730"/>
              <a:ext cx="463047" cy="5139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336E9-84AC-01AE-F607-52A1E2C48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2368" y="716730"/>
              <a:ext cx="435279" cy="49645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B07D60-8C25-2FD5-41EE-3249AD5FA274}"/>
                </a:ext>
              </a:extLst>
            </p:cNvPr>
            <p:cNvSpPr/>
            <p:nvPr/>
          </p:nvSpPr>
          <p:spPr>
            <a:xfrm>
              <a:off x="3766266" y="1137052"/>
              <a:ext cx="102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tx1"/>
                  </a:solidFill>
                </a:rPr>
                <a:t>Spark on Amazon EMR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41BAA3-5390-488C-5D13-FBCF66ADF1D2}"/>
                </a:ext>
              </a:extLst>
            </p:cNvPr>
            <p:cNvSpPr txBox="1"/>
            <p:nvPr/>
          </p:nvSpPr>
          <p:spPr>
            <a:xfrm flipH="1">
              <a:off x="3378375" y="500467"/>
              <a:ext cx="12374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Cloud Data Access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45F7EB2-B5D5-4D8B-90C0-9B02364F19C1}"/>
                </a:ext>
              </a:extLst>
            </p:cNvPr>
            <p:cNvSpPr/>
            <p:nvPr/>
          </p:nvSpPr>
          <p:spPr>
            <a:xfrm>
              <a:off x="3169636" y="500467"/>
              <a:ext cx="1484438" cy="9690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0766DB-ACA9-BDDE-05B4-C88FDE5C8527}"/>
              </a:ext>
            </a:extLst>
          </p:cNvPr>
          <p:cNvCxnSpPr>
            <a:cxnSpLocks/>
          </p:cNvCxnSpPr>
          <p:nvPr/>
        </p:nvCxnSpPr>
        <p:spPr>
          <a:xfrm>
            <a:off x="2844924" y="1193160"/>
            <a:ext cx="26620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83CCA9-9A8A-1162-FC4A-6CE254C00A8F}"/>
              </a:ext>
            </a:extLst>
          </p:cNvPr>
          <p:cNvCxnSpPr>
            <a:cxnSpLocks/>
          </p:cNvCxnSpPr>
          <p:nvPr/>
        </p:nvCxnSpPr>
        <p:spPr>
          <a:xfrm>
            <a:off x="3870337" y="1200253"/>
            <a:ext cx="409995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2A5695-2359-C54C-B704-C3449B41377F}"/>
              </a:ext>
            </a:extLst>
          </p:cNvPr>
          <p:cNvCxnSpPr>
            <a:cxnSpLocks/>
          </p:cNvCxnSpPr>
          <p:nvPr/>
        </p:nvCxnSpPr>
        <p:spPr>
          <a:xfrm>
            <a:off x="4624827" y="1200253"/>
            <a:ext cx="266208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DF60A3-DAE1-28CC-4451-35A1688F5C6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6694139" y="1228475"/>
            <a:ext cx="1083436" cy="746"/>
          </a:xfrm>
          <a:prstGeom prst="straightConnector1">
            <a:avLst/>
          </a:prstGeom>
          <a:ln w="88900" cmpd="sng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84A8917-08D1-A917-BD9D-E6AF5797357D}"/>
              </a:ext>
            </a:extLst>
          </p:cNvPr>
          <p:cNvGrpSpPr/>
          <p:nvPr/>
        </p:nvGrpSpPr>
        <p:grpSpPr>
          <a:xfrm>
            <a:off x="7734863" y="752062"/>
            <a:ext cx="1096610" cy="972213"/>
            <a:chOff x="5582514" y="484949"/>
            <a:chExt cx="1096610" cy="972213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619C31A6-DD43-E5D6-12E6-9484CDCF3C0C}"/>
                </a:ext>
              </a:extLst>
            </p:cNvPr>
            <p:cNvSpPr/>
            <p:nvPr/>
          </p:nvSpPr>
          <p:spPr>
            <a:xfrm>
              <a:off x="5616517" y="484949"/>
              <a:ext cx="979710" cy="9722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8D587217-C218-4E3E-7989-56D9D88C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54799" y="578561"/>
              <a:ext cx="874600" cy="5993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8C3936-29D1-4E18-8E50-163039A082A9}"/>
                </a:ext>
              </a:extLst>
            </p:cNvPr>
            <p:cNvSpPr txBox="1"/>
            <p:nvPr/>
          </p:nvSpPr>
          <p:spPr>
            <a:xfrm flipH="1">
              <a:off x="5582514" y="1162075"/>
              <a:ext cx="10966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Globalscape EFT</a:t>
              </a:r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35FD9D4-8D07-55D2-384E-4242B0CDBA61}"/>
              </a:ext>
            </a:extLst>
          </p:cNvPr>
          <p:cNvSpPr/>
          <p:nvPr/>
        </p:nvSpPr>
        <p:spPr>
          <a:xfrm>
            <a:off x="5714429" y="742368"/>
            <a:ext cx="979710" cy="9722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 descr="A red bucket with white circles and a black text&#10;&#10;Description automatically generated">
            <a:extLst>
              <a:ext uri="{FF2B5EF4-FFF2-40B4-BE49-F238E27FC236}">
                <a16:creationId xmlns:a16="http://schemas.microsoft.com/office/drawing/2014/main" id="{38D760DE-A578-8B6C-BC98-85F35D6CA2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0" t="11882" r="29969" b="33101"/>
          <a:stretch/>
        </p:blipFill>
        <p:spPr>
          <a:xfrm>
            <a:off x="6276060" y="617409"/>
            <a:ext cx="306352" cy="314806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E401D80-AFCF-0425-FDFA-338896AEB6C5}"/>
              </a:ext>
            </a:extLst>
          </p:cNvPr>
          <p:cNvSpPr/>
          <p:nvPr/>
        </p:nvSpPr>
        <p:spPr>
          <a:xfrm>
            <a:off x="1847850" y="535677"/>
            <a:ext cx="4986837" cy="1263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866AED0-397F-57C9-B89A-74F384360B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4319" y="410643"/>
            <a:ext cx="439461" cy="27684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0A0D704C-D4BD-EA9B-66B7-3243DB78DDB9}"/>
              </a:ext>
            </a:extLst>
          </p:cNvPr>
          <p:cNvSpPr txBox="1"/>
          <p:nvPr/>
        </p:nvSpPr>
        <p:spPr>
          <a:xfrm flipH="1">
            <a:off x="2274446" y="512133"/>
            <a:ext cx="530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GWCP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3BB3812-DED6-1F60-E2CF-7F2704D9FD94}"/>
              </a:ext>
            </a:extLst>
          </p:cNvPr>
          <p:cNvSpPr/>
          <p:nvPr/>
        </p:nvSpPr>
        <p:spPr>
          <a:xfrm>
            <a:off x="1610361" y="363697"/>
            <a:ext cx="5454982" cy="15139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2" descr="Free Download AWS Online Training PowerPoint Presentation | SlidesFinder.com">
            <a:extLst>
              <a:ext uri="{FF2B5EF4-FFF2-40B4-BE49-F238E27FC236}">
                <a16:creationId xmlns:a16="http://schemas.microsoft.com/office/drawing/2014/main" id="{EC4FF93D-C2E9-A059-215C-226C524C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17" y="-27824"/>
            <a:ext cx="936002" cy="44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474720-A061-1CCA-4863-A3404FBF86C5}"/>
              </a:ext>
            </a:extLst>
          </p:cNvPr>
          <p:cNvSpPr txBox="1"/>
          <p:nvPr/>
        </p:nvSpPr>
        <p:spPr>
          <a:xfrm flipH="1">
            <a:off x="1617064" y="3097804"/>
            <a:ext cx="8050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GWCP Landing Area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DA9357-0F90-F442-B0FB-802229B7AF36}"/>
              </a:ext>
            </a:extLst>
          </p:cNvPr>
          <p:cNvGrpSpPr/>
          <p:nvPr/>
        </p:nvGrpSpPr>
        <p:grpSpPr>
          <a:xfrm>
            <a:off x="1655414" y="1929806"/>
            <a:ext cx="7916643" cy="1701902"/>
            <a:chOff x="483839" y="1805981"/>
            <a:chExt cx="7916643" cy="170190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CEBF2A5-A9CB-45D1-FA2E-485ED546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4585" y="2430732"/>
              <a:ext cx="590840" cy="516173"/>
            </a:xfrm>
            <a:prstGeom prst="rect">
              <a:avLst/>
            </a:prstGeom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F175A39-D691-4720-0552-20C4229093B6}"/>
                </a:ext>
              </a:extLst>
            </p:cNvPr>
            <p:cNvGrpSpPr/>
            <p:nvPr/>
          </p:nvGrpSpPr>
          <p:grpSpPr>
            <a:xfrm>
              <a:off x="3560947" y="2389930"/>
              <a:ext cx="1237417" cy="972213"/>
              <a:chOff x="3510855" y="2800037"/>
              <a:chExt cx="1237417" cy="97221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4F3AFD-518A-CAAB-E20D-12492924A7C4}"/>
                  </a:ext>
                </a:extLst>
              </p:cNvPr>
              <p:cNvSpPr txBox="1"/>
              <p:nvPr/>
            </p:nvSpPr>
            <p:spPr>
              <a:xfrm flipH="1">
                <a:off x="3510855" y="3461884"/>
                <a:ext cx="1237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synapse pipeline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F660AD6-7175-B941-6D00-4C6269BFA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5304" y="2840839"/>
                <a:ext cx="569403" cy="640385"/>
              </a:xfrm>
              <a:prstGeom prst="rect">
                <a:avLst/>
              </a:prstGeom>
            </p:spPr>
          </p:pic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164C345C-D057-4345-C88A-BC3EEB091A83}"/>
                  </a:ext>
                </a:extLst>
              </p:cNvPr>
              <p:cNvSpPr/>
              <p:nvPr/>
            </p:nvSpPr>
            <p:spPr>
              <a:xfrm>
                <a:off x="3546791" y="2800037"/>
                <a:ext cx="979710" cy="9722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9BC093-C121-D014-A668-954C924172CC}"/>
                </a:ext>
              </a:extLst>
            </p:cNvPr>
            <p:cNvGrpSpPr/>
            <p:nvPr/>
          </p:nvGrpSpPr>
          <p:grpSpPr>
            <a:xfrm>
              <a:off x="2470428" y="2399320"/>
              <a:ext cx="1181048" cy="998074"/>
              <a:chOff x="3098849" y="2866542"/>
              <a:chExt cx="1181048" cy="99807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34DBE2-DEED-3903-6B06-B6371B624989}"/>
                  </a:ext>
                </a:extLst>
              </p:cNvPr>
              <p:cNvSpPr txBox="1"/>
              <p:nvPr/>
            </p:nvSpPr>
            <p:spPr>
              <a:xfrm flipH="1">
                <a:off x="3227942" y="3495284"/>
                <a:ext cx="105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Event driven trigger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AC954689-D1A5-40F6-65D6-7E52163A7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2840" y="2956751"/>
                <a:ext cx="651728" cy="538384"/>
              </a:xfrm>
              <a:prstGeom prst="rect">
                <a:avLst/>
              </a:prstGeom>
            </p:spPr>
          </p:pic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87486B9-FFBF-40D0-5E0F-B4BB1E52056D}"/>
                  </a:ext>
                </a:extLst>
              </p:cNvPr>
              <p:cNvSpPr/>
              <p:nvPr/>
            </p:nvSpPr>
            <p:spPr>
              <a:xfrm>
                <a:off x="3098849" y="2866542"/>
                <a:ext cx="979710" cy="9722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A665E8B-8389-BB75-C93D-02291D39C707}"/>
                </a:ext>
              </a:extLst>
            </p:cNvPr>
            <p:cNvGrpSpPr/>
            <p:nvPr/>
          </p:nvGrpSpPr>
          <p:grpSpPr>
            <a:xfrm>
              <a:off x="1316517" y="2406176"/>
              <a:ext cx="1071086" cy="972213"/>
              <a:chOff x="7866164" y="494718"/>
              <a:chExt cx="1071086" cy="97221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B2172F6-7DBC-DA13-3869-AE7A65180C07}"/>
                  </a:ext>
                </a:extLst>
              </p:cNvPr>
              <p:cNvSpPr txBox="1"/>
              <p:nvPr/>
            </p:nvSpPr>
            <p:spPr>
              <a:xfrm flipH="1">
                <a:off x="7956658" y="1084133"/>
                <a:ext cx="9805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Parquet  Files</a:t>
                </a:r>
              </a:p>
            </p:txBody>
          </p: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09D98B40-B6DC-DF79-8E42-A059D16BC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34790" y="622980"/>
                <a:ext cx="507096" cy="424164"/>
              </a:xfrm>
              <a:prstGeom prst="rect">
                <a:avLst/>
              </a:prstGeom>
            </p:spPr>
          </p:pic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8D0AF9D-3ED0-2C7A-A7FF-515B3CCEECCA}"/>
                  </a:ext>
                </a:extLst>
              </p:cNvPr>
              <p:cNvSpPr/>
              <p:nvPr/>
            </p:nvSpPr>
            <p:spPr>
              <a:xfrm>
                <a:off x="7866164" y="494718"/>
                <a:ext cx="979710" cy="9722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7775C72-C600-D3D7-8E5C-055C811A49D0}"/>
                </a:ext>
              </a:extLst>
            </p:cNvPr>
            <p:cNvSpPr/>
            <p:nvPr/>
          </p:nvSpPr>
          <p:spPr>
            <a:xfrm>
              <a:off x="483839" y="2237368"/>
              <a:ext cx="7916643" cy="12705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26E2A83-75EE-C754-9374-BF097F5B9842}"/>
                </a:ext>
              </a:extLst>
            </p:cNvPr>
            <p:cNvGrpSpPr/>
            <p:nvPr/>
          </p:nvGrpSpPr>
          <p:grpSpPr>
            <a:xfrm>
              <a:off x="4751881" y="2389930"/>
              <a:ext cx="1006481" cy="972213"/>
              <a:chOff x="3021000" y="2853854"/>
              <a:chExt cx="1006481" cy="97221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79D5C1-A2FA-7FB9-8E65-299B3B6306B2}"/>
                  </a:ext>
                </a:extLst>
              </p:cNvPr>
              <p:cNvSpPr txBox="1"/>
              <p:nvPr/>
            </p:nvSpPr>
            <p:spPr>
              <a:xfrm flipH="1">
                <a:off x="3114425" y="3480485"/>
                <a:ext cx="9130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Databricks 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932BCA05-A472-4183-9023-747AD74A5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1313" y="2942101"/>
                <a:ext cx="517835" cy="538384"/>
              </a:xfrm>
              <a:prstGeom prst="rect">
                <a:avLst/>
              </a:prstGeom>
            </p:spPr>
          </p:pic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A27F388D-FD45-7E2C-71C3-13C9AF8AC8EA}"/>
                  </a:ext>
                </a:extLst>
              </p:cNvPr>
              <p:cNvSpPr/>
              <p:nvPr/>
            </p:nvSpPr>
            <p:spPr>
              <a:xfrm>
                <a:off x="3021000" y="2853854"/>
                <a:ext cx="979710" cy="9722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611454A-F981-40F5-A4AC-5D9E4BB6D722}"/>
                </a:ext>
              </a:extLst>
            </p:cNvPr>
            <p:cNvGrpSpPr/>
            <p:nvPr/>
          </p:nvGrpSpPr>
          <p:grpSpPr>
            <a:xfrm>
              <a:off x="6048453" y="2417477"/>
              <a:ext cx="2112550" cy="972213"/>
              <a:chOff x="4726381" y="2853854"/>
              <a:chExt cx="2112550" cy="97221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C235B3-691E-EB1A-6EE5-A65CDCD46195}"/>
                  </a:ext>
                </a:extLst>
              </p:cNvPr>
              <p:cNvSpPr txBox="1"/>
              <p:nvPr/>
            </p:nvSpPr>
            <p:spPr>
              <a:xfrm flipH="1">
                <a:off x="5410837" y="2961436"/>
                <a:ext cx="14280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/>
                  <a:t>ACID</a:t>
                </a:r>
              </a:p>
              <a:p>
                <a:r>
                  <a:rPr lang="en-US" sz="900" b="1" dirty="0"/>
                  <a:t>Indexes and stat Versioned Parquet Files Transaction Logs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7F39B7-1E1B-BC59-34A1-2903C1C0A05C}"/>
                  </a:ext>
                </a:extLst>
              </p:cNvPr>
              <p:cNvSpPr txBox="1"/>
              <p:nvPr/>
            </p:nvSpPr>
            <p:spPr>
              <a:xfrm flipH="1">
                <a:off x="4726381" y="3462988"/>
                <a:ext cx="8139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Delta Lake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24226D9-338C-8CA4-897F-984161494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61273" y="3010984"/>
                <a:ext cx="414672" cy="418016"/>
              </a:xfrm>
              <a:prstGeom prst="rect">
                <a:avLst/>
              </a:prstGeom>
            </p:spPr>
          </p:pic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78E30D9E-9556-13A3-D338-14C0AB5A0735}"/>
                  </a:ext>
                </a:extLst>
              </p:cNvPr>
              <p:cNvSpPr/>
              <p:nvPr/>
            </p:nvSpPr>
            <p:spPr>
              <a:xfrm>
                <a:off x="4726381" y="2853854"/>
                <a:ext cx="2112550" cy="9722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ABF31B56-317D-141B-DF80-410590AB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4024" y="1805981"/>
              <a:ext cx="805010" cy="532784"/>
            </a:xfrm>
            <a:prstGeom prst="rect">
              <a:avLst/>
            </a:prstGeom>
          </p:spPr>
        </p:pic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5102A73-21E2-9EEF-8CB4-10BE668C8DB8}"/>
              </a:ext>
            </a:extLst>
          </p:cNvPr>
          <p:cNvCxnSpPr>
            <a:cxnSpLocks/>
          </p:cNvCxnSpPr>
          <p:nvPr/>
        </p:nvCxnSpPr>
        <p:spPr>
          <a:xfrm>
            <a:off x="3428382" y="3000478"/>
            <a:ext cx="261591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012A2FF-B5BE-6E28-2BFE-2DC2C2E5E7FF}"/>
              </a:ext>
            </a:extLst>
          </p:cNvPr>
          <p:cNvCxnSpPr>
            <a:cxnSpLocks/>
          </p:cNvCxnSpPr>
          <p:nvPr/>
        </p:nvCxnSpPr>
        <p:spPr>
          <a:xfrm>
            <a:off x="4629444" y="3000478"/>
            <a:ext cx="261591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D2646DE-1576-D03E-E0FB-E6499EE0EF0F}"/>
              </a:ext>
            </a:extLst>
          </p:cNvPr>
          <p:cNvCxnSpPr>
            <a:cxnSpLocks/>
          </p:cNvCxnSpPr>
          <p:nvPr/>
        </p:nvCxnSpPr>
        <p:spPr>
          <a:xfrm>
            <a:off x="5714429" y="2981531"/>
            <a:ext cx="261591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CC0C62-8621-246F-FEBC-C58BFF00F495}"/>
              </a:ext>
            </a:extLst>
          </p:cNvPr>
          <p:cNvCxnSpPr>
            <a:cxnSpLocks/>
          </p:cNvCxnSpPr>
          <p:nvPr/>
        </p:nvCxnSpPr>
        <p:spPr>
          <a:xfrm>
            <a:off x="6893275" y="2981531"/>
            <a:ext cx="37430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EEF5610-84B3-E424-D313-37637F68DF0B}"/>
              </a:ext>
            </a:extLst>
          </p:cNvPr>
          <p:cNvCxnSpPr>
            <a:cxnSpLocks/>
            <a:stCxn id="76" idx="3"/>
            <a:endCxn id="101" idx="0"/>
          </p:cNvCxnSpPr>
          <p:nvPr/>
        </p:nvCxnSpPr>
        <p:spPr>
          <a:xfrm flipH="1">
            <a:off x="2977947" y="1238169"/>
            <a:ext cx="5770629" cy="1291832"/>
          </a:xfrm>
          <a:prstGeom prst="bentConnector4">
            <a:avLst>
              <a:gd name="adj1" fmla="val -38128"/>
              <a:gd name="adj2" fmla="val 68815"/>
            </a:avLst>
          </a:prstGeom>
          <a:ln w="88900" cmpd="sng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729E9A7-8594-3EB6-CAB7-C4691FEA3269}"/>
              </a:ext>
            </a:extLst>
          </p:cNvPr>
          <p:cNvCxnSpPr>
            <a:cxnSpLocks/>
          </p:cNvCxnSpPr>
          <p:nvPr/>
        </p:nvCxnSpPr>
        <p:spPr>
          <a:xfrm>
            <a:off x="5360175" y="1200253"/>
            <a:ext cx="485049" cy="1555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B9BBCD9-0222-D9CE-428F-D29903080F6B}"/>
              </a:ext>
            </a:extLst>
          </p:cNvPr>
          <p:cNvGrpSpPr/>
          <p:nvPr/>
        </p:nvGrpSpPr>
        <p:grpSpPr>
          <a:xfrm>
            <a:off x="6788212" y="3870810"/>
            <a:ext cx="1392591" cy="529435"/>
            <a:chOff x="2845827" y="4128235"/>
            <a:chExt cx="1392591" cy="529435"/>
          </a:xfrm>
        </p:grpSpPr>
        <p:pic>
          <p:nvPicPr>
            <p:cNvPr id="149" name="Graphic 148" descr="Database with solid fill">
              <a:extLst>
                <a:ext uri="{FF2B5EF4-FFF2-40B4-BE49-F238E27FC236}">
                  <a16:creationId xmlns:a16="http://schemas.microsoft.com/office/drawing/2014/main" id="{05E508EA-9FC6-B52A-E0F4-45DEFF49B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45827" y="4158067"/>
              <a:ext cx="467443" cy="467443"/>
            </a:xfrm>
            <a:prstGeom prst="rect">
              <a:avLst/>
            </a:prstGeom>
          </p:spPr>
        </p:pic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51E83BAF-61A7-EBA0-1DD5-2B33FB110F5D}"/>
                </a:ext>
              </a:extLst>
            </p:cNvPr>
            <p:cNvSpPr/>
            <p:nvPr/>
          </p:nvSpPr>
          <p:spPr>
            <a:xfrm>
              <a:off x="2881355" y="4128235"/>
              <a:ext cx="1275518" cy="5294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6208561-CFF2-779F-19EF-324B7314CD6C}"/>
                </a:ext>
              </a:extLst>
            </p:cNvPr>
            <p:cNvSpPr txBox="1"/>
            <p:nvPr/>
          </p:nvSpPr>
          <p:spPr>
            <a:xfrm flipH="1">
              <a:off x="3200501" y="4221695"/>
              <a:ext cx="1037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CDA Staging DB SQL Server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9290C85-4738-E12D-1E4D-46F109E55165}"/>
              </a:ext>
            </a:extLst>
          </p:cNvPr>
          <p:cNvGrpSpPr/>
          <p:nvPr/>
        </p:nvGrpSpPr>
        <p:grpSpPr>
          <a:xfrm>
            <a:off x="4382845" y="3876942"/>
            <a:ext cx="1293051" cy="529435"/>
            <a:chOff x="1082110" y="4393585"/>
            <a:chExt cx="1293051" cy="5294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5C126F-3694-6A65-998E-860D30F7498E}"/>
                </a:ext>
              </a:extLst>
            </p:cNvPr>
            <p:cNvSpPr txBox="1"/>
            <p:nvPr/>
          </p:nvSpPr>
          <p:spPr>
            <a:xfrm flipH="1">
              <a:off x="1461025" y="4473004"/>
              <a:ext cx="91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Synapse Pipeline audit</a:t>
              </a:r>
            </a:p>
          </p:txBody>
        </p:sp>
        <p:pic>
          <p:nvPicPr>
            <p:cNvPr id="150" name="Graphic 149" descr="Database with solid fill">
              <a:extLst>
                <a:ext uri="{FF2B5EF4-FFF2-40B4-BE49-F238E27FC236}">
                  <a16:creationId xmlns:a16="http://schemas.microsoft.com/office/drawing/2014/main" id="{7D8E3123-27BC-FB03-27C8-EF27A337D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2871" y="4406361"/>
              <a:ext cx="467443" cy="467443"/>
            </a:xfrm>
            <a:prstGeom prst="rect">
              <a:avLst/>
            </a:prstGeom>
          </p:spPr>
        </p:pic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30BF0AC2-158B-9ED1-A80C-595F8656C627}"/>
                </a:ext>
              </a:extLst>
            </p:cNvPr>
            <p:cNvSpPr/>
            <p:nvPr/>
          </p:nvSpPr>
          <p:spPr>
            <a:xfrm>
              <a:off x="1082110" y="4393585"/>
              <a:ext cx="1275518" cy="5294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9782C9D-AC9C-2D52-FE30-9016B8B22CD6}"/>
              </a:ext>
            </a:extLst>
          </p:cNvPr>
          <p:cNvGrpSpPr/>
          <p:nvPr/>
        </p:nvGrpSpPr>
        <p:grpSpPr>
          <a:xfrm>
            <a:off x="3446265" y="4569806"/>
            <a:ext cx="2595355" cy="2094335"/>
            <a:chOff x="4633348" y="4782799"/>
            <a:chExt cx="2595355" cy="2094335"/>
          </a:xfrm>
        </p:grpSpPr>
        <p:pic>
          <p:nvPicPr>
            <p:cNvPr id="143" name="Picture 142" descr="Etl Images – Browse 1,003 Stock Photos, Vectors, and Video ...">
              <a:extLst>
                <a:ext uri="{FF2B5EF4-FFF2-40B4-BE49-F238E27FC236}">
                  <a16:creationId xmlns:a16="http://schemas.microsoft.com/office/drawing/2014/main" id="{7B295E77-452D-61D3-363A-CB717D36CD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 flipH="1">
              <a:off x="5448079" y="5307353"/>
              <a:ext cx="408014" cy="425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C940664-5B7D-CE09-6CE5-03F2EBC87B01}"/>
                </a:ext>
              </a:extLst>
            </p:cNvPr>
            <p:cNvSpPr txBox="1"/>
            <p:nvPr/>
          </p:nvSpPr>
          <p:spPr>
            <a:xfrm flipH="1">
              <a:off x="4740793" y="5695138"/>
              <a:ext cx="63150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EXT+TRF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BE9F6FB-A7A7-968E-D6C5-3362DE51DEB3}"/>
                </a:ext>
              </a:extLst>
            </p:cNvPr>
            <p:cNvSpPr txBox="1"/>
            <p:nvPr/>
          </p:nvSpPr>
          <p:spPr>
            <a:xfrm flipH="1">
              <a:off x="5320772" y="5709925"/>
              <a:ext cx="718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ODS Jobs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137260C-C6A7-B441-745D-586A819E050B}"/>
                </a:ext>
              </a:extLst>
            </p:cNvPr>
            <p:cNvGrpSpPr/>
            <p:nvPr/>
          </p:nvGrpSpPr>
          <p:grpSpPr>
            <a:xfrm>
              <a:off x="6156639" y="5292791"/>
              <a:ext cx="500733" cy="572141"/>
              <a:chOff x="6744719" y="2056715"/>
              <a:chExt cx="731898" cy="836272"/>
            </a:xfrm>
          </p:grpSpPr>
          <p:sp>
            <p:nvSpPr>
              <p:cNvPr id="147" name="Flowchart: Magnetic Disk 146">
                <a:extLst>
                  <a:ext uri="{FF2B5EF4-FFF2-40B4-BE49-F238E27FC236}">
                    <a16:creationId xmlns:a16="http://schemas.microsoft.com/office/drawing/2014/main" id="{701D0E63-18C4-0A1A-DDFE-0703AF428554}"/>
                  </a:ext>
                </a:extLst>
              </p:cNvPr>
              <p:cNvSpPr/>
              <p:nvPr/>
            </p:nvSpPr>
            <p:spPr>
              <a:xfrm>
                <a:off x="6744719" y="2056715"/>
                <a:ext cx="731898" cy="836272"/>
              </a:xfrm>
              <a:prstGeom prst="flowChartMagneticDisk">
                <a:avLst/>
              </a:prstGeom>
              <a:solidFill>
                <a:schemeClr val="bg2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FFC63A9-AC3D-87CB-DDFD-38138A41DC16}"/>
                  </a:ext>
                </a:extLst>
              </p:cNvPr>
              <p:cNvSpPr txBox="1"/>
              <p:nvPr/>
            </p:nvSpPr>
            <p:spPr>
              <a:xfrm flipH="1">
                <a:off x="6822834" y="2376720"/>
                <a:ext cx="647939" cy="480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DH DB </a:t>
                </a:r>
              </a:p>
            </p:txBody>
          </p:sp>
        </p:grpSp>
        <p:pic>
          <p:nvPicPr>
            <p:cNvPr id="157" name="Picture 156" descr="Etl Images – Browse 1,003 Stock Photos, Vectors, and Video ...">
              <a:extLst>
                <a:ext uri="{FF2B5EF4-FFF2-40B4-BE49-F238E27FC236}">
                  <a16:creationId xmlns:a16="http://schemas.microsoft.com/office/drawing/2014/main" id="{FC9EAB8D-53AB-C9C9-50DE-D1AC69ED45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 flipH="1">
              <a:off x="4829024" y="5269529"/>
              <a:ext cx="408014" cy="425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158" descr="Etl Images – Browse 1,003 Stock Photos, Vectors, and Video ...">
              <a:extLst>
                <a:ext uri="{FF2B5EF4-FFF2-40B4-BE49-F238E27FC236}">
                  <a16:creationId xmlns:a16="http://schemas.microsoft.com/office/drawing/2014/main" id="{6AB5089A-1BB5-4EB2-8CCA-C72A8AB4B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 flipH="1">
              <a:off x="5436957" y="6107029"/>
              <a:ext cx="408014" cy="425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6F9074F-2BE3-D892-7B8D-6302A4EBF520}"/>
                </a:ext>
              </a:extLst>
            </p:cNvPr>
            <p:cNvGrpSpPr/>
            <p:nvPr/>
          </p:nvGrpSpPr>
          <p:grpSpPr>
            <a:xfrm>
              <a:off x="6177441" y="6039014"/>
              <a:ext cx="500733" cy="588266"/>
              <a:chOff x="6744719" y="2056715"/>
              <a:chExt cx="731898" cy="859841"/>
            </a:xfrm>
          </p:grpSpPr>
          <p:sp>
            <p:nvSpPr>
              <p:cNvPr id="162" name="Flowchart: Magnetic Disk 161">
                <a:extLst>
                  <a:ext uri="{FF2B5EF4-FFF2-40B4-BE49-F238E27FC236}">
                    <a16:creationId xmlns:a16="http://schemas.microsoft.com/office/drawing/2014/main" id="{40B07351-8C2D-8ACD-C3D9-7BA18D5E0928}"/>
                  </a:ext>
                </a:extLst>
              </p:cNvPr>
              <p:cNvSpPr/>
              <p:nvPr/>
            </p:nvSpPr>
            <p:spPr>
              <a:xfrm>
                <a:off x="6744719" y="2056715"/>
                <a:ext cx="731898" cy="836272"/>
              </a:xfrm>
              <a:prstGeom prst="flowChartMagneticDisk">
                <a:avLst/>
              </a:prstGeom>
              <a:solidFill>
                <a:schemeClr val="bg2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CDB449F-7101-9722-07CA-2CFB00307D3D}"/>
                  </a:ext>
                </a:extLst>
              </p:cNvPr>
              <p:cNvSpPr txBox="1"/>
              <p:nvPr/>
            </p:nvSpPr>
            <p:spPr>
              <a:xfrm flipH="1">
                <a:off x="6822834" y="2376721"/>
                <a:ext cx="647939" cy="53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IC DB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0D012D6-0DCC-AE71-C705-1174FB9FDED6}"/>
                </a:ext>
              </a:extLst>
            </p:cNvPr>
            <p:cNvSpPr txBox="1"/>
            <p:nvPr/>
          </p:nvSpPr>
          <p:spPr>
            <a:xfrm flipH="1">
              <a:off x="5362345" y="6446513"/>
              <a:ext cx="7187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IC Jobs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8EA132E-65D3-0148-B1E0-E561FBC1D78A}"/>
                </a:ext>
              </a:extLst>
            </p:cNvPr>
            <p:cNvGrpSpPr/>
            <p:nvPr/>
          </p:nvGrpSpPr>
          <p:grpSpPr>
            <a:xfrm>
              <a:off x="4633348" y="4782799"/>
              <a:ext cx="2595355" cy="2094335"/>
              <a:chOff x="4673649" y="4763665"/>
              <a:chExt cx="2595355" cy="2094335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B2C1EA80-41B7-A884-295B-35006E47A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8143" y="5482333"/>
                <a:ext cx="261591" cy="0"/>
              </a:xfrm>
              <a:prstGeom prst="straightConnector1">
                <a:avLst/>
              </a:prstGeom>
              <a:ln w="31750" cmpd="sng"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79849E1D-A80C-915A-337C-03D056FFC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6474" y="5520157"/>
                <a:ext cx="261591" cy="0"/>
              </a:xfrm>
              <a:prstGeom prst="straightConnector1">
                <a:avLst/>
              </a:prstGeom>
              <a:ln w="31750" cmpd="sng"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9AE04224-3D24-F95A-11F8-7860336A6EFA}"/>
                  </a:ext>
                </a:extLst>
              </p:cNvPr>
              <p:cNvCxnSpPr>
                <a:cxnSpLocks/>
                <a:stCxn id="148" idx="1"/>
                <a:endCxn id="159" idx="0"/>
              </p:cNvCxnSpPr>
              <p:nvPr/>
            </p:nvCxnSpPr>
            <p:spPr>
              <a:xfrm flipH="1">
                <a:off x="5681265" y="5656816"/>
                <a:ext cx="1012410" cy="431079"/>
              </a:xfrm>
              <a:prstGeom prst="bentConnector4">
                <a:avLst>
                  <a:gd name="adj1" fmla="val -22580"/>
                  <a:gd name="adj2" fmla="val 69048"/>
                </a:avLst>
              </a:prstGeom>
              <a:ln w="254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9DF30CB1-E03F-F8DF-FD5C-72069D3C0809}"/>
                  </a:ext>
                </a:extLst>
              </p:cNvPr>
              <p:cNvCxnSpPr>
                <a:cxnSpLocks/>
                <a:stCxn id="159" idx="1"/>
                <a:endCxn id="162" idx="2"/>
              </p:cNvCxnSpPr>
              <p:nvPr/>
            </p:nvCxnSpPr>
            <p:spPr>
              <a:xfrm>
                <a:off x="5844971" y="6319834"/>
                <a:ext cx="332470" cy="5251"/>
              </a:xfrm>
              <a:prstGeom prst="straightConnector1">
                <a:avLst/>
              </a:prstGeom>
              <a:ln w="31750" cmpd="sng">
                <a:headEnd type="none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C16C30F-BD97-DDDF-7D0A-86B753BDEB2F}"/>
                  </a:ext>
                </a:extLst>
              </p:cNvPr>
              <p:cNvGrpSpPr/>
              <p:nvPr/>
            </p:nvGrpSpPr>
            <p:grpSpPr>
              <a:xfrm>
                <a:off x="4673649" y="4763665"/>
                <a:ext cx="2595355" cy="2094335"/>
                <a:chOff x="4673649" y="4763665"/>
                <a:chExt cx="2595355" cy="2094335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89817CD-34B8-9917-2E98-935F53BADCDA}"/>
                    </a:ext>
                  </a:extLst>
                </p:cNvPr>
                <p:cNvSpPr txBox="1"/>
                <p:nvPr/>
              </p:nvSpPr>
              <p:spPr>
                <a:xfrm flipH="1">
                  <a:off x="5157020" y="4793933"/>
                  <a:ext cx="18480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/>
                    <a:t>DataHub And InfoCenter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5984D5C-D694-D368-AD8F-CCA731234390}"/>
                    </a:ext>
                  </a:extLst>
                </p:cNvPr>
                <p:cNvSpPr/>
                <p:nvPr/>
              </p:nvSpPr>
              <p:spPr>
                <a:xfrm flipH="1">
                  <a:off x="4798361" y="5085228"/>
                  <a:ext cx="1173811" cy="160815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D32C874-5B23-0EFE-63A1-5D07B8C9DF84}"/>
                    </a:ext>
                  </a:extLst>
                </p:cNvPr>
                <p:cNvSpPr txBox="1"/>
                <p:nvPr/>
              </p:nvSpPr>
              <p:spPr>
                <a:xfrm flipH="1">
                  <a:off x="4782191" y="5085229"/>
                  <a:ext cx="125729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/>
                    <a:t>Datahub Job Server </a:t>
                  </a: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B28E1332-2F79-D34B-10A3-96BBAE63C30A}"/>
                    </a:ext>
                  </a:extLst>
                </p:cNvPr>
                <p:cNvSpPr/>
                <p:nvPr/>
              </p:nvSpPr>
              <p:spPr>
                <a:xfrm flipH="1">
                  <a:off x="6064281" y="5078909"/>
                  <a:ext cx="978633" cy="160815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D6AA862-0298-7311-CDCB-51F88DC50325}"/>
                    </a:ext>
                  </a:extLst>
                </p:cNvPr>
                <p:cNvSpPr txBox="1"/>
                <p:nvPr/>
              </p:nvSpPr>
              <p:spPr>
                <a:xfrm flipH="1">
                  <a:off x="6011713" y="5086958"/>
                  <a:ext cx="125729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/>
                    <a:t>DH/IC DB Server </a:t>
                  </a:r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7986F04-B789-D620-5DCA-5206F0FB6FF9}"/>
                    </a:ext>
                  </a:extLst>
                </p:cNvPr>
                <p:cNvSpPr/>
                <p:nvPr/>
              </p:nvSpPr>
              <p:spPr>
                <a:xfrm>
                  <a:off x="4673649" y="4763665"/>
                  <a:ext cx="2498676" cy="20943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645EDE1A-146D-E19D-C5F0-5608F2FCAACF}"/>
              </a:ext>
            </a:extLst>
          </p:cNvPr>
          <p:cNvCxnSpPr>
            <a:cxnSpLocks/>
            <a:stCxn id="104" idx="3"/>
            <a:endCxn id="82" idx="0"/>
          </p:cNvCxnSpPr>
          <p:nvPr/>
        </p:nvCxnSpPr>
        <p:spPr>
          <a:xfrm>
            <a:off x="9572057" y="2996451"/>
            <a:ext cx="1406582" cy="432549"/>
          </a:xfrm>
          <a:prstGeom prst="bentConnector2">
            <a:avLst/>
          </a:prstGeom>
          <a:ln w="88900" cmpd="sng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D17CB2C-D004-63E1-578F-36962BAFDAA5}"/>
              </a:ext>
            </a:extLst>
          </p:cNvPr>
          <p:cNvGrpSpPr/>
          <p:nvPr/>
        </p:nvGrpSpPr>
        <p:grpSpPr>
          <a:xfrm>
            <a:off x="10341749" y="3429000"/>
            <a:ext cx="1273779" cy="498306"/>
            <a:chOff x="5844881" y="3934604"/>
            <a:chExt cx="1237416" cy="49830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31DF754-5DAC-90B4-FC5C-7F50B6F2798A}"/>
                </a:ext>
              </a:extLst>
            </p:cNvPr>
            <p:cNvSpPr/>
            <p:nvPr/>
          </p:nvSpPr>
          <p:spPr>
            <a:xfrm>
              <a:off x="5844881" y="3934604"/>
              <a:ext cx="1237416" cy="4983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38E959EE-16CF-F8DC-56A5-6B9618161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32382" y="3948351"/>
              <a:ext cx="392253" cy="4729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4A74BA6-6656-9AF0-9B6F-21EA1A3B8590}"/>
                </a:ext>
              </a:extLst>
            </p:cNvPr>
            <p:cNvSpPr txBox="1"/>
            <p:nvPr/>
          </p:nvSpPr>
          <p:spPr>
            <a:xfrm flipH="1">
              <a:off x="6385112" y="3975550"/>
              <a:ext cx="670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Synapse </a:t>
              </a:r>
            </a:p>
            <a:p>
              <a:r>
                <a:rPr lang="en-US" sz="900" b="1" dirty="0"/>
                <a:t>pipeline</a:t>
              </a:r>
            </a:p>
          </p:txBody>
        </p:sp>
      </p:grp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67175F9-8FD2-A4B7-AEE5-EBE2A8769B51}"/>
              </a:ext>
            </a:extLst>
          </p:cNvPr>
          <p:cNvCxnSpPr>
            <a:cxnSpLocks/>
            <a:stCxn id="152" idx="1"/>
            <a:endCxn id="154" idx="3"/>
          </p:cNvCxnSpPr>
          <p:nvPr/>
        </p:nvCxnSpPr>
        <p:spPr>
          <a:xfrm flipH="1">
            <a:off x="5658363" y="4135528"/>
            <a:ext cx="1165377" cy="61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9C1A56F-AE1D-4682-CF92-A9A5775A9231}"/>
              </a:ext>
            </a:extLst>
          </p:cNvPr>
          <p:cNvSpPr/>
          <p:nvPr/>
        </p:nvSpPr>
        <p:spPr>
          <a:xfrm>
            <a:off x="1655413" y="3764490"/>
            <a:ext cx="7974205" cy="2950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80C6C386-346B-3A19-482A-EC301B0C53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3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3467" y="3968506"/>
            <a:ext cx="611302" cy="652605"/>
          </a:xfrm>
          <a:prstGeom prst="rect">
            <a:avLst/>
          </a:prstGeom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2A3DDAC-D6FD-47AB-248F-42DDE9781582}"/>
              </a:ext>
            </a:extLst>
          </p:cNvPr>
          <p:cNvCxnSpPr>
            <a:stCxn id="152" idx="2"/>
            <a:endCxn id="157" idx="0"/>
          </p:cNvCxnSpPr>
          <p:nvPr/>
        </p:nvCxnSpPr>
        <p:spPr>
          <a:xfrm rot="5400000">
            <a:off x="5325579" y="2920615"/>
            <a:ext cx="656291" cy="3615551"/>
          </a:xfrm>
          <a:prstGeom prst="bentConnector3">
            <a:avLst>
              <a:gd name="adj1" fmla="val 13717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150D532-5795-E530-FC3C-CE7555DE07A2}"/>
              </a:ext>
            </a:extLst>
          </p:cNvPr>
          <p:cNvGrpSpPr/>
          <p:nvPr/>
        </p:nvGrpSpPr>
        <p:grpSpPr>
          <a:xfrm>
            <a:off x="7044132" y="5597561"/>
            <a:ext cx="979710" cy="972213"/>
            <a:chOff x="6011111" y="5168604"/>
            <a:chExt cx="979710" cy="97221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5DE7DC3-A1AD-C4A9-4189-5ED6749AA84C}"/>
                </a:ext>
              </a:extLst>
            </p:cNvPr>
            <p:cNvGrpSpPr/>
            <p:nvPr/>
          </p:nvGrpSpPr>
          <p:grpSpPr>
            <a:xfrm>
              <a:off x="6011111" y="5168604"/>
              <a:ext cx="979710" cy="972213"/>
              <a:chOff x="10470568" y="4971375"/>
              <a:chExt cx="979710" cy="972213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5E285C09-9A2F-A41D-B69E-A5970B463CFB}"/>
                  </a:ext>
                </a:extLst>
              </p:cNvPr>
              <p:cNvSpPr/>
              <p:nvPr/>
            </p:nvSpPr>
            <p:spPr>
              <a:xfrm>
                <a:off x="10470568" y="4971375"/>
                <a:ext cx="979710" cy="97221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CA283EE8-D23B-F6C0-C7AD-CB62274E8753}"/>
                  </a:ext>
                </a:extLst>
              </p:cNvPr>
              <p:cNvGrpSpPr/>
              <p:nvPr/>
            </p:nvGrpSpPr>
            <p:grpSpPr>
              <a:xfrm>
                <a:off x="10572903" y="5060572"/>
                <a:ext cx="775040" cy="327831"/>
                <a:chOff x="9275000" y="5136433"/>
                <a:chExt cx="775040" cy="327831"/>
              </a:xfrm>
            </p:grpSpPr>
            <p:pic>
              <p:nvPicPr>
                <p:cNvPr id="200" name="Graphic 199" descr="Document with solid fill">
                  <a:extLst>
                    <a:ext uri="{FF2B5EF4-FFF2-40B4-BE49-F238E27FC236}">
                      <a16:creationId xmlns:a16="http://schemas.microsoft.com/office/drawing/2014/main" id="{EB98209A-7305-C03F-CA9D-BD1DED0DB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8967" y="5143215"/>
                  <a:ext cx="321049" cy="321049"/>
                </a:xfrm>
                <a:prstGeom prst="rect">
                  <a:avLst/>
                </a:prstGeom>
              </p:spPr>
            </p:pic>
            <p:pic>
              <p:nvPicPr>
                <p:cNvPr id="201" name="Graphic 200" descr="Document with solid fill">
                  <a:extLst>
                    <a:ext uri="{FF2B5EF4-FFF2-40B4-BE49-F238E27FC236}">
                      <a16:creationId xmlns:a16="http://schemas.microsoft.com/office/drawing/2014/main" id="{33744B34-D956-24B2-315C-359FF0AB03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8991" y="5136433"/>
                  <a:ext cx="321049" cy="321049"/>
                </a:xfrm>
                <a:prstGeom prst="rect">
                  <a:avLst/>
                </a:prstGeom>
              </p:spPr>
            </p:pic>
            <p:pic>
              <p:nvPicPr>
                <p:cNvPr id="202" name="Graphic 201" descr="Document with solid fill">
                  <a:extLst>
                    <a:ext uri="{FF2B5EF4-FFF2-40B4-BE49-F238E27FC236}">
                      <a16:creationId xmlns:a16="http://schemas.microsoft.com/office/drawing/2014/main" id="{01E0C5F9-B7EE-0EBB-6204-5DAB6962C2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5000" y="5143215"/>
                  <a:ext cx="321049" cy="321049"/>
                </a:xfrm>
                <a:prstGeom prst="rect">
                  <a:avLst/>
                </a:prstGeom>
              </p:spPr>
            </p:pic>
          </p:grp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3C12ACE-13D2-7175-603E-742C03A6D4DD}"/>
                </a:ext>
              </a:extLst>
            </p:cNvPr>
            <p:cNvSpPr txBox="1"/>
            <p:nvPr/>
          </p:nvSpPr>
          <p:spPr>
            <a:xfrm flipH="1">
              <a:off x="6166679" y="5694599"/>
              <a:ext cx="647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Reports</a:t>
              </a:r>
            </a:p>
          </p:txBody>
        </p: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3EE3C09-83ED-B378-90D2-17F6681BCF5B}"/>
              </a:ext>
            </a:extLst>
          </p:cNvPr>
          <p:cNvCxnSpPr>
            <a:cxnSpLocks/>
          </p:cNvCxnSpPr>
          <p:nvPr/>
        </p:nvCxnSpPr>
        <p:spPr>
          <a:xfrm>
            <a:off x="5514576" y="6116285"/>
            <a:ext cx="1506071" cy="9690"/>
          </a:xfrm>
          <a:prstGeom prst="straightConnector1">
            <a:avLst/>
          </a:prstGeom>
          <a:ln w="31750" cmpd="sng"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4B3CA59B-C685-B270-F30B-6D49964938B1}"/>
              </a:ext>
            </a:extLst>
          </p:cNvPr>
          <p:cNvCxnSpPr>
            <a:cxnSpLocks/>
          </p:cNvCxnSpPr>
          <p:nvPr/>
        </p:nvCxnSpPr>
        <p:spPr>
          <a:xfrm>
            <a:off x="5489776" y="5276743"/>
            <a:ext cx="1537362" cy="550801"/>
          </a:xfrm>
          <a:prstGeom prst="bentConnector3">
            <a:avLst/>
          </a:prstGeom>
          <a:ln w="31750" cmpd="sng"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6C49F89-CBB9-B38E-082D-44F29357990A}"/>
              </a:ext>
            </a:extLst>
          </p:cNvPr>
          <p:cNvCxnSpPr>
            <a:cxnSpLocks/>
            <a:endCxn id="105" idx="0"/>
          </p:cNvCxnSpPr>
          <p:nvPr/>
        </p:nvCxnSpPr>
        <p:spPr>
          <a:xfrm rot="5400000">
            <a:off x="7080062" y="4840703"/>
            <a:ext cx="1210783" cy="302932"/>
          </a:xfrm>
          <a:prstGeom prst="bentConnector3">
            <a:avLst/>
          </a:prstGeom>
          <a:ln w="31750" cmpd="sng"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7BCF7AF7-B338-BA57-3309-EB8B86F34A10}"/>
              </a:ext>
            </a:extLst>
          </p:cNvPr>
          <p:cNvCxnSpPr>
            <a:cxnSpLocks/>
            <a:stCxn id="82" idx="2"/>
          </p:cNvCxnSpPr>
          <p:nvPr/>
        </p:nvCxnSpPr>
        <p:spPr>
          <a:xfrm rot="5400000">
            <a:off x="9447937" y="2581874"/>
            <a:ext cx="185270" cy="2876135"/>
          </a:xfrm>
          <a:prstGeom prst="bentConnector2">
            <a:avLst/>
          </a:prstGeom>
          <a:ln w="88900" cmpd="sng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7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99FF3-FD6C-4801-9BAA-0F088212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1" y="131946"/>
            <a:ext cx="8828616" cy="712511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Conceptual Architecture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4F965B-3E9F-0E53-A720-399905C7F65A}"/>
              </a:ext>
            </a:extLst>
          </p:cNvPr>
          <p:cNvSpPr txBox="1"/>
          <p:nvPr/>
        </p:nvSpPr>
        <p:spPr>
          <a:xfrm>
            <a:off x="9539926" y="1388302"/>
            <a:ext cx="244154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>
              <a:solidFill>
                <a:schemeClr val="tx1"/>
              </a:solidFill>
              <a:latin typeface="+mj-lt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9814C0-5BCB-611D-F375-E0447843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2" y="1124418"/>
            <a:ext cx="9719852" cy="5458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381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C40B68-E8BA-6E46-9A6B-8759B72915A4}"/>
              </a:ext>
            </a:extLst>
          </p:cNvPr>
          <p:cNvSpPr/>
          <p:nvPr/>
        </p:nvSpPr>
        <p:spPr>
          <a:xfrm>
            <a:off x="620202" y="405517"/>
            <a:ext cx="5367131" cy="3390306"/>
          </a:xfrm>
          <a:prstGeom prst="roundRect">
            <a:avLst>
              <a:gd name="adj" fmla="val 7366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6BEE2D-32CE-B2CA-6F94-38601A02C9AF}"/>
              </a:ext>
            </a:extLst>
          </p:cNvPr>
          <p:cNvGrpSpPr/>
          <p:nvPr/>
        </p:nvGrpSpPr>
        <p:grpSpPr>
          <a:xfrm>
            <a:off x="1452749" y="784111"/>
            <a:ext cx="980592" cy="712511"/>
            <a:chOff x="7915275" y="2247907"/>
            <a:chExt cx="980592" cy="7125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2A9077-9585-8B0C-4A2D-FE1B1E200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4" r="66774" b="15519"/>
            <a:stretch/>
          </p:blipFill>
          <p:spPr>
            <a:xfrm>
              <a:off x="8140700" y="2260607"/>
              <a:ext cx="457200" cy="45719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D43AF5B-7515-28F2-343F-4C27FB224873}"/>
                </a:ext>
              </a:extLst>
            </p:cNvPr>
            <p:cNvSpPr/>
            <p:nvPr/>
          </p:nvSpPr>
          <p:spPr>
            <a:xfrm>
              <a:off x="7969647" y="2247907"/>
              <a:ext cx="762000" cy="712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26E84-73BD-8651-6C6F-12179FD3911A}"/>
                </a:ext>
              </a:extLst>
            </p:cNvPr>
            <p:cNvSpPr txBox="1"/>
            <p:nvPr/>
          </p:nvSpPr>
          <p:spPr>
            <a:xfrm flipH="1">
              <a:off x="7915275" y="2652068"/>
              <a:ext cx="980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Policy Center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9687B6-8B97-A9D3-A18B-7D90F3C71A44}"/>
              </a:ext>
            </a:extLst>
          </p:cNvPr>
          <p:cNvGrpSpPr/>
          <p:nvPr/>
        </p:nvGrpSpPr>
        <p:grpSpPr>
          <a:xfrm>
            <a:off x="1452749" y="1945740"/>
            <a:ext cx="980592" cy="712511"/>
            <a:chOff x="8597900" y="3626800"/>
            <a:chExt cx="980592" cy="7125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B65922-75E0-0183-1F88-90C862C4B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553" b="21385"/>
            <a:stretch/>
          </p:blipFill>
          <p:spPr>
            <a:xfrm>
              <a:off x="8806260" y="3635209"/>
              <a:ext cx="450850" cy="42545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C9C72B7-95A5-783A-053F-51E4F7104F90}"/>
                </a:ext>
              </a:extLst>
            </p:cNvPr>
            <p:cNvSpPr/>
            <p:nvPr/>
          </p:nvSpPr>
          <p:spPr>
            <a:xfrm>
              <a:off x="8644576" y="3626800"/>
              <a:ext cx="762000" cy="712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8514DA-E1B7-BAAB-2A7C-856D36B01F0D}"/>
                </a:ext>
              </a:extLst>
            </p:cNvPr>
            <p:cNvSpPr txBox="1"/>
            <p:nvPr/>
          </p:nvSpPr>
          <p:spPr>
            <a:xfrm flipH="1">
              <a:off x="8597900" y="4069068"/>
              <a:ext cx="980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Billing Center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2E26B9-24AC-4405-5987-89FDCD165176}"/>
              </a:ext>
            </a:extLst>
          </p:cNvPr>
          <p:cNvGrpSpPr/>
          <p:nvPr/>
        </p:nvGrpSpPr>
        <p:grpSpPr>
          <a:xfrm>
            <a:off x="4177935" y="784110"/>
            <a:ext cx="980592" cy="712511"/>
            <a:chOff x="6629642" y="1735622"/>
            <a:chExt cx="980592" cy="7125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34A37-601C-F914-2590-B75473D93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73" t="2708" r="33179" b="18678"/>
            <a:stretch/>
          </p:blipFill>
          <p:spPr>
            <a:xfrm>
              <a:off x="6879155" y="1784350"/>
              <a:ext cx="450850" cy="42545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7711342-0488-3DE6-B463-34ABDFE86C71}"/>
                </a:ext>
              </a:extLst>
            </p:cNvPr>
            <p:cNvSpPr/>
            <p:nvPr/>
          </p:nvSpPr>
          <p:spPr>
            <a:xfrm>
              <a:off x="6696317" y="1735622"/>
              <a:ext cx="762000" cy="712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8DCCF7-B1F6-53D1-D1BA-50578A801054}"/>
                </a:ext>
              </a:extLst>
            </p:cNvPr>
            <p:cNvSpPr txBox="1"/>
            <p:nvPr/>
          </p:nvSpPr>
          <p:spPr>
            <a:xfrm flipH="1">
              <a:off x="6629642" y="2177890"/>
              <a:ext cx="980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Claim Center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3EE222-4E4B-3BAD-3DB5-B1456D1C46BE}"/>
              </a:ext>
            </a:extLst>
          </p:cNvPr>
          <p:cNvGrpSpPr/>
          <p:nvPr/>
        </p:nvGrpSpPr>
        <p:grpSpPr>
          <a:xfrm>
            <a:off x="4243170" y="1923938"/>
            <a:ext cx="1133303" cy="734313"/>
            <a:chOff x="9627394" y="1939557"/>
            <a:chExt cx="1133303" cy="73431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5A66305-FC43-AE0E-93E3-8D1C34495E10}"/>
                </a:ext>
              </a:extLst>
            </p:cNvPr>
            <p:cNvSpPr/>
            <p:nvPr/>
          </p:nvSpPr>
          <p:spPr>
            <a:xfrm>
              <a:off x="9627394" y="1939557"/>
              <a:ext cx="762000" cy="712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A69BDF-0338-5F4F-D511-7B0215881A66}"/>
                </a:ext>
              </a:extLst>
            </p:cNvPr>
            <p:cNvSpPr txBox="1"/>
            <p:nvPr/>
          </p:nvSpPr>
          <p:spPr>
            <a:xfrm flipH="1">
              <a:off x="9670723" y="2304538"/>
              <a:ext cx="1089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Contact</a:t>
              </a:r>
            </a:p>
            <a:p>
              <a:r>
                <a:rPr lang="en-US" sz="900" b="1" dirty="0">
                  <a:solidFill>
                    <a:schemeClr val="accent1"/>
                  </a:solidFill>
                </a:rPr>
                <a:t>Manager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C0776E-E9B5-166B-969C-C9F0F2C8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0110" y="1993539"/>
              <a:ext cx="329889" cy="329889"/>
            </a:xfrm>
            <a:prstGeom prst="rect">
              <a:avLst/>
            </a:prstGeom>
          </p:spPr>
        </p:pic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BA99618-C314-F69F-40FC-A7AA0E0E8CA9}"/>
              </a:ext>
            </a:extLst>
          </p:cNvPr>
          <p:cNvCxnSpPr>
            <a:cxnSpLocks/>
            <a:stCxn id="6" idx="0"/>
            <a:endCxn id="18" idx="0"/>
          </p:cNvCxnSpPr>
          <p:nvPr/>
        </p:nvCxnSpPr>
        <p:spPr>
          <a:xfrm rot="5400000" flipH="1" flipV="1">
            <a:off x="3259842" y="-568957"/>
            <a:ext cx="12701" cy="2718836"/>
          </a:xfrm>
          <a:prstGeom prst="bentConnector3">
            <a:avLst>
              <a:gd name="adj1" fmla="val 189985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801DA94-B85F-0B32-7623-C0FD7103BC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5062" y="1305642"/>
            <a:ext cx="12701" cy="2718836"/>
          </a:xfrm>
          <a:prstGeom prst="bentConnector3">
            <a:avLst>
              <a:gd name="adj1" fmla="val 189985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F3452-DBF9-DB3E-480E-69BD533B171E}"/>
              </a:ext>
            </a:extLst>
          </p:cNvPr>
          <p:cNvCxnSpPr>
            <a:stCxn id="9" idx="2"/>
          </p:cNvCxnSpPr>
          <p:nvPr/>
        </p:nvCxnSpPr>
        <p:spPr>
          <a:xfrm>
            <a:off x="1888121" y="1496622"/>
            <a:ext cx="3873" cy="427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8A8731-3727-6CF0-FBF3-26A4FACCD723}"/>
              </a:ext>
            </a:extLst>
          </p:cNvPr>
          <p:cNvCxnSpPr/>
          <p:nvPr/>
        </p:nvCxnSpPr>
        <p:spPr>
          <a:xfrm>
            <a:off x="4603084" y="1489246"/>
            <a:ext cx="3873" cy="427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DC9C29D-A380-A500-B774-D9BFF29ABB8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43170" y="1132415"/>
            <a:ext cx="1440" cy="1139828"/>
          </a:xfrm>
          <a:prstGeom prst="bentConnector3">
            <a:avLst>
              <a:gd name="adj1" fmla="val -6888368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1FAC22D-1024-DA9F-63CF-939EC65A698D}"/>
              </a:ext>
            </a:extLst>
          </p:cNvPr>
          <p:cNvCxnSpPr>
            <a:cxnSpLocks/>
          </p:cNvCxnSpPr>
          <p:nvPr/>
        </p:nvCxnSpPr>
        <p:spPr>
          <a:xfrm rot="10800000">
            <a:off x="2267416" y="1132990"/>
            <a:ext cx="1440" cy="1139828"/>
          </a:xfrm>
          <a:prstGeom prst="bentConnector3">
            <a:avLst>
              <a:gd name="adj1" fmla="val -68331528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90B8CB-F6FE-DAA8-2219-A46BE958B8CB}"/>
              </a:ext>
            </a:extLst>
          </p:cNvPr>
          <p:cNvGrpSpPr/>
          <p:nvPr/>
        </p:nvGrpSpPr>
        <p:grpSpPr>
          <a:xfrm>
            <a:off x="2376378" y="3199599"/>
            <a:ext cx="1288892" cy="386753"/>
            <a:chOff x="8077745" y="3771778"/>
            <a:chExt cx="1288892" cy="38675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D0FBE3-F6AF-A3BF-F9EE-B8EAFBCCA895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C925DA-7B18-77C0-6004-6F8AF1B7A388}"/>
                </a:ext>
              </a:extLst>
            </p:cNvPr>
            <p:cNvSpPr txBox="1"/>
            <p:nvPr/>
          </p:nvSpPr>
          <p:spPr>
            <a:xfrm flipH="1">
              <a:off x="8341191" y="3849738"/>
              <a:ext cx="761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X Engage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C138C6-0DD6-4B39-9604-CB04798C4889}"/>
              </a:ext>
            </a:extLst>
          </p:cNvPr>
          <p:cNvCxnSpPr>
            <a:cxnSpLocks/>
          </p:cNvCxnSpPr>
          <p:nvPr/>
        </p:nvCxnSpPr>
        <p:spPr>
          <a:xfrm>
            <a:off x="2767054" y="1132415"/>
            <a:ext cx="0" cy="205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7A1CB3-5645-B7E6-C377-1BF49DF67C03}"/>
              </a:ext>
            </a:extLst>
          </p:cNvPr>
          <p:cNvCxnSpPr>
            <a:cxnSpLocks/>
          </p:cNvCxnSpPr>
          <p:nvPr/>
        </p:nvCxnSpPr>
        <p:spPr>
          <a:xfrm flipH="1">
            <a:off x="3396738" y="2911251"/>
            <a:ext cx="1997" cy="296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233D904-AEF7-D807-D160-D4612BFF1C35}"/>
              </a:ext>
            </a:extLst>
          </p:cNvPr>
          <p:cNvGrpSpPr/>
          <p:nvPr/>
        </p:nvGrpSpPr>
        <p:grpSpPr>
          <a:xfrm>
            <a:off x="777952" y="782396"/>
            <a:ext cx="784386" cy="772961"/>
            <a:chOff x="8370612" y="3390652"/>
            <a:chExt cx="784386" cy="77296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7AE3FD-BE24-0429-7604-C64356B21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612" y="3390652"/>
              <a:ext cx="495091" cy="73454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FB30208-34CA-90B5-576D-91905C67CBD3}"/>
                </a:ext>
              </a:extLst>
            </p:cNvPr>
            <p:cNvSpPr txBox="1"/>
            <p:nvPr/>
          </p:nvSpPr>
          <p:spPr>
            <a:xfrm flipH="1">
              <a:off x="8385844" y="3824350"/>
              <a:ext cx="769154" cy="33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AWS 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Arora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8DBC5FF-415A-61E8-DC39-A381C4FAE432}"/>
              </a:ext>
            </a:extLst>
          </p:cNvPr>
          <p:cNvGrpSpPr/>
          <p:nvPr/>
        </p:nvGrpSpPr>
        <p:grpSpPr>
          <a:xfrm>
            <a:off x="734452" y="1936209"/>
            <a:ext cx="784386" cy="772961"/>
            <a:chOff x="8370612" y="3390652"/>
            <a:chExt cx="784386" cy="772961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D40623C-C44A-E931-8AEF-D18E5A41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612" y="3390652"/>
              <a:ext cx="495091" cy="734546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293F5CC-576B-312C-F3CB-8849C1EB5321}"/>
                </a:ext>
              </a:extLst>
            </p:cNvPr>
            <p:cNvSpPr txBox="1"/>
            <p:nvPr/>
          </p:nvSpPr>
          <p:spPr>
            <a:xfrm flipH="1">
              <a:off x="8385844" y="3824350"/>
              <a:ext cx="769154" cy="33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AWS 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Arora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867821C-CC4B-B933-A495-7154DBD3ACEE}"/>
              </a:ext>
            </a:extLst>
          </p:cNvPr>
          <p:cNvGrpSpPr/>
          <p:nvPr/>
        </p:nvGrpSpPr>
        <p:grpSpPr>
          <a:xfrm>
            <a:off x="5383136" y="782396"/>
            <a:ext cx="784386" cy="772961"/>
            <a:chOff x="8370612" y="3390652"/>
            <a:chExt cx="784386" cy="77296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F7E3C02-0DC1-E0E4-D0F0-039EB5E1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612" y="3390652"/>
              <a:ext cx="495091" cy="73454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903034-702D-CD95-68F5-CC9045FB239C}"/>
                </a:ext>
              </a:extLst>
            </p:cNvPr>
            <p:cNvSpPr txBox="1"/>
            <p:nvPr/>
          </p:nvSpPr>
          <p:spPr>
            <a:xfrm flipH="1">
              <a:off x="8385844" y="3824350"/>
              <a:ext cx="769154" cy="33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AWS 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Arora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160CD4-6A33-27B2-CD2A-780EAA6CFABC}"/>
              </a:ext>
            </a:extLst>
          </p:cNvPr>
          <p:cNvGrpSpPr/>
          <p:nvPr/>
        </p:nvGrpSpPr>
        <p:grpSpPr>
          <a:xfrm>
            <a:off x="5390837" y="1920124"/>
            <a:ext cx="784386" cy="772961"/>
            <a:chOff x="8370612" y="3390652"/>
            <a:chExt cx="784386" cy="772961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749C6818-8C11-0F59-2A4B-89C479A30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0612" y="3390652"/>
              <a:ext cx="495091" cy="73454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D1154C-DF2A-632C-7773-56E1DCC2F25B}"/>
                </a:ext>
              </a:extLst>
            </p:cNvPr>
            <p:cNvSpPr txBox="1"/>
            <p:nvPr/>
          </p:nvSpPr>
          <p:spPr>
            <a:xfrm flipH="1">
              <a:off x="8385844" y="3824350"/>
              <a:ext cx="769154" cy="33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AWS </a:t>
              </a:r>
            </a:p>
            <a:p>
              <a:r>
                <a:rPr lang="en-US" sz="800" b="1" dirty="0">
                  <a:solidFill>
                    <a:schemeClr val="bg1"/>
                  </a:solidFill>
                </a:rPr>
                <a:t>Arora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85033F-996A-6A45-2ECF-DF77518A69D1}"/>
              </a:ext>
            </a:extLst>
          </p:cNvPr>
          <p:cNvCxnSpPr>
            <a:cxnSpLocks/>
            <a:stCxn id="69" idx="3"/>
            <a:endCxn id="9" idx="1"/>
          </p:cNvCxnSpPr>
          <p:nvPr/>
        </p:nvCxnSpPr>
        <p:spPr>
          <a:xfrm flipV="1">
            <a:off x="1273043" y="1140367"/>
            <a:ext cx="234078" cy="9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C2F2E0-234D-FEA7-94B5-9E2AA8DB76C6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987174" y="1130609"/>
            <a:ext cx="395962" cy="19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726C14C-D77C-E493-1EAF-FB932D54804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218671" y="2296699"/>
            <a:ext cx="280754" cy="5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5FFCE2-2F54-8D54-B3ED-E079DD3EE526}"/>
              </a:ext>
            </a:extLst>
          </p:cNvPr>
          <p:cNvCxnSpPr>
            <a:cxnSpLocks/>
          </p:cNvCxnSpPr>
          <p:nvPr/>
        </p:nvCxnSpPr>
        <p:spPr>
          <a:xfrm>
            <a:off x="4989671" y="2299927"/>
            <a:ext cx="395962" cy="19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6A7D90-DDA6-22BA-1BC8-8C0BA93CF0B5}"/>
              </a:ext>
            </a:extLst>
          </p:cNvPr>
          <p:cNvSpPr txBox="1"/>
          <p:nvPr/>
        </p:nvSpPr>
        <p:spPr>
          <a:xfrm flipH="1">
            <a:off x="2755214" y="2951986"/>
            <a:ext cx="65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JSON RPC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4C5A45-F6AC-360F-0476-E7313D68A0CD}"/>
              </a:ext>
            </a:extLst>
          </p:cNvPr>
          <p:cNvSpPr txBox="1"/>
          <p:nvPr/>
        </p:nvSpPr>
        <p:spPr>
          <a:xfrm flipH="1">
            <a:off x="3831177" y="3325911"/>
            <a:ext cx="1948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GW private Cloud VPC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0FC8057-31F9-362F-068B-585F8E4055B2}"/>
              </a:ext>
            </a:extLst>
          </p:cNvPr>
          <p:cNvGrpSpPr/>
          <p:nvPr/>
        </p:nvGrpSpPr>
        <p:grpSpPr>
          <a:xfrm>
            <a:off x="6635752" y="395643"/>
            <a:ext cx="1288892" cy="386753"/>
            <a:chOff x="8077745" y="3771778"/>
            <a:chExt cx="1288892" cy="386753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9585D470-F3AA-F274-36E1-B6E67FC20DD1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89119D9-C235-38EE-8305-A434656364C4}"/>
                </a:ext>
              </a:extLst>
            </p:cNvPr>
            <p:cNvSpPr txBox="1"/>
            <p:nvPr/>
          </p:nvSpPr>
          <p:spPr>
            <a:xfrm flipH="1">
              <a:off x="8341191" y="3849738"/>
              <a:ext cx="761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OCTA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B0B35F0-FE76-0216-A416-81182C2A401D}"/>
              </a:ext>
            </a:extLst>
          </p:cNvPr>
          <p:cNvGrpSpPr/>
          <p:nvPr/>
        </p:nvGrpSpPr>
        <p:grpSpPr>
          <a:xfrm>
            <a:off x="6582446" y="962423"/>
            <a:ext cx="1288892" cy="386753"/>
            <a:chOff x="8077745" y="3771778"/>
            <a:chExt cx="1288892" cy="386753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668C6FF3-A89C-BDAE-588F-A6280B0142AF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72D50BA-F186-3014-5B06-E677FF54FDBD}"/>
                </a:ext>
              </a:extLst>
            </p:cNvPr>
            <p:cNvSpPr txBox="1"/>
            <p:nvPr/>
          </p:nvSpPr>
          <p:spPr>
            <a:xfrm flipH="1">
              <a:off x="8341191" y="3849738"/>
              <a:ext cx="761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Datadog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3C01229-86A0-DEAB-7A3C-CEF1975B5CA8}"/>
              </a:ext>
            </a:extLst>
          </p:cNvPr>
          <p:cNvGrpSpPr/>
          <p:nvPr/>
        </p:nvGrpSpPr>
        <p:grpSpPr>
          <a:xfrm>
            <a:off x="6535180" y="1525114"/>
            <a:ext cx="1591858" cy="386753"/>
            <a:chOff x="8033623" y="3771778"/>
            <a:chExt cx="1591858" cy="386753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CA97B715-183F-86C5-B520-4B256594A04F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A3482D4-48E3-540E-024E-D9DD14EE63F7}"/>
                </a:ext>
              </a:extLst>
            </p:cNvPr>
            <p:cNvSpPr txBox="1"/>
            <p:nvPr/>
          </p:nvSpPr>
          <p:spPr>
            <a:xfrm flipH="1">
              <a:off x="8033623" y="3838196"/>
              <a:ext cx="15918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Integration Gateway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D46A2D8-E331-C707-B3DD-22319C1CD58F}"/>
              </a:ext>
            </a:extLst>
          </p:cNvPr>
          <p:cNvGrpSpPr/>
          <p:nvPr/>
        </p:nvGrpSpPr>
        <p:grpSpPr>
          <a:xfrm>
            <a:off x="6601274" y="1962233"/>
            <a:ext cx="1459669" cy="679524"/>
            <a:chOff x="8077744" y="3771778"/>
            <a:chExt cx="1459669" cy="67952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8333684B-34D4-900C-E61E-D4DF0B063CD4}"/>
                </a:ext>
              </a:extLst>
            </p:cNvPr>
            <p:cNvSpPr/>
            <p:nvPr/>
          </p:nvSpPr>
          <p:spPr>
            <a:xfrm>
              <a:off x="8077744" y="3771778"/>
              <a:ext cx="1459669" cy="67952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DCF1ECA-2FB4-9714-BDC4-70B39FE5D379}"/>
                </a:ext>
              </a:extLst>
            </p:cNvPr>
            <p:cNvSpPr txBox="1"/>
            <p:nvPr/>
          </p:nvSpPr>
          <p:spPr>
            <a:xfrm flipH="1">
              <a:off x="8196870" y="3819207"/>
              <a:ext cx="1196224" cy="5770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Other 3</a:t>
              </a:r>
              <a:r>
                <a:rPr lang="en-US" sz="1050" b="1" baseline="30000" dirty="0">
                  <a:solidFill>
                    <a:schemeClr val="accent1"/>
                  </a:solidFill>
                </a:rPr>
                <a:t>rd</a:t>
              </a:r>
              <a:r>
                <a:rPr lang="en-US" sz="1050" b="1" dirty="0">
                  <a:solidFill>
                    <a:schemeClr val="accent1"/>
                  </a:solidFill>
                </a:rPr>
                <a:t> Part Apps outside TWIA Network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D415AFE-9622-94FA-4932-DEA5048F23DC}"/>
              </a:ext>
            </a:extLst>
          </p:cNvPr>
          <p:cNvGrpSpPr/>
          <p:nvPr/>
        </p:nvGrpSpPr>
        <p:grpSpPr>
          <a:xfrm>
            <a:off x="6692085" y="2706703"/>
            <a:ext cx="1288892" cy="386753"/>
            <a:chOff x="8077745" y="3771778"/>
            <a:chExt cx="1288892" cy="386753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2168548-FF14-1C80-A469-49E11C112BE5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F4F05D7-14C3-734A-2612-121F2637E5D9}"/>
                </a:ext>
              </a:extLst>
            </p:cNvPr>
            <p:cNvSpPr txBox="1"/>
            <p:nvPr/>
          </p:nvSpPr>
          <p:spPr>
            <a:xfrm flipH="1">
              <a:off x="8341191" y="3849738"/>
              <a:ext cx="761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GIT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9E9BE44-4D66-F2DB-33CF-BCC51AC0532A}"/>
              </a:ext>
            </a:extLst>
          </p:cNvPr>
          <p:cNvGrpSpPr/>
          <p:nvPr/>
        </p:nvGrpSpPr>
        <p:grpSpPr>
          <a:xfrm>
            <a:off x="6653488" y="3263339"/>
            <a:ext cx="1288892" cy="386753"/>
            <a:chOff x="8077745" y="3771778"/>
            <a:chExt cx="1288892" cy="386753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C9EBDBE-894C-B7BD-EF72-A0082AEBDF71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04F481A-B7D0-F792-A268-C8EDC37B1048}"/>
                </a:ext>
              </a:extLst>
            </p:cNvPr>
            <p:cNvSpPr txBox="1"/>
            <p:nvPr/>
          </p:nvSpPr>
          <p:spPr>
            <a:xfrm flipH="1">
              <a:off x="8341191" y="3849738"/>
              <a:ext cx="761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chemeClr val="accent1"/>
                  </a:solidFill>
                </a:rPr>
                <a:t>Teamcity</a:t>
              </a:r>
              <a:endParaRPr lang="en-US" sz="105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76F2552-0DCA-C493-D8D3-B693C2522BBA}"/>
              </a:ext>
            </a:extLst>
          </p:cNvPr>
          <p:cNvCxnSpPr>
            <a:cxnSpLocks/>
            <a:stCxn id="119" idx="3"/>
            <a:endCxn id="116" idx="3"/>
          </p:cNvCxnSpPr>
          <p:nvPr/>
        </p:nvCxnSpPr>
        <p:spPr>
          <a:xfrm flipV="1">
            <a:off x="7942380" y="2900080"/>
            <a:ext cx="38597" cy="556636"/>
          </a:xfrm>
          <a:prstGeom prst="bentConnector3">
            <a:avLst>
              <a:gd name="adj1" fmla="val 69227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AA898E9-D89D-C762-D03F-7C93EA8C7547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983928" y="2866331"/>
            <a:ext cx="708157" cy="337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FA757A9-1318-3B2A-2724-AD41B6137333}"/>
              </a:ext>
            </a:extLst>
          </p:cNvPr>
          <p:cNvCxnSpPr>
            <a:cxnSpLocks/>
          </p:cNvCxnSpPr>
          <p:nvPr/>
        </p:nvCxnSpPr>
        <p:spPr>
          <a:xfrm>
            <a:off x="5967267" y="3432641"/>
            <a:ext cx="686221" cy="817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AB5A74B-6854-DB5F-7974-00FC94FCE8E6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5949530" y="589020"/>
            <a:ext cx="686222" cy="40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F08B3D6B-7FAF-A4EE-88C6-5C042B653D50}"/>
              </a:ext>
            </a:extLst>
          </p:cNvPr>
          <p:cNvCxnSpPr>
            <a:cxnSpLocks/>
          </p:cNvCxnSpPr>
          <p:nvPr/>
        </p:nvCxnSpPr>
        <p:spPr>
          <a:xfrm flipV="1">
            <a:off x="5911642" y="1184546"/>
            <a:ext cx="686222" cy="40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D97E8547-064E-F391-343A-D5132BF04ACE}"/>
              </a:ext>
            </a:extLst>
          </p:cNvPr>
          <p:cNvCxnSpPr>
            <a:cxnSpLocks/>
            <a:endCxn id="111" idx="3"/>
          </p:cNvCxnSpPr>
          <p:nvPr/>
        </p:nvCxnSpPr>
        <p:spPr>
          <a:xfrm>
            <a:off x="5863413" y="1582002"/>
            <a:ext cx="671767" cy="13648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D787CF8-5AAD-AD60-53ED-7F72ADA02BC1}"/>
              </a:ext>
            </a:extLst>
          </p:cNvPr>
          <p:cNvGrpSpPr/>
          <p:nvPr/>
        </p:nvGrpSpPr>
        <p:grpSpPr>
          <a:xfrm>
            <a:off x="1452749" y="4525438"/>
            <a:ext cx="5869010" cy="901921"/>
            <a:chOff x="981997" y="4871156"/>
            <a:chExt cx="6103088" cy="901921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0388E2F-FC67-395D-AFBB-05871FBD3065}"/>
                </a:ext>
              </a:extLst>
            </p:cNvPr>
            <p:cNvSpPr/>
            <p:nvPr/>
          </p:nvSpPr>
          <p:spPr>
            <a:xfrm>
              <a:off x="981997" y="4871156"/>
              <a:ext cx="6103088" cy="901921"/>
            </a:xfrm>
            <a:prstGeom prst="roundRect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75A04E9-0328-08EC-E53E-BACBCCEDF585}"/>
                </a:ext>
              </a:extLst>
            </p:cNvPr>
            <p:cNvGrpSpPr/>
            <p:nvPr/>
          </p:nvGrpSpPr>
          <p:grpSpPr>
            <a:xfrm>
              <a:off x="5307129" y="5338832"/>
              <a:ext cx="1337517" cy="386753"/>
              <a:chOff x="8077745" y="3771778"/>
              <a:chExt cx="1337517" cy="386753"/>
            </a:xfrm>
          </p:grpSpPr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6782759-0E61-B245-78F4-32458479D09E}"/>
                  </a:ext>
                </a:extLst>
              </p:cNvPr>
              <p:cNvSpPr/>
              <p:nvPr/>
            </p:nvSpPr>
            <p:spPr>
              <a:xfrm>
                <a:off x="8077745" y="3771778"/>
                <a:ext cx="1288892" cy="386753"/>
              </a:xfrm>
              <a:prstGeom prst="roundRect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76E2522-F217-8BBE-C3ED-2DC23242E83A}"/>
                  </a:ext>
                </a:extLst>
              </p:cNvPr>
              <p:cNvSpPr txBox="1"/>
              <p:nvPr/>
            </p:nvSpPr>
            <p:spPr>
              <a:xfrm flipH="1">
                <a:off x="8341190" y="3849738"/>
                <a:ext cx="1074072" cy="253916"/>
              </a:xfrm>
              <a:prstGeom prst="rect">
                <a:avLst/>
              </a:prstGeom>
              <a:ln>
                <a:noFil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1"/>
                    </a:solidFill>
                  </a:rPr>
                  <a:t>Other Apps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EF18255-EED4-4A38-FC01-ECC9FA0331D9}"/>
                </a:ext>
              </a:extLst>
            </p:cNvPr>
            <p:cNvGrpSpPr/>
            <p:nvPr/>
          </p:nvGrpSpPr>
          <p:grpSpPr>
            <a:xfrm>
              <a:off x="3489404" y="5338832"/>
              <a:ext cx="1288892" cy="386753"/>
              <a:chOff x="8077745" y="3771778"/>
              <a:chExt cx="1288892" cy="386753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F3A883B0-4136-8533-9A77-A924291B70C7}"/>
                  </a:ext>
                </a:extLst>
              </p:cNvPr>
              <p:cNvSpPr/>
              <p:nvPr/>
            </p:nvSpPr>
            <p:spPr>
              <a:xfrm>
                <a:off x="8077745" y="3771778"/>
                <a:ext cx="1288892" cy="386753"/>
              </a:xfrm>
              <a:prstGeom prst="roundRect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427A9A1-5F64-6F21-44E4-118C57AFAC2A}"/>
                  </a:ext>
                </a:extLst>
              </p:cNvPr>
              <p:cNvSpPr txBox="1"/>
              <p:nvPr/>
            </p:nvSpPr>
            <p:spPr>
              <a:xfrm flipH="1">
                <a:off x="8341190" y="3849738"/>
                <a:ext cx="955751" cy="253916"/>
              </a:xfrm>
              <a:prstGeom prst="rect">
                <a:avLst/>
              </a:prstGeom>
              <a:ln>
                <a:noFil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accent1"/>
                    </a:solidFill>
                  </a:rPr>
                  <a:t>Imagewrite</a:t>
                </a:r>
                <a:endParaRPr lang="en-US" sz="105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1522238-93DB-45E1-A2E6-915931A75CB4}"/>
                </a:ext>
              </a:extLst>
            </p:cNvPr>
            <p:cNvGrpSpPr/>
            <p:nvPr/>
          </p:nvGrpSpPr>
          <p:grpSpPr>
            <a:xfrm>
              <a:off x="1555537" y="5322517"/>
              <a:ext cx="1288892" cy="386753"/>
              <a:chOff x="8077745" y="3771778"/>
              <a:chExt cx="1288892" cy="386753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D1C717AE-A686-3F49-DE81-0660B5EEFD5B}"/>
                  </a:ext>
                </a:extLst>
              </p:cNvPr>
              <p:cNvSpPr/>
              <p:nvPr/>
            </p:nvSpPr>
            <p:spPr>
              <a:xfrm>
                <a:off x="8077745" y="3771778"/>
                <a:ext cx="1288892" cy="386753"/>
              </a:xfrm>
              <a:prstGeom prst="roundRect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AA58976-A27E-3FD8-525D-5E8F6651DAFA}"/>
                  </a:ext>
                </a:extLst>
              </p:cNvPr>
              <p:cNvSpPr txBox="1"/>
              <p:nvPr/>
            </p:nvSpPr>
            <p:spPr>
              <a:xfrm flipH="1">
                <a:off x="8341190" y="3849738"/>
                <a:ext cx="1025446" cy="253916"/>
              </a:xfrm>
              <a:prstGeom prst="rect">
                <a:avLst/>
              </a:prstGeom>
              <a:ln>
                <a:noFil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50" b="1" dirty="0" err="1">
                    <a:solidFill>
                      <a:schemeClr val="accent1"/>
                    </a:solidFill>
                  </a:rPr>
                  <a:t>Smartcomm</a:t>
                </a:r>
                <a:endParaRPr lang="en-US" sz="105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2A1448E-83BA-6A3F-29EF-B71AA433D891}"/>
                </a:ext>
              </a:extLst>
            </p:cNvPr>
            <p:cNvCxnSpPr>
              <a:stCxn id="128" idx="3"/>
              <a:endCxn id="125" idx="1"/>
            </p:cNvCxnSpPr>
            <p:nvPr/>
          </p:nvCxnSpPr>
          <p:spPr>
            <a:xfrm>
              <a:off x="2844429" y="5515894"/>
              <a:ext cx="644975" cy="163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14AFA3C-3C63-29E5-E8F1-5F722C40D8FD}"/>
                </a:ext>
              </a:extLst>
            </p:cNvPr>
            <p:cNvSpPr txBox="1"/>
            <p:nvPr/>
          </p:nvSpPr>
          <p:spPr>
            <a:xfrm flipH="1">
              <a:off x="3519087" y="4946924"/>
              <a:ext cx="1948069" cy="261610"/>
            </a:xfrm>
            <a:prstGeom prst="rect">
              <a:avLst/>
            </a:prstGeom>
            <a:ln>
              <a:noFil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TWIA ON -Prem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5B4B835-1CDE-C1BB-CCB4-0864BD11048D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2624020" y="3795823"/>
            <a:ext cx="0" cy="118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7EE1ACC2-A4C4-DF71-550F-60127681C59D}"/>
              </a:ext>
            </a:extLst>
          </p:cNvPr>
          <p:cNvSpPr/>
          <p:nvPr/>
        </p:nvSpPr>
        <p:spPr>
          <a:xfrm>
            <a:off x="2135374" y="5863126"/>
            <a:ext cx="2851800" cy="5209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0" descr="Etl Images – Browse 1,003 Stock Photos, Vectors, and Video ...">
            <a:extLst>
              <a:ext uri="{FF2B5EF4-FFF2-40B4-BE49-F238E27FC236}">
                <a16:creationId xmlns:a16="http://schemas.microsoft.com/office/drawing/2014/main" id="{166F5CCE-67D1-BA66-AB91-2F1127B2D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 flipH="1">
            <a:off x="650202" y="4844808"/>
            <a:ext cx="433824" cy="45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C3DFDDAE-447C-865D-C8A0-618E467743DA}"/>
              </a:ext>
            </a:extLst>
          </p:cNvPr>
          <p:cNvSpPr txBox="1"/>
          <p:nvPr/>
        </p:nvSpPr>
        <p:spPr>
          <a:xfrm flipH="1">
            <a:off x="313552" y="4991773"/>
            <a:ext cx="1037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ETL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09BE092-7FB1-A708-7705-49DD01E0AB83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867114" y="3795823"/>
            <a:ext cx="19881" cy="1048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150274-E289-E17A-30D1-1AEBDDE89277}"/>
              </a:ext>
            </a:extLst>
          </p:cNvPr>
          <p:cNvCxnSpPr>
            <a:cxnSpLocks/>
            <a:stCxn id="161" idx="2"/>
            <a:endCxn id="160" idx="1"/>
          </p:cNvCxnSpPr>
          <p:nvPr/>
        </p:nvCxnSpPr>
        <p:spPr>
          <a:xfrm rot="16200000" flipH="1">
            <a:off x="1088102" y="5076352"/>
            <a:ext cx="826284" cy="12682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AAAEC49-83F5-9041-B382-9FA579BEC129}"/>
              </a:ext>
            </a:extLst>
          </p:cNvPr>
          <p:cNvSpPr txBox="1"/>
          <p:nvPr/>
        </p:nvSpPr>
        <p:spPr>
          <a:xfrm flipH="1">
            <a:off x="2583030" y="6022766"/>
            <a:ext cx="1873353" cy="261610"/>
          </a:xfrm>
          <a:prstGeom prst="rect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DataHub InfoCenter 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E0A3E7-54D4-E66D-A27A-CE7FFAE29D4C}"/>
              </a:ext>
            </a:extLst>
          </p:cNvPr>
          <p:cNvGrpSpPr/>
          <p:nvPr/>
        </p:nvGrpSpPr>
        <p:grpSpPr>
          <a:xfrm>
            <a:off x="8967825" y="2702228"/>
            <a:ext cx="1575384" cy="766029"/>
            <a:chOff x="9354881" y="3933562"/>
            <a:chExt cx="1575384" cy="766029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458FD72-8886-2DEC-4800-D62433122270}"/>
                </a:ext>
              </a:extLst>
            </p:cNvPr>
            <p:cNvGrpSpPr/>
            <p:nvPr/>
          </p:nvGrpSpPr>
          <p:grpSpPr>
            <a:xfrm>
              <a:off x="9354881" y="3933562"/>
              <a:ext cx="1575384" cy="766029"/>
              <a:chOff x="8077745" y="3771778"/>
              <a:chExt cx="1025441" cy="766029"/>
            </a:xfrm>
            <a:grpFill/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8E676AF4-1DEF-8657-DC16-D115499E73D3}"/>
                  </a:ext>
                </a:extLst>
              </p:cNvPr>
              <p:cNvSpPr/>
              <p:nvPr/>
            </p:nvSpPr>
            <p:spPr>
              <a:xfrm>
                <a:off x="8077745" y="3771778"/>
                <a:ext cx="1025441" cy="766029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E12B38C-3CC2-9CF8-5E67-786E1571FB55}"/>
                  </a:ext>
                </a:extLst>
              </p:cNvPr>
              <p:cNvSpPr txBox="1"/>
              <p:nvPr/>
            </p:nvSpPr>
            <p:spPr>
              <a:xfrm flipH="1">
                <a:off x="8488795" y="3917711"/>
                <a:ext cx="552106" cy="41549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1"/>
                    </a:solidFill>
                  </a:rPr>
                  <a:t>SQL Server SSIS</a:t>
                </a:r>
              </a:p>
            </p:txBody>
          </p:sp>
        </p:grpSp>
        <p:pic>
          <p:nvPicPr>
            <p:cNvPr id="172" name="Picture 171" descr="Etl Images – Browse 1,003 Stock Photos, Vectors, and Video ...">
              <a:extLst>
                <a:ext uri="{FF2B5EF4-FFF2-40B4-BE49-F238E27FC236}">
                  <a16:creationId xmlns:a16="http://schemas.microsoft.com/office/drawing/2014/main" id="{97CC3667-B253-CF96-CCBA-5CCF01FB93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 flipH="1">
              <a:off x="9456865" y="4042461"/>
              <a:ext cx="433824" cy="452532"/>
            </a:xfrm>
            <a:prstGeom prst="rect">
              <a:avLst/>
            </a:prstGeom>
            <a:grpFill/>
          </p:spPr>
        </p:pic>
      </p:grp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9BF0CAAF-1A8F-E0D7-B748-2250A0E81B86}"/>
              </a:ext>
            </a:extLst>
          </p:cNvPr>
          <p:cNvCxnSpPr>
            <a:cxnSpLocks/>
            <a:stCxn id="160" idx="3"/>
            <a:endCxn id="190" idx="2"/>
          </p:cNvCxnSpPr>
          <p:nvPr/>
        </p:nvCxnSpPr>
        <p:spPr>
          <a:xfrm flipV="1">
            <a:off x="4987174" y="4925668"/>
            <a:ext cx="5622114" cy="1197956"/>
          </a:xfrm>
          <a:prstGeom prst="bentConnector2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8BAA500-0BCC-10E3-C0F6-FF6A9CD9ABA1}"/>
              </a:ext>
            </a:extLst>
          </p:cNvPr>
          <p:cNvCxnSpPr>
            <a:cxnSpLocks/>
            <a:stCxn id="170" idx="0"/>
            <a:endCxn id="113" idx="3"/>
          </p:cNvCxnSpPr>
          <p:nvPr/>
        </p:nvCxnSpPr>
        <p:spPr>
          <a:xfrm rot="16200000" flipV="1">
            <a:off x="8708114" y="1654825"/>
            <a:ext cx="400233" cy="169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B3CB38D-B38D-CBC7-1DC9-85A586E69DC6}"/>
              </a:ext>
            </a:extLst>
          </p:cNvPr>
          <p:cNvSpPr txBox="1"/>
          <p:nvPr/>
        </p:nvSpPr>
        <p:spPr>
          <a:xfrm flipH="1">
            <a:off x="10031807" y="5823541"/>
            <a:ext cx="1948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Site to Site VPN</a:t>
            </a:r>
          </a:p>
          <a:p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 Direct Gateway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862D2A5-78D4-5DC8-0C1F-889685C80200}"/>
              </a:ext>
            </a:extLst>
          </p:cNvPr>
          <p:cNvSpPr txBox="1"/>
          <p:nvPr/>
        </p:nvSpPr>
        <p:spPr>
          <a:xfrm rot="10800000" flipH="1" flipV="1">
            <a:off x="10545019" y="5132720"/>
            <a:ext cx="1037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ODBC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F903528-2CC6-107A-3954-7EAC102E538F}"/>
              </a:ext>
            </a:extLst>
          </p:cNvPr>
          <p:cNvGrpSpPr/>
          <p:nvPr/>
        </p:nvGrpSpPr>
        <p:grpSpPr>
          <a:xfrm>
            <a:off x="10116781" y="3994642"/>
            <a:ext cx="979710" cy="972213"/>
            <a:chOff x="6023832" y="5146776"/>
            <a:chExt cx="979710" cy="972213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B28E260-A2D3-AD40-6AA7-0405E40F5F38}"/>
                </a:ext>
              </a:extLst>
            </p:cNvPr>
            <p:cNvGrpSpPr/>
            <p:nvPr/>
          </p:nvGrpSpPr>
          <p:grpSpPr>
            <a:xfrm>
              <a:off x="6023832" y="5146776"/>
              <a:ext cx="979710" cy="972213"/>
              <a:chOff x="10483289" y="4949547"/>
              <a:chExt cx="979710" cy="972213"/>
            </a:xfrm>
            <a:grpFill/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AF020042-80D3-2A4F-3D16-2F8D4B77D65E}"/>
                  </a:ext>
                </a:extLst>
              </p:cNvPr>
              <p:cNvSpPr/>
              <p:nvPr/>
            </p:nvSpPr>
            <p:spPr>
              <a:xfrm>
                <a:off x="10483289" y="4949547"/>
                <a:ext cx="979710" cy="97221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5AB93B2-A69B-A65C-E21C-A0004BDE848C}"/>
                  </a:ext>
                </a:extLst>
              </p:cNvPr>
              <p:cNvGrpSpPr/>
              <p:nvPr/>
            </p:nvGrpSpPr>
            <p:grpSpPr>
              <a:xfrm>
                <a:off x="10572903" y="5066974"/>
                <a:ext cx="786448" cy="321429"/>
                <a:chOff x="9275000" y="5142835"/>
                <a:chExt cx="786448" cy="321429"/>
              </a:xfrm>
              <a:grpFill/>
            </p:grpSpPr>
            <p:pic>
              <p:nvPicPr>
                <p:cNvPr id="194" name="Graphic 193" descr="Document with solid fill">
                  <a:extLst>
                    <a:ext uri="{FF2B5EF4-FFF2-40B4-BE49-F238E27FC236}">
                      <a16:creationId xmlns:a16="http://schemas.microsoft.com/office/drawing/2014/main" id="{37BA1601-F440-E0B2-107F-1A001445D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0399" y="5142835"/>
                  <a:ext cx="321049" cy="321049"/>
                </a:xfrm>
                <a:prstGeom prst="rect">
                  <a:avLst/>
                </a:prstGeom>
              </p:spPr>
            </p:pic>
            <p:pic>
              <p:nvPicPr>
                <p:cNvPr id="195" name="Graphic 194" descr="Document with solid fill">
                  <a:extLst>
                    <a:ext uri="{FF2B5EF4-FFF2-40B4-BE49-F238E27FC236}">
                      <a16:creationId xmlns:a16="http://schemas.microsoft.com/office/drawing/2014/main" id="{D484EDE9-6BF1-3D0E-575A-B26D99079C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5000" y="5143215"/>
                  <a:ext cx="321049" cy="321049"/>
                </a:xfrm>
                <a:prstGeom prst="rect">
                  <a:avLst/>
                </a:prstGeom>
              </p:spPr>
            </p:pic>
          </p:grp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E2E0B9D-2AB2-9131-4501-CCDDF2628333}"/>
                </a:ext>
              </a:extLst>
            </p:cNvPr>
            <p:cNvSpPr txBox="1"/>
            <p:nvPr/>
          </p:nvSpPr>
          <p:spPr>
            <a:xfrm flipH="1">
              <a:off x="6104268" y="5569971"/>
              <a:ext cx="82414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chemeClr val="accent1"/>
                  </a:solidFill>
                </a:defRPr>
              </a:lvl1pPr>
            </a:lstStyle>
            <a:p>
              <a:r>
                <a:rPr lang="en-US" dirty="0"/>
                <a:t>SAP BO TWIA Managed</a:t>
              </a:r>
            </a:p>
          </p:txBody>
        </p:sp>
      </p:grpSp>
      <p:pic>
        <p:nvPicPr>
          <p:cNvPr id="196" name="Graphic 195" descr="Document with solid fill">
            <a:extLst>
              <a:ext uri="{FF2B5EF4-FFF2-40B4-BE49-F238E27FC236}">
                <a16:creationId xmlns:a16="http://schemas.microsoft.com/office/drawing/2014/main" id="{B810B77C-5656-BF31-B09E-24C27FF50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4424" y="4112069"/>
            <a:ext cx="321049" cy="321049"/>
          </a:xfrm>
          <a:prstGeom prst="rect">
            <a:avLst/>
          </a:prstGeom>
        </p:spPr>
      </p:pic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7C8E4E4-7DD2-3222-35BF-DAC61B3766F2}"/>
              </a:ext>
            </a:extLst>
          </p:cNvPr>
          <p:cNvCxnSpPr>
            <a:cxnSpLocks/>
            <a:endCxn id="170" idx="2"/>
          </p:cNvCxnSpPr>
          <p:nvPr/>
        </p:nvCxnSpPr>
        <p:spPr>
          <a:xfrm flipV="1">
            <a:off x="4971099" y="3468257"/>
            <a:ext cx="4784418" cy="2521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15948A3-6C23-8EDA-0709-B56BDAB48869}"/>
              </a:ext>
            </a:extLst>
          </p:cNvPr>
          <p:cNvGrpSpPr/>
          <p:nvPr/>
        </p:nvGrpSpPr>
        <p:grpSpPr>
          <a:xfrm>
            <a:off x="9125202" y="418343"/>
            <a:ext cx="1186101" cy="386753"/>
            <a:chOff x="8077745" y="3771778"/>
            <a:chExt cx="1288892" cy="38675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272AB2D-93F5-C881-B6B8-E6C8D81C6CDD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B105A7C-F7C3-2475-AF51-DFDC1853ED00}"/>
                </a:ext>
              </a:extLst>
            </p:cNvPr>
            <p:cNvSpPr txBox="1"/>
            <p:nvPr/>
          </p:nvSpPr>
          <p:spPr>
            <a:xfrm flipH="1">
              <a:off x="8341191" y="3849738"/>
              <a:ext cx="761999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IDP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BF33E5-26DB-7435-39D4-F3283765BFCD}"/>
              </a:ext>
            </a:extLst>
          </p:cNvPr>
          <p:cNvGrpSpPr/>
          <p:nvPr/>
        </p:nvGrpSpPr>
        <p:grpSpPr>
          <a:xfrm>
            <a:off x="9020296" y="989015"/>
            <a:ext cx="1340145" cy="549926"/>
            <a:chOff x="8077745" y="3771778"/>
            <a:chExt cx="1288892" cy="38675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E57B1D27-C2C9-7E2B-3129-82B4E05BF71C}"/>
                </a:ext>
              </a:extLst>
            </p:cNvPr>
            <p:cNvSpPr/>
            <p:nvPr/>
          </p:nvSpPr>
          <p:spPr>
            <a:xfrm>
              <a:off x="8077745" y="3771778"/>
              <a:ext cx="1288892" cy="3867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09D1978-D537-7F34-D9EF-85CC962CEC0B}"/>
                </a:ext>
              </a:extLst>
            </p:cNvPr>
            <p:cNvSpPr txBox="1"/>
            <p:nvPr/>
          </p:nvSpPr>
          <p:spPr>
            <a:xfrm flipH="1">
              <a:off x="8148638" y="3803292"/>
              <a:ext cx="1102007" cy="29221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</a:rPr>
                <a:t>Other 3</a:t>
              </a:r>
              <a:r>
                <a:rPr lang="en-US" sz="1050" b="1" baseline="30000" dirty="0">
                  <a:solidFill>
                    <a:schemeClr val="accent1"/>
                  </a:solidFill>
                </a:rPr>
                <a:t>rd</a:t>
              </a:r>
              <a:r>
                <a:rPr lang="en-US" sz="1050" b="1" dirty="0">
                  <a:solidFill>
                    <a:schemeClr val="accent1"/>
                  </a:solidFill>
                </a:rPr>
                <a:t> Party Apps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68C994E-647A-7757-11CE-C9DFFD8AC16C}"/>
              </a:ext>
            </a:extLst>
          </p:cNvPr>
          <p:cNvCxnSpPr>
            <a:stCxn id="101" idx="3"/>
            <a:endCxn id="207" idx="1"/>
          </p:cNvCxnSpPr>
          <p:nvPr/>
        </p:nvCxnSpPr>
        <p:spPr>
          <a:xfrm>
            <a:off x="7924644" y="589020"/>
            <a:ext cx="1200558" cy="2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9FD5268-6512-B14D-6E7E-E2F3896A6407}"/>
              </a:ext>
            </a:extLst>
          </p:cNvPr>
          <p:cNvCxnSpPr/>
          <p:nvPr/>
        </p:nvCxnSpPr>
        <p:spPr>
          <a:xfrm>
            <a:off x="7906765" y="1184546"/>
            <a:ext cx="1081626" cy="1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71800E6-2544-3179-229F-61CA1550AF1F}"/>
              </a:ext>
            </a:extLst>
          </p:cNvPr>
          <p:cNvCxnSpPr>
            <a:cxnSpLocks/>
          </p:cNvCxnSpPr>
          <p:nvPr/>
        </p:nvCxnSpPr>
        <p:spPr>
          <a:xfrm>
            <a:off x="10289815" y="600561"/>
            <a:ext cx="47465" cy="650903"/>
          </a:xfrm>
          <a:prstGeom prst="bentConnector3">
            <a:avLst>
              <a:gd name="adj1" fmla="val 143284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76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060A-5D38-4700-5BA9-56161F10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384048"/>
          </a:xfrm>
        </p:spPr>
        <p:txBody>
          <a:bodyPr>
            <a:normAutofit fontScale="90000"/>
          </a:bodyPr>
          <a:lstStyle/>
          <a:p>
            <a:r>
              <a:rPr lang="en-US" dirty="0"/>
              <a:t>End-To-End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Target State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EBC94-D6E4-EC01-6912-32773DBE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765049"/>
            <a:ext cx="11430000" cy="19389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B80218-FAB3-1719-412F-244CB0C3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8" y="1014926"/>
            <a:ext cx="11586861" cy="5395116"/>
          </a:xfrm>
          <a:prstGeom prst="roundRect">
            <a:avLst>
              <a:gd name="adj" fmla="val 1817"/>
            </a:avLst>
          </a:prstGeom>
          <a:noFill/>
          <a:ln w="1206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2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DB48-4A8E-1E3A-53A2-657377AD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384048"/>
          </a:xfrm>
        </p:spPr>
        <p:txBody>
          <a:bodyPr>
            <a:normAutofit fontScale="90000"/>
          </a:bodyPr>
          <a:lstStyle/>
          <a:p>
            <a:r>
              <a:rPr lang="en-US" dirty="0"/>
              <a:t>We recommend Option1 for Interim State Data Access Architecture</a:t>
            </a:r>
            <a:endParaRPr lang="en-I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9C456-C659-18CE-3C8C-A1C91E6C2B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765049"/>
            <a:ext cx="11430000" cy="215444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B80E73-6398-66BE-9EA0-5FF65DABF2C9}"/>
              </a:ext>
            </a:extLst>
          </p:cNvPr>
          <p:cNvSpPr txBox="1">
            <a:spLocks/>
          </p:cNvSpPr>
          <p:nvPr/>
        </p:nvSpPr>
        <p:spPr>
          <a:xfrm>
            <a:off x="182336" y="3952991"/>
            <a:ext cx="6600825" cy="2600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281FE8-5A4F-76F7-4504-664FE8FEF9D1}"/>
              </a:ext>
            </a:extLst>
          </p:cNvPr>
          <p:cNvSpPr/>
          <p:nvPr/>
        </p:nvSpPr>
        <p:spPr>
          <a:xfrm>
            <a:off x="6738257" y="915297"/>
            <a:ext cx="5072743" cy="890883"/>
          </a:xfrm>
          <a:prstGeom prst="roundRect">
            <a:avLst>
              <a:gd name="adj" fmla="val 91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114300" indent="-114300">
              <a:buFont typeface="Arial"/>
              <a:buChar char="•"/>
            </a:pPr>
            <a:r>
              <a:rPr lang="en-US" sz="1200" dirty="0"/>
              <a:t>Option 1 is recommended as interim state solution due to following key factors:</a:t>
            </a:r>
          </a:p>
          <a:p>
            <a:pPr marL="228600" lvl="1" indent="-114300">
              <a:buFont typeface="Graphik" panose="020B0503030202060203" pitchFamily="34" charset="0"/>
              <a:buChar char="−"/>
            </a:pPr>
            <a:r>
              <a:rPr lang="en-US" sz="1200" dirty="0"/>
              <a:t>Complexity, Real time data availability</a:t>
            </a:r>
          </a:p>
          <a:p>
            <a:pPr marL="228600" lvl="1" indent="-114300">
              <a:buFont typeface="Graphik" panose="020B0503030202060203" pitchFamily="34" charset="0"/>
              <a:buChar char="−"/>
            </a:pPr>
            <a:r>
              <a:rPr lang="en-US" sz="1200" dirty="0"/>
              <a:t>Low Maintenance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DBE0D9-4EEF-49D5-D34F-367F18C92C2C}"/>
              </a:ext>
            </a:extLst>
          </p:cNvPr>
          <p:cNvSpPr/>
          <p:nvPr/>
        </p:nvSpPr>
        <p:spPr>
          <a:xfrm>
            <a:off x="6703543" y="4936671"/>
            <a:ext cx="5095907" cy="1435748"/>
          </a:xfrm>
          <a:prstGeom prst="roundRect">
            <a:avLst>
              <a:gd name="adj" fmla="val 9276"/>
            </a:avLst>
          </a:prstGeom>
          <a:noFill/>
          <a:ln w="63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t"/>
          <a:lstStyle/>
          <a:p>
            <a:pPr marL="115570" indent="-115570">
              <a:spcAft>
                <a:spcPts val="300"/>
              </a:spcAft>
              <a:buFont typeface="Arial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Delay (1-2 hours for  option 2) represented for data availability for downstream application consumption are indicative based on experience and assumed solution </a:t>
            </a:r>
            <a:endParaRPr lang="en-US" sz="1000" dirty="0">
              <a:solidFill>
                <a:schemeClr val="tx1"/>
              </a:solidFill>
            </a:endParaRPr>
          </a:p>
          <a:p>
            <a:pPr marL="115570" indent="-115570">
              <a:spcAft>
                <a:spcPts val="300"/>
              </a:spcAft>
              <a:buFont typeface="Arial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Diagram shows how GW data options can be utilized to resolve Travelers’ database challenge </a:t>
            </a:r>
          </a:p>
          <a:p>
            <a:pPr marL="115570" indent="-115570">
              <a:spcAft>
                <a:spcPts val="300"/>
              </a:spcAft>
              <a:buFont typeface="Arial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CDA solution highlighted to meet BnR requirements is an option. However, Travelers' data strategy and the Infogix team's design guidelines influence the final end-to-end solutions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0DBBD1-C75E-6FF2-6E89-E747F644F0A6}"/>
              </a:ext>
            </a:extLst>
          </p:cNvPr>
          <p:cNvGrpSpPr/>
          <p:nvPr/>
        </p:nvGrpSpPr>
        <p:grpSpPr>
          <a:xfrm>
            <a:off x="6783161" y="1969066"/>
            <a:ext cx="4953015" cy="2797883"/>
            <a:chOff x="451941" y="874941"/>
            <a:chExt cx="8686949" cy="3681902"/>
          </a:xfrm>
        </p:grpSpPr>
        <p:pic>
          <p:nvPicPr>
            <p:cNvPr id="6" name="Picture 1193889095" descr="A diagram of a software system&#10;&#10;Description automatically generated">
              <a:extLst>
                <a:ext uri="{FF2B5EF4-FFF2-40B4-BE49-F238E27FC236}">
                  <a16:creationId xmlns:a16="http://schemas.microsoft.com/office/drawing/2014/main" id="{DC52F137-524C-A81E-B6E4-5D95E8760C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1941" y="874941"/>
              <a:ext cx="2661129" cy="3681902"/>
            </a:xfrm>
            <a:prstGeom prst="roundRect">
              <a:avLst>
                <a:gd name="adj" fmla="val 1817"/>
              </a:avLst>
            </a:prstGeom>
            <a:noFill/>
            <a:ln w="762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193889095" descr="A diagram of a software system&#10;&#10;Description automatically generated">
              <a:extLst>
                <a:ext uri="{FF2B5EF4-FFF2-40B4-BE49-F238E27FC236}">
                  <a16:creationId xmlns:a16="http://schemas.microsoft.com/office/drawing/2014/main" id="{7076EED7-C590-C4D0-6207-6286623E00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64851" y="874941"/>
              <a:ext cx="2661129" cy="3681902"/>
            </a:xfrm>
            <a:prstGeom prst="roundRect">
              <a:avLst>
                <a:gd name="adj" fmla="val 1817"/>
              </a:avLst>
            </a:prstGeom>
            <a:noFill/>
            <a:ln w="762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193889095" descr="A diagram of a software system&#10;&#10;Description automatically generated">
              <a:extLst>
                <a:ext uri="{FF2B5EF4-FFF2-40B4-BE49-F238E27FC236}">
                  <a16:creationId xmlns:a16="http://schemas.microsoft.com/office/drawing/2014/main" id="{63A9327A-B01C-953E-0CC5-1290605433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574"/>
            <a:stretch/>
          </p:blipFill>
          <p:spPr bwMode="auto">
            <a:xfrm>
              <a:off x="6477761" y="874941"/>
              <a:ext cx="2661129" cy="3681902"/>
            </a:xfrm>
            <a:prstGeom prst="roundRect">
              <a:avLst>
                <a:gd name="adj" fmla="val 1817"/>
              </a:avLst>
            </a:prstGeom>
            <a:noFill/>
            <a:ln w="762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06579C-1545-97CF-4F20-19E6C401DA8D}"/>
                </a:ext>
              </a:extLst>
            </p:cNvPr>
            <p:cNvSpPr/>
            <p:nvPr/>
          </p:nvSpPr>
          <p:spPr>
            <a:xfrm>
              <a:off x="2260315" y="3675016"/>
              <a:ext cx="726725" cy="139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CE0077-05BE-8FBC-2F4F-B62FD6ACF6F2}"/>
                </a:ext>
              </a:extLst>
            </p:cNvPr>
            <p:cNvSpPr/>
            <p:nvPr/>
          </p:nvSpPr>
          <p:spPr>
            <a:xfrm>
              <a:off x="5423420" y="3690781"/>
              <a:ext cx="726725" cy="139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2FAC580-2C9F-83C1-FA46-4E394D170F29}"/>
              </a:ext>
            </a:extLst>
          </p:cNvPr>
          <p:cNvGraphicFramePr>
            <a:graphicFrameLocks noGrp="1"/>
          </p:cNvGraphicFramePr>
          <p:nvPr/>
        </p:nvGraphicFramePr>
        <p:xfrm>
          <a:off x="392550" y="960878"/>
          <a:ext cx="6100779" cy="51186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6924">
                  <a:extLst>
                    <a:ext uri="{9D8B030D-6E8A-4147-A177-3AD203B41FA5}">
                      <a16:colId xmlns:a16="http://schemas.microsoft.com/office/drawing/2014/main" val="3215368601"/>
                    </a:ext>
                  </a:extLst>
                </a:gridCol>
                <a:gridCol w="1503969">
                  <a:extLst>
                    <a:ext uri="{9D8B030D-6E8A-4147-A177-3AD203B41FA5}">
                      <a16:colId xmlns:a16="http://schemas.microsoft.com/office/drawing/2014/main" val="3464379435"/>
                    </a:ext>
                  </a:extLst>
                </a:gridCol>
                <a:gridCol w="1910443">
                  <a:extLst>
                    <a:ext uri="{9D8B030D-6E8A-4147-A177-3AD203B41FA5}">
                      <a16:colId xmlns:a16="http://schemas.microsoft.com/office/drawing/2014/main" val="957431626"/>
                    </a:ext>
                  </a:extLst>
                </a:gridCol>
                <a:gridCol w="1529443">
                  <a:extLst>
                    <a:ext uri="{9D8B030D-6E8A-4147-A177-3AD203B41FA5}">
                      <a16:colId xmlns:a16="http://schemas.microsoft.com/office/drawing/2014/main" val="4023321344"/>
                    </a:ext>
                  </a:extLst>
                </a:gridCol>
              </a:tblGrid>
              <a:tr h="443493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Comparison Parameters</a:t>
                      </a: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4000">
                          <a:srgbClr val="D721D7"/>
                        </a:gs>
                        <a:gs pos="0">
                          <a:srgbClr val="F6638E"/>
                        </a:gs>
                        <a:gs pos="52000">
                          <a:srgbClr val="9502D7"/>
                        </a:gs>
                        <a:gs pos="71000">
                          <a:srgbClr val="6700AD"/>
                        </a:gs>
                        <a:gs pos="100000">
                          <a:srgbClr val="470076"/>
                        </a:gs>
                      </a:gsLst>
                      <a:lin ang="81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Option1 </a:t>
                      </a:r>
                    </a:p>
                    <a:p>
                      <a:pPr algn="ctr"/>
                      <a:r>
                        <a:rPr lang="en-US" sz="1000">
                          <a:effectLst/>
                        </a:rPr>
                        <a:t>(Read Replica)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4000">
                          <a:srgbClr val="D721D7"/>
                        </a:gs>
                        <a:gs pos="0">
                          <a:srgbClr val="F6638E"/>
                        </a:gs>
                        <a:gs pos="52000">
                          <a:srgbClr val="9502D7"/>
                        </a:gs>
                        <a:gs pos="71000">
                          <a:srgbClr val="6700AD"/>
                        </a:gs>
                        <a:gs pos="100000">
                          <a:srgbClr val="470076"/>
                        </a:gs>
                      </a:gsLst>
                      <a:lin ang="81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Option2 </a:t>
                      </a:r>
                    </a:p>
                    <a:p>
                      <a:pPr algn="ctr"/>
                      <a:r>
                        <a:rPr lang="en-US" sz="1000">
                          <a:effectLst/>
                        </a:rPr>
                        <a:t>(Daily Snapshot)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4000">
                          <a:srgbClr val="D721D7"/>
                        </a:gs>
                        <a:gs pos="0">
                          <a:srgbClr val="F6638E"/>
                        </a:gs>
                        <a:gs pos="52000">
                          <a:srgbClr val="9502D7"/>
                        </a:gs>
                        <a:gs pos="71000">
                          <a:srgbClr val="6700AD"/>
                        </a:gs>
                        <a:gs pos="100000">
                          <a:srgbClr val="470076"/>
                        </a:gs>
                      </a:gsLst>
                      <a:lin ang="81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CDA Reader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4000">
                          <a:srgbClr val="D721D7"/>
                        </a:gs>
                        <a:gs pos="0">
                          <a:srgbClr val="F6638E"/>
                        </a:gs>
                        <a:gs pos="52000">
                          <a:srgbClr val="9502D7"/>
                        </a:gs>
                        <a:gs pos="71000">
                          <a:srgbClr val="6700AD"/>
                        </a:gs>
                        <a:gs pos="100000">
                          <a:srgbClr val="470076"/>
                        </a:gs>
                      </a:gsLst>
                      <a:lin ang="81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2013890"/>
                  </a:ext>
                </a:extLst>
              </a:tr>
              <a:tr h="443493"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Complexity</a:t>
                      </a: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Simple because real time data replicated in a different DB and available in real time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High because load will take time and chances of failures.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Simple because CDA reader has capability to fetch only delta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00390"/>
                  </a:ext>
                </a:extLst>
              </a:tr>
              <a:tr h="665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4000">
                          <a:srgbClr val="D721D7"/>
                        </a:gs>
                        <a:gs pos="0">
                          <a:srgbClr val="F6638E"/>
                        </a:gs>
                        <a:gs pos="52000">
                          <a:srgbClr val="9502D7"/>
                        </a:gs>
                        <a:gs pos="71000">
                          <a:srgbClr val="6700AD"/>
                        </a:gs>
                        <a:gs pos="100000">
                          <a:srgbClr val="470076"/>
                        </a:gs>
                      </a:gsLst>
                      <a:lin ang="8100000" scaled="0"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4000">
                          <a:srgbClr val="D721D7"/>
                        </a:gs>
                        <a:gs pos="0">
                          <a:srgbClr val="F6638E"/>
                        </a:gs>
                        <a:gs pos="52000">
                          <a:srgbClr val="9502D7"/>
                        </a:gs>
                        <a:gs pos="71000">
                          <a:srgbClr val="6700AD"/>
                        </a:gs>
                        <a:gs pos="100000">
                          <a:srgbClr val="470076"/>
                        </a:gs>
                      </a:gsLst>
                      <a:lin ang="81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Additional security as Prod data moving from GW cloud to TRV Cloud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4000">
                          <a:srgbClr val="D721D7"/>
                        </a:gs>
                        <a:gs pos="0">
                          <a:srgbClr val="F6638E"/>
                        </a:gs>
                        <a:gs pos="52000">
                          <a:srgbClr val="9502D7"/>
                        </a:gs>
                        <a:gs pos="71000">
                          <a:srgbClr val="6700AD"/>
                        </a:gs>
                        <a:gs pos="100000">
                          <a:srgbClr val="470076"/>
                        </a:gs>
                      </a:gsLst>
                      <a:lin ang="81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62430665"/>
                  </a:ext>
                </a:extLst>
              </a:tr>
              <a:tr h="443493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Downstream Validation</a:t>
                      </a: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Required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Required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Required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89695"/>
                  </a:ext>
                </a:extLst>
              </a:tr>
              <a:tr h="230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 Latency</a:t>
                      </a:r>
                    </a:p>
                  </a:txBody>
                  <a:tcPr marL="45720" marR="45720" marT="635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45720" marR="45720" marT="635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45720" marR="45720" marT="635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45720" marR="45720" marT="635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975"/>
                  </a:ext>
                </a:extLst>
              </a:tr>
              <a:tr h="452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 Impact on Performance</a:t>
                      </a:r>
                    </a:p>
                  </a:txBody>
                  <a:tcPr marL="45720" marR="45720" marT="635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45720" marR="45720" marT="635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45720" marR="45720" marT="635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</a:p>
                  </a:txBody>
                  <a:tcPr marL="45720" marR="45720" marT="635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60746"/>
                  </a:ext>
                </a:extLst>
              </a:tr>
              <a:tr h="66524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Testing</a:t>
                      </a: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Only newly added transaction data required to be tested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6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Full testing required as whole database reloaded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Only newly added transaction data required to be tested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>
                      <a:solidFill>
                        <a:schemeClr val="bg1">
                          <a:lumMod val="65000"/>
                        </a:schemeClr>
                      </a:solidFill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54236"/>
                  </a:ext>
                </a:extLst>
              </a:tr>
              <a:tr h="443493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Infra Cost</a:t>
                      </a: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Additional Replica DB Cost</a:t>
                      </a:r>
                      <a:endParaRPr lang="en-US" sz="1000" dirty="0"/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Very minimal - Storage cost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CDA Reader Hosting cost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4513"/>
                  </a:ext>
                </a:extLst>
              </a:tr>
              <a:tr h="443493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Implementation Cost</a:t>
                      </a: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Lower compared to option 2</a:t>
                      </a:r>
                      <a:endParaRPr lang="en-US" sz="1000" dirty="0"/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>
                          <a:effectLst/>
                        </a:rPr>
                        <a:t>Higher compared to option 1</a:t>
                      </a:r>
                      <a:endParaRPr lang="en-US" dirty="0"/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Accenture Accelerator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18353"/>
                  </a:ext>
                </a:extLst>
              </a:tr>
              <a:tr h="886986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Maintenance Cost</a:t>
                      </a: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Very minimal- only DB Server Maintenance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DB Server Maintenance cost, GW ticket and resolution cost, Data upload cost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Very minimal- only DB Server Maintenance, CDA Reader hosting cost</a:t>
                      </a:r>
                      <a:endParaRPr lang="en-US" sz="1000" dirty="0">
                        <a:effectLst/>
                      </a:endParaRPr>
                    </a:p>
                  </a:txBody>
                  <a:tcPr marL="45720" marR="4572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7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79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50CA82-AB36-56AF-85BA-F2C65DE5DB7A}"/>
              </a:ext>
            </a:extLst>
          </p:cNvPr>
          <p:cNvSpPr/>
          <p:nvPr/>
        </p:nvSpPr>
        <p:spPr>
          <a:xfrm>
            <a:off x="3434383" y="3309770"/>
            <a:ext cx="4648914" cy="2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79AA93-E572-B87C-14DD-F2ED11A1461D}"/>
              </a:ext>
            </a:extLst>
          </p:cNvPr>
          <p:cNvSpPr/>
          <p:nvPr/>
        </p:nvSpPr>
        <p:spPr>
          <a:xfrm>
            <a:off x="321630" y="2919581"/>
            <a:ext cx="10811004" cy="34138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2A158E-6415-6443-FA53-306DBAF13E09}"/>
              </a:ext>
            </a:extLst>
          </p:cNvPr>
          <p:cNvSpPr/>
          <p:nvPr/>
        </p:nvSpPr>
        <p:spPr>
          <a:xfrm>
            <a:off x="557784" y="722412"/>
            <a:ext cx="9665208" cy="1655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750035-E739-54D4-5920-A9BAC6B25C71}"/>
              </a:ext>
            </a:extLst>
          </p:cNvPr>
          <p:cNvSpPr/>
          <p:nvPr/>
        </p:nvSpPr>
        <p:spPr>
          <a:xfrm>
            <a:off x="417654" y="486460"/>
            <a:ext cx="10714980" cy="206075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Download AWS Online Training PowerPoint Presentation | SlidesFinder.com">
            <a:extLst>
              <a:ext uri="{FF2B5EF4-FFF2-40B4-BE49-F238E27FC236}">
                <a16:creationId xmlns:a16="http://schemas.microsoft.com/office/drawing/2014/main" id="{CD5C62A6-34D5-5165-2750-53C3EA45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2" y="176158"/>
            <a:ext cx="1044683" cy="4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AC71C7-4A75-F878-604F-A97525EA6AD1}"/>
              </a:ext>
            </a:extLst>
          </p:cNvPr>
          <p:cNvGrpSpPr/>
          <p:nvPr/>
        </p:nvGrpSpPr>
        <p:grpSpPr>
          <a:xfrm>
            <a:off x="874540" y="968150"/>
            <a:ext cx="1692563" cy="1194614"/>
            <a:chOff x="1274526" y="2604922"/>
            <a:chExt cx="1608438" cy="1329183"/>
          </a:xfrm>
        </p:grpSpPr>
        <p:pic>
          <p:nvPicPr>
            <p:cNvPr id="4" name="Picture 3" descr="Banff: Guidewire Cloud Platform Keeps Getting Better with New Services and  the InsuranceSuite Cloud API | Guidewire">
              <a:extLst>
                <a:ext uri="{FF2B5EF4-FFF2-40B4-BE49-F238E27FC236}">
                  <a16:creationId xmlns:a16="http://schemas.microsoft.com/office/drawing/2014/main" id="{9C52E508-5719-7A47-5624-18642FB4B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6" t="9879" r="14923" b="6059"/>
            <a:stretch/>
          </p:blipFill>
          <p:spPr bwMode="auto">
            <a:xfrm>
              <a:off x="1274526" y="2861756"/>
              <a:ext cx="1608438" cy="1072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3EF374-B454-2B87-0365-93B200B65AFC}"/>
                </a:ext>
              </a:extLst>
            </p:cNvPr>
            <p:cNvSpPr txBox="1"/>
            <p:nvPr/>
          </p:nvSpPr>
          <p:spPr>
            <a:xfrm>
              <a:off x="1625028" y="2604922"/>
              <a:ext cx="503004" cy="25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GWCP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2DE24A-53D3-F7C8-0592-5A191574D51A}"/>
              </a:ext>
            </a:extLst>
          </p:cNvPr>
          <p:cNvGrpSpPr/>
          <p:nvPr/>
        </p:nvGrpSpPr>
        <p:grpSpPr>
          <a:xfrm>
            <a:off x="8511571" y="802270"/>
            <a:ext cx="1484748" cy="1537272"/>
            <a:chOff x="3845186" y="2011168"/>
            <a:chExt cx="1410952" cy="171044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539CADB-4313-4718-9904-299A3A0A8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29" y="2751634"/>
              <a:ext cx="742485" cy="71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F8028592-9EEA-2AEF-AE1E-AD2CA1951EF4}"/>
                </a:ext>
              </a:extLst>
            </p:cNvPr>
            <p:cNvSpPr/>
            <p:nvPr/>
          </p:nvSpPr>
          <p:spPr>
            <a:xfrm>
              <a:off x="3845186" y="2011168"/>
              <a:ext cx="1410952" cy="1710440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084E1B-4DE3-15CF-E5E9-4FE6E19242A6}"/>
                </a:ext>
              </a:extLst>
            </p:cNvPr>
            <p:cNvSpPr txBox="1"/>
            <p:nvPr/>
          </p:nvSpPr>
          <p:spPr>
            <a:xfrm>
              <a:off x="4052111" y="2018043"/>
              <a:ext cx="1128118" cy="56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PostgreSQL read Only replica of GWCP DB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2CD165-2F04-6A8B-9EE0-95023FFFF11D}"/>
              </a:ext>
            </a:extLst>
          </p:cNvPr>
          <p:cNvSpPr/>
          <p:nvPr/>
        </p:nvSpPr>
        <p:spPr>
          <a:xfrm>
            <a:off x="2567101" y="1585675"/>
            <a:ext cx="6162217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Etl Images – Browse 1,003 Stock Photos, Vectors, and Video ...">
            <a:extLst>
              <a:ext uri="{FF2B5EF4-FFF2-40B4-BE49-F238E27FC236}">
                <a16:creationId xmlns:a16="http://schemas.microsoft.com/office/drawing/2014/main" id="{92ADCF32-748A-D6DB-B6CD-2C3D34460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5244529" y="4141541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BA4A48-F7D5-03C1-570D-5A7B81AC8DFE}"/>
              </a:ext>
            </a:extLst>
          </p:cNvPr>
          <p:cNvSpPr txBox="1"/>
          <p:nvPr/>
        </p:nvSpPr>
        <p:spPr>
          <a:xfrm>
            <a:off x="3652216" y="3311402"/>
            <a:ext cx="214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10.12 On Prem</a:t>
            </a:r>
          </a:p>
        </p:txBody>
      </p:sp>
      <p:pic>
        <p:nvPicPr>
          <p:cNvPr id="23" name="Picture 22" descr="Etl Images – Browse 1,003 Stock Photos, Vectors, and Video ...">
            <a:extLst>
              <a:ext uri="{FF2B5EF4-FFF2-40B4-BE49-F238E27FC236}">
                <a16:creationId xmlns:a16="http://schemas.microsoft.com/office/drawing/2014/main" id="{77F193CF-E2A9-FF31-C940-D7807F17C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3778701" y="4125695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2934B4-F56A-FDE2-5294-7DE21481BA0D}"/>
              </a:ext>
            </a:extLst>
          </p:cNvPr>
          <p:cNvSpPr txBox="1"/>
          <p:nvPr/>
        </p:nvSpPr>
        <p:spPr>
          <a:xfrm>
            <a:off x="5218281" y="5001729"/>
            <a:ext cx="1074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TRF BODS Jobs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C7BD484-3C5B-3353-370B-2A00C57D1DD6}"/>
              </a:ext>
            </a:extLst>
          </p:cNvPr>
          <p:cNvSpPr/>
          <p:nvPr/>
        </p:nvSpPr>
        <p:spPr>
          <a:xfrm rot="10800000">
            <a:off x="6028408" y="4390453"/>
            <a:ext cx="770148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56E59-EE6E-3686-C712-6E20C45815E9}"/>
              </a:ext>
            </a:extLst>
          </p:cNvPr>
          <p:cNvSpPr txBox="1"/>
          <p:nvPr/>
        </p:nvSpPr>
        <p:spPr>
          <a:xfrm>
            <a:off x="3434383" y="4965670"/>
            <a:ext cx="163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BODS  ODS  DIAL Jobs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27DE7D-B486-D73B-DD77-2AF413074B83}"/>
              </a:ext>
            </a:extLst>
          </p:cNvPr>
          <p:cNvSpPr/>
          <p:nvPr/>
        </p:nvSpPr>
        <p:spPr>
          <a:xfrm rot="10800000">
            <a:off x="4571683" y="4390455"/>
            <a:ext cx="626144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Etl Images – Browse 1,003 Stock Photos, Vectors, and Video ...">
            <a:extLst>
              <a:ext uri="{FF2B5EF4-FFF2-40B4-BE49-F238E27FC236}">
                <a16:creationId xmlns:a16="http://schemas.microsoft.com/office/drawing/2014/main" id="{25466E31-FDB4-12CA-7594-962D4B07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6905074" y="4114720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8D9364-ABA8-BAEB-7070-D84DA50A259A}"/>
              </a:ext>
            </a:extLst>
          </p:cNvPr>
          <p:cNvSpPr txBox="1"/>
          <p:nvPr/>
        </p:nvSpPr>
        <p:spPr>
          <a:xfrm>
            <a:off x="6681908" y="5017478"/>
            <a:ext cx="1418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BODS  Extract Jobs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20F9B0-D1B0-F535-51E8-CA2FC3E0A05C}"/>
              </a:ext>
            </a:extLst>
          </p:cNvPr>
          <p:cNvGrpSpPr/>
          <p:nvPr/>
        </p:nvGrpSpPr>
        <p:grpSpPr>
          <a:xfrm>
            <a:off x="626537" y="3037364"/>
            <a:ext cx="795411" cy="778908"/>
            <a:chOff x="577099" y="3406048"/>
            <a:chExt cx="795411" cy="778908"/>
          </a:xfrm>
        </p:grpSpPr>
        <p:pic>
          <p:nvPicPr>
            <p:cNvPr id="34" name="Picture 6" descr="On premise - Free computer icons">
              <a:extLst>
                <a:ext uri="{FF2B5EF4-FFF2-40B4-BE49-F238E27FC236}">
                  <a16:creationId xmlns:a16="http://schemas.microsoft.com/office/drawing/2014/main" id="{DF8D858D-EC76-EECD-736D-9E697CFCB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4" y="3406048"/>
              <a:ext cx="563000" cy="56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9E8190-F265-AD7D-B3D9-D1B1025177E0}"/>
                </a:ext>
              </a:extLst>
            </p:cNvPr>
            <p:cNvSpPr txBox="1"/>
            <p:nvPr/>
          </p:nvSpPr>
          <p:spPr>
            <a:xfrm>
              <a:off x="577099" y="3954124"/>
              <a:ext cx="7954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On Premise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AA50BD-1BBC-F80D-2440-5CD774BFE5F2}"/>
              </a:ext>
            </a:extLst>
          </p:cNvPr>
          <p:cNvGrpSpPr/>
          <p:nvPr/>
        </p:nvGrpSpPr>
        <p:grpSpPr>
          <a:xfrm>
            <a:off x="1946231" y="3542234"/>
            <a:ext cx="1171322" cy="2058374"/>
            <a:chOff x="6691984" y="3247730"/>
            <a:chExt cx="1407878" cy="1707592"/>
          </a:xfrm>
        </p:grpSpPr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271757C7-5643-3392-8372-F971073793BD}"/>
                </a:ext>
              </a:extLst>
            </p:cNvPr>
            <p:cNvSpPr/>
            <p:nvPr/>
          </p:nvSpPr>
          <p:spPr>
            <a:xfrm>
              <a:off x="6691984" y="3247730"/>
              <a:ext cx="1407878" cy="1707592"/>
            </a:xfrm>
            <a:prstGeom prst="flowChartMagneticDisk">
              <a:avLst/>
            </a:prstGeom>
            <a:solidFill>
              <a:schemeClr val="bg2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5DC403-80E9-0609-D0A6-76C09C901968}"/>
                </a:ext>
              </a:extLst>
            </p:cNvPr>
            <p:cNvSpPr txBox="1"/>
            <p:nvPr/>
          </p:nvSpPr>
          <p:spPr>
            <a:xfrm>
              <a:off x="6888653" y="3916860"/>
              <a:ext cx="1074372" cy="30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SQL Server 2019</a:t>
              </a:r>
            </a:p>
          </p:txBody>
        </p:sp>
      </p:grpSp>
      <p:pic>
        <p:nvPicPr>
          <p:cNvPr id="41" name="Graphic 40" descr="Document with solid fill">
            <a:extLst>
              <a:ext uri="{FF2B5EF4-FFF2-40B4-BE49-F238E27FC236}">
                <a16:creationId xmlns:a16="http://schemas.microsoft.com/office/drawing/2014/main" id="{DB440055-6CF2-0C52-D93F-84132EE8A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658" y="4104814"/>
            <a:ext cx="425333" cy="425333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3C949A39-E7F1-931F-6562-8D97B803D5E9}"/>
              </a:ext>
            </a:extLst>
          </p:cNvPr>
          <p:cNvSpPr/>
          <p:nvPr/>
        </p:nvSpPr>
        <p:spPr>
          <a:xfrm rot="10800000">
            <a:off x="3003708" y="4378495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7C4C2B-86C8-4694-7669-8E913CFF7748}"/>
              </a:ext>
            </a:extLst>
          </p:cNvPr>
          <p:cNvSpPr txBox="1"/>
          <p:nvPr/>
        </p:nvSpPr>
        <p:spPr>
          <a:xfrm>
            <a:off x="1740312" y="3260683"/>
            <a:ext cx="214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/IC10.12 On Prem DB</a:t>
            </a:r>
          </a:p>
        </p:txBody>
      </p:sp>
      <p:pic>
        <p:nvPicPr>
          <p:cNvPr id="50" name="Graphic 49" descr="Document with solid fill">
            <a:extLst>
              <a:ext uri="{FF2B5EF4-FFF2-40B4-BE49-F238E27FC236}">
                <a16:creationId xmlns:a16="http://schemas.microsoft.com/office/drawing/2014/main" id="{2143365E-34F1-A459-BA91-4FB5A7397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367" y="4378495"/>
            <a:ext cx="425333" cy="425333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B23EF014-1190-A382-15BF-396F4A7E9736}"/>
              </a:ext>
            </a:extLst>
          </p:cNvPr>
          <p:cNvSpPr/>
          <p:nvPr/>
        </p:nvSpPr>
        <p:spPr>
          <a:xfrm rot="10800000">
            <a:off x="1298850" y="4348649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6704B8-F7EE-890C-5B8C-3A54237DC042}"/>
              </a:ext>
            </a:extLst>
          </p:cNvPr>
          <p:cNvSpPr txBox="1"/>
          <p:nvPr/>
        </p:nvSpPr>
        <p:spPr>
          <a:xfrm>
            <a:off x="409145" y="4913328"/>
            <a:ext cx="1418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Reports based on DH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A9440-749F-8384-892C-B441B0DD0E74}"/>
              </a:ext>
            </a:extLst>
          </p:cNvPr>
          <p:cNvSpPr txBox="1"/>
          <p:nvPr/>
        </p:nvSpPr>
        <p:spPr>
          <a:xfrm>
            <a:off x="8732855" y="5620766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New Mirror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71B363-E6C3-7FEE-4447-BDCF8162F40E}"/>
              </a:ext>
            </a:extLst>
          </p:cNvPr>
          <p:cNvGrpSpPr/>
          <p:nvPr/>
        </p:nvGrpSpPr>
        <p:grpSpPr>
          <a:xfrm>
            <a:off x="8758228" y="3564388"/>
            <a:ext cx="1633555" cy="2036219"/>
            <a:chOff x="2801659" y="3480435"/>
            <a:chExt cx="1407878" cy="2296607"/>
          </a:xfrm>
          <a:solidFill>
            <a:schemeClr val="bg1"/>
          </a:solidFill>
        </p:grpSpPr>
        <p:sp>
          <p:nvSpPr>
            <p:cNvPr id="58" name="Flowchart: Magnetic Disk 57">
              <a:extLst>
                <a:ext uri="{FF2B5EF4-FFF2-40B4-BE49-F238E27FC236}">
                  <a16:creationId xmlns:a16="http://schemas.microsoft.com/office/drawing/2014/main" id="{48043C0E-9413-FA00-6B9C-AE5FCB6DB36A}"/>
                </a:ext>
              </a:extLst>
            </p:cNvPr>
            <p:cNvSpPr/>
            <p:nvPr/>
          </p:nvSpPr>
          <p:spPr>
            <a:xfrm>
              <a:off x="2801659" y="3480435"/>
              <a:ext cx="1407878" cy="2296607"/>
            </a:xfrm>
            <a:prstGeom prst="flowChartMagneticDisk">
              <a:avLst/>
            </a:prstGeom>
            <a:grpFill/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56B3595-9602-A3CC-8808-097026088B2A}"/>
                </a:ext>
              </a:extLst>
            </p:cNvPr>
            <p:cNvGrpSpPr/>
            <p:nvPr/>
          </p:nvGrpSpPr>
          <p:grpSpPr>
            <a:xfrm>
              <a:off x="2853757" y="4808905"/>
              <a:ext cx="603735" cy="691342"/>
              <a:chOff x="4184282" y="6063605"/>
              <a:chExt cx="1799153" cy="1707592"/>
            </a:xfrm>
            <a:grpFill/>
          </p:grpSpPr>
          <p:sp>
            <p:nvSpPr>
              <p:cNvPr id="61" name="Flowchart: Magnetic Disk 60">
                <a:extLst>
                  <a:ext uri="{FF2B5EF4-FFF2-40B4-BE49-F238E27FC236}">
                    <a16:creationId xmlns:a16="http://schemas.microsoft.com/office/drawing/2014/main" id="{AB180DBA-6BAA-D65E-FBF8-BF9A91FE17ED}"/>
                  </a:ext>
                </a:extLst>
              </p:cNvPr>
              <p:cNvSpPr/>
              <p:nvPr/>
            </p:nvSpPr>
            <p:spPr>
              <a:xfrm>
                <a:off x="4184282" y="6063605"/>
                <a:ext cx="1625661" cy="1707592"/>
              </a:xfrm>
              <a:prstGeom prst="flowChartMagneticDisk">
                <a:avLst/>
              </a:prstGeom>
              <a:grpFill/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6F77A9-221B-0EDA-31A1-B3AFFE9E52AC}"/>
                  </a:ext>
                </a:extLst>
              </p:cNvPr>
              <p:cNvSpPr txBox="1"/>
              <p:nvPr/>
            </p:nvSpPr>
            <p:spPr>
              <a:xfrm>
                <a:off x="4357773" y="6703717"/>
                <a:ext cx="1625662" cy="643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/>
                  <a:t>ETL DB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46CF689-ADA9-F005-6EDE-94400BAF87EA}"/>
              </a:ext>
            </a:extLst>
          </p:cNvPr>
          <p:cNvSpPr txBox="1"/>
          <p:nvPr/>
        </p:nvSpPr>
        <p:spPr>
          <a:xfrm rot="16200000">
            <a:off x="9866896" y="3126568"/>
            <a:ext cx="712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Linked DB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57AD4-25FE-8F4F-FAEB-9AF07D24F480}"/>
              </a:ext>
            </a:extLst>
          </p:cNvPr>
          <p:cNvGrpSpPr/>
          <p:nvPr/>
        </p:nvGrpSpPr>
        <p:grpSpPr>
          <a:xfrm>
            <a:off x="9086993" y="2260962"/>
            <a:ext cx="539496" cy="1824852"/>
            <a:chOff x="4870373" y="1828659"/>
            <a:chExt cx="539496" cy="2332434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0DC628CD-FA01-BA65-DD26-7CC9A641E570}"/>
                </a:ext>
              </a:extLst>
            </p:cNvPr>
            <p:cNvSpPr/>
            <p:nvPr/>
          </p:nvSpPr>
          <p:spPr>
            <a:xfrm>
              <a:off x="4870373" y="1828659"/>
              <a:ext cx="539496" cy="220442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1FF701-441C-658D-3EFA-5CA3692D77C4}"/>
                </a:ext>
              </a:extLst>
            </p:cNvPr>
            <p:cNvSpPr txBox="1"/>
            <p:nvPr/>
          </p:nvSpPr>
          <p:spPr>
            <a:xfrm rot="5400000">
              <a:off x="4062665" y="2931783"/>
              <a:ext cx="2227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AWS direct Connect </a:t>
              </a:r>
            </a:p>
          </p:txBody>
        </p:sp>
      </p:grpSp>
      <p:pic>
        <p:nvPicPr>
          <p:cNvPr id="1025" name="Picture 1024" descr="Etl Images – Browse 1,003 Stock Photos, Vectors, and Video ...">
            <a:extLst>
              <a:ext uri="{FF2B5EF4-FFF2-40B4-BE49-F238E27FC236}">
                <a16:creationId xmlns:a16="http://schemas.microsoft.com/office/drawing/2014/main" id="{BFCAD587-004F-14E7-DED5-4121A238C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9575005" y="3044030"/>
            <a:ext cx="392909" cy="39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15997C72-F3E5-517B-15E2-0A4A1F9BD27B}"/>
              </a:ext>
            </a:extLst>
          </p:cNvPr>
          <p:cNvSpPr/>
          <p:nvPr/>
        </p:nvSpPr>
        <p:spPr>
          <a:xfrm rot="10800000">
            <a:off x="7793104" y="4413283"/>
            <a:ext cx="1132852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5F55F-C92F-E542-1E82-5C24A381EA43}"/>
              </a:ext>
            </a:extLst>
          </p:cNvPr>
          <p:cNvSpPr txBox="1"/>
          <p:nvPr/>
        </p:nvSpPr>
        <p:spPr>
          <a:xfrm>
            <a:off x="9562209" y="4372904"/>
            <a:ext cx="89385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SQL Server 2019</a:t>
            </a:r>
          </a:p>
        </p:txBody>
      </p:sp>
    </p:spTree>
    <p:extLst>
      <p:ext uri="{BB962C8B-B14F-4D97-AF65-F5344CB8AC3E}">
        <p14:creationId xmlns:p14="http://schemas.microsoft.com/office/powerpoint/2010/main" val="117840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50CA82-AB36-56AF-85BA-F2C65DE5DB7A}"/>
              </a:ext>
            </a:extLst>
          </p:cNvPr>
          <p:cNvSpPr/>
          <p:nvPr/>
        </p:nvSpPr>
        <p:spPr>
          <a:xfrm>
            <a:off x="5318046" y="3236618"/>
            <a:ext cx="5160977" cy="2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79AA93-E572-B87C-14DD-F2ED11A1461D}"/>
              </a:ext>
            </a:extLst>
          </p:cNvPr>
          <p:cNvSpPr/>
          <p:nvPr/>
        </p:nvSpPr>
        <p:spPr>
          <a:xfrm>
            <a:off x="321630" y="2919581"/>
            <a:ext cx="10811004" cy="34138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2A158E-6415-6443-FA53-306DBAF13E09}"/>
              </a:ext>
            </a:extLst>
          </p:cNvPr>
          <p:cNvSpPr/>
          <p:nvPr/>
        </p:nvSpPr>
        <p:spPr>
          <a:xfrm>
            <a:off x="557784" y="722412"/>
            <a:ext cx="9665208" cy="1655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750035-E739-54D4-5920-A9BAC6B25C71}"/>
              </a:ext>
            </a:extLst>
          </p:cNvPr>
          <p:cNvSpPr/>
          <p:nvPr/>
        </p:nvSpPr>
        <p:spPr>
          <a:xfrm>
            <a:off x="417654" y="486460"/>
            <a:ext cx="10714980" cy="206075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Download AWS Online Training PowerPoint Presentation | SlidesFinder.com">
            <a:extLst>
              <a:ext uri="{FF2B5EF4-FFF2-40B4-BE49-F238E27FC236}">
                <a16:creationId xmlns:a16="http://schemas.microsoft.com/office/drawing/2014/main" id="{CD5C62A6-34D5-5165-2750-53C3EA45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32" y="176158"/>
            <a:ext cx="1044683" cy="49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AC71C7-4A75-F878-604F-A97525EA6AD1}"/>
              </a:ext>
            </a:extLst>
          </p:cNvPr>
          <p:cNvGrpSpPr/>
          <p:nvPr/>
        </p:nvGrpSpPr>
        <p:grpSpPr>
          <a:xfrm>
            <a:off x="874540" y="968150"/>
            <a:ext cx="1692563" cy="1194614"/>
            <a:chOff x="1274526" y="2604922"/>
            <a:chExt cx="1608438" cy="1329183"/>
          </a:xfrm>
        </p:grpSpPr>
        <p:pic>
          <p:nvPicPr>
            <p:cNvPr id="4" name="Picture 3" descr="Banff: Guidewire Cloud Platform Keeps Getting Better with New Services and  the InsuranceSuite Cloud API | Guidewire">
              <a:extLst>
                <a:ext uri="{FF2B5EF4-FFF2-40B4-BE49-F238E27FC236}">
                  <a16:creationId xmlns:a16="http://schemas.microsoft.com/office/drawing/2014/main" id="{9C52E508-5719-7A47-5624-18642FB4B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6" t="9879" r="14923" b="6059"/>
            <a:stretch/>
          </p:blipFill>
          <p:spPr bwMode="auto">
            <a:xfrm>
              <a:off x="1274526" y="2861756"/>
              <a:ext cx="1608438" cy="1072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3EF374-B454-2B87-0365-93B200B65AFC}"/>
                </a:ext>
              </a:extLst>
            </p:cNvPr>
            <p:cNvSpPr txBox="1"/>
            <p:nvPr/>
          </p:nvSpPr>
          <p:spPr>
            <a:xfrm>
              <a:off x="1625028" y="2604922"/>
              <a:ext cx="503004" cy="25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GWCP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2DE24A-53D3-F7C8-0592-5A191574D51A}"/>
              </a:ext>
            </a:extLst>
          </p:cNvPr>
          <p:cNvGrpSpPr/>
          <p:nvPr/>
        </p:nvGrpSpPr>
        <p:grpSpPr>
          <a:xfrm>
            <a:off x="8511571" y="802270"/>
            <a:ext cx="1484748" cy="1537272"/>
            <a:chOff x="3845186" y="2011168"/>
            <a:chExt cx="1410952" cy="171044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539CADB-4313-4718-9904-299A3A0A8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29" y="2751634"/>
              <a:ext cx="742485" cy="71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F8028592-9EEA-2AEF-AE1E-AD2CA1951EF4}"/>
                </a:ext>
              </a:extLst>
            </p:cNvPr>
            <p:cNvSpPr/>
            <p:nvPr/>
          </p:nvSpPr>
          <p:spPr>
            <a:xfrm>
              <a:off x="3845186" y="2011168"/>
              <a:ext cx="1410952" cy="1710440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084E1B-4DE3-15CF-E5E9-4FE6E19242A6}"/>
                </a:ext>
              </a:extLst>
            </p:cNvPr>
            <p:cNvSpPr txBox="1"/>
            <p:nvPr/>
          </p:nvSpPr>
          <p:spPr>
            <a:xfrm>
              <a:off x="4052111" y="2018043"/>
              <a:ext cx="1128118" cy="56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PostgreSQL read Only replica of GWCP DB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2CD165-2F04-6A8B-9EE0-95023FFFF11D}"/>
              </a:ext>
            </a:extLst>
          </p:cNvPr>
          <p:cNvSpPr/>
          <p:nvPr/>
        </p:nvSpPr>
        <p:spPr>
          <a:xfrm>
            <a:off x="2567101" y="1585675"/>
            <a:ext cx="6162217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4B84D-892C-DB40-800A-3CF15FD83F16}"/>
              </a:ext>
            </a:extLst>
          </p:cNvPr>
          <p:cNvSpPr txBox="1"/>
          <p:nvPr/>
        </p:nvSpPr>
        <p:spPr>
          <a:xfrm>
            <a:off x="3052655" y="15512"/>
            <a:ext cx="54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connect with Solution  1.2 DH Upgrade</a:t>
            </a:r>
          </a:p>
        </p:txBody>
      </p:sp>
      <p:pic>
        <p:nvPicPr>
          <p:cNvPr id="20" name="Picture 19" descr="Etl Images – Browse 1,003 Stock Photos, Vectors, and Video ...">
            <a:extLst>
              <a:ext uri="{FF2B5EF4-FFF2-40B4-BE49-F238E27FC236}">
                <a16:creationId xmlns:a16="http://schemas.microsoft.com/office/drawing/2014/main" id="{92ADCF32-748A-D6DB-B6CD-2C3D34460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7128193" y="4068389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BA4A48-F7D5-03C1-570D-5A7B81AC8DFE}"/>
              </a:ext>
            </a:extLst>
          </p:cNvPr>
          <p:cNvSpPr txBox="1"/>
          <p:nvPr/>
        </p:nvSpPr>
        <p:spPr>
          <a:xfrm>
            <a:off x="5535880" y="3238250"/>
            <a:ext cx="214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10.12 On Prem</a:t>
            </a:r>
          </a:p>
        </p:txBody>
      </p:sp>
      <p:pic>
        <p:nvPicPr>
          <p:cNvPr id="23" name="Picture 22" descr="Etl Images – Browse 1,003 Stock Photos, Vectors, and Video ...">
            <a:extLst>
              <a:ext uri="{FF2B5EF4-FFF2-40B4-BE49-F238E27FC236}">
                <a16:creationId xmlns:a16="http://schemas.microsoft.com/office/drawing/2014/main" id="{77F193CF-E2A9-FF31-C940-D7807F17C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5662365" y="4052543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72934B4-F56A-FDE2-5294-7DE21481BA0D}"/>
              </a:ext>
            </a:extLst>
          </p:cNvPr>
          <p:cNvSpPr txBox="1"/>
          <p:nvPr/>
        </p:nvSpPr>
        <p:spPr>
          <a:xfrm>
            <a:off x="7101945" y="4928577"/>
            <a:ext cx="1074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TRF BODS Jobs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C7BD484-3C5B-3353-370B-2A00C57D1DD6}"/>
              </a:ext>
            </a:extLst>
          </p:cNvPr>
          <p:cNvSpPr/>
          <p:nvPr/>
        </p:nvSpPr>
        <p:spPr>
          <a:xfrm rot="10800000">
            <a:off x="7912072" y="4317302"/>
            <a:ext cx="1074474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56E59-EE6E-3686-C712-6E20C45815E9}"/>
              </a:ext>
            </a:extLst>
          </p:cNvPr>
          <p:cNvSpPr txBox="1"/>
          <p:nvPr/>
        </p:nvSpPr>
        <p:spPr>
          <a:xfrm>
            <a:off x="5318047" y="4892518"/>
            <a:ext cx="163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BODS  ODS  DIAL Jobs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27DE7D-B486-D73B-DD77-2AF413074B83}"/>
              </a:ext>
            </a:extLst>
          </p:cNvPr>
          <p:cNvSpPr/>
          <p:nvPr/>
        </p:nvSpPr>
        <p:spPr>
          <a:xfrm rot="10800000">
            <a:off x="6455347" y="4317303"/>
            <a:ext cx="626144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Etl Images – Browse 1,003 Stock Photos, Vectors, and Video ...">
            <a:extLst>
              <a:ext uri="{FF2B5EF4-FFF2-40B4-BE49-F238E27FC236}">
                <a16:creationId xmlns:a16="http://schemas.microsoft.com/office/drawing/2014/main" id="{25466E31-FDB4-12CA-7594-962D4B07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8999050" y="4041568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8D9364-ABA8-BAEB-7070-D84DA50A259A}"/>
              </a:ext>
            </a:extLst>
          </p:cNvPr>
          <p:cNvSpPr txBox="1"/>
          <p:nvPr/>
        </p:nvSpPr>
        <p:spPr>
          <a:xfrm>
            <a:off x="8775884" y="4944326"/>
            <a:ext cx="1418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BODS  Extract Jobs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20F9B0-D1B0-F535-51E8-CA2FC3E0A05C}"/>
              </a:ext>
            </a:extLst>
          </p:cNvPr>
          <p:cNvGrpSpPr/>
          <p:nvPr/>
        </p:nvGrpSpPr>
        <p:grpSpPr>
          <a:xfrm>
            <a:off x="661660" y="3197504"/>
            <a:ext cx="795411" cy="778908"/>
            <a:chOff x="577099" y="3406048"/>
            <a:chExt cx="795411" cy="778908"/>
          </a:xfrm>
        </p:grpSpPr>
        <p:pic>
          <p:nvPicPr>
            <p:cNvPr id="34" name="Picture 6" descr="On premise - Free computer icons">
              <a:extLst>
                <a:ext uri="{FF2B5EF4-FFF2-40B4-BE49-F238E27FC236}">
                  <a16:creationId xmlns:a16="http://schemas.microsoft.com/office/drawing/2014/main" id="{DF8D858D-EC76-EECD-736D-9E697CFCB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4" y="3406048"/>
              <a:ext cx="563000" cy="56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9E8190-F265-AD7D-B3D9-D1B1025177E0}"/>
                </a:ext>
              </a:extLst>
            </p:cNvPr>
            <p:cNvSpPr txBox="1"/>
            <p:nvPr/>
          </p:nvSpPr>
          <p:spPr>
            <a:xfrm>
              <a:off x="577099" y="3954124"/>
              <a:ext cx="7954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On Premise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AA50BD-1BBC-F80D-2440-5CD774BFE5F2}"/>
              </a:ext>
            </a:extLst>
          </p:cNvPr>
          <p:cNvGrpSpPr/>
          <p:nvPr/>
        </p:nvGrpSpPr>
        <p:grpSpPr>
          <a:xfrm>
            <a:off x="3829895" y="3469082"/>
            <a:ext cx="1171322" cy="2058374"/>
            <a:chOff x="6691984" y="3247730"/>
            <a:chExt cx="1407878" cy="1707592"/>
          </a:xfrm>
        </p:grpSpPr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271757C7-5643-3392-8372-F971073793BD}"/>
                </a:ext>
              </a:extLst>
            </p:cNvPr>
            <p:cNvSpPr/>
            <p:nvPr/>
          </p:nvSpPr>
          <p:spPr>
            <a:xfrm>
              <a:off x="6691984" y="3247730"/>
              <a:ext cx="1407878" cy="1707592"/>
            </a:xfrm>
            <a:prstGeom prst="flowChartMagneticDisk">
              <a:avLst/>
            </a:prstGeom>
            <a:solidFill>
              <a:schemeClr val="bg2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5DC403-80E9-0609-D0A6-76C09C901968}"/>
                </a:ext>
              </a:extLst>
            </p:cNvPr>
            <p:cNvSpPr txBox="1"/>
            <p:nvPr/>
          </p:nvSpPr>
          <p:spPr>
            <a:xfrm>
              <a:off x="6888653" y="3916860"/>
              <a:ext cx="1074372" cy="30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SQL Server 2019</a:t>
              </a:r>
            </a:p>
          </p:txBody>
        </p:sp>
      </p:grpSp>
      <p:pic>
        <p:nvPicPr>
          <p:cNvPr id="41" name="Graphic 40" descr="Document with solid fill">
            <a:extLst>
              <a:ext uri="{FF2B5EF4-FFF2-40B4-BE49-F238E27FC236}">
                <a16:creationId xmlns:a16="http://schemas.microsoft.com/office/drawing/2014/main" id="{DB440055-6CF2-0C52-D93F-84132EE8A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7322" y="4031662"/>
            <a:ext cx="425333" cy="425333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3C949A39-E7F1-931F-6562-8D97B803D5E9}"/>
              </a:ext>
            </a:extLst>
          </p:cNvPr>
          <p:cNvSpPr/>
          <p:nvPr/>
        </p:nvSpPr>
        <p:spPr>
          <a:xfrm rot="10800000">
            <a:off x="4887372" y="4305343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7C4C2B-86C8-4694-7669-8E913CFF7748}"/>
              </a:ext>
            </a:extLst>
          </p:cNvPr>
          <p:cNvSpPr txBox="1"/>
          <p:nvPr/>
        </p:nvSpPr>
        <p:spPr>
          <a:xfrm>
            <a:off x="3623976" y="3187531"/>
            <a:ext cx="214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/IC10.12 On Prem DB</a:t>
            </a:r>
          </a:p>
        </p:txBody>
      </p:sp>
      <p:pic>
        <p:nvPicPr>
          <p:cNvPr id="50" name="Graphic 49" descr="Document with solid fill">
            <a:extLst>
              <a:ext uri="{FF2B5EF4-FFF2-40B4-BE49-F238E27FC236}">
                <a16:creationId xmlns:a16="http://schemas.microsoft.com/office/drawing/2014/main" id="{2143365E-34F1-A459-BA91-4FB5A7397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9031" y="4305343"/>
            <a:ext cx="425333" cy="425333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B23EF014-1190-A382-15BF-396F4A7E9736}"/>
              </a:ext>
            </a:extLst>
          </p:cNvPr>
          <p:cNvSpPr/>
          <p:nvPr/>
        </p:nvSpPr>
        <p:spPr>
          <a:xfrm rot="10800000">
            <a:off x="3182514" y="4275497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6704B8-F7EE-890C-5B8C-3A54237DC042}"/>
              </a:ext>
            </a:extLst>
          </p:cNvPr>
          <p:cNvSpPr txBox="1"/>
          <p:nvPr/>
        </p:nvSpPr>
        <p:spPr>
          <a:xfrm>
            <a:off x="2292809" y="4840176"/>
            <a:ext cx="1418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Reports based on DH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57AD4-25FE-8F4F-FAEB-9AF07D24F480}"/>
              </a:ext>
            </a:extLst>
          </p:cNvPr>
          <p:cNvGrpSpPr/>
          <p:nvPr/>
        </p:nvGrpSpPr>
        <p:grpSpPr>
          <a:xfrm>
            <a:off x="9086993" y="2260962"/>
            <a:ext cx="539496" cy="1824852"/>
            <a:chOff x="4870373" y="1828659"/>
            <a:chExt cx="539496" cy="2332434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0DC628CD-FA01-BA65-DD26-7CC9A641E570}"/>
                </a:ext>
              </a:extLst>
            </p:cNvPr>
            <p:cNvSpPr/>
            <p:nvPr/>
          </p:nvSpPr>
          <p:spPr>
            <a:xfrm>
              <a:off x="4870373" y="1828659"/>
              <a:ext cx="539496" cy="220442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1FF701-441C-658D-3EFA-5CA3692D77C4}"/>
                </a:ext>
              </a:extLst>
            </p:cNvPr>
            <p:cNvSpPr txBox="1"/>
            <p:nvPr/>
          </p:nvSpPr>
          <p:spPr>
            <a:xfrm rot="5400000">
              <a:off x="4062665" y="2931783"/>
              <a:ext cx="2227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AWS direct Connect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14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EA43E601-0193-514F-5674-FB0818512759}"/>
              </a:ext>
            </a:extLst>
          </p:cNvPr>
          <p:cNvSpPr txBox="1"/>
          <p:nvPr/>
        </p:nvSpPr>
        <p:spPr>
          <a:xfrm>
            <a:off x="6803603" y="1282479"/>
            <a:ext cx="173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EOR  - DH 10.12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2A158E-6415-6443-FA53-306DBAF13E09}"/>
              </a:ext>
            </a:extLst>
          </p:cNvPr>
          <p:cNvSpPr/>
          <p:nvPr/>
        </p:nvSpPr>
        <p:spPr>
          <a:xfrm>
            <a:off x="673864" y="1013259"/>
            <a:ext cx="9814304" cy="19152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750035-E739-54D4-5920-A9BAC6B25C71}"/>
              </a:ext>
            </a:extLst>
          </p:cNvPr>
          <p:cNvSpPr/>
          <p:nvPr/>
        </p:nvSpPr>
        <p:spPr>
          <a:xfrm>
            <a:off x="385638" y="677049"/>
            <a:ext cx="10331130" cy="24866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Download AWS Online Training PowerPoint Presentation | SlidesFinder.com">
            <a:extLst>
              <a:ext uri="{FF2B5EF4-FFF2-40B4-BE49-F238E27FC236}">
                <a16:creationId xmlns:a16="http://schemas.microsoft.com/office/drawing/2014/main" id="{CD5C62A6-34D5-5165-2750-53C3EA45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7" y="207657"/>
            <a:ext cx="1411107" cy="6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AC71C7-4A75-F878-604F-A97525EA6AD1}"/>
              </a:ext>
            </a:extLst>
          </p:cNvPr>
          <p:cNvGrpSpPr/>
          <p:nvPr/>
        </p:nvGrpSpPr>
        <p:grpSpPr>
          <a:xfrm>
            <a:off x="824782" y="1120552"/>
            <a:ext cx="1769765" cy="1286108"/>
            <a:chOff x="1024660" y="2352943"/>
            <a:chExt cx="1858304" cy="1581162"/>
          </a:xfrm>
        </p:grpSpPr>
        <p:pic>
          <p:nvPicPr>
            <p:cNvPr id="4" name="Picture 3" descr="Banff: Guidewire Cloud Platform Keeps Getting Better with New Services and  the InsuranceSuite Cloud API | Guidewire">
              <a:extLst>
                <a:ext uri="{FF2B5EF4-FFF2-40B4-BE49-F238E27FC236}">
                  <a16:creationId xmlns:a16="http://schemas.microsoft.com/office/drawing/2014/main" id="{9C52E508-5719-7A47-5624-18642FB4B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66" t="9879" r="14923" b="6059"/>
            <a:stretch/>
          </p:blipFill>
          <p:spPr bwMode="auto">
            <a:xfrm>
              <a:off x="1274526" y="2861756"/>
              <a:ext cx="1608438" cy="1072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3EF374-B454-2B87-0365-93B200B65AFC}"/>
                </a:ext>
              </a:extLst>
            </p:cNvPr>
            <p:cNvSpPr txBox="1"/>
            <p:nvPr/>
          </p:nvSpPr>
          <p:spPr>
            <a:xfrm>
              <a:off x="1024660" y="2352943"/>
              <a:ext cx="555793" cy="2837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GWCP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2DE24A-53D3-F7C8-0592-5A191574D51A}"/>
              </a:ext>
            </a:extLst>
          </p:cNvPr>
          <p:cNvGrpSpPr/>
          <p:nvPr/>
        </p:nvGrpSpPr>
        <p:grpSpPr>
          <a:xfrm>
            <a:off x="3386661" y="1133441"/>
            <a:ext cx="1484748" cy="1537272"/>
            <a:chOff x="3845186" y="2011168"/>
            <a:chExt cx="1410952" cy="171044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539CADB-4313-4718-9904-299A3A0A8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618" y="2751634"/>
              <a:ext cx="742485" cy="713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F8028592-9EEA-2AEF-AE1E-AD2CA1951EF4}"/>
                </a:ext>
              </a:extLst>
            </p:cNvPr>
            <p:cNvSpPr/>
            <p:nvPr/>
          </p:nvSpPr>
          <p:spPr>
            <a:xfrm>
              <a:off x="3845186" y="2011168"/>
              <a:ext cx="1410952" cy="1710440"/>
            </a:xfrm>
            <a:prstGeom prst="flowChartMagneticDisk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084E1B-4DE3-15CF-E5E9-4FE6E19242A6}"/>
                </a:ext>
              </a:extLst>
            </p:cNvPr>
            <p:cNvSpPr txBox="1"/>
            <p:nvPr/>
          </p:nvSpPr>
          <p:spPr>
            <a:xfrm>
              <a:off x="4060801" y="2018043"/>
              <a:ext cx="1128118" cy="56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PostgreSQL read Only replica of GWCP DB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2CD165-2F04-6A8B-9EE0-95023FFFF11D}"/>
              </a:ext>
            </a:extLst>
          </p:cNvPr>
          <p:cNvSpPr/>
          <p:nvPr/>
        </p:nvSpPr>
        <p:spPr>
          <a:xfrm>
            <a:off x="2676830" y="1878283"/>
            <a:ext cx="960823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FC1FAEE0-4D2D-9294-381A-3622B949B28E}"/>
              </a:ext>
            </a:extLst>
          </p:cNvPr>
          <p:cNvGrpSpPr/>
          <p:nvPr/>
        </p:nvGrpSpPr>
        <p:grpSpPr>
          <a:xfrm>
            <a:off x="577099" y="3406048"/>
            <a:ext cx="795411" cy="778908"/>
            <a:chOff x="577099" y="3406048"/>
            <a:chExt cx="795411" cy="778908"/>
          </a:xfrm>
        </p:grpSpPr>
        <p:pic>
          <p:nvPicPr>
            <p:cNvPr id="1030" name="Picture 6" descr="On premise - Free computer icons">
              <a:extLst>
                <a:ext uri="{FF2B5EF4-FFF2-40B4-BE49-F238E27FC236}">
                  <a16:creationId xmlns:a16="http://schemas.microsoft.com/office/drawing/2014/main" id="{A91ECFC8-5D5D-127E-FD09-8F709ED8D5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64" y="3406048"/>
              <a:ext cx="563000" cy="56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41A27C-ADEA-FA88-BB1F-7BB9E01F8936}"/>
                </a:ext>
              </a:extLst>
            </p:cNvPr>
            <p:cNvSpPr txBox="1"/>
            <p:nvPr/>
          </p:nvSpPr>
          <p:spPr>
            <a:xfrm>
              <a:off x="577099" y="3954124"/>
              <a:ext cx="7954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On Premise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0521F5-10B7-C1E5-45ED-8383ACA94F24}"/>
              </a:ext>
            </a:extLst>
          </p:cNvPr>
          <p:cNvGrpSpPr/>
          <p:nvPr/>
        </p:nvGrpSpPr>
        <p:grpSpPr>
          <a:xfrm>
            <a:off x="2560519" y="3878065"/>
            <a:ext cx="1171322" cy="2058374"/>
            <a:chOff x="6691984" y="3247730"/>
            <a:chExt cx="1407878" cy="1707592"/>
          </a:xfrm>
        </p:grpSpPr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6BA98246-B160-C9CB-C88B-6EF9624FA876}"/>
                </a:ext>
              </a:extLst>
            </p:cNvPr>
            <p:cNvSpPr/>
            <p:nvPr/>
          </p:nvSpPr>
          <p:spPr>
            <a:xfrm>
              <a:off x="6691984" y="3247730"/>
              <a:ext cx="1407878" cy="1707592"/>
            </a:xfrm>
            <a:prstGeom prst="flowChartMagneticDisk">
              <a:avLst/>
            </a:prstGeom>
            <a:solidFill>
              <a:schemeClr val="bg2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442813-C461-AA6A-70D8-40C6A6A5F72E}"/>
                </a:ext>
              </a:extLst>
            </p:cNvPr>
            <p:cNvSpPr txBox="1"/>
            <p:nvPr/>
          </p:nvSpPr>
          <p:spPr>
            <a:xfrm>
              <a:off x="6888653" y="3916860"/>
              <a:ext cx="1074372" cy="30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SQL Server 2019</a:t>
              </a:r>
            </a:p>
          </p:txBody>
        </p:sp>
      </p:grpSp>
      <p:pic>
        <p:nvPicPr>
          <p:cNvPr id="44" name="Graphic 43" descr="Document with solid fill">
            <a:extLst>
              <a:ext uri="{FF2B5EF4-FFF2-40B4-BE49-F238E27FC236}">
                <a16:creationId xmlns:a16="http://schemas.microsoft.com/office/drawing/2014/main" id="{CE99C9C5-1E24-3415-8522-AF9870512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7946" y="4440645"/>
            <a:ext cx="425333" cy="4253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64258F-5A36-85F3-A017-300AD2C6B3CA}"/>
              </a:ext>
            </a:extLst>
          </p:cNvPr>
          <p:cNvSpPr/>
          <p:nvPr/>
        </p:nvSpPr>
        <p:spPr>
          <a:xfrm>
            <a:off x="5802874" y="1189639"/>
            <a:ext cx="1484749" cy="1625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tl Images – Browse 1,003 Stock Photos, Vectors, and Video ...">
            <a:extLst>
              <a:ext uri="{FF2B5EF4-FFF2-40B4-BE49-F238E27FC236}">
                <a16:creationId xmlns:a16="http://schemas.microsoft.com/office/drawing/2014/main" id="{7F4445DD-E902-97B1-F9A6-14C6C8EDA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>
            <a:off x="6129484" y="1545272"/>
            <a:ext cx="817886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ECBA7-372A-2FD8-DA4A-96246B25489C}"/>
              </a:ext>
            </a:extLst>
          </p:cNvPr>
          <p:cNvSpPr txBox="1"/>
          <p:nvPr/>
        </p:nvSpPr>
        <p:spPr>
          <a:xfrm>
            <a:off x="5815648" y="2396786"/>
            <a:ext cx="14847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SAP  BODS Extract Job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8CE94-5DFA-79F9-F24E-376A54A35E01}"/>
              </a:ext>
            </a:extLst>
          </p:cNvPr>
          <p:cNvSpPr txBox="1"/>
          <p:nvPr/>
        </p:nvSpPr>
        <p:spPr>
          <a:xfrm>
            <a:off x="5938674" y="1204974"/>
            <a:ext cx="1584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10.12 EOR Region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D22498C-F372-6B2D-3480-967478020F28}"/>
              </a:ext>
            </a:extLst>
          </p:cNvPr>
          <p:cNvSpPr/>
          <p:nvPr/>
        </p:nvSpPr>
        <p:spPr>
          <a:xfrm>
            <a:off x="4820791" y="1875445"/>
            <a:ext cx="1117883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red bucket with white circles and a black text&#10;&#10;Description automatically generated">
            <a:extLst>
              <a:ext uri="{FF2B5EF4-FFF2-40B4-BE49-F238E27FC236}">
                <a16:creationId xmlns:a16="http://schemas.microsoft.com/office/drawing/2014/main" id="{D7162BD4-577B-DF18-AE60-BD8DC2C94F6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t="9846" r="23757" b="31457"/>
          <a:stretch/>
        </p:blipFill>
        <p:spPr>
          <a:xfrm>
            <a:off x="8588824" y="1470162"/>
            <a:ext cx="1254166" cy="98547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728F09-7909-D042-8B03-B0F5A18D6B94}"/>
              </a:ext>
            </a:extLst>
          </p:cNvPr>
          <p:cNvSpPr/>
          <p:nvPr/>
        </p:nvSpPr>
        <p:spPr>
          <a:xfrm>
            <a:off x="7170980" y="1837418"/>
            <a:ext cx="1673472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72B1F-4B02-9202-8A0F-905957F3B810}"/>
              </a:ext>
            </a:extLst>
          </p:cNvPr>
          <p:cNvSpPr txBox="1"/>
          <p:nvPr/>
        </p:nvSpPr>
        <p:spPr>
          <a:xfrm>
            <a:off x="8540224" y="1136398"/>
            <a:ext cx="158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AWS S3 Bucket with Extract file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880C39D-2905-03E9-9226-CF2E774A56F5}"/>
              </a:ext>
            </a:extLst>
          </p:cNvPr>
          <p:cNvSpPr/>
          <p:nvPr/>
        </p:nvSpPr>
        <p:spPr>
          <a:xfrm>
            <a:off x="385638" y="3315201"/>
            <a:ext cx="10331130" cy="31373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9789FC5-D2F9-8A8D-A9CC-A14D536DCC17}"/>
              </a:ext>
            </a:extLst>
          </p:cNvPr>
          <p:cNvSpPr/>
          <p:nvPr/>
        </p:nvSpPr>
        <p:spPr>
          <a:xfrm rot="5400000">
            <a:off x="8246456" y="3228301"/>
            <a:ext cx="1915251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6" descr="Premium Vector | Check out flat icon of file folder">
            <a:extLst>
              <a:ext uri="{FF2B5EF4-FFF2-40B4-BE49-F238E27FC236}">
                <a16:creationId xmlns:a16="http://schemas.microsoft.com/office/drawing/2014/main" id="{25CDA4AB-D959-4A86-5406-E39307409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 t="14232" r="4741" b="11002"/>
          <a:stretch/>
        </p:blipFill>
        <p:spPr bwMode="auto">
          <a:xfrm>
            <a:off x="8870440" y="4490602"/>
            <a:ext cx="817886" cy="66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E17905C-F1B4-7E55-7915-339707A3512F}"/>
              </a:ext>
            </a:extLst>
          </p:cNvPr>
          <p:cNvSpPr txBox="1"/>
          <p:nvPr/>
        </p:nvSpPr>
        <p:spPr>
          <a:xfrm>
            <a:off x="8541652" y="5292768"/>
            <a:ext cx="1584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Local copy of Extract Files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720B229E-BA14-8198-5BE4-2F25F495EE4C}"/>
              </a:ext>
            </a:extLst>
          </p:cNvPr>
          <p:cNvGrpSpPr/>
          <p:nvPr/>
        </p:nvGrpSpPr>
        <p:grpSpPr>
          <a:xfrm>
            <a:off x="4181614" y="3612912"/>
            <a:ext cx="4647420" cy="2544286"/>
            <a:chOff x="4181614" y="3612912"/>
            <a:chExt cx="4647420" cy="25442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11957-2FE1-62DD-9420-EDC2E3E2CCEC}"/>
                </a:ext>
              </a:extLst>
            </p:cNvPr>
            <p:cNvSpPr/>
            <p:nvPr/>
          </p:nvSpPr>
          <p:spPr>
            <a:xfrm>
              <a:off x="4181614" y="3612912"/>
              <a:ext cx="4395458" cy="2544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Etl Images – Browse 1,003 Stock Photos, Vectors, and Video ...">
              <a:extLst>
                <a:ext uri="{FF2B5EF4-FFF2-40B4-BE49-F238E27FC236}">
                  <a16:creationId xmlns:a16="http://schemas.microsoft.com/office/drawing/2014/main" id="{E9E859F8-73C1-1213-7C15-3FFFEC7037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>
              <a:off x="5991760" y="4444683"/>
              <a:ext cx="817886" cy="82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614F10-B111-B9A9-7CAF-19DF850C4B2D}"/>
                </a:ext>
              </a:extLst>
            </p:cNvPr>
            <p:cNvSpPr txBox="1"/>
            <p:nvPr/>
          </p:nvSpPr>
          <p:spPr>
            <a:xfrm>
              <a:off x="4399447" y="3614544"/>
              <a:ext cx="21489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DH 10.12 On Prem</a:t>
              </a:r>
            </a:p>
          </p:txBody>
        </p:sp>
        <p:pic>
          <p:nvPicPr>
            <p:cNvPr id="39" name="Picture 38" descr="Etl Images – Browse 1,003 Stock Photos, Vectors, and Video ...">
              <a:extLst>
                <a:ext uri="{FF2B5EF4-FFF2-40B4-BE49-F238E27FC236}">
                  <a16:creationId xmlns:a16="http://schemas.microsoft.com/office/drawing/2014/main" id="{F402DC0E-881B-9F3E-2C2B-25AB63EEF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>
              <a:off x="4525932" y="4428837"/>
              <a:ext cx="817886" cy="82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5A7297-2BF7-138F-F01F-F890A7A354CE}"/>
                </a:ext>
              </a:extLst>
            </p:cNvPr>
            <p:cNvSpPr txBox="1"/>
            <p:nvPr/>
          </p:nvSpPr>
          <p:spPr>
            <a:xfrm>
              <a:off x="5965512" y="5304871"/>
              <a:ext cx="10744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TRF BODS Jobs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7934D54D-CE7E-B81D-BF44-6A924FB6CF38}"/>
                </a:ext>
              </a:extLst>
            </p:cNvPr>
            <p:cNvSpPr/>
            <p:nvPr/>
          </p:nvSpPr>
          <p:spPr>
            <a:xfrm rot="10800000">
              <a:off x="6797490" y="4684479"/>
              <a:ext cx="2031544" cy="33906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3B50CC-1317-5FE4-D82B-8087076FADA9}"/>
                </a:ext>
              </a:extLst>
            </p:cNvPr>
            <p:cNvSpPr txBox="1"/>
            <p:nvPr/>
          </p:nvSpPr>
          <p:spPr>
            <a:xfrm>
              <a:off x="4181614" y="5268812"/>
              <a:ext cx="16338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BODS  ODS  DIAL Jobs</a:t>
              </a:r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45D56D27-7E08-063A-9C7C-9B419CCC5298}"/>
                </a:ext>
              </a:extLst>
            </p:cNvPr>
            <p:cNvSpPr/>
            <p:nvPr/>
          </p:nvSpPr>
          <p:spPr>
            <a:xfrm rot="10800000">
              <a:off x="5318914" y="4693597"/>
              <a:ext cx="626144" cy="33906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DCCBDB6-CF54-244D-707D-FF8D9B3272B8}"/>
              </a:ext>
            </a:extLst>
          </p:cNvPr>
          <p:cNvSpPr/>
          <p:nvPr/>
        </p:nvSpPr>
        <p:spPr>
          <a:xfrm rot="10800000">
            <a:off x="3617996" y="4714326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41572E-A9CF-4607-532F-CB9BBA8BEADD}"/>
              </a:ext>
            </a:extLst>
          </p:cNvPr>
          <p:cNvSpPr txBox="1"/>
          <p:nvPr/>
        </p:nvSpPr>
        <p:spPr>
          <a:xfrm>
            <a:off x="2354600" y="3596514"/>
            <a:ext cx="2148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DH /IC10.12 On Prem DB</a:t>
            </a:r>
          </a:p>
        </p:txBody>
      </p:sp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F58BC47C-9262-545B-F882-856EE190B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9655" y="4714326"/>
            <a:ext cx="425333" cy="425333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C42D211B-673D-A0C0-2CEA-EAC2F7E73D9B}"/>
              </a:ext>
            </a:extLst>
          </p:cNvPr>
          <p:cNvSpPr/>
          <p:nvPr/>
        </p:nvSpPr>
        <p:spPr>
          <a:xfrm rot="10800000">
            <a:off x="1913138" y="4684480"/>
            <a:ext cx="70583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80A80E-FD7C-3A27-58E0-5D87FA390872}"/>
              </a:ext>
            </a:extLst>
          </p:cNvPr>
          <p:cNvSpPr txBox="1"/>
          <p:nvPr/>
        </p:nvSpPr>
        <p:spPr>
          <a:xfrm>
            <a:off x="1023433" y="5249159"/>
            <a:ext cx="1418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Reports based on DH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5F7ED081-02D2-1EC1-3510-ABCC0B611D1E}"/>
              </a:ext>
            </a:extLst>
          </p:cNvPr>
          <p:cNvSpPr txBox="1"/>
          <p:nvPr/>
        </p:nvSpPr>
        <p:spPr>
          <a:xfrm>
            <a:off x="3386662" y="171039"/>
            <a:ext cx="331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Solution2 – EOR DH Upgrade</a:t>
            </a:r>
          </a:p>
        </p:txBody>
      </p:sp>
    </p:spTree>
    <p:extLst>
      <p:ext uri="{BB962C8B-B14F-4D97-AF65-F5344CB8AC3E}">
        <p14:creationId xmlns:p14="http://schemas.microsoft.com/office/powerpoint/2010/main" val="217403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B73D1-72E6-AF9B-EC63-629E66D9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0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9812724-1B81-C07E-6E40-695F298AAE0E}"/>
              </a:ext>
            </a:extLst>
          </p:cNvPr>
          <p:cNvGrpSpPr/>
          <p:nvPr/>
        </p:nvGrpSpPr>
        <p:grpSpPr>
          <a:xfrm>
            <a:off x="8649096" y="4763990"/>
            <a:ext cx="789243" cy="836272"/>
            <a:chOff x="6734389" y="2056715"/>
            <a:chExt cx="789243" cy="836272"/>
          </a:xfrm>
        </p:grpSpPr>
        <p:sp>
          <p:nvSpPr>
            <p:cNvPr id="1069" name="Flowchart: Magnetic Disk 1068">
              <a:extLst>
                <a:ext uri="{FF2B5EF4-FFF2-40B4-BE49-F238E27FC236}">
                  <a16:creationId xmlns:a16="http://schemas.microsoft.com/office/drawing/2014/main" id="{1AB36734-96A4-C870-7112-ACD786E57FB5}"/>
                </a:ext>
              </a:extLst>
            </p:cNvPr>
            <p:cNvSpPr/>
            <p:nvPr/>
          </p:nvSpPr>
          <p:spPr>
            <a:xfrm>
              <a:off x="6744719" y="2056715"/>
              <a:ext cx="731898" cy="836272"/>
            </a:xfrm>
            <a:prstGeom prst="flowChartMagneticDisk">
              <a:avLst/>
            </a:prstGeom>
            <a:solidFill>
              <a:schemeClr val="bg2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C87F9F04-B3F9-10D6-F0AC-7D2751D6B347}"/>
                </a:ext>
              </a:extLst>
            </p:cNvPr>
            <p:cNvSpPr txBox="1"/>
            <p:nvPr/>
          </p:nvSpPr>
          <p:spPr>
            <a:xfrm flipH="1">
              <a:off x="6734389" y="2322299"/>
              <a:ext cx="78924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Self managed DB</a:t>
              </a:r>
            </a:p>
          </p:txBody>
        </p:sp>
      </p:grp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346D4D31-BF4C-7A52-D6F7-240D69997573}"/>
              </a:ext>
            </a:extLst>
          </p:cNvPr>
          <p:cNvSpPr/>
          <p:nvPr/>
        </p:nvSpPr>
        <p:spPr>
          <a:xfrm>
            <a:off x="2275110" y="985962"/>
            <a:ext cx="8791205" cy="36496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30CB823D-8687-2295-BF01-563C7562AF82}"/>
              </a:ext>
            </a:extLst>
          </p:cNvPr>
          <p:cNvSpPr/>
          <p:nvPr/>
        </p:nvSpPr>
        <p:spPr>
          <a:xfrm>
            <a:off x="2415646" y="1359674"/>
            <a:ext cx="7323394" cy="31328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D046DE1-7528-D234-5F40-D982157A97A7}"/>
              </a:ext>
            </a:extLst>
          </p:cNvPr>
          <p:cNvGrpSpPr/>
          <p:nvPr/>
        </p:nvGrpSpPr>
        <p:grpSpPr>
          <a:xfrm>
            <a:off x="5300121" y="3329557"/>
            <a:ext cx="1064241" cy="1067831"/>
            <a:chOff x="5501870" y="3639723"/>
            <a:chExt cx="1064241" cy="1067831"/>
          </a:xfrm>
        </p:grpSpPr>
        <p:pic>
          <p:nvPicPr>
            <p:cNvPr id="1032" name="Picture 1031" descr="Etl Images – Browse 1,003 Stock Photos, Vectors, and Video ...">
              <a:extLst>
                <a:ext uri="{FF2B5EF4-FFF2-40B4-BE49-F238E27FC236}">
                  <a16:creationId xmlns:a16="http://schemas.microsoft.com/office/drawing/2014/main" id="{CFFE3862-DCD8-E4D4-9694-EF3A10604E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 flipH="1">
              <a:off x="5638962" y="3648155"/>
              <a:ext cx="790059" cy="82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ED9C49B-E89A-5CFD-28C0-4F0501EABC41}"/>
                </a:ext>
              </a:extLst>
            </p:cNvPr>
            <p:cNvSpPr txBox="1"/>
            <p:nvPr/>
          </p:nvSpPr>
          <p:spPr>
            <a:xfrm flipH="1">
              <a:off x="5501870" y="4438245"/>
              <a:ext cx="10642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InfoCenter  ETL</a:t>
              </a: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C82B0554-03D0-6703-24A0-1AADABA17B22}"/>
                </a:ext>
              </a:extLst>
            </p:cNvPr>
            <p:cNvSpPr/>
            <p:nvPr/>
          </p:nvSpPr>
          <p:spPr>
            <a:xfrm flipH="1">
              <a:off x="5515351" y="3639723"/>
              <a:ext cx="1048540" cy="10678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 descr="A red bucket with white circles and a black text&#10;&#10;Description automatically generated">
            <a:extLst>
              <a:ext uri="{FF2B5EF4-FFF2-40B4-BE49-F238E27FC236}">
                <a16:creationId xmlns:a16="http://schemas.microsoft.com/office/drawing/2014/main" id="{633265EA-84E8-5F4D-1746-42FA888AF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t="9846" r="23757" b="31457"/>
          <a:stretch/>
        </p:blipFill>
        <p:spPr>
          <a:xfrm>
            <a:off x="2452961" y="2031692"/>
            <a:ext cx="1036586" cy="8145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8CB569-B60A-F61B-E41B-BCAA235EE783}"/>
              </a:ext>
            </a:extLst>
          </p:cNvPr>
          <p:cNvSpPr txBox="1"/>
          <p:nvPr/>
        </p:nvSpPr>
        <p:spPr>
          <a:xfrm>
            <a:off x="2367602" y="2846064"/>
            <a:ext cx="14801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Legacy and 3</a:t>
            </a:r>
            <a:r>
              <a:rPr lang="en-US" sz="900" b="1" baseline="30000" dirty="0"/>
              <a:t>rd</a:t>
            </a:r>
            <a:r>
              <a:rPr lang="en-US" sz="900" b="1" dirty="0"/>
              <a:t> party sources move to landing zone S3 bucket via EOR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4D7B7-9F0E-4BC1-FA77-A72A243C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746" y="1140088"/>
            <a:ext cx="580938" cy="36597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310F546-29CF-AD7A-7983-B8E59F9C649B}"/>
              </a:ext>
            </a:extLst>
          </p:cNvPr>
          <p:cNvGrpSpPr/>
          <p:nvPr/>
        </p:nvGrpSpPr>
        <p:grpSpPr>
          <a:xfrm>
            <a:off x="201294" y="1802736"/>
            <a:ext cx="1083127" cy="655344"/>
            <a:chOff x="569293" y="1926703"/>
            <a:chExt cx="1083127" cy="655344"/>
          </a:xfrm>
        </p:grpSpPr>
        <p:pic>
          <p:nvPicPr>
            <p:cNvPr id="6" name="Graphic 5" descr="Laptop with solid fill">
              <a:extLst>
                <a:ext uri="{FF2B5EF4-FFF2-40B4-BE49-F238E27FC236}">
                  <a16:creationId xmlns:a16="http://schemas.microsoft.com/office/drawing/2014/main" id="{CEBB16D1-A526-C52C-101A-4E9DCE0B1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796" y="1926703"/>
              <a:ext cx="542677" cy="54267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C1F1B3-47EE-BF77-DB24-4250CC2571ED}"/>
                </a:ext>
              </a:extLst>
            </p:cNvPr>
            <p:cNvSpPr txBox="1"/>
            <p:nvPr/>
          </p:nvSpPr>
          <p:spPr>
            <a:xfrm>
              <a:off x="569293" y="2351215"/>
              <a:ext cx="1083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Legacy System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CA9613-458B-381D-A5FE-1036C059D1D7}"/>
              </a:ext>
            </a:extLst>
          </p:cNvPr>
          <p:cNvGrpSpPr/>
          <p:nvPr/>
        </p:nvGrpSpPr>
        <p:grpSpPr>
          <a:xfrm>
            <a:off x="304659" y="2380168"/>
            <a:ext cx="660952" cy="828261"/>
            <a:chOff x="688451" y="2694028"/>
            <a:chExt cx="660952" cy="8282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CB395D-E662-81AD-37A6-732378F4E9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691608" y="2694028"/>
              <a:ext cx="608606" cy="753664"/>
              <a:chOff x="718268" y="3320956"/>
              <a:chExt cx="1293412" cy="1603513"/>
            </a:xfrm>
          </p:grpSpPr>
          <p:pic>
            <p:nvPicPr>
              <p:cNvPr id="10" name="Graphic 9" descr="Laptop with solid fill">
                <a:extLst>
                  <a:ext uri="{FF2B5EF4-FFF2-40B4-BE49-F238E27FC236}">
                    <a16:creationId xmlns:a16="http://schemas.microsoft.com/office/drawing/2014/main" id="{2B07B698-6024-6979-4017-9F944F39A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8268" y="3320956"/>
                <a:ext cx="1293412" cy="160351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292BF90-93D4-2787-B46B-30B18CF08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2481" y="3768836"/>
                <a:ext cx="457862" cy="473927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453C24-177C-4EF4-AF23-2115BB0BEEB0}"/>
                </a:ext>
              </a:extLst>
            </p:cNvPr>
            <p:cNvSpPr txBox="1"/>
            <p:nvPr/>
          </p:nvSpPr>
          <p:spPr>
            <a:xfrm>
              <a:off x="688451" y="3291457"/>
              <a:ext cx="6609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X Center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639524-8115-4262-6616-71C961C3CDD3}"/>
              </a:ext>
            </a:extLst>
          </p:cNvPr>
          <p:cNvGrpSpPr/>
          <p:nvPr/>
        </p:nvGrpSpPr>
        <p:grpSpPr>
          <a:xfrm>
            <a:off x="1176220" y="1837127"/>
            <a:ext cx="1153510" cy="1223758"/>
            <a:chOff x="6594876" y="3757910"/>
            <a:chExt cx="1584992" cy="16259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96C381-B918-C358-2DC3-8C3F3D12045A}"/>
                </a:ext>
              </a:extLst>
            </p:cNvPr>
            <p:cNvSpPr>
              <a:spLocks/>
            </p:cNvSpPr>
            <p:nvPr/>
          </p:nvSpPr>
          <p:spPr>
            <a:xfrm>
              <a:off x="6676134" y="3757910"/>
              <a:ext cx="1186892" cy="16259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Etl Images – Browse 1,003 Stock Photos, Vectors, and Video ...">
              <a:extLst>
                <a:ext uri="{FF2B5EF4-FFF2-40B4-BE49-F238E27FC236}">
                  <a16:creationId xmlns:a16="http://schemas.microsoft.com/office/drawing/2014/main" id="{7605A0BC-8A5F-8F07-2389-992F250765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8" t="21598" r="21561" b="22547"/>
            <a:stretch/>
          </p:blipFill>
          <p:spPr bwMode="auto">
            <a:xfrm>
              <a:off x="6908712" y="4113543"/>
              <a:ext cx="817886" cy="824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A7C6703-A5A7-0DF0-4B97-1EDADF825A26}"/>
                </a:ext>
              </a:extLst>
            </p:cNvPr>
            <p:cNvSpPr txBox="1">
              <a:spLocks/>
            </p:cNvSpPr>
            <p:nvPr/>
          </p:nvSpPr>
          <p:spPr>
            <a:xfrm>
              <a:off x="6695121" y="4929911"/>
              <a:ext cx="148474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SAP  BODS Extract Job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9EBF0-DCD7-EE3C-E566-CA144C4329AE}"/>
                </a:ext>
              </a:extLst>
            </p:cNvPr>
            <p:cNvSpPr txBox="1">
              <a:spLocks/>
            </p:cNvSpPr>
            <p:nvPr/>
          </p:nvSpPr>
          <p:spPr>
            <a:xfrm>
              <a:off x="6594876" y="3774103"/>
              <a:ext cx="1584992" cy="3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DH EOR Region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C08DDD-A412-DC15-D32B-CA20ADF65207}"/>
              </a:ext>
            </a:extLst>
          </p:cNvPr>
          <p:cNvGrpSpPr/>
          <p:nvPr/>
        </p:nvGrpSpPr>
        <p:grpSpPr>
          <a:xfrm>
            <a:off x="1125685" y="1258601"/>
            <a:ext cx="1083127" cy="538973"/>
            <a:chOff x="1128676" y="3161013"/>
            <a:chExt cx="1083127" cy="538973"/>
          </a:xfrm>
        </p:grpSpPr>
        <p:pic>
          <p:nvPicPr>
            <p:cNvPr id="1028" name="Picture 4" descr="Third Party Icon Vector Art, Icons, and Graphics for Free Download">
              <a:extLst>
                <a:ext uri="{FF2B5EF4-FFF2-40B4-BE49-F238E27FC236}">
                  <a16:creationId xmlns:a16="http://schemas.microsoft.com/office/drawing/2014/main" id="{AF7B49D1-A0F0-C349-D960-53490EC950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9" t="21863" r="17720" b="28400"/>
            <a:stretch/>
          </p:blipFill>
          <p:spPr bwMode="auto">
            <a:xfrm>
              <a:off x="1397136" y="3161013"/>
              <a:ext cx="488904" cy="371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EBF5E6-4683-24FB-48FE-AAC4358D6A4F}"/>
                </a:ext>
              </a:extLst>
            </p:cNvPr>
            <p:cNvSpPr txBox="1"/>
            <p:nvPr/>
          </p:nvSpPr>
          <p:spPr>
            <a:xfrm>
              <a:off x="1128676" y="3469154"/>
              <a:ext cx="1083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3</a:t>
              </a:r>
              <a:r>
                <a:rPr lang="en-US" sz="900" b="1" baseline="30000" dirty="0"/>
                <a:t>rd</a:t>
              </a:r>
              <a:r>
                <a:rPr lang="en-US" sz="900" b="1" dirty="0"/>
                <a:t> Party System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18DA88F-E980-78CA-A329-67B9603B0B07}"/>
              </a:ext>
            </a:extLst>
          </p:cNvPr>
          <p:cNvSpPr/>
          <p:nvPr/>
        </p:nvSpPr>
        <p:spPr>
          <a:xfrm>
            <a:off x="866177" y="1891086"/>
            <a:ext cx="419119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7D64BD5-582F-B617-0C6A-0C1BC5F200B5}"/>
              </a:ext>
            </a:extLst>
          </p:cNvPr>
          <p:cNvSpPr/>
          <p:nvPr/>
        </p:nvSpPr>
        <p:spPr>
          <a:xfrm>
            <a:off x="866177" y="2553924"/>
            <a:ext cx="419119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094F181-4C32-07BF-7AD5-465F67A52172}"/>
              </a:ext>
            </a:extLst>
          </p:cNvPr>
          <p:cNvSpPr/>
          <p:nvPr/>
        </p:nvSpPr>
        <p:spPr>
          <a:xfrm>
            <a:off x="2049787" y="2333729"/>
            <a:ext cx="643955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F36A31-FB11-8E19-5670-0CE76C3FEC00}"/>
              </a:ext>
            </a:extLst>
          </p:cNvPr>
          <p:cNvGrpSpPr/>
          <p:nvPr/>
        </p:nvGrpSpPr>
        <p:grpSpPr>
          <a:xfrm>
            <a:off x="1180491" y="3295580"/>
            <a:ext cx="733951" cy="974385"/>
            <a:chOff x="2764623" y="4048903"/>
            <a:chExt cx="733951" cy="974385"/>
          </a:xfrm>
        </p:grpSpPr>
        <p:pic>
          <p:nvPicPr>
            <p:cNvPr id="45" name="Graphic 44" descr="Cycle with people outline">
              <a:extLst>
                <a:ext uri="{FF2B5EF4-FFF2-40B4-BE49-F238E27FC236}">
                  <a16:creationId xmlns:a16="http://schemas.microsoft.com/office/drawing/2014/main" id="{D6476CB5-5FFB-9D26-983F-E29641897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78105" y="4048903"/>
              <a:ext cx="720469" cy="72046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130321-60A0-2B32-FF3A-466464B87C73}"/>
                </a:ext>
              </a:extLst>
            </p:cNvPr>
            <p:cNvSpPr txBox="1"/>
            <p:nvPr/>
          </p:nvSpPr>
          <p:spPr>
            <a:xfrm>
              <a:off x="2764623" y="4653956"/>
              <a:ext cx="72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Federated System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B79F8EC-3ADC-AAC8-BE03-918B12A61C15}"/>
              </a:ext>
            </a:extLst>
          </p:cNvPr>
          <p:cNvSpPr/>
          <p:nvPr/>
        </p:nvSpPr>
        <p:spPr>
          <a:xfrm flipH="1">
            <a:off x="4116207" y="1737206"/>
            <a:ext cx="2374122" cy="1514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Etl Images – Browse 1,003 Stock Photos, Vectors, and Video ...">
            <a:extLst>
              <a:ext uri="{FF2B5EF4-FFF2-40B4-BE49-F238E27FC236}">
                <a16:creationId xmlns:a16="http://schemas.microsoft.com/office/drawing/2014/main" id="{A4F03DE1-C5D6-F3B3-45BD-91F7149DE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 flipH="1">
            <a:off x="4206107" y="1964731"/>
            <a:ext cx="790059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F21BFFF-CEED-08B3-E1F1-E14A79B6E70D}"/>
              </a:ext>
            </a:extLst>
          </p:cNvPr>
          <p:cNvSpPr txBox="1"/>
          <p:nvPr/>
        </p:nvSpPr>
        <p:spPr>
          <a:xfrm flipH="1">
            <a:off x="4905085" y="1746438"/>
            <a:ext cx="2075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Datahub ETL </a:t>
            </a:r>
          </a:p>
        </p:txBody>
      </p:sp>
      <p:pic>
        <p:nvPicPr>
          <p:cNvPr id="52" name="Picture 51" descr="Etl Images – Browse 1,003 Stock Photos, Vectors, and Video ...">
            <a:extLst>
              <a:ext uri="{FF2B5EF4-FFF2-40B4-BE49-F238E27FC236}">
                <a16:creationId xmlns:a16="http://schemas.microsoft.com/office/drawing/2014/main" id="{8880F63F-E0EF-6047-45A4-923F83D07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 flipH="1">
            <a:off x="5616505" y="2060617"/>
            <a:ext cx="790059" cy="82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5F8A50-BE63-620F-029D-BC0068201292}"/>
              </a:ext>
            </a:extLst>
          </p:cNvPr>
          <p:cNvSpPr txBox="1"/>
          <p:nvPr/>
        </p:nvSpPr>
        <p:spPr>
          <a:xfrm flipH="1">
            <a:off x="4116209" y="2797457"/>
            <a:ext cx="1037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TRF BODS Jobs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3A058A4-9737-CA82-50C8-C8BAD270FFF2}"/>
              </a:ext>
            </a:extLst>
          </p:cNvPr>
          <p:cNvSpPr/>
          <p:nvPr/>
        </p:nvSpPr>
        <p:spPr>
          <a:xfrm rot="10800000" flipH="1">
            <a:off x="3344350" y="2296941"/>
            <a:ext cx="895788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CE983-B0B7-21E8-629C-2C1535BDC61F}"/>
              </a:ext>
            </a:extLst>
          </p:cNvPr>
          <p:cNvSpPr txBox="1"/>
          <p:nvPr/>
        </p:nvSpPr>
        <p:spPr>
          <a:xfrm flipH="1">
            <a:off x="5402657" y="2842749"/>
            <a:ext cx="1578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ODS  DIAL Jobs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82E4D1F-07D1-B2B8-5414-CA13A0144A35}"/>
              </a:ext>
            </a:extLst>
          </p:cNvPr>
          <p:cNvSpPr/>
          <p:nvPr/>
        </p:nvSpPr>
        <p:spPr>
          <a:xfrm rot="10800000" flipH="1">
            <a:off x="5017233" y="2303906"/>
            <a:ext cx="60484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FADD17-4312-5097-DF52-B9EE6C4BECD1}"/>
              </a:ext>
            </a:extLst>
          </p:cNvPr>
          <p:cNvGrpSpPr/>
          <p:nvPr/>
        </p:nvGrpSpPr>
        <p:grpSpPr>
          <a:xfrm>
            <a:off x="6791468" y="2048474"/>
            <a:ext cx="731898" cy="836272"/>
            <a:chOff x="6744719" y="2056715"/>
            <a:chExt cx="731898" cy="836272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5410EE88-F448-A5E8-EF15-40957877669C}"/>
                </a:ext>
              </a:extLst>
            </p:cNvPr>
            <p:cNvSpPr/>
            <p:nvPr/>
          </p:nvSpPr>
          <p:spPr>
            <a:xfrm>
              <a:off x="6744719" y="2056715"/>
              <a:ext cx="731898" cy="836272"/>
            </a:xfrm>
            <a:prstGeom prst="flowChartMagneticDisk">
              <a:avLst/>
            </a:prstGeom>
            <a:solidFill>
              <a:schemeClr val="bg2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199401-89BC-7028-2A53-A8D62DBAAA66}"/>
                </a:ext>
              </a:extLst>
            </p:cNvPr>
            <p:cNvSpPr txBox="1"/>
            <p:nvPr/>
          </p:nvSpPr>
          <p:spPr>
            <a:xfrm flipH="1">
              <a:off x="6758787" y="2427861"/>
              <a:ext cx="647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Datahub DB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F0A78F2-75F2-86BF-8B50-B3C8A364FF35}"/>
              </a:ext>
            </a:extLst>
          </p:cNvPr>
          <p:cNvGrpSpPr/>
          <p:nvPr/>
        </p:nvGrpSpPr>
        <p:grpSpPr>
          <a:xfrm>
            <a:off x="6754204" y="3315136"/>
            <a:ext cx="822003" cy="836272"/>
            <a:chOff x="6744719" y="2056715"/>
            <a:chExt cx="822003" cy="836272"/>
          </a:xfrm>
        </p:grpSpPr>
        <p:sp>
          <p:nvSpPr>
            <p:cNvPr id="61" name="Flowchart: Magnetic Disk 60">
              <a:extLst>
                <a:ext uri="{FF2B5EF4-FFF2-40B4-BE49-F238E27FC236}">
                  <a16:creationId xmlns:a16="http://schemas.microsoft.com/office/drawing/2014/main" id="{3BF0E96A-1C41-E469-325C-D22EF49A50F3}"/>
                </a:ext>
              </a:extLst>
            </p:cNvPr>
            <p:cNvSpPr/>
            <p:nvPr/>
          </p:nvSpPr>
          <p:spPr>
            <a:xfrm>
              <a:off x="6744719" y="2056715"/>
              <a:ext cx="731898" cy="836272"/>
            </a:xfrm>
            <a:prstGeom prst="flowChartMagneticDisk">
              <a:avLst/>
            </a:prstGeom>
            <a:solidFill>
              <a:schemeClr val="bg2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3896A6-F304-76FE-F2B5-E27EAABA8EB5}"/>
                </a:ext>
              </a:extLst>
            </p:cNvPr>
            <p:cNvSpPr txBox="1"/>
            <p:nvPr/>
          </p:nvSpPr>
          <p:spPr>
            <a:xfrm flipH="1">
              <a:off x="6758785" y="2427861"/>
              <a:ext cx="80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Infocenter DB 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EBDD50D-D335-65CD-FB83-305D97E010BD}"/>
              </a:ext>
            </a:extLst>
          </p:cNvPr>
          <p:cNvSpPr/>
          <p:nvPr/>
        </p:nvSpPr>
        <p:spPr>
          <a:xfrm rot="16200000" flipH="1">
            <a:off x="5986785" y="3098502"/>
            <a:ext cx="373727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3FED4A73-1420-B12C-AAAA-4DBBC286B767}"/>
              </a:ext>
            </a:extLst>
          </p:cNvPr>
          <p:cNvSpPr/>
          <p:nvPr/>
        </p:nvSpPr>
        <p:spPr>
          <a:xfrm rot="10800000" flipH="1">
            <a:off x="6420632" y="2323091"/>
            <a:ext cx="448311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024" descr="A red bucket with white circles and a black text&#10;&#10;Description automatically generated">
            <a:extLst>
              <a:ext uri="{FF2B5EF4-FFF2-40B4-BE49-F238E27FC236}">
                <a16:creationId xmlns:a16="http://schemas.microsoft.com/office/drawing/2014/main" id="{B0C8B21E-FFCB-251D-CD95-91EA66031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t="9846" r="23757" b="31457"/>
          <a:stretch/>
        </p:blipFill>
        <p:spPr>
          <a:xfrm>
            <a:off x="10015314" y="2085368"/>
            <a:ext cx="1036586" cy="814508"/>
          </a:xfrm>
          <a:prstGeom prst="rect">
            <a:avLst/>
          </a:prstGeom>
        </p:spPr>
      </p:pic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90D6A957-FAD6-CA15-3FCC-8BD0461DCC92}"/>
              </a:ext>
            </a:extLst>
          </p:cNvPr>
          <p:cNvSpPr/>
          <p:nvPr/>
        </p:nvSpPr>
        <p:spPr>
          <a:xfrm rot="10800000" flipH="1">
            <a:off x="7462646" y="2342664"/>
            <a:ext cx="2875666" cy="3578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ognos IBM Analytics Services - Ray Business Technologies">
            <a:extLst>
              <a:ext uri="{FF2B5EF4-FFF2-40B4-BE49-F238E27FC236}">
                <a16:creationId xmlns:a16="http://schemas.microsoft.com/office/drawing/2014/main" id="{4A6D3B7F-D35D-3EC0-504B-AC1CA30F4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0" b="18757"/>
          <a:stretch/>
        </p:blipFill>
        <p:spPr bwMode="auto">
          <a:xfrm>
            <a:off x="8165439" y="3531621"/>
            <a:ext cx="1440536" cy="4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86F5F694-4A69-489C-3F55-59771CB7AF88}"/>
              </a:ext>
            </a:extLst>
          </p:cNvPr>
          <p:cNvSpPr/>
          <p:nvPr/>
        </p:nvSpPr>
        <p:spPr>
          <a:xfrm rot="10800000" flipH="1">
            <a:off x="7418514" y="3578171"/>
            <a:ext cx="777923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B79DC573-FD8D-0B6B-B6D6-336E8F20EF73}"/>
              </a:ext>
            </a:extLst>
          </p:cNvPr>
          <p:cNvSpPr/>
          <p:nvPr/>
        </p:nvSpPr>
        <p:spPr>
          <a:xfrm rot="10800000" flipH="1">
            <a:off x="1927923" y="3572330"/>
            <a:ext cx="3450631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Arrow: Right 1035">
            <a:extLst>
              <a:ext uri="{FF2B5EF4-FFF2-40B4-BE49-F238E27FC236}">
                <a16:creationId xmlns:a16="http://schemas.microsoft.com/office/drawing/2014/main" id="{82C93C62-472D-F220-843D-CB97E3008B60}"/>
              </a:ext>
            </a:extLst>
          </p:cNvPr>
          <p:cNvSpPr/>
          <p:nvPr/>
        </p:nvSpPr>
        <p:spPr>
          <a:xfrm rot="10800000" flipH="1">
            <a:off x="6258151" y="3564325"/>
            <a:ext cx="559920" cy="3390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D96559C-0D73-E0F6-E360-395CAA7148BB}"/>
              </a:ext>
            </a:extLst>
          </p:cNvPr>
          <p:cNvSpPr txBox="1"/>
          <p:nvPr/>
        </p:nvSpPr>
        <p:spPr>
          <a:xfrm flipH="1">
            <a:off x="3280706" y="1359673"/>
            <a:ext cx="530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GWCP</a:t>
            </a:r>
          </a:p>
        </p:txBody>
      </p:sp>
      <p:pic>
        <p:nvPicPr>
          <p:cNvPr id="1040" name="Picture 2" descr="Free Download AWS Online Training PowerPoint Presentation | SlidesFinder.com">
            <a:extLst>
              <a:ext uri="{FF2B5EF4-FFF2-40B4-BE49-F238E27FC236}">
                <a16:creationId xmlns:a16="http://schemas.microsoft.com/office/drawing/2014/main" id="{6DD332DC-B410-CA24-35C4-F8250D2A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48" y="674931"/>
            <a:ext cx="740334" cy="35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4F723439-6B84-1F83-5865-F902616920CB}"/>
              </a:ext>
            </a:extLst>
          </p:cNvPr>
          <p:cNvGrpSpPr/>
          <p:nvPr/>
        </p:nvGrpSpPr>
        <p:grpSpPr>
          <a:xfrm>
            <a:off x="4996166" y="4811210"/>
            <a:ext cx="963315" cy="930606"/>
            <a:chOff x="3648442" y="4641329"/>
            <a:chExt cx="1665160" cy="1665160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03C9186C-6783-464C-EF4B-309A24542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16207" y="5147055"/>
              <a:ext cx="691618" cy="515451"/>
            </a:xfrm>
            <a:prstGeom prst="rect">
              <a:avLst/>
            </a:prstGeom>
          </p:spPr>
        </p:pic>
        <p:pic>
          <p:nvPicPr>
            <p:cNvPr id="1048" name="Graphic 1047" descr="Laptop with solid fill">
              <a:extLst>
                <a:ext uri="{FF2B5EF4-FFF2-40B4-BE49-F238E27FC236}">
                  <a16:creationId xmlns:a16="http://schemas.microsoft.com/office/drawing/2014/main" id="{F7673538-92ED-EAB6-E3C2-120777DBA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48442" y="4641329"/>
              <a:ext cx="1665160" cy="1665160"/>
            </a:xfrm>
            <a:prstGeom prst="rect">
              <a:avLst/>
            </a:prstGeom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C813257-74DE-FCC0-111B-7EA7075BE2B2}"/>
              </a:ext>
            </a:extLst>
          </p:cNvPr>
          <p:cNvSpPr/>
          <p:nvPr/>
        </p:nvSpPr>
        <p:spPr>
          <a:xfrm>
            <a:off x="2237175" y="4741676"/>
            <a:ext cx="8897718" cy="156370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Arrow: Bent 1052">
            <a:extLst>
              <a:ext uri="{FF2B5EF4-FFF2-40B4-BE49-F238E27FC236}">
                <a16:creationId xmlns:a16="http://schemas.microsoft.com/office/drawing/2014/main" id="{CB43F648-9BBA-FF27-B3A5-4CB1FA5518CF}"/>
              </a:ext>
            </a:extLst>
          </p:cNvPr>
          <p:cNvSpPr/>
          <p:nvPr/>
        </p:nvSpPr>
        <p:spPr>
          <a:xfrm rot="10800000">
            <a:off x="5842851" y="4037182"/>
            <a:ext cx="2688534" cy="1380560"/>
          </a:xfrm>
          <a:prstGeom prst="bentArrow">
            <a:avLst>
              <a:gd name="adj1" fmla="val 14373"/>
              <a:gd name="adj2" fmla="val 15169"/>
              <a:gd name="adj3" fmla="val 23937"/>
              <a:gd name="adj4" fmla="val 442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50800" dir="5400000" sx="1000" sy="1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Arrow: Bent 1059">
            <a:extLst>
              <a:ext uri="{FF2B5EF4-FFF2-40B4-BE49-F238E27FC236}">
                <a16:creationId xmlns:a16="http://schemas.microsoft.com/office/drawing/2014/main" id="{03630DCC-B9E0-7223-B5FF-6E245303A27D}"/>
              </a:ext>
            </a:extLst>
          </p:cNvPr>
          <p:cNvSpPr/>
          <p:nvPr/>
        </p:nvSpPr>
        <p:spPr>
          <a:xfrm rot="10800000">
            <a:off x="9901966" y="2899876"/>
            <a:ext cx="736707" cy="3214523"/>
          </a:xfrm>
          <a:prstGeom prst="bentArrow">
            <a:avLst>
              <a:gd name="adj1" fmla="val 23568"/>
              <a:gd name="adj2" fmla="val 22598"/>
              <a:gd name="adj3" fmla="val 24379"/>
              <a:gd name="adj4" fmla="val 442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50800" dir="5400000" sx="1000" sy="1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Arrow: Bent 1060">
            <a:extLst>
              <a:ext uri="{FF2B5EF4-FFF2-40B4-BE49-F238E27FC236}">
                <a16:creationId xmlns:a16="http://schemas.microsoft.com/office/drawing/2014/main" id="{6B2EBC88-69B9-EF12-2E46-DE2A6D61D5F0}"/>
              </a:ext>
            </a:extLst>
          </p:cNvPr>
          <p:cNvSpPr/>
          <p:nvPr/>
        </p:nvSpPr>
        <p:spPr>
          <a:xfrm rot="10800000">
            <a:off x="9375859" y="2604286"/>
            <a:ext cx="664320" cy="2804356"/>
          </a:xfrm>
          <a:prstGeom prst="bentArrow">
            <a:avLst>
              <a:gd name="adj1" fmla="val 23568"/>
              <a:gd name="adj2" fmla="val 22598"/>
              <a:gd name="adj3" fmla="val 24379"/>
              <a:gd name="adj4" fmla="val 44281"/>
            </a:avLst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50800" dir="5400000" sx="1000" sy="1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3" name="Picture 6" descr="Premium Vector | Check out flat icon of file folder">
            <a:extLst>
              <a:ext uri="{FF2B5EF4-FFF2-40B4-BE49-F238E27FC236}">
                <a16:creationId xmlns:a16="http://schemas.microsoft.com/office/drawing/2014/main" id="{C0ABCD4D-5CE5-5C01-D326-FD2CD9C9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 t="14232" r="4741" b="11002"/>
          <a:stretch/>
        </p:blipFill>
        <p:spPr bwMode="auto">
          <a:xfrm>
            <a:off x="9043718" y="5666168"/>
            <a:ext cx="788592" cy="5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D2D82647-B58B-F9E0-43D5-AF6A1C04428C}"/>
              </a:ext>
            </a:extLst>
          </p:cNvPr>
          <p:cNvSpPr txBox="1"/>
          <p:nvPr/>
        </p:nvSpPr>
        <p:spPr>
          <a:xfrm flipH="1">
            <a:off x="9058676" y="5696540"/>
            <a:ext cx="78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Self managed File System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4B8C5E51-C818-FB78-47C6-5EF18C848DD8}"/>
              </a:ext>
            </a:extLst>
          </p:cNvPr>
          <p:cNvSpPr txBox="1"/>
          <p:nvPr/>
        </p:nvSpPr>
        <p:spPr>
          <a:xfrm flipH="1">
            <a:off x="6454038" y="5106146"/>
            <a:ext cx="182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Access with browser or Insurance Suite Integration</a:t>
            </a:r>
          </a:p>
        </p:txBody>
      </p:sp>
      <p:pic>
        <p:nvPicPr>
          <p:cNvPr id="1073" name="Picture 1072">
            <a:extLst>
              <a:ext uri="{FF2B5EF4-FFF2-40B4-BE49-F238E27FC236}">
                <a16:creationId xmlns:a16="http://schemas.microsoft.com/office/drawing/2014/main" id="{1C99CEB6-3BC4-2AD3-E10A-12475E8C74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41833" y="4615861"/>
            <a:ext cx="430527" cy="4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FA7A-9BC8-85F1-A61C-7F94DACB38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" y="216409"/>
            <a:ext cx="11430000" cy="287515"/>
          </a:xfrm>
        </p:spPr>
        <p:txBody>
          <a:bodyPr/>
          <a:lstStyle/>
          <a:p>
            <a:r>
              <a:rPr lang="en-US" dirty="0"/>
              <a:t>GW Data Future Road map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7E0D1-DEDC-DD58-4E45-ADE9ABC3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" y="555480"/>
            <a:ext cx="12192000" cy="64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6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38">
            <a:extLst>
              <a:ext uri="{FF2B5EF4-FFF2-40B4-BE49-F238E27FC236}">
                <a16:creationId xmlns:a16="http://schemas.microsoft.com/office/drawing/2014/main" id="{661E4A5A-DA0D-99D8-E810-43470DC9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10" y="1451188"/>
            <a:ext cx="673622" cy="695416"/>
          </a:xfrm>
          <a:prstGeom prst="rect">
            <a:avLst/>
          </a:prstGeom>
        </p:spPr>
      </p:pic>
      <p:pic>
        <p:nvPicPr>
          <p:cNvPr id="122" name="Picture 121" descr="Etl Images – Browse 1,003 Stock Photos, Vectors, and Video ...">
            <a:extLst>
              <a:ext uri="{FF2B5EF4-FFF2-40B4-BE49-F238E27FC236}">
                <a16:creationId xmlns:a16="http://schemas.microsoft.com/office/drawing/2014/main" id="{91F0CB79-0909-A0EF-F0B4-A10C2952D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 flipH="1">
            <a:off x="3959463" y="5757099"/>
            <a:ext cx="433824" cy="45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DD77F8-4872-DAFF-5B6A-0266B1193F23}"/>
              </a:ext>
            </a:extLst>
          </p:cNvPr>
          <p:cNvSpPr/>
          <p:nvPr/>
        </p:nvSpPr>
        <p:spPr>
          <a:xfrm>
            <a:off x="3299070" y="714722"/>
            <a:ext cx="1920128" cy="2952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Insurance Suite Application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3E07928-41DE-EB98-6AD3-51386C0AE469}"/>
              </a:ext>
            </a:extLst>
          </p:cNvPr>
          <p:cNvSpPr/>
          <p:nvPr/>
        </p:nvSpPr>
        <p:spPr>
          <a:xfrm>
            <a:off x="1658809" y="1513163"/>
            <a:ext cx="876300" cy="4572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PC production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FADF963-19C9-0992-A805-699D6DC338F1}"/>
              </a:ext>
            </a:extLst>
          </p:cNvPr>
          <p:cNvSpPr/>
          <p:nvPr/>
        </p:nvSpPr>
        <p:spPr>
          <a:xfrm>
            <a:off x="3073272" y="1513163"/>
            <a:ext cx="876300" cy="4572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BC production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E283A70-F3F4-08B3-24CD-DB4E1F489707}"/>
              </a:ext>
            </a:extLst>
          </p:cNvPr>
          <p:cNvSpPr/>
          <p:nvPr/>
        </p:nvSpPr>
        <p:spPr>
          <a:xfrm>
            <a:off x="4649660" y="1522688"/>
            <a:ext cx="876300" cy="4572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PC production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02709B4A-9AEE-9393-49F0-F89F904A5B5B}"/>
              </a:ext>
            </a:extLst>
          </p:cNvPr>
          <p:cNvSpPr/>
          <p:nvPr/>
        </p:nvSpPr>
        <p:spPr>
          <a:xfrm>
            <a:off x="5887910" y="1522688"/>
            <a:ext cx="876300" cy="4572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BC production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E01B27-38DD-18D5-639C-B0D25BEB7466}"/>
              </a:ext>
            </a:extLst>
          </p:cNvPr>
          <p:cNvGrpSpPr/>
          <p:nvPr/>
        </p:nvGrpSpPr>
        <p:grpSpPr>
          <a:xfrm>
            <a:off x="2087815" y="1009996"/>
            <a:ext cx="4229102" cy="512691"/>
            <a:chOff x="2414796" y="831296"/>
            <a:chExt cx="4229102" cy="603317"/>
          </a:xfrm>
        </p:grpSpPr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A489EE37-9C13-11D4-954A-9D6AF45ADD90}"/>
                </a:ext>
              </a:extLst>
            </p:cNvPr>
            <p:cNvCxnSpPr>
              <a:cxnSpLocks/>
              <a:stCxn id="4" idx="2"/>
              <a:endCxn id="6" idx="1"/>
            </p:cNvCxnSpPr>
            <p:nvPr/>
          </p:nvCxnSpPr>
          <p:spPr>
            <a:xfrm rot="5400000">
              <a:off x="3907061" y="753495"/>
              <a:ext cx="592108" cy="747712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7C3A5D75-43C2-4649-7650-9266CEDFB63F}"/>
                </a:ext>
              </a:extLst>
            </p:cNvPr>
            <p:cNvCxnSpPr>
              <a:cxnSpLocks/>
              <a:stCxn id="4" idx="2"/>
              <a:endCxn id="7" idx="1"/>
            </p:cNvCxnSpPr>
            <p:nvPr/>
          </p:nvCxnSpPr>
          <p:spPr>
            <a:xfrm rot="16200000" flipH="1">
              <a:off x="4689651" y="718617"/>
              <a:ext cx="603317" cy="82867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72BF7F47-919D-E174-5BAB-92139B83ECD7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5400000">
              <a:off x="3199830" y="46264"/>
              <a:ext cx="592108" cy="216217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8E4CD085-98C2-3CC7-4738-305FD7DEB865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5308776" y="99492"/>
              <a:ext cx="603317" cy="206692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F0C034-04B4-6F08-E940-FEE8F7054E2B}"/>
              </a:ext>
            </a:extLst>
          </p:cNvPr>
          <p:cNvGrpSpPr/>
          <p:nvPr/>
        </p:nvGrpSpPr>
        <p:grpSpPr>
          <a:xfrm>
            <a:off x="2187612" y="1989413"/>
            <a:ext cx="4229100" cy="457200"/>
            <a:chOff x="2436432" y="2009774"/>
            <a:chExt cx="4229100" cy="619125"/>
          </a:xfrm>
        </p:grpSpPr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B73317C6-6708-68A9-E8DE-CD8248C21177}"/>
                </a:ext>
              </a:extLst>
            </p:cNvPr>
            <p:cNvCxnSpPr/>
            <p:nvPr/>
          </p:nvCxnSpPr>
          <p:spPr>
            <a:xfrm rot="16200000">
              <a:off x="4542858" y="1920687"/>
              <a:ext cx="609600" cy="806824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6B28ACD8-DEE7-AFE6-81B5-646DCBC36538}"/>
                </a:ext>
              </a:extLst>
            </p:cNvPr>
            <p:cNvCxnSpPr/>
            <p:nvPr/>
          </p:nvCxnSpPr>
          <p:spPr>
            <a:xfrm rot="5400000" flipH="1">
              <a:off x="3749901" y="1934555"/>
              <a:ext cx="619125" cy="769564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F565A8C5-DDE9-EA8B-5EC3-004750A19E59}"/>
                </a:ext>
              </a:extLst>
            </p:cNvPr>
            <p:cNvCxnSpPr/>
            <p:nvPr/>
          </p:nvCxnSpPr>
          <p:spPr>
            <a:xfrm rot="16200000">
              <a:off x="5250089" y="1213455"/>
              <a:ext cx="609600" cy="2221287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Curved 51">
              <a:extLst>
                <a:ext uri="{FF2B5EF4-FFF2-40B4-BE49-F238E27FC236}">
                  <a16:creationId xmlns:a16="http://schemas.microsoft.com/office/drawing/2014/main" id="{8034DAE7-39EF-DA1F-2570-A505A563E53C}"/>
                </a:ext>
              </a:extLst>
            </p:cNvPr>
            <p:cNvCxnSpPr/>
            <p:nvPr/>
          </p:nvCxnSpPr>
          <p:spPr>
            <a:xfrm rot="5400000" flipH="1">
              <a:off x="3130776" y="1315430"/>
              <a:ext cx="619125" cy="2007814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7FB1EF3-CFC0-461F-DD9B-42A381C09597}"/>
              </a:ext>
            </a:extLst>
          </p:cNvPr>
          <p:cNvSpPr/>
          <p:nvPr/>
        </p:nvSpPr>
        <p:spPr>
          <a:xfrm>
            <a:off x="3217129" y="2465660"/>
            <a:ext cx="1920128" cy="247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Guidewire Data Platform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C3BA6E1-D6CD-A5ED-57B4-2B6A0839CA04}"/>
              </a:ext>
            </a:extLst>
          </p:cNvPr>
          <p:cNvSpPr/>
          <p:nvPr/>
        </p:nvSpPr>
        <p:spPr>
          <a:xfrm>
            <a:off x="3217129" y="3037163"/>
            <a:ext cx="1920128" cy="247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Cloud Dat Access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D204F65-2474-8F6B-2BC5-DF43358749D9}"/>
              </a:ext>
            </a:extLst>
          </p:cNvPr>
          <p:cNvSpPr/>
          <p:nvPr/>
        </p:nvSpPr>
        <p:spPr>
          <a:xfrm>
            <a:off x="5618089" y="3037162"/>
            <a:ext cx="1920128" cy="2476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Cloud Dat Access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DDAFD-EEDB-C1D2-8BD2-3C7B056EDDE7}"/>
              </a:ext>
            </a:extLst>
          </p:cNvPr>
          <p:cNvGrpSpPr/>
          <p:nvPr/>
        </p:nvGrpSpPr>
        <p:grpSpPr>
          <a:xfrm>
            <a:off x="2028324" y="3299101"/>
            <a:ext cx="4229100" cy="619127"/>
            <a:chOff x="3638550" y="923923"/>
            <a:chExt cx="4229100" cy="619127"/>
          </a:xfrm>
        </p:grpSpPr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DD75AD1A-CAD2-9EE0-BD1A-C521200FA7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1624" y="825312"/>
              <a:ext cx="609601" cy="806824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1B8744C1-DDB6-1068-6643-9C9B5006F8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5055" y="848705"/>
              <a:ext cx="619126" cy="769564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7BB93C78-B119-79A4-B3B2-505347A6C1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44393" y="118081"/>
              <a:ext cx="609601" cy="2221287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2956EB49-04A8-31E7-A057-4CF7CBF8E9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4180" y="229580"/>
              <a:ext cx="619126" cy="2007814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8CFF9E-086D-FDEF-FA06-87F67DD25FFD}"/>
              </a:ext>
            </a:extLst>
          </p:cNvPr>
          <p:cNvCxnSpPr>
            <a:stCxn id="53" idx="2"/>
            <a:endCxn id="63" idx="0"/>
          </p:cNvCxnSpPr>
          <p:nvPr/>
        </p:nvCxnSpPr>
        <p:spPr>
          <a:xfrm>
            <a:off x="4177193" y="2713313"/>
            <a:ext cx="0" cy="323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E8AFB54-1E6B-8FC9-BF49-E572937B637F}"/>
              </a:ext>
            </a:extLst>
          </p:cNvPr>
          <p:cNvGrpSpPr/>
          <p:nvPr/>
        </p:nvGrpSpPr>
        <p:grpSpPr>
          <a:xfrm>
            <a:off x="7892182" y="3014982"/>
            <a:ext cx="1302456" cy="1026729"/>
            <a:chOff x="7631168" y="3786189"/>
            <a:chExt cx="1964778" cy="1044137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BC821CAC-4348-216F-E759-5625C2E1DBF7}"/>
                </a:ext>
              </a:extLst>
            </p:cNvPr>
            <p:cNvSpPr/>
            <p:nvPr/>
          </p:nvSpPr>
          <p:spPr>
            <a:xfrm>
              <a:off x="7631168" y="3786189"/>
              <a:ext cx="1309852" cy="40662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Curated Database</a:t>
              </a:r>
            </a:p>
          </p:txBody>
        </p:sp>
        <p:sp>
          <p:nvSpPr>
            <p:cNvPr id="80" name="Flowchart: Magnetic Disk 79">
              <a:extLst>
                <a:ext uri="{FF2B5EF4-FFF2-40B4-BE49-F238E27FC236}">
                  <a16:creationId xmlns:a16="http://schemas.microsoft.com/office/drawing/2014/main" id="{094EB9AE-5DFD-47FA-1EDB-D4CD8DC1F7A7}"/>
                </a:ext>
              </a:extLst>
            </p:cNvPr>
            <p:cNvSpPr/>
            <p:nvPr/>
          </p:nvSpPr>
          <p:spPr>
            <a:xfrm>
              <a:off x="7934178" y="4100515"/>
              <a:ext cx="1309852" cy="40662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Curated Database</a:t>
              </a:r>
            </a:p>
          </p:txBody>
        </p:sp>
        <p:sp>
          <p:nvSpPr>
            <p:cNvPr id="81" name="Flowchart: Magnetic Disk 80">
              <a:extLst>
                <a:ext uri="{FF2B5EF4-FFF2-40B4-BE49-F238E27FC236}">
                  <a16:creationId xmlns:a16="http://schemas.microsoft.com/office/drawing/2014/main" id="{E195A436-AA65-73E3-569C-933211389576}"/>
                </a:ext>
              </a:extLst>
            </p:cNvPr>
            <p:cNvSpPr/>
            <p:nvPr/>
          </p:nvSpPr>
          <p:spPr>
            <a:xfrm>
              <a:off x="8286094" y="4423706"/>
              <a:ext cx="1309852" cy="40662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Curated Database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E098579-9115-F10A-C279-040F33627C02}"/>
              </a:ext>
            </a:extLst>
          </p:cNvPr>
          <p:cNvGrpSpPr/>
          <p:nvPr/>
        </p:nvGrpSpPr>
        <p:grpSpPr>
          <a:xfrm>
            <a:off x="1831242" y="3879975"/>
            <a:ext cx="4716091" cy="374709"/>
            <a:chOff x="2123088" y="3546600"/>
            <a:chExt cx="4716091" cy="374709"/>
          </a:xfrm>
        </p:grpSpPr>
        <p:pic>
          <p:nvPicPr>
            <p:cNvPr id="83" name="Picture 82" descr="A red bucket with white circles and a black text&#10;&#10;Description automatically generated">
              <a:extLst>
                <a:ext uri="{FF2B5EF4-FFF2-40B4-BE49-F238E27FC236}">
                  <a16:creationId xmlns:a16="http://schemas.microsoft.com/office/drawing/2014/main" id="{702E6C6C-389E-C9F2-E552-DEFD139C4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3" t="9846" r="23757" b="31457"/>
            <a:stretch/>
          </p:blipFill>
          <p:spPr>
            <a:xfrm>
              <a:off x="2123088" y="3548784"/>
              <a:ext cx="463498" cy="364198"/>
            </a:xfrm>
            <a:prstGeom prst="rect">
              <a:avLst/>
            </a:prstGeom>
          </p:spPr>
        </p:pic>
        <p:pic>
          <p:nvPicPr>
            <p:cNvPr id="84" name="Picture 83" descr="A red bucket with white circles and a black text&#10;&#10;Description automatically generated">
              <a:extLst>
                <a:ext uri="{FF2B5EF4-FFF2-40B4-BE49-F238E27FC236}">
                  <a16:creationId xmlns:a16="http://schemas.microsoft.com/office/drawing/2014/main" id="{8D92BB8F-95BA-A47D-68BF-78B015C26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3" t="9846" r="23757" b="31457"/>
            <a:stretch/>
          </p:blipFill>
          <p:spPr>
            <a:xfrm>
              <a:off x="3497044" y="3546600"/>
              <a:ext cx="463498" cy="364198"/>
            </a:xfrm>
            <a:prstGeom prst="rect">
              <a:avLst/>
            </a:prstGeom>
          </p:spPr>
        </p:pic>
        <p:pic>
          <p:nvPicPr>
            <p:cNvPr id="85" name="Picture 84" descr="A red bucket with white circles and a black text&#10;&#10;Description automatically generated">
              <a:extLst>
                <a:ext uri="{FF2B5EF4-FFF2-40B4-BE49-F238E27FC236}">
                  <a16:creationId xmlns:a16="http://schemas.microsoft.com/office/drawing/2014/main" id="{F0A7D1FE-86D8-67FC-1A98-215E58C20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3" t="9846" r="23757" b="31457"/>
            <a:stretch/>
          </p:blipFill>
          <p:spPr>
            <a:xfrm>
              <a:off x="5001725" y="3557111"/>
              <a:ext cx="463498" cy="364198"/>
            </a:xfrm>
            <a:prstGeom prst="rect">
              <a:avLst/>
            </a:prstGeom>
          </p:spPr>
        </p:pic>
        <p:pic>
          <p:nvPicPr>
            <p:cNvPr id="86" name="Picture 85" descr="A red bucket with white circles and a black text&#10;&#10;Description automatically generated">
              <a:extLst>
                <a:ext uri="{FF2B5EF4-FFF2-40B4-BE49-F238E27FC236}">
                  <a16:creationId xmlns:a16="http://schemas.microsoft.com/office/drawing/2014/main" id="{2E4E4D76-15F0-C908-043B-20A0EA71C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3" t="9846" r="23757" b="31457"/>
            <a:stretch/>
          </p:blipFill>
          <p:spPr>
            <a:xfrm>
              <a:off x="6375681" y="3554927"/>
              <a:ext cx="463498" cy="364198"/>
            </a:xfrm>
            <a:prstGeom prst="rect">
              <a:avLst/>
            </a:prstGeom>
          </p:spPr>
        </p:pic>
      </p:grp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CDFAA859-CF0E-DF31-364D-22FC6A6C8B94}"/>
              </a:ext>
            </a:extLst>
          </p:cNvPr>
          <p:cNvSpPr/>
          <p:nvPr/>
        </p:nvSpPr>
        <p:spPr>
          <a:xfrm>
            <a:off x="1596266" y="5024035"/>
            <a:ext cx="876300" cy="36419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PC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Near Copy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6AFF08-D115-FFF7-275D-4034628DC8B9}"/>
              </a:ext>
            </a:extLst>
          </p:cNvPr>
          <p:cNvSpPr/>
          <p:nvPr/>
        </p:nvSpPr>
        <p:spPr>
          <a:xfrm>
            <a:off x="1530766" y="4510809"/>
            <a:ext cx="1017919" cy="364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CDA Configuration Method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ABB41E2-917B-7E07-B7F6-3FF67BE9B3DA}"/>
              </a:ext>
            </a:extLst>
          </p:cNvPr>
          <p:cNvSpPr/>
          <p:nvPr/>
        </p:nvSpPr>
        <p:spPr>
          <a:xfrm>
            <a:off x="2988723" y="4510809"/>
            <a:ext cx="1007298" cy="364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CDA Configuration Method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CB3ADF9-7A2D-51D9-DF14-F4EA38295DA0}"/>
              </a:ext>
            </a:extLst>
          </p:cNvPr>
          <p:cNvSpPr/>
          <p:nvPr/>
        </p:nvSpPr>
        <p:spPr>
          <a:xfrm>
            <a:off x="4436058" y="4486357"/>
            <a:ext cx="1007298" cy="364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CDA </a:t>
            </a:r>
            <a:r>
              <a:rPr lang="en-US" sz="900" b="1" dirty="0">
                <a:solidFill>
                  <a:schemeClr val="tx1"/>
                </a:solidFill>
              </a:rPr>
              <a:t>Configuration</a:t>
            </a:r>
            <a:r>
              <a:rPr lang="en-US" sz="800" b="1" dirty="0">
                <a:solidFill>
                  <a:schemeClr val="tx1"/>
                </a:solidFill>
              </a:rPr>
              <a:t> Method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98FE28-5D49-084A-290C-04B395752561}"/>
              </a:ext>
            </a:extLst>
          </p:cNvPr>
          <p:cNvSpPr/>
          <p:nvPr/>
        </p:nvSpPr>
        <p:spPr>
          <a:xfrm>
            <a:off x="5894014" y="4486357"/>
            <a:ext cx="1007298" cy="36419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CDA </a:t>
            </a:r>
            <a:r>
              <a:rPr lang="en-US" sz="900" b="1" dirty="0">
                <a:solidFill>
                  <a:schemeClr val="tx1"/>
                </a:solidFill>
              </a:rPr>
              <a:t>Configuration</a:t>
            </a:r>
            <a:r>
              <a:rPr lang="en-US" sz="800" b="1" dirty="0">
                <a:solidFill>
                  <a:schemeClr val="tx1"/>
                </a:solidFill>
              </a:rPr>
              <a:t> Method</a:t>
            </a:r>
          </a:p>
        </p:txBody>
      </p:sp>
      <p:sp>
        <p:nvSpPr>
          <p:cNvPr id="103" name="Flowchart: Magnetic Disk 102">
            <a:extLst>
              <a:ext uri="{FF2B5EF4-FFF2-40B4-BE49-F238E27FC236}">
                <a16:creationId xmlns:a16="http://schemas.microsoft.com/office/drawing/2014/main" id="{CB5B9BF7-FB8F-9449-D8D9-09B39FE7326C}"/>
              </a:ext>
            </a:extLst>
          </p:cNvPr>
          <p:cNvSpPr/>
          <p:nvPr/>
        </p:nvSpPr>
        <p:spPr>
          <a:xfrm>
            <a:off x="3010160" y="5024035"/>
            <a:ext cx="876300" cy="36419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BC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Near Copy</a:t>
            </a:r>
          </a:p>
        </p:txBody>
      </p: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24FFE954-6633-78ED-425B-E79904C34A61}"/>
              </a:ext>
            </a:extLst>
          </p:cNvPr>
          <p:cNvSpPr/>
          <p:nvPr/>
        </p:nvSpPr>
        <p:spPr>
          <a:xfrm>
            <a:off x="4515868" y="5024035"/>
            <a:ext cx="876300" cy="36419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CC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Near Copy</a:t>
            </a:r>
          </a:p>
        </p:txBody>
      </p: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F0579-0C53-C2B5-AEF1-2763A18E0597}"/>
              </a:ext>
            </a:extLst>
          </p:cNvPr>
          <p:cNvSpPr/>
          <p:nvPr/>
        </p:nvSpPr>
        <p:spPr>
          <a:xfrm>
            <a:off x="5910712" y="5024035"/>
            <a:ext cx="876300" cy="36419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CM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Near Copy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D050DDC-C066-AA96-6CB8-9B3D77A367F1}"/>
              </a:ext>
            </a:extLst>
          </p:cNvPr>
          <p:cNvCxnSpPr>
            <a:cxnSpLocks/>
            <a:stCxn id="95" idx="2"/>
            <a:endCxn id="91" idx="1"/>
          </p:cNvCxnSpPr>
          <p:nvPr/>
        </p:nvCxnSpPr>
        <p:spPr>
          <a:xfrm flipH="1">
            <a:off x="2034416" y="4875007"/>
            <a:ext cx="5310" cy="149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57F35DA-2153-0AC9-139A-908F00FB7000}"/>
              </a:ext>
            </a:extLst>
          </p:cNvPr>
          <p:cNvCxnSpPr/>
          <p:nvPr/>
        </p:nvCxnSpPr>
        <p:spPr>
          <a:xfrm>
            <a:off x="3453641" y="4875007"/>
            <a:ext cx="0" cy="149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9E3A76E-2D18-2F64-5EA2-4635BD2AE73F}"/>
              </a:ext>
            </a:extLst>
          </p:cNvPr>
          <p:cNvCxnSpPr/>
          <p:nvPr/>
        </p:nvCxnSpPr>
        <p:spPr>
          <a:xfrm>
            <a:off x="4939541" y="4846432"/>
            <a:ext cx="0" cy="149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D13D5E5-8BF9-B588-1FAF-91A65D031F4A}"/>
              </a:ext>
            </a:extLst>
          </p:cNvPr>
          <p:cNvCxnSpPr/>
          <p:nvPr/>
        </p:nvCxnSpPr>
        <p:spPr>
          <a:xfrm>
            <a:off x="6358766" y="4846432"/>
            <a:ext cx="0" cy="149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5CFEF4-E143-BF3F-3B1D-2DA4E476FBC1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2015366" y="4255882"/>
            <a:ext cx="24360" cy="254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5819352-8DCA-B7AD-7199-9F75DAB45EBA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434591" y="4255882"/>
            <a:ext cx="57781" cy="254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3BA8E8-0695-F631-8B4D-EC3F4F42F4B8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4920491" y="4227307"/>
            <a:ext cx="19216" cy="259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A16BD7-C896-6301-3A84-EDA21D29B14F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339716" y="4227307"/>
            <a:ext cx="57947" cy="259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EE3C13D-B51D-B902-E870-BECE7A5CAC82}"/>
              </a:ext>
            </a:extLst>
          </p:cNvPr>
          <p:cNvGrpSpPr/>
          <p:nvPr/>
        </p:nvGrpSpPr>
        <p:grpSpPr>
          <a:xfrm>
            <a:off x="2176711" y="5388233"/>
            <a:ext cx="4229100" cy="457200"/>
            <a:chOff x="2436432" y="2009774"/>
            <a:chExt cx="4229100" cy="619125"/>
          </a:xfrm>
        </p:grpSpPr>
        <p:cxnSp>
          <p:nvCxnSpPr>
            <p:cNvPr id="118" name="Connector: Curved 117">
              <a:extLst>
                <a:ext uri="{FF2B5EF4-FFF2-40B4-BE49-F238E27FC236}">
                  <a16:creationId xmlns:a16="http://schemas.microsoft.com/office/drawing/2014/main" id="{28CECA8A-5975-FA83-8FFE-4FFD3EA14655}"/>
                </a:ext>
              </a:extLst>
            </p:cNvPr>
            <p:cNvCxnSpPr/>
            <p:nvPr/>
          </p:nvCxnSpPr>
          <p:spPr>
            <a:xfrm rot="16200000">
              <a:off x="4542858" y="1920687"/>
              <a:ext cx="609600" cy="806824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F39451E1-1B9E-8002-B239-AC7CC5244512}"/>
                </a:ext>
              </a:extLst>
            </p:cNvPr>
            <p:cNvCxnSpPr/>
            <p:nvPr/>
          </p:nvCxnSpPr>
          <p:spPr>
            <a:xfrm rot="5400000" flipH="1">
              <a:off x="3749901" y="1934555"/>
              <a:ext cx="619125" cy="769564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2F24F70C-9824-582E-E644-31314556942A}"/>
                </a:ext>
              </a:extLst>
            </p:cNvPr>
            <p:cNvCxnSpPr/>
            <p:nvPr/>
          </p:nvCxnSpPr>
          <p:spPr>
            <a:xfrm rot="16200000">
              <a:off x="5250089" y="1213455"/>
              <a:ext cx="609600" cy="2221287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20">
              <a:extLst>
                <a:ext uri="{FF2B5EF4-FFF2-40B4-BE49-F238E27FC236}">
                  <a16:creationId xmlns:a16="http://schemas.microsoft.com/office/drawing/2014/main" id="{66BB7F0B-9E0B-EE39-4C2B-999CBB2DF17A}"/>
                </a:ext>
              </a:extLst>
            </p:cNvPr>
            <p:cNvCxnSpPr/>
            <p:nvPr/>
          </p:nvCxnSpPr>
          <p:spPr>
            <a:xfrm rot="5400000" flipH="1">
              <a:off x="3130776" y="1315430"/>
              <a:ext cx="619125" cy="2007814"/>
            </a:xfrm>
            <a:prstGeom prst="curvedConnector3">
              <a:avLst/>
            </a:prstGeom>
            <a:ln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7F61E3DB-FA5A-450C-B70C-9ECC9E3FBFCB}"/>
              </a:ext>
            </a:extLst>
          </p:cNvPr>
          <p:cNvSpPr txBox="1"/>
          <p:nvPr/>
        </p:nvSpPr>
        <p:spPr>
          <a:xfrm flipH="1">
            <a:off x="6062162" y="6244387"/>
            <a:ext cx="81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Reporting ETL</a:t>
            </a:r>
          </a:p>
        </p:txBody>
      </p:sp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D8B070EA-F12D-6E6D-E1C6-2A38C32E0D31}"/>
              </a:ext>
            </a:extLst>
          </p:cNvPr>
          <p:cNvSpPr/>
          <p:nvPr/>
        </p:nvSpPr>
        <p:spPr>
          <a:xfrm>
            <a:off x="4873088" y="5762387"/>
            <a:ext cx="902491" cy="4572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Staging DB</a:t>
            </a:r>
          </a:p>
        </p:txBody>
      </p:sp>
      <p:pic>
        <p:nvPicPr>
          <p:cNvPr id="125" name="Picture 124" descr="Etl Images – Browse 1,003 Stock Photos, Vectors, and Video ...">
            <a:extLst>
              <a:ext uri="{FF2B5EF4-FFF2-40B4-BE49-F238E27FC236}">
                <a16:creationId xmlns:a16="http://schemas.microsoft.com/office/drawing/2014/main" id="{D4F64250-456C-A2C0-17BD-2A60E24B5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8" t="21598" r="21561" b="22547"/>
          <a:stretch/>
        </p:blipFill>
        <p:spPr bwMode="auto">
          <a:xfrm flipH="1">
            <a:off x="6208252" y="5775954"/>
            <a:ext cx="433824" cy="45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AE79AB0E-099E-F7DD-5E9D-6909143388C6}"/>
              </a:ext>
            </a:extLst>
          </p:cNvPr>
          <p:cNvSpPr/>
          <p:nvPr/>
        </p:nvSpPr>
        <p:spPr>
          <a:xfrm>
            <a:off x="7067921" y="5752431"/>
            <a:ext cx="902491" cy="45720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Reporting Marts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59DBCAB-6D12-0BB7-D4A5-FB67732A29BF}"/>
              </a:ext>
            </a:extLst>
          </p:cNvPr>
          <p:cNvCxnSpPr>
            <a:cxnSpLocks/>
            <a:stCxn id="122" idx="1"/>
            <a:endCxn id="124" idx="2"/>
          </p:cNvCxnSpPr>
          <p:nvPr/>
        </p:nvCxnSpPr>
        <p:spPr>
          <a:xfrm>
            <a:off x="4393287" y="5983365"/>
            <a:ext cx="479801" cy="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212FE4D-4B66-3B82-021D-EC818BA01807}"/>
              </a:ext>
            </a:extLst>
          </p:cNvPr>
          <p:cNvCxnSpPr>
            <a:cxnSpLocks/>
          </p:cNvCxnSpPr>
          <p:nvPr/>
        </p:nvCxnSpPr>
        <p:spPr>
          <a:xfrm>
            <a:off x="5768306" y="6013064"/>
            <a:ext cx="479801" cy="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E2A4E4F-8C6A-C6B6-8736-F3BA1559A931}"/>
              </a:ext>
            </a:extLst>
          </p:cNvPr>
          <p:cNvCxnSpPr>
            <a:cxnSpLocks/>
          </p:cNvCxnSpPr>
          <p:nvPr/>
        </p:nvCxnSpPr>
        <p:spPr>
          <a:xfrm>
            <a:off x="6642076" y="5994598"/>
            <a:ext cx="479801" cy="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B772CDF-F816-F0C9-112C-012E02AC3F67}"/>
              </a:ext>
            </a:extLst>
          </p:cNvPr>
          <p:cNvGrpSpPr/>
          <p:nvPr/>
        </p:nvGrpSpPr>
        <p:grpSpPr>
          <a:xfrm>
            <a:off x="8396257" y="5686756"/>
            <a:ext cx="651641" cy="608461"/>
            <a:chOff x="8758502" y="5238080"/>
            <a:chExt cx="651641" cy="608461"/>
          </a:xfrm>
        </p:grpSpPr>
        <p:pic>
          <p:nvPicPr>
            <p:cNvPr id="136" name="Graphic 135" descr="Document with solid fill">
              <a:extLst>
                <a:ext uri="{FF2B5EF4-FFF2-40B4-BE49-F238E27FC236}">
                  <a16:creationId xmlns:a16="http://schemas.microsoft.com/office/drawing/2014/main" id="{7E5F598B-F8F9-3B8C-5CBC-A634A6694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58502" y="5238080"/>
              <a:ext cx="457201" cy="457201"/>
            </a:xfrm>
            <a:prstGeom prst="rect">
              <a:avLst/>
            </a:prstGeom>
          </p:spPr>
        </p:pic>
        <p:pic>
          <p:nvPicPr>
            <p:cNvPr id="137" name="Graphic 136" descr="Document with solid fill">
              <a:extLst>
                <a:ext uri="{FF2B5EF4-FFF2-40B4-BE49-F238E27FC236}">
                  <a16:creationId xmlns:a16="http://schemas.microsoft.com/office/drawing/2014/main" id="{F751245B-41FE-E9E8-1D06-2CA6117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52942" y="5389340"/>
              <a:ext cx="457201" cy="457201"/>
            </a:xfrm>
            <a:prstGeom prst="rect">
              <a:avLst/>
            </a:prstGeom>
          </p:spPr>
        </p:pic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2EE35C-0F46-5E71-3D3F-3395F005E1E6}"/>
              </a:ext>
            </a:extLst>
          </p:cNvPr>
          <p:cNvCxnSpPr>
            <a:cxnSpLocks/>
          </p:cNvCxnSpPr>
          <p:nvPr/>
        </p:nvCxnSpPr>
        <p:spPr>
          <a:xfrm>
            <a:off x="7998651" y="6005442"/>
            <a:ext cx="479801" cy="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AFC3002-2176-EEC6-5DE5-BD87CF4C1B60}"/>
              </a:ext>
            </a:extLst>
          </p:cNvPr>
          <p:cNvCxnSpPr>
            <a:cxnSpLocks/>
          </p:cNvCxnSpPr>
          <p:nvPr/>
        </p:nvCxnSpPr>
        <p:spPr>
          <a:xfrm>
            <a:off x="5113642" y="3168704"/>
            <a:ext cx="479801" cy="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E636F2-7BE4-4842-C972-3960BF3A782D}"/>
              </a:ext>
            </a:extLst>
          </p:cNvPr>
          <p:cNvCxnSpPr>
            <a:cxnSpLocks/>
          </p:cNvCxnSpPr>
          <p:nvPr/>
        </p:nvCxnSpPr>
        <p:spPr>
          <a:xfrm>
            <a:off x="7450974" y="3177825"/>
            <a:ext cx="479801" cy="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Flowchart: Magnetic Disk 141">
            <a:extLst>
              <a:ext uri="{FF2B5EF4-FFF2-40B4-BE49-F238E27FC236}">
                <a16:creationId xmlns:a16="http://schemas.microsoft.com/office/drawing/2014/main" id="{CE301836-E55C-5DD7-EFCE-D01724625817}"/>
              </a:ext>
            </a:extLst>
          </p:cNvPr>
          <p:cNvSpPr/>
          <p:nvPr/>
        </p:nvSpPr>
        <p:spPr>
          <a:xfrm>
            <a:off x="140419" y="3428591"/>
            <a:ext cx="743063" cy="480111"/>
          </a:xfrm>
          <a:prstGeom prst="flowChartMagneticDisk">
            <a:avLst/>
          </a:prstGeom>
          <a:solidFill>
            <a:srgbClr val="9DDB93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Other Data</a:t>
            </a:r>
          </a:p>
        </p:txBody>
      </p:sp>
      <p:pic>
        <p:nvPicPr>
          <p:cNvPr id="143" name="Picture 142" descr="A red bucket with white circles and a black text&#10;&#10;Description automatically generated">
            <a:extLst>
              <a:ext uri="{FF2B5EF4-FFF2-40B4-BE49-F238E27FC236}">
                <a16:creationId xmlns:a16="http://schemas.microsoft.com/office/drawing/2014/main" id="{5C042FE5-4508-235E-3529-F2DCAA5C47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t="9846" r="23757" b="31457"/>
          <a:stretch/>
        </p:blipFill>
        <p:spPr>
          <a:xfrm>
            <a:off x="1316543" y="2918027"/>
            <a:ext cx="463498" cy="364198"/>
          </a:xfrm>
          <a:prstGeom prst="rect">
            <a:avLst/>
          </a:prstGeom>
        </p:spPr>
      </p:pic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03A9A813-6041-0D49-94CF-3BC942EA6369}"/>
              </a:ext>
            </a:extLst>
          </p:cNvPr>
          <p:cNvCxnSpPr>
            <a:cxnSpLocks/>
            <a:stCxn id="142" idx="1"/>
            <a:endCxn id="143" idx="1"/>
          </p:cNvCxnSpPr>
          <p:nvPr/>
        </p:nvCxnSpPr>
        <p:spPr>
          <a:xfrm rot="5400000" flipH="1" flipV="1">
            <a:off x="750015" y="2862063"/>
            <a:ext cx="328465" cy="8045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FA854D-0268-A7F3-DDE0-7B4E676275D6}"/>
              </a:ext>
            </a:extLst>
          </p:cNvPr>
          <p:cNvCxnSpPr>
            <a:cxnSpLocks/>
          </p:cNvCxnSpPr>
          <p:nvPr/>
        </p:nvCxnSpPr>
        <p:spPr>
          <a:xfrm>
            <a:off x="1751436" y="3105436"/>
            <a:ext cx="1387531" cy="3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DB482BE-CC2E-0FAD-96AA-05A7C554A5F1}"/>
              </a:ext>
            </a:extLst>
          </p:cNvPr>
          <p:cNvSpPr txBox="1"/>
          <p:nvPr/>
        </p:nvSpPr>
        <p:spPr>
          <a:xfrm flipH="1">
            <a:off x="3740175" y="6234799"/>
            <a:ext cx="1037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Staging ETL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0668CC5-CF78-92F9-49AD-69A645A4F8E6}"/>
              </a:ext>
            </a:extLst>
          </p:cNvPr>
          <p:cNvSpPr/>
          <p:nvPr/>
        </p:nvSpPr>
        <p:spPr>
          <a:xfrm>
            <a:off x="9805985" y="2705597"/>
            <a:ext cx="682815" cy="455391"/>
          </a:xfrm>
          <a:prstGeom prst="rect">
            <a:avLst/>
          </a:prstGeom>
          <a:solidFill>
            <a:srgbClr val="6BB3EF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bg1"/>
                </a:solidFill>
              </a:rPr>
              <a:t>Visualized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CB1286C-9927-5305-3EBA-D7374221C195}"/>
              </a:ext>
            </a:extLst>
          </p:cNvPr>
          <p:cNvSpPr/>
          <p:nvPr/>
        </p:nvSpPr>
        <p:spPr>
          <a:xfrm>
            <a:off x="9814980" y="3246406"/>
            <a:ext cx="673820" cy="397111"/>
          </a:xfrm>
          <a:prstGeom prst="rect">
            <a:avLst/>
          </a:prstGeom>
          <a:solidFill>
            <a:srgbClr val="6BB3EF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bg1"/>
                </a:solidFill>
              </a:rPr>
              <a:t>Predict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4D29C67-ADBD-5456-9264-0FAAB52A078E}"/>
              </a:ext>
            </a:extLst>
          </p:cNvPr>
          <p:cNvSpPr/>
          <p:nvPr/>
        </p:nvSpPr>
        <p:spPr>
          <a:xfrm>
            <a:off x="9814983" y="3723909"/>
            <a:ext cx="673817" cy="397111"/>
          </a:xfrm>
          <a:prstGeom prst="rect">
            <a:avLst/>
          </a:prstGeom>
          <a:solidFill>
            <a:srgbClr val="6BB3EF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4181704-B18C-3016-CC0B-A1E55AEB1E87}"/>
              </a:ext>
            </a:extLst>
          </p:cNvPr>
          <p:cNvSpPr/>
          <p:nvPr/>
        </p:nvSpPr>
        <p:spPr>
          <a:xfrm>
            <a:off x="5904447" y="937197"/>
            <a:ext cx="1007298" cy="2324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Rest API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F0CEFEE-641E-4056-2CAF-4EBE738CEAC7}"/>
              </a:ext>
            </a:extLst>
          </p:cNvPr>
          <p:cNvSpPr/>
          <p:nvPr/>
        </p:nvSpPr>
        <p:spPr>
          <a:xfrm>
            <a:off x="5887910" y="524678"/>
            <a:ext cx="1093289" cy="2755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Application Events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B2B4DF06-FBB7-816D-DB73-6AA7D58E1301}"/>
              </a:ext>
            </a:extLst>
          </p:cNvPr>
          <p:cNvCxnSpPr>
            <a:cxnSpLocks/>
          </p:cNvCxnSpPr>
          <p:nvPr/>
        </p:nvCxnSpPr>
        <p:spPr>
          <a:xfrm flipV="1">
            <a:off x="5219198" y="707689"/>
            <a:ext cx="693866" cy="1643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1809F255-4250-B2C2-6BD3-1B9FD6F1987B}"/>
              </a:ext>
            </a:extLst>
          </p:cNvPr>
          <p:cNvCxnSpPr>
            <a:stCxn id="4" idx="3"/>
            <a:endCxn id="155" idx="1"/>
          </p:cNvCxnSpPr>
          <p:nvPr/>
        </p:nvCxnSpPr>
        <p:spPr>
          <a:xfrm>
            <a:off x="5219198" y="862360"/>
            <a:ext cx="685249" cy="19104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D174FBC-EE25-7AEE-E1C0-FA1B5F5B737D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6981199" y="630874"/>
            <a:ext cx="2309700" cy="3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FD5B86-3713-9615-C262-BBCAB021727A}"/>
              </a:ext>
            </a:extLst>
          </p:cNvPr>
          <p:cNvCxnSpPr>
            <a:cxnSpLocks/>
            <a:stCxn id="155" idx="3"/>
          </p:cNvCxnSpPr>
          <p:nvPr/>
        </p:nvCxnSpPr>
        <p:spPr>
          <a:xfrm flipV="1">
            <a:off x="6911745" y="1053319"/>
            <a:ext cx="2383893" cy="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2E84CFA-BEFF-7EBC-9AC0-1C6CF468DD2F}"/>
              </a:ext>
            </a:extLst>
          </p:cNvPr>
          <p:cNvSpPr/>
          <p:nvPr/>
        </p:nvSpPr>
        <p:spPr>
          <a:xfrm>
            <a:off x="10750395" y="496954"/>
            <a:ext cx="638752" cy="41139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EIP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63DED19-3889-DD87-1DED-BCA345788795}"/>
              </a:ext>
            </a:extLst>
          </p:cNvPr>
          <p:cNvCxnSpPr>
            <a:cxnSpLocks/>
          </p:cNvCxnSpPr>
          <p:nvPr/>
        </p:nvCxnSpPr>
        <p:spPr>
          <a:xfrm>
            <a:off x="10339357" y="718934"/>
            <a:ext cx="394722" cy="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AFBC582B-EA2F-84CF-26B6-A80D8EA1298C}"/>
              </a:ext>
            </a:extLst>
          </p:cNvPr>
          <p:cNvCxnSpPr>
            <a:cxnSpLocks/>
            <a:stCxn id="77" idx="4"/>
            <a:endCxn id="152" idx="1"/>
          </p:cNvCxnSpPr>
          <p:nvPr/>
        </p:nvCxnSpPr>
        <p:spPr>
          <a:xfrm flipV="1">
            <a:off x="8760486" y="2933293"/>
            <a:ext cx="1045499" cy="28161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E24209B3-A45E-D41F-459B-815B3151A461}"/>
              </a:ext>
            </a:extLst>
          </p:cNvPr>
          <p:cNvCxnSpPr>
            <a:stCxn id="80" idx="4"/>
            <a:endCxn id="153" idx="1"/>
          </p:cNvCxnSpPr>
          <p:nvPr/>
        </p:nvCxnSpPr>
        <p:spPr>
          <a:xfrm flipV="1">
            <a:off x="8961352" y="3444962"/>
            <a:ext cx="853628" cy="790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48C13ACC-AD21-EF1E-DD8F-D924C2CB58AF}"/>
              </a:ext>
            </a:extLst>
          </p:cNvPr>
          <p:cNvCxnSpPr>
            <a:stCxn id="81" idx="4"/>
            <a:endCxn id="154" idx="1"/>
          </p:cNvCxnSpPr>
          <p:nvPr/>
        </p:nvCxnSpPr>
        <p:spPr>
          <a:xfrm>
            <a:off x="9194638" y="3841791"/>
            <a:ext cx="620345" cy="806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8" name="Graphic 177" descr="User with solid fill">
            <a:extLst>
              <a:ext uri="{FF2B5EF4-FFF2-40B4-BE49-F238E27FC236}">
                <a16:creationId xmlns:a16="http://schemas.microsoft.com/office/drawing/2014/main" id="{5E698409-0A1E-42DE-5C48-829E76382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1562" y="1508430"/>
            <a:ext cx="591501" cy="59150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1DE0CE50-E606-2737-9AAE-33FF0AF036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6527" y="1576484"/>
            <a:ext cx="422917" cy="455392"/>
          </a:xfrm>
          <a:prstGeom prst="rect">
            <a:avLst/>
          </a:prstGeom>
        </p:spPr>
      </p:pic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5B1FFF-195F-62BE-016E-6EAAEB360F84}"/>
              </a:ext>
            </a:extLst>
          </p:cNvPr>
          <p:cNvCxnSpPr>
            <a:cxnSpLocks/>
          </p:cNvCxnSpPr>
          <p:nvPr/>
        </p:nvCxnSpPr>
        <p:spPr>
          <a:xfrm>
            <a:off x="8296931" y="1776380"/>
            <a:ext cx="770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679B46A-77A9-E128-C4F3-4101798E2953}"/>
              </a:ext>
            </a:extLst>
          </p:cNvPr>
          <p:cNvCxnSpPr>
            <a:cxnSpLocks/>
          </p:cNvCxnSpPr>
          <p:nvPr/>
        </p:nvCxnSpPr>
        <p:spPr>
          <a:xfrm>
            <a:off x="9415505" y="1789860"/>
            <a:ext cx="770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8810433E-DB48-70E9-915E-66D8B5136F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107" y="5116188"/>
            <a:ext cx="529714" cy="526413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C061431E-0C8E-1391-47CC-CC4695CB7B63}"/>
              </a:ext>
            </a:extLst>
          </p:cNvPr>
          <p:cNvSpPr txBox="1"/>
          <p:nvPr/>
        </p:nvSpPr>
        <p:spPr>
          <a:xfrm flipH="1">
            <a:off x="10699965" y="4438637"/>
            <a:ext cx="11049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Bring Your Own BI tool (BYOBI)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F556C9C-B7F2-3F76-E2DD-EEBD11F5893E}"/>
              </a:ext>
            </a:extLst>
          </p:cNvPr>
          <p:cNvGrpSpPr/>
          <p:nvPr/>
        </p:nvGrpSpPr>
        <p:grpSpPr>
          <a:xfrm>
            <a:off x="11024594" y="2705717"/>
            <a:ext cx="998473" cy="470609"/>
            <a:chOff x="7829382" y="4237435"/>
            <a:chExt cx="998473" cy="470609"/>
          </a:xfrm>
        </p:grpSpPr>
        <p:pic>
          <p:nvPicPr>
            <p:cNvPr id="187" name="Graphic 186" descr="Astronaut male outline">
              <a:extLst>
                <a:ext uri="{FF2B5EF4-FFF2-40B4-BE49-F238E27FC236}">
                  <a16:creationId xmlns:a16="http://schemas.microsoft.com/office/drawing/2014/main" id="{E7B6F22C-B2F0-1A39-02BB-E2C3ED407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29382" y="4237435"/>
              <a:ext cx="398974" cy="398974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E6252B4-4EF1-4344-B422-D13ACAD18751}"/>
                </a:ext>
              </a:extLst>
            </p:cNvPr>
            <p:cNvSpPr txBox="1"/>
            <p:nvPr/>
          </p:nvSpPr>
          <p:spPr>
            <a:xfrm flipH="1">
              <a:off x="8145040" y="4277157"/>
              <a:ext cx="682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1"/>
                  </a:solidFill>
                </a:rPr>
                <a:t>Data Explore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EFA8504-7E09-2575-0947-6A4C4B24D7FB}"/>
              </a:ext>
            </a:extLst>
          </p:cNvPr>
          <p:cNvSpPr txBox="1"/>
          <p:nvPr/>
        </p:nvSpPr>
        <p:spPr>
          <a:xfrm flipH="1">
            <a:off x="10599444" y="5590304"/>
            <a:ext cx="9054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Data Ecosystem Integration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A0255C07-8CD6-16DD-A1B3-42DC60C213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2119" y="4134965"/>
            <a:ext cx="367669" cy="331622"/>
          </a:xfrm>
          <a:prstGeom prst="rect">
            <a:avLst/>
          </a:prstGeom>
        </p:spPr>
      </p:pic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81DC9207-B374-31D0-D49D-51CC2140F2D1}"/>
              </a:ext>
            </a:extLst>
          </p:cNvPr>
          <p:cNvCxnSpPr>
            <a:stCxn id="152" idx="3"/>
          </p:cNvCxnSpPr>
          <p:nvPr/>
        </p:nvCxnSpPr>
        <p:spPr>
          <a:xfrm flipV="1">
            <a:off x="10488800" y="2933292"/>
            <a:ext cx="552865" cy="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23CEC2A6-352A-FA67-933A-D450C4BA070E}"/>
              </a:ext>
            </a:extLst>
          </p:cNvPr>
          <p:cNvCxnSpPr>
            <a:cxnSpLocks/>
            <a:stCxn id="153" idx="3"/>
            <a:endCxn id="21" idx="1"/>
          </p:cNvCxnSpPr>
          <p:nvPr/>
        </p:nvCxnSpPr>
        <p:spPr>
          <a:xfrm>
            <a:off x="10488800" y="3444962"/>
            <a:ext cx="261595" cy="1456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DF0DD3B5-1FC4-743F-D6E1-46607DFD37E1}"/>
              </a:ext>
            </a:extLst>
          </p:cNvPr>
          <p:cNvCxnSpPr>
            <a:cxnSpLocks/>
            <a:stCxn id="154" idx="3"/>
            <a:endCxn id="26" idx="1"/>
          </p:cNvCxnSpPr>
          <p:nvPr/>
        </p:nvCxnSpPr>
        <p:spPr>
          <a:xfrm>
            <a:off x="10488800" y="3922465"/>
            <a:ext cx="365472" cy="61110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Curved 208">
            <a:extLst>
              <a:ext uri="{FF2B5EF4-FFF2-40B4-BE49-F238E27FC236}">
                <a16:creationId xmlns:a16="http://schemas.microsoft.com/office/drawing/2014/main" id="{7063BC4F-069D-53FA-DFA0-9234A5831651}"/>
              </a:ext>
            </a:extLst>
          </p:cNvPr>
          <p:cNvCxnSpPr>
            <a:cxnSpLocks/>
            <a:stCxn id="154" idx="2"/>
          </p:cNvCxnSpPr>
          <p:nvPr/>
        </p:nvCxnSpPr>
        <p:spPr>
          <a:xfrm rot="16200000" flipH="1">
            <a:off x="9635667" y="4637245"/>
            <a:ext cx="1495812" cy="463362"/>
          </a:xfrm>
          <a:prstGeom prst="curvedConnector3">
            <a:avLst>
              <a:gd name="adj1" fmla="val 99516"/>
            </a:avLst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B7E03B5-BBA2-9C5E-0C3B-50956D5856EC}"/>
              </a:ext>
            </a:extLst>
          </p:cNvPr>
          <p:cNvSpPr txBox="1"/>
          <p:nvPr/>
        </p:nvSpPr>
        <p:spPr>
          <a:xfrm flipH="1">
            <a:off x="1215742" y="3257834"/>
            <a:ext cx="68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S3 Bucket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AF5AD58-AF20-B603-D693-CF05A01F71BC}"/>
              </a:ext>
            </a:extLst>
          </p:cNvPr>
          <p:cNvSpPr txBox="1"/>
          <p:nvPr/>
        </p:nvSpPr>
        <p:spPr>
          <a:xfrm flipH="1">
            <a:off x="2152713" y="4008229"/>
            <a:ext cx="548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9454D42-5447-2BBD-41C4-E9928756909B}"/>
              </a:ext>
            </a:extLst>
          </p:cNvPr>
          <p:cNvSpPr txBox="1"/>
          <p:nvPr/>
        </p:nvSpPr>
        <p:spPr>
          <a:xfrm flipH="1">
            <a:off x="3410919" y="3986976"/>
            <a:ext cx="5482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S3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6BF6D7-41D7-F99E-370C-CE140D769769}"/>
              </a:ext>
            </a:extLst>
          </p:cNvPr>
          <p:cNvSpPr txBox="1"/>
          <p:nvPr/>
        </p:nvSpPr>
        <p:spPr>
          <a:xfrm flipH="1">
            <a:off x="8467319" y="6257578"/>
            <a:ext cx="548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dirty="0"/>
              <a:t>Report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B15AE499-6B7C-8CEB-109A-B8AE1550860D}"/>
              </a:ext>
            </a:extLst>
          </p:cNvPr>
          <p:cNvSpPr/>
          <p:nvPr/>
        </p:nvSpPr>
        <p:spPr>
          <a:xfrm>
            <a:off x="1081407" y="399991"/>
            <a:ext cx="8506099" cy="39214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1" name="Picture 2" descr="Free Download AWS Online Training PowerPoint Presentation | SlidesFinder.com">
            <a:extLst>
              <a:ext uri="{FF2B5EF4-FFF2-40B4-BE49-F238E27FC236}">
                <a16:creationId xmlns:a16="http://schemas.microsoft.com/office/drawing/2014/main" id="{702FC112-7E8B-1B9E-03F8-3ADDD7C8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535" y="177794"/>
            <a:ext cx="770719" cy="3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34FD499B-990C-C359-43B8-21B4B25A8581}"/>
              </a:ext>
            </a:extLst>
          </p:cNvPr>
          <p:cNvSpPr/>
          <p:nvPr/>
        </p:nvSpPr>
        <p:spPr>
          <a:xfrm>
            <a:off x="9312583" y="907668"/>
            <a:ext cx="1093288" cy="41139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Event Management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93EF234-F73F-AF7F-6626-66E5E7DF2624}"/>
              </a:ext>
            </a:extLst>
          </p:cNvPr>
          <p:cNvSpPr/>
          <p:nvPr/>
        </p:nvSpPr>
        <p:spPr>
          <a:xfrm>
            <a:off x="9312582" y="441646"/>
            <a:ext cx="1093289" cy="37356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bg1"/>
                </a:solidFill>
              </a:rPr>
              <a:t>Real Time Data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E23216-F8F0-F874-E502-1204EE03CF68}"/>
              </a:ext>
            </a:extLst>
          </p:cNvPr>
          <p:cNvSpPr txBox="1"/>
          <p:nvPr/>
        </p:nvSpPr>
        <p:spPr>
          <a:xfrm flipH="1">
            <a:off x="10601653" y="1644379"/>
            <a:ext cx="10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Production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A392A-739A-B0DA-F331-B7EECD8FEFAA}"/>
              </a:ext>
            </a:extLst>
          </p:cNvPr>
          <p:cNvSpPr txBox="1"/>
          <p:nvPr/>
        </p:nvSpPr>
        <p:spPr>
          <a:xfrm flipH="1">
            <a:off x="8514734" y="2098821"/>
            <a:ext cx="103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Cloud Operating Partner (COP)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7F19F0-5D87-2833-EFE3-4155B5712625}"/>
              </a:ext>
            </a:extLst>
          </p:cNvPr>
          <p:cNvSpPr/>
          <p:nvPr/>
        </p:nvSpPr>
        <p:spPr>
          <a:xfrm>
            <a:off x="10949119" y="2705597"/>
            <a:ext cx="1035539" cy="430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96765B-BF29-B7C8-E872-AD5A55C33654}"/>
              </a:ext>
            </a:extLst>
          </p:cNvPr>
          <p:cNvGrpSpPr/>
          <p:nvPr/>
        </p:nvGrpSpPr>
        <p:grpSpPr>
          <a:xfrm>
            <a:off x="10750395" y="3294101"/>
            <a:ext cx="1343678" cy="593033"/>
            <a:chOff x="1914554" y="6020686"/>
            <a:chExt cx="1343678" cy="593033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B00A144-E1DC-01B4-DCCE-8E340A779BA9}"/>
                </a:ext>
              </a:extLst>
            </p:cNvPr>
            <p:cNvSpPr txBox="1"/>
            <p:nvPr/>
          </p:nvSpPr>
          <p:spPr>
            <a:xfrm flipH="1">
              <a:off x="2379058" y="6085671"/>
              <a:ext cx="8791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100" b="1">
                  <a:solidFill>
                    <a:schemeClr val="accent1"/>
                  </a:solidFill>
                </a:defRPr>
              </a:lvl1pPr>
            </a:lstStyle>
            <a:p>
              <a:r>
                <a:rPr lang="en-US" dirty="0"/>
                <a:t>Predictive Analysis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619BE-D90C-A132-CD47-CA25CC1514EC}"/>
                </a:ext>
              </a:extLst>
            </p:cNvPr>
            <p:cNvSpPr/>
            <p:nvPr/>
          </p:nvSpPr>
          <p:spPr>
            <a:xfrm>
              <a:off x="1914554" y="6020686"/>
              <a:ext cx="1296776" cy="5930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7A1EAC-0081-90AF-27E3-F0121D4C1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18431" y="6062805"/>
              <a:ext cx="367669" cy="464117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274AE21-E5F3-4B93-8FF3-04DD49EC2667}"/>
              </a:ext>
            </a:extLst>
          </p:cNvPr>
          <p:cNvSpPr/>
          <p:nvPr/>
        </p:nvSpPr>
        <p:spPr>
          <a:xfrm>
            <a:off x="10854272" y="4089010"/>
            <a:ext cx="823015" cy="8891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AE52B-E5EB-A4EA-807F-B615565665EC}"/>
              </a:ext>
            </a:extLst>
          </p:cNvPr>
          <p:cNvSpPr/>
          <p:nvPr/>
        </p:nvSpPr>
        <p:spPr>
          <a:xfrm>
            <a:off x="10604518" y="5106425"/>
            <a:ext cx="876300" cy="1160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1AD1F-C9B6-8B7D-8B20-D7492B527ADD}"/>
              </a:ext>
            </a:extLst>
          </p:cNvPr>
          <p:cNvSpPr txBox="1"/>
          <p:nvPr/>
        </p:nvSpPr>
        <p:spPr>
          <a:xfrm flipH="1">
            <a:off x="5008500" y="3967720"/>
            <a:ext cx="548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B6FF08-F153-F165-D3BE-7E87FC9D5D43}"/>
              </a:ext>
            </a:extLst>
          </p:cNvPr>
          <p:cNvSpPr txBox="1"/>
          <p:nvPr/>
        </p:nvSpPr>
        <p:spPr>
          <a:xfrm flipH="1">
            <a:off x="6434554" y="3963649"/>
            <a:ext cx="548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33294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C373-C3FD-82D4-6592-8710D226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en-US" dirty="0"/>
              <a:t>QBE Custom Data </a:t>
            </a:r>
            <a:r>
              <a:rPr lang="en-US" dirty="0" err="1"/>
              <a:t>soln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D2D6-6BF9-EC1F-7018-3A75F314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5D7BD4-B737-D95F-FFF3-9824FAEF4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12192000" cy="6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5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818</Words>
  <Application>Microsoft Office PowerPoint</Application>
  <PresentationFormat>Widescreen</PresentationFormat>
  <Paragraphs>242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QBE Custom Data soln</vt:lpstr>
      <vt:lpstr>PowerPoint Presentation</vt:lpstr>
      <vt:lpstr>Conceptual Architecture</vt:lpstr>
      <vt:lpstr>PowerPoint Presentation</vt:lpstr>
      <vt:lpstr>End-To-End - Target State Architecture</vt:lpstr>
      <vt:lpstr>We recommend Option1 for Interim State Data Access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Haldar, Mithun</dc:creator>
  <cp:lastModifiedBy>Haldar, Mithun</cp:lastModifiedBy>
  <cp:revision>132</cp:revision>
  <dcterms:created xsi:type="dcterms:W3CDTF">2024-07-16T11:49:24Z</dcterms:created>
  <dcterms:modified xsi:type="dcterms:W3CDTF">2025-03-10T10:47:51Z</dcterms:modified>
</cp:coreProperties>
</file>