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removePersonalInfoOnSave="1" strictFirstAndLastChars="0" saveSubsetFonts="1" autoCompressPictures="0">
  <p:sldMasterIdLst>
    <p:sldMasterId id="2147483648" r:id="rId4"/>
  </p:sldMasterIdLst>
  <p:notesMasterIdLst>
    <p:notesMasterId r:id="rId46"/>
  </p:notesMasterIdLst>
  <p:sldIdLst>
    <p:sldId id="923" r:id="rId5"/>
    <p:sldId id="2147478846" r:id="rId6"/>
    <p:sldId id="258" r:id="rId7"/>
    <p:sldId id="2147478805" r:id="rId8"/>
    <p:sldId id="257" r:id="rId9"/>
    <p:sldId id="2147483389" r:id="rId10"/>
    <p:sldId id="2147483402" r:id="rId11"/>
    <p:sldId id="2147478855" r:id="rId12"/>
    <p:sldId id="2147478867" r:id="rId13"/>
    <p:sldId id="2076137293" r:id="rId14"/>
    <p:sldId id="2147483398" r:id="rId15"/>
    <p:sldId id="2147483399" r:id="rId16"/>
    <p:sldId id="2147478860" r:id="rId17"/>
    <p:sldId id="671" r:id="rId18"/>
    <p:sldId id="2147478859" r:id="rId19"/>
    <p:sldId id="2147483382" r:id="rId20"/>
    <p:sldId id="510" r:id="rId21"/>
    <p:sldId id="964" r:id="rId22"/>
    <p:sldId id="928" r:id="rId23"/>
    <p:sldId id="545" r:id="rId24"/>
    <p:sldId id="2147483386" r:id="rId25"/>
    <p:sldId id="2147483384" r:id="rId26"/>
    <p:sldId id="2147478865" r:id="rId27"/>
    <p:sldId id="2147478862" r:id="rId28"/>
    <p:sldId id="2147483380" r:id="rId29"/>
    <p:sldId id="548" r:id="rId30"/>
    <p:sldId id="2147478863" r:id="rId31"/>
    <p:sldId id="2147478864" r:id="rId32"/>
    <p:sldId id="2147483383" r:id="rId33"/>
    <p:sldId id="2147478853" r:id="rId34"/>
    <p:sldId id="2147483395" r:id="rId35"/>
    <p:sldId id="2147483396" r:id="rId36"/>
    <p:sldId id="2147483397" r:id="rId37"/>
    <p:sldId id="2147483400" r:id="rId38"/>
    <p:sldId id="2147478831" r:id="rId39"/>
    <p:sldId id="2147483401" r:id="rId40"/>
    <p:sldId id="2147478830" r:id="rId41"/>
    <p:sldId id="2147483388" r:id="rId42"/>
    <p:sldId id="2147483392" r:id="rId43"/>
    <p:sldId id="2147483393" r:id="rId44"/>
    <p:sldId id="2147483394" r:id="rId45"/>
  </p:sldIdLst>
  <p:sldSz cx="24371300" cy="13716000"/>
  <p:notesSz cx="9601200" cy="15087600"/>
  <p:defaultTextStyle>
    <a:defPPr>
      <a:defRPr lang="en-US"/>
    </a:defPPr>
    <a:lvl1pPr algn="l" defTabSz="1826664" rtl="0" eaLnBrk="0" fontAlgn="base" hangingPunct="0">
      <a:spcBef>
        <a:spcPct val="0"/>
      </a:spcBef>
      <a:spcAft>
        <a:spcPct val="0"/>
      </a:spcAft>
      <a:defRPr sz="3599" kern="1200">
        <a:solidFill>
          <a:srgbClr val="7F7F7F"/>
        </a:solidFill>
        <a:latin typeface="Lato Light" charset="0"/>
        <a:ea typeface="MS PGothic" panose="020B0600070205080204" pitchFamily="34" charset="-128"/>
        <a:cs typeface="+mn-cs"/>
        <a:sym typeface="Lato Light" charset="0"/>
      </a:defRPr>
    </a:lvl1pPr>
    <a:lvl2pPr marL="457062" indent="455477" algn="l" defTabSz="1826664" rtl="0" eaLnBrk="0" fontAlgn="base" hangingPunct="0">
      <a:spcBef>
        <a:spcPct val="0"/>
      </a:spcBef>
      <a:spcAft>
        <a:spcPct val="0"/>
      </a:spcAft>
      <a:defRPr sz="3599" kern="1200">
        <a:solidFill>
          <a:srgbClr val="7F7F7F"/>
        </a:solidFill>
        <a:latin typeface="Lato Light" charset="0"/>
        <a:ea typeface="MS PGothic" panose="020B0600070205080204" pitchFamily="34" charset="-128"/>
        <a:cs typeface="+mn-cs"/>
        <a:sym typeface="Lato Light" charset="0"/>
      </a:defRPr>
    </a:lvl2pPr>
    <a:lvl3pPr marL="914124" indent="912537" algn="l" defTabSz="1826664" rtl="0" eaLnBrk="0" fontAlgn="base" hangingPunct="0">
      <a:spcBef>
        <a:spcPct val="0"/>
      </a:spcBef>
      <a:spcAft>
        <a:spcPct val="0"/>
      </a:spcAft>
      <a:defRPr sz="3599" kern="1200">
        <a:solidFill>
          <a:srgbClr val="7F7F7F"/>
        </a:solidFill>
        <a:latin typeface="Lato Light" charset="0"/>
        <a:ea typeface="MS PGothic" panose="020B0600070205080204" pitchFamily="34" charset="-128"/>
        <a:cs typeface="+mn-cs"/>
        <a:sym typeface="Lato Light" charset="0"/>
      </a:defRPr>
    </a:lvl3pPr>
    <a:lvl4pPr marL="1371186" indent="1369598" algn="l" defTabSz="1826664" rtl="0" eaLnBrk="0" fontAlgn="base" hangingPunct="0">
      <a:spcBef>
        <a:spcPct val="0"/>
      </a:spcBef>
      <a:spcAft>
        <a:spcPct val="0"/>
      </a:spcAft>
      <a:defRPr sz="3599" kern="1200">
        <a:solidFill>
          <a:srgbClr val="7F7F7F"/>
        </a:solidFill>
        <a:latin typeface="Lato Light" charset="0"/>
        <a:ea typeface="MS PGothic" panose="020B0600070205080204" pitchFamily="34" charset="-128"/>
        <a:cs typeface="+mn-cs"/>
        <a:sym typeface="Lato Light" charset="0"/>
      </a:defRPr>
    </a:lvl4pPr>
    <a:lvl5pPr marL="1828248" indent="1826664" algn="l" defTabSz="1826664" rtl="0" eaLnBrk="0" fontAlgn="base" hangingPunct="0">
      <a:spcBef>
        <a:spcPct val="0"/>
      </a:spcBef>
      <a:spcAft>
        <a:spcPct val="0"/>
      </a:spcAft>
      <a:defRPr sz="3599" kern="1200">
        <a:solidFill>
          <a:srgbClr val="7F7F7F"/>
        </a:solidFill>
        <a:latin typeface="Lato Light" charset="0"/>
        <a:ea typeface="MS PGothic" panose="020B0600070205080204" pitchFamily="34" charset="-128"/>
        <a:cs typeface="+mn-cs"/>
        <a:sym typeface="Lato Light" charset="0"/>
      </a:defRPr>
    </a:lvl5pPr>
    <a:lvl6pPr marL="2285312" algn="l" defTabSz="914124" rtl="0" eaLnBrk="1" latinLnBrk="0" hangingPunct="1">
      <a:defRPr sz="3599" kern="1200">
        <a:solidFill>
          <a:srgbClr val="7F7F7F"/>
        </a:solidFill>
        <a:latin typeface="Lato Light" charset="0"/>
        <a:ea typeface="MS PGothic" panose="020B0600070205080204" pitchFamily="34" charset="-128"/>
        <a:cs typeface="+mn-cs"/>
        <a:sym typeface="Lato Light" charset="0"/>
      </a:defRPr>
    </a:lvl6pPr>
    <a:lvl7pPr marL="2742374" algn="l" defTabSz="914124" rtl="0" eaLnBrk="1" latinLnBrk="0" hangingPunct="1">
      <a:defRPr sz="3599" kern="1200">
        <a:solidFill>
          <a:srgbClr val="7F7F7F"/>
        </a:solidFill>
        <a:latin typeface="Lato Light" charset="0"/>
        <a:ea typeface="MS PGothic" panose="020B0600070205080204" pitchFamily="34" charset="-128"/>
        <a:cs typeface="+mn-cs"/>
        <a:sym typeface="Lato Light" charset="0"/>
      </a:defRPr>
    </a:lvl7pPr>
    <a:lvl8pPr marL="3199436" algn="l" defTabSz="914124" rtl="0" eaLnBrk="1" latinLnBrk="0" hangingPunct="1">
      <a:defRPr sz="3599" kern="1200">
        <a:solidFill>
          <a:srgbClr val="7F7F7F"/>
        </a:solidFill>
        <a:latin typeface="Lato Light" charset="0"/>
        <a:ea typeface="MS PGothic" panose="020B0600070205080204" pitchFamily="34" charset="-128"/>
        <a:cs typeface="+mn-cs"/>
        <a:sym typeface="Lato Light" charset="0"/>
      </a:defRPr>
    </a:lvl8pPr>
    <a:lvl9pPr marL="3656498" algn="l" defTabSz="914124" rtl="0" eaLnBrk="1" latinLnBrk="0" hangingPunct="1">
      <a:defRPr sz="3599" kern="1200">
        <a:solidFill>
          <a:srgbClr val="7F7F7F"/>
        </a:solidFill>
        <a:latin typeface="Lato Light" charset="0"/>
        <a:ea typeface="MS PGothic" panose="020B0600070205080204" pitchFamily="34" charset="-128"/>
        <a:cs typeface="+mn-cs"/>
        <a:sym typeface="Lato Light" charset="0"/>
      </a:defRPr>
    </a:lvl9pPr>
  </p:defaultTextStyle>
  <p:extLst>
    <p:ext uri="{521415D9-36F7-43E2-AB2F-B90AF26B5E84}">
      <p14:sectionLst xmlns:p14="http://schemas.microsoft.com/office/powerpoint/2010/main">
        <p14:section name="Default Section" id="{298786C2-AC1D-455A-B79B-17B65B288CF2}">
          <p14:sldIdLst>
            <p14:sldId id="923"/>
            <p14:sldId id="2147478846"/>
            <p14:sldId id="258"/>
            <p14:sldId id="2147478805"/>
            <p14:sldId id="257"/>
            <p14:sldId id="2147483389"/>
            <p14:sldId id="2147483402"/>
            <p14:sldId id="2147478855"/>
            <p14:sldId id="2147478867"/>
            <p14:sldId id="2076137293"/>
            <p14:sldId id="2147483398"/>
            <p14:sldId id="2147483399"/>
            <p14:sldId id="2147478860"/>
            <p14:sldId id="671"/>
            <p14:sldId id="2147478859"/>
            <p14:sldId id="2147483382"/>
            <p14:sldId id="510"/>
            <p14:sldId id="964"/>
            <p14:sldId id="928"/>
            <p14:sldId id="545"/>
            <p14:sldId id="2147483386"/>
            <p14:sldId id="2147483384"/>
            <p14:sldId id="2147478865"/>
            <p14:sldId id="2147478862"/>
            <p14:sldId id="2147483380"/>
            <p14:sldId id="548"/>
            <p14:sldId id="2147478863"/>
            <p14:sldId id="2147478864"/>
            <p14:sldId id="2147483383"/>
            <p14:sldId id="2147478853"/>
            <p14:sldId id="2147483395"/>
            <p14:sldId id="2147483396"/>
            <p14:sldId id="2147483397"/>
            <p14:sldId id="2147483400"/>
            <p14:sldId id="2147478831"/>
            <p14:sldId id="2147483401"/>
            <p14:sldId id="2147478830"/>
            <p14:sldId id="2147483388"/>
          </p14:sldIdLst>
        </p14:section>
        <p14:section name="Appendix" id="{D027CC34-4A7B-4737-9ED2-0CBF67FDEBA6}">
          <p14:sldIdLst>
            <p14:sldId id="2147483392"/>
            <p14:sldId id="2147483393"/>
            <p14:sldId id="2147483394"/>
          </p14:sldIdLst>
        </p14:section>
      </p14:sectionLst>
    </p:ext>
    <p:ext uri="{EFAFB233-063F-42B5-8137-9DF3F51BA10A}">
      <p15:sldGuideLst xmlns:p15="http://schemas.microsoft.com/office/powerpoint/2012/main">
        <p15:guide id="1" orient="horz" pos="4320" userDrawn="1">
          <p15:clr>
            <a:srgbClr val="A4A3A4"/>
          </p15:clr>
        </p15:guide>
        <p15:guide id="2" pos="767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100FF"/>
    <a:srgbClr val="080808"/>
    <a:srgbClr val="1C146B"/>
    <a:srgbClr val="FFFFFF"/>
    <a:srgbClr val="AFF67E"/>
    <a:srgbClr val="06FA40"/>
    <a:srgbClr val="F00000"/>
    <a:srgbClr val="103570"/>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CD92F-5CC0-346F-1C0E-6B7F61FC3728}" v="119" dt="2024-08-08T15:45:16.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20"/>
        <p:guide pos="767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02A54-35B5-4277-A3C4-3D6DC35F513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0795043-0145-41D3-AA0E-271ADAEFBFC0}">
      <dgm:prSet phldrT="[Text]" custT="1"/>
      <dgm:spPr/>
      <dgm:t>
        <a:bodyPr/>
        <a:lstStyle/>
        <a:p>
          <a:r>
            <a:rPr lang="en-US" sz="3600">
              <a:latin typeface="Graphik" panose="020B0503030202060203"/>
            </a:rPr>
            <a:t>GT++ GT UI Test cases for OOTB LOBs whatever Accenture Guidewire Team be leveraged</a:t>
          </a:r>
        </a:p>
      </dgm:t>
    </dgm:pt>
    <dgm:pt modelId="{F3438FB2-9485-4127-B640-12F665BCC184}" type="parTrans" cxnId="{68BEF0D7-77A9-4D0D-8A3C-CE85FF63A46F}">
      <dgm:prSet/>
      <dgm:spPr/>
      <dgm:t>
        <a:bodyPr/>
        <a:lstStyle/>
        <a:p>
          <a:endParaRPr lang="en-US"/>
        </a:p>
      </dgm:t>
    </dgm:pt>
    <dgm:pt modelId="{06FF4377-BEE4-40AB-B343-C2C76256057F}" type="sibTrans" cxnId="{68BEF0D7-77A9-4D0D-8A3C-CE85FF63A46F}">
      <dgm:prSet/>
      <dgm:spPr/>
      <dgm:t>
        <a:bodyPr/>
        <a:lstStyle/>
        <a:p>
          <a:endParaRPr lang="en-US"/>
        </a:p>
      </dgm:t>
    </dgm:pt>
    <dgm:pt modelId="{B5C3978F-749E-411F-BDDE-2E8ADF59E48D}">
      <dgm:prSet phldrT="[Text]" custT="1"/>
      <dgm:spPr/>
      <dgm:t>
        <a:bodyPr/>
        <a:lstStyle/>
        <a:p>
          <a:r>
            <a:rPr lang="en-US" sz="3600">
              <a:latin typeface="Graphik" panose="020B0503030202060203"/>
            </a:rPr>
            <a:t>Hyper GT API automation to create GT API test cases automatically</a:t>
          </a:r>
        </a:p>
      </dgm:t>
    </dgm:pt>
    <dgm:pt modelId="{D376FCE7-EC67-41A3-B6E0-D025DA93BB8F}" type="parTrans" cxnId="{B973969B-10B7-4051-8CBC-91ED4D7056E2}">
      <dgm:prSet/>
      <dgm:spPr/>
      <dgm:t>
        <a:bodyPr/>
        <a:lstStyle/>
        <a:p>
          <a:endParaRPr lang="en-US"/>
        </a:p>
      </dgm:t>
    </dgm:pt>
    <dgm:pt modelId="{148418EB-3982-4BF6-84A7-88AD399692E7}" type="sibTrans" cxnId="{B973969B-10B7-4051-8CBC-91ED4D7056E2}">
      <dgm:prSet/>
      <dgm:spPr/>
      <dgm:t>
        <a:bodyPr/>
        <a:lstStyle/>
        <a:p>
          <a:endParaRPr lang="en-US"/>
        </a:p>
      </dgm:t>
    </dgm:pt>
    <dgm:pt modelId="{26ADF4EE-D89B-43DC-93C8-FC9B76CA72E2}">
      <dgm:prSet phldrT="[Text]" custT="1"/>
      <dgm:spPr/>
      <dgm:t>
        <a:bodyPr/>
        <a:lstStyle/>
        <a:p>
          <a:r>
            <a:rPr lang="en-US" sz="3600">
              <a:latin typeface="Graphik" panose="020B0503030202060203"/>
            </a:rPr>
            <a:t>Use GT UI Hyper automation whatever completed till date</a:t>
          </a:r>
        </a:p>
      </dgm:t>
    </dgm:pt>
    <dgm:pt modelId="{E6D73129-0F0F-4A09-9859-A7181D6833B1}" type="parTrans" cxnId="{92423A52-4120-40FF-B586-74FE988A4B63}">
      <dgm:prSet/>
      <dgm:spPr/>
      <dgm:t>
        <a:bodyPr/>
        <a:lstStyle/>
        <a:p>
          <a:endParaRPr lang="en-US"/>
        </a:p>
      </dgm:t>
    </dgm:pt>
    <dgm:pt modelId="{E59DC9A9-1DFA-45EF-B813-C5B4850747E0}" type="sibTrans" cxnId="{92423A52-4120-40FF-B586-74FE988A4B63}">
      <dgm:prSet/>
      <dgm:spPr/>
      <dgm:t>
        <a:bodyPr/>
        <a:lstStyle/>
        <a:p>
          <a:endParaRPr lang="en-US"/>
        </a:p>
      </dgm:t>
    </dgm:pt>
    <dgm:pt modelId="{8B7E4371-A61C-454B-87C7-3D69880682C1}">
      <dgm:prSet phldrT="[Text]" custT="1"/>
      <dgm:spPr/>
      <dgm:t>
        <a:bodyPr/>
        <a:lstStyle/>
        <a:p>
          <a:r>
            <a:rPr lang="en-US" sz="3600">
              <a:latin typeface="Graphik" panose="020B0503030202060203"/>
            </a:rPr>
            <a:t>Delta LOB GT UI testcases - build using QA Automation folks</a:t>
          </a:r>
        </a:p>
      </dgm:t>
    </dgm:pt>
    <dgm:pt modelId="{09BCC128-C9AC-4195-AFB6-4E39BBE9716B}" type="parTrans" cxnId="{3549BC12-8180-4F91-9AD3-8AC5D0469EF5}">
      <dgm:prSet/>
      <dgm:spPr/>
      <dgm:t>
        <a:bodyPr/>
        <a:lstStyle/>
        <a:p>
          <a:endParaRPr lang="en-US"/>
        </a:p>
      </dgm:t>
    </dgm:pt>
    <dgm:pt modelId="{E49CCB1E-E868-42FC-B756-0AD05724D5BD}" type="sibTrans" cxnId="{3549BC12-8180-4F91-9AD3-8AC5D0469EF5}">
      <dgm:prSet/>
      <dgm:spPr/>
      <dgm:t>
        <a:bodyPr/>
        <a:lstStyle/>
        <a:p>
          <a:endParaRPr lang="en-US"/>
        </a:p>
      </dgm:t>
    </dgm:pt>
    <dgm:pt modelId="{254E2439-0709-44CB-9014-E77649AE6B98}">
      <dgm:prSet phldrT="[Text]" custT="1"/>
      <dgm:spPr/>
      <dgm:t>
        <a:bodyPr/>
        <a:lstStyle/>
        <a:p>
          <a:r>
            <a:rPr lang="en-US" sz="3600">
              <a:latin typeface="Graphik" panose="020B0503030202060203"/>
            </a:rPr>
            <a:t>Feasibility check: Leverage existing Selenium CC Automation Scripts</a:t>
          </a:r>
        </a:p>
      </dgm:t>
    </dgm:pt>
    <dgm:pt modelId="{03239F71-06EA-44DB-BDDE-0B6D3A52B65E}" type="parTrans" cxnId="{8322649B-68F8-44EA-A542-A270FAFA6431}">
      <dgm:prSet/>
      <dgm:spPr/>
      <dgm:t>
        <a:bodyPr/>
        <a:lstStyle/>
        <a:p>
          <a:endParaRPr lang="en-US"/>
        </a:p>
      </dgm:t>
    </dgm:pt>
    <dgm:pt modelId="{9892866F-1532-4FF4-8116-26BFF03F602D}" type="sibTrans" cxnId="{8322649B-68F8-44EA-A542-A270FAFA6431}">
      <dgm:prSet/>
      <dgm:spPr/>
      <dgm:t>
        <a:bodyPr/>
        <a:lstStyle/>
        <a:p>
          <a:endParaRPr lang="en-US"/>
        </a:p>
      </dgm:t>
    </dgm:pt>
    <dgm:pt modelId="{C63E6376-4131-4A1F-8300-043738F9A6D8}" type="pres">
      <dgm:prSet presAssocID="{BCB02A54-35B5-4277-A3C4-3D6DC35F513C}" presName="Name0" presStyleCnt="0">
        <dgm:presLayoutVars>
          <dgm:chMax val="7"/>
          <dgm:chPref val="7"/>
          <dgm:dir/>
        </dgm:presLayoutVars>
      </dgm:prSet>
      <dgm:spPr/>
    </dgm:pt>
    <dgm:pt modelId="{2566B234-BAEF-4802-880D-49B6A774B9CE}" type="pres">
      <dgm:prSet presAssocID="{BCB02A54-35B5-4277-A3C4-3D6DC35F513C}" presName="Name1" presStyleCnt="0"/>
      <dgm:spPr/>
    </dgm:pt>
    <dgm:pt modelId="{A1EFEE4A-F453-452D-B481-3E53F7AF17E9}" type="pres">
      <dgm:prSet presAssocID="{BCB02A54-35B5-4277-A3C4-3D6DC35F513C}" presName="cycle" presStyleCnt="0"/>
      <dgm:spPr/>
    </dgm:pt>
    <dgm:pt modelId="{78CD0D39-558C-4550-B4A6-E44E168002BC}" type="pres">
      <dgm:prSet presAssocID="{BCB02A54-35B5-4277-A3C4-3D6DC35F513C}" presName="srcNode" presStyleLbl="node1" presStyleIdx="0" presStyleCnt="5"/>
      <dgm:spPr/>
    </dgm:pt>
    <dgm:pt modelId="{58498C73-FED1-416F-8E75-AB1B863A9F02}" type="pres">
      <dgm:prSet presAssocID="{BCB02A54-35B5-4277-A3C4-3D6DC35F513C}" presName="conn" presStyleLbl="parChTrans1D2" presStyleIdx="0" presStyleCnt="1"/>
      <dgm:spPr/>
    </dgm:pt>
    <dgm:pt modelId="{E15CD289-663A-45FA-86F6-6F2822FA9568}" type="pres">
      <dgm:prSet presAssocID="{BCB02A54-35B5-4277-A3C4-3D6DC35F513C}" presName="extraNode" presStyleLbl="node1" presStyleIdx="0" presStyleCnt="5"/>
      <dgm:spPr/>
    </dgm:pt>
    <dgm:pt modelId="{DB19CAF6-888E-4EF2-B72E-62BD6DB26747}" type="pres">
      <dgm:prSet presAssocID="{BCB02A54-35B5-4277-A3C4-3D6DC35F513C}" presName="dstNode" presStyleLbl="node1" presStyleIdx="0" presStyleCnt="5"/>
      <dgm:spPr/>
    </dgm:pt>
    <dgm:pt modelId="{D9237593-9992-4237-B1F3-C3A370733EA6}" type="pres">
      <dgm:prSet presAssocID="{254E2439-0709-44CB-9014-E77649AE6B98}" presName="text_1" presStyleLbl="node1" presStyleIdx="0" presStyleCnt="5">
        <dgm:presLayoutVars>
          <dgm:bulletEnabled val="1"/>
        </dgm:presLayoutVars>
      </dgm:prSet>
      <dgm:spPr/>
    </dgm:pt>
    <dgm:pt modelId="{B6DD52CD-B311-4942-9CCE-A9A0D1221D60}" type="pres">
      <dgm:prSet presAssocID="{254E2439-0709-44CB-9014-E77649AE6B98}" presName="accent_1" presStyleCnt="0"/>
      <dgm:spPr/>
    </dgm:pt>
    <dgm:pt modelId="{A021BE20-B40D-4C60-A71A-0251613BE3A8}" type="pres">
      <dgm:prSet presAssocID="{254E2439-0709-44CB-9014-E77649AE6B98}" presName="accentRepeatNode" presStyleLbl="solidFgAcc1" presStyleIdx="0" presStyleCnt="5"/>
      <dgm:spPr/>
    </dgm:pt>
    <dgm:pt modelId="{94FFEFD0-BCF7-4E0E-815C-5EF74B47E7F4}" type="pres">
      <dgm:prSet presAssocID="{C0795043-0145-41D3-AA0E-271ADAEFBFC0}" presName="text_2" presStyleLbl="node1" presStyleIdx="1" presStyleCnt="5">
        <dgm:presLayoutVars>
          <dgm:bulletEnabled val="1"/>
        </dgm:presLayoutVars>
      </dgm:prSet>
      <dgm:spPr/>
    </dgm:pt>
    <dgm:pt modelId="{AEF1CEB5-F098-4C3C-A4D6-D573EABFE74F}" type="pres">
      <dgm:prSet presAssocID="{C0795043-0145-41D3-AA0E-271ADAEFBFC0}" presName="accent_2" presStyleCnt="0"/>
      <dgm:spPr/>
    </dgm:pt>
    <dgm:pt modelId="{1FEB7112-C594-4F20-BD18-5DD3DB9511CF}" type="pres">
      <dgm:prSet presAssocID="{C0795043-0145-41D3-AA0E-271ADAEFBFC0}" presName="accentRepeatNode" presStyleLbl="solidFgAcc1" presStyleIdx="1" presStyleCnt="5"/>
      <dgm:spPr/>
    </dgm:pt>
    <dgm:pt modelId="{11FA734D-0B7A-45F6-84DD-FD572220F8AE}" type="pres">
      <dgm:prSet presAssocID="{B5C3978F-749E-411F-BDDE-2E8ADF59E48D}" presName="text_3" presStyleLbl="node1" presStyleIdx="2" presStyleCnt="5">
        <dgm:presLayoutVars>
          <dgm:bulletEnabled val="1"/>
        </dgm:presLayoutVars>
      </dgm:prSet>
      <dgm:spPr/>
    </dgm:pt>
    <dgm:pt modelId="{000FF023-EBCD-4C39-9873-4CFBBA1ECCB4}" type="pres">
      <dgm:prSet presAssocID="{B5C3978F-749E-411F-BDDE-2E8ADF59E48D}" presName="accent_3" presStyleCnt="0"/>
      <dgm:spPr/>
    </dgm:pt>
    <dgm:pt modelId="{2086265D-7E19-4405-AEA9-ECE15E4C606C}" type="pres">
      <dgm:prSet presAssocID="{B5C3978F-749E-411F-BDDE-2E8ADF59E48D}" presName="accentRepeatNode" presStyleLbl="solidFgAcc1" presStyleIdx="2" presStyleCnt="5"/>
      <dgm:spPr/>
    </dgm:pt>
    <dgm:pt modelId="{287AB5C9-D2A1-46BB-A66A-A965B97712E0}" type="pres">
      <dgm:prSet presAssocID="{26ADF4EE-D89B-43DC-93C8-FC9B76CA72E2}" presName="text_4" presStyleLbl="node1" presStyleIdx="3" presStyleCnt="5">
        <dgm:presLayoutVars>
          <dgm:bulletEnabled val="1"/>
        </dgm:presLayoutVars>
      </dgm:prSet>
      <dgm:spPr/>
    </dgm:pt>
    <dgm:pt modelId="{510D9AA4-1EA9-48A7-8F47-4E996D5B9217}" type="pres">
      <dgm:prSet presAssocID="{26ADF4EE-D89B-43DC-93C8-FC9B76CA72E2}" presName="accent_4" presStyleCnt="0"/>
      <dgm:spPr/>
    </dgm:pt>
    <dgm:pt modelId="{4ABA8517-7D1A-403A-B5B4-B11A6E87ADD5}" type="pres">
      <dgm:prSet presAssocID="{26ADF4EE-D89B-43DC-93C8-FC9B76CA72E2}" presName="accentRepeatNode" presStyleLbl="solidFgAcc1" presStyleIdx="3" presStyleCnt="5"/>
      <dgm:spPr/>
    </dgm:pt>
    <dgm:pt modelId="{22157E86-369D-4953-87BA-45690E17051A}" type="pres">
      <dgm:prSet presAssocID="{8B7E4371-A61C-454B-87C7-3D69880682C1}" presName="text_5" presStyleLbl="node1" presStyleIdx="4" presStyleCnt="5">
        <dgm:presLayoutVars>
          <dgm:bulletEnabled val="1"/>
        </dgm:presLayoutVars>
      </dgm:prSet>
      <dgm:spPr/>
    </dgm:pt>
    <dgm:pt modelId="{BB180359-60EC-41FB-9C69-5C3072A639E7}" type="pres">
      <dgm:prSet presAssocID="{8B7E4371-A61C-454B-87C7-3D69880682C1}" presName="accent_5" presStyleCnt="0"/>
      <dgm:spPr/>
    </dgm:pt>
    <dgm:pt modelId="{BDDFA07B-A13D-4F8D-BC0A-A6A761502AEA}" type="pres">
      <dgm:prSet presAssocID="{8B7E4371-A61C-454B-87C7-3D69880682C1}" presName="accentRepeatNode" presStyleLbl="solidFgAcc1" presStyleIdx="4" presStyleCnt="5"/>
      <dgm:spPr/>
    </dgm:pt>
  </dgm:ptLst>
  <dgm:cxnLst>
    <dgm:cxn modelId="{3549BC12-8180-4F91-9AD3-8AC5D0469EF5}" srcId="{BCB02A54-35B5-4277-A3C4-3D6DC35F513C}" destId="{8B7E4371-A61C-454B-87C7-3D69880682C1}" srcOrd="4" destOrd="0" parTransId="{09BCC128-C9AC-4195-AFB6-4E39BBE9716B}" sibTransId="{E49CCB1E-E868-42FC-B756-0AD05724D5BD}"/>
    <dgm:cxn modelId="{A8900D13-E4D6-4E1D-B9DA-1C9D87AE0DB1}" type="presOf" srcId="{254E2439-0709-44CB-9014-E77649AE6B98}" destId="{D9237593-9992-4237-B1F3-C3A370733EA6}" srcOrd="0" destOrd="0" presId="urn:microsoft.com/office/officeart/2008/layout/VerticalCurvedList"/>
    <dgm:cxn modelId="{54ACC319-A307-484A-A5EE-67D397C2856D}" type="presOf" srcId="{26ADF4EE-D89B-43DC-93C8-FC9B76CA72E2}" destId="{287AB5C9-D2A1-46BB-A66A-A965B97712E0}" srcOrd="0" destOrd="0" presId="urn:microsoft.com/office/officeart/2008/layout/VerticalCurvedList"/>
    <dgm:cxn modelId="{B9DD9D47-055D-4250-8185-33D143A50DE8}" type="presOf" srcId="{BCB02A54-35B5-4277-A3C4-3D6DC35F513C}" destId="{C63E6376-4131-4A1F-8300-043738F9A6D8}" srcOrd="0" destOrd="0" presId="urn:microsoft.com/office/officeart/2008/layout/VerticalCurvedList"/>
    <dgm:cxn modelId="{92423A52-4120-40FF-B586-74FE988A4B63}" srcId="{BCB02A54-35B5-4277-A3C4-3D6DC35F513C}" destId="{26ADF4EE-D89B-43DC-93C8-FC9B76CA72E2}" srcOrd="3" destOrd="0" parTransId="{E6D73129-0F0F-4A09-9859-A7181D6833B1}" sibTransId="{E59DC9A9-1DFA-45EF-B813-C5B4850747E0}"/>
    <dgm:cxn modelId="{4016A973-9B7F-4664-8F45-D48DF9218CF6}" type="presOf" srcId="{9892866F-1532-4FF4-8116-26BFF03F602D}" destId="{58498C73-FED1-416F-8E75-AB1B863A9F02}" srcOrd="0" destOrd="0" presId="urn:microsoft.com/office/officeart/2008/layout/VerticalCurvedList"/>
    <dgm:cxn modelId="{5D3A8480-93A1-47C1-897D-80F03D87DCD9}" type="presOf" srcId="{C0795043-0145-41D3-AA0E-271ADAEFBFC0}" destId="{94FFEFD0-BCF7-4E0E-815C-5EF74B47E7F4}" srcOrd="0" destOrd="0" presId="urn:microsoft.com/office/officeart/2008/layout/VerticalCurvedList"/>
    <dgm:cxn modelId="{E7079782-F9D7-49D4-ABB2-8E89E2DEDC27}" type="presOf" srcId="{B5C3978F-749E-411F-BDDE-2E8ADF59E48D}" destId="{11FA734D-0B7A-45F6-84DD-FD572220F8AE}" srcOrd="0" destOrd="0" presId="urn:microsoft.com/office/officeart/2008/layout/VerticalCurvedList"/>
    <dgm:cxn modelId="{8322649B-68F8-44EA-A542-A270FAFA6431}" srcId="{BCB02A54-35B5-4277-A3C4-3D6DC35F513C}" destId="{254E2439-0709-44CB-9014-E77649AE6B98}" srcOrd="0" destOrd="0" parTransId="{03239F71-06EA-44DB-BDDE-0B6D3A52B65E}" sibTransId="{9892866F-1532-4FF4-8116-26BFF03F602D}"/>
    <dgm:cxn modelId="{B973969B-10B7-4051-8CBC-91ED4D7056E2}" srcId="{BCB02A54-35B5-4277-A3C4-3D6DC35F513C}" destId="{B5C3978F-749E-411F-BDDE-2E8ADF59E48D}" srcOrd="2" destOrd="0" parTransId="{D376FCE7-EC67-41A3-B6E0-D025DA93BB8F}" sibTransId="{148418EB-3982-4BF6-84A7-88AD399692E7}"/>
    <dgm:cxn modelId="{1523EFAE-4F50-4BFF-99DF-AFDDDB1BDE64}" type="presOf" srcId="{8B7E4371-A61C-454B-87C7-3D69880682C1}" destId="{22157E86-369D-4953-87BA-45690E17051A}" srcOrd="0" destOrd="0" presId="urn:microsoft.com/office/officeart/2008/layout/VerticalCurvedList"/>
    <dgm:cxn modelId="{68BEF0D7-77A9-4D0D-8A3C-CE85FF63A46F}" srcId="{BCB02A54-35B5-4277-A3C4-3D6DC35F513C}" destId="{C0795043-0145-41D3-AA0E-271ADAEFBFC0}" srcOrd="1" destOrd="0" parTransId="{F3438FB2-9485-4127-B640-12F665BCC184}" sibTransId="{06FF4377-BEE4-40AB-B343-C2C76256057F}"/>
    <dgm:cxn modelId="{1D6D47FF-3497-4DF6-8C20-787C4B2489DA}" type="presParOf" srcId="{C63E6376-4131-4A1F-8300-043738F9A6D8}" destId="{2566B234-BAEF-4802-880D-49B6A774B9CE}" srcOrd="0" destOrd="0" presId="urn:microsoft.com/office/officeart/2008/layout/VerticalCurvedList"/>
    <dgm:cxn modelId="{D912459F-B034-478C-9D63-DD721ABF1894}" type="presParOf" srcId="{2566B234-BAEF-4802-880D-49B6A774B9CE}" destId="{A1EFEE4A-F453-452D-B481-3E53F7AF17E9}" srcOrd="0" destOrd="0" presId="urn:microsoft.com/office/officeart/2008/layout/VerticalCurvedList"/>
    <dgm:cxn modelId="{1AE557D8-68B5-4237-8B73-85093DF5FE69}" type="presParOf" srcId="{A1EFEE4A-F453-452D-B481-3E53F7AF17E9}" destId="{78CD0D39-558C-4550-B4A6-E44E168002BC}" srcOrd="0" destOrd="0" presId="urn:microsoft.com/office/officeart/2008/layout/VerticalCurvedList"/>
    <dgm:cxn modelId="{EB2137A6-636A-4B59-8154-4250C8F4E160}" type="presParOf" srcId="{A1EFEE4A-F453-452D-B481-3E53F7AF17E9}" destId="{58498C73-FED1-416F-8E75-AB1B863A9F02}" srcOrd="1" destOrd="0" presId="urn:microsoft.com/office/officeart/2008/layout/VerticalCurvedList"/>
    <dgm:cxn modelId="{1762B73B-BECC-479A-8B99-A0F5D368DF3A}" type="presParOf" srcId="{A1EFEE4A-F453-452D-B481-3E53F7AF17E9}" destId="{E15CD289-663A-45FA-86F6-6F2822FA9568}" srcOrd="2" destOrd="0" presId="urn:microsoft.com/office/officeart/2008/layout/VerticalCurvedList"/>
    <dgm:cxn modelId="{7ECC7C87-2DC4-490A-9AEE-EF940D4DB5C4}" type="presParOf" srcId="{A1EFEE4A-F453-452D-B481-3E53F7AF17E9}" destId="{DB19CAF6-888E-4EF2-B72E-62BD6DB26747}" srcOrd="3" destOrd="0" presId="urn:microsoft.com/office/officeart/2008/layout/VerticalCurvedList"/>
    <dgm:cxn modelId="{7CDAD75E-C52C-460B-911F-D7C54B910332}" type="presParOf" srcId="{2566B234-BAEF-4802-880D-49B6A774B9CE}" destId="{D9237593-9992-4237-B1F3-C3A370733EA6}" srcOrd="1" destOrd="0" presId="urn:microsoft.com/office/officeart/2008/layout/VerticalCurvedList"/>
    <dgm:cxn modelId="{C1377156-6AF1-4747-A48E-1C9A43F1A667}" type="presParOf" srcId="{2566B234-BAEF-4802-880D-49B6A774B9CE}" destId="{B6DD52CD-B311-4942-9CCE-A9A0D1221D60}" srcOrd="2" destOrd="0" presId="urn:microsoft.com/office/officeart/2008/layout/VerticalCurvedList"/>
    <dgm:cxn modelId="{67D78FA4-9A09-45AB-8A70-A89CBFEDB6C4}" type="presParOf" srcId="{B6DD52CD-B311-4942-9CCE-A9A0D1221D60}" destId="{A021BE20-B40D-4C60-A71A-0251613BE3A8}" srcOrd="0" destOrd="0" presId="urn:microsoft.com/office/officeart/2008/layout/VerticalCurvedList"/>
    <dgm:cxn modelId="{718BC5A5-FC0C-40AC-8872-73978C7DDBA6}" type="presParOf" srcId="{2566B234-BAEF-4802-880D-49B6A774B9CE}" destId="{94FFEFD0-BCF7-4E0E-815C-5EF74B47E7F4}" srcOrd="3" destOrd="0" presId="urn:microsoft.com/office/officeart/2008/layout/VerticalCurvedList"/>
    <dgm:cxn modelId="{BC459033-126C-458E-BF67-F8DBF3AC9E94}" type="presParOf" srcId="{2566B234-BAEF-4802-880D-49B6A774B9CE}" destId="{AEF1CEB5-F098-4C3C-A4D6-D573EABFE74F}" srcOrd="4" destOrd="0" presId="urn:microsoft.com/office/officeart/2008/layout/VerticalCurvedList"/>
    <dgm:cxn modelId="{6E099271-6D11-4B6F-A499-608F2553AB42}" type="presParOf" srcId="{AEF1CEB5-F098-4C3C-A4D6-D573EABFE74F}" destId="{1FEB7112-C594-4F20-BD18-5DD3DB9511CF}" srcOrd="0" destOrd="0" presId="urn:microsoft.com/office/officeart/2008/layout/VerticalCurvedList"/>
    <dgm:cxn modelId="{E4BC087B-274B-400A-BE3C-D2671F3E1F1E}" type="presParOf" srcId="{2566B234-BAEF-4802-880D-49B6A774B9CE}" destId="{11FA734D-0B7A-45F6-84DD-FD572220F8AE}" srcOrd="5" destOrd="0" presId="urn:microsoft.com/office/officeart/2008/layout/VerticalCurvedList"/>
    <dgm:cxn modelId="{155BBB77-C4CC-4342-A6DC-16BEA05ADDA3}" type="presParOf" srcId="{2566B234-BAEF-4802-880D-49B6A774B9CE}" destId="{000FF023-EBCD-4C39-9873-4CFBBA1ECCB4}" srcOrd="6" destOrd="0" presId="urn:microsoft.com/office/officeart/2008/layout/VerticalCurvedList"/>
    <dgm:cxn modelId="{A70B44FF-3FD3-4ADF-99B8-CE8A1729C8E7}" type="presParOf" srcId="{000FF023-EBCD-4C39-9873-4CFBBA1ECCB4}" destId="{2086265D-7E19-4405-AEA9-ECE15E4C606C}" srcOrd="0" destOrd="0" presId="urn:microsoft.com/office/officeart/2008/layout/VerticalCurvedList"/>
    <dgm:cxn modelId="{30449035-DDA7-4F61-8321-44A2AC416789}" type="presParOf" srcId="{2566B234-BAEF-4802-880D-49B6A774B9CE}" destId="{287AB5C9-D2A1-46BB-A66A-A965B97712E0}" srcOrd="7" destOrd="0" presId="urn:microsoft.com/office/officeart/2008/layout/VerticalCurvedList"/>
    <dgm:cxn modelId="{42ACCD3B-48ED-4E8A-8ACA-AE3DA7A90966}" type="presParOf" srcId="{2566B234-BAEF-4802-880D-49B6A774B9CE}" destId="{510D9AA4-1EA9-48A7-8F47-4E996D5B9217}" srcOrd="8" destOrd="0" presId="urn:microsoft.com/office/officeart/2008/layout/VerticalCurvedList"/>
    <dgm:cxn modelId="{B0DDABF2-43B7-4AA8-8BC8-FD9238E75875}" type="presParOf" srcId="{510D9AA4-1EA9-48A7-8F47-4E996D5B9217}" destId="{4ABA8517-7D1A-403A-B5B4-B11A6E87ADD5}" srcOrd="0" destOrd="0" presId="urn:microsoft.com/office/officeart/2008/layout/VerticalCurvedList"/>
    <dgm:cxn modelId="{3270B1AA-87E2-4873-8CC0-5110A7611D9C}" type="presParOf" srcId="{2566B234-BAEF-4802-880D-49B6A774B9CE}" destId="{22157E86-369D-4953-87BA-45690E17051A}" srcOrd="9" destOrd="0" presId="urn:microsoft.com/office/officeart/2008/layout/VerticalCurvedList"/>
    <dgm:cxn modelId="{C2D82D26-806C-4EDA-873C-EECDBB792C5E}" type="presParOf" srcId="{2566B234-BAEF-4802-880D-49B6A774B9CE}" destId="{BB180359-60EC-41FB-9C69-5C3072A639E7}" srcOrd="10" destOrd="0" presId="urn:microsoft.com/office/officeart/2008/layout/VerticalCurvedList"/>
    <dgm:cxn modelId="{8802A118-F1DE-4CA9-A8FB-9C470611B3EE}" type="presParOf" srcId="{BB180359-60EC-41FB-9C69-5C3072A639E7}" destId="{BDDFA07B-A13D-4F8D-BC0A-A6A761502AE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98C73-FED1-416F-8E75-AB1B863A9F02}">
      <dsp:nvSpPr>
        <dsp:cNvPr id="0" name=""/>
        <dsp:cNvSpPr/>
      </dsp:nvSpPr>
      <dsp:spPr>
        <a:xfrm>
          <a:off x="-10427407" y="-1591189"/>
          <a:ext cx="12402084" cy="12402084"/>
        </a:xfrm>
        <a:prstGeom prst="blockArc">
          <a:avLst>
            <a:gd name="adj1" fmla="val 18900000"/>
            <a:gd name="adj2" fmla="val 2700000"/>
            <a:gd name="adj3" fmla="val 17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237593-9992-4237-B1F3-C3A370733EA6}">
      <dsp:nvSpPr>
        <dsp:cNvPr id="0" name=""/>
        <dsp:cNvSpPr/>
      </dsp:nvSpPr>
      <dsp:spPr>
        <a:xfrm>
          <a:off x="860956" y="576047"/>
          <a:ext cx="17649934" cy="11528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506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latin typeface="Graphik" panose="020B0503030202060203"/>
            </a:rPr>
            <a:t>Feasibility check: Leverage existing Selenium CC Automation Scripts</a:t>
          </a:r>
        </a:p>
      </dsp:txBody>
      <dsp:txXfrm>
        <a:off x="860956" y="576047"/>
        <a:ext cx="17649934" cy="1152832"/>
      </dsp:txXfrm>
    </dsp:sp>
    <dsp:sp modelId="{A021BE20-B40D-4C60-A71A-0251613BE3A8}">
      <dsp:nvSpPr>
        <dsp:cNvPr id="0" name=""/>
        <dsp:cNvSpPr/>
      </dsp:nvSpPr>
      <dsp:spPr>
        <a:xfrm>
          <a:off x="140436" y="431943"/>
          <a:ext cx="1441040" cy="14410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FFEFD0-BCF7-4E0E-815C-5EF74B47E7F4}">
      <dsp:nvSpPr>
        <dsp:cNvPr id="0" name=""/>
        <dsp:cNvSpPr/>
      </dsp:nvSpPr>
      <dsp:spPr>
        <a:xfrm>
          <a:off x="1687042" y="2304742"/>
          <a:ext cx="16823849" cy="11528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506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latin typeface="Graphik" panose="020B0503030202060203"/>
            </a:rPr>
            <a:t>GT++ GT UI Test cases for OOTB LOBs whatever Accenture Guidewire Team be leveraged</a:t>
          </a:r>
        </a:p>
      </dsp:txBody>
      <dsp:txXfrm>
        <a:off x="1687042" y="2304742"/>
        <a:ext cx="16823849" cy="1152832"/>
      </dsp:txXfrm>
    </dsp:sp>
    <dsp:sp modelId="{1FEB7112-C594-4F20-BD18-5DD3DB9511CF}">
      <dsp:nvSpPr>
        <dsp:cNvPr id="0" name=""/>
        <dsp:cNvSpPr/>
      </dsp:nvSpPr>
      <dsp:spPr>
        <a:xfrm>
          <a:off x="966522" y="2160638"/>
          <a:ext cx="1441040" cy="14410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FA734D-0B7A-45F6-84DD-FD572220F8AE}">
      <dsp:nvSpPr>
        <dsp:cNvPr id="0" name=""/>
        <dsp:cNvSpPr/>
      </dsp:nvSpPr>
      <dsp:spPr>
        <a:xfrm>
          <a:off x="1940584" y="4033436"/>
          <a:ext cx="16570307" cy="11528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506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latin typeface="Graphik" panose="020B0503030202060203"/>
            </a:rPr>
            <a:t>Hyper GT API automation to create GT API test cases automatically</a:t>
          </a:r>
        </a:p>
      </dsp:txBody>
      <dsp:txXfrm>
        <a:off x="1940584" y="4033436"/>
        <a:ext cx="16570307" cy="1152832"/>
      </dsp:txXfrm>
    </dsp:sp>
    <dsp:sp modelId="{2086265D-7E19-4405-AEA9-ECE15E4C606C}">
      <dsp:nvSpPr>
        <dsp:cNvPr id="0" name=""/>
        <dsp:cNvSpPr/>
      </dsp:nvSpPr>
      <dsp:spPr>
        <a:xfrm>
          <a:off x="1220064" y="3889332"/>
          <a:ext cx="1441040" cy="14410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AB5C9-D2A1-46BB-A66A-A965B97712E0}">
      <dsp:nvSpPr>
        <dsp:cNvPr id="0" name=""/>
        <dsp:cNvSpPr/>
      </dsp:nvSpPr>
      <dsp:spPr>
        <a:xfrm>
          <a:off x="1687042" y="5762131"/>
          <a:ext cx="16823849" cy="11528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506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latin typeface="Graphik" panose="020B0503030202060203"/>
            </a:rPr>
            <a:t>Use GT UI Hyper automation whatever completed till date</a:t>
          </a:r>
        </a:p>
      </dsp:txBody>
      <dsp:txXfrm>
        <a:off x="1687042" y="5762131"/>
        <a:ext cx="16823849" cy="1152832"/>
      </dsp:txXfrm>
    </dsp:sp>
    <dsp:sp modelId="{4ABA8517-7D1A-403A-B5B4-B11A6E87ADD5}">
      <dsp:nvSpPr>
        <dsp:cNvPr id="0" name=""/>
        <dsp:cNvSpPr/>
      </dsp:nvSpPr>
      <dsp:spPr>
        <a:xfrm>
          <a:off x="966522" y="5618027"/>
          <a:ext cx="1441040" cy="14410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157E86-369D-4953-87BA-45690E17051A}">
      <dsp:nvSpPr>
        <dsp:cNvPr id="0" name=""/>
        <dsp:cNvSpPr/>
      </dsp:nvSpPr>
      <dsp:spPr>
        <a:xfrm>
          <a:off x="860956" y="7490826"/>
          <a:ext cx="17649934" cy="11528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506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latin typeface="Graphik" panose="020B0503030202060203"/>
            </a:rPr>
            <a:t>Delta LOB GT UI testcases - build using QA Automation folks</a:t>
          </a:r>
        </a:p>
      </dsp:txBody>
      <dsp:txXfrm>
        <a:off x="860956" y="7490826"/>
        <a:ext cx="17649934" cy="1152832"/>
      </dsp:txXfrm>
    </dsp:sp>
    <dsp:sp modelId="{BDDFA07B-A13D-4F8D-BC0A-A6A761502AEA}">
      <dsp:nvSpPr>
        <dsp:cNvPr id="0" name=""/>
        <dsp:cNvSpPr/>
      </dsp:nvSpPr>
      <dsp:spPr>
        <a:xfrm>
          <a:off x="140436" y="7346722"/>
          <a:ext cx="1441040" cy="14410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89EAEA8C-EDF9-46B7-83CC-B26FF407AFA0}"/>
              </a:ext>
            </a:extLst>
          </p:cNvPr>
          <p:cNvSpPr>
            <a:spLocks noGrp="1" noRot="1" noChangeAspect="1"/>
          </p:cNvSpPr>
          <p:nvPr>
            <p:ph type="sldImg"/>
          </p:nvPr>
        </p:nvSpPr>
        <p:spPr bwMode="auto">
          <a:xfrm>
            <a:off x="-225425" y="1131888"/>
            <a:ext cx="10052050"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Rectangle 2">
            <a:extLst>
              <a:ext uri="{FF2B5EF4-FFF2-40B4-BE49-F238E27FC236}">
                <a16:creationId xmlns:a16="http://schemas.microsoft.com/office/drawing/2014/main" id="{68CA9D72-6A86-4E84-A57D-E64F459070EF}"/>
              </a:ext>
            </a:extLst>
          </p:cNvPr>
          <p:cNvSpPr>
            <a:spLocks noGrp="1"/>
          </p:cNvSpPr>
          <p:nvPr>
            <p:ph type="body" sz="quarter" idx="1"/>
          </p:nvPr>
        </p:nvSpPr>
        <p:spPr bwMode="auto">
          <a:xfrm>
            <a:off x="1280160" y="7166610"/>
            <a:ext cx="7040880" cy="6789420"/>
          </a:xfrm>
          <a:prstGeom prst="rect">
            <a:avLst/>
          </a:prstGeom>
          <a:noFill/>
          <a:ln>
            <a:noFill/>
          </a:ln>
          <a:effectLst/>
        </p:spPr>
        <p:txBody>
          <a:bodyPr vert="horz" wrap="square" lIns="141067" tIns="70534" rIns="141067" bIns="70534" numCol="1" anchor="t" anchorCtr="0" compatLnSpc="1">
            <a:prstTxWarp prst="textNoShape">
              <a:avLst/>
            </a:prstTxWarp>
          </a:bodyPr>
          <a:lstStyle/>
          <a:p>
            <a:pPr lvl="0"/>
            <a:r>
              <a:rPr lang="en-US" noProof="0">
                <a:sym typeface="Calibri Light" charset="0"/>
              </a:rPr>
              <a:t>Click to edit Master text styles</a:t>
            </a:r>
          </a:p>
          <a:p>
            <a:pPr lvl="1"/>
            <a:r>
              <a:rPr lang="en-US" noProof="0">
                <a:sym typeface="Calibri Light" charset="0"/>
              </a:rPr>
              <a:t>Second level</a:t>
            </a:r>
          </a:p>
          <a:p>
            <a:pPr lvl="2"/>
            <a:r>
              <a:rPr lang="en-US" noProof="0">
                <a:sym typeface="Calibri Light" charset="0"/>
              </a:rPr>
              <a:t>Third level</a:t>
            </a:r>
          </a:p>
          <a:p>
            <a:pPr lvl="3"/>
            <a:r>
              <a:rPr lang="en-US" noProof="0">
                <a:sym typeface="Calibri Light" charset="0"/>
              </a:rPr>
              <a:t>Fourth level</a:t>
            </a:r>
          </a:p>
          <a:p>
            <a:pPr lvl="4"/>
            <a:r>
              <a:rPr lang="en-US" noProof="0">
                <a:sym typeface="Calibri Light" charset="0"/>
              </a:rPr>
              <a:t>Fifth level</a:t>
            </a:r>
          </a:p>
        </p:txBody>
      </p:sp>
    </p:spTree>
    <p:extLst>
      <p:ext uri="{BB962C8B-B14F-4D97-AF65-F5344CB8AC3E}">
        <p14:creationId xmlns:p14="http://schemas.microsoft.com/office/powerpoint/2010/main" val="3899653270"/>
      </p:ext>
    </p:extLst>
  </p:cSld>
  <p:clrMap bg1="lt1" tx1="dk1" bg2="lt2" tx2="dk2" accent1="accent1" accent2="accent2" accent3="accent3" accent4="accent4" accent5="accent5" accent6="accent6" hlink="hlink" folHlink="folHlink"/>
  <p:notesStyle>
    <a:lvl1pPr algn="l" defTabSz="912537" rtl="0" eaLnBrk="0" fontAlgn="base" hangingPunct="0">
      <a:spcBef>
        <a:spcPct val="0"/>
      </a:spcBef>
      <a:spcAft>
        <a:spcPct val="0"/>
      </a:spcAft>
      <a:defRPr sz="2399" kern="1200">
        <a:solidFill>
          <a:srgbClr val="000000"/>
        </a:solidFill>
        <a:latin typeface="Calibri Light" charset="0"/>
        <a:ea typeface="MS PGothic" panose="020B0600070205080204" pitchFamily="34" charset="-128"/>
        <a:cs typeface="Calibri Light" charset="0"/>
        <a:sym typeface="Calibri Light" panose="020F0302020204030204" pitchFamily="34" charset="0"/>
      </a:defRPr>
    </a:lvl1pPr>
    <a:lvl2pPr indent="228530" algn="l" defTabSz="912537" rtl="0" eaLnBrk="0" fontAlgn="base" hangingPunct="0">
      <a:spcBef>
        <a:spcPct val="0"/>
      </a:spcBef>
      <a:spcAft>
        <a:spcPct val="0"/>
      </a:spcAft>
      <a:defRPr sz="2399" kern="1200">
        <a:solidFill>
          <a:srgbClr val="000000"/>
        </a:solidFill>
        <a:latin typeface="Calibri Light" charset="0"/>
        <a:ea typeface="Calibri Light" charset="0"/>
        <a:cs typeface="Calibri Light" charset="0"/>
        <a:sym typeface="Calibri Light" panose="020F0302020204030204" pitchFamily="34" charset="0"/>
      </a:defRPr>
    </a:lvl2pPr>
    <a:lvl3pPr indent="457062" algn="l" defTabSz="912537" rtl="0" eaLnBrk="0" fontAlgn="base" hangingPunct="0">
      <a:spcBef>
        <a:spcPct val="0"/>
      </a:spcBef>
      <a:spcAft>
        <a:spcPct val="0"/>
      </a:spcAft>
      <a:defRPr sz="2399" kern="1200">
        <a:solidFill>
          <a:srgbClr val="000000"/>
        </a:solidFill>
        <a:latin typeface="Calibri Light" charset="0"/>
        <a:ea typeface="Calibri Light" charset="0"/>
        <a:cs typeface="Calibri Light" charset="0"/>
        <a:sym typeface="Calibri Light" panose="020F0302020204030204" pitchFamily="34" charset="0"/>
      </a:defRPr>
    </a:lvl3pPr>
    <a:lvl4pPr indent="685594" algn="l" defTabSz="912537" rtl="0" eaLnBrk="0" fontAlgn="base" hangingPunct="0">
      <a:spcBef>
        <a:spcPct val="0"/>
      </a:spcBef>
      <a:spcAft>
        <a:spcPct val="0"/>
      </a:spcAft>
      <a:defRPr sz="2399" kern="1200">
        <a:solidFill>
          <a:srgbClr val="000000"/>
        </a:solidFill>
        <a:latin typeface="Calibri Light" charset="0"/>
        <a:ea typeface="Calibri Light" charset="0"/>
        <a:cs typeface="Calibri Light" charset="0"/>
        <a:sym typeface="Calibri Light" panose="020F0302020204030204" pitchFamily="34" charset="0"/>
      </a:defRPr>
    </a:lvl4pPr>
    <a:lvl5pPr indent="914124" algn="l" defTabSz="912537" rtl="0" eaLnBrk="0" fontAlgn="base" hangingPunct="0">
      <a:spcBef>
        <a:spcPct val="0"/>
      </a:spcBef>
      <a:spcAft>
        <a:spcPct val="0"/>
      </a:spcAft>
      <a:defRPr sz="2399" kern="1200">
        <a:solidFill>
          <a:srgbClr val="000000"/>
        </a:solidFill>
        <a:latin typeface="Calibri Light" charset="0"/>
        <a:ea typeface="Calibri Light" charset="0"/>
        <a:cs typeface="Calibri Light" charset="0"/>
        <a:sym typeface="Calibri Light" panose="020F0302020204030204" pitchFamily="34" charset="0"/>
      </a:defRPr>
    </a:lvl5pPr>
    <a:lvl6pPr marL="2285312" algn="l" defTabSz="457062" rtl="0" eaLnBrk="1" latinLnBrk="0" hangingPunct="1">
      <a:defRPr sz="1202" kern="1200">
        <a:solidFill>
          <a:schemeClr val="tx1"/>
        </a:solidFill>
        <a:latin typeface="+mn-lt"/>
        <a:ea typeface="+mn-ea"/>
        <a:cs typeface="+mn-cs"/>
      </a:defRPr>
    </a:lvl6pPr>
    <a:lvl7pPr marL="2742374" algn="l" defTabSz="457062" rtl="0" eaLnBrk="1" latinLnBrk="0" hangingPunct="1">
      <a:defRPr sz="1202" kern="1200">
        <a:solidFill>
          <a:schemeClr val="tx1"/>
        </a:solidFill>
        <a:latin typeface="+mn-lt"/>
        <a:ea typeface="+mn-ea"/>
        <a:cs typeface="+mn-cs"/>
      </a:defRPr>
    </a:lvl7pPr>
    <a:lvl8pPr marL="3199436" algn="l" defTabSz="457062" rtl="0" eaLnBrk="1" latinLnBrk="0" hangingPunct="1">
      <a:defRPr sz="1202" kern="1200">
        <a:solidFill>
          <a:schemeClr val="tx1"/>
        </a:solidFill>
        <a:latin typeface="+mn-lt"/>
        <a:ea typeface="+mn-ea"/>
        <a:cs typeface="+mn-cs"/>
      </a:defRPr>
    </a:lvl8pPr>
    <a:lvl9pPr marL="3656498" algn="l" defTabSz="457062" rtl="0" eaLnBrk="1" latinLnBrk="0" hangingPunct="1">
      <a:defRPr sz="12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239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468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645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FB5C55-784F-4F0D-9645-027096623553}" type="slidenum">
              <a:rPr lang="en-US" smtClean="0"/>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d7ecf2840_0_63:notes"/>
          <p:cNvSpPr txBox="1">
            <a:spLocks noGrp="1"/>
          </p:cNvSpPr>
          <p:nvPr>
            <p:ph type="body" idx="1"/>
          </p:nvPr>
        </p:nvSpPr>
        <p:spPr>
          <a:xfrm>
            <a:off x="914400" y="4343400"/>
            <a:ext cx="5029200" cy="4114800"/>
          </a:xfrm>
          <a:prstGeom prst="rect">
            <a:avLst/>
          </a:prstGeom>
          <a:noFill/>
          <a:ln>
            <a:noFill/>
          </a:ln>
        </p:spPr>
        <p:txBody>
          <a:bodyPr spcFirstLastPara="1" wrap="square" lIns="95650" tIns="47825" rIns="95650" bIns="47825" anchor="t" anchorCtr="0">
            <a:noAutofit/>
          </a:bodyPr>
          <a:lstStyle/>
          <a:p>
            <a:pPr marL="0" lvl="0" indent="0" algn="l" rtl="0">
              <a:lnSpc>
                <a:spcPct val="100000"/>
              </a:lnSpc>
              <a:spcBef>
                <a:spcPts val="0"/>
              </a:spcBef>
              <a:spcAft>
                <a:spcPts val="0"/>
              </a:spcAft>
              <a:buSzPts val="900"/>
              <a:buNone/>
            </a:pPr>
            <a:endParaRPr/>
          </a:p>
        </p:txBody>
      </p:sp>
      <p:sp>
        <p:nvSpPr>
          <p:cNvPr id="191" name="Google Shape;191;g27d7ecf2840_0_6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62279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208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FB5C55-784F-4F0D-9645-027096623553}" type="slidenum">
              <a:rPr lang="en-US" smtClean="0"/>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4705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3063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2675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034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d7ecf2840_0_63:notes"/>
          <p:cNvSpPr txBox="1">
            <a:spLocks noGrp="1"/>
          </p:cNvSpPr>
          <p:nvPr>
            <p:ph type="body" idx="1"/>
          </p:nvPr>
        </p:nvSpPr>
        <p:spPr>
          <a:xfrm>
            <a:off x="914400" y="4343400"/>
            <a:ext cx="5029200" cy="4114800"/>
          </a:xfrm>
          <a:prstGeom prst="rect">
            <a:avLst/>
          </a:prstGeom>
          <a:noFill/>
          <a:ln>
            <a:noFill/>
          </a:ln>
        </p:spPr>
        <p:txBody>
          <a:bodyPr spcFirstLastPara="1" wrap="square" lIns="95650" tIns="47825" rIns="95650" bIns="47825" anchor="t" anchorCtr="0">
            <a:noAutofit/>
          </a:bodyPr>
          <a:lstStyle/>
          <a:p>
            <a:pPr marL="0" lvl="0" indent="0" algn="l" rtl="0">
              <a:lnSpc>
                <a:spcPct val="100000"/>
              </a:lnSpc>
              <a:spcBef>
                <a:spcPts val="0"/>
              </a:spcBef>
              <a:spcAft>
                <a:spcPts val="0"/>
              </a:spcAft>
              <a:buSzPts val="900"/>
              <a:buNone/>
            </a:pPr>
            <a:endParaRPr/>
          </a:p>
        </p:txBody>
      </p:sp>
      <p:sp>
        <p:nvSpPr>
          <p:cNvPr id="191" name="Google Shape;191;g27d7ecf2840_0_6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d7ecf2840_0_63:notes"/>
          <p:cNvSpPr txBox="1">
            <a:spLocks noGrp="1"/>
          </p:cNvSpPr>
          <p:nvPr>
            <p:ph type="body" idx="1"/>
          </p:nvPr>
        </p:nvSpPr>
        <p:spPr>
          <a:xfrm>
            <a:off x="914400" y="4343400"/>
            <a:ext cx="5029200" cy="4114800"/>
          </a:xfrm>
          <a:prstGeom prst="rect">
            <a:avLst/>
          </a:prstGeom>
          <a:noFill/>
          <a:ln>
            <a:noFill/>
          </a:ln>
        </p:spPr>
        <p:txBody>
          <a:bodyPr spcFirstLastPara="1" wrap="square" lIns="95650" tIns="47825" rIns="95650" bIns="47825" anchor="t" anchorCtr="0">
            <a:noAutofit/>
          </a:bodyPr>
          <a:lstStyle/>
          <a:p>
            <a:pPr marL="0" lvl="0" indent="0" algn="l" rtl="0">
              <a:lnSpc>
                <a:spcPct val="100000"/>
              </a:lnSpc>
              <a:spcBef>
                <a:spcPts val="0"/>
              </a:spcBef>
              <a:spcAft>
                <a:spcPts val="0"/>
              </a:spcAft>
              <a:buSzPts val="900"/>
              <a:buNone/>
            </a:pPr>
            <a:endParaRPr/>
          </a:p>
        </p:txBody>
      </p:sp>
      <p:sp>
        <p:nvSpPr>
          <p:cNvPr id="191" name="Google Shape;191;g27d7ecf2840_0_6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20425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d7ecf2840_0_63:notes"/>
          <p:cNvSpPr txBox="1">
            <a:spLocks noGrp="1"/>
          </p:cNvSpPr>
          <p:nvPr>
            <p:ph type="body" idx="1"/>
          </p:nvPr>
        </p:nvSpPr>
        <p:spPr>
          <a:xfrm>
            <a:off x="914400" y="4343400"/>
            <a:ext cx="5029200" cy="4114800"/>
          </a:xfrm>
          <a:prstGeom prst="rect">
            <a:avLst/>
          </a:prstGeom>
          <a:noFill/>
          <a:ln>
            <a:noFill/>
          </a:ln>
        </p:spPr>
        <p:txBody>
          <a:bodyPr spcFirstLastPara="1" wrap="square" lIns="95650" tIns="47825" rIns="95650" bIns="47825" anchor="t" anchorCtr="0">
            <a:noAutofit/>
          </a:bodyPr>
          <a:lstStyle/>
          <a:p>
            <a:pPr marL="0" lvl="0" indent="0" algn="l" rtl="0">
              <a:lnSpc>
                <a:spcPct val="100000"/>
              </a:lnSpc>
              <a:spcBef>
                <a:spcPts val="0"/>
              </a:spcBef>
              <a:spcAft>
                <a:spcPts val="0"/>
              </a:spcAft>
              <a:buSzPts val="900"/>
              <a:buNone/>
            </a:pPr>
            <a:endParaRPr/>
          </a:p>
        </p:txBody>
      </p:sp>
      <p:sp>
        <p:nvSpPr>
          <p:cNvPr id="191" name="Google Shape;191;g27d7ecf2840_0_6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88594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d7ecf2840_0_63:notes"/>
          <p:cNvSpPr txBox="1">
            <a:spLocks noGrp="1"/>
          </p:cNvSpPr>
          <p:nvPr>
            <p:ph type="body" idx="1"/>
          </p:nvPr>
        </p:nvSpPr>
        <p:spPr>
          <a:xfrm>
            <a:off x="914400" y="4343400"/>
            <a:ext cx="5029200" cy="4114800"/>
          </a:xfrm>
          <a:prstGeom prst="rect">
            <a:avLst/>
          </a:prstGeom>
          <a:noFill/>
          <a:ln>
            <a:noFill/>
          </a:ln>
        </p:spPr>
        <p:txBody>
          <a:bodyPr spcFirstLastPara="1" wrap="square" lIns="95650" tIns="47825" rIns="95650" bIns="47825" anchor="t" anchorCtr="0">
            <a:noAutofit/>
          </a:bodyPr>
          <a:lstStyle/>
          <a:p>
            <a:pPr marL="0" lvl="0" indent="0" algn="l" rtl="0">
              <a:lnSpc>
                <a:spcPct val="100000"/>
              </a:lnSpc>
              <a:spcBef>
                <a:spcPts val="0"/>
              </a:spcBef>
              <a:spcAft>
                <a:spcPts val="0"/>
              </a:spcAft>
              <a:buSzPts val="900"/>
              <a:buNone/>
            </a:pPr>
            <a:endParaRPr/>
          </a:p>
        </p:txBody>
      </p:sp>
      <p:sp>
        <p:nvSpPr>
          <p:cNvPr id="191" name="Google Shape;191;g27d7ecf2840_0_6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89160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4992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855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456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969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454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873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480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960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BDA0A-9456-4BD5-8292-DB57D565C931}"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144899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7217" y="4260853"/>
            <a:ext cx="20716874" cy="2940050"/>
          </a:xfrm>
        </p:spPr>
        <p:txBody>
          <a:bodyPr/>
          <a:lstStyle/>
          <a:p>
            <a:r>
              <a:rPr lang="en-US"/>
              <a:t>Click to edit Master title style</a:t>
            </a:r>
          </a:p>
        </p:txBody>
      </p:sp>
      <p:sp>
        <p:nvSpPr>
          <p:cNvPr id="3" name="Subtitle 2"/>
          <p:cNvSpPr>
            <a:spLocks noGrp="1"/>
          </p:cNvSpPr>
          <p:nvPr>
            <p:ph type="subTitle" idx="1"/>
          </p:nvPr>
        </p:nvSpPr>
        <p:spPr>
          <a:xfrm>
            <a:off x="3656013" y="7772400"/>
            <a:ext cx="17059274" cy="3505200"/>
          </a:xfrm>
        </p:spPr>
        <p:txBody>
          <a:bodyPr/>
          <a:lstStyle>
            <a:lvl1pPr marL="0" indent="0" algn="ctr">
              <a:buNone/>
              <a:defRPr/>
            </a:lvl1pPr>
            <a:lvl2pPr marL="457240" indent="0" algn="ctr">
              <a:buNone/>
              <a:defRPr/>
            </a:lvl2pPr>
            <a:lvl3pPr marL="914479" indent="0" algn="ctr">
              <a:buNone/>
              <a:defRPr/>
            </a:lvl3pPr>
            <a:lvl4pPr marL="1371719" indent="0" algn="ctr">
              <a:buNone/>
              <a:defRPr/>
            </a:lvl4pPr>
            <a:lvl5pPr marL="1828961" indent="0" algn="ctr">
              <a:buNone/>
              <a:defRPr/>
            </a:lvl5pPr>
            <a:lvl6pPr marL="2286201" indent="0" algn="ctr">
              <a:buNone/>
              <a:defRPr/>
            </a:lvl6pPr>
            <a:lvl7pPr marL="2743440" indent="0" algn="ctr">
              <a:buNone/>
              <a:defRPr/>
            </a:lvl7pPr>
            <a:lvl8pPr marL="3200680" indent="0" algn="ctr">
              <a:buNone/>
              <a:defRPr/>
            </a:lvl8pPr>
            <a:lvl9pPr marL="365792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2FA9BD55-FD36-4E0A-9E14-8664B71CC254}"/>
              </a:ext>
            </a:extLst>
          </p:cNvPr>
          <p:cNvSpPr>
            <a:spLocks noGrp="1"/>
          </p:cNvSpPr>
          <p:nvPr>
            <p:ph type="sldNum" sz="quarter" idx="10"/>
          </p:nvPr>
        </p:nvSpPr>
        <p:spPr>
          <a:xfrm>
            <a:off x="23224948" y="12593431"/>
            <a:ext cx="704849" cy="730250"/>
          </a:xfrm>
          <a:ln/>
        </p:spPr>
        <p:txBody>
          <a:bodyPr/>
          <a:lstStyle>
            <a:lvl1pPr>
              <a:defRPr/>
            </a:lvl1pPr>
          </a:lstStyle>
          <a:p>
            <a:pPr>
              <a:defRPr/>
            </a:pPr>
            <a:fld id="{2754EE3B-8926-430B-918E-0AE1FB251CDD}" type="slidenum">
              <a:rPr lang="en-US" altLang="en-US"/>
              <a:pPr>
                <a:defRPr/>
              </a:pPr>
              <a:t>‹#›</a:t>
            </a:fld>
            <a:endParaRPr lang="en-US" altLang="en-US"/>
          </a:p>
        </p:txBody>
      </p:sp>
      <p:sp>
        <p:nvSpPr>
          <p:cNvPr id="5" name="TextBox 4">
            <a:extLst>
              <a:ext uri="{FF2B5EF4-FFF2-40B4-BE49-F238E27FC236}">
                <a16:creationId xmlns:a16="http://schemas.microsoft.com/office/drawing/2014/main" id="{D39A4224-1FEA-8683-EC57-BD95711C78D6}"/>
              </a:ext>
            </a:extLst>
          </p:cNvPr>
          <p:cNvSpPr txBox="1"/>
          <p:nvPr userDrawn="1"/>
        </p:nvSpPr>
        <p:spPr>
          <a:xfrm>
            <a:off x="18078452" y="13098300"/>
            <a:ext cx="5010148" cy="32698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1600">
                <a:solidFill>
                  <a:schemeClr val="tx1"/>
                </a:solidFill>
                <a:latin typeface="Arial" panose="020B0604020202020204" pitchFamily="34" charset="0"/>
                <a:cs typeface="Arial" panose="020B0604020202020204" pitchFamily="34" charset="0"/>
              </a:rPr>
              <a:t>Copyright © 2023 Accenture. All rights reserved.</a:t>
            </a:r>
            <a:endParaRPr lang="en-US" sz="660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185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7A6FEDC-CCBE-4B58-955A-D2F5D38AD1DD}"/>
              </a:ext>
            </a:extLst>
          </p:cNvPr>
          <p:cNvSpPr>
            <a:spLocks noGrp="1"/>
          </p:cNvSpPr>
          <p:nvPr>
            <p:ph type="sldNum" sz="quarter" idx="10"/>
          </p:nvPr>
        </p:nvSpPr>
        <p:spPr>
          <a:xfrm>
            <a:off x="23518246" y="12731455"/>
            <a:ext cx="704849" cy="730250"/>
          </a:xfrm>
          <a:ln/>
        </p:spPr>
        <p:txBody>
          <a:bodyPr/>
          <a:lstStyle>
            <a:lvl1pPr>
              <a:defRPr/>
            </a:lvl1pPr>
          </a:lstStyle>
          <a:p>
            <a:pPr>
              <a:defRPr/>
            </a:pPr>
            <a:fld id="{4B387F91-DCBB-4D5E-B45E-B639B748538D}" type="slidenum">
              <a:rPr lang="en-US" altLang="en-US"/>
              <a:pPr>
                <a:defRPr/>
              </a:pPr>
              <a:t>‹#›</a:t>
            </a:fld>
            <a:endParaRPr lang="en-US" altLang="en-US"/>
          </a:p>
        </p:txBody>
      </p:sp>
    </p:spTree>
    <p:extLst>
      <p:ext uri="{BB962C8B-B14F-4D97-AF65-F5344CB8AC3E}">
        <p14:creationId xmlns:p14="http://schemas.microsoft.com/office/powerpoint/2010/main" val="249766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68877" y="182567"/>
            <a:ext cx="5483225" cy="135334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7613" y="182567"/>
            <a:ext cx="16298863" cy="13533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E78B1F5-2874-47B5-9088-B5CE1B37A210}"/>
              </a:ext>
            </a:extLst>
          </p:cNvPr>
          <p:cNvSpPr>
            <a:spLocks noGrp="1"/>
          </p:cNvSpPr>
          <p:nvPr>
            <p:ph type="sldNum" sz="quarter" idx="10"/>
          </p:nvPr>
        </p:nvSpPr>
        <p:spPr>
          <a:xfrm>
            <a:off x="23358900" y="12731455"/>
            <a:ext cx="704849" cy="730250"/>
          </a:xfrm>
          <a:ln/>
        </p:spPr>
        <p:txBody>
          <a:bodyPr/>
          <a:lstStyle>
            <a:lvl1pPr>
              <a:defRPr/>
            </a:lvl1pPr>
          </a:lstStyle>
          <a:p>
            <a:pPr>
              <a:defRPr/>
            </a:pPr>
            <a:fld id="{D26503F9-10D4-4D06-B7B8-18B436888DA7}" type="slidenum">
              <a:rPr lang="en-US" altLang="en-US"/>
              <a:pPr>
                <a:defRPr/>
              </a:pPr>
              <a:t>‹#›</a:t>
            </a:fld>
            <a:endParaRPr lang="en-US" altLang="en-US"/>
          </a:p>
        </p:txBody>
      </p:sp>
    </p:spTree>
    <p:extLst>
      <p:ext uri="{BB962C8B-B14F-4D97-AF65-F5344CB8AC3E}">
        <p14:creationId xmlns:p14="http://schemas.microsoft.com/office/powerpoint/2010/main" val="42707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1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solidFill>
                  <a:prstClr val="black">
                    <a:tint val="75000"/>
                  </a:prstClr>
                </a:solidFill>
              </a:rPr>
              <a:t>Copyright © 2017 Accenture  All rights reserved.</a:t>
            </a:r>
          </a:p>
        </p:txBody>
      </p:sp>
      <p:sp>
        <p:nvSpPr>
          <p:cNvPr id="4" name="Slide Number Placeholder 3"/>
          <p:cNvSpPr>
            <a:spLocks noGrp="1"/>
          </p:cNvSpPr>
          <p:nvPr>
            <p:ph type="sldNum" sz="quarter" idx="11"/>
          </p:nvPr>
        </p:nvSpPr>
        <p:spPr/>
        <p:txBody>
          <a:bodyPr/>
          <a:lstStyle>
            <a:lvl1pPr>
              <a:defRPr sz="1865"/>
            </a:lvl1pPr>
          </a:lstStyle>
          <a:p>
            <a:fld id="{BB172297-6A79-DF43-998B-2878B1A9EE75}" type="slidenum">
              <a:rPr lang="en-US" smtClean="0">
                <a:solidFill>
                  <a:prstClr val="black">
                    <a:tint val="75000"/>
                  </a:prstClr>
                </a:solidFill>
              </a:rPr>
              <a:pPr/>
              <a:t>‹#›</a:t>
            </a:fld>
            <a:endParaRPr lang="en-US">
              <a:solidFill>
                <a:prstClr val="black">
                  <a:tint val="75000"/>
                </a:prstClr>
              </a:solidFill>
            </a:endParaRPr>
          </a:p>
        </p:txBody>
      </p:sp>
      <p:sp>
        <p:nvSpPr>
          <p:cNvPr id="5" name="Title 4"/>
          <p:cNvSpPr>
            <a:spLocks noGrp="1"/>
          </p:cNvSpPr>
          <p:nvPr>
            <p:ph type="title"/>
          </p:nvPr>
        </p:nvSpPr>
        <p:spPr>
          <a:xfrm>
            <a:off x="1250297" y="27"/>
            <a:ext cx="21870749" cy="2190242"/>
          </a:xfrm>
          <a:prstGeom prst="rect">
            <a:avLst/>
          </a:prstGeom>
        </p:spPr>
        <p:txBody>
          <a:bodyPr lIns="91434" tIns="45717" rIns="91434" bIns="45717"/>
          <a:lstStyle/>
          <a:p>
            <a:r>
              <a:rPr lang="en-US"/>
              <a:t>Click to edit Master title style</a:t>
            </a:r>
            <a:endParaRPr lang="en-AU"/>
          </a:p>
        </p:txBody>
      </p:sp>
    </p:spTree>
    <p:extLst>
      <p:ext uri="{BB962C8B-B14F-4D97-AF65-F5344CB8AC3E}">
        <p14:creationId xmlns:p14="http://schemas.microsoft.com/office/powerpoint/2010/main" val="401382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pPr>
              <a:buClr>
                <a:srgbClr val="66656C"/>
              </a:buClr>
            </a:pPr>
            <a:r>
              <a:rPr lang="en-US">
                <a:solidFill>
                  <a:srgbClr val="66656C"/>
                </a:solidFill>
              </a:rPr>
              <a:t>Page </a:t>
            </a:r>
            <a:fld id="{F24FAF63-0E7B-49CD-B714-AF31A142B1FD}" type="slidenum">
              <a:rPr lang="en-US" smtClean="0">
                <a:solidFill>
                  <a:srgbClr val="66656C"/>
                </a:solidFill>
              </a:rPr>
              <a:t>‹#›</a:t>
            </a:fld>
            <a:endParaRPr lang="en-US">
              <a:solidFill>
                <a:srgbClr val="66656C"/>
              </a:solidFill>
            </a:endParaRPr>
          </a:p>
        </p:txBody>
      </p:sp>
      <p:sp>
        <p:nvSpPr>
          <p:cNvPr id="6" name="Table Placeholder 5"/>
          <p:cNvSpPr>
            <a:spLocks noGrp="1"/>
          </p:cNvSpPr>
          <p:nvPr>
            <p:ph type="tbl" sz="quarter" idx="12" hasCustomPrompt="1"/>
          </p:nvPr>
        </p:nvSpPr>
        <p:spPr>
          <a:xfrm>
            <a:off x="1218565" y="2787651"/>
            <a:ext cx="21934170" cy="9480550"/>
          </a:xfrm>
          <a:prstGeom prst="rect">
            <a:avLst/>
          </a:prstGeom>
        </p:spPr>
        <p:txBody>
          <a:bodyPr anchor="ctr"/>
          <a:lstStyle>
            <a:lvl1pPr marL="0" indent="0" algn="ctr">
              <a:buNone/>
              <a:defRPr baseline="0"/>
            </a:lvl1pPr>
          </a:lstStyle>
          <a:p>
            <a:r>
              <a:rPr lang="en-US"/>
              <a:t>Click to insert table of contents</a:t>
            </a:r>
          </a:p>
        </p:txBody>
      </p:sp>
    </p:spTree>
    <p:extLst>
      <p:ext uri="{BB962C8B-B14F-4D97-AF65-F5344CB8AC3E}">
        <p14:creationId xmlns:p14="http://schemas.microsoft.com/office/powerpoint/2010/main" val="89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4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4E3BC22-1920-41F3-AF03-7272A448927F}"/>
              </a:ext>
            </a:extLst>
          </p:cNvPr>
          <p:cNvSpPr>
            <a:spLocks noGrp="1"/>
          </p:cNvSpPr>
          <p:nvPr>
            <p:ph type="sldNum" sz="quarter" idx="10"/>
          </p:nvPr>
        </p:nvSpPr>
        <p:spPr>
          <a:xfrm>
            <a:off x="23397477" y="12583531"/>
            <a:ext cx="704849" cy="730250"/>
          </a:xfrm>
          <a:ln/>
        </p:spPr>
        <p:txBody>
          <a:bodyPr/>
          <a:lstStyle>
            <a:lvl1pPr>
              <a:defRPr/>
            </a:lvl1pPr>
          </a:lstStyle>
          <a:p>
            <a:pPr>
              <a:defRPr/>
            </a:pPr>
            <a:fld id="{A9A5761D-39AF-4832-8753-8EC32AC450F6}" type="slidenum">
              <a:rPr lang="en-US" altLang="en-US"/>
              <a:pPr>
                <a:defRPr/>
              </a:pPr>
              <a:t>‹#›</a:t>
            </a:fld>
            <a:endParaRPr lang="en-US" altLang="en-US"/>
          </a:p>
        </p:txBody>
      </p:sp>
    </p:spTree>
    <p:extLst>
      <p:ext uri="{BB962C8B-B14F-4D97-AF65-F5344CB8AC3E}">
        <p14:creationId xmlns:p14="http://schemas.microsoft.com/office/powerpoint/2010/main" val="394646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42" y="8813803"/>
            <a:ext cx="20715287" cy="27241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25642" y="5813424"/>
            <a:ext cx="20715287" cy="3000376"/>
          </a:xfrm>
        </p:spPr>
        <p:txBody>
          <a:bodyPr anchor="b"/>
          <a:lstStyle>
            <a:lvl1pPr marL="0" indent="0">
              <a:buNone/>
              <a:defRPr sz="2001"/>
            </a:lvl1pPr>
            <a:lvl2pPr marL="457240" indent="0">
              <a:buNone/>
              <a:defRPr sz="1800"/>
            </a:lvl2pPr>
            <a:lvl3pPr marL="914479" indent="0">
              <a:buNone/>
              <a:defRPr sz="1599"/>
            </a:lvl3pPr>
            <a:lvl4pPr marL="1371719" indent="0">
              <a:buNone/>
              <a:defRPr sz="1400"/>
            </a:lvl4pPr>
            <a:lvl5pPr marL="1828961" indent="0">
              <a:buNone/>
              <a:defRPr sz="1400"/>
            </a:lvl5pPr>
            <a:lvl6pPr marL="2286201" indent="0">
              <a:buNone/>
              <a:defRPr sz="1400"/>
            </a:lvl6pPr>
            <a:lvl7pPr marL="2743440" indent="0">
              <a:buNone/>
              <a:defRPr sz="1400"/>
            </a:lvl7pPr>
            <a:lvl8pPr marL="3200680" indent="0">
              <a:buNone/>
              <a:defRPr sz="1400"/>
            </a:lvl8pPr>
            <a:lvl9pPr marL="365792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6A2B78E-35BD-4D33-B9B2-3E09D3F107EA}"/>
              </a:ext>
            </a:extLst>
          </p:cNvPr>
          <p:cNvSpPr>
            <a:spLocks noGrp="1"/>
          </p:cNvSpPr>
          <p:nvPr>
            <p:ph type="sldNum" sz="quarter" idx="10"/>
          </p:nvPr>
        </p:nvSpPr>
        <p:spPr>
          <a:xfrm>
            <a:off x="23155937" y="12438157"/>
            <a:ext cx="704849" cy="730250"/>
          </a:xfrm>
          <a:ln/>
        </p:spPr>
        <p:txBody>
          <a:bodyPr/>
          <a:lstStyle>
            <a:lvl1pPr>
              <a:defRPr/>
            </a:lvl1pPr>
          </a:lstStyle>
          <a:p>
            <a:pPr>
              <a:defRPr/>
            </a:pPr>
            <a:fld id="{346A3A68-2C92-4461-8441-F6A4BE797194}" type="slidenum">
              <a:rPr lang="en-US" altLang="en-US"/>
              <a:pPr>
                <a:defRPr/>
              </a:pPr>
              <a:t>‹#›</a:t>
            </a:fld>
            <a:endParaRPr lang="en-US" altLang="en-US"/>
          </a:p>
        </p:txBody>
      </p:sp>
    </p:spTree>
    <p:extLst>
      <p:ext uri="{BB962C8B-B14F-4D97-AF65-F5344CB8AC3E}">
        <p14:creationId xmlns:p14="http://schemas.microsoft.com/office/powerpoint/2010/main" val="294829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400"/>
            </a:lvl1pPr>
          </a:lstStyle>
          <a:p>
            <a:r>
              <a:rPr lang="en-US"/>
              <a:t>Click to edit Master title style</a:t>
            </a:r>
          </a:p>
        </p:txBody>
      </p:sp>
      <p:sp>
        <p:nvSpPr>
          <p:cNvPr id="3" name="Content Placeholder 2"/>
          <p:cNvSpPr>
            <a:spLocks noGrp="1"/>
          </p:cNvSpPr>
          <p:nvPr>
            <p:ph sz="half" idx="1"/>
          </p:nvPr>
        </p:nvSpPr>
        <p:spPr>
          <a:xfrm>
            <a:off x="1217616" y="3200400"/>
            <a:ext cx="10890249" cy="10515600"/>
          </a:xfrm>
        </p:spPr>
        <p:txBody>
          <a:bodyPr/>
          <a:lstStyle>
            <a:lvl1pPr>
              <a:defRPr sz="2801"/>
            </a:lvl1pPr>
            <a:lvl2pPr>
              <a:defRPr sz="2401"/>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260263" y="3200400"/>
            <a:ext cx="10891836" cy="10515600"/>
          </a:xfrm>
        </p:spPr>
        <p:txBody>
          <a:bodyPr/>
          <a:lstStyle>
            <a:lvl1pPr>
              <a:defRPr sz="2801"/>
            </a:lvl1pPr>
            <a:lvl2pPr>
              <a:defRPr sz="2401"/>
            </a:lvl2pPr>
            <a:lvl3pPr>
              <a:defRPr sz="2001"/>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F292E13-E31B-427D-B6FD-A5056E201E8E}"/>
              </a:ext>
            </a:extLst>
          </p:cNvPr>
          <p:cNvSpPr>
            <a:spLocks noGrp="1"/>
          </p:cNvSpPr>
          <p:nvPr>
            <p:ph type="sldNum" sz="quarter" idx="10"/>
          </p:nvPr>
        </p:nvSpPr>
        <p:spPr>
          <a:xfrm>
            <a:off x="23376147" y="12679696"/>
            <a:ext cx="704849" cy="730250"/>
          </a:xfrm>
          <a:ln/>
        </p:spPr>
        <p:txBody>
          <a:bodyPr/>
          <a:lstStyle>
            <a:lvl1pPr>
              <a:defRPr/>
            </a:lvl1pPr>
          </a:lstStyle>
          <a:p>
            <a:pPr>
              <a:defRPr/>
            </a:pPr>
            <a:fld id="{CEAFD60E-4D52-4419-B029-796CFFDCF451}" type="slidenum">
              <a:rPr lang="en-US" altLang="en-US"/>
              <a:pPr>
                <a:defRPr/>
              </a:pPr>
              <a:t>‹#›</a:t>
            </a:fld>
            <a:endParaRPr lang="en-US" altLang="en-US"/>
          </a:p>
        </p:txBody>
      </p:sp>
    </p:spTree>
    <p:extLst>
      <p:ext uri="{BB962C8B-B14F-4D97-AF65-F5344CB8AC3E}">
        <p14:creationId xmlns:p14="http://schemas.microsoft.com/office/powerpoint/2010/main" val="1068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3" y="549276"/>
            <a:ext cx="21932901" cy="228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1" y="3070225"/>
            <a:ext cx="10768013" cy="1279526"/>
          </a:xfrm>
        </p:spPr>
        <p:txBody>
          <a:bodyPr anchor="b"/>
          <a:lstStyle>
            <a:lvl1pPr marL="0" indent="0">
              <a:buNone/>
              <a:defRPr sz="2401" b="1"/>
            </a:lvl1pPr>
            <a:lvl2pPr marL="457240" indent="0">
              <a:buNone/>
              <a:defRPr sz="2001" b="1"/>
            </a:lvl2pPr>
            <a:lvl3pPr marL="914479" indent="0">
              <a:buNone/>
              <a:defRPr sz="1800" b="1"/>
            </a:lvl3pPr>
            <a:lvl4pPr marL="1371719" indent="0">
              <a:buNone/>
              <a:defRPr sz="1599" b="1"/>
            </a:lvl4pPr>
            <a:lvl5pPr marL="1828961" indent="0">
              <a:buNone/>
              <a:defRPr sz="1599" b="1"/>
            </a:lvl5pPr>
            <a:lvl6pPr marL="2286201" indent="0">
              <a:buNone/>
              <a:defRPr sz="1599" b="1"/>
            </a:lvl6pPr>
            <a:lvl7pPr marL="2743440" indent="0">
              <a:buNone/>
              <a:defRPr sz="1599" b="1"/>
            </a:lvl7pPr>
            <a:lvl8pPr marL="3200680" indent="0">
              <a:buNone/>
              <a:defRPr sz="1599" b="1"/>
            </a:lvl8pPr>
            <a:lvl9pPr marL="3657920" indent="0">
              <a:buNone/>
              <a:defRPr sz="1599" b="1"/>
            </a:lvl9pPr>
          </a:lstStyle>
          <a:p>
            <a:pPr lvl="0"/>
            <a:r>
              <a:rPr lang="en-US"/>
              <a:t>Click to edit Master text styles</a:t>
            </a:r>
          </a:p>
        </p:txBody>
      </p:sp>
      <p:sp>
        <p:nvSpPr>
          <p:cNvPr id="4" name="Content Placeholder 3"/>
          <p:cNvSpPr>
            <a:spLocks noGrp="1"/>
          </p:cNvSpPr>
          <p:nvPr>
            <p:ph sz="half" idx="2"/>
          </p:nvPr>
        </p:nvSpPr>
        <p:spPr>
          <a:xfrm>
            <a:off x="1219201" y="4349750"/>
            <a:ext cx="10768013" cy="7902576"/>
          </a:xfrm>
        </p:spPr>
        <p:txBody>
          <a:bodyPr/>
          <a:lstStyle>
            <a:lvl1pPr>
              <a:defRPr sz="2401"/>
            </a:lvl1pPr>
            <a:lvl2pPr>
              <a:defRPr sz="2001"/>
            </a:lvl2pPr>
            <a:lvl3pPr>
              <a:defRPr sz="1800"/>
            </a:lvl3pPr>
            <a:lvl4pPr>
              <a:defRPr sz="1599"/>
            </a:lvl4pPr>
            <a:lvl5pPr>
              <a:defRPr sz="1599"/>
            </a:lvl5pPr>
            <a:lvl6pPr>
              <a:defRPr sz="1599"/>
            </a:lvl6pPr>
            <a:lvl7pPr>
              <a:defRPr sz="1599"/>
            </a:lvl7pPr>
            <a:lvl8pPr>
              <a:defRPr sz="1599"/>
            </a:lvl8pPr>
            <a:lvl9pPr>
              <a:defRPr sz="15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80914" y="3070225"/>
            <a:ext cx="10771187" cy="1279526"/>
          </a:xfrm>
        </p:spPr>
        <p:txBody>
          <a:bodyPr anchor="b"/>
          <a:lstStyle>
            <a:lvl1pPr marL="0" indent="0">
              <a:buNone/>
              <a:defRPr sz="2401" b="1"/>
            </a:lvl1pPr>
            <a:lvl2pPr marL="457240" indent="0">
              <a:buNone/>
              <a:defRPr sz="2001" b="1"/>
            </a:lvl2pPr>
            <a:lvl3pPr marL="914479" indent="0">
              <a:buNone/>
              <a:defRPr sz="1800" b="1"/>
            </a:lvl3pPr>
            <a:lvl4pPr marL="1371719" indent="0">
              <a:buNone/>
              <a:defRPr sz="1599" b="1"/>
            </a:lvl4pPr>
            <a:lvl5pPr marL="1828961" indent="0">
              <a:buNone/>
              <a:defRPr sz="1599" b="1"/>
            </a:lvl5pPr>
            <a:lvl6pPr marL="2286201" indent="0">
              <a:buNone/>
              <a:defRPr sz="1599" b="1"/>
            </a:lvl6pPr>
            <a:lvl7pPr marL="2743440" indent="0">
              <a:buNone/>
              <a:defRPr sz="1599" b="1"/>
            </a:lvl7pPr>
            <a:lvl8pPr marL="3200680" indent="0">
              <a:buNone/>
              <a:defRPr sz="1599" b="1"/>
            </a:lvl8pPr>
            <a:lvl9pPr marL="3657920" indent="0">
              <a:buNone/>
              <a:defRPr sz="1599" b="1"/>
            </a:lvl9pPr>
          </a:lstStyle>
          <a:p>
            <a:pPr lvl="0"/>
            <a:r>
              <a:rPr lang="en-US"/>
              <a:t>Click to edit Master text styles</a:t>
            </a:r>
          </a:p>
        </p:txBody>
      </p:sp>
      <p:sp>
        <p:nvSpPr>
          <p:cNvPr id="6" name="Content Placeholder 5"/>
          <p:cNvSpPr>
            <a:spLocks noGrp="1"/>
          </p:cNvSpPr>
          <p:nvPr>
            <p:ph sz="quarter" idx="4"/>
          </p:nvPr>
        </p:nvSpPr>
        <p:spPr>
          <a:xfrm>
            <a:off x="12380914" y="4349750"/>
            <a:ext cx="10771187" cy="7902576"/>
          </a:xfrm>
        </p:spPr>
        <p:txBody>
          <a:bodyPr/>
          <a:lstStyle>
            <a:lvl1pPr>
              <a:defRPr sz="2401"/>
            </a:lvl1pPr>
            <a:lvl2pPr>
              <a:defRPr sz="2001"/>
            </a:lvl2pPr>
            <a:lvl3pPr>
              <a:defRPr sz="1800"/>
            </a:lvl3pPr>
            <a:lvl4pPr>
              <a:defRPr sz="1599"/>
            </a:lvl4pPr>
            <a:lvl5pPr>
              <a:defRPr sz="1599"/>
            </a:lvl5pPr>
            <a:lvl6pPr>
              <a:defRPr sz="1599"/>
            </a:lvl6pPr>
            <a:lvl7pPr>
              <a:defRPr sz="1599"/>
            </a:lvl7pPr>
            <a:lvl8pPr>
              <a:defRPr sz="1599"/>
            </a:lvl8pPr>
            <a:lvl9pPr>
              <a:defRPr sz="15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2E4359AB-E3D7-4BF9-8362-73222CBC4BFB}"/>
              </a:ext>
            </a:extLst>
          </p:cNvPr>
          <p:cNvSpPr>
            <a:spLocks noGrp="1"/>
          </p:cNvSpPr>
          <p:nvPr>
            <p:ph type="sldNum" sz="quarter" idx="10"/>
          </p:nvPr>
        </p:nvSpPr>
        <p:spPr>
          <a:xfrm>
            <a:off x="23476670" y="12675199"/>
            <a:ext cx="704849" cy="730250"/>
          </a:xfrm>
          <a:ln/>
        </p:spPr>
        <p:txBody>
          <a:bodyPr/>
          <a:lstStyle>
            <a:lvl1pPr>
              <a:defRPr/>
            </a:lvl1pPr>
          </a:lstStyle>
          <a:p>
            <a:pPr>
              <a:defRPr/>
            </a:pPr>
            <a:fld id="{6403F5E9-7FAF-4789-A02C-54D37C8A67EE}" type="slidenum">
              <a:rPr lang="en-US" altLang="en-US"/>
              <a:pPr>
                <a:defRPr/>
              </a:pPr>
              <a:t>‹#›</a:t>
            </a:fld>
            <a:endParaRPr lang="en-US" altLang="en-US"/>
          </a:p>
        </p:txBody>
      </p:sp>
    </p:spTree>
    <p:extLst>
      <p:ext uri="{BB962C8B-B14F-4D97-AF65-F5344CB8AC3E}">
        <p14:creationId xmlns:p14="http://schemas.microsoft.com/office/powerpoint/2010/main" val="151211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8FE49C34-E337-4A8C-ADBC-0080235E4E3F}"/>
              </a:ext>
            </a:extLst>
          </p:cNvPr>
          <p:cNvSpPr>
            <a:spLocks noGrp="1"/>
          </p:cNvSpPr>
          <p:nvPr>
            <p:ph type="sldNum" sz="quarter" idx="10"/>
          </p:nvPr>
        </p:nvSpPr>
        <p:spPr>
          <a:xfrm>
            <a:off x="23397477" y="12714202"/>
            <a:ext cx="704849" cy="730250"/>
          </a:xfrm>
          <a:ln/>
        </p:spPr>
        <p:txBody>
          <a:bodyPr/>
          <a:lstStyle>
            <a:lvl1pPr>
              <a:defRPr/>
            </a:lvl1pPr>
          </a:lstStyle>
          <a:p>
            <a:pPr>
              <a:defRPr/>
            </a:pPr>
            <a:fld id="{DB3406B0-F3EB-4D06-87B9-743EB47851A1}" type="slidenum">
              <a:rPr lang="en-US" altLang="en-US"/>
              <a:pPr>
                <a:defRPr/>
              </a:pPr>
              <a:t>‹#›</a:t>
            </a:fld>
            <a:endParaRPr lang="en-US" altLang="en-US"/>
          </a:p>
        </p:txBody>
      </p:sp>
    </p:spTree>
    <p:extLst>
      <p:ext uri="{BB962C8B-B14F-4D97-AF65-F5344CB8AC3E}">
        <p14:creationId xmlns:p14="http://schemas.microsoft.com/office/powerpoint/2010/main" val="218952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3A6F452-C100-4344-B61C-E840600FBA2C}"/>
              </a:ext>
            </a:extLst>
          </p:cNvPr>
          <p:cNvSpPr>
            <a:spLocks noGrp="1"/>
          </p:cNvSpPr>
          <p:nvPr>
            <p:ph type="sldNum" sz="quarter" idx="10"/>
          </p:nvPr>
        </p:nvSpPr>
        <p:spPr>
          <a:xfrm>
            <a:off x="23466488" y="12852224"/>
            <a:ext cx="704849" cy="730250"/>
          </a:xfrm>
          <a:ln/>
        </p:spPr>
        <p:txBody>
          <a:bodyPr/>
          <a:lstStyle>
            <a:lvl1pPr>
              <a:defRPr/>
            </a:lvl1pPr>
          </a:lstStyle>
          <a:p>
            <a:pPr>
              <a:defRPr/>
            </a:pPr>
            <a:fld id="{63825933-BA1F-49FF-824B-94F6FC34BBE9}" type="slidenum">
              <a:rPr lang="en-US" altLang="en-US"/>
              <a:pPr>
                <a:defRPr/>
              </a:pPr>
              <a:t>‹#›</a:t>
            </a:fld>
            <a:endParaRPr lang="en-US" altLang="en-US"/>
          </a:p>
        </p:txBody>
      </p:sp>
    </p:spTree>
    <p:extLst>
      <p:ext uri="{BB962C8B-B14F-4D97-AF65-F5344CB8AC3E}">
        <p14:creationId xmlns:p14="http://schemas.microsoft.com/office/powerpoint/2010/main" val="199804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3" y="546100"/>
            <a:ext cx="8016874" cy="2324100"/>
          </a:xfrm>
        </p:spPr>
        <p:txBody>
          <a:bodyPr anchor="b"/>
          <a:lstStyle>
            <a:lvl1pPr algn="l">
              <a:defRPr sz="2001" b="1"/>
            </a:lvl1pPr>
          </a:lstStyle>
          <a:p>
            <a:r>
              <a:rPr lang="en-US"/>
              <a:t>Click to edit Master title style</a:t>
            </a:r>
          </a:p>
        </p:txBody>
      </p:sp>
      <p:sp>
        <p:nvSpPr>
          <p:cNvPr id="3" name="Content Placeholder 2"/>
          <p:cNvSpPr>
            <a:spLocks noGrp="1"/>
          </p:cNvSpPr>
          <p:nvPr>
            <p:ph idx="1"/>
          </p:nvPr>
        </p:nvSpPr>
        <p:spPr>
          <a:xfrm>
            <a:off x="9528175" y="546103"/>
            <a:ext cx="13623925" cy="11706226"/>
          </a:xfrm>
        </p:spPr>
        <p:txBody>
          <a:bodyPr/>
          <a:lstStyle>
            <a:lvl1pPr>
              <a:defRPr sz="3200"/>
            </a:lvl1pPr>
            <a:lvl2pPr>
              <a:defRPr sz="2801"/>
            </a:lvl2pPr>
            <a:lvl3pPr>
              <a:defRPr sz="2401"/>
            </a:lvl3pPr>
            <a:lvl4pPr>
              <a:defRPr sz="2001"/>
            </a:lvl4pPr>
            <a:lvl5pPr>
              <a:defRPr sz="2001"/>
            </a:lvl5pPr>
            <a:lvl6pPr>
              <a:defRPr sz="2001"/>
            </a:lvl6pPr>
            <a:lvl7pPr>
              <a:defRPr sz="2001"/>
            </a:lvl7pPr>
            <a:lvl8pPr>
              <a:defRPr sz="2001"/>
            </a:lvl8pPr>
            <a:lvl9pPr>
              <a:defRPr sz="20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19203" y="2870203"/>
            <a:ext cx="8016874" cy="9382126"/>
          </a:xfrm>
        </p:spPr>
        <p:txBody>
          <a:bodyPr/>
          <a:lstStyle>
            <a:lvl1pPr marL="0" indent="0">
              <a:buNone/>
              <a:defRPr sz="1400"/>
            </a:lvl1pPr>
            <a:lvl2pPr marL="457240" indent="0">
              <a:buNone/>
              <a:defRPr sz="1199"/>
            </a:lvl2pPr>
            <a:lvl3pPr marL="914479" indent="0">
              <a:buNone/>
              <a:defRPr sz="1000"/>
            </a:lvl3pPr>
            <a:lvl4pPr marL="1371719" indent="0">
              <a:buNone/>
              <a:defRPr sz="900"/>
            </a:lvl4pPr>
            <a:lvl5pPr marL="1828961" indent="0">
              <a:buNone/>
              <a:defRPr sz="900"/>
            </a:lvl5pPr>
            <a:lvl6pPr marL="2286201" indent="0">
              <a:buNone/>
              <a:defRPr sz="900"/>
            </a:lvl6pPr>
            <a:lvl7pPr marL="2743440" indent="0">
              <a:buNone/>
              <a:defRPr sz="900"/>
            </a:lvl7pPr>
            <a:lvl8pPr marL="3200680" indent="0">
              <a:buNone/>
              <a:defRPr sz="900"/>
            </a:lvl8pPr>
            <a:lvl9pPr marL="365792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BC386CE-EB5D-42E6-854F-F417990C88F4}"/>
              </a:ext>
            </a:extLst>
          </p:cNvPr>
          <p:cNvSpPr>
            <a:spLocks noGrp="1"/>
          </p:cNvSpPr>
          <p:nvPr>
            <p:ph type="sldNum" sz="quarter" idx="10"/>
          </p:nvPr>
        </p:nvSpPr>
        <p:spPr>
          <a:xfrm>
            <a:off x="23449235" y="12817718"/>
            <a:ext cx="704849" cy="730250"/>
          </a:xfrm>
          <a:ln/>
        </p:spPr>
        <p:txBody>
          <a:bodyPr/>
          <a:lstStyle>
            <a:lvl1pPr>
              <a:defRPr/>
            </a:lvl1pPr>
          </a:lstStyle>
          <a:p>
            <a:pPr>
              <a:defRPr/>
            </a:pPr>
            <a:fld id="{5B70B9E9-374B-4EF2-BECC-8D911D3B86D8}" type="slidenum">
              <a:rPr lang="en-US" altLang="en-US"/>
              <a:pPr>
                <a:defRPr/>
              </a:pPr>
              <a:t>‹#›</a:t>
            </a:fld>
            <a:endParaRPr lang="en-US" altLang="en-US"/>
          </a:p>
        </p:txBody>
      </p:sp>
    </p:spTree>
    <p:extLst>
      <p:ext uri="{BB962C8B-B14F-4D97-AF65-F5344CB8AC3E}">
        <p14:creationId xmlns:p14="http://schemas.microsoft.com/office/powerpoint/2010/main" val="233099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6792" y="9601200"/>
            <a:ext cx="14622462" cy="1133476"/>
          </a:xfrm>
        </p:spPr>
        <p:txBody>
          <a:bodyPr anchor="b"/>
          <a:lstStyle>
            <a:lvl1pPr algn="l">
              <a:defRPr sz="2001" b="1"/>
            </a:lvl1pPr>
          </a:lstStyle>
          <a:p>
            <a:r>
              <a:rPr lang="en-US"/>
              <a:t>Click to edit Master title style</a:t>
            </a:r>
          </a:p>
        </p:txBody>
      </p:sp>
      <p:sp>
        <p:nvSpPr>
          <p:cNvPr id="3" name="Picture Placeholder 2"/>
          <p:cNvSpPr>
            <a:spLocks noGrp="1"/>
          </p:cNvSpPr>
          <p:nvPr>
            <p:ph type="pic" idx="1"/>
          </p:nvPr>
        </p:nvSpPr>
        <p:spPr>
          <a:xfrm>
            <a:off x="4776792" y="1225550"/>
            <a:ext cx="14622462" cy="8229600"/>
          </a:xfrm>
        </p:spPr>
        <p:txBody>
          <a:bodyPr/>
          <a:lstStyle>
            <a:lvl1pPr marL="0" indent="0">
              <a:buNone/>
              <a:defRPr sz="3200"/>
            </a:lvl1pPr>
            <a:lvl2pPr marL="457240" indent="0">
              <a:buNone/>
              <a:defRPr sz="2801"/>
            </a:lvl2pPr>
            <a:lvl3pPr marL="914479" indent="0">
              <a:buNone/>
              <a:defRPr sz="2401"/>
            </a:lvl3pPr>
            <a:lvl4pPr marL="1371719" indent="0">
              <a:buNone/>
              <a:defRPr sz="2001"/>
            </a:lvl4pPr>
            <a:lvl5pPr marL="1828961" indent="0">
              <a:buNone/>
              <a:defRPr sz="2001"/>
            </a:lvl5pPr>
            <a:lvl6pPr marL="2286201" indent="0">
              <a:buNone/>
              <a:defRPr sz="2001"/>
            </a:lvl6pPr>
            <a:lvl7pPr marL="2743440" indent="0">
              <a:buNone/>
              <a:defRPr sz="2001"/>
            </a:lvl7pPr>
            <a:lvl8pPr marL="3200680" indent="0">
              <a:buNone/>
              <a:defRPr sz="2001"/>
            </a:lvl8pPr>
            <a:lvl9pPr marL="3657920" indent="0">
              <a:buNone/>
              <a:defRPr sz="2001"/>
            </a:lvl9pPr>
          </a:lstStyle>
          <a:p>
            <a:pPr lvl="0"/>
            <a:endParaRPr lang="en-US" noProof="0">
              <a:sym typeface="Montserrat Hairline" charset="0"/>
            </a:endParaRPr>
          </a:p>
        </p:txBody>
      </p:sp>
      <p:sp>
        <p:nvSpPr>
          <p:cNvPr id="4" name="Text Placeholder 3"/>
          <p:cNvSpPr>
            <a:spLocks noGrp="1"/>
          </p:cNvSpPr>
          <p:nvPr>
            <p:ph type="body" sz="half" idx="2"/>
          </p:nvPr>
        </p:nvSpPr>
        <p:spPr>
          <a:xfrm>
            <a:off x="4776792" y="10734679"/>
            <a:ext cx="14622462" cy="1609726"/>
          </a:xfrm>
        </p:spPr>
        <p:txBody>
          <a:bodyPr/>
          <a:lstStyle>
            <a:lvl1pPr marL="0" indent="0">
              <a:buNone/>
              <a:defRPr sz="1400"/>
            </a:lvl1pPr>
            <a:lvl2pPr marL="457240" indent="0">
              <a:buNone/>
              <a:defRPr sz="1199"/>
            </a:lvl2pPr>
            <a:lvl3pPr marL="914479" indent="0">
              <a:buNone/>
              <a:defRPr sz="1000"/>
            </a:lvl3pPr>
            <a:lvl4pPr marL="1371719" indent="0">
              <a:buNone/>
              <a:defRPr sz="900"/>
            </a:lvl4pPr>
            <a:lvl5pPr marL="1828961" indent="0">
              <a:buNone/>
              <a:defRPr sz="900"/>
            </a:lvl5pPr>
            <a:lvl6pPr marL="2286201" indent="0">
              <a:buNone/>
              <a:defRPr sz="900"/>
            </a:lvl6pPr>
            <a:lvl7pPr marL="2743440" indent="0">
              <a:buNone/>
              <a:defRPr sz="900"/>
            </a:lvl7pPr>
            <a:lvl8pPr marL="3200680" indent="0">
              <a:buNone/>
              <a:defRPr sz="900"/>
            </a:lvl8pPr>
            <a:lvl9pPr marL="365792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58408A-D676-49CB-83D2-809AE19D79CE}"/>
              </a:ext>
            </a:extLst>
          </p:cNvPr>
          <p:cNvSpPr>
            <a:spLocks noGrp="1"/>
          </p:cNvSpPr>
          <p:nvPr>
            <p:ph type="sldNum" sz="quarter" idx="10"/>
          </p:nvPr>
        </p:nvSpPr>
        <p:spPr>
          <a:xfrm>
            <a:off x="23449235" y="12748707"/>
            <a:ext cx="704849" cy="730250"/>
          </a:xfrm>
          <a:ln/>
        </p:spPr>
        <p:txBody>
          <a:bodyPr/>
          <a:lstStyle>
            <a:lvl1pPr>
              <a:defRPr/>
            </a:lvl1pPr>
          </a:lstStyle>
          <a:p>
            <a:pPr>
              <a:defRPr/>
            </a:pPr>
            <a:fld id="{961D18BD-66BB-436E-B865-DCA847FB10FB}" type="slidenum">
              <a:rPr lang="en-US" altLang="en-US"/>
              <a:pPr>
                <a:defRPr/>
              </a:pPr>
              <a:t>‹#›</a:t>
            </a:fld>
            <a:endParaRPr lang="en-US" altLang="en-US"/>
          </a:p>
        </p:txBody>
      </p:sp>
    </p:spTree>
    <p:extLst>
      <p:ext uri="{BB962C8B-B14F-4D97-AF65-F5344CB8AC3E}">
        <p14:creationId xmlns:p14="http://schemas.microsoft.com/office/powerpoint/2010/main" val="282959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AutoShape 1" descr="Rounded Rectangle 5">
            <a:extLst>
              <a:ext uri="{FF2B5EF4-FFF2-40B4-BE49-F238E27FC236}">
                <a16:creationId xmlns:a16="http://schemas.microsoft.com/office/drawing/2014/main" id="{BE2891AC-9BAA-4F09-8CE0-9FA8C3B27C3F}"/>
              </a:ext>
            </a:extLst>
          </p:cNvPr>
          <p:cNvSpPr>
            <a:spLocks/>
          </p:cNvSpPr>
          <p:nvPr/>
        </p:nvSpPr>
        <p:spPr bwMode="auto">
          <a:xfrm>
            <a:off x="500066" y="714379"/>
            <a:ext cx="1812923" cy="64452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45720" rIns="45720" anchor="ctr"/>
          <a:lstStyle>
            <a:lvl1pPr>
              <a:defRPr sz="3600">
                <a:solidFill>
                  <a:srgbClr val="7F7F7F"/>
                </a:solidFill>
                <a:latin typeface="Lato Light" charset="0"/>
                <a:ea typeface="MS PGothic" panose="020B0600070205080204" pitchFamily="34" charset="-128"/>
                <a:sym typeface="Lato Light" charset="0"/>
              </a:defRPr>
            </a:lvl1pPr>
            <a:lvl2pPr marL="742950" indent="-285750">
              <a:defRPr sz="3600">
                <a:solidFill>
                  <a:srgbClr val="7F7F7F"/>
                </a:solidFill>
                <a:latin typeface="Lato Light" charset="0"/>
                <a:ea typeface="MS PGothic" panose="020B0600070205080204" pitchFamily="34" charset="-128"/>
                <a:sym typeface="Lato Light" charset="0"/>
              </a:defRPr>
            </a:lvl2pPr>
            <a:lvl3pPr marL="1143000" indent="-228600">
              <a:defRPr sz="3600">
                <a:solidFill>
                  <a:srgbClr val="7F7F7F"/>
                </a:solidFill>
                <a:latin typeface="Lato Light" charset="0"/>
                <a:ea typeface="MS PGothic" panose="020B0600070205080204" pitchFamily="34" charset="-128"/>
                <a:sym typeface="Lato Light" charset="0"/>
              </a:defRPr>
            </a:lvl3pPr>
            <a:lvl4pPr marL="1600200" indent="-228600">
              <a:defRPr sz="3600">
                <a:solidFill>
                  <a:srgbClr val="7F7F7F"/>
                </a:solidFill>
                <a:latin typeface="Lato Light" charset="0"/>
                <a:ea typeface="MS PGothic" panose="020B0600070205080204" pitchFamily="34" charset="-128"/>
                <a:sym typeface="Lato Light" charset="0"/>
              </a:defRPr>
            </a:lvl4pPr>
            <a:lvl5pPr marL="2057400" indent="-228600">
              <a:defRPr sz="3600">
                <a:solidFill>
                  <a:srgbClr val="7F7F7F"/>
                </a:solidFill>
                <a:latin typeface="Lato Light" charset="0"/>
                <a:ea typeface="MS PGothic" panose="020B0600070205080204" pitchFamily="34" charset="-128"/>
                <a:sym typeface="Lato Light" charset="0"/>
              </a:defRPr>
            </a:lvl5pPr>
            <a:lvl6pPr marL="25146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6pPr>
            <a:lvl7pPr marL="29718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7pPr>
            <a:lvl8pPr marL="34290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8pPr>
            <a:lvl9pPr marL="38862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9pPr>
          </a:lstStyle>
          <a:p>
            <a:pPr algn="ctr" eaLnBrk="1">
              <a:defRPr/>
            </a:pPr>
            <a:endParaRPr lang="en-US" altLang="en-US" sz="3600">
              <a:solidFill>
                <a:srgbClr val="FFFFFF"/>
              </a:solidFill>
            </a:endParaRPr>
          </a:p>
        </p:txBody>
      </p:sp>
      <p:sp>
        <p:nvSpPr>
          <p:cNvPr id="2" name="Rectangle 2">
            <a:extLst>
              <a:ext uri="{FF2B5EF4-FFF2-40B4-BE49-F238E27FC236}">
                <a16:creationId xmlns:a16="http://schemas.microsoft.com/office/drawing/2014/main" id="{36641E4C-94E7-4397-8173-66C84D2690E7}"/>
              </a:ext>
            </a:extLst>
          </p:cNvPr>
          <p:cNvSpPr>
            <a:spLocks noGrp="1"/>
          </p:cNvSpPr>
          <p:nvPr>
            <p:ph type="sldNum" sz="quarter" idx="2"/>
          </p:nvPr>
        </p:nvSpPr>
        <p:spPr bwMode="auto">
          <a:xfrm>
            <a:off x="1003303" y="688979"/>
            <a:ext cx="704849" cy="730250"/>
          </a:xfrm>
          <a:prstGeom prst="rect">
            <a:avLst/>
          </a:prstGeom>
          <a:noFill/>
          <a:ln>
            <a:noFill/>
          </a:ln>
          <a:effectLst/>
        </p:spPr>
        <p:txBody>
          <a:bodyPr vert="horz" wrap="none" lIns="91422" tIns="91422" rIns="91422" bIns="91422" numCol="1" anchor="t" anchorCtr="0" compatLnSpc="1">
            <a:prstTxWarp prst="textNoShape">
              <a:avLst/>
            </a:prstTxWarp>
          </a:bodyPr>
          <a:lstStyle>
            <a:lvl1pPr eaLnBrk="1">
              <a:defRPr/>
            </a:lvl1pPr>
          </a:lstStyle>
          <a:p>
            <a:pPr>
              <a:defRPr/>
            </a:pPr>
            <a:fld id="{9414F5ED-64D1-4E0F-8E63-78E827E37695}" type="slidenum">
              <a:rPr lang="en-US" altLang="en-US"/>
              <a:pPr>
                <a:defRPr/>
              </a:pPr>
              <a:t>‹#›</a:t>
            </a:fld>
            <a:endParaRPr lang="en-US" altLang="en-US"/>
          </a:p>
        </p:txBody>
      </p:sp>
      <p:sp>
        <p:nvSpPr>
          <p:cNvPr id="1028" name="Rectangle 3" descr="Rectangle 1">
            <a:extLst>
              <a:ext uri="{FF2B5EF4-FFF2-40B4-BE49-F238E27FC236}">
                <a16:creationId xmlns:a16="http://schemas.microsoft.com/office/drawing/2014/main" id="{683D3F7A-832B-4F4F-BBAA-120A53051967}"/>
              </a:ext>
            </a:extLst>
          </p:cNvPr>
          <p:cNvSpPr>
            <a:spLocks/>
          </p:cNvSpPr>
          <p:nvPr/>
        </p:nvSpPr>
        <p:spPr bwMode="auto">
          <a:xfrm>
            <a:off x="1" y="0"/>
            <a:ext cx="4876801" cy="3090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3600">
                <a:solidFill>
                  <a:srgbClr val="7F7F7F"/>
                </a:solidFill>
                <a:latin typeface="Lato Light" charset="0"/>
                <a:ea typeface="MS PGothic" panose="020B0600070205080204" pitchFamily="34" charset="-128"/>
                <a:sym typeface="Lato Light" charset="0"/>
              </a:defRPr>
            </a:lvl1pPr>
            <a:lvl2pPr marL="742950" indent="-285750">
              <a:defRPr sz="3600">
                <a:solidFill>
                  <a:srgbClr val="7F7F7F"/>
                </a:solidFill>
                <a:latin typeface="Lato Light" charset="0"/>
                <a:ea typeface="MS PGothic" panose="020B0600070205080204" pitchFamily="34" charset="-128"/>
                <a:sym typeface="Lato Light" charset="0"/>
              </a:defRPr>
            </a:lvl2pPr>
            <a:lvl3pPr marL="1143000" indent="-228600">
              <a:defRPr sz="3600">
                <a:solidFill>
                  <a:srgbClr val="7F7F7F"/>
                </a:solidFill>
                <a:latin typeface="Lato Light" charset="0"/>
                <a:ea typeface="MS PGothic" panose="020B0600070205080204" pitchFamily="34" charset="-128"/>
                <a:sym typeface="Lato Light" charset="0"/>
              </a:defRPr>
            </a:lvl3pPr>
            <a:lvl4pPr marL="1600200" indent="-228600">
              <a:defRPr sz="3600">
                <a:solidFill>
                  <a:srgbClr val="7F7F7F"/>
                </a:solidFill>
                <a:latin typeface="Lato Light" charset="0"/>
                <a:ea typeface="MS PGothic" panose="020B0600070205080204" pitchFamily="34" charset="-128"/>
                <a:sym typeface="Lato Light" charset="0"/>
              </a:defRPr>
            </a:lvl4pPr>
            <a:lvl5pPr marL="2057400" indent="-228600">
              <a:defRPr sz="3600">
                <a:solidFill>
                  <a:srgbClr val="7F7F7F"/>
                </a:solidFill>
                <a:latin typeface="Lato Light" charset="0"/>
                <a:ea typeface="MS PGothic" panose="020B0600070205080204" pitchFamily="34" charset="-128"/>
                <a:sym typeface="Lato Light" charset="0"/>
              </a:defRPr>
            </a:lvl5pPr>
            <a:lvl6pPr marL="25146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6pPr>
            <a:lvl7pPr marL="29718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7pPr>
            <a:lvl8pPr marL="34290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8pPr>
            <a:lvl9pPr marL="3886200" indent="-228600" defTabSz="1827213" eaLnBrk="0" fontAlgn="base" hangingPunct="0">
              <a:spcBef>
                <a:spcPct val="0"/>
              </a:spcBef>
              <a:spcAft>
                <a:spcPct val="0"/>
              </a:spcAft>
              <a:defRPr sz="3600">
                <a:solidFill>
                  <a:srgbClr val="7F7F7F"/>
                </a:solidFill>
                <a:latin typeface="Lato Light" charset="0"/>
                <a:ea typeface="MS PGothic" panose="020B0600070205080204" pitchFamily="34" charset="-128"/>
                <a:sym typeface="Lato Light" charset="0"/>
              </a:defRPr>
            </a:lvl9pPr>
          </a:lstStyle>
          <a:p>
            <a:pPr algn="ctr" eaLnBrk="1">
              <a:defRPr/>
            </a:pPr>
            <a:endParaRPr lang="en-US" altLang="en-US" sz="3600">
              <a:solidFill>
                <a:srgbClr val="FFFFFF"/>
              </a:solidFill>
            </a:endParaRPr>
          </a:p>
        </p:txBody>
      </p:sp>
      <p:sp>
        <p:nvSpPr>
          <p:cNvPr id="1029" name="Rectangle 4">
            <a:extLst>
              <a:ext uri="{FF2B5EF4-FFF2-40B4-BE49-F238E27FC236}">
                <a16:creationId xmlns:a16="http://schemas.microsoft.com/office/drawing/2014/main" id="{63F52DDC-5FA9-445F-BF16-3FDE46A998E5}"/>
              </a:ext>
            </a:extLst>
          </p:cNvPr>
          <p:cNvSpPr>
            <a:spLocks noGrp="1"/>
          </p:cNvSpPr>
          <p:nvPr>
            <p:ph type="title"/>
          </p:nvPr>
        </p:nvSpPr>
        <p:spPr bwMode="auto">
          <a:xfrm>
            <a:off x="1217616" y="182567"/>
            <a:ext cx="219344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a:sym typeface="Montserrat Hairline" charset="0"/>
              </a:rPr>
              <a:t>Click to edit Master title style</a:t>
            </a:r>
          </a:p>
        </p:txBody>
      </p:sp>
      <p:sp>
        <p:nvSpPr>
          <p:cNvPr id="1030" name="Rectangle 5">
            <a:extLst>
              <a:ext uri="{FF2B5EF4-FFF2-40B4-BE49-F238E27FC236}">
                <a16:creationId xmlns:a16="http://schemas.microsoft.com/office/drawing/2014/main" id="{6A39D563-EF7E-4A79-A9E1-7A6BE81C188C}"/>
              </a:ext>
            </a:extLst>
          </p:cNvPr>
          <p:cNvSpPr>
            <a:spLocks noGrp="1"/>
          </p:cNvSpPr>
          <p:nvPr>
            <p:ph type="body" idx="1"/>
          </p:nvPr>
        </p:nvSpPr>
        <p:spPr bwMode="auto">
          <a:xfrm>
            <a:off x="1217616" y="3377624"/>
            <a:ext cx="21934488" cy="99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91422" rIns="91422" bIns="91422" numCol="1" anchor="t" anchorCtr="0" compatLnSpc="1">
            <a:prstTxWarp prst="textNoShape">
              <a:avLst/>
            </a:prstTxWarp>
          </a:bodyPr>
          <a:lstStyle/>
          <a:p>
            <a:pPr lvl="0"/>
            <a:r>
              <a:rPr lang="en-US" altLang="en-US">
                <a:sym typeface="Montserrat Hairline" charset="0"/>
              </a:rPr>
              <a:t>Click to edit Master text styles</a:t>
            </a:r>
          </a:p>
          <a:p>
            <a:pPr lvl="1"/>
            <a:r>
              <a:rPr lang="en-US" altLang="en-US">
                <a:sym typeface="Montserrat Hairline" charset="0"/>
              </a:rPr>
              <a:t>Second level</a:t>
            </a:r>
          </a:p>
          <a:p>
            <a:pPr lvl="2"/>
            <a:r>
              <a:rPr lang="en-US" altLang="en-US">
                <a:sym typeface="Montserrat Hairline" charset="0"/>
              </a:rPr>
              <a:t>Third level</a:t>
            </a:r>
          </a:p>
          <a:p>
            <a:pPr lvl="3"/>
            <a:r>
              <a:rPr lang="en-US" altLang="en-US">
                <a:sym typeface="Montserrat Hairline" charset="0"/>
              </a:rPr>
              <a:t>Fourth level</a:t>
            </a:r>
          </a:p>
          <a:p>
            <a:pPr lvl="4"/>
            <a:r>
              <a:rPr lang="en-US" altLang="en-US">
                <a:sym typeface="Montserrat Hairline" charset="0"/>
              </a:rPr>
              <a:t>Fifth level</a:t>
            </a:r>
          </a:p>
        </p:txBody>
      </p:sp>
      <p:sp>
        <p:nvSpPr>
          <p:cNvPr id="7" name="TextBox 6">
            <a:extLst>
              <a:ext uri="{FF2B5EF4-FFF2-40B4-BE49-F238E27FC236}">
                <a16:creationId xmlns:a16="http://schemas.microsoft.com/office/drawing/2014/main" id="{CFE5049F-9F42-F753-F253-1960939A48E5}"/>
              </a:ext>
            </a:extLst>
          </p:cNvPr>
          <p:cNvSpPr txBox="1"/>
          <p:nvPr userDrawn="1"/>
        </p:nvSpPr>
        <p:spPr>
          <a:xfrm>
            <a:off x="18078452" y="13098300"/>
            <a:ext cx="5010148" cy="32698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1600">
                <a:solidFill>
                  <a:schemeClr val="tx1"/>
                </a:solidFill>
                <a:latin typeface="Arial" panose="020B0604020202020204" pitchFamily="34" charset="0"/>
                <a:cs typeface="Arial" panose="020B0604020202020204" pitchFamily="34" charset="0"/>
              </a:rPr>
              <a:t>Copyright © 2023 Accenture. All rights reserved.</a:t>
            </a:r>
            <a:endParaRPr lang="en-US" sz="6600" noProof="0">
              <a:solidFill>
                <a:schemeClr val="tx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33077694-0506-9E3E-8E69-5B32CB3ACD41}"/>
              </a:ext>
            </a:extLst>
          </p:cNvPr>
          <p:cNvGrpSpPr/>
          <p:nvPr userDrawn="1"/>
        </p:nvGrpSpPr>
        <p:grpSpPr>
          <a:xfrm>
            <a:off x="479270" y="12347169"/>
            <a:ext cx="3621321" cy="1680058"/>
            <a:chOff x="479270" y="12156669"/>
            <a:chExt cx="3621321" cy="1680058"/>
          </a:xfrm>
        </p:grpSpPr>
        <p:grpSp>
          <p:nvGrpSpPr>
            <p:cNvPr id="4" name="Group 3">
              <a:extLst>
                <a:ext uri="{FF2B5EF4-FFF2-40B4-BE49-F238E27FC236}">
                  <a16:creationId xmlns:a16="http://schemas.microsoft.com/office/drawing/2014/main" id="{E05444D1-8C2C-40AE-9DCF-C9FA87F6F5B4}"/>
                </a:ext>
              </a:extLst>
            </p:cNvPr>
            <p:cNvGrpSpPr/>
            <p:nvPr userDrawn="1"/>
          </p:nvGrpSpPr>
          <p:grpSpPr>
            <a:xfrm>
              <a:off x="479270" y="12856309"/>
              <a:ext cx="1854513" cy="483981"/>
              <a:chOff x="610152" y="586953"/>
              <a:chExt cx="1439628" cy="375707"/>
            </a:xfrm>
          </p:grpSpPr>
          <p:pic>
            <p:nvPicPr>
              <p:cNvPr id="5" name="Picture 4">
                <a:extLst>
                  <a:ext uri="{FF2B5EF4-FFF2-40B4-BE49-F238E27FC236}">
                    <a16:creationId xmlns:a16="http://schemas.microsoft.com/office/drawing/2014/main" id="{96D45851-1336-1A7A-63F2-14F45EFAE4F4}"/>
                  </a:ext>
                </a:extLst>
              </p:cNvPr>
              <p:cNvPicPr>
                <a:picLocks noChangeAspect="1"/>
              </p:cNvPicPr>
              <p:nvPr/>
            </p:nvPicPr>
            <p:blipFill>
              <a:blip r:embed="rId15" cstate="screen">
                <a:extLst>
                  <a:ext uri="{28A0092B-C50C-407E-A947-70E740481C1C}">
                    <a14:useLocalDpi xmlns:a14="http://schemas.microsoft.com/office/drawing/2010/main"/>
                  </a:ext>
                </a:extLst>
              </a:blip>
              <a:srcRect/>
              <a:stretch/>
            </p:blipFill>
            <p:spPr>
              <a:xfrm>
                <a:off x="610152" y="586953"/>
                <a:ext cx="1330407" cy="351377"/>
              </a:xfrm>
              <a:prstGeom prst="rect">
                <a:avLst/>
              </a:prstGeom>
            </p:spPr>
          </p:pic>
          <p:cxnSp>
            <p:nvCxnSpPr>
              <p:cNvPr id="6" name="Straight Connector 5">
                <a:extLst>
                  <a:ext uri="{FF2B5EF4-FFF2-40B4-BE49-F238E27FC236}">
                    <a16:creationId xmlns:a16="http://schemas.microsoft.com/office/drawing/2014/main" id="{E1EAA18A-7F02-4F94-293B-5F8352B66CF4}"/>
                  </a:ext>
                </a:extLst>
              </p:cNvPr>
              <p:cNvCxnSpPr>
                <a:cxnSpLocks/>
              </p:cNvCxnSpPr>
              <p:nvPr/>
            </p:nvCxnSpPr>
            <p:spPr>
              <a:xfrm>
                <a:off x="2049780" y="708828"/>
                <a:ext cx="0" cy="2538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descr="A black background with a black square">
              <a:extLst>
                <a:ext uri="{FF2B5EF4-FFF2-40B4-BE49-F238E27FC236}">
                  <a16:creationId xmlns:a16="http://schemas.microsoft.com/office/drawing/2014/main" id="{DDE86AA4-E1E7-CCB5-3B05-449953D03D06}"/>
                </a:ext>
              </a:extLst>
            </p:cNvPr>
            <p:cNvPicPr>
              <a:picLocks noChangeAspect="1"/>
            </p:cNvPicPr>
            <p:nvPr userDrawn="1"/>
          </p:nvPicPr>
          <p:blipFill>
            <a:blip r:embed="rId16"/>
            <a:stretch>
              <a:fillRect/>
            </a:stretch>
          </p:blipFill>
          <p:spPr>
            <a:xfrm>
              <a:off x="1847336" y="12156669"/>
              <a:ext cx="2253255" cy="1680058"/>
            </a:xfrm>
            <a:prstGeom prst="rect">
              <a:avLst/>
            </a:prstGeom>
          </p:spPr>
        </p:pic>
      </p:grpSp>
      <p:sp>
        <p:nvSpPr>
          <p:cNvPr id="12" name="TextBox 11">
            <a:extLst>
              <a:ext uri="{FF2B5EF4-FFF2-40B4-BE49-F238E27FC236}">
                <a16:creationId xmlns:a16="http://schemas.microsoft.com/office/drawing/2014/main" id="{D728F9C9-492E-3B86-B4B1-DAA377BDAD1D}"/>
              </a:ext>
            </a:extLst>
          </p:cNvPr>
          <p:cNvSpPr txBox="1"/>
          <p:nvPr userDrawn="1">
            <p:extLst>
              <p:ext uri="{1162E1C5-73C7-4A58-AE30-91384D911F3F}">
                <p184:classification xmlns:p184="http://schemas.microsoft.com/office/powerpoint/2018/4/main" val="hdr"/>
              </p:ext>
            </p:extLst>
          </p:nvPr>
        </p:nvSpPr>
        <p:spPr>
          <a:xfrm>
            <a:off x="11632375" y="63500"/>
            <a:ext cx="1138237" cy="167640"/>
          </a:xfrm>
          <a:prstGeom prst="rect">
            <a:avLst/>
          </a:prstGeom>
        </p:spPr>
        <p:txBody>
          <a:bodyPr horzOverflow="overflow" lIns="0" tIns="0" rIns="0" bIns="0">
            <a:spAutoFit/>
          </a:bodyPr>
          <a:lstStyle/>
          <a:p>
            <a:pPr algn="l"/>
            <a:r>
              <a:rPr lang="en-US" sz="1100">
                <a:solidFill>
                  <a:srgbClr val="000000"/>
                </a:solidFill>
                <a:latin typeface="Calibri" panose="020F0502020204030204" pitchFamily="34" charset="0"/>
                <a:ea typeface="Calibri" panose="020F0502020204030204" pitchFamily="34" charset="0"/>
                <a:cs typeface="Calibri" panose="020F0502020204030204" pitchFamily="34" charset="0"/>
              </a:rPr>
              <a:t>***Confidential***</a:t>
            </a:r>
          </a:p>
        </p:txBody>
      </p:sp>
      <p:pic>
        <p:nvPicPr>
          <p:cNvPr id="11" name="Picture 10">
            <a:extLst>
              <a:ext uri="{FF2B5EF4-FFF2-40B4-BE49-F238E27FC236}">
                <a16:creationId xmlns:a16="http://schemas.microsoft.com/office/drawing/2014/main" id="{BCF948C5-7840-AB53-F9F2-621F1F6814A3}"/>
              </a:ext>
            </a:extLst>
          </p:cNvPr>
          <p:cNvPicPr>
            <a:picLocks noChangeAspect="1"/>
          </p:cNvPicPr>
          <p:nvPr userDrawn="1"/>
        </p:nvPicPr>
        <p:blipFill>
          <a:blip r:embed="rId17"/>
          <a:stretch>
            <a:fillRect/>
          </a:stretch>
        </p:blipFill>
        <p:spPr>
          <a:xfrm>
            <a:off x="21488400" y="156139"/>
            <a:ext cx="2686217" cy="13870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lvl1pPr algn="l" defTabSz="1827374" rtl="0" eaLnBrk="0" fontAlgn="base" hangingPunct="0">
        <a:lnSpc>
          <a:spcPct val="90000"/>
        </a:lnSpc>
        <a:spcBef>
          <a:spcPct val="0"/>
        </a:spcBef>
        <a:spcAft>
          <a:spcPct val="0"/>
        </a:spcAft>
        <a:defRPr sz="6001">
          <a:solidFill>
            <a:srgbClr val="7F7F7F"/>
          </a:solidFill>
          <a:latin typeface="+mj-lt"/>
          <a:ea typeface="MS PGothic" panose="020B0600070205080204" pitchFamily="34" charset="-128"/>
          <a:cs typeface="+mj-cs"/>
          <a:sym typeface="Montserrat Hairline" charset="0"/>
        </a:defRPr>
      </a:lvl1pPr>
      <a:lvl2pPr algn="l" defTabSz="1827374" rtl="0" eaLnBrk="0" fontAlgn="base" hangingPunct="0">
        <a:lnSpc>
          <a:spcPct val="90000"/>
        </a:lnSpc>
        <a:spcBef>
          <a:spcPct val="0"/>
        </a:spcBef>
        <a:spcAft>
          <a:spcPct val="0"/>
        </a:spcAft>
        <a:defRPr sz="6001">
          <a:solidFill>
            <a:srgbClr val="7F7F7F"/>
          </a:solidFill>
          <a:latin typeface="Montserrat Hairline" charset="0"/>
          <a:ea typeface="MS PGothic" panose="020B0600070205080204" pitchFamily="34" charset="-128"/>
          <a:cs typeface="Montserrat Hairline" charset="0"/>
          <a:sym typeface="Montserrat Hairline" charset="0"/>
        </a:defRPr>
      </a:lvl2pPr>
      <a:lvl3pPr algn="l" defTabSz="1827374" rtl="0" eaLnBrk="0" fontAlgn="base" hangingPunct="0">
        <a:lnSpc>
          <a:spcPct val="90000"/>
        </a:lnSpc>
        <a:spcBef>
          <a:spcPct val="0"/>
        </a:spcBef>
        <a:spcAft>
          <a:spcPct val="0"/>
        </a:spcAft>
        <a:defRPr sz="6001">
          <a:solidFill>
            <a:srgbClr val="7F7F7F"/>
          </a:solidFill>
          <a:latin typeface="Montserrat Hairline" charset="0"/>
          <a:ea typeface="MS PGothic" panose="020B0600070205080204" pitchFamily="34" charset="-128"/>
          <a:cs typeface="Montserrat Hairline" charset="0"/>
          <a:sym typeface="Montserrat Hairline" charset="0"/>
        </a:defRPr>
      </a:lvl3pPr>
      <a:lvl4pPr algn="l" defTabSz="1827374" rtl="0" eaLnBrk="0" fontAlgn="base" hangingPunct="0">
        <a:lnSpc>
          <a:spcPct val="90000"/>
        </a:lnSpc>
        <a:spcBef>
          <a:spcPct val="0"/>
        </a:spcBef>
        <a:spcAft>
          <a:spcPct val="0"/>
        </a:spcAft>
        <a:defRPr sz="6001">
          <a:solidFill>
            <a:srgbClr val="7F7F7F"/>
          </a:solidFill>
          <a:latin typeface="Montserrat Hairline" charset="0"/>
          <a:ea typeface="MS PGothic" panose="020B0600070205080204" pitchFamily="34" charset="-128"/>
          <a:cs typeface="Montserrat Hairline" charset="0"/>
          <a:sym typeface="Montserrat Hairline" charset="0"/>
        </a:defRPr>
      </a:lvl4pPr>
      <a:lvl5pPr algn="l" defTabSz="1827374" rtl="0" eaLnBrk="0" fontAlgn="base" hangingPunct="0">
        <a:lnSpc>
          <a:spcPct val="90000"/>
        </a:lnSpc>
        <a:spcBef>
          <a:spcPct val="0"/>
        </a:spcBef>
        <a:spcAft>
          <a:spcPct val="0"/>
        </a:spcAft>
        <a:defRPr sz="6001">
          <a:solidFill>
            <a:srgbClr val="7F7F7F"/>
          </a:solidFill>
          <a:latin typeface="Montserrat Hairline" charset="0"/>
          <a:ea typeface="MS PGothic" panose="020B0600070205080204" pitchFamily="34" charset="-128"/>
          <a:cs typeface="Montserrat Hairline" charset="0"/>
          <a:sym typeface="Montserrat Hairline" charset="0"/>
        </a:defRPr>
      </a:lvl5pPr>
      <a:lvl6pPr marL="457240" algn="l" defTabSz="1827374" rtl="0" fontAlgn="base" hangingPunct="0">
        <a:lnSpc>
          <a:spcPct val="90000"/>
        </a:lnSpc>
        <a:spcBef>
          <a:spcPct val="0"/>
        </a:spcBef>
        <a:spcAft>
          <a:spcPct val="0"/>
        </a:spcAft>
        <a:defRPr sz="6001">
          <a:solidFill>
            <a:srgbClr val="7F7F7F"/>
          </a:solidFill>
          <a:latin typeface="Montserrat Hairline" charset="0"/>
          <a:ea typeface="ＭＳ Ｐゴシック" charset="0"/>
          <a:cs typeface="Montserrat Hairline" charset="0"/>
          <a:sym typeface="Montserrat Hairline" charset="0"/>
        </a:defRPr>
      </a:lvl6pPr>
      <a:lvl7pPr marL="914479" algn="l" defTabSz="1827374" rtl="0" fontAlgn="base" hangingPunct="0">
        <a:lnSpc>
          <a:spcPct val="90000"/>
        </a:lnSpc>
        <a:spcBef>
          <a:spcPct val="0"/>
        </a:spcBef>
        <a:spcAft>
          <a:spcPct val="0"/>
        </a:spcAft>
        <a:defRPr sz="6001">
          <a:solidFill>
            <a:srgbClr val="7F7F7F"/>
          </a:solidFill>
          <a:latin typeface="Montserrat Hairline" charset="0"/>
          <a:ea typeface="ＭＳ Ｐゴシック" charset="0"/>
          <a:cs typeface="Montserrat Hairline" charset="0"/>
          <a:sym typeface="Montserrat Hairline" charset="0"/>
        </a:defRPr>
      </a:lvl7pPr>
      <a:lvl8pPr marL="1371719" algn="l" defTabSz="1827374" rtl="0" fontAlgn="base" hangingPunct="0">
        <a:lnSpc>
          <a:spcPct val="90000"/>
        </a:lnSpc>
        <a:spcBef>
          <a:spcPct val="0"/>
        </a:spcBef>
        <a:spcAft>
          <a:spcPct val="0"/>
        </a:spcAft>
        <a:defRPr sz="6001">
          <a:solidFill>
            <a:srgbClr val="7F7F7F"/>
          </a:solidFill>
          <a:latin typeface="Montserrat Hairline" charset="0"/>
          <a:ea typeface="ＭＳ Ｐゴシック" charset="0"/>
          <a:cs typeface="Montserrat Hairline" charset="0"/>
          <a:sym typeface="Montserrat Hairline" charset="0"/>
        </a:defRPr>
      </a:lvl8pPr>
      <a:lvl9pPr marL="1828961" algn="l" defTabSz="1827374" rtl="0" fontAlgn="base" hangingPunct="0">
        <a:lnSpc>
          <a:spcPct val="90000"/>
        </a:lnSpc>
        <a:spcBef>
          <a:spcPct val="0"/>
        </a:spcBef>
        <a:spcAft>
          <a:spcPct val="0"/>
        </a:spcAft>
        <a:defRPr sz="6001">
          <a:solidFill>
            <a:srgbClr val="7F7F7F"/>
          </a:solidFill>
          <a:latin typeface="Montserrat Hairline" charset="0"/>
          <a:ea typeface="ＭＳ Ｐゴシック" charset="0"/>
          <a:cs typeface="Montserrat Hairline" charset="0"/>
          <a:sym typeface="Montserrat Hairline" charset="0"/>
        </a:defRPr>
      </a:lvl9pPr>
    </p:titleStyle>
    <p:bodyStyle>
      <a:lvl1pPr marL="342931" indent="-342931" algn="l" defTabSz="1827374" rtl="0" eaLnBrk="0" fontAlgn="base" hangingPunct="0">
        <a:lnSpc>
          <a:spcPct val="90000"/>
        </a:lnSpc>
        <a:spcBef>
          <a:spcPts val="2001"/>
        </a:spcBef>
        <a:spcAft>
          <a:spcPct val="0"/>
        </a:spcAft>
        <a:defRPr sz="4800">
          <a:solidFill>
            <a:srgbClr val="7F7F7F"/>
          </a:solidFill>
          <a:latin typeface="+mn-lt"/>
          <a:ea typeface="MS PGothic" panose="020B0600070205080204" pitchFamily="34" charset="-128"/>
          <a:cs typeface="+mn-cs"/>
          <a:sym typeface="Montserrat Hairline" charset="0"/>
        </a:defRPr>
      </a:lvl1pPr>
      <a:lvl2pPr marL="743015" indent="169878" algn="l" defTabSz="1827374" rtl="0" eaLnBrk="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2pPr>
      <a:lvl3pPr marL="1143099" indent="684273" algn="l" defTabSz="1827374" rtl="0" eaLnBrk="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3pPr>
      <a:lvl4pPr marL="1600341" indent="1141512" algn="l" defTabSz="1827374" rtl="0" eaLnBrk="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4pPr>
      <a:lvl5pPr marL="2057581" indent="1598752" algn="l" defTabSz="1827374" rtl="0" eaLnBrk="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5pPr>
      <a:lvl6pPr marL="457240" indent="3656333" algn="l" defTabSz="1827374" rtl="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6pPr>
      <a:lvl7pPr marL="914479" indent="3656333" algn="l" defTabSz="1827374" rtl="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7pPr>
      <a:lvl8pPr marL="1371719" indent="3656333" algn="l" defTabSz="1827374" rtl="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8pPr>
      <a:lvl9pPr marL="1828961" indent="3656333" algn="l" defTabSz="1827374" rtl="0" fontAlgn="base" hangingPunct="0">
        <a:lnSpc>
          <a:spcPct val="90000"/>
        </a:lnSpc>
        <a:spcBef>
          <a:spcPts val="2001"/>
        </a:spcBef>
        <a:spcAft>
          <a:spcPct val="0"/>
        </a:spcAft>
        <a:defRPr sz="4800">
          <a:solidFill>
            <a:srgbClr val="7F7F7F"/>
          </a:solidFill>
          <a:latin typeface="+mn-lt"/>
          <a:ea typeface="Montserrat Hairline" charset="0"/>
          <a:cs typeface="+mn-cs"/>
          <a:sym typeface="Montserrat Hairline" charset="0"/>
        </a:defRPr>
      </a:lvl9pPr>
    </p:bodyStyle>
    <p:otherStyle>
      <a:defPPr>
        <a:defRPr lang="en-US"/>
      </a:defPPr>
      <a:lvl1pPr marL="0" algn="l" defTabSz="457240" rtl="0" eaLnBrk="1" latinLnBrk="0" hangingPunct="1">
        <a:defRPr sz="1800" kern="1200">
          <a:solidFill>
            <a:schemeClr val="tx1"/>
          </a:solidFill>
          <a:latin typeface="+mn-lt"/>
          <a:ea typeface="+mn-ea"/>
          <a:cs typeface="+mn-cs"/>
        </a:defRPr>
      </a:lvl1pPr>
      <a:lvl2pPr marL="457240" algn="l" defTabSz="457240" rtl="0" eaLnBrk="1" latinLnBrk="0" hangingPunct="1">
        <a:defRPr sz="1800" kern="1200">
          <a:solidFill>
            <a:schemeClr val="tx1"/>
          </a:solidFill>
          <a:latin typeface="+mn-lt"/>
          <a:ea typeface="+mn-ea"/>
          <a:cs typeface="+mn-cs"/>
        </a:defRPr>
      </a:lvl2pPr>
      <a:lvl3pPr marL="914479" algn="l" defTabSz="457240" rtl="0" eaLnBrk="1" latinLnBrk="0" hangingPunct="1">
        <a:defRPr sz="1800" kern="1200">
          <a:solidFill>
            <a:schemeClr val="tx1"/>
          </a:solidFill>
          <a:latin typeface="+mn-lt"/>
          <a:ea typeface="+mn-ea"/>
          <a:cs typeface="+mn-cs"/>
        </a:defRPr>
      </a:lvl3pPr>
      <a:lvl4pPr marL="1371719" algn="l" defTabSz="457240" rtl="0" eaLnBrk="1" latinLnBrk="0" hangingPunct="1">
        <a:defRPr sz="1800" kern="1200">
          <a:solidFill>
            <a:schemeClr val="tx1"/>
          </a:solidFill>
          <a:latin typeface="+mn-lt"/>
          <a:ea typeface="+mn-ea"/>
          <a:cs typeface="+mn-cs"/>
        </a:defRPr>
      </a:lvl4pPr>
      <a:lvl5pPr marL="1828961" algn="l" defTabSz="457240" rtl="0" eaLnBrk="1" latinLnBrk="0" hangingPunct="1">
        <a:defRPr sz="1800" kern="1200">
          <a:solidFill>
            <a:schemeClr val="tx1"/>
          </a:solidFill>
          <a:latin typeface="+mn-lt"/>
          <a:ea typeface="+mn-ea"/>
          <a:cs typeface="+mn-cs"/>
        </a:defRPr>
      </a:lvl5pPr>
      <a:lvl6pPr marL="2286201" algn="l" defTabSz="457240" rtl="0" eaLnBrk="1" latinLnBrk="0" hangingPunct="1">
        <a:defRPr sz="1800" kern="1200">
          <a:solidFill>
            <a:schemeClr val="tx1"/>
          </a:solidFill>
          <a:latin typeface="+mn-lt"/>
          <a:ea typeface="+mn-ea"/>
          <a:cs typeface="+mn-cs"/>
        </a:defRPr>
      </a:lvl6pPr>
      <a:lvl7pPr marL="2743440" algn="l" defTabSz="457240" rtl="0" eaLnBrk="1" latinLnBrk="0" hangingPunct="1">
        <a:defRPr sz="1800" kern="1200">
          <a:solidFill>
            <a:schemeClr val="tx1"/>
          </a:solidFill>
          <a:latin typeface="+mn-lt"/>
          <a:ea typeface="+mn-ea"/>
          <a:cs typeface="+mn-cs"/>
        </a:defRPr>
      </a:lvl7pPr>
      <a:lvl8pPr marL="3200680" algn="l" defTabSz="457240" rtl="0" eaLnBrk="1" latinLnBrk="0" hangingPunct="1">
        <a:defRPr sz="1800" kern="1200">
          <a:solidFill>
            <a:schemeClr val="tx1"/>
          </a:solidFill>
          <a:latin typeface="+mn-lt"/>
          <a:ea typeface="+mn-ea"/>
          <a:cs typeface="+mn-cs"/>
        </a:defRPr>
      </a:lvl8pPr>
      <a:lvl9pPr marL="3657920" algn="l" defTabSz="4572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msighusa.sharepoint.com/:f:/s/GuideWireCore/EhQhzMszoFtIvrbN2-oKknEBXwoTQxptNnxuUglWekeNng?e=6nTred" TargetMode="External"/><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notesSlide" Target="../notesSlides/notesSlide14.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23.svg"/><Relationship Id="rId5" Type="http://schemas.openxmlformats.org/officeDocument/2006/relationships/diagramQuickStyle" Target="../diagrams/quickStyle1.xml"/><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1.svg"/><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msighusa.sharepoint.com/:w:/s/GuideWireCore/EcPlOqNwyZdKriiMg_0LJUIBGSbHQgs5JoMG7PPqsoh8rw?e=wPw8l7"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msighusa.sharepoint.com/:w:/s/GuideWireCore/Eb1GgOYPMhhDnoGqeu8Eqw4BZQmPt-fabZiPQC-8rC1RFQ?e=HbkZUI" TargetMode="Externa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397F5E-F7C7-C17E-705F-33E7A7E78A26}"/>
              </a:ext>
            </a:extLst>
          </p:cNvPr>
          <p:cNvPicPr>
            <a:picLocks noChangeAspect="1"/>
          </p:cNvPicPr>
          <p:nvPr/>
        </p:nvPicPr>
        <p:blipFill>
          <a:blip r:embed="rId3">
            <a:alphaModFix amt="51000"/>
          </a:blip>
          <a:stretch>
            <a:fillRect/>
          </a:stretch>
        </p:blipFill>
        <p:spPr>
          <a:xfrm>
            <a:off x="3180862" y="2408268"/>
            <a:ext cx="16373229" cy="2795643"/>
          </a:xfrm>
          <a:prstGeom prst="rect">
            <a:avLst/>
          </a:prstGeom>
        </p:spPr>
      </p:pic>
      <p:sp>
        <p:nvSpPr>
          <p:cNvPr id="14337" name="Text Box 1" descr="TextBox 9">
            <a:extLst>
              <a:ext uri="{FF2B5EF4-FFF2-40B4-BE49-F238E27FC236}">
                <a16:creationId xmlns:a16="http://schemas.microsoft.com/office/drawing/2014/main" id="{A8D6F831-BEBE-4881-9CB1-87F22206BEBF}"/>
              </a:ext>
            </a:extLst>
          </p:cNvPr>
          <p:cNvSpPr txBox="1">
            <a:spLocks/>
          </p:cNvSpPr>
          <p:nvPr/>
        </p:nvSpPr>
        <p:spPr bwMode="auto">
          <a:xfrm>
            <a:off x="1358844" y="688975"/>
            <a:ext cx="311265" cy="61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1" tIns="91421" rIns="91421" bIns="91421">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algn="ctr" eaLnBrk="1">
              <a:lnSpc>
                <a:spcPct val="100000"/>
              </a:lnSpc>
              <a:spcBef>
                <a:spcPct val="0"/>
              </a:spcBef>
            </a:pPr>
            <a:fld id="{1B7EF2C7-A73D-4663-9CC2-95B2B97CAEF6}" type="slidenum">
              <a:rPr lang="en-US" altLang="en-US" sz="2801">
                <a:solidFill>
                  <a:srgbClr val="FFFFFF"/>
                </a:solidFill>
                <a:latin typeface="Montserrat Light" charset="0"/>
                <a:sym typeface="Montserrat Light" charset="0"/>
              </a:rPr>
              <a:pPr algn="ctr" eaLnBrk="1">
                <a:lnSpc>
                  <a:spcPct val="100000"/>
                </a:lnSpc>
                <a:spcBef>
                  <a:spcPct val="0"/>
                </a:spcBef>
              </a:pPr>
              <a:t>1</a:t>
            </a:fld>
            <a:endParaRPr lang="en-US" altLang="en-US" sz="2801">
              <a:solidFill>
                <a:srgbClr val="FFFFFF"/>
              </a:solidFill>
              <a:latin typeface="Montserrat Light" charset="0"/>
              <a:sym typeface="Montserrat Light" charset="0"/>
            </a:endParaRPr>
          </a:p>
        </p:txBody>
      </p:sp>
      <p:sp>
        <p:nvSpPr>
          <p:cNvPr id="3" name="TextBox 2">
            <a:extLst>
              <a:ext uri="{FF2B5EF4-FFF2-40B4-BE49-F238E27FC236}">
                <a16:creationId xmlns:a16="http://schemas.microsoft.com/office/drawing/2014/main" id="{9DF4BD4E-D907-634D-AEF4-4F103AF463D5}"/>
              </a:ext>
            </a:extLst>
          </p:cNvPr>
          <p:cNvSpPr txBox="1"/>
          <p:nvPr/>
        </p:nvSpPr>
        <p:spPr>
          <a:xfrm>
            <a:off x="8962629" y="10249511"/>
            <a:ext cx="6446042" cy="461665"/>
          </a:xfrm>
          <a:prstGeom prst="rect">
            <a:avLst/>
          </a:prstGeom>
          <a:noFill/>
        </p:spPr>
        <p:txBody>
          <a:bodyPr wrap="square" rtlCol="0" anchor="ctr">
            <a:spAutoFit/>
          </a:bodyPr>
          <a:lstStyle/>
          <a:p>
            <a:pPr algn="ctr"/>
            <a:r>
              <a:rPr lang="en-US" sz="2400" b="1">
                <a:solidFill>
                  <a:srgbClr val="000000"/>
                </a:solidFill>
                <a:latin typeface="Segoe UI Black" panose="020B0A02040204020203" pitchFamily="34" charset="0"/>
                <a:ea typeface="Segoe UI Black" panose="020B0A02040204020203" pitchFamily="34" charset="0"/>
              </a:rPr>
              <a:t>May 2024</a:t>
            </a:r>
          </a:p>
        </p:txBody>
      </p:sp>
      <p:sp>
        <p:nvSpPr>
          <p:cNvPr id="2" name="TextBox 1">
            <a:extLst>
              <a:ext uri="{FF2B5EF4-FFF2-40B4-BE49-F238E27FC236}">
                <a16:creationId xmlns:a16="http://schemas.microsoft.com/office/drawing/2014/main" id="{886213D2-AA6E-94D3-DC92-8E03A6E7A5C5}"/>
              </a:ext>
            </a:extLst>
          </p:cNvPr>
          <p:cNvSpPr txBox="1"/>
          <p:nvPr/>
        </p:nvSpPr>
        <p:spPr>
          <a:xfrm>
            <a:off x="3415323" y="2582367"/>
            <a:ext cx="15755815" cy="1754326"/>
          </a:xfrm>
          <a:prstGeom prst="rect">
            <a:avLst/>
          </a:prstGeom>
          <a:noFill/>
        </p:spPr>
        <p:txBody>
          <a:bodyPr wrap="square" rtlCol="0">
            <a:spAutoFit/>
          </a:bodyPr>
          <a:lstStyle/>
          <a:p>
            <a:pPr algn="ctr"/>
            <a:r>
              <a:rPr lang="en-US" sz="5400" b="1">
                <a:solidFill>
                  <a:srgbClr val="000000"/>
                </a:solidFill>
                <a:latin typeface="Segoe UI Black" panose="020B0A02040204020203" pitchFamily="34" charset="0"/>
                <a:ea typeface="Segoe UI Black" panose="020B0A02040204020203" pitchFamily="34" charset="0"/>
              </a:rPr>
              <a:t>Guidewire Cloud Program: </a:t>
            </a:r>
          </a:p>
          <a:p>
            <a:pPr algn="ctr"/>
            <a:r>
              <a:rPr lang="en-US" sz="5400" b="1">
                <a:solidFill>
                  <a:srgbClr val="000000"/>
                </a:solidFill>
                <a:latin typeface="Segoe UI Black" panose="020B0A02040204020203" pitchFamily="34" charset="0"/>
                <a:ea typeface="Segoe UI Black" panose="020B0A02040204020203" pitchFamily="34" charset="0"/>
              </a:rPr>
              <a:t>QA Strategy Update - Release 1 “Cirrus”</a:t>
            </a:r>
            <a:endParaRPr lang="en-US" b="1">
              <a:solidFill>
                <a:srgbClr val="000000"/>
              </a:solidFill>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460084A1-96B0-4B05-051E-8CEAEB4C73BC}"/>
              </a:ext>
            </a:extLst>
          </p:cNvPr>
          <p:cNvSpPr txBox="1"/>
          <p:nvPr/>
        </p:nvSpPr>
        <p:spPr>
          <a:xfrm>
            <a:off x="8015985" y="11072516"/>
            <a:ext cx="8339331" cy="646331"/>
          </a:xfrm>
          <a:prstGeom prst="rect">
            <a:avLst/>
          </a:prstGeom>
          <a:noFill/>
        </p:spPr>
        <p:txBody>
          <a:bodyPr wrap="square">
            <a:spAutoFit/>
          </a:bodyPr>
          <a:lstStyle/>
          <a:p>
            <a:pPr algn="ctr"/>
            <a:r>
              <a:rPr lang="en-US" sz="1800">
                <a:solidFill>
                  <a:srgbClr val="000000"/>
                </a:solidFill>
                <a:latin typeface="Segoe UI Black" panose="020B0A02040204020203" pitchFamily="34" charset="0"/>
                <a:ea typeface="Segoe UI Black" panose="020B0A02040204020203" pitchFamily="34" charset="0"/>
              </a:rPr>
              <a:t>Address: 15 Independence Blvd # 3, Warren, NJ 07059</a:t>
            </a:r>
          </a:p>
          <a:p>
            <a:pPr algn="ctr"/>
            <a:r>
              <a:rPr lang="en-US" sz="1800">
                <a:solidFill>
                  <a:srgbClr val="000000"/>
                </a:solidFill>
                <a:latin typeface="Segoe UI Black" panose="020B0A02040204020203" pitchFamily="34" charset="0"/>
                <a:ea typeface="Segoe UI Black" panose="020B0A02040204020203" pitchFamily="34" charset="0"/>
              </a:rPr>
              <a:t>Phone: (908) 604-2900</a:t>
            </a:r>
          </a:p>
        </p:txBody>
      </p:sp>
      <p:sp>
        <p:nvSpPr>
          <p:cNvPr id="7" name="Slide Number Placeholder 6">
            <a:extLst>
              <a:ext uri="{FF2B5EF4-FFF2-40B4-BE49-F238E27FC236}">
                <a16:creationId xmlns:a16="http://schemas.microsoft.com/office/drawing/2014/main" id="{8FAFB967-C191-C79E-FD3D-2889CCEEBE6C}"/>
              </a:ext>
            </a:extLst>
          </p:cNvPr>
          <p:cNvSpPr>
            <a:spLocks noGrp="1"/>
          </p:cNvSpPr>
          <p:nvPr>
            <p:ph type="sldNum" sz="quarter" idx="10"/>
          </p:nvPr>
        </p:nvSpPr>
        <p:spPr/>
        <p:txBody>
          <a:bodyPr/>
          <a:lstStyle/>
          <a:p>
            <a:pPr>
              <a:defRPr/>
            </a:pPr>
            <a:fld id="{2754EE3B-8926-430B-918E-0AE1FB251CDD}" type="slidenum">
              <a:rPr lang="en-US" altLang="en-US" smtClean="0"/>
              <a:pPr>
                <a:defRPr/>
              </a:pPr>
              <a:t>1</a:t>
            </a:fld>
            <a:endParaRPr lang="en-US" altLang="en-US"/>
          </a:p>
        </p:txBody>
      </p:sp>
      <p:sp>
        <p:nvSpPr>
          <p:cNvPr id="4" name="TextBox 3">
            <a:extLst>
              <a:ext uri="{FF2B5EF4-FFF2-40B4-BE49-F238E27FC236}">
                <a16:creationId xmlns:a16="http://schemas.microsoft.com/office/drawing/2014/main" id="{96D51D7C-03A5-3D6D-FCBC-6AE28276E830}"/>
              </a:ext>
            </a:extLst>
          </p:cNvPr>
          <p:cNvSpPr txBox="1"/>
          <p:nvPr/>
        </p:nvSpPr>
        <p:spPr>
          <a:xfrm>
            <a:off x="8015984" y="11819089"/>
            <a:ext cx="8339331" cy="369332"/>
          </a:xfrm>
          <a:prstGeom prst="rect">
            <a:avLst/>
          </a:prstGeom>
          <a:noFill/>
        </p:spPr>
        <p:txBody>
          <a:bodyPr wrap="square">
            <a:spAutoFit/>
          </a:bodyPr>
          <a:lstStyle/>
          <a:p>
            <a:pPr algn="ctr"/>
            <a:r>
              <a:rPr lang="en-US" sz="1800">
                <a:solidFill>
                  <a:srgbClr val="A100FF"/>
                </a:solidFill>
                <a:latin typeface="Segoe UI Black" panose="020B0A02040204020203" pitchFamily="34" charset="0"/>
                <a:ea typeface="Segoe UI Black" panose="020B0A02040204020203" pitchFamily="34" charset="0"/>
              </a:rPr>
              <a:t>Prepared by: Accenture</a:t>
            </a:r>
          </a:p>
        </p:txBody>
      </p:sp>
      <p:pic>
        <p:nvPicPr>
          <p:cNvPr id="9" name="Picture 8">
            <a:extLst>
              <a:ext uri="{FF2B5EF4-FFF2-40B4-BE49-F238E27FC236}">
                <a16:creationId xmlns:a16="http://schemas.microsoft.com/office/drawing/2014/main" id="{F2F45B11-F56A-CD88-394F-E36C7060209B}"/>
              </a:ext>
            </a:extLst>
          </p:cNvPr>
          <p:cNvPicPr>
            <a:picLocks noChangeAspect="1"/>
          </p:cNvPicPr>
          <p:nvPr/>
        </p:nvPicPr>
        <p:blipFill>
          <a:blip r:embed="rId4"/>
          <a:stretch>
            <a:fillRect/>
          </a:stretch>
        </p:blipFill>
        <p:spPr>
          <a:xfrm>
            <a:off x="8810346" y="5565251"/>
            <a:ext cx="5798578" cy="2994038"/>
          </a:xfrm>
          <a:prstGeom prst="rect">
            <a:avLst/>
          </a:prstGeom>
        </p:spPr>
      </p:pic>
      <p:sp>
        <p:nvSpPr>
          <p:cNvPr id="6" name="Rectangle 8">
            <a:extLst>
              <a:ext uri="{FF2B5EF4-FFF2-40B4-BE49-F238E27FC236}">
                <a16:creationId xmlns:a16="http://schemas.microsoft.com/office/drawing/2014/main" id="{7437F02A-5635-2175-37AB-4FD84296B66A}"/>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F911FB8-A8F7-45C7-A491-1B0D3404D306}"/>
              </a:ext>
            </a:extLst>
          </p:cNvPr>
          <p:cNvGraphicFramePr>
            <a:graphicFrameLocks noChangeAspect="1"/>
          </p:cNvGraphicFramePr>
          <p:nvPr>
            <p:custDataLst>
              <p:tags r:id="rId1"/>
            </p:custDataLst>
          </p:nvPr>
        </p:nvGraphicFramePr>
        <p:xfrm>
          <a:off x="10753" y="6744"/>
          <a:ext cx="3174" cy="3174"/>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8" name="Object 7" hidden="1">
                        <a:extLst>
                          <a:ext uri="{FF2B5EF4-FFF2-40B4-BE49-F238E27FC236}">
                            <a16:creationId xmlns:a16="http://schemas.microsoft.com/office/drawing/2014/main" id="{5F911FB8-A8F7-45C7-A491-1B0D3404D306}"/>
                          </a:ext>
                        </a:extLst>
                      </p:cNvPr>
                      <p:cNvPicPr/>
                      <p:nvPr/>
                    </p:nvPicPr>
                    <p:blipFill>
                      <a:blip r:embed="rId6"/>
                      <a:stretch>
                        <a:fillRect/>
                      </a:stretch>
                    </p:blipFill>
                    <p:spPr>
                      <a:xfrm>
                        <a:off x="10753" y="6744"/>
                        <a:ext cx="3174" cy="317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7EB2D61-28E7-49E9-A76C-145D16FD5436}"/>
              </a:ext>
            </a:extLst>
          </p:cNvPr>
          <p:cNvSpPr/>
          <p:nvPr>
            <p:custDataLst>
              <p:tags r:id="rId2"/>
            </p:custDataLst>
          </p:nvPr>
        </p:nvSpPr>
        <p:spPr>
          <a:xfrm>
            <a:off x="7579" y="3573"/>
            <a:ext cx="317261" cy="317261"/>
          </a:xfrm>
          <a:prstGeom prst="rect">
            <a:avLst/>
          </a:prstGeom>
          <a:noFill/>
          <a:ln w="19050">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none" lIns="0" tIns="0" rIns="0" bIns="0" numCol="1" spcCol="0" rtlCol="0" anchor="ctr" anchorCtr="0">
            <a:noAutofit/>
          </a:bodyPr>
          <a:lstStyle/>
          <a:p>
            <a:pPr algn="ctr" defTabSz="1827886" eaLnBrk="1" fontAlgn="auto" hangingPunct="1">
              <a:spcBef>
                <a:spcPts val="0"/>
              </a:spcBef>
              <a:spcAft>
                <a:spcPts val="0"/>
              </a:spcAft>
              <a:defRPr/>
            </a:pPr>
            <a:endParaRPr lang="en-US" sz="3998">
              <a:solidFill>
                <a:srgbClr val="000000"/>
              </a:solidFill>
              <a:latin typeface="Graphik Black" panose="020B0A03030202060203" pitchFamily="34" charset="0"/>
              <a:sym typeface="Graphik Black" panose="020B0A03030202060203" pitchFamily="34" charset="0"/>
            </a:endParaRPr>
          </a:p>
        </p:txBody>
      </p:sp>
      <p:sp>
        <p:nvSpPr>
          <p:cNvPr id="114" name="Rectangle: Rounded Corners 113">
            <a:extLst>
              <a:ext uri="{FF2B5EF4-FFF2-40B4-BE49-F238E27FC236}">
                <a16:creationId xmlns:a16="http://schemas.microsoft.com/office/drawing/2014/main" id="{DA092FA6-70C6-4E45-BB1B-9BD600AA1A10}"/>
              </a:ext>
            </a:extLst>
          </p:cNvPr>
          <p:cNvSpPr/>
          <p:nvPr/>
        </p:nvSpPr>
        <p:spPr>
          <a:xfrm>
            <a:off x="1699214" y="2071100"/>
            <a:ext cx="21640653" cy="993256"/>
          </a:xfrm>
          <a:prstGeom prst="roundRect">
            <a:avLst>
              <a:gd name="adj" fmla="val 7295"/>
            </a:avLst>
          </a:prstGeom>
          <a:solidFill>
            <a:schemeClr val="bg1"/>
          </a:solidFill>
          <a:ln w="3175">
            <a:solidFill>
              <a:schemeClr val="tx1"/>
            </a:solidFill>
            <a:miter lim="800000"/>
            <a:headEnd/>
            <a:tailEnd/>
          </a:ln>
        </p:spPr>
        <p:txBody>
          <a:bodyPr wrap="square" lIns="0" tIns="182785" rIns="0" bIns="182785" anchor="ctr" anchorCtr="0">
            <a:noAutofit/>
          </a:bodyPr>
          <a:lstStyle/>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and Defect Management – ALM/Any tool used by MSIG Financial</a:t>
            </a:r>
          </a:p>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Execution – SQL scripts and reports</a:t>
            </a:r>
          </a:p>
        </p:txBody>
      </p:sp>
      <p:sp>
        <p:nvSpPr>
          <p:cNvPr id="116" name="Rectangle: Rounded Corners 115">
            <a:extLst>
              <a:ext uri="{FF2B5EF4-FFF2-40B4-BE49-F238E27FC236}">
                <a16:creationId xmlns:a16="http://schemas.microsoft.com/office/drawing/2014/main" id="{99849C4F-58B8-4F60-9919-F0DCFB6C298C}"/>
              </a:ext>
            </a:extLst>
          </p:cNvPr>
          <p:cNvSpPr/>
          <p:nvPr/>
        </p:nvSpPr>
        <p:spPr>
          <a:xfrm rot="16200000">
            <a:off x="938390" y="3738223"/>
            <a:ext cx="663804" cy="677316"/>
          </a:xfrm>
          <a:prstGeom prst="roundRect">
            <a:avLst>
              <a:gd name="adj" fmla="val 8382"/>
            </a:avLst>
          </a:prstGeom>
        </p:spPr>
        <p:txBody>
          <a:bodyPr wrap="non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Phase</a:t>
            </a:r>
          </a:p>
        </p:txBody>
      </p:sp>
      <p:sp>
        <p:nvSpPr>
          <p:cNvPr id="117" name="Rectangle: Rounded Corners 116">
            <a:extLst>
              <a:ext uri="{FF2B5EF4-FFF2-40B4-BE49-F238E27FC236}">
                <a16:creationId xmlns:a16="http://schemas.microsoft.com/office/drawing/2014/main" id="{84C99A8B-0597-479E-B612-8E2D8573DEAE}"/>
              </a:ext>
            </a:extLst>
          </p:cNvPr>
          <p:cNvSpPr/>
          <p:nvPr/>
        </p:nvSpPr>
        <p:spPr>
          <a:xfrm rot="16200000">
            <a:off x="714739" y="5389364"/>
            <a:ext cx="1111099" cy="677316"/>
          </a:xfrm>
          <a:prstGeom prst="roundRect">
            <a:avLst>
              <a:gd name="adj" fmla="val 8382"/>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Focus</a:t>
            </a:r>
          </a:p>
        </p:txBody>
      </p:sp>
      <p:sp>
        <p:nvSpPr>
          <p:cNvPr id="173" name="Rectangle 172">
            <a:extLst>
              <a:ext uri="{FF2B5EF4-FFF2-40B4-BE49-F238E27FC236}">
                <a16:creationId xmlns:a16="http://schemas.microsoft.com/office/drawing/2014/main" id="{98BE417C-5740-43F8-901C-3F78040F2CDE}"/>
              </a:ext>
            </a:extLst>
          </p:cNvPr>
          <p:cNvSpPr/>
          <p:nvPr/>
        </p:nvSpPr>
        <p:spPr>
          <a:xfrm rot="16200000">
            <a:off x="690011" y="2244689"/>
            <a:ext cx="1121879" cy="646074"/>
          </a:xfrm>
          <a:prstGeom prst="rect">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srgbClr val="000000"/>
                </a:solidFill>
                <a:latin typeface="Graphik"/>
                <a:ea typeface="+mn-ea"/>
                <a:cs typeface="Calibri" panose="020F0502020204030204" pitchFamily="34" charset="0"/>
              </a:rPr>
              <a:t>Testing Tools</a:t>
            </a:r>
          </a:p>
        </p:txBody>
      </p:sp>
      <p:sp>
        <p:nvSpPr>
          <p:cNvPr id="139" name="Rectangle 138">
            <a:extLst>
              <a:ext uri="{FF2B5EF4-FFF2-40B4-BE49-F238E27FC236}">
                <a16:creationId xmlns:a16="http://schemas.microsoft.com/office/drawing/2014/main" id="{C150511C-AFA0-4D4B-8127-9C7D098446D6}"/>
              </a:ext>
            </a:extLst>
          </p:cNvPr>
          <p:cNvSpPr/>
          <p:nvPr/>
        </p:nvSpPr>
        <p:spPr>
          <a:xfrm>
            <a:off x="1672935" y="4577699"/>
            <a:ext cx="4292951" cy="8136192"/>
          </a:xfrm>
          <a:prstGeom prst="rect">
            <a:avLst/>
          </a:prstGeom>
          <a:solidFill>
            <a:sysClr val="window" lastClr="FFFFFF">
              <a:lumMod val="95000"/>
            </a:sysClr>
          </a:solidFill>
          <a:ln w="12700" cap="flat" cmpd="sng" algn="ctr">
            <a:noFill/>
            <a:prstDash val="solid"/>
          </a:ln>
          <a:effectLst/>
        </p:spPr>
        <p:txBody>
          <a:bodyPr lIns="182785" tIns="365570" rIns="91392" bIns="45720" rtlCol="0" anchor="t"/>
          <a:lstStyle/>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kern="0">
                <a:solidFill>
                  <a:prstClr val="black"/>
                </a:solidFill>
                <a:latin typeface="Graphik"/>
                <a:ea typeface="+mn-ea"/>
                <a:cs typeface="Calibri"/>
              </a:rPr>
              <a:t>Validation of GW v9 Claims to ClaimCenter Cloud (Jasper) ski release</a:t>
            </a: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kern="0">
                <a:solidFill>
                  <a:prstClr val="black"/>
                </a:solidFill>
                <a:latin typeface="Graphik"/>
                <a:ea typeface="+mn-ea"/>
                <a:cs typeface="Calibri"/>
              </a:rPr>
              <a:t>Testing to meet the Guidewire Cloud Standards (Features of ski releases, substantial changes from on-premises)</a:t>
            </a: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kern="0">
                <a:solidFill>
                  <a:prstClr val="black"/>
                </a:solidFill>
                <a:latin typeface="Graphik"/>
                <a:ea typeface="+mn-ea"/>
                <a:cs typeface="Calibri"/>
              </a:rPr>
              <a:t>Total # of Claims Count for in-scope LOB’s matching GW v9 and ClaimCenter Cloud per LOB</a:t>
            </a: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kern="0">
                <a:solidFill>
                  <a:prstClr val="black"/>
                </a:solidFill>
                <a:latin typeface="Graphik"/>
                <a:ea typeface="+mn-ea"/>
                <a:cs typeface="Calibri"/>
              </a:rPr>
              <a:t>Claims &amp; Contact Manager UI screens &amp; details (i.e., status, LOB, subrogation and salvage claims payment, vendor details, coverages, exposure or reserve buckets, incidents, recoveries etc.,) </a:t>
            </a:r>
            <a:r>
              <a:rPr lang="en-US" sz="2000" b="1" kern="0">
                <a:solidFill>
                  <a:prstClr val="black"/>
                </a:solidFill>
                <a:latin typeface="Graphik"/>
                <a:ea typeface="+mn-ea"/>
                <a:cs typeface="Calibri"/>
              </a:rPr>
              <a:t>matching between GW v9 and ClaimCenter Cloud  </a:t>
            </a: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kern="0">
                <a:solidFill>
                  <a:prstClr val="black"/>
                </a:solidFill>
                <a:latin typeface="Graphik"/>
                <a:ea typeface="+mn-ea"/>
                <a:cs typeface="Calibri"/>
              </a:rPr>
              <a:t>Verify the Line of Business involved in the upgrade process are available in the new ski release of ClaimCenter </a:t>
            </a:r>
            <a:endParaRPr lang="en-US" sz="2000" kern="0">
              <a:solidFill>
                <a:prstClr val="black"/>
              </a:solidFill>
              <a:latin typeface="Graphik"/>
              <a:ea typeface="+mn-ea"/>
              <a:cs typeface="Calibri" panose="020F0502020204030204" pitchFamily="34" charset="0"/>
            </a:endParaRP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endParaRPr lang="en-US" sz="2000" kern="0">
              <a:solidFill>
                <a:prstClr val="black"/>
              </a:solidFill>
              <a:latin typeface="Graphik"/>
              <a:ea typeface="+mn-ea"/>
              <a:cs typeface="Calibri" panose="020F0502020204030204" pitchFamily="34" charset="0"/>
            </a:endParaRP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endParaRPr lang="en-US" sz="2000" kern="0">
              <a:solidFill>
                <a:prstClr val="black"/>
              </a:solidFill>
              <a:latin typeface="Graphik"/>
              <a:ea typeface="+mn-ea"/>
              <a:cs typeface="Calibri" panose="020F0502020204030204" pitchFamily="34" charset="0"/>
            </a:endParaRPr>
          </a:p>
        </p:txBody>
      </p:sp>
      <p:sp>
        <p:nvSpPr>
          <p:cNvPr id="140" name="Rectangle: Top Corners Rounded 139">
            <a:extLst>
              <a:ext uri="{FF2B5EF4-FFF2-40B4-BE49-F238E27FC236}">
                <a16:creationId xmlns:a16="http://schemas.microsoft.com/office/drawing/2014/main" id="{EB238766-9242-4764-8476-FC91D878581C}"/>
              </a:ext>
            </a:extLst>
          </p:cNvPr>
          <p:cNvSpPr/>
          <p:nvPr/>
        </p:nvSpPr>
        <p:spPr>
          <a:xfrm>
            <a:off x="1735476" y="3270122"/>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Functional </a:t>
            </a:r>
            <a:br>
              <a:rPr lang="en-US" sz="2399" b="1" kern="0">
                <a:solidFill>
                  <a:srgbClr val="FFFFFF"/>
                </a:solidFill>
                <a:latin typeface="Graphik"/>
                <a:ea typeface="+mn-ea"/>
                <a:cs typeface="Calibri" panose="020F0502020204030204" pitchFamily="34" charset="0"/>
              </a:rPr>
            </a:br>
            <a:r>
              <a:rPr lang="en-US" sz="2399" b="1" kern="0">
                <a:solidFill>
                  <a:srgbClr val="FFFFFF"/>
                </a:solidFill>
                <a:latin typeface="Graphik"/>
                <a:ea typeface="+mn-ea"/>
                <a:cs typeface="Calibri" panose="020F0502020204030204" pitchFamily="34" charset="0"/>
              </a:rPr>
              <a:t>Testing</a:t>
            </a:r>
          </a:p>
        </p:txBody>
      </p:sp>
      <p:sp>
        <p:nvSpPr>
          <p:cNvPr id="121" name="Rectangle: Top Corners Rounded 120">
            <a:extLst>
              <a:ext uri="{FF2B5EF4-FFF2-40B4-BE49-F238E27FC236}">
                <a16:creationId xmlns:a16="http://schemas.microsoft.com/office/drawing/2014/main" id="{26B0044E-8674-462B-A458-F8A35DDFE38C}"/>
              </a:ext>
            </a:extLst>
          </p:cNvPr>
          <p:cNvSpPr/>
          <p:nvPr/>
        </p:nvSpPr>
        <p:spPr>
          <a:xfrm>
            <a:off x="6142079" y="3270122"/>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System &amp; </a:t>
            </a:r>
          </a:p>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Integration </a:t>
            </a:r>
            <a:br>
              <a:rPr lang="en-US" sz="2399" b="1" kern="0">
                <a:solidFill>
                  <a:srgbClr val="FFFFFF"/>
                </a:solidFill>
                <a:latin typeface="Graphik"/>
                <a:ea typeface="+mn-ea"/>
                <a:cs typeface="Calibri" panose="020F0502020204030204" pitchFamily="34" charset="0"/>
              </a:rPr>
            </a:br>
            <a:r>
              <a:rPr lang="en-US" sz="2399" b="1" kern="0">
                <a:solidFill>
                  <a:srgbClr val="FFFFFF"/>
                </a:solidFill>
                <a:latin typeface="Graphik"/>
                <a:ea typeface="+mn-ea"/>
                <a:cs typeface="Calibri" panose="020F0502020204030204" pitchFamily="34" charset="0"/>
              </a:rPr>
              <a:t>Testing</a:t>
            </a:r>
          </a:p>
        </p:txBody>
      </p:sp>
      <p:sp>
        <p:nvSpPr>
          <p:cNvPr id="123" name="Rectangle: Top Corners Rounded 122">
            <a:extLst>
              <a:ext uri="{FF2B5EF4-FFF2-40B4-BE49-F238E27FC236}">
                <a16:creationId xmlns:a16="http://schemas.microsoft.com/office/drawing/2014/main" id="{03A95332-D18D-4B34-B87C-FBA507649EFD}"/>
              </a:ext>
            </a:extLst>
          </p:cNvPr>
          <p:cNvSpPr/>
          <p:nvPr/>
        </p:nvSpPr>
        <p:spPr>
          <a:xfrm>
            <a:off x="10548685" y="3270120"/>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Regression </a:t>
            </a:r>
          </a:p>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Testing</a:t>
            </a:r>
          </a:p>
        </p:txBody>
      </p:sp>
      <p:sp>
        <p:nvSpPr>
          <p:cNvPr id="175" name="Rectangle: Top Corners Rounded 174">
            <a:extLst>
              <a:ext uri="{FF2B5EF4-FFF2-40B4-BE49-F238E27FC236}">
                <a16:creationId xmlns:a16="http://schemas.microsoft.com/office/drawing/2014/main" id="{A992606C-1804-447B-AEA4-2B9606523AD8}"/>
              </a:ext>
            </a:extLst>
          </p:cNvPr>
          <p:cNvSpPr/>
          <p:nvPr/>
        </p:nvSpPr>
        <p:spPr>
          <a:xfrm>
            <a:off x="14923082" y="3270120"/>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Premium </a:t>
            </a:r>
          </a:p>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Validation</a:t>
            </a:r>
          </a:p>
        </p:txBody>
      </p:sp>
      <p:sp>
        <p:nvSpPr>
          <p:cNvPr id="190" name="Rectangle: Top Corners Rounded 189">
            <a:extLst>
              <a:ext uri="{FF2B5EF4-FFF2-40B4-BE49-F238E27FC236}">
                <a16:creationId xmlns:a16="http://schemas.microsoft.com/office/drawing/2014/main" id="{8E857D25-1708-49E5-8682-5E475961469C}"/>
              </a:ext>
            </a:extLst>
          </p:cNvPr>
          <p:cNvSpPr/>
          <p:nvPr/>
        </p:nvSpPr>
        <p:spPr>
          <a:xfrm>
            <a:off x="19271881" y="3296447"/>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Downstream, </a:t>
            </a:r>
          </a:p>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E2E and UAT  </a:t>
            </a:r>
          </a:p>
        </p:txBody>
      </p:sp>
      <p:grpSp>
        <p:nvGrpSpPr>
          <p:cNvPr id="255" name="Group 254">
            <a:extLst>
              <a:ext uri="{FF2B5EF4-FFF2-40B4-BE49-F238E27FC236}">
                <a16:creationId xmlns:a16="http://schemas.microsoft.com/office/drawing/2014/main" id="{939ACAA0-7846-4CC1-B4A1-896B572AB449}"/>
              </a:ext>
            </a:extLst>
          </p:cNvPr>
          <p:cNvGrpSpPr>
            <a:grpSpLocks noChangeAspect="1"/>
          </p:cNvGrpSpPr>
          <p:nvPr/>
        </p:nvGrpSpPr>
        <p:grpSpPr>
          <a:xfrm>
            <a:off x="13604977" y="3704271"/>
            <a:ext cx="615913" cy="566869"/>
            <a:chOff x="3888831" y="2676076"/>
            <a:chExt cx="867747" cy="875011"/>
          </a:xfrm>
          <a:solidFill>
            <a:srgbClr val="FFFFFF">
              <a:alpha val="69000"/>
            </a:srgbClr>
          </a:solidFill>
        </p:grpSpPr>
        <p:sp>
          <p:nvSpPr>
            <p:cNvPr id="256" name="Freeform: Shape 255">
              <a:extLst>
                <a:ext uri="{FF2B5EF4-FFF2-40B4-BE49-F238E27FC236}">
                  <a16:creationId xmlns:a16="http://schemas.microsoft.com/office/drawing/2014/main" id="{A1A57C37-6A35-44CF-A738-2AB1D10E6014}"/>
                </a:ext>
              </a:extLst>
            </p:cNvPr>
            <p:cNvSpPr/>
            <p:nvPr/>
          </p:nvSpPr>
          <p:spPr>
            <a:xfrm>
              <a:off x="4266721" y="2991250"/>
              <a:ext cx="83976" cy="251927"/>
            </a:xfrm>
            <a:custGeom>
              <a:avLst/>
              <a:gdLst>
                <a:gd name="connsiteX0" fmla="*/ 55984 w 83975"/>
                <a:gd name="connsiteY0" fmla="*/ 0 h 251926"/>
                <a:gd name="connsiteX1" fmla="*/ 27992 w 83975"/>
                <a:gd name="connsiteY1" fmla="*/ 0 h 251926"/>
                <a:gd name="connsiteX2" fmla="*/ 27992 w 83975"/>
                <a:gd name="connsiteY2" fmla="*/ 83976 h 251926"/>
                <a:gd name="connsiteX3" fmla="*/ 0 w 83975"/>
                <a:gd name="connsiteY3" fmla="*/ 83976 h 251926"/>
                <a:gd name="connsiteX4" fmla="*/ 0 w 83975"/>
                <a:gd name="connsiteY4" fmla="*/ 167951 h 251926"/>
                <a:gd name="connsiteX5" fmla="*/ 27992 w 83975"/>
                <a:gd name="connsiteY5" fmla="*/ 167951 h 251926"/>
                <a:gd name="connsiteX6" fmla="*/ 27992 w 83975"/>
                <a:gd name="connsiteY6" fmla="*/ 251927 h 251926"/>
                <a:gd name="connsiteX7" fmla="*/ 55984 w 83975"/>
                <a:gd name="connsiteY7" fmla="*/ 251927 h 251926"/>
                <a:gd name="connsiteX8" fmla="*/ 55984 w 83975"/>
                <a:gd name="connsiteY8" fmla="*/ 167951 h 251926"/>
                <a:gd name="connsiteX9" fmla="*/ 83976 w 83975"/>
                <a:gd name="connsiteY9" fmla="*/ 167951 h 251926"/>
                <a:gd name="connsiteX10" fmla="*/ 83976 w 83975"/>
                <a:gd name="connsiteY10" fmla="*/ 83976 h 251926"/>
                <a:gd name="connsiteX11" fmla="*/ 55984 w 83975"/>
                <a:gd name="connsiteY11" fmla="*/ 83976 h 251926"/>
                <a:gd name="connsiteX12" fmla="*/ 55984 w 83975"/>
                <a:gd name="connsiteY12" fmla="*/ 139959 h 251926"/>
                <a:gd name="connsiteX13" fmla="*/ 27992 w 83975"/>
                <a:gd name="connsiteY13" fmla="*/ 139959 h 251926"/>
                <a:gd name="connsiteX14" fmla="*/ 27992 w 83975"/>
                <a:gd name="connsiteY14" fmla="*/ 111967 h 251926"/>
                <a:gd name="connsiteX15" fmla="*/ 55984 w 83975"/>
                <a:gd name="connsiteY15" fmla="*/ 111967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83976"/>
                  </a:lnTo>
                  <a:lnTo>
                    <a:pt x="0" y="83976"/>
                  </a:lnTo>
                  <a:lnTo>
                    <a:pt x="0" y="167951"/>
                  </a:lnTo>
                  <a:lnTo>
                    <a:pt x="27992" y="167951"/>
                  </a:lnTo>
                  <a:lnTo>
                    <a:pt x="27992" y="251927"/>
                  </a:lnTo>
                  <a:lnTo>
                    <a:pt x="55984" y="251927"/>
                  </a:lnTo>
                  <a:lnTo>
                    <a:pt x="55984" y="167951"/>
                  </a:lnTo>
                  <a:lnTo>
                    <a:pt x="83976" y="167951"/>
                  </a:lnTo>
                  <a:lnTo>
                    <a:pt x="83976" y="83976"/>
                  </a:lnTo>
                  <a:lnTo>
                    <a:pt x="55984" y="83976"/>
                  </a:lnTo>
                  <a:close/>
                  <a:moveTo>
                    <a:pt x="55984" y="139959"/>
                  </a:moveTo>
                  <a:lnTo>
                    <a:pt x="27992" y="139959"/>
                  </a:lnTo>
                  <a:lnTo>
                    <a:pt x="27992" y="111967"/>
                  </a:lnTo>
                  <a:lnTo>
                    <a:pt x="55984" y="111967"/>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7" name="Freeform: Shape 256">
              <a:extLst>
                <a:ext uri="{FF2B5EF4-FFF2-40B4-BE49-F238E27FC236}">
                  <a16:creationId xmlns:a16="http://schemas.microsoft.com/office/drawing/2014/main" id="{C667DF25-62C1-4740-A0F0-A5A10B14B4CC}"/>
                </a:ext>
              </a:extLst>
            </p:cNvPr>
            <p:cNvSpPr/>
            <p:nvPr/>
          </p:nvSpPr>
          <p:spPr>
            <a:xfrm>
              <a:off x="4378688" y="2991250"/>
              <a:ext cx="83976" cy="251927"/>
            </a:xfrm>
            <a:custGeom>
              <a:avLst/>
              <a:gdLst>
                <a:gd name="connsiteX0" fmla="*/ 55984 w 83975"/>
                <a:gd name="connsiteY0" fmla="*/ 0 h 251926"/>
                <a:gd name="connsiteX1" fmla="*/ 27992 w 83975"/>
                <a:gd name="connsiteY1" fmla="*/ 0 h 251926"/>
                <a:gd name="connsiteX2" fmla="*/ 27992 w 83975"/>
                <a:gd name="connsiteY2" fmla="*/ 55984 h 251926"/>
                <a:gd name="connsiteX3" fmla="*/ 0 w 83975"/>
                <a:gd name="connsiteY3" fmla="*/ 55984 h 251926"/>
                <a:gd name="connsiteX4" fmla="*/ 0 w 83975"/>
                <a:gd name="connsiteY4" fmla="*/ 139959 h 251926"/>
                <a:gd name="connsiteX5" fmla="*/ 27992 w 83975"/>
                <a:gd name="connsiteY5" fmla="*/ 139959 h 251926"/>
                <a:gd name="connsiteX6" fmla="*/ 27992 w 83975"/>
                <a:gd name="connsiteY6" fmla="*/ 251927 h 251926"/>
                <a:gd name="connsiteX7" fmla="*/ 55984 w 83975"/>
                <a:gd name="connsiteY7" fmla="*/ 251927 h 251926"/>
                <a:gd name="connsiteX8" fmla="*/ 55984 w 83975"/>
                <a:gd name="connsiteY8" fmla="*/ 139959 h 251926"/>
                <a:gd name="connsiteX9" fmla="*/ 83976 w 83975"/>
                <a:gd name="connsiteY9" fmla="*/ 139959 h 251926"/>
                <a:gd name="connsiteX10" fmla="*/ 83976 w 83975"/>
                <a:gd name="connsiteY10" fmla="*/ 55984 h 251926"/>
                <a:gd name="connsiteX11" fmla="*/ 55984 w 83975"/>
                <a:gd name="connsiteY11" fmla="*/ 55984 h 251926"/>
                <a:gd name="connsiteX12" fmla="*/ 55984 w 83975"/>
                <a:gd name="connsiteY12" fmla="*/ 111967 h 251926"/>
                <a:gd name="connsiteX13" fmla="*/ 27992 w 83975"/>
                <a:gd name="connsiteY13" fmla="*/ 111967 h 251926"/>
                <a:gd name="connsiteX14" fmla="*/ 27992 w 83975"/>
                <a:gd name="connsiteY14" fmla="*/ 83976 h 251926"/>
                <a:gd name="connsiteX15" fmla="*/ 55984 w 83975"/>
                <a:gd name="connsiteY15" fmla="*/ 83976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55984"/>
                  </a:lnTo>
                  <a:lnTo>
                    <a:pt x="0" y="55984"/>
                  </a:lnTo>
                  <a:lnTo>
                    <a:pt x="0" y="139959"/>
                  </a:lnTo>
                  <a:lnTo>
                    <a:pt x="27992" y="139959"/>
                  </a:lnTo>
                  <a:lnTo>
                    <a:pt x="27992" y="251927"/>
                  </a:lnTo>
                  <a:lnTo>
                    <a:pt x="55984" y="251927"/>
                  </a:lnTo>
                  <a:lnTo>
                    <a:pt x="55984" y="139959"/>
                  </a:lnTo>
                  <a:lnTo>
                    <a:pt x="83976" y="139959"/>
                  </a:lnTo>
                  <a:lnTo>
                    <a:pt x="83976" y="55984"/>
                  </a:lnTo>
                  <a:lnTo>
                    <a:pt x="55984" y="55984"/>
                  </a:lnTo>
                  <a:close/>
                  <a:moveTo>
                    <a:pt x="55984" y="111967"/>
                  </a:moveTo>
                  <a:lnTo>
                    <a:pt x="27992" y="111967"/>
                  </a:lnTo>
                  <a:lnTo>
                    <a:pt x="27992" y="83976"/>
                  </a:lnTo>
                  <a:lnTo>
                    <a:pt x="55984"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8" name="Freeform: Shape 257">
              <a:extLst>
                <a:ext uri="{FF2B5EF4-FFF2-40B4-BE49-F238E27FC236}">
                  <a16:creationId xmlns:a16="http://schemas.microsoft.com/office/drawing/2014/main" id="{E2B3C5B4-C9AB-4948-97A4-9AEBE3049405}"/>
                </a:ext>
              </a:extLst>
            </p:cNvPr>
            <p:cNvSpPr/>
            <p:nvPr/>
          </p:nvSpPr>
          <p:spPr>
            <a:xfrm>
              <a:off x="4490656" y="2991250"/>
              <a:ext cx="83976" cy="251927"/>
            </a:xfrm>
            <a:custGeom>
              <a:avLst/>
              <a:gdLst>
                <a:gd name="connsiteX0" fmla="*/ 55984 w 83975"/>
                <a:gd name="connsiteY0" fmla="*/ 0 h 251926"/>
                <a:gd name="connsiteX1" fmla="*/ 27992 w 83975"/>
                <a:gd name="connsiteY1" fmla="*/ 0 h 251926"/>
                <a:gd name="connsiteX2" fmla="*/ 27992 w 83975"/>
                <a:gd name="connsiteY2" fmla="*/ 139959 h 251926"/>
                <a:gd name="connsiteX3" fmla="*/ 0 w 83975"/>
                <a:gd name="connsiteY3" fmla="*/ 139959 h 251926"/>
                <a:gd name="connsiteX4" fmla="*/ 0 w 83975"/>
                <a:gd name="connsiteY4" fmla="*/ 223935 h 251926"/>
                <a:gd name="connsiteX5" fmla="*/ 27992 w 83975"/>
                <a:gd name="connsiteY5" fmla="*/ 223935 h 251926"/>
                <a:gd name="connsiteX6" fmla="*/ 27992 w 83975"/>
                <a:gd name="connsiteY6" fmla="*/ 251927 h 251926"/>
                <a:gd name="connsiteX7" fmla="*/ 55984 w 83975"/>
                <a:gd name="connsiteY7" fmla="*/ 251927 h 251926"/>
                <a:gd name="connsiteX8" fmla="*/ 55984 w 83975"/>
                <a:gd name="connsiteY8" fmla="*/ 223935 h 251926"/>
                <a:gd name="connsiteX9" fmla="*/ 83976 w 83975"/>
                <a:gd name="connsiteY9" fmla="*/ 223935 h 251926"/>
                <a:gd name="connsiteX10" fmla="*/ 83976 w 83975"/>
                <a:gd name="connsiteY10" fmla="*/ 139959 h 251926"/>
                <a:gd name="connsiteX11" fmla="*/ 55984 w 83975"/>
                <a:gd name="connsiteY11" fmla="*/ 139959 h 251926"/>
                <a:gd name="connsiteX12" fmla="*/ 55984 w 83975"/>
                <a:gd name="connsiteY12" fmla="*/ 195943 h 251926"/>
                <a:gd name="connsiteX13" fmla="*/ 27992 w 83975"/>
                <a:gd name="connsiteY13" fmla="*/ 195943 h 251926"/>
                <a:gd name="connsiteX14" fmla="*/ 27992 w 83975"/>
                <a:gd name="connsiteY14" fmla="*/ 167951 h 251926"/>
                <a:gd name="connsiteX15" fmla="*/ 55984 w 83975"/>
                <a:gd name="connsiteY15" fmla="*/ 167951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139959"/>
                  </a:lnTo>
                  <a:lnTo>
                    <a:pt x="0" y="139959"/>
                  </a:lnTo>
                  <a:lnTo>
                    <a:pt x="0" y="223935"/>
                  </a:lnTo>
                  <a:lnTo>
                    <a:pt x="27992" y="223935"/>
                  </a:lnTo>
                  <a:lnTo>
                    <a:pt x="27992" y="251927"/>
                  </a:lnTo>
                  <a:lnTo>
                    <a:pt x="55984" y="251927"/>
                  </a:lnTo>
                  <a:lnTo>
                    <a:pt x="55984" y="223935"/>
                  </a:lnTo>
                  <a:lnTo>
                    <a:pt x="83976" y="223935"/>
                  </a:lnTo>
                  <a:lnTo>
                    <a:pt x="83976" y="139959"/>
                  </a:lnTo>
                  <a:lnTo>
                    <a:pt x="55984" y="139959"/>
                  </a:lnTo>
                  <a:close/>
                  <a:moveTo>
                    <a:pt x="55984" y="195943"/>
                  </a:moveTo>
                  <a:lnTo>
                    <a:pt x="27992" y="195943"/>
                  </a:lnTo>
                  <a:lnTo>
                    <a:pt x="27992" y="167951"/>
                  </a:lnTo>
                  <a:lnTo>
                    <a:pt x="55984" y="167951"/>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9" name="Freeform: Shape 258">
              <a:extLst>
                <a:ext uri="{FF2B5EF4-FFF2-40B4-BE49-F238E27FC236}">
                  <a16:creationId xmlns:a16="http://schemas.microsoft.com/office/drawing/2014/main" id="{EEAD0B08-089F-4B3A-8547-64C2AFEC69C0}"/>
                </a:ext>
              </a:extLst>
            </p:cNvPr>
            <p:cNvSpPr/>
            <p:nvPr/>
          </p:nvSpPr>
          <p:spPr>
            <a:xfrm>
              <a:off x="4602623" y="2991250"/>
              <a:ext cx="83976" cy="251927"/>
            </a:xfrm>
            <a:custGeom>
              <a:avLst/>
              <a:gdLst>
                <a:gd name="connsiteX0" fmla="*/ 55984 w 83975"/>
                <a:gd name="connsiteY0" fmla="*/ 0 h 251926"/>
                <a:gd name="connsiteX1" fmla="*/ 27992 w 83975"/>
                <a:gd name="connsiteY1" fmla="*/ 0 h 251926"/>
                <a:gd name="connsiteX2" fmla="*/ 27992 w 83975"/>
                <a:gd name="connsiteY2" fmla="*/ 27992 h 251926"/>
                <a:gd name="connsiteX3" fmla="*/ 0 w 83975"/>
                <a:gd name="connsiteY3" fmla="*/ 27992 h 251926"/>
                <a:gd name="connsiteX4" fmla="*/ 0 w 83975"/>
                <a:gd name="connsiteY4" fmla="*/ 111967 h 251926"/>
                <a:gd name="connsiteX5" fmla="*/ 27992 w 83975"/>
                <a:gd name="connsiteY5" fmla="*/ 111967 h 251926"/>
                <a:gd name="connsiteX6" fmla="*/ 27992 w 83975"/>
                <a:gd name="connsiteY6" fmla="*/ 251927 h 251926"/>
                <a:gd name="connsiteX7" fmla="*/ 55984 w 83975"/>
                <a:gd name="connsiteY7" fmla="*/ 251927 h 251926"/>
                <a:gd name="connsiteX8" fmla="*/ 55984 w 83975"/>
                <a:gd name="connsiteY8" fmla="*/ 111967 h 251926"/>
                <a:gd name="connsiteX9" fmla="*/ 83976 w 83975"/>
                <a:gd name="connsiteY9" fmla="*/ 111967 h 251926"/>
                <a:gd name="connsiteX10" fmla="*/ 83976 w 83975"/>
                <a:gd name="connsiteY10" fmla="*/ 27992 h 251926"/>
                <a:gd name="connsiteX11" fmla="*/ 55984 w 83975"/>
                <a:gd name="connsiteY11" fmla="*/ 27992 h 251926"/>
                <a:gd name="connsiteX12" fmla="*/ 55984 w 83975"/>
                <a:gd name="connsiteY12" fmla="*/ 83976 h 251926"/>
                <a:gd name="connsiteX13" fmla="*/ 27992 w 83975"/>
                <a:gd name="connsiteY13" fmla="*/ 83976 h 251926"/>
                <a:gd name="connsiteX14" fmla="*/ 27992 w 83975"/>
                <a:gd name="connsiteY14" fmla="*/ 55984 h 251926"/>
                <a:gd name="connsiteX15" fmla="*/ 55984 w 83975"/>
                <a:gd name="connsiteY15" fmla="*/ 55984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27992"/>
                  </a:lnTo>
                  <a:lnTo>
                    <a:pt x="0" y="27992"/>
                  </a:lnTo>
                  <a:lnTo>
                    <a:pt x="0" y="111967"/>
                  </a:lnTo>
                  <a:lnTo>
                    <a:pt x="27992" y="111967"/>
                  </a:lnTo>
                  <a:lnTo>
                    <a:pt x="27992" y="251927"/>
                  </a:lnTo>
                  <a:lnTo>
                    <a:pt x="55984" y="251927"/>
                  </a:lnTo>
                  <a:lnTo>
                    <a:pt x="55984" y="111967"/>
                  </a:lnTo>
                  <a:lnTo>
                    <a:pt x="83976" y="111967"/>
                  </a:lnTo>
                  <a:lnTo>
                    <a:pt x="83976" y="27992"/>
                  </a:lnTo>
                  <a:lnTo>
                    <a:pt x="55984" y="27992"/>
                  </a:lnTo>
                  <a:close/>
                  <a:moveTo>
                    <a:pt x="55984" y="83976"/>
                  </a:moveTo>
                  <a:lnTo>
                    <a:pt x="27992" y="83976"/>
                  </a:lnTo>
                  <a:lnTo>
                    <a:pt x="27992" y="55984"/>
                  </a:lnTo>
                  <a:lnTo>
                    <a:pt x="55984" y="55984"/>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0" name="Freeform: Shape 259">
              <a:extLst>
                <a:ext uri="{FF2B5EF4-FFF2-40B4-BE49-F238E27FC236}">
                  <a16:creationId xmlns:a16="http://schemas.microsoft.com/office/drawing/2014/main" id="{B7756615-8A26-485C-93F7-8130B6A211C5}"/>
                </a:ext>
              </a:extLst>
            </p:cNvPr>
            <p:cNvSpPr/>
            <p:nvPr/>
          </p:nvSpPr>
          <p:spPr>
            <a:xfrm>
              <a:off x="3888831" y="2683340"/>
              <a:ext cx="867747" cy="867747"/>
            </a:xfrm>
            <a:custGeom>
              <a:avLst/>
              <a:gdLst>
                <a:gd name="connsiteX0" fmla="*/ 825759 w 867747"/>
                <a:gd name="connsiteY0" fmla="*/ 251927 h 867747"/>
                <a:gd name="connsiteX1" fmla="*/ 349898 w 867747"/>
                <a:gd name="connsiteY1" fmla="*/ 251927 h 867747"/>
                <a:gd name="connsiteX2" fmla="*/ 311465 w 867747"/>
                <a:gd name="connsiteY2" fmla="*/ 277119 h 867747"/>
                <a:gd name="connsiteX3" fmla="*/ 227056 w 867747"/>
                <a:gd name="connsiteY3" fmla="*/ 206888 h 867747"/>
                <a:gd name="connsiteX4" fmla="*/ 279918 w 867747"/>
                <a:gd name="connsiteY4" fmla="*/ 111967 h 867747"/>
                <a:gd name="connsiteX5" fmla="*/ 167951 w 867747"/>
                <a:gd name="connsiteY5" fmla="*/ 0 h 867747"/>
                <a:gd name="connsiteX6" fmla="*/ 55984 w 867747"/>
                <a:gd name="connsiteY6" fmla="*/ 111967 h 867747"/>
                <a:gd name="connsiteX7" fmla="*/ 108846 w 867747"/>
                <a:gd name="connsiteY7" fmla="*/ 206888 h 867747"/>
                <a:gd name="connsiteX8" fmla="*/ 0 w 867747"/>
                <a:gd name="connsiteY8" fmla="*/ 363894 h 867747"/>
                <a:gd name="connsiteX9" fmla="*/ 0 w 867747"/>
                <a:gd name="connsiteY9" fmla="*/ 489857 h 867747"/>
                <a:gd name="connsiteX10" fmla="*/ 69980 w 867747"/>
                <a:gd name="connsiteY10" fmla="*/ 559837 h 867747"/>
                <a:gd name="connsiteX11" fmla="*/ 69980 w 867747"/>
                <a:gd name="connsiteY11" fmla="*/ 811764 h 867747"/>
                <a:gd name="connsiteX12" fmla="*/ 125963 w 867747"/>
                <a:gd name="connsiteY12" fmla="*/ 867747 h 867747"/>
                <a:gd name="connsiteX13" fmla="*/ 167951 w 867747"/>
                <a:gd name="connsiteY13" fmla="*/ 848405 h 867747"/>
                <a:gd name="connsiteX14" fmla="*/ 209939 w 867747"/>
                <a:gd name="connsiteY14" fmla="*/ 867747 h 867747"/>
                <a:gd name="connsiteX15" fmla="*/ 265923 w 867747"/>
                <a:gd name="connsiteY15" fmla="*/ 811764 h 867747"/>
                <a:gd name="connsiteX16" fmla="*/ 265923 w 867747"/>
                <a:gd name="connsiteY16" fmla="*/ 559837 h 867747"/>
                <a:gd name="connsiteX17" fmla="*/ 307910 w 867747"/>
                <a:gd name="connsiteY17" fmla="*/ 545477 h 867747"/>
                <a:gd name="connsiteX18" fmla="*/ 307910 w 867747"/>
                <a:gd name="connsiteY18" fmla="*/ 573833 h 867747"/>
                <a:gd name="connsiteX19" fmla="*/ 349898 w 867747"/>
                <a:gd name="connsiteY19" fmla="*/ 615821 h 867747"/>
                <a:gd name="connsiteX20" fmla="*/ 825759 w 867747"/>
                <a:gd name="connsiteY20" fmla="*/ 615821 h 867747"/>
                <a:gd name="connsiteX21" fmla="*/ 867747 w 867747"/>
                <a:gd name="connsiteY21" fmla="*/ 573833 h 867747"/>
                <a:gd name="connsiteX22" fmla="*/ 867747 w 867747"/>
                <a:gd name="connsiteY22" fmla="*/ 293914 h 867747"/>
                <a:gd name="connsiteX23" fmla="*/ 825759 w 867747"/>
                <a:gd name="connsiteY23" fmla="*/ 251927 h 867747"/>
                <a:gd name="connsiteX24" fmla="*/ 194753 w 867747"/>
                <a:gd name="connsiteY24" fmla="*/ 318841 h 867747"/>
                <a:gd name="connsiteX25" fmla="*/ 167951 w 867747"/>
                <a:gd name="connsiteY25" fmla="*/ 354559 h 867747"/>
                <a:gd name="connsiteX26" fmla="*/ 141149 w 867747"/>
                <a:gd name="connsiteY26" fmla="*/ 318827 h 867747"/>
                <a:gd name="connsiteX27" fmla="*/ 164844 w 867747"/>
                <a:gd name="connsiteY27" fmla="*/ 224075 h 867747"/>
                <a:gd name="connsiteX28" fmla="*/ 167951 w 867747"/>
                <a:gd name="connsiteY28" fmla="*/ 223935 h 867747"/>
                <a:gd name="connsiteX29" fmla="*/ 171058 w 867747"/>
                <a:gd name="connsiteY29" fmla="*/ 224089 h 867747"/>
                <a:gd name="connsiteX30" fmla="*/ 83976 w 867747"/>
                <a:gd name="connsiteY30" fmla="*/ 111967 h 867747"/>
                <a:gd name="connsiteX31" fmla="*/ 167951 w 867747"/>
                <a:gd name="connsiteY31" fmla="*/ 27992 h 867747"/>
                <a:gd name="connsiteX32" fmla="*/ 251927 w 867747"/>
                <a:gd name="connsiteY32" fmla="*/ 111967 h 867747"/>
                <a:gd name="connsiteX33" fmla="*/ 167951 w 867747"/>
                <a:gd name="connsiteY33" fmla="*/ 195943 h 867747"/>
                <a:gd name="connsiteX34" fmla="*/ 83976 w 867747"/>
                <a:gd name="connsiteY34" fmla="*/ 111967 h 867747"/>
                <a:gd name="connsiteX35" fmla="*/ 265923 w 867747"/>
                <a:gd name="connsiteY35" fmla="*/ 531845 h 867747"/>
                <a:gd name="connsiteX36" fmla="*/ 265923 w 867747"/>
                <a:gd name="connsiteY36" fmla="*/ 335902 h 867747"/>
                <a:gd name="connsiteX37" fmla="*/ 237931 w 867747"/>
                <a:gd name="connsiteY37" fmla="*/ 335902 h 867747"/>
                <a:gd name="connsiteX38" fmla="*/ 237931 w 867747"/>
                <a:gd name="connsiteY38" fmla="*/ 811764 h 867747"/>
                <a:gd name="connsiteX39" fmla="*/ 209939 w 867747"/>
                <a:gd name="connsiteY39" fmla="*/ 839755 h 867747"/>
                <a:gd name="connsiteX40" fmla="*/ 181947 w 867747"/>
                <a:gd name="connsiteY40" fmla="*/ 811764 h 867747"/>
                <a:gd name="connsiteX41" fmla="*/ 181947 w 867747"/>
                <a:gd name="connsiteY41" fmla="*/ 503853 h 867747"/>
                <a:gd name="connsiteX42" fmla="*/ 153955 w 867747"/>
                <a:gd name="connsiteY42" fmla="*/ 503853 h 867747"/>
                <a:gd name="connsiteX43" fmla="*/ 153955 w 867747"/>
                <a:gd name="connsiteY43" fmla="*/ 811764 h 867747"/>
                <a:gd name="connsiteX44" fmla="*/ 125963 w 867747"/>
                <a:gd name="connsiteY44" fmla="*/ 839755 h 867747"/>
                <a:gd name="connsiteX45" fmla="*/ 97971 w 867747"/>
                <a:gd name="connsiteY45" fmla="*/ 811764 h 867747"/>
                <a:gd name="connsiteX46" fmla="*/ 97971 w 867747"/>
                <a:gd name="connsiteY46" fmla="*/ 335902 h 867747"/>
                <a:gd name="connsiteX47" fmla="*/ 69980 w 867747"/>
                <a:gd name="connsiteY47" fmla="*/ 335902 h 867747"/>
                <a:gd name="connsiteX48" fmla="*/ 69980 w 867747"/>
                <a:gd name="connsiteY48" fmla="*/ 531845 h 867747"/>
                <a:gd name="connsiteX49" fmla="*/ 27992 w 867747"/>
                <a:gd name="connsiteY49" fmla="*/ 489857 h 867747"/>
                <a:gd name="connsiteX50" fmla="*/ 27992 w 867747"/>
                <a:gd name="connsiteY50" fmla="*/ 363894 h 867747"/>
                <a:gd name="connsiteX51" fmla="*/ 135005 w 867747"/>
                <a:gd name="connsiteY51" fmla="*/ 228008 h 867747"/>
                <a:gd name="connsiteX52" fmla="*/ 110764 w 867747"/>
                <a:gd name="connsiteY52" fmla="*/ 324971 h 867747"/>
                <a:gd name="connsiteX53" fmla="*/ 167951 w 867747"/>
                <a:gd name="connsiteY53" fmla="*/ 401221 h 867747"/>
                <a:gd name="connsiteX54" fmla="*/ 225124 w 867747"/>
                <a:gd name="connsiteY54" fmla="*/ 324985 h 867747"/>
                <a:gd name="connsiteX55" fmla="*/ 200883 w 867747"/>
                <a:gd name="connsiteY55" fmla="*/ 228022 h 867747"/>
                <a:gd name="connsiteX56" fmla="*/ 307910 w 867747"/>
                <a:gd name="connsiteY56" fmla="*/ 363894 h 867747"/>
                <a:gd name="connsiteX57" fmla="*/ 307910 w 867747"/>
                <a:gd name="connsiteY57" fmla="*/ 489857 h 867747"/>
                <a:gd name="connsiteX58" fmla="*/ 265923 w 867747"/>
                <a:gd name="connsiteY58" fmla="*/ 531845 h 867747"/>
                <a:gd name="connsiteX59" fmla="*/ 839755 w 867747"/>
                <a:gd name="connsiteY59" fmla="*/ 573833 h 867747"/>
                <a:gd name="connsiteX60" fmla="*/ 825759 w 867747"/>
                <a:gd name="connsiteY60" fmla="*/ 587829 h 867747"/>
                <a:gd name="connsiteX61" fmla="*/ 349898 w 867747"/>
                <a:gd name="connsiteY61" fmla="*/ 587829 h 867747"/>
                <a:gd name="connsiteX62" fmla="*/ 335902 w 867747"/>
                <a:gd name="connsiteY62" fmla="*/ 573833 h 867747"/>
                <a:gd name="connsiteX63" fmla="*/ 335902 w 867747"/>
                <a:gd name="connsiteY63" fmla="*/ 489857 h 867747"/>
                <a:gd name="connsiteX64" fmla="*/ 335902 w 867747"/>
                <a:gd name="connsiteY64" fmla="*/ 363894 h 867747"/>
                <a:gd name="connsiteX65" fmla="*/ 335902 w 867747"/>
                <a:gd name="connsiteY65" fmla="*/ 293914 h 867747"/>
                <a:gd name="connsiteX66" fmla="*/ 349898 w 867747"/>
                <a:gd name="connsiteY66" fmla="*/ 279918 h 867747"/>
                <a:gd name="connsiteX67" fmla="*/ 825759 w 867747"/>
                <a:gd name="connsiteY67" fmla="*/ 279918 h 867747"/>
                <a:gd name="connsiteX68" fmla="*/ 839755 w 867747"/>
                <a:gd name="connsiteY68" fmla="*/ 293914 h 86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7747" h="867747">
                  <a:moveTo>
                    <a:pt x="825759" y="251927"/>
                  </a:moveTo>
                  <a:lnTo>
                    <a:pt x="349898" y="251927"/>
                  </a:lnTo>
                  <a:cubicBezTo>
                    <a:pt x="332725" y="251927"/>
                    <a:pt x="317973" y="262312"/>
                    <a:pt x="311465" y="277119"/>
                  </a:cubicBezTo>
                  <a:cubicBezTo>
                    <a:pt x="292081" y="245181"/>
                    <a:pt x="262438" y="220254"/>
                    <a:pt x="227056" y="206888"/>
                  </a:cubicBezTo>
                  <a:cubicBezTo>
                    <a:pt x="258729" y="187083"/>
                    <a:pt x="279918" y="151996"/>
                    <a:pt x="279918" y="111967"/>
                  </a:cubicBezTo>
                  <a:cubicBezTo>
                    <a:pt x="279918" y="50231"/>
                    <a:pt x="229687" y="0"/>
                    <a:pt x="167951" y="0"/>
                  </a:cubicBezTo>
                  <a:cubicBezTo>
                    <a:pt x="106215" y="0"/>
                    <a:pt x="55984" y="50231"/>
                    <a:pt x="55984" y="111967"/>
                  </a:cubicBezTo>
                  <a:cubicBezTo>
                    <a:pt x="55984" y="151996"/>
                    <a:pt x="77174" y="187083"/>
                    <a:pt x="108846" y="206888"/>
                  </a:cubicBezTo>
                  <a:cubicBezTo>
                    <a:pt x="45361" y="230877"/>
                    <a:pt x="0" y="292109"/>
                    <a:pt x="0" y="363894"/>
                  </a:cubicBezTo>
                  <a:lnTo>
                    <a:pt x="0" y="489857"/>
                  </a:lnTo>
                  <a:cubicBezTo>
                    <a:pt x="0" y="528444"/>
                    <a:pt x="31393" y="559837"/>
                    <a:pt x="69980" y="559837"/>
                  </a:cubicBezTo>
                  <a:lnTo>
                    <a:pt x="69980" y="811764"/>
                  </a:lnTo>
                  <a:cubicBezTo>
                    <a:pt x="69980" y="842639"/>
                    <a:pt x="95088" y="867747"/>
                    <a:pt x="125963" y="867747"/>
                  </a:cubicBezTo>
                  <a:cubicBezTo>
                    <a:pt x="142758" y="867747"/>
                    <a:pt x="157678" y="860161"/>
                    <a:pt x="167951" y="848405"/>
                  </a:cubicBezTo>
                  <a:cubicBezTo>
                    <a:pt x="178224" y="860161"/>
                    <a:pt x="193144" y="867747"/>
                    <a:pt x="209939" y="867747"/>
                  </a:cubicBezTo>
                  <a:cubicBezTo>
                    <a:pt x="240814" y="867747"/>
                    <a:pt x="265923" y="842639"/>
                    <a:pt x="265923" y="811764"/>
                  </a:cubicBezTo>
                  <a:lnTo>
                    <a:pt x="265923" y="559837"/>
                  </a:lnTo>
                  <a:cubicBezTo>
                    <a:pt x="281738" y="559837"/>
                    <a:pt x="296182" y="554365"/>
                    <a:pt x="307910" y="545477"/>
                  </a:cubicBezTo>
                  <a:lnTo>
                    <a:pt x="307910" y="573833"/>
                  </a:lnTo>
                  <a:cubicBezTo>
                    <a:pt x="307910" y="596982"/>
                    <a:pt x="326749" y="615821"/>
                    <a:pt x="349898" y="615821"/>
                  </a:cubicBezTo>
                  <a:lnTo>
                    <a:pt x="825759" y="615821"/>
                  </a:lnTo>
                  <a:cubicBezTo>
                    <a:pt x="848909" y="615821"/>
                    <a:pt x="867747" y="596982"/>
                    <a:pt x="867747" y="573833"/>
                  </a:cubicBezTo>
                  <a:lnTo>
                    <a:pt x="867747" y="293914"/>
                  </a:lnTo>
                  <a:cubicBezTo>
                    <a:pt x="867747" y="270765"/>
                    <a:pt x="848909" y="251927"/>
                    <a:pt x="825759" y="251927"/>
                  </a:cubicBezTo>
                  <a:close/>
                  <a:moveTo>
                    <a:pt x="194753" y="318841"/>
                  </a:moveTo>
                  <a:lnTo>
                    <a:pt x="167951" y="354559"/>
                  </a:lnTo>
                  <a:lnTo>
                    <a:pt x="141149" y="318827"/>
                  </a:lnTo>
                  <a:lnTo>
                    <a:pt x="164844" y="224075"/>
                  </a:lnTo>
                  <a:cubicBezTo>
                    <a:pt x="165894" y="224075"/>
                    <a:pt x="166901" y="223935"/>
                    <a:pt x="167951" y="223935"/>
                  </a:cubicBezTo>
                  <a:cubicBezTo>
                    <a:pt x="169001" y="223935"/>
                    <a:pt x="170008" y="224075"/>
                    <a:pt x="171058" y="224089"/>
                  </a:cubicBezTo>
                  <a:close/>
                  <a:moveTo>
                    <a:pt x="83976" y="111967"/>
                  </a:moveTo>
                  <a:cubicBezTo>
                    <a:pt x="83976" y="65655"/>
                    <a:pt x="121639" y="27992"/>
                    <a:pt x="167951" y="27992"/>
                  </a:cubicBezTo>
                  <a:cubicBezTo>
                    <a:pt x="214264" y="27992"/>
                    <a:pt x="251927" y="65655"/>
                    <a:pt x="251927" y="111967"/>
                  </a:cubicBezTo>
                  <a:cubicBezTo>
                    <a:pt x="251927" y="158280"/>
                    <a:pt x="214264" y="195943"/>
                    <a:pt x="167951" y="195943"/>
                  </a:cubicBezTo>
                  <a:cubicBezTo>
                    <a:pt x="121639" y="195943"/>
                    <a:pt x="83976" y="158280"/>
                    <a:pt x="83976" y="111967"/>
                  </a:cubicBezTo>
                  <a:close/>
                  <a:moveTo>
                    <a:pt x="265923" y="531845"/>
                  </a:moveTo>
                  <a:lnTo>
                    <a:pt x="265923" y="335902"/>
                  </a:lnTo>
                  <a:lnTo>
                    <a:pt x="237931" y="335902"/>
                  </a:lnTo>
                  <a:lnTo>
                    <a:pt x="237931" y="811764"/>
                  </a:lnTo>
                  <a:cubicBezTo>
                    <a:pt x="237931" y="827201"/>
                    <a:pt x="225376" y="839755"/>
                    <a:pt x="209939" y="839755"/>
                  </a:cubicBezTo>
                  <a:cubicBezTo>
                    <a:pt x="194501" y="839755"/>
                    <a:pt x="181947" y="827201"/>
                    <a:pt x="181947" y="811764"/>
                  </a:cubicBezTo>
                  <a:lnTo>
                    <a:pt x="181947" y="503853"/>
                  </a:lnTo>
                  <a:lnTo>
                    <a:pt x="153955" y="503853"/>
                  </a:lnTo>
                  <a:lnTo>
                    <a:pt x="153955" y="811764"/>
                  </a:lnTo>
                  <a:cubicBezTo>
                    <a:pt x="153955" y="827201"/>
                    <a:pt x="141401" y="839755"/>
                    <a:pt x="125963" y="839755"/>
                  </a:cubicBezTo>
                  <a:cubicBezTo>
                    <a:pt x="110526" y="839755"/>
                    <a:pt x="97971" y="827201"/>
                    <a:pt x="97971" y="811764"/>
                  </a:cubicBezTo>
                  <a:lnTo>
                    <a:pt x="97971" y="335902"/>
                  </a:lnTo>
                  <a:lnTo>
                    <a:pt x="69980" y="335902"/>
                  </a:lnTo>
                  <a:lnTo>
                    <a:pt x="69980" y="531845"/>
                  </a:lnTo>
                  <a:cubicBezTo>
                    <a:pt x="46830" y="531845"/>
                    <a:pt x="27992" y="513007"/>
                    <a:pt x="27992" y="489857"/>
                  </a:cubicBezTo>
                  <a:lnTo>
                    <a:pt x="27992" y="363894"/>
                  </a:lnTo>
                  <a:cubicBezTo>
                    <a:pt x="27992" y="298085"/>
                    <a:pt x="73703" y="242885"/>
                    <a:pt x="135005" y="228008"/>
                  </a:cubicBezTo>
                  <a:lnTo>
                    <a:pt x="110764" y="324971"/>
                  </a:lnTo>
                  <a:lnTo>
                    <a:pt x="167951" y="401221"/>
                  </a:lnTo>
                  <a:lnTo>
                    <a:pt x="225124" y="324985"/>
                  </a:lnTo>
                  <a:lnTo>
                    <a:pt x="200883" y="228022"/>
                  </a:lnTo>
                  <a:cubicBezTo>
                    <a:pt x="262200" y="242885"/>
                    <a:pt x="307910" y="298085"/>
                    <a:pt x="307910" y="363894"/>
                  </a:cubicBezTo>
                  <a:lnTo>
                    <a:pt x="307910" y="489857"/>
                  </a:lnTo>
                  <a:cubicBezTo>
                    <a:pt x="307910" y="513007"/>
                    <a:pt x="289072" y="531845"/>
                    <a:pt x="265923" y="531845"/>
                  </a:cubicBezTo>
                  <a:close/>
                  <a:moveTo>
                    <a:pt x="839755" y="573833"/>
                  </a:moveTo>
                  <a:cubicBezTo>
                    <a:pt x="839755" y="581545"/>
                    <a:pt x="833471" y="587829"/>
                    <a:pt x="825759" y="587829"/>
                  </a:cubicBezTo>
                  <a:lnTo>
                    <a:pt x="349898" y="587829"/>
                  </a:lnTo>
                  <a:cubicBezTo>
                    <a:pt x="342186" y="587829"/>
                    <a:pt x="335902" y="581545"/>
                    <a:pt x="335902" y="573833"/>
                  </a:cubicBezTo>
                  <a:lnTo>
                    <a:pt x="335902" y="489857"/>
                  </a:lnTo>
                  <a:lnTo>
                    <a:pt x="335902" y="363894"/>
                  </a:lnTo>
                  <a:lnTo>
                    <a:pt x="335902" y="293914"/>
                  </a:lnTo>
                  <a:cubicBezTo>
                    <a:pt x="335902" y="286203"/>
                    <a:pt x="342186" y="279918"/>
                    <a:pt x="349898" y="279918"/>
                  </a:cubicBezTo>
                  <a:lnTo>
                    <a:pt x="825759" y="279918"/>
                  </a:lnTo>
                  <a:cubicBezTo>
                    <a:pt x="833471" y="279918"/>
                    <a:pt x="839755" y="286203"/>
                    <a:pt x="839755" y="293914"/>
                  </a:cubicBez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1" name="Freeform: Shape 260">
              <a:extLst>
                <a:ext uri="{FF2B5EF4-FFF2-40B4-BE49-F238E27FC236}">
                  <a16:creationId xmlns:a16="http://schemas.microsoft.com/office/drawing/2014/main" id="{6F6F1D1B-C573-4C8D-8B5D-56437FD0511D}"/>
                </a:ext>
              </a:extLst>
            </p:cNvPr>
            <p:cNvSpPr/>
            <p:nvPr/>
          </p:nvSpPr>
          <p:spPr>
            <a:xfrm>
              <a:off x="4487800"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2" name="Freeform: Shape 261">
              <a:extLst>
                <a:ext uri="{FF2B5EF4-FFF2-40B4-BE49-F238E27FC236}">
                  <a16:creationId xmlns:a16="http://schemas.microsoft.com/office/drawing/2014/main" id="{984526DF-99E4-4EB4-86C7-05912FF6028F}"/>
                </a:ext>
              </a:extLst>
            </p:cNvPr>
            <p:cNvSpPr/>
            <p:nvPr/>
          </p:nvSpPr>
          <p:spPr>
            <a:xfrm>
              <a:off x="4658607"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3" name="Freeform: Shape 262">
              <a:extLst>
                <a:ext uri="{FF2B5EF4-FFF2-40B4-BE49-F238E27FC236}">
                  <a16:creationId xmlns:a16="http://schemas.microsoft.com/office/drawing/2014/main" id="{805C30AC-0BF4-4247-B1C8-1A8E91D54773}"/>
                </a:ext>
              </a:extLst>
            </p:cNvPr>
            <p:cNvSpPr/>
            <p:nvPr/>
          </p:nvSpPr>
          <p:spPr>
            <a:xfrm>
              <a:off x="4207882"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4" name="Freeform: Shape 263">
              <a:extLst>
                <a:ext uri="{FF2B5EF4-FFF2-40B4-BE49-F238E27FC236}">
                  <a16:creationId xmlns:a16="http://schemas.microsoft.com/office/drawing/2014/main" id="{811DECFF-C1B2-42B3-936C-6A053ABCF026}"/>
                </a:ext>
              </a:extLst>
            </p:cNvPr>
            <p:cNvSpPr/>
            <p:nvPr/>
          </p:nvSpPr>
          <p:spPr>
            <a:xfrm>
              <a:off x="4378688"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5" name="Freeform: Shape 264">
              <a:extLst>
                <a:ext uri="{FF2B5EF4-FFF2-40B4-BE49-F238E27FC236}">
                  <a16:creationId xmlns:a16="http://schemas.microsoft.com/office/drawing/2014/main" id="{0CE6A6A4-4DB1-4959-AC56-4E6CA3C32AF3}"/>
                </a:ext>
              </a:extLst>
            </p:cNvPr>
            <p:cNvSpPr/>
            <p:nvPr/>
          </p:nvSpPr>
          <p:spPr>
            <a:xfrm>
              <a:off x="4487800"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6" name="Freeform: Shape 265">
              <a:extLst>
                <a:ext uri="{FF2B5EF4-FFF2-40B4-BE49-F238E27FC236}">
                  <a16:creationId xmlns:a16="http://schemas.microsoft.com/office/drawing/2014/main" id="{E6ED4C28-EDEE-44A3-8269-1377EF03F381}"/>
                </a:ext>
              </a:extLst>
            </p:cNvPr>
            <p:cNvSpPr/>
            <p:nvPr/>
          </p:nvSpPr>
          <p:spPr>
            <a:xfrm>
              <a:off x="4658607"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7" name="Freeform: Shape 266">
              <a:extLst>
                <a:ext uri="{FF2B5EF4-FFF2-40B4-BE49-F238E27FC236}">
                  <a16:creationId xmlns:a16="http://schemas.microsoft.com/office/drawing/2014/main" id="{C7A89B9A-7E36-43BD-9C5F-FA6D52CF8607}"/>
                </a:ext>
              </a:extLst>
            </p:cNvPr>
            <p:cNvSpPr/>
            <p:nvPr/>
          </p:nvSpPr>
          <p:spPr>
            <a:xfrm>
              <a:off x="4207882"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8" name="Freeform: Shape 267">
              <a:extLst>
                <a:ext uri="{FF2B5EF4-FFF2-40B4-BE49-F238E27FC236}">
                  <a16:creationId xmlns:a16="http://schemas.microsoft.com/office/drawing/2014/main" id="{24B1ADE9-DF79-431F-8982-D619296799B5}"/>
                </a:ext>
              </a:extLst>
            </p:cNvPr>
            <p:cNvSpPr/>
            <p:nvPr/>
          </p:nvSpPr>
          <p:spPr>
            <a:xfrm>
              <a:off x="4378688"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69" name="Group 21">
            <a:extLst>
              <a:ext uri="{FF2B5EF4-FFF2-40B4-BE49-F238E27FC236}">
                <a16:creationId xmlns:a16="http://schemas.microsoft.com/office/drawing/2014/main" id="{99060738-8792-445B-B6DB-887C329798D8}"/>
              </a:ext>
            </a:extLst>
          </p:cNvPr>
          <p:cNvGrpSpPr>
            <a:grpSpLocks noChangeAspect="1"/>
          </p:cNvGrpSpPr>
          <p:nvPr/>
        </p:nvGrpSpPr>
        <p:grpSpPr bwMode="auto">
          <a:xfrm>
            <a:off x="5011708" y="3621217"/>
            <a:ext cx="465811" cy="566873"/>
            <a:chOff x="3729" y="2815"/>
            <a:chExt cx="258" cy="344"/>
          </a:xfrm>
          <a:solidFill>
            <a:srgbClr val="FFFFFF">
              <a:alpha val="69000"/>
            </a:srgbClr>
          </a:solidFill>
        </p:grpSpPr>
        <p:sp>
          <p:nvSpPr>
            <p:cNvPr id="270" name="Freeform 22">
              <a:extLst>
                <a:ext uri="{FF2B5EF4-FFF2-40B4-BE49-F238E27FC236}">
                  <a16:creationId xmlns:a16="http://schemas.microsoft.com/office/drawing/2014/main" id="{DBE9BB3A-9372-426F-84C5-0D0AB2B6B97D}"/>
                </a:ext>
              </a:extLst>
            </p:cNvPr>
            <p:cNvSpPr>
              <a:spLocks noEditPoints="1"/>
            </p:cNvSpPr>
            <p:nvPr/>
          </p:nvSpPr>
          <p:spPr bwMode="auto">
            <a:xfrm>
              <a:off x="3729" y="2815"/>
              <a:ext cx="258" cy="344"/>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1" name="Freeform 23">
              <a:extLst>
                <a:ext uri="{FF2B5EF4-FFF2-40B4-BE49-F238E27FC236}">
                  <a16:creationId xmlns:a16="http://schemas.microsoft.com/office/drawing/2014/main" id="{BB84F196-7C85-446D-8578-1367BF901C63}"/>
                </a:ext>
              </a:extLst>
            </p:cNvPr>
            <p:cNvSpPr>
              <a:spLocks/>
            </p:cNvSpPr>
            <p:nvPr/>
          </p:nvSpPr>
          <p:spPr bwMode="auto">
            <a:xfrm>
              <a:off x="3887" y="2815"/>
              <a:ext cx="100" cy="101"/>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2" name="Freeform 24">
              <a:extLst>
                <a:ext uri="{FF2B5EF4-FFF2-40B4-BE49-F238E27FC236}">
                  <a16:creationId xmlns:a16="http://schemas.microsoft.com/office/drawing/2014/main" id="{28CBEC1D-B377-4F4C-A343-DBF786895A17}"/>
                </a:ext>
              </a:extLst>
            </p:cNvPr>
            <p:cNvSpPr>
              <a:spLocks/>
            </p:cNvSpPr>
            <p:nvPr/>
          </p:nvSpPr>
          <p:spPr bwMode="auto">
            <a:xfrm>
              <a:off x="3858" y="2959"/>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3" name="Freeform 25">
              <a:extLst>
                <a:ext uri="{FF2B5EF4-FFF2-40B4-BE49-F238E27FC236}">
                  <a16:creationId xmlns:a16="http://schemas.microsoft.com/office/drawing/2014/main" id="{62D426B9-C7BF-47C5-A4A5-98EBFCDA458B}"/>
                </a:ext>
              </a:extLst>
            </p:cNvPr>
            <p:cNvSpPr>
              <a:spLocks/>
            </p:cNvSpPr>
            <p:nvPr/>
          </p:nvSpPr>
          <p:spPr bwMode="auto">
            <a:xfrm>
              <a:off x="3858" y="3016"/>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4" name="Freeform 26">
              <a:extLst>
                <a:ext uri="{FF2B5EF4-FFF2-40B4-BE49-F238E27FC236}">
                  <a16:creationId xmlns:a16="http://schemas.microsoft.com/office/drawing/2014/main" id="{ECEE0212-C6ED-4E20-BD53-A39EF81FC84D}"/>
                </a:ext>
              </a:extLst>
            </p:cNvPr>
            <p:cNvSpPr>
              <a:spLocks/>
            </p:cNvSpPr>
            <p:nvPr/>
          </p:nvSpPr>
          <p:spPr bwMode="auto">
            <a:xfrm>
              <a:off x="3858" y="3073"/>
              <a:ext cx="72" cy="15"/>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5" name="Freeform 27">
              <a:extLst>
                <a:ext uri="{FF2B5EF4-FFF2-40B4-BE49-F238E27FC236}">
                  <a16:creationId xmlns:a16="http://schemas.microsoft.com/office/drawing/2014/main" id="{27F88E6A-4BE9-4B2A-9B5B-CCF7BBF6463A}"/>
                </a:ext>
              </a:extLst>
            </p:cNvPr>
            <p:cNvSpPr>
              <a:spLocks/>
            </p:cNvSpPr>
            <p:nvPr/>
          </p:nvSpPr>
          <p:spPr bwMode="auto">
            <a:xfrm>
              <a:off x="3772" y="2930"/>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6" name="Freeform 28">
              <a:extLst>
                <a:ext uri="{FF2B5EF4-FFF2-40B4-BE49-F238E27FC236}">
                  <a16:creationId xmlns:a16="http://schemas.microsoft.com/office/drawing/2014/main" id="{01BA170D-01FF-4DBE-97E0-185CE304EFBA}"/>
                </a:ext>
              </a:extLst>
            </p:cNvPr>
            <p:cNvSpPr>
              <a:spLocks/>
            </p:cNvSpPr>
            <p:nvPr/>
          </p:nvSpPr>
          <p:spPr bwMode="auto">
            <a:xfrm>
              <a:off x="3772" y="2987"/>
              <a:ext cx="73" cy="51"/>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7" name="Freeform 29">
              <a:extLst>
                <a:ext uri="{FF2B5EF4-FFF2-40B4-BE49-F238E27FC236}">
                  <a16:creationId xmlns:a16="http://schemas.microsoft.com/office/drawing/2014/main" id="{1C9B3228-C467-4278-9982-C74F2B477298}"/>
                </a:ext>
              </a:extLst>
            </p:cNvPr>
            <p:cNvSpPr>
              <a:spLocks/>
            </p:cNvSpPr>
            <p:nvPr/>
          </p:nvSpPr>
          <p:spPr bwMode="auto">
            <a:xfrm>
              <a:off x="3772" y="3045"/>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78" name="Group 277">
            <a:extLst>
              <a:ext uri="{FF2B5EF4-FFF2-40B4-BE49-F238E27FC236}">
                <a16:creationId xmlns:a16="http://schemas.microsoft.com/office/drawing/2014/main" id="{0AFD179C-32DA-4B10-B26E-2B71752293B7}"/>
              </a:ext>
            </a:extLst>
          </p:cNvPr>
          <p:cNvGrpSpPr>
            <a:grpSpLocks noChangeAspect="1"/>
          </p:cNvGrpSpPr>
          <p:nvPr/>
        </p:nvGrpSpPr>
        <p:grpSpPr>
          <a:xfrm>
            <a:off x="9256559" y="3652268"/>
            <a:ext cx="636424" cy="581749"/>
            <a:chOff x="10073639" y="4884420"/>
            <a:chExt cx="897815" cy="899160"/>
          </a:xfrm>
          <a:solidFill>
            <a:srgbClr val="FFFFFF">
              <a:alpha val="69000"/>
            </a:srgbClr>
          </a:solidFill>
        </p:grpSpPr>
        <p:sp>
          <p:nvSpPr>
            <p:cNvPr id="279" name="Freeform: Shape 278">
              <a:extLst>
                <a:ext uri="{FF2B5EF4-FFF2-40B4-BE49-F238E27FC236}">
                  <a16:creationId xmlns:a16="http://schemas.microsoft.com/office/drawing/2014/main" id="{791A3C69-893D-4916-A311-469721D066EF}"/>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0" name="Freeform: Shape 279">
              <a:extLst>
                <a:ext uri="{FF2B5EF4-FFF2-40B4-BE49-F238E27FC236}">
                  <a16:creationId xmlns:a16="http://schemas.microsoft.com/office/drawing/2014/main" id="{BBBD9DB7-5FD6-4E1A-AA35-AA791AC9D15C}"/>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1" name="Freeform: Shape 280">
              <a:extLst>
                <a:ext uri="{FF2B5EF4-FFF2-40B4-BE49-F238E27FC236}">
                  <a16:creationId xmlns:a16="http://schemas.microsoft.com/office/drawing/2014/main" id="{F6255174-DE92-4F3E-8B01-C2AF183EDEA2}"/>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2" name="Freeform: Shape 281">
              <a:extLst>
                <a:ext uri="{FF2B5EF4-FFF2-40B4-BE49-F238E27FC236}">
                  <a16:creationId xmlns:a16="http://schemas.microsoft.com/office/drawing/2014/main" id="{405785EF-1E7D-41EB-AA64-A3BB37A05FDA}"/>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3" name="Freeform: Shape 282">
              <a:extLst>
                <a:ext uri="{FF2B5EF4-FFF2-40B4-BE49-F238E27FC236}">
                  <a16:creationId xmlns:a16="http://schemas.microsoft.com/office/drawing/2014/main" id="{0F153892-D404-4965-A352-E027F3A0361B}"/>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4" name="Freeform: Shape 283">
              <a:extLst>
                <a:ext uri="{FF2B5EF4-FFF2-40B4-BE49-F238E27FC236}">
                  <a16:creationId xmlns:a16="http://schemas.microsoft.com/office/drawing/2014/main" id="{44654BB7-3678-47AB-917F-7D80550CF3C2}"/>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5" name="Freeform: Shape 284">
              <a:extLst>
                <a:ext uri="{FF2B5EF4-FFF2-40B4-BE49-F238E27FC236}">
                  <a16:creationId xmlns:a16="http://schemas.microsoft.com/office/drawing/2014/main" id="{AC6B1A65-8325-464D-9726-08A183841F86}"/>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6" name="Freeform: Shape 285">
              <a:extLst>
                <a:ext uri="{FF2B5EF4-FFF2-40B4-BE49-F238E27FC236}">
                  <a16:creationId xmlns:a16="http://schemas.microsoft.com/office/drawing/2014/main" id="{6A5612C9-6C85-40C9-9D2D-6785E2D4C9D3}"/>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87" name="Group 286">
            <a:extLst>
              <a:ext uri="{FF2B5EF4-FFF2-40B4-BE49-F238E27FC236}">
                <a16:creationId xmlns:a16="http://schemas.microsoft.com/office/drawing/2014/main" id="{E63613E3-4548-4F02-B92E-963A3DFF8E00}"/>
              </a:ext>
            </a:extLst>
          </p:cNvPr>
          <p:cNvGrpSpPr>
            <a:grpSpLocks noChangeAspect="1"/>
          </p:cNvGrpSpPr>
          <p:nvPr/>
        </p:nvGrpSpPr>
        <p:grpSpPr>
          <a:xfrm>
            <a:off x="17937368" y="3693506"/>
            <a:ext cx="674387" cy="594156"/>
            <a:chOff x="228600" y="1809750"/>
            <a:chExt cx="457200" cy="441325"/>
          </a:xfrm>
          <a:solidFill>
            <a:srgbClr val="FFFFFF">
              <a:alpha val="74000"/>
            </a:srgbClr>
          </a:solidFill>
        </p:grpSpPr>
        <p:sp>
          <p:nvSpPr>
            <p:cNvPr id="288" name="Freeform 1700">
              <a:extLst>
                <a:ext uri="{FF2B5EF4-FFF2-40B4-BE49-F238E27FC236}">
                  <a16:creationId xmlns:a16="http://schemas.microsoft.com/office/drawing/2014/main" id="{01B2F2A3-640A-437C-BD52-38B409579D76}"/>
                </a:ext>
              </a:extLst>
            </p:cNvPr>
            <p:cNvSpPr>
              <a:spLocks/>
            </p:cNvSpPr>
            <p:nvPr/>
          </p:nvSpPr>
          <p:spPr bwMode="auto">
            <a:xfrm>
              <a:off x="541338" y="2106613"/>
              <a:ext cx="98425" cy="84138"/>
            </a:xfrm>
            <a:custGeom>
              <a:avLst/>
              <a:gdLst>
                <a:gd name="T0" fmla="*/ 695 w 748"/>
                <a:gd name="T1" fmla="*/ 0 h 629"/>
                <a:gd name="T2" fmla="*/ 710 w 748"/>
                <a:gd name="T3" fmla="*/ 3 h 629"/>
                <a:gd name="T4" fmla="*/ 723 w 748"/>
                <a:gd name="T5" fmla="*/ 10 h 629"/>
                <a:gd name="T6" fmla="*/ 735 w 748"/>
                <a:gd name="T7" fmla="*/ 20 h 629"/>
                <a:gd name="T8" fmla="*/ 743 w 748"/>
                <a:gd name="T9" fmla="*/ 33 h 629"/>
                <a:gd name="T10" fmla="*/ 747 w 748"/>
                <a:gd name="T11" fmla="*/ 47 h 629"/>
                <a:gd name="T12" fmla="*/ 748 w 748"/>
                <a:gd name="T13" fmla="*/ 61 h 629"/>
                <a:gd name="T14" fmla="*/ 745 w 748"/>
                <a:gd name="T15" fmla="*/ 76 h 629"/>
                <a:gd name="T16" fmla="*/ 738 w 748"/>
                <a:gd name="T17" fmla="*/ 90 h 629"/>
                <a:gd name="T18" fmla="*/ 380 w 748"/>
                <a:gd name="T19" fmla="*/ 605 h 629"/>
                <a:gd name="T20" fmla="*/ 369 w 748"/>
                <a:gd name="T21" fmla="*/ 616 h 629"/>
                <a:gd name="T22" fmla="*/ 356 w 748"/>
                <a:gd name="T23" fmla="*/ 625 h 629"/>
                <a:gd name="T24" fmla="*/ 341 w 748"/>
                <a:gd name="T25" fmla="*/ 629 h 629"/>
                <a:gd name="T26" fmla="*/ 333 w 748"/>
                <a:gd name="T27" fmla="*/ 629 h 629"/>
                <a:gd name="T28" fmla="*/ 320 w 748"/>
                <a:gd name="T29" fmla="*/ 628 h 629"/>
                <a:gd name="T30" fmla="*/ 307 w 748"/>
                <a:gd name="T31" fmla="*/ 624 h 629"/>
                <a:gd name="T32" fmla="*/ 296 w 748"/>
                <a:gd name="T33" fmla="*/ 616 h 629"/>
                <a:gd name="T34" fmla="*/ 21 w 748"/>
                <a:gd name="T35" fmla="*/ 390 h 629"/>
                <a:gd name="T36" fmla="*/ 10 w 748"/>
                <a:gd name="T37" fmla="*/ 379 h 629"/>
                <a:gd name="T38" fmla="*/ 3 w 748"/>
                <a:gd name="T39" fmla="*/ 365 h 629"/>
                <a:gd name="T40" fmla="*/ 0 w 748"/>
                <a:gd name="T41" fmla="*/ 351 h 629"/>
                <a:gd name="T42" fmla="*/ 1 w 748"/>
                <a:gd name="T43" fmla="*/ 337 h 629"/>
                <a:gd name="T44" fmla="*/ 5 w 748"/>
                <a:gd name="T45" fmla="*/ 322 h 629"/>
                <a:gd name="T46" fmla="*/ 12 w 748"/>
                <a:gd name="T47" fmla="*/ 308 h 629"/>
                <a:gd name="T48" fmla="*/ 24 w 748"/>
                <a:gd name="T49" fmla="*/ 298 h 629"/>
                <a:gd name="T50" fmla="*/ 37 w 748"/>
                <a:gd name="T51" fmla="*/ 292 h 629"/>
                <a:gd name="T52" fmla="*/ 52 w 748"/>
                <a:gd name="T53" fmla="*/ 288 h 629"/>
                <a:gd name="T54" fmla="*/ 67 w 748"/>
                <a:gd name="T55" fmla="*/ 289 h 629"/>
                <a:gd name="T56" fmla="*/ 80 w 748"/>
                <a:gd name="T57" fmla="*/ 293 h 629"/>
                <a:gd name="T58" fmla="*/ 94 w 748"/>
                <a:gd name="T59" fmla="*/ 301 h 629"/>
                <a:gd name="T60" fmla="*/ 321 w 748"/>
                <a:gd name="T61" fmla="*/ 488 h 629"/>
                <a:gd name="T62" fmla="*/ 644 w 748"/>
                <a:gd name="T63" fmla="*/ 25 h 629"/>
                <a:gd name="T64" fmla="*/ 654 w 748"/>
                <a:gd name="T65" fmla="*/ 13 h 629"/>
                <a:gd name="T66" fmla="*/ 667 w 748"/>
                <a:gd name="T67" fmla="*/ 5 h 629"/>
                <a:gd name="T68" fmla="*/ 680 w 748"/>
                <a:gd name="T69" fmla="*/ 1 h 629"/>
                <a:gd name="T70" fmla="*/ 695 w 748"/>
                <a:gd name="T7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8" h="629">
                  <a:moveTo>
                    <a:pt x="695" y="0"/>
                  </a:moveTo>
                  <a:lnTo>
                    <a:pt x="710" y="3"/>
                  </a:lnTo>
                  <a:lnTo>
                    <a:pt x="723" y="10"/>
                  </a:lnTo>
                  <a:lnTo>
                    <a:pt x="735" y="20"/>
                  </a:lnTo>
                  <a:lnTo>
                    <a:pt x="743" y="33"/>
                  </a:lnTo>
                  <a:lnTo>
                    <a:pt x="747" y="47"/>
                  </a:lnTo>
                  <a:lnTo>
                    <a:pt x="748" y="61"/>
                  </a:lnTo>
                  <a:lnTo>
                    <a:pt x="745" y="76"/>
                  </a:lnTo>
                  <a:lnTo>
                    <a:pt x="738" y="90"/>
                  </a:lnTo>
                  <a:lnTo>
                    <a:pt x="380" y="605"/>
                  </a:lnTo>
                  <a:lnTo>
                    <a:pt x="369" y="616"/>
                  </a:lnTo>
                  <a:lnTo>
                    <a:pt x="356" y="625"/>
                  </a:lnTo>
                  <a:lnTo>
                    <a:pt x="341" y="629"/>
                  </a:lnTo>
                  <a:lnTo>
                    <a:pt x="333" y="629"/>
                  </a:lnTo>
                  <a:lnTo>
                    <a:pt x="320" y="628"/>
                  </a:lnTo>
                  <a:lnTo>
                    <a:pt x="307" y="624"/>
                  </a:lnTo>
                  <a:lnTo>
                    <a:pt x="296" y="616"/>
                  </a:lnTo>
                  <a:lnTo>
                    <a:pt x="21" y="390"/>
                  </a:lnTo>
                  <a:lnTo>
                    <a:pt x="10" y="379"/>
                  </a:lnTo>
                  <a:lnTo>
                    <a:pt x="3" y="365"/>
                  </a:lnTo>
                  <a:lnTo>
                    <a:pt x="0" y="351"/>
                  </a:lnTo>
                  <a:lnTo>
                    <a:pt x="1" y="337"/>
                  </a:lnTo>
                  <a:lnTo>
                    <a:pt x="5" y="322"/>
                  </a:lnTo>
                  <a:lnTo>
                    <a:pt x="12" y="308"/>
                  </a:lnTo>
                  <a:lnTo>
                    <a:pt x="24" y="298"/>
                  </a:lnTo>
                  <a:lnTo>
                    <a:pt x="37" y="292"/>
                  </a:lnTo>
                  <a:lnTo>
                    <a:pt x="52" y="288"/>
                  </a:lnTo>
                  <a:lnTo>
                    <a:pt x="67" y="289"/>
                  </a:lnTo>
                  <a:lnTo>
                    <a:pt x="80" y="293"/>
                  </a:lnTo>
                  <a:lnTo>
                    <a:pt x="94" y="301"/>
                  </a:lnTo>
                  <a:lnTo>
                    <a:pt x="321" y="488"/>
                  </a:lnTo>
                  <a:lnTo>
                    <a:pt x="644" y="25"/>
                  </a:lnTo>
                  <a:lnTo>
                    <a:pt x="654" y="13"/>
                  </a:lnTo>
                  <a:lnTo>
                    <a:pt x="667" y="5"/>
                  </a:lnTo>
                  <a:lnTo>
                    <a:pt x="680" y="1"/>
                  </a:lnTo>
                  <a:lnTo>
                    <a:pt x="69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9" name="Freeform 1701">
              <a:extLst>
                <a:ext uri="{FF2B5EF4-FFF2-40B4-BE49-F238E27FC236}">
                  <a16:creationId xmlns:a16="http://schemas.microsoft.com/office/drawing/2014/main" id="{DCBDB704-6B8A-460E-AC19-B38B0C1E3AD6}"/>
                </a:ext>
              </a:extLst>
            </p:cNvPr>
            <p:cNvSpPr>
              <a:spLocks noEditPoints="1"/>
            </p:cNvSpPr>
            <p:nvPr/>
          </p:nvSpPr>
          <p:spPr bwMode="auto">
            <a:xfrm>
              <a:off x="228600" y="1809750"/>
              <a:ext cx="457200" cy="441325"/>
            </a:xfrm>
            <a:custGeom>
              <a:avLst/>
              <a:gdLst>
                <a:gd name="T0" fmla="*/ 2220 w 3456"/>
                <a:gd name="T1" fmla="*/ 2188 h 3341"/>
                <a:gd name="T2" fmla="*/ 2074 w 3456"/>
                <a:gd name="T3" fmla="*/ 2592 h 3341"/>
                <a:gd name="T4" fmla="*/ 2089 w 3456"/>
                <a:gd name="T5" fmla="*/ 2730 h 3341"/>
                <a:gd name="T6" fmla="*/ 2137 w 3456"/>
                <a:gd name="T7" fmla="*/ 2867 h 3341"/>
                <a:gd name="T8" fmla="*/ 2231 w 3456"/>
                <a:gd name="T9" fmla="*/ 3009 h 3341"/>
                <a:gd name="T10" fmla="*/ 2772 w 3456"/>
                <a:gd name="T11" fmla="*/ 3222 h 3341"/>
                <a:gd name="T12" fmla="*/ 3264 w 3456"/>
                <a:gd name="T13" fmla="*/ 2894 h 3341"/>
                <a:gd name="T14" fmla="*/ 3267 w 3456"/>
                <a:gd name="T15" fmla="*/ 2297 h 3341"/>
                <a:gd name="T16" fmla="*/ 2871 w 3456"/>
                <a:gd name="T17" fmla="*/ 1980 h 3341"/>
                <a:gd name="T18" fmla="*/ 1404 w 3456"/>
                <a:gd name="T19" fmla="*/ 593 h 3341"/>
                <a:gd name="T20" fmla="*/ 1092 w 3456"/>
                <a:gd name="T21" fmla="*/ 844 h 3341"/>
                <a:gd name="T22" fmla="*/ 1061 w 3456"/>
                <a:gd name="T23" fmla="*/ 1316 h 3341"/>
                <a:gd name="T24" fmla="*/ 1073 w 3456"/>
                <a:gd name="T25" fmla="*/ 1670 h 3341"/>
                <a:gd name="T26" fmla="*/ 1217 w 3456"/>
                <a:gd name="T27" fmla="*/ 1988 h 3341"/>
                <a:gd name="T28" fmla="*/ 1276 w 3456"/>
                <a:gd name="T29" fmla="*/ 2353 h 3341"/>
                <a:gd name="T30" fmla="*/ 704 w 3456"/>
                <a:gd name="T31" fmla="*/ 2760 h 3341"/>
                <a:gd name="T32" fmla="*/ 1114 w 3456"/>
                <a:gd name="T33" fmla="*/ 2975 h 3341"/>
                <a:gd name="T34" fmla="*/ 1529 w 3456"/>
                <a:gd name="T35" fmla="*/ 3052 h 3341"/>
                <a:gd name="T36" fmla="*/ 2038 w 3456"/>
                <a:gd name="T37" fmla="*/ 2928 h 3341"/>
                <a:gd name="T38" fmla="*/ 1990 w 3456"/>
                <a:gd name="T39" fmla="*/ 2805 h 3341"/>
                <a:gd name="T40" fmla="*/ 1964 w 3456"/>
                <a:gd name="T41" fmla="*/ 2684 h 3341"/>
                <a:gd name="T42" fmla="*/ 1867 w 3456"/>
                <a:gd name="T43" fmla="*/ 2419 h 3341"/>
                <a:gd name="T44" fmla="*/ 1925 w 3456"/>
                <a:gd name="T45" fmla="*/ 1955 h 3341"/>
                <a:gd name="T46" fmla="*/ 2130 w 3456"/>
                <a:gd name="T47" fmla="*/ 1631 h 3341"/>
                <a:gd name="T48" fmla="*/ 2089 w 3456"/>
                <a:gd name="T49" fmla="*/ 967 h 3341"/>
                <a:gd name="T50" fmla="*/ 2007 w 3456"/>
                <a:gd name="T51" fmla="*/ 718 h 3341"/>
                <a:gd name="T52" fmla="*/ 1585 w 3456"/>
                <a:gd name="T53" fmla="*/ 115 h 3341"/>
                <a:gd name="T54" fmla="*/ 717 w 3456"/>
                <a:gd name="T55" fmla="*/ 399 h 3341"/>
                <a:gd name="T56" fmla="*/ 191 w 3456"/>
                <a:gd name="T57" fmla="*/ 1121 h 3341"/>
                <a:gd name="T58" fmla="*/ 195 w 3456"/>
                <a:gd name="T59" fmla="*/ 2061 h 3341"/>
                <a:gd name="T60" fmla="*/ 646 w 3456"/>
                <a:gd name="T61" fmla="*/ 2648 h 3341"/>
                <a:gd name="T62" fmla="*/ 1145 w 3456"/>
                <a:gd name="T63" fmla="*/ 2087 h 3341"/>
                <a:gd name="T64" fmla="*/ 969 w 3456"/>
                <a:gd name="T65" fmla="*/ 1732 h 3341"/>
                <a:gd name="T66" fmla="*/ 947 w 3456"/>
                <a:gd name="T67" fmla="*/ 1274 h 3341"/>
                <a:gd name="T68" fmla="*/ 1000 w 3456"/>
                <a:gd name="T69" fmla="*/ 760 h 3341"/>
                <a:gd name="T70" fmla="*/ 1391 w 3456"/>
                <a:gd name="T71" fmla="*/ 477 h 3341"/>
                <a:gd name="T72" fmla="*/ 1981 w 3456"/>
                <a:gd name="T73" fmla="*/ 551 h 3341"/>
                <a:gd name="T74" fmla="*/ 2202 w 3456"/>
                <a:gd name="T75" fmla="*/ 902 h 3341"/>
                <a:gd name="T76" fmla="*/ 2254 w 3456"/>
                <a:gd name="T77" fmla="*/ 1387 h 3341"/>
                <a:gd name="T78" fmla="*/ 2083 w 3456"/>
                <a:gd name="T79" fmla="*/ 1905 h 3341"/>
                <a:gd name="T80" fmla="*/ 1988 w 3456"/>
                <a:gd name="T81" fmla="*/ 2386 h 3341"/>
                <a:gd name="T82" fmla="*/ 2389 w 3456"/>
                <a:gd name="T83" fmla="*/ 1914 h 3341"/>
                <a:gd name="T84" fmla="*/ 2829 w 3456"/>
                <a:gd name="T85" fmla="*/ 1854 h 3341"/>
                <a:gd name="T86" fmla="*/ 3016 w 3456"/>
                <a:gd name="T87" fmla="*/ 1910 h 3341"/>
                <a:gd name="T88" fmla="*/ 2946 w 3456"/>
                <a:gd name="T89" fmla="*/ 1035 h 3341"/>
                <a:gd name="T90" fmla="*/ 2376 w 3456"/>
                <a:gd name="T91" fmla="*/ 348 h 3341"/>
                <a:gd name="T92" fmla="*/ 1585 w 3456"/>
                <a:gd name="T93" fmla="*/ 0 h 3341"/>
                <a:gd name="T94" fmla="*/ 2488 w 3456"/>
                <a:gd name="T95" fmla="*/ 285 h 3341"/>
                <a:gd name="T96" fmla="*/ 3061 w 3456"/>
                <a:gd name="T97" fmla="*/ 1013 h 3341"/>
                <a:gd name="T98" fmla="*/ 3120 w 3456"/>
                <a:gd name="T99" fmla="*/ 1968 h 3341"/>
                <a:gd name="T100" fmla="*/ 3453 w 3456"/>
                <a:gd name="T101" fmla="*/ 2522 h 3341"/>
                <a:gd name="T102" fmla="*/ 3236 w 3456"/>
                <a:gd name="T103" fmla="*/ 3122 h 3341"/>
                <a:gd name="T104" fmla="*/ 2639 w 3456"/>
                <a:gd name="T105" fmla="*/ 3338 h 3341"/>
                <a:gd name="T106" fmla="*/ 2043 w 3456"/>
                <a:gd name="T107" fmla="*/ 3100 h 3341"/>
                <a:gd name="T108" fmla="*/ 1375 w 3456"/>
                <a:gd name="T109" fmla="*/ 3154 h 3341"/>
                <a:gd name="T110" fmla="*/ 911 w 3456"/>
                <a:gd name="T111" fmla="*/ 3018 h 3341"/>
                <a:gd name="T112" fmla="*/ 563 w 3456"/>
                <a:gd name="T113" fmla="*/ 2796 h 3341"/>
                <a:gd name="T114" fmla="*/ 103 w 3456"/>
                <a:gd name="T115" fmla="*/ 2146 h 3341"/>
                <a:gd name="T116" fmla="*/ 48 w 3456"/>
                <a:gd name="T117" fmla="*/ 1195 h 3341"/>
                <a:gd name="T118" fmla="*/ 532 w 3456"/>
                <a:gd name="T119" fmla="*/ 400 h 3341"/>
                <a:gd name="T120" fmla="*/ 1386 w 3456"/>
                <a:gd name="T121" fmla="*/ 13 h 3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56" h="3341">
                  <a:moveTo>
                    <a:pt x="2707" y="1958"/>
                  </a:moveTo>
                  <a:lnTo>
                    <a:pt x="2643" y="1961"/>
                  </a:lnTo>
                  <a:lnTo>
                    <a:pt x="2580" y="1971"/>
                  </a:lnTo>
                  <a:lnTo>
                    <a:pt x="2520" y="1987"/>
                  </a:lnTo>
                  <a:lnTo>
                    <a:pt x="2462" y="2008"/>
                  </a:lnTo>
                  <a:lnTo>
                    <a:pt x="2407" y="2035"/>
                  </a:lnTo>
                  <a:lnTo>
                    <a:pt x="2355" y="2066"/>
                  </a:lnTo>
                  <a:lnTo>
                    <a:pt x="2306" y="2102"/>
                  </a:lnTo>
                  <a:lnTo>
                    <a:pt x="2261" y="2143"/>
                  </a:lnTo>
                  <a:lnTo>
                    <a:pt x="2220" y="2188"/>
                  </a:lnTo>
                  <a:lnTo>
                    <a:pt x="2184" y="2236"/>
                  </a:lnTo>
                  <a:lnTo>
                    <a:pt x="2152" y="2287"/>
                  </a:lnTo>
                  <a:lnTo>
                    <a:pt x="2125" y="2343"/>
                  </a:lnTo>
                  <a:lnTo>
                    <a:pt x="2104" y="2400"/>
                  </a:lnTo>
                  <a:lnTo>
                    <a:pt x="2087" y="2461"/>
                  </a:lnTo>
                  <a:lnTo>
                    <a:pt x="2083" y="2486"/>
                  </a:lnTo>
                  <a:lnTo>
                    <a:pt x="2079" y="2512"/>
                  </a:lnTo>
                  <a:lnTo>
                    <a:pt x="2076" y="2539"/>
                  </a:lnTo>
                  <a:lnTo>
                    <a:pt x="2075" y="2565"/>
                  </a:lnTo>
                  <a:lnTo>
                    <a:pt x="2074" y="2592"/>
                  </a:lnTo>
                  <a:lnTo>
                    <a:pt x="2077" y="2651"/>
                  </a:lnTo>
                  <a:lnTo>
                    <a:pt x="2078" y="2658"/>
                  </a:lnTo>
                  <a:lnTo>
                    <a:pt x="2078" y="2665"/>
                  </a:lnTo>
                  <a:lnTo>
                    <a:pt x="2079" y="2667"/>
                  </a:lnTo>
                  <a:lnTo>
                    <a:pt x="2079" y="2669"/>
                  </a:lnTo>
                  <a:lnTo>
                    <a:pt x="2085" y="2708"/>
                  </a:lnTo>
                  <a:lnTo>
                    <a:pt x="2086" y="2713"/>
                  </a:lnTo>
                  <a:lnTo>
                    <a:pt x="2087" y="2719"/>
                  </a:lnTo>
                  <a:lnTo>
                    <a:pt x="2088" y="2724"/>
                  </a:lnTo>
                  <a:lnTo>
                    <a:pt x="2089" y="2730"/>
                  </a:lnTo>
                  <a:lnTo>
                    <a:pt x="2098" y="2765"/>
                  </a:lnTo>
                  <a:lnTo>
                    <a:pt x="2099" y="2769"/>
                  </a:lnTo>
                  <a:lnTo>
                    <a:pt x="2102" y="2777"/>
                  </a:lnTo>
                  <a:lnTo>
                    <a:pt x="2104" y="2786"/>
                  </a:lnTo>
                  <a:lnTo>
                    <a:pt x="2117" y="2821"/>
                  </a:lnTo>
                  <a:lnTo>
                    <a:pt x="2120" y="2829"/>
                  </a:lnTo>
                  <a:lnTo>
                    <a:pt x="2123" y="2836"/>
                  </a:lnTo>
                  <a:lnTo>
                    <a:pt x="2135" y="2863"/>
                  </a:lnTo>
                  <a:lnTo>
                    <a:pt x="2136" y="2865"/>
                  </a:lnTo>
                  <a:lnTo>
                    <a:pt x="2137" y="2867"/>
                  </a:lnTo>
                  <a:lnTo>
                    <a:pt x="2145" y="2883"/>
                  </a:lnTo>
                  <a:lnTo>
                    <a:pt x="2157" y="2904"/>
                  </a:lnTo>
                  <a:lnTo>
                    <a:pt x="2161" y="2910"/>
                  </a:lnTo>
                  <a:lnTo>
                    <a:pt x="2165" y="2917"/>
                  </a:lnTo>
                  <a:lnTo>
                    <a:pt x="2168" y="2923"/>
                  </a:lnTo>
                  <a:lnTo>
                    <a:pt x="2172" y="2929"/>
                  </a:lnTo>
                  <a:lnTo>
                    <a:pt x="2176" y="2936"/>
                  </a:lnTo>
                  <a:lnTo>
                    <a:pt x="2180" y="2943"/>
                  </a:lnTo>
                  <a:lnTo>
                    <a:pt x="2194" y="2963"/>
                  </a:lnTo>
                  <a:lnTo>
                    <a:pt x="2231" y="3009"/>
                  </a:lnTo>
                  <a:lnTo>
                    <a:pt x="2272" y="3052"/>
                  </a:lnTo>
                  <a:lnTo>
                    <a:pt x="2317" y="3089"/>
                  </a:lnTo>
                  <a:lnTo>
                    <a:pt x="2364" y="3124"/>
                  </a:lnTo>
                  <a:lnTo>
                    <a:pt x="2415" y="3154"/>
                  </a:lnTo>
                  <a:lnTo>
                    <a:pt x="2468" y="3179"/>
                  </a:lnTo>
                  <a:lnTo>
                    <a:pt x="2525" y="3199"/>
                  </a:lnTo>
                  <a:lnTo>
                    <a:pt x="2584" y="3214"/>
                  </a:lnTo>
                  <a:lnTo>
                    <a:pt x="2644" y="3222"/>
                  </a:lnTo>
                  <a:lnTo>
                    <a:pt x="2707" y="3226"/>
                  </a:lnTo>
                  <a:lnTo>
                    <a:pt x="2772" y="3222"/>
                  </a:lnTo>
                  <a:lnTo>
                    <a:pt x="2835" y="3213"/>
                  </a:lnTo>
                  <a:lnTo>
                    <a:pt x="2896" y="3197"/>
                  </a:lnTo>
                  <a:lnTo>
                    <a:pt x="2953" y="3176"/>
                  </a:lnTo>
                  <a:lnTo>
                    <a:pt x="3009" y="3149"/>
                  </a:lnTo>
                  <a:lnTo>
                    <a:pt x="3061" y="3118"/>
                  </a:lnTo>
                  <a:lnTo>
                    <a:pt x="3110" y="3081"/>
                  </a:lnTo>
                  <a:lnTo>
                    <a:pt x="3155" y="3040"/>
                  </a:lnTo>
                  <a:lnTo>
                    <a:pt x="3196" y="2995"/>
                  </a:lnTo>
                  <a:lnTo>
                    <a:pt x="3232" y="2946"/>
                  </a:lnTo>
                  <a:lnTo>
                    <a:pt x="3264" y="2894"/>
                  </a:lnTo>
                  <a:lnTo>
                    <a:pt x="3291" y="2839"/>
                  </a:lnTo>
                  <a:lnTo>
                    <a:pt x="3313" y="2780"/>
                  </a:lnTo>
                  <a:lnTo>
                    <a:pt x="3328" y="2720"/>
                  </a:lnTo>
                  <a:lnTo>
                    <a:pt x="3338" y="2657"/>
                  </a:lnTo>
                  <a:lnTo>
                    <a:pt x="3341" y="2592"/>
                  </a:lnTo>
                  <a:lnTo>
                    <a:pt x="3338" y="2529"/>
                  </a:lnTo>
                  <a:lnTo>
                    <a:pt x="3328" y="2467"/>
                  </a:lnTo>
                  <a:lnTo>
                    <a:pt x="3314" y="2409"/>
                  </a:lnTo>
                  <a:lnTo>
                    <a:pt x="3293" y="2351"/>
                  </a:lnTo>
                  <a:lnTo>
                    <a:pt x="3267" y="2297"/>
                  </a:lnTo>
                  <a:lnTo>
                    <a:pt x="3237" y="2245"/>
                  </a:lnTo>
                  <a:lnTo>
                    <a:pt x="3203" y="2197"/>
                  </a:lnTo>
                  <a:lnTo>
                    <a:pt x="3163" y="2153"/>
                  </a:lnTo>
                  <a:lnTo>
                    <a:pt x="3120" y="2112"/>
                  </a:lnTo>
                  <a:lnTo>
                    <a:pt x="3073" y="2076"/>
                  </a:lnTo>
                  <a:lnTo>
                    <a:pt x="3022" y="2043"/>
                  </a:lnTo>
                  <a:lnTo>
                    <a:pt x="2975" y="2019"/>
                  </a:lnTo>
                  <a:lnTo>
                    <a:pt x="2927" y="1999"/>
                  </a:lnTo>
                  <a:lnTo>
                    <a:pt x="2877" y="1982"/>
                  </a:lnTo>
                  <a:lnTo>
                    <a:pt x="2871" y="1980"/>
                  </a:lnTo>
                  <a:lnTo>
                    <a:pt x="2863" y="1979"/>
                  </a:lnTo>
                  <a:lnTo>
                    <a:pt x="2833" y="1972"/>
                  </a:lnTo>
                  <a:lnTo>
                    <a:pt x="2801" y="1967"/>
                  </a:lnTo>
                  <a:lnTo>
                    <a:pt x="2784" y="1964"/>
                  </a:lnTo>
                  <a:lnTo>
                    <a:pt x="2746" y="1960"/>
                  </a:lnTo>
                  <a:lnTo>
                    <a:pt x="2707" y="1958"/>
                  </a:lnTo>
                  <a:close/>
                  <a:moveTo>
                    <a:pt x="1585" y="576"/>
                  </a:moveTo>
                  <a:lnTo>
                    <a:pt x="1520" y="578"/>
                  </a:lnTo>
                  <a:lnTo>
                    <a:pt x="1460" y="583"/>
                  </a:lnTo>
                  <a:lnTo>
                    <a:pt x="1404" y="593"/>
                  </a:lnTo>
                  <a:lnTo>
                    <a:pt x="1353" y="604"/>
                  </a:lnTo>
                  <a:lnTo>
                    <a:pt x="1306" y="621"/>
                  </a:lnTo>
                  <a:lnTo>
                    <a:pt x="1263" y="640"/>
                  </a:lnTo>
                  <a:lnTo>
                    <a:pt x="1224" y="663"/>
                  </a:lnTo>
                  <a:lnTo>
                    <a:pt x="1190" y="689"/>
                  </a:lnTo>
                  <a:lnTo>
                    <a:pt x="1159" y="719"/>
                  </a:lnTo>
                  <a:lnTo>
                    <a:pt x="1136" y="750"/>
                  </a:lnTo>
                  <a:lnTo>
                    <a:pt x="1117" y="781"/>
                  </a:lnTo>
                  <a:lnTo>
                    <a:pt x="1103" y="813"/>
                  </a:lnTo>
                  <a:lnTo>
                    <a:pt x="1092" y="844"/>
                  </a:lnTo>
                  <a:lnTo>
                    <a:pt x="1085" y="872"/>
                  </a:lnTo>
                  <a:lnTo>
                    <a:pt x="1081" y="898"/>
                  </a:lnTo>
                  <a:lnTo>
                    <a:pt x="1079" y="923"/>
                  </a:lnTo>
                  <a:lnTo>
                    <a:pt x="1078" y="942"/>
                  </a:lnTo>
                  <a:lnTo>
                    <a:pt x="1079" y="957"/>
                  </a:lnTo>
                  <a:lnTo>
                    <a:pt x="1079" y="967"/>
                  </a:lnTo>
                  <a:lnTo>
                    <a:pt x="1080" y="971"/>
                  </a:lnTo>
                  <a:lnTo>
                    <a:pt x="1080" y="978"/>
                  </a:lnTo>
                  <a:lnTo>
                    <a:pt x="1080" y="1299"/>
                  </a:lnTo>
                  <a:lnTo>
                    <a:pt x="1061" y="1316"/>
                  </a:lnTo>
                  <a:lnTo>
                    <a:pt x="1047" y="1331"/>
                  </a:lnTo>
                  <a:lnTo>
                    <a:pt x="1037" y="1348"/>
                  </a:lnTo>
                  <a:lnTo>
                    <a:pt x="1031" y="1367"/>
                  </a:lnTo>
                  <a:lnTo>
                    <a:pt x="1028" y="1387"/>
                  </a:lnTo>
                  <a:lnTo>
                    <a:pt x="1028" y="1591"/>
                  </a:lnTo>
                  <a:lnTo>
                    <a:pt x="1031" y="1610"/>
                  </a:lnTo>
                  <a:lnTo>
                    <a:pt x="1037" y="1627"/>
                  </a:lnTo>
                  <a:lnTo>
                    <a:pt x="1045" y="1644"/>
                  </a:lnTo>
                  <a:lnTo>
                    <a:pt x="1058" y="1659"/>
                  </a:lnTo>
                  <a:lnTo>
                    <a:pt x="1073" y="1670"/>
                  </a:lnTo>
                  <a:lnTo>
                    <a:pt x="1092" y="1684"/>
                  </a:lnTo>
                  <a:lnTo>
                    <a:pt x="1098" y="1706"/>
                  </a:lnTo>
                  <a:lnTo>
                    <a:pt x="1109" y="1750"/>
                  </a:lnTo>
                  <a:lnTo>
                    <a:pt x="1123" y="1791"/>
                  </a:lnTo>
                  <a:lnTo>
                    <a:pt x="1137" y="1831"/>
                  </a:lnTo>
                  <a:lnTo>
                    <a:pt x="1153" y="1867"/>
                  </a:lnTo>
                  <a:lnTo>
                    <a:pt x="1169" y="1902"/>
                  </a:lnTo>
                  <a:lnTo>
                    <a:pt x="1186" y="1933"/>
                  </a:lnTo>
                  <a:lnTo>
                    <a:pt x="1201" y="1963"/>
                  </a:lnTo>
                  <a:lnTo>
                    <a:pt x="1217" y="1988"/>
                  </a:lnTo>
                  <a:lnTo>
                    <a:pt x="1232" y="2010"/>
                  </a:lnTo>
                  <a:lnTo>
                    <a:pt x="1244" y="2029"/>
                  </a:lnTo>
                  <a:lnTo>
                    <a:pt x="1255" y="2044"/>
                  </a:lnTo>
                  <a:lnTo>
                    <a:pt x="1263" y="2055"/>
                  </a:lnTo>
                  <a:lnTo>
                    <a:pt x="1268" y="2062"/>
                  </a:lnTo>
                  <a:lnTo>
                    <a:pt x="1270" y="2064"/>
                  </a:lnTo>
                  <a:lnTo>
                    <a:pt x="1284" y="2081"/>
                  </a:lnTo>
                  <a:lnTo>
                    <a:pt x="1284" y="2288"/>
                  </a:lnTo>
                  <a:lnTo>
                    <a:pt x="1282" y="2321"/>
                  </a:lnTo>
                  <a:lnTo>
                    <a:pt x="1276" y="2353"/>
                  </a:lnTo>
                  <a:lnTo>
                    <a:pt x="1265" y="2384"/>
                  </a:lnTo>
                  <a:lnTo>
                    <a:pt x="1250" y="2412"/>
                  </a:lnTo>
                  <a:lnTo>
                    <a:pt x="1232" y="2439"/>
                  </a:lnTo>
                  <a:lnTo>
                    <a:pt x="1210" y="2463"/>
                  </a:lnTo>
                  <a:lnTo>
                    <a:pt x="1186" y="2484"/>
                  </a:lnTo>
                  <a:lnTo>
                    <a:pt x="1157" y="2502"/>
                  </a:lnTo>
                  <a:lnTo>
                    <a:pt x="702" y="2750"/>
                  </a:lnTo>
                  <a:lnTo>
                    <a:pt x="699" y="2752"/>
                  </a:lnTo>
                  <a:lnTo>
                    <a:pt x="696" y="2753"/>
                  </a:lnTo>
                  <a:lnTo>
                    <a:pt x="704" y="2760"/>
                  </a:lnTo>
                  <a:lnTo>
                    <a:pt x="781" y="2813"/>
                  </a:lnTo>
                  <a:lnTo>
                    <a:pt x="805" y="2829"/>
                  </a:lnTo>
                  <a:lnTo>
                    <a:pt x="849" y="2855"/>
                  </a:lnTo>
                  <a:lnTo>
                    <a:pt x="893" y="2880"/>
                  </a:lnTo>
                  <a:lnTo>
                    <a:pt x="899" y="2883"/>
                  </a:lnTo>
                  <a:lnTo>
                    <a:pt x="905" y="2886"/>
                  </a:lnTo>
                  <a:lnTo>
                    <a:pt x="972" y="2919"/>
                  </a:lnTo>
                  <a:lnTo>
                    <a:pt x="1041" y="2949"/>
                  </a:lnTo>
                  <a:lnTo>
                    <a:pt x="1112" y="2974"/>
                  </a:lnTo>
                  <a:lnTo>
                    <a:pt x="1114" y="2975"/>
                  </a:lnTo>
                  <a:lnTo>
                    <a:pt x="1117" y="2976"/>
                  </a:lnTo>
                  <a:lnTo>
                    <a:pt x="1192" y="2999"/>
                  </a:lnTo>
                  <a:lnTo>
                    <a:pt x="1266" y="3018"/>
                  </a:lnTo>
                  <a:lnTo>
                    <a:pt x="1343" y="3033"/>
                  </a:lnTo>
                  <a:lnTo>
                    <a:pt x="1345" y="3033"/>
                  </a:lnTo>
                  <a:lnTo>
                    <a:pt x="1347" y="3034"/>
                  </a:lnTo>
                  <a:lnTo>
                    <a:pt x="1401" y="3041"/>
                  </a:lnTo>
                  <a:lnTo>
                    <a:pt x="1456" y="3046"/>
                  </a:lnTo>
                  <a:lnTo>
                    <a:pt x="1475" y="3049"/>
                  </a:lnTo>
                  <a:lnTo>
                    <a:pt x="1529" y="3052"/>
                  </a:lnTo>
                  <a:lnTo>
                    <a:pt x="1585" y="3053"/>
                  </a:lnTo>
                  <a:lnTo>
                    <a:pt x="1682" y="3050"/>
                  </a:lnTo>
                  <a:lnTo>
                    <a:pt x="1778" y="3040"/>
                  </a:lnTo>
                  <a:lnTo>
                    <a:pt x="1875" y="3023"/>
                  </a:lnTo>
                  <a:lnTo>
                    <a:pt x="1969" y="3001"/>
                  </a:lnTo>
                  <a:lnTo>
                    <a:pt x="2062" y="2972"/>
                  </a:lnTo>
                  <a:lnTo>
                    <a:pt x="2058" y="2964"/>
                  </a:lnTo>
                  <a:lnTo>
                    <a:pt x="2043" y="2936"/>
                  </a:lnTo>
                  <a:lnTo>
                    <a:pt x="2041" y="2932"/>
                  </a:lnTo>
                  <a:lnTo>
                    <a:pt x="2038" y="2928"/>
                  </a:lnTo>
                  <a:lnTo>
                    <a:pt x="2036" y="2922"/>
                  </a:lnTo>
                  <a:lnTo>
                    <a:pt x="2033" y="2916"/>
                  </a:lnTo>
                  <a:lnTo>
                    <a:pt x="2024" y="2898"/>
                  </a:lnTo>
                  <a:lnTo>
                    <a:pt x="2013" y="2872"/>
                  </a:lnTo>
                  <a:lnTo>
                    <a:pt x="2013" y="2872"/>
                  </a:lnTo>
                  <a:lnTo>
                    <a:pt x="2013" y="2872"/>
                  </a:lnTo>
                  <a:lnTo>
                    <a:pt x="1999" y="2837"/>
                  </a:lnTo>
                  <a:lnTo>
                    <a:pt x="1998" y="2831"/>
                  </a:lnTo>
                  <a:lnTo>
                    <a:pt x="1996" y="2824"/>
                  </a:lnTo>
                  <a:lnTo>
                    <a:pt x="1990" y="2805"/>
                  </a:lnTo>
                  <a:lnTo>
                    <a:pt x="1987" y="2797"/>
                  </a:lnTo>
                  <a:lnTo>
                    <a:pt x="1985" y="2790"/>
                  </a:lnTo>
                  <a:lnTo>
                    <a:pt x="1980" y="2772"/>
                  </a:lnTo>
                  <a:lnTo>
                    <a:pt x="1975" y="2747"/>
                  </a:lnTo>
                  <a:lnTo>
                    <a:pt x="1974" y="2745"/>
                  </a:lnTo>
                  <a:lnTo>
                    <a:pt x="1973" y="2742"/>
                  </a:lnTo>
                  <a:lnTo>
                    <a:pt x="1973" y="2742"/>
                  </a:lnTo>
                  <a:lnTo>
                    <a:pt x="1970" y="2722"/>
                  </a:lnTo>
                  <a:lnTo>
                    <a:pt x="1965" y="2692"/>
                  </a:lnTo>
                  <a:lnTo>
                    <a:pt x="1964" y="2684"/>
                  </a:lnTo>
                  <a:lnTo>
                    <a:pt x="1964" y="2677"/>
                  </a:lnTo>
                  <a:lnTo>
                    <a:pt x="1962" y="2660"/>
                  </a:lnTo>
                  <a:lnTo>
                    <a:pt x="1960" y="2642"/>
                  </a:lnTo>
                  <a:lnTo>
                    <a:pt x="1958" y="2592"/>
                  </a:lnTo>
                  <a:lnTo>
                    <a:pt x="1959" y="2550"/>
                  </a:lnTo>
                  <a:lnTo>
                    <a:pt x="1964" y="2508"/>
                  </a:lnTo>
                  <a:lnTo>
                    <a:pt x="1934" y="2490"/>
                  </a:lnTo>
                  <a:lnTo>
                    <a:pt x="1909" y="2469"/>
                  </a:lnTo>
                  <a:lnTo>
                    <a:pt x="1886" y="2445"/>
                  </a:lnTo>
                  <a:lnTo>
                    <a:pt x="1867" y="2419"/>
                  </a:lnTo>
                  <a:lnTo>
                    <a:pt x="1853" y="2390"/>
                  </a:lnTo>
                  <a:lnTo>
                    <a:pt x="1842" y="2359"/>
                  </a:lnTo>
                  <a:lnTo>
                    <a:pt x="1835" y="2327"/>
                  </a:lnTo>
                  <a:lnTo>
                    <a:pt x="1833" y="2292"/>
                  </a:lnTo>
                  <a:lnTo>
                    <a:pt x="1833" y="2080"/>
                  </a:lnTo>
                  <a:lnTo>
                    <a:pt x="1847" y="2063"/>
                  </a:lnTo>
                  <a:lnTo>
                    <a:pt x="1860" y="2047"/>
                  </a:lnTo>
                  <a:lnTo>
                    <a:pt x="1875" y="2030"/>
                  </a:lnTo>
                  <a:lnTo>
                    <a:pt x="1889" y="2009"/>
                  </a:lnTo>
                  <a:lnTo>
                    <a:pt x="1925" y="1955"/>
                  </a:lnTo>
                  <a:lnTo>
                    <a:pt x="1956" y="1900"/>
                  </a:lnTo>
                  <a:lnTo>
                    <a:pt x="1986" y="1841"/>
                  </a:lnTo>
                  <a:lnTo>
                    <a:pt x="2011" y="1781"/>
                  </a:lnTo>
                  <a:lnTo>
                    <a:pt x="2033" y="1719"/>
                  </a:lnTo>
                  <a:lnTo>
                    <a:pt x="2042" y="1690"/>
                  </a:lnTo>
                  <a:lnTo>
                    <a:pt x="2072" y="1682"/>
                  </a:lnTo>
                  <a:lnTo>
                    <a:pt x="2090" y="1673"/>
                  </a:lnTo>
                  <a:lnTo>
                    <a:pt x="2107" y="1662"/>
                  </a:lnTo>
                  <a:lnTo>
                    <a:pt x="2121" y="1647"/>
                  </a:lnTo>
                  <a:lnTo>
                    <a:pt x="2130" y="1631"/>
                  </a:lnTo>
                  <a:lnTo>
                    <a:pt x="2137" y="1611"/>
                  </a:lnTo>
                  <a:lnTo>
                    <a:pt x="2140" y="1591"/>
                  </a:lnTo>
                  <a:lnTo>
                    <a:pt x="2140" y="1387"/>
                  </a:lnTo>
                  <a:lnTo>
                    <a:pt x="2137" y="1367"/>
                  </a:lnTo>
                  <a:lnTo>
                    <a:pt x="2131" y="1348"/>
                  </a:lnTo>
                  <a:lnTo>
                    <a:pt x="2121" y="1331"/>
                  </a:lnTo>
                  <a:lnTo>
                    <a:pt x="2107" y="1316"/>
                  </a:lnTo>
                  <a:lnTo>
                    <a:pt x="2088" y="1299"/>
                  </a:lnTo>
                  <a:lnTo>
                    <a:pt x="2088" y="971"/>
                  </a:lnTo>
                  <a:lnTo>
                    <a:pt x="2089" y="967"/>
                  </a:lnTo>
                  <a:lnTo>
                    <a:pt x="2089" y="957"/>
                  </a:lnTo>
                  <a:lnTo>
                    <a:pt x="2089" y="941"/>
                  </a:lnTo>
                  <a:lnTo>
                    <a:pt x="2088" y="922"/>
                  </a:lnTo>
                  <a:lnTo>
                    <a:pt x="2086" y="898"/>
                  </a:lnTo>
                  <a:lnTo>
                    <a:pt x="2082" y="871"/>
                  </a:lnTo>
                  <a:lnTo>
                    <a:pt x="2075" y="842"/>
                  </a:lnTo>
                  <a:lnTo>
                    <a:pt x="2064" y="812"/>
                  </a:lnTo>
                  <a:lnTo>
                    <a:pt x="2050" y="780"/>
                  </a:lnTo>
                  <a:lnTo>
                    <a:pt x="2031" y="749"/>
                  </a:lnTo>
                  <a:lnTo>
                    <a:pt x="2007" y="718"/>
                  </a:lnTo>
                  <a:lnTo>
                    <a:pt x="1977" y="689"/>
                  </a:lnTo>
                  <a:lnTo>
                    <a:pt x="1943" y="662"/>
                  </a:lnTo>
                  <a:lnTo>
                    <a:pt x="1904" y="640"/>
                  </a:lnTo>
                  <a:lnTo>
                    <a:pt x="1861" y="620"/>
                  </a:lnTo>
                  <a:lnTo>
                    <a:pt x="1814" y="604"/>
                  </a:lnTo>
                  <a:lnTo>
                    <a:pt x="1763" y="592"/>
                  </a:lnTo>
                  <a:lnTo>
                    <a:pt x="1707" y="583"/>
                  </a:lnTo>
                  <a:lnTo>
                    <a:pt x="1647" y="578"/>
                  </a:lnTo>
                  <a:lnTo>
                    <a:pt x="1585" y="576"/>
                  </a:lnTo>
                  <a:close/>
                  <a:moveTo>
                    <a:pt x="1585" y="115"/>
                  </a:moveTo>
                  <a:lnTo>
                    <a:pt x="1487" y="118"/>
                  </a:lnTo>
                  <a:lnTo>
                    <a:pt x="1393" y="128"/>
                  </a:lnTo>
                  <a:lnTo>
                    <a:pt x="1300" y="143"/>
                  </a:lnTo>
                  <a:lnTo>
                    <a:pt x="1209" y="164"/>
                  </a:lnTo>
                  <a:lnTo>
                    <a:pt x="1121" y="191"/>
                  </a:lnTo>
                  <a:lnTo>
                    <a:pt x="1034" y="222"/>
                  </a:lnTo>
                  <a:lnTo>
                    <a:pt x="950" y="260"/>
                  </a:lnTo>
                  <a:lnTo>
                    <a:pt x="869" y="302"/>
                  </a:lnTo>
                  <a:lnTo>
                    <a:pt x="792" y="348"/>
                  </a:lnTo>
                  <a:lnTo>
                    <a:pt x="717" y="399"/>
                  </a:lnTo>
                  <a:lnTo>
                    <a:pt x="646" y="454"/>
                  </a:lnTo>
                  <a:lnTo>
                    <a:pt x="578" y="515"/>
                  </a:lnTo>
                  <a:lnTo>
                    <a:pt x="514" y="578"/>
                  </a:lnTo>
                  <a:lnTo>
                    <a:pt x="455" y="646"/>
                  </a:lnTo>
                  <a:lnTo>
                    <a:pt x="399" y="717"/>
                  </a:lnTo>
                  <a:lnTo>
                    <a:pt x="348" y="792"/>
                  </a:lnTo>
                  <a:lnTo>
                    <a:pt x="301" y="870"/>
                  </a:lnTo>
                  <a:lnTo>
                    <a:pt x="259" y="951"/>
                  </a:lnTo>
                  <a:lnTo>
                    <a:pt x="222" y="1035"/>
                  </a:lnTo>
                  <a:lnTo>
                    <a:pt x="191" y="1121"/>
                  </a:lnTo>
                  <a:lnTo>
                    <a:pt x="163" y="1210"/>
                  </a:lnTo>
                  <a:lnTo>
                    <a:pt x="142" y="1300"/>
                  </a:lnTo>
                  <a:lnTo>
                    <a:pt x="128" y="1393"/>
                  </a:lnTo>
                  <a:lnTo>
                    <a:pt x="118" y="1488"/>
                  </a:lnTo>
                  <a:lnTo>
                    <a:pt x="115" y="1584"/>
                  </a:lnTo>
                  <a:lnTo>
                    <a:pt x="118" y="1683"/>
                  </a:lnTo>
                  <a:lnTo>
                    <a:pt x="129" y="1781"/>
                  </a:lnTo>
                  <a:lnTo>
                    <a:pt x="145" y="1877"/>
                  </a:lnTo>
                  <a:lnTo>
                    <a:pt x="167" y="1970"/>
                  </a:lnTo>
                  <a:lnTo>
                    <a:pt x="195" y="2061"/>
                  </a:lnTo>
                  <a:lnTo>
                    <a:pt x="228" y="2149"/>
                  </a:lnTo>
                  <a:lnTo>
                    <a:pt x="267" y="2235"/>
                  </a:lnTo>
                  <a:lnTo>
                    <a:pt x="311" y="2317"/>
                  </a:lnTo>
                  <a:lnTo>
                    <a:pt x="360" y="2396"/>
                  </a:lnTo>
                  <a:lnTo>
                    <a:pt x="415" y="2472"/>
                  </a:lnTo>
                  <a:lnTo>
                    <a:pt x="473" y="2544"/>
                  </a:lnTo>
                  <a:lnTo>
                    <a:pt x="536" y="2613"/>
                  </a:lnTo>
                  <a:lnTo>
                    <a:pt x="603" y="2677"/>
                  </a:lnTo>
                  <a:lnTo>
                    <a:pt x="625" y="2662"/>
                  </a:lnTo>
                  <a:lnTo>
                    <a:pt x="646" y="2648"/>
                  </a:lnTo>
                  <a:lnTo>
                    <a:pt x="1102" y="2400"/>
                  </a:lnTo>
                  <a:lnTo>
                    <a:pt x="1122" y="2388"/>
                  </a:lnTo>
                  <a:lnTo>
                    <a:pt x="1137" y="2372"/>
                  </a:lnTo>
                  <a:lnTo>
                    <a:pt x="1151" y="2353"/>
                  </a:lnTo>
                  <a:lnTo>
                    <a:pt x="1160" y="2333"/>
                  </a:lnTo>
                  <a:lnTo>
                    <a:pt x="1167" y="2311"/>
                  </a:lnTo>
                  <a:lnTo>
                    <a:pt x="1169" y="2288"/>
                  </a:lnTo>
                  <a:lnTo>
                    <a:pt x="1169" y="2121"/>
                  </a:lnTo>
                  <a:lnTo>
                    <a:pt x="1158" y="2106"/>
                  </a:lnTo>
                  <a:lnTo>
                    <a:pt x="1145" y="2087"/>
                  </a:lnTo>
                  <a:lnTo>
                    <a:pt x="1129" y="2063"/>
                  </a:lnTo>
                  <a:lnTo>
                    <a:pt x="1111" y="2036"/>
                  </a:lnTo>
                  <a:lnTo>
                    <a:pt x="1093" y="2005"/>
                  </a:lnTo>
                  <a:lnTo>
                    <a:pt x="1075" y="1971"/>
                  </a:lnTo>
                  <a:lnTo>
                    <a:pt x="1056" y="1933"/>
                  </a:lnTo>
                  <a:lnTo>
                    <a:pt x="1038" y="1892"/>
                  </a:lnTo>
                  <a:lnTo>
                    <a:pt x="1020" y="1848"/>
                  </a:lnTo>
                  <a:lnTo>
                    <a:pt x="1004" y="1802"/>
                  </a:lnTo>
                  <a:lnTo>
                    <a:pt x="991" y="1753"/>
                  </a:lnTo>
                  <a:lnTo>
                    <a:pt x="969" y="1732"/>
                  </a:lnTo>
                  <a:lnTo>
                    <a:pt x="949" y="1707"/>
                  </a:lnTo>
                  <a:lnTo>
                    <a:pt x="934" y="1681"/>
                  </a:lnTo>
                  <a:lnTo>
                    <a:pt x="923" y="1653"/>
                  </a:lnTo>
                  <a:lnTo>
                    <a:pt x="916" y="1622"/>
                  </a:lnTo>
                  <a:lnTo>
                    <a:pt x="914" y="1591"/>
                  </a:lnTo>
                  <a:lnTo>
                    <a:pt x="914" y="1387"/>
                  </a:lnTo>
                  <a:lnTo>
                    <a:pt x="916" y="1357"/>
                  </a:lnTo>
                  <a:lnTo>
                    <a:pt x="923" y="1328"/>
                  </a:lnTo>
                  <a:lnTo>
                    <a:pt x="933" y="1301"/>
                  </a:lnTo>
                  <a:lnTo>
                    <a:pt x="947" y="1274"/>
                  </a:lnTo>
                  <a:lnTo>
                    <a:pt x="965" y="1250"/>
                  </a:lnTo>
                  <a:lnTo>
                    <a:pt x="965" y="981"/>
                  </a:lnTo>
                  <a:lnTo>
                    <a:pt x="963" y="970"/>
                  </a:lnTo>
                  <a:lnTo>
                    <a:pt x="963" y="952"/>
                  </a:lnTo>
                  <a:lnTo>
                    <a:pt x="963" y="929"/>
                  </a:lnTo>
                  <a:lnTo>
                    <a:pt x="966" y="902"/>
                  </a:lnTo>
                  <a:lnTo>
                    <a:pt x="969" y="870"/>
                  </a:lnTo>
                  <a:lnTo>
                    <a:pt x="976" y="836"/>
                  </a:lnTo>
                  <a:lnTo>
                    <a:pt x="985" y="799"/>
                  </a:lnTo>
                  <a:lnTo>
                    <a:pt x="1000" y="760"/>
                  </a:lnTo>
                  <a:lnTo>
                    <a:pt x="1019" y="722"/>
                  </a:lnTo>
                  <a:lnTo>
                    <a:pt x="1043" y="682"/>
                  </a:lnTo>
                  <a:lnTo>
                    <a:pt x="1073" y="643"/>
                  </a:lnTo>
                  <a:lnTo>
                    <a:pt x="1107" y="609"/>
                  </a:lnTo>
                  <a:lnTo>
                    <a:pt x="1145" y="578"/>
                  </a:lnTo>
                  <a:lnTo>
                    <a:pt x="1187" y="551"/>
                  </a:lnTo>
                  <a:lnTo>
                    <a:pt x="1232" y="527"/>
                  </a:lnTo>
                  <a:lnTo>
                    <a:pt x="1281" y="507"/>
                  </a:lnTo>
                  <a:lnTo>
                    <a:pt x="1334" y="490"/>
                  </a:lnTo>
                  <a:lnTo>
                    <a:pt x="1391" y="477"/>
                  </a:lnTo>
                  <a:lnTo>
                    <a:pt x="1452" y="468"/>
                  </a:lnTo>
                  <a:lnTo>
                    <a:pt x="1516" y="463"/>
                  </a:lnTo>
                  <a:lnTo>
                    <a:pt x="1585" y="461"/>
                  </a:lnTo>
                  <a:lnTo>
                    <a:pt x="1652" y="463"/>
                  </a:lnTo>
                  <a:lnTo>
                    <a:pt x="1716" y="468"/>
                  </a:lnTo>
                  <a:lnTo>
                    <a:pt x="1777" y="477"/>
                  </a:lnTo>
                  <a:lnTo>
                    <a:pt x="1834" y="490"/>
                  </a:lnTo>
                  <a:lnTo>
                    <a:pt x="1887" y="507"/>
                  </a:lnTo>
                  <a:lnTo>
                    <a:pt x="1936" y="527"/>
                  </a:lnTo>
                  <a:lnTo>
                    <a:pt x="1981" y="551"/>
                  </a:lnTo>
                  <a:lnTo>
                    <a:pt x="2023" y="578"/>
                  </a:lnTo>
                  <a:lnTo>
                    <a:pt x="2061" y="609"/>
                  </a:lnTo>
                  <a:lnTo>
                    <a:pt x="2095" y="643"/>
                  </a:lnTo>
                  <a:lnTo>
                    <a:pt x="2125" y="682"/>
                  </a:lnTo>
                  <a:lnTo>
                    <a:pt x="2149" y="722"/>
                  </a:lnTo>
                  <a:lnTo>
                    <a:pt x="2168" y="760"/>
                  </a:lnTo>
                  <a:lnTo>
                    <a:pt x="2183" y="799"/>
                  </a:lnTo>
                  <a:lnTo>
                    <a:pt x="2192" y="836"/>
                  </a:lnTo>
                  <a:lnTo>
                    <a:pt x="2199" y="870"/>
                  </a:lnTo>
                  <a:lnTo>
                    <a:pt x="2202" y="902"/>
                  </a:lnTo>
                  <a:lnTo>
                    <a:pt x="2205" y="929"/>
                  </a:lnTo>
                  <a:lnTo>
                    <a:pt x="2205" y="952"/>
                  </a:lnTo>
                  <a:lnTo>
                    <a:pt x="2205" y="970"/>
                  </a:lnTo>
                  <a:lnTo>
                    <a:pt x="2203" y="981"/>
                  </a:lnTo>
                  <a:lnTo>
                    <a:pt x="2203" y="1250"/>
                  </a:lnTo>
                  <a:lnTo>
                    <a:pt x="2221" y="1274"/>
                  </a:lnTo>
                  <a:lnTo>
                    <a:pt x="2235" y="1301"/>
                  </a:lnTo>
                  <a:lnTo>
                    <a:pt x="2245" y="1328"/>
                  </a:lnTo>
                  <a:lnTo>
                    <a:pt x="2252" y="1357"/>
                  </a:lnTo>
                  <a:lnTo>
                    <a:pt x="2254" y="1387"/>
                  </a:lnTo>
                  <a:lnTo>
                    <a:pt x="2254" y="1591"/>
                  </a:lnTo>
                  <a:lnTo>
                    <a:pt x="2252" y="1625"/>
                  </a:lnTo>
                  <a:lnTo>
                    <a:pt x="2243" y="1658"/>
                  </a:lnTo>
                  <a:lnTo>
                    <a:pt x="2230" y="1689"/>
                  </a:lnTo>
                  <a:lnTo>
                    <a:pt x="2212" y="1717"/>
                  </a:lnTo>
                  <a:lnTo>
                    <a:pt x="2190" y="1742"/>
                  </a:lnTo>
                  <a:lnTo>
                    <a:pt x="2164" y="1764"/>
                  </a:lnTo>
                  <a:lnTo>
                    <a:pt x="2134" y="1780"/>
                  </a:lnTo>
                  <a:lnTo>
                    <a:pt x="2110" y="1843"/>
                  </a:lnTo>
                  <a:lnTo>
                    <a:pt x="2083" y="1905"/>
                  </a:lnTo>
                  <a:lnTo>
                    <a:pt x="2053" y="1964"/>
                  </a:lnTo>
                  <a:lnTo>
                    <a:pt x="2020" y="2020"/>
                  </a:lnTo>
                  <a:lnTo>
                    <a:pt x="1984" y="2076"/>
                  </a:lnTo>
                  <a:lnTo>
                    <a:pt x="1966" y="2100"/>
                  </a:lnTo>
                  <a:lnTo>
                    <a:pt x="1948" y="2123"/>
                  </a:lnTo>
                  <a:lnTo>
                    <a:pt x="1948" y="2292"/>
                  </a:lnTo>
                  <a:lnTo>
                    <a:pt x="1951" y="2319"/>
                  </a:lnTo>
                  <a:lnTo>
                    <a:pt x="1958" y="2344"/>
                  </a:lnTo>
                  <a:lnTo>
                    <a:pt x="1971" y="2366"/>
                  </a:lnTo>
                  <a:lnTo>
                    <a:pt x="1988" y="2386"/>
                  </a:lnTo>
                  <a:lnTo>
                    <a:pt x="2009" y="2324"/>
                  </a:lnTo>
                  <a:lnTo>
                    <a:pt x="2035" y="2265"/>
                  </a:lnTo>
                  <a:lnTo>
                    <a:pt x="2065" y="2209"/>
                  </a:lnTo>
                  <a:lnTo>
                    <a:pt x="2100" y="2156"/>
                  </a:lnTo>
                  <a:lnTo>
                    <a:pt x="2139" y="2106"/>
                  </a:lnTo>
                  <a:lnTo>
                    <a:pt x="2181" y="2060"/>
                  </a:lnTo>
                  <a:lnTo>
                    <a:pt x="2229" y="2017"/>
                  </a:lnTo>
                  <a:lnTo>
                    <a:pt x="2279" y="1978"/>
                  </a:lnTo>
                  <a:lnTo>
                    <a:pt x="2332" y="1945"/>
                  </a:lnTo>
                  <a:lnTo>
                    <a:pt x="2389" y="1914"/>
                  </a:lnTo>
                  <a:lnTo>
                    <a:pt x="2449" y="1889"/>
                  </a:lnTo>
                  <a:lnTo>
                    <a:pt x="2510" y="1870"/>
                  </a:lnTo>
                  <a:lnTo>
                    <a:pt x="2574" y="1856"/>
                  </a:lnTo>
                  <a:lnTo>
                    <a:pt x="2640" y="1846"/>
                  </a:lnTo>
                  <a:lnTo>
                    <a:pt x="2707" y="1843"/>
                  </a:lnTo>
                  <a:lnTo>
                    <a:pt x="2747" y="1844"/>
                  </a:lnTo>
                  <a:lnTo>
                    <a:pt x="2787" y="1847"/>
                  </a:lnTo>
                  <a:lnTo>
                    <a:pt x="2789" y="1848"/>
                  </a:lnTo>
                  <a:lnTo>
                    <a:pt x="2791" y="1848"/>
                  </a:lnTo>
                  <a:lnTo>
                    <a:pt x="2829" y="1854"/>
                  </a:lnTo>
                  <a:lnTo>
                    <a:pt x="2864" y="1860"/>
                  </a:lnTo>
                  <a:lnTo>
                    <a:pt x="2868" y="1861"/>
                  </a:lnTo>
                  <a:lnTo>
                    <a:pt x="2905" y="1870"/>
                  </a:lnTo>
                  <a:lnTo>
                    <a:pt x="2941" y="1881"/>
                  </a:lnTo>
                  <a:lnTo>
                    <a:pt x="2944" y="1882"/>
                  </a:lnTo>
                  <a:lnTo>
                    <a:pt x="2946" y="1883"/>
                  </a:lnTo>
                  <a:lnTo>
                    <a:pt x="2981" y="1896"/>
                  </a:lnTo>
                  <a:lnTo>
                    <a:pt x="3013" y="1909"/>
                  </a:lnTo>
                  <a:lnTo>
                    <a:pt x="3014" y="1910"/>
                  </a:lnTo>
                  <a:lnTo>
                    <a:pt x="3016" y="1910"/>
                  </a:lnTo>
                  <a:lnTo>
                    <a:pt x="3032" y="1830"/>
                  </a:lnTo>
                  <a:lnTo>
                    <a:pt x="3043" y="1748"/>
                  </a:lnTo>
                  <a:lnTo>
                    <a:pt x="3051" y="1666"/>
                  </a:lnTo>
                  <a:lnTo>
                    <a:pt x="3053" y="1584"/>
                  </a:lnTo>
                  <a:lnTo>
                    <a:pt x="3050" y="1488"/>
                  </a:lnTo>
                  <a:lnTo>
                    <a:pt x="3040" y="1393"/>
                  </a:lnTo>
                  <a:lnTo>
                    <a:pt x="3026" y="1300"/>
                  </a:lnTo>
                  <a:lnTo>
                    <a:pt x="3005" y="1210"/>
                  </a:lnTo>
                  <a:lnTo>
                    <a:pt x="2977" y="1121"/>
                  </a:lnTo>
                  <a:lnTo>
                    <a:pt x="2946" y="1035"/>
                  </a:lnTo>
                  <a:lnTo>
                    <a:pt x="2909" y="951"/>
                  </a:lnTo>
                  <a:lnTo>
                    <a:pt x="2867" y="870"/>
                  </a:lnTo>
                  <a:lnTo>
                    <a:pt x="2820" y="792"/>
                  </a:lnTo>
                  <a:lnTo>
                    <a:pt x="2769" y="717"/>
                  </a:lnTo>
                  <a:lnTo>
                    <a:pt x="2713" y="646"/>
                  </a:lnTo>
                  <a:lnTo>
                    <a:pt x="2654" y="578"/>
                  </a:lnTo>
                  <a:lnTo>
                    <a:pt x="2590" y="515"/>
                  </a:lnTo>
                  <a:lnTo>
                    <a:pt x="2522" y="454"/>
                  </a:lnTo>
                  <a:lnTo>
                    <a:pt x="2451" y="399"/>
                  </a:lnTo>
                  <a:lnTo>
                    <a:pt x="2376" y="348"/>
                  </a:lnTo>
                  <a:lnTo>
                    <a:pt x="2299" y="302"/>
                  </a:lnTo>
                  <a:lnTo>
                    <a:pt x="2218" y="260"/>
                  </a:lnTo>
                  <a:lnTo>
                    <a:pt x="2134" y="222"/>
                  </a:lnTo>
                  <a:lnTo>
                    <a:pt x="2047" y="191"/>
                  </a:lnTo>
                  <a:lnTo>
                    <a:pt x="1959" y="164"/>
                  </a:lnTo>
                  <a:lnTo>
                    <a:pt x="1868" y="143"/>
                  </a:lnTo>
                  <a:lnTo>
                    <a:pt x="1775" y="128"/>
                  </a:lnTo>
                  <a:lnTo>
                    <a:pt x="1681" y="118"/>
                  </a:lnTo>
                  <a:lnTo>
                    <a:pt x="1585" y="115"/>
                  </a:lnTo>
                  <a:close/>
                  <a:moveTo>
                    <a:pt x="1585" y="0"/>
                  </a:moveTo>
                  <a:lnTo>
                    <a:pt x="1684" y="3"/>
                  </a:lnTo>
                  <a:lnTo>
                    <a:pt x="1782" y="13"/>
                  </a:lnTo>
                  <a:lnTo>
                    <a:pt x="1879" y="28"/>
                  </a:lnTo>
                  <a:lnTo>
                    <a:pt x="1974" y="49"/>
                  </a:lnTo>
                  <a:lnTo>
                    <a:pt x="2066" y="75"/>
                  </a:lnTo>
                  <a:lnTo>
                    <a:pt x="2156" y="107"/>
                  </a:lnTo>
                  <a:lnTo>
                    <a:pt x="2243" y="144"/>
                  </a:lnTo>
                  <a:lnTo>
                    <a:pt x="2328" y="186"/>
                  </a:lnTo>
                  <a:lnTo>
                    <a:pt x="2410" y="232"/>
                  </a:lnTo>
                  <a:lnTo>
                    <a:pt x="2488" y="285"/>
                  </a:lnTo>
                  <a:lnTo>
                    <a:pt x="2564" y="340"/>
                  </a:lnTo>
                  <a:lnTo>
                    <a:pt x="2636" y="400"/>
                  </a:lnTo>
                  <a:lnTo>
                    <a:pt x="2704" y="465"/>
                  </a:lnTo>
                  <a:lnTo>
                    <a:pt x="2768" y="533"/>
                  </a:lnTo>
                  <a:lnTo>
                    <a:pt x="2828" y="604"/>
                  </a:lnTo>
                  <a:lnTo>
                    <a:pt x="2884" y="680"/>
                  </a:lnTo>
                  <a:lnTo>
                    <a:pt x="2936" y="758"/>
                  </a:lnTo>
                  <a:lnTo>
                    <a:pt x="2983" y="840"/>
                  </a:lnTo>
                  <a:lnTo>
                    <a:pt x="3025" y="925"/>
                  </a:lnTo>
                  <a:lnTo>
                    <a:pt x="3061" y="1013"/>
                  </a:lnTo>
                  <a:lnTo>
                    <a:pt x="3093" y="1103"/>
                  </a:lnTo>
                  <a:lnTo>
                    <a:pt x="3120" y="1195"/>
                  </a:lnTo>
                  <a:lnTo>
                    <a:pt x="3141" y="1289"/>
                  </a:lnTo>
                  <a:lnTo>
                    <a:pt x="3155" y="1385"/>
                  </a:lnTo>
                  <a:lnTo>
                    <a:pt x="3165" y="1484"/>
                  </a:lnTo>
                  <a:lnTo>
                    <a:pt x="3168" y="1584"/>
                  </a:lnTo>
                  <a:lnTo>
                    <a:pt x="3165" y="1681"/>
                  </a:lnTo>
                  <a:lnTo>
                    <a:pt x="3155" y="1777"/>
                  </a:lnTo>
                  <a:lnTo>
                    <a:pt x="3141" y="1874"/>
                  </a:lnTo>
                  <a:lnTo>
                    <a:pt x="3120" y="1968"/>
                  </a:lnTo>
                  <a:lnTo>
                    <a:pt x="3173" y="2007"/>
                  </a:lnTo>
                  <a:lnTo>
                    <a:pt x="3224" y="2050"/>
                  </a:lnTo>
                  <a:lnTo>
                    <a:pt x="3269" y="2098"/>
                  </a:lnTo>
                  <a:lnTo>
                    <a:pt x="3310" y="2149"/>
                  </a:lnTo>
                  <a:lnTo>
                    <a:pt x="3347" y="2204"/>
                  </a:lnTo>
                  <a:lnTo>
                    <a:pt x="3380" y="2262"/>
                  </a:lnTo>
                  <a:lnTo>
                    <a:pt x="3406" y="2324"/>
                  </a:lnTo>
                  <a:lnTo>
                    <a:pt x="3428" y="2388"/>
                  </a:lnTo>
                  <a:lnTo>
                    <a:pt x="3443" y="2454"/>
                  </a:lnTo>
                  <a:lnTo>
                    <a:pt x="3453" y="2522"/>
                  </a:lnTo>
                  <a:lnTo>
                    <a:pt x="3456" y="2592"/>
                  </a:lnTo>
                  <a:lnTo>
                    <a:pt x="3453" y="2660"/>
                  </a:lnTo>
                  <a:lnTo>
                    <a:pt x="3443" y="2727"/>
                  </a:lnTo>
                  <a:lnTo>
                    <a:pt x="3429" y="2791"/>
                  </a:lnTo>
                  <a:lnTo>
                    <a:pt x="3409" y="2853"/>
                  </a:lnTo>
                  <a:lnTo>
                    <a:pt x="3384" y="2912"/>
                  </a:lnTo>
                  <a:lnTo>
                    <a:pt x="3353" y="2970"/>
                  </a:lnTo>
                  <a:lnTo>
                    <a:pt x="3319" y="3023"/>
                  </a:lnTo>
                  <a:lnTo>
                    <a:pt x="3280" y="3075"/>
                  </a:lnTo>
                  <a:lnTo>
                    <a:pt x="3236" y="3122"/>
                  </a:lnTo>
                  <a:lnTo>
                    <a:pt x="3189" y="3165"/>
                  </a:lnTo>
                  <a:lnTo>
                    <a:pt x="3139" y="3204"/>
                  </a:lnTo>
                  <a:lnTo>
                    <a:pt x="3085" y="3238"/>
                  </a:lnTo>
                  <a:lnTo>
                    <a:pt x="3028" y="3268"/>
                  </a:lnTo>
                  <a:lnTo>
                    <a:pt x="2968" y="3294"/>
                  </a:lnTo>
                  <a:lnTo>
                    <a:pt x="2906" y="3315"/>
                  </a:lnTo>
                  <a:lnTo>
                    <a:pt x="2841" y="3329"/>
                  </a:lnTo>
                  <a:lnTo>
                    <a:pt x="2775" y="3338"/>
                  </a:lnTo>
                  <a:lnTo>
                    <a:pt x="2707" y="3341"/>
                  </a:lnTo>
                  <a:lnTo>
                    <a:pt x="2639" y="3338"/>
                  </a:lnTo>
                  <a:lnTo>
                    <a:pt x="2572" y="3328"/>
                  </a:lnTo>
                  <a:lnTo>
                    <a:pt x="2507" y="3314"/>
                  </a:lnTo>
                  <a:lnTo>
                    <a:pt x="2444" y="3294"/>
                  </a:lnTo>
                  <a:lnTo>
                    <a:pt x="2384" y="3267"/>
                  </a:lnTo>
                  <a:lnTo>
                    <a:pt x="2327" y="3237"/>
                  </a:lnTo>
                  <a:lnTo>
                    <a:pt x="2273" y="3201"/>
                  </a:lnTo>
                  <a:lnTo>
                    <a:pt x="2222" y="3162"/>
                  </a:lnTo>
                  <a:lnTo>
                    <a:pt x="2174" y="3118"/>
                  </a:lnTo>
                  <a:lnTo>
                    <a:pt x="2131" y="3071"/>
                  </a:lnTo>
                  <a:lnTo>
                    <a:pt x="2043" y="3100"/>
                  </a:lnTo>
                  <a:lnTo>
                    <a:pt x="1953" y="3124"/>
                  </a:lnTo>
                  <a:lnTo>
                    <a:pt x="1862" y="3144"/>
                  </a:lnTo>
                  <a:lnTo>
                    <a:pt x="1770" y="3157"/>
                  </a:lnTo>
                  <a:lnTo>
                    <a:pt x="1678" y="3166"/>
                  </a:lnTo>
                  <a:lnTo>
                    <a:pt x="1585" y="3168"/>
                  </a:lnTo>
                  <a:lnTo>
                    <a:pt x="1519" y="3167"/>
                  </a:lnTo>
                  <a:lnTo>
                    <a:pt x="1455" y="3163"/>
                  </a:lnTo>
                  <a:lnTo>
                    <a:pt x="1447" y="3162"/>
                  </a:lnTo>
                  <a:lnTo>
                    <a:pt x="1439" y="3162"/>
                  </a:lnTo>
                  <a:lnTo>
                    <a:pt x="1375" y="3154"/>
                  </a:lnTo>
                  <a:lnTo>
                    <a:pt x="1312" y="3145"/>
                  </a:lnTo>
                  <a:lnTo>
                    <a:pt x="1307" y="3144"/>
                  </a:lnTo>
                  <a:lnTo>
                    <a:pt x="1302" y="3143"/>
                  </a:lnTo>
                  <a:lnTo>
                    <a:pt x="1222" y="3126"/>
                  </a:lnTo>
                  <a:lnTo>
                    <a:pt x="1144" y="3105"/>
                  </a:lnTo>
                  <a:lnTo>
                    <a:pt x="1067" y="3081"/>
                  </a:lnTo>
                  <a:lnTo>
                    <a:pt x="992" y="3053"/>
                  </a:lnTo>
                  <a:lnTo>
                    <a:pt x="918" y="3021"/>
                  </a:lnTo>
                  <a:lnTo>
                    <a:pt x="915" y="3019"/>
                  </a:lnTo>
                  <a:lnTo>
                    <a:pt x="911" y="3018"/>
                  </a:lnTo>
                  <a:lnTo>
                    <a:pt x="856" y="2990"/>
                  </a:lnTo>
                  <a:lnTo>
                    <a:pt x="802" y="2962"/>
                  </a:lnTo>
                  <a:lnTo>
                    <a:pt x="781" y="2949"/>
                  </a:lnTo>
                  <a:lnTo>
                    <a:pt x="733" y="2920"/>
                  </a:lnTo>
                  <a:lnTo>
                    <a:pt x="687" y="2888"/>
                  </a:lnTo>
                  <a:lnTo>
                    <a:pt x="659" y="2868"/>
                  </a:lnTo>
                  <a:lnTo>
                    <a:pt x="616" y="2837"/>
                  </a:lnTo>
                  <a:lnTo>
                    <a:pt x="574" y="2803"/>
                  </a:lnTo>
                  <a:lnTo>
                    <a:pt x="569" y="2799"/>
                  </a:lnTo>
                  <a:lnTo>
                    <a:pt x="563" y="2796"/>
                  </a:lnTo>
                  <a:lnTo>
                    <a:pt x="513" y="2752"/>
                  </a:lnTo>
                  <a:lnTo>
                    <a:pt x="514" y="2751"/>
                  </a:lnTo>
                  <a:lnTo>
                    <a:pt x="448" y="2687"/>
                  </a:lnTo>
                  <a:lnTo>
                    <a:pt x="386" y="2619"/>
                  </a:lnTo>
                  <a:lnTo>
                    <a:pt x="328" y="2548"/>
                  </a:lnTo>
                  <a:lnTo>
                    <a:pt x="274" y="2474"/>
                  </a:lnTo>
                  <a:lnTo>
                    <a:pt x="224" y="2396"/>
                  </a:lnTo>
                  <a:lnTo>
                    <a:pt x="179" y="2315"/>
                  </a:lnTo>
                  <a:lnTo>
                    <a:pt x="138" y="2232"/>
                  </a:lnTo>
                  <a:lnTo>
                    <a:pt x="103" y="2146"/>
                  </a:lnTo>
                  <a:lnTo>
                    <a:pt x="72" y="2058"/>
                  </a:lnTo>
                  <a:lnTo>
                    <a:pt x="47" y="1967"/>
                  </a:lnTo>
                  <a:lnTo>
                    <a:pt x="26" y="1874"/>
                  </a:lnTo>
                  <a:lnTo>
                    <a:pt x="12" y="1779"/>
                  </a:lnTo>
                  <a:lnTo>
                    <a:pt x="3" y="1682"/>
                  </a:lnTo>
                  <a:lnTo>
                    <a:pt x="0" y="1584"/>
                  </a:lnTo>
                  <a:lnTo>
                    <a:pt x="3" y="1484"/>
                  </a:lnTo>
                  <a:lnTo>
                    <a:pt x="13" y="1385"/>
                  </a:lnTo>
                  <a:lnTo>
                    <a:pt x="27" y="1289"/>
                  </a:lnTo>
                  <a:lnTo>
                    <a:pt x="48" y="1195"/>
                  </a:lnTo>
                  <a:lnTo>
                    <a:pt x="75" y="1103"/>
                  </a:lnTo>
                  <a:lnTo>
                    <a:pt x="107" y="1013"/>
                  </a:lnTo>
                  <a:lnTo>
                    <a:pt x="143" y="925"/>
                  </a:lnTo>
                  <a:lnTo>
                    <a:pt x="185" y="840"/>
                  </a:lnTo>
                  <a:lnTo>
                    <a:pt x="232" y="758"/>
                  </a:lnTo>
                  <a:lnTo>
                    <a:pt x="284" y="680"/>
                  </a:lnTo>
                  <a:lnTo>
                    <a:pt x="340" y="604"/>
                  </a:lnTo>
                  <a:lnTo>
                    <a:pt x="400" y="533"/>
                  </a:lnTo>
                  <a:lnTo>
                    <a:pt x="464" y="465"/>
                  </a:lnTo>
                  <a:lnTo>
                    <a:pt x="532" y="400"/>
                  </a:lnTo>
                  <a:lnTo>
                    <a:pt x="604" y="340"/>
                  </a:lnTo>
                  <a:lnTo>
                    <a:pt x="680" y="285"/>
                  </a:lnTo>
                  <a:lnTo>
                    <a:pt x="758" y="232"/>
                  </a:lnTo>
                  <a:lnTo>
                    <a:pt x="840" y="186"/>
                  </a:lnTo>
                  <a:lnTo>
                    <a:pt x="925" y="144"/>
                  </a:lnTo>
                  <a:lnTo>
                    <a:pt x="1012" y="107"/>
                  </a:lnTo>
                  <a:lnTo>
                    <a:pt x="1102" y="75"/>
                  </a:lnTo>
                  <a:lnTo>
                    <a:pt x="1194" y="49"/>
                  </a:lnTo>
                  <a:lnTo>
                    <a:pt x="1289" y="28"/>
                  </a:lnTo>
                  <a:lnTo>
                    <a:pt x="1386" y="13"/>
                  </a:lnTo>
                  <a:lnTo>
                    <a:pt x="1484" y="3"/>
                  </a:lnTo>
                  <a:lnTo>
                    <a:pt x="158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99" name="Group 298">
            <a:extLst>
              <a:ext uri="{FF2B5EF4-FFF2-40B4-BE49-F238E27FC236}">
                <a16:creationId xmlns:a16="http://schemas.microsoft.com/office/drawing/2014/main" id="{8FE38962-6865-4635-8950-13A295826594}"/>
              </a:ext>
            </a:extLst>
          </p:cNvPr>
          <p:cNvGrpSpPr>
            <a:grpSpLocks noChangeAspect="1"/>
          </p:cNvGrpSpPr>
          <p:nvPr/>
        </p:nvGrpSpPr>
        <p:grpSpPr>
          <a:xfrm>
            <a:off x="22402270" y="3693531"/>
            <a:ext cx="636424" cy="581749"/>
            <a:chOff x="10073639" y="4884420"/>
            <a:chExt cx="897815" cy="899160"/>
          </a:xfrm>
          <a:solidFill>
            <a:srgbClr val="FFFFFF">
              <a:alpha val="69000"/>
            </a:srgbClr>
          </a:solidFill>
        </p:grpSpPr>
        <p:sp>
          <p:nvSpPr>
            <p:cNvPr id="300" name="Freeform: Shape 299">
              <a:extLst>
                <a:ext uri="{FF2B5EF4-FFF2-40B4-BE49-F238E27FC236}">
                  <a16:creationId xmlns:a16="http://schemas.microsoft.com/office/drawing/2014/main" id="{19D6A3CD-E340-4DB6-8203-64DB8705DC5C}"/>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1" name="Freeform: Shape 300">
              <a:extLst>
                <a:ext uri="{FF2B5EF4-FFF2-40B4-BE49-F238E27FC236}">
                  <a16:creationId xmlns:a16="http://schemas.microsoft.com/office/drawing/2014/main" id="{2F58A970-2487-4EC4-B789-50BE2AFC754F}"/>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2" name="Freeform: Shape 301">
              <a:extLst>
                <a:ext uri="{FF2B5EF4-FFF2-40B4-BE49-F238E27FC236}">
                  <a16:creationId xmlns:a16="http://schemas.microsoft.com/office/drawing/2014/main" id="{FCF1FAEC-1FCD-4AFE-9208-B73986163943}"/>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3" name="Freeform: Shape 302">
              <a:extLst>
                <a:ext uri="{FF2B5EF4-FFF2-40B4-BE49-F238E27FC236}">
                  <a16:creationId xmlns:a16="http://schemas.microsoft.com/office/drawing/2014/main" id="{6CD17FC5-747E-4892-BC0B-F6BF1A9741BD}"/>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4" name="Freeform: Shape 303">
              <a:extLst>
                <a:ext uri="{FF2B5EF4-FFF2-40B4-BE49-F238E27FC236}">
                  <a16:creationId xmlns:a16="http://schemas.microsoft.com/office/drawing/2014/main" id="{8185516B-8063-40EE-B1B7-CDE34058FB9A}"/>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5" name="Freeform: Shape 304">
              <a:extLst>
                <a:ext uri="{FF2B5EF4-FFF2-40B4-BE49-F238E27FC236}">
                  <a16:creationId xmlns:a16="http://schemas.microsoft.com/office/drawing/2014/main" id="{834CC5D8-D294-48C4-8FE2-34176DEC5B51}"/>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6" name="Freeform: Shape 305">
              <a:extLst>
                <a:ext uri="{FF2B5EF4-FFF2-40B4-BE49-F238E27FC236}">
                  <a16:creationId xmlns:a16="http://schemas.microsoft.com/office/drawing/2014/main" id="{32C2CD92-A49F-4A72-BF27-BB15B40305E3}"/>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7" name="Freeform: Shape 306">
              <a:extLst>
                <a:ext uri="{FF2B5EF4-FFF2-40B4-BE49-F238E27FC236}">
                  <a16:creationId xmlns:a16="http://schemas.microsoft.com/office/drawing/2014/main" id="{393E6F96-B10A-4872-AEFC-BB472F3B3BDC}"/>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sp>
        <p:nvSpPr>
          <p:cNvPr id="3" name="Rectangle: Rounded Corners 2">
            <a:extLst>
              <a:ext uri="{FF2B5EF4-FFF2-40B4-BE49-F238E27FC236}">
                <a16:creationId xmlns:a16="http://schemas.microsoft.com/office/drawing/2014/main" id="{E23B1C6B-ECB4-5137-1FBE-9F4CD7C3C3B3}"/>
              </a:ext>
            </a:extLst>
          </p:cNvPr>
          <p:cNvSpPr/>
          <p:nvPr/>
        </p:nvSpPr>
        <p:spPr>
          <a:xfrm>
            <a:off x="1688591" y="2071100"/>
            <a:ext cx="21640653" cy="993256"/>
          </a:xfrm>
          <a:prstGeom prst="roundRect">
            <a:avLst>
              <a:gd name="adj" fmla="val 7295"/>
            </a:avLst>
          </a:prstGeom>
          <a:solidFill>
            <a:schemeClr val="bg1"/>
          </a:solidFill>
          <a:ln w="3175">
            <a:solidFill>
              <a:schemeClr val="tx1"/>
            </a:solidFill>
            <a:miter lim="800000"/>
            <a:headEnd/>
            <a:tailEnd/>
          </a:ln>
        </p:spPr>
        <p:txBody>
          <a:bodyPr wrap="square" lIns="0" tIns="182785" rIns="0" bIns="182785" anchor="ctr" anchorCtr="0">
            <a:noAutofit/>
          </a:bodyPr>
          <a:lstStyle/>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and Defect Management – Azure Dev Ops</a:t>
            </a:r>
          </a:p>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Execution – Automated tools for Migration, Forms testing, Manual  &amp; Automated QA Approach</a:t>
            </a:r>
          </a:p>
        </p:txBody>
      </p:sp>
      <p:sp>
        <p:nvSpPr>
          <p:cNvPr id="4" name="Rectangle: Rounded Corners 3">
            <a:extLst>
              <a:ext uri="{FF2B5EF4-FFF2-40B4-BE49-F238E27FC236}">
                <a16:creationId xmlns:a16="http://schemas.microsoft.com/office/drawing/2014/main" id="{EEC5B933-AEC9-04F0-178E-B2343A90C01E}"/>
              </a:ext>
            </a:extLst>
          </p:cNvPr>
          <p:cNvSpPr/>
          <p:nvPr/>
        </p:nvSpPr>
        <p:spPr>
          <a:xfrm rot="16200000">
            <a:off x="927767" y="3738223"/>
            <a:ext cx="663804" cy="677316"/>
          </a:xfrm>
          <a:prstGeom prst="roundRect">
            <a:avLst>
              <a:gd name="adj" fmla="val 8382"/>
            </a:avLst>
          </a:prstGeom>
        </p:spPr>
        <p:txBody>
          <a:bodyPr wrap="non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Phase</a:t>
            </a:r>
          </a:p>
        </p:txBody>
      </p:sp>
      <p:sp>
        <p:nvSpPr>
          <p:cNvPr id="5" name="Rectangle: Rounded Corners 4">
            <a:extLst>
              <a:ext uri="{FF2B5EF4-FFF2-40B4-BE49-F238E27FC236}">
                <a16:creationId xmlns:a16="http://schemas.microsoft.com/office/drawing/2014/main" id="{9C355782-D29E-9EFA-D257-A887637B73C5}"/>
              </a:ext>
            </a:extLst>
          </p:cNvPr>
          <p:cNvSpPr/>
          <p:nvPr/>
        </p:nvSpPr>
        <p:spPr>
          <a:xfrm rot="16200000">
            <a:off x="704116" y="5389364"/>
            <a:ext cx="1111099" cy="677316"/>
          </a:xfrm>
          <a:prstGeom prst="roundRect">
            <a:avLst>
              <a:gd name="adj" fmla="val 8382"/>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Focus</a:t>
            </a:r>
          </a:p>
        </p:txBody>
      </p:sp>
      <p:sp>
        <p:nvSpPr>
          <p:cNvPr id="6" name="Rectangle 5">
            <a:extLst>
              <a:ext uri="{FF2B5EF4-FFF2-40B4-BE49-F238E27FC236}">
                <a16:creationId xmlns:a16="http://schemas.microsoft.com/office/drawing/2014/main" id="{A7F3BF6B-6349-B937-FC99-81CE6ED6AF62}"/>
              </a:ext>
            </a:extLst>
          </p:cNvPr>
          <p:cNvSpPr/>
          <p:nvPr/>
        </p:nvSpPr>
        <p:spPr>
          <a:xfrm rot="16200000">
            <a:off x="679388" y="2244689"/>
            <a:ext cx="1121879" cy="646074"/>
          </a:xfrm>
          <a:prstGeom prst="rect">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srgbClr val="000000"/>
                </a:solidFill>
                <a:latin typeface="Graphik"/>
                <a:ea typeface="+mn-ea"/>
                <a:cs typeface="Calibri" panose="020F0502020204030204" pitchFamily="34" charset="0"/>
              </a:rPr>
              <a:t>Testing Tools</a:t>
            </a:r>
          </a:p>
        </p:txBody>
      </p:sp>
      <p:sp>
        <p:nvSpPr>
          <p:cNvPr id="11" name="Rectangle: Top Corners Rounded 10">
            <a:extLst>
              <a:ext uri="{FF2B5EF4-FFF2-40B4-BE49-F238E27FC236}">
                <a16:creationId xmlns:a16="http://schemas.microsoft.com/office/drawing/2014/main" id="{D1696011-2099-2457-A3C3-3A7C78772578}"/>
              </a:ext>
            </a:extLst>
          </p:cNvPr>
          <p:cNvSpPr/>
          <p:nvPr/>
        </p:nvSpPr>
        <p:spPr>
          <a:xfrm>
            <a:off x="1715927" y="3220071"/>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Functional </a:t>
            </a:r>
            <a:br>
              <a:rPr lang="en-US" sz="2399" b="1" kern="0">
                <a:solidFill>
                  <a:srgbClr val="000000"/>
                </a:solidFill>
                <a:latin typeface="Graphik"/>
                <a:ea typeface="+mn-ea"/>
                <a:cs typeface="Calibri" panose="020F0502020204030204" pitchFamily="34" charset="0"/>
              </a:rPr>
            </a:br>
            <a:r>
              <a:rPr lang="en-US" sz="2399" b="1" kern="0">
                <a:solidFill>
                  <a:srgbClr val="000000"/>
                </a:solidFill>
                <a:latin typeface="Graphik"/>
                <a:ea typeface="+mn-ea"/>
                <a:cs typeface="Calibri" panose="020F0502020204030204" pitchFamily="34" charset="0"/>
              </a:rPr>
              <a:t>Testing</a:t>
            </a:r>
          </a:p>
        </p:txBody>
      </p:sp>
      <p:sp>
        <p:nvSpPr>
          <p:cNvPr id="12" name="Rectangle 11">
            <a:extLst>
              <a:ext uri="{FF2B5EF4-FFF2-40B4-BE49-F238E27FC236}">
                <a16:creationId xmlns:a16="http://schemas.microsoft.com/office/drawing/2014/main" id="{EF3F8145-9951-622E-8AD1-5FCB3BA4BF2E}"/>
              </a:ext>
            </a:extLst>
          </p:cNvPr>
          <p:cNvSpPr/>
          <p:nvPr/>
        </p:nvSpPr>
        <p:spPr>
          <a:xfrm>
            <a:off x="6052517" y="4607351"/>
            <a:ext cx="4201134" cy="5240655"/>
          </a:xfrm>
          <a:prstGeom prst="rect">
            <a:avLst/>
          </a:prstGeom>
          <a:solidFill>
            <a:sysClr val="window" lastClr="FFFFFF">
              <a:lumMod val="95000"/>
            </a:sysClr>
          </a:solidFill>
          <a:ln w="12700" cap="flat" cmpd="sng" algn="ctr">
            <a:noFill/>
            <a:prstDash val="solid"/>
          </a:ln>
          <a:effectLst/>
        </p:spPr>
        <p:txBody>
          <a:bodyPr lIns="182785" tIns="365570" rIns="91392" rtlCol="0" anchor="t"/>
          <a:lstStyle/>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Identify all integration points that need to be validated, particularly those that may behave differently in Cloud Environment, such as APIs, legacy and third-party integration and data exchange patterns</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Support Document Management and Forms Integrated with SmartComm is working, </a:t>
            </a:r>
            <a:r>
              <a:rPr lang="en-US" sz="2199" b="1" kern="0">
                <a:solidFill>
                  <a:prstClr val="black"/>
                </a:solidFill>
                <a:latin typeface="Graphik"/>
                <a:ea typeface="+mn-ea"/>
                <a:cs typeface="Calibri" panose="020F0502020204030204" pitchFamily="34" charset="0"/>
              </a:rPr>
              <a:t>for migrated  claims metadata</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endParaRPr lang="en-US" sz="2199" kern="0">
              <a:solidFill>
                <a:prstClr val="black"/>
              </a:solidFill>
              <a:latin typeface="Graphik"/>
              <a:ea typeface="+mn-ea"/>
              <a:cs typeface="Calibri" panose="020F0502020204030204" pitchFamily="34" charset="0"/>
            </a:endParaRPr>
          </a:p>
        </p:txBody>
      </p:sp>
      <p:sp>
        <p:nvSpPr>
          <p:cNvPr id="13" name="Rectangle: Top Corners Rounded 12">
            <a:extLst>
              <a:ext uri="{FF2B5EF4-FFF2-40B4-BE49-F238E27FC236}">
                <a16:creationId xmlns:a16="http://schemas.microsoft.com/office/drawing/2014/main" id="{125E8331-5B2B-4C93-A836-875330DA92AE}"/>
              </a:ext>
            </a:extLst>
          </p:cNvPr>
          <p:cNvSpPr/>
          <p:nvPr/>
        </p:nvSpPr>
        <p:spPr>
          <a:xfrm>
            <a:off x="6131457" y="3270122"/>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System &amp; </a:t>
            </a:r>
          </a:p>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Integration </a:t>
            </a:r>
            <a:br>
              <a:rPr lang="en-US" sz="2399" b="1" kern="0">
                <a:solidFill>
                  <a:srgbClr val="000000"/>
                </a:solidFill>
                <a:latin typeface="Graphik"/>
                <a:ea typeface="+mn-ea"/>
                <a:cs typeface="Calibri" panose="020F0502020204030204" pitchFamily="34" charset="0"/>
              </a:rPr>
            </a:br>
            <a:r>
              <a:rPr lang="en-US" sz="2399" b="1" kern="0">
                <a:solidFill>
                  <a:srgbClr val="000000"/>
                </a:solidFill>
                <a:latin typeface="Graphik"/>
                <a:ea typeface="+mn-ea"/>
                <a:cs typeface="Calibri" panose="020F0502020204030204" pitchFamily="34" charset="0"/>
              </a:rPr>
              <a:t>Testing</a:t>
            </a:r>
          </a:p>
        </p:txBody>
      </p:sp>
      <p:sp>
        <p:nvSpPr>
          <p:cNvPr id="14" name="Rectangle 13">
            <a:extLst>
              <a:ext uri="{FF2B5EF4-FFF2-40B4-BE49-F238E27FC236}">
                <a16:creationId xmlns:a16="http://schemas.microsoft.com/office/drawing/2014/main" id="{6A059162-1020-BBDE-21B4-170D49AFDA75}"/>
              </a:ext>
            </a:extLst>
          </p:cNvPr>
          <p:cNvSpPr/>
          <p:nvPr/>
        </p:nvSpPr>
        <p:spPr>
          <a:xfrm>
            <a:off x="10511120" y="4625316"/>
            <a:ext cx="4190512" cy="4474472"/>
          </a:xfrm>
          <a:prstGeom prst="rect">
            <a:avLst/>
          </a:prstGeom>
          <a:solidFill>
            <a:sysClr val="window" lastClr="FFFFFF">
              <a:lumMod val="95000"/>
            </a:sysClr>
          </a:solidFill>
          <a:ln w="12700" cap="flat" cmpd="sng" algn="ctr">
            <a:noFill/>
            <a:prstDash val="solid"/>
          </a:ln>
          <a:effectLst/>
        </p:spPr>
        <p:txBody>
          <a:bodyPr lIns="182785" tIns="365570" rIns="91392" rtlCol="0" anchor="t"/>
          <a:lstStyle/>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Validation of Critical </a:t>
            </a:r>
            <a:r>
              <a:rPr lang="en-US" sz="2199" b="1" kern="0">
                <a:solidFill>
                  <a:prstClr val="black"/>
                </a:solidFill>
                <a:latin typeface="Graphik"/>
                <a:ea typeface="+mn-ea"/>
                <a:cs typeface="Calibri" panose="020F0502020204030204" pitchFamily="34" charset="0"/>
              </a:rPr>
              <a:t>Business Test Scenarios &amp; relevant Table impacts</a:t>
            </a:r>
            <a:r>
              <a:rPr lang="en-US" sz="2199" kern="0">
                <a:solidFill>
                  <a:prstClr val="black"/>
                </a:solidFill>
                <a:latin typeface="Graphik"/>
                <a:ea typeface="+mn-ea"/>
                <a:cs typeface="Calibri" panose="020F0502020204030204" pitchFamily="34" charset="0"/>
              </a:rPr>
              <a:t> in Subsequent Sprints</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Focus is to validate upgrade of test cases pertaining to subsequent changes</a:t>
            </a:r>
          </a:p>
        </p:txBody>
      </p:sp>
      <p:sp>
        <p:nvSpPr>
          <p:cNvPr id="15" name="Rectangle: Top Corners Rounded 14">
            <a:extLst>
              <a:ext uri="{FF2B5EF4-FFF2-40B4-BE49-F238E27FC236}">
                <a16:creationId xmlns:a16="http://schemas.microsoft.com/office/drawing/2014/main" id="{CF758739-842F-6EBD-DF7F-F8342A0D7561}"/>
              </a:ext>
            </a:extLst>
          </p:cNvPr>
          <p:cNvSpPr/>
          <p:nvPr/>
        </p:nvSpPr>
        <p:spPr>
          <a:xfrm>
            <a:off x="10538063" y="3270120"/>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Regression </a:t>
            </a:r>
          </a:p>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Testing</a:t>
            </a:r>
          </a:p>
        </p:txBody>
      </p:sp>
      <p:sp>
        <p:nvSpPr>
          <p:cNvPr id="16" name="Rectangle 15">
            <a:extLst>
              <a:ext uri="{FF2B5EF4-FFF2-40B4-BE49-F238E27FC236}">
                <a16:creationId xmlns:a16="http://schemas.microsoft.com/office/drawing/2014/main" id="{D63BDFF2-0AC1-9E96-DAF0-65004AE35B25}"/>
              </a:ext>
            </a:extLst>
          </p:cNvPr>
          <p:cNvSpPr/>
          <p:nvPr/>
        </p:nvSpPr>
        <p:spPr>
          <a:xfrm>
            <a:off x="14898992" y="4642540"/>
            <a:ext cx="4190512" cy="4474472"/>
          </a:xfrm>
          <a:prstGeom prst="rect">
            <a:avLst/>
          </a:prstGeom>
          <a:solidFill>
            <a:sysClr val="window" lastClr="FFFFFF">
              <a:lumMod val="95000"/>
            </a:sysClr>
          </a:solidFill>
          <a:ln w="12700" cap="flat" cmpd="sng" algn="ctr">
            <a:noFill/>
            <a:prstDash val="solid"/>
          </a:ln>
          <a:effectLst/>
        </p:spPr>
        <p:txBody>
          <a:bodyPr lIns="182785" tIns="365570" rIns="91392" rtlCol="0" anchor="t"/>
          <a:lstStyle/>
          <a:p>
            <a:pPr marL="342900" indent="-342900">
              <a:buFont typeface="Arial" panose="020B0604020202020204" pitchFamily="34" charset="0"/>
              <a:buChar char="•"/>
            </a:pPr>
            <a:r>
              <a:rPr lang="en-US" sz="2199" kern="0">
                <a:solidFill>
                  <a:prstClr val="black"/>
                </a:solidFill>
                <a:latin typeface="Graphik"/>
                <a:ea typeface="+mn-ea"/>
                <a:cs typeface="Calibri" panose="020F0502020204030204" pitchFamily="34" charset="0"/>
              </a:rPr>
              <a:t>Focus on data accuracy and completeness of data.</a:t>
            </a:r>
          </a:p>
          <a:p>
            <a:pPr marL="342900" indent="-342900">
              <a:buFont typeface="Arial" panose="020B0604020202020204" pitchFamily="34" charset="0"/>
              <a:buChar char="•"/>
            </a:pPr>
            <a:r>
              <a:rPr lang="en-US" sz="2199" kern="0">
                <a:solidFill>
                  <a:prstClr val="black"/>
                </a:solidFill>
                <a:latin typeface="Graphik"/>
                <a:ea typeface="+mn-ea"/>
                <a:cs typeface="Calibri" panose="020F0502020204030204" pitchFamily="34" charset="0"/>
              </a:rPr>
              <a:t>Key focus areas will be </a:t>
            </a:r>
            <a:r>
              <a:rPr lang="en-US" sz="2199" b="1" kern="0">
                <a:solidFill>
                  <a:prstClr val="black"/>
                </a:solidFill>
                <a:latin typeface="Graphik"/>
                <a:ea typeface="+mn-ea"/>
                <a:cs typeface="Calibri" panose="020F0502020204030204" pitchFamily="34" charset="0"/>
              </a:rPr>
              <a:t>record count check, data validation, table attributes validation like column name check, Orphan record check, data integrity validations</a:t>
            </a:r>
          </a:p>
        </p:txBody>
      </p:sp>
      <p:sp>
        <p:nvSpPr>
          <p:cNvPr id="17" name="Rectangle: Top Corners Rounded 16">
            <a:extLst>
              <a:ext uri="{FF2B5EF4-FFF2-40B4-BE49-F238E27FC236}">
                <a16:creationId xmlns:a16="http://schemas.microsoft.com/office/drawing/2014/main" id="{6A44ED5F-FB9B-4819-9957-DC2A5AFA3C84}"/>
              </a:ext>
            </a:extLst>
          </p:cNvPr>
          <p:cNvSpPr/>
          <p:nvPr/>
        </p:nvSpPr>
        <p:spPr>
          <a:xfrm>
            <a:off x="14912459" y="3270120"/>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Database Testing</a:t>
            </a:r>
          </a:p>
        </p:txBody>
      </p:sp>
      <p:sp>
        <p:nvSpPr>
          <p:cNvPr id="18" name="Rectangle 17">
            <a:extLst>
              <a:ext uri="{FF2B5EF4-FFF2-40B4-BE49-F238E27FC236}">
                <a16:creationId xmlns:a16="http://schemas.microsoft.com/office/drawing/2014/main" id="{7E0C2FAF-7D5B-DA76-054A-B9D8C6ADCD43}"/>
              </a:ext>
            </a:extLst>
          </p:cNvPr>
          <p:cNvSpPr/>
          <p:nvPr/>
        </p:nvSpPr>
        <p:spPr>
          <a:xfrm>
            <a:off x="19261259" y="4697921"/>
            <a:ext cx="4190512" cy="8205276"/>
          </a:xfrm>
          <a:prstGeom prst="rect">
            <a:avLst/>
          </a:prstGeom>
          <a:solidFill>
            <a:sysClr val="window" lastClr="FFFFFF">
              <a:lumMod val="95000"/>
            </a:sysClr>
          </a:solidFill>
          <a:ln w="12700" cap="flat" cmpd="sng" algn="ctr">
            <a:noFill/>
            <a:prstDash val="solid"/>
          </a:ln>
          <a:effectLst/>
        </p:spPr>
        <p:txBody>
          <a:bodyPr lIns="182785" tIns="365570" rIns="91392" rtlCol="0" anchor="t"/>
          <a:lstStyle/>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Testing of End-to-End Business Process across applications (to be conducted by MSIG Claims Financial Teams)</a:t>
            </a:r>
          </a:p>
          <a:p>
            <a:pPr marL="342900" indent="-342900">
              <a:buFont typeface="Arial" panose="020B0604020202020204" pitchFamily="34" charset="0"/>
              <a:buChar char="•"/>
            </a:pPr>
            <a:r>
              <a:rPr lang="en-US" sz="2199" kern="0">
                <a:solidFill>
                  <a:prstClr val="black"/>
                </a:solidFill>
                <a:latin typeface="Graphik"/>
                <a:ea typeface="+mn-ea"/>
                <a:cs typeface="Calibri" panose="020F0502020204030204" pitchFamily="34" charset="0"/>
              </a:rPr>
              <a:t>Validation of Claims Life cycle as per MSIG requirements in the ClaimCenter Cloud (Jasper) ski release</a:t>
            </a:r>
          </a:p>
          <a:p>
            <a:pPr marL="342900" indent="-342900">
              <a:buFont typeface="Arial" panose="020B0604020202020204" pitchFamily="34" charset="0"/>
              <a:buChar char="•"/>
            </a:pPr>
            <a:r>
              <a:rPr lang="en-US" sz="2199" kern="0">
                <a:solidFill>
                  <a:prstClr val="black"/>
                </a:solidFill>
                <a:latin typeface="Graphik"/>
                <a:ea typeface="+mn-ea"/>
                <a:cs typeface="Calibri" panose="020F0502020204030204" pitchFamily="34" charset="0"/>
              </a:rPr>
              <a:t>Parallel testing performed to ensure ClaimCenter, ContactManager v9 vs. GW ClaimCenter Cloud produces similar output</a:t>
            </a:r>
          </a:p>
          <a:p>
            <a:pPr marL="342900" indent="-342900">
              <a:buFont typeface="Arial" panose="020B0604020202020204" pitchFamily="34" charset="0"/>
              <a:buChar char="•"/>
            </a:pPr>
            <a:r>
              <a:rPr lang="en-US" sz="2199" kern="0">
                <a:solidFill>
                  <a:prstClr val="black"/>
                </a:solidFill>
                <a:latin typeface="Graphik"/>
                <a:ea typeface="+mn-ea"/>
                <a:cs typeface="Calibri" panose="020F0502020204030204" pitchFamily="34" charset="0"/>
              </a:rPr>
              <a:t>Testing to be done at field / screen level validation (UI) and at the business function level</a:t>
            </a:r>
          </a:p>
          <a:p>
            <a:pPr marL="342900" indent="-342900"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Provide Test Co-ordination and planning support during Downstream, E2E and UAT</a:t>
            </a:r>
          </a:p>
        </p:txBody>
      </p:sp>
      <p:sp>
        <p:nvSpPr>
          <p:cNvPr id="19" name="Rectangle: Top Corners Rounded 18">
            <a:extLst>
              <a:ext uri="{FF2B5EF4-FFF2-40B4-BE49-F238E27FC236}">
                <a16:creationId xmlns:a16="http://schemas.microsoft.com/office/drawing/2014/main" id="{EB898AF0-B683-5929-9911-994623A7AAF1}"/>
              </a:ext>
            </a:extLst>
          </p:cNvPr>
          <p:cNvSpPr/>
          <p:nvPr/>
        </p:nvSpPr>
        <p:spPr>
          <a:xfrm>
            <a:off x="19261259" y="3296447"/>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Downstream, </a:t>
            </a:r>
          </a:p>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E2E and UAT  </a:t>
            </a:r>
          </a:p>
        </p:txBody>
      </p:sp>
      <p:grpSp>
        <p:nvGrpSpPr>
          <p:cNvPr id="23" name="Group 22">
            <a:extLst>
              <a:ext uri="{FF2B5EF4-FFF2-40B4-BE49-F238E27FC236}">
                <a16:creationId xmlns:a16="http://schemas.microsoft.com/office/drawing/2014/main" id="{9D7A3C30-5D71-18B0-C606-B129BE63FF00}"/>
              </a:ext>
            </a:extLst>
          </p:cNvPr>
          <p:cNvGrpSpPr>
            <a:grpSpLocks noChangeAspect="1"/>
          </p:cNvGrpSpPr>
          <p:nvPr/>
        </p:nvGrpSpPr>
        <p:grpSpPr>
          <a:xfrm>
            <a:off x="13594355" y="3704271"/>
            <a:ext cx="615913" cy="566869"/>
            <a:chOff x="3888831" y="2676076"/>
            <a:chExt cx="867747" cy="875011"/>
          </a:xfrm>
          <a:solidFill>
            <a:srgbClr val="FFFFFF">
              <a:alpha val="69000"/>
            </a:srgbClr>
          </a:solidFill>
        </p:grpSpPr>
        <p:sp>
          <p:nvSpPr>
            <p:cNvPr id="24" name="Freeform: Shape 23">
              <a:extLst>
                <a:ext uri="{FF2B5EF4-FFF2-40B4-BE49-F238E27FC236}">
                  <a16:creationId xmlns:a16="http://schemas.microsoft.com/office/drawing/2014/main" id="{27179B08-7901-3425-C346-91800C7A9093}"/>
                </a:ext>
              </a:extLst>
            </p:cNvPr>
            <p:cNvSpPr/>
            <p:nvPr/>
          </p:nvSpPr>
          <p:spPr>
            <a:xfrm>
              <a:off x="4266721" y="2991250"/>
              <a:ext cx="83976" cy="251927"/>
            </a:xfrm>
            <a:custGeom>
              <a:avLst/>
              <a:gdLst>
                <a:gd name="connsiteX0" fmla="*/ 55984 w 83975"/>
                <a:gd name="connsiteY0" fmla="*/ 0 h 251926"/>
                <a:gd name="connsiteX1" fmla="*/ 27992 w 83975"/>
                <a:gd name="connsiteY1" fmla="*/ 0 h 251926"/>
                <a:gd name="connsiteX2" fmla="*/ 27992 w 83975"/>
                <a:gd name="connsiteY2" fmla="*/ 83976 h 251926"/>
                <a:gd name="connsiteX3" fmla="*/ 0 w 83975"/>
                <a:gd name="connsiteY3" fmla="*/ 83976 h 251926"/>
                <a:gd name="connsiteX4" fmla="*/ 0 w 83975"/>
                <a:gd name="connsiteY4" fmla="*/ 167951 h 251926"/>
                <a:gd name="connsiteX5" fmla="*/ 27992 w 83975"/>
                <a:gd name="connsiteY5" fmla="*/ 167951 h 251926"/>
                <a:gd name="connsiteX6" fmla="*/ 27992 w 83975"/>
                <a:gd name="connsiteY6" fmla="*/ 251927 h 251926"/>
                <a:gd name="connsiteX7" fmla="*/ 55984 w 83975"/>
                <a:gd name="connsiteY7" fmla="*/ 251927 h 251926"/>
                <a:gd name="connsiteX8" fmla="*/ 55984 w 83975"/>
                <a:gd name="connsiteY8" fmla="*/ 167951 h 251926"/>
                <a:gd name="connsiteX9" fmla="*/ 83976 w 83975"/>
                <a:gd name="connsiteY9" fmla="*/ 167951 h 251926"/>
                <a:gd name="connsiteX10" fmla="*/ 83976 w 83975"/>
                <a:gd name="connsiteY10" fmla="*/ 83976 h 251926"/>
                <a:gd name="connsiteX11" fmla="*/ 55984 w 83975"/>
                <a:gd name="connsiteY11" fmla="*/ 83976 h 251926"/>
                <a:gd name="connsiteX12" fmla="*/ 55984 w 83975"/>
                <a:gd name="connsiteY12" fmla="*/ 139959 h 251926"/>
                <a:gd name="connsiteX13" fmla="*/ 27992 w 83975"/>
                <a:gd name="connsiteY13" fmla="*/ 139959 h 251926"/>
                <a:gd name="connsiteX14" fmla="*/ 27992 w 83975"/>
                <a:gd name="connsiteY14" fmla="*/ 111967 h 251926"/>
                <a:gd name="connsiteX15" fmla="*/ 55984 w 83975"/>
                <a:gd name="connsiteY15" fmla="*/ 111967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83976"/>
                  </a:lnTo>
                  <a:lnTo>
                    <a:pt x="0" y="83976"/>
                  </a:lnTo>
                  <a:lnTo>
                    <a:pt x="0" y="167951"/>
                  </a:lnTo>
                  <a:lnTo>
                    <a:pt x="27992" y="167951"/>
                  </a:lnTo>
                  <a:lnTo>
                    <a:pt x="27992" y="251927"/>
                  </a:lnTo>
                  <a:lnTo>
                    <a:pt x="55984" y="251927"/>
                  </a:lnTo>
                  <a:lnTo>
                    <a:pt x="55984" y="167951"/>
                  </a:lnTo>
                  <a:lnTo>
                    <a:pt x="83976" y="167951"/>
                  </a:lnTo>
                  <a:lnTo>
                    <a:pt x="83976" y="83976"/>
                  </a:lnTo>
                  <a:lnTo>
                    <a:pt x="55984" y="83976"/>
                  </a:lnTo>
                  <a:close/>
                  <a:moveTo>
                    <a:pt x="55984" y="139959"/>
                  </a:moveTo>
                  <a:lnTo>
                    <a:pt x="27992" y="139959"/>
                  </a:lnTo>
                  <a:lnTo>
                    <a:pt x="27992" y="111967"/>
                  </a:lnTo>
                  <a:lnTo>
                    <a:pt x="55984" y="111967"/>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 name="Freeform: Shape 24">
              <a:extLst>
                <a:ext uri="{FF2B5EF4-FFF2-40B4-BE49-F238E27FC236}">
                  <a16:creationId xmlns:a16="http://schemas.microsoft.com/office/drawing/2014/main" id="{3CC9943E-B2B1-882B-9009-0D35EDD7409F}"/>
                </a:ext>
              </a:extLst>
            </p:cNvPr>
            <p:cNvSpPr/>
            <p:nvPr/>
          </p:nvSpPr>
          <p:spPr>
            <a:xfrm>
              <a:off x="4378688" y="2991250"/>
              <a:ext cx="83976" cy="251927"/>
            </a:xfrm>
            <a:custGeom>
              <a:avLst/>
              <a:gdLst>
                <a:gd name="connsiteX0" fmla="*/ 55984 w 83975"/>
                <a:gd name="connsiteY0" fmla="*/ 0 h 251926"/>
                <a:gd name="connsiteX1" fmla="*/ 27992 w 83975"/>
                <a:gd name="connsiteY1" fmla="*/ 0 h 251926"/>
                <a:gd name="connsiteX2" fmla="*/ 27992 w 83975"/>
                <a:gd name="connsiteY2" fmla="*/ 55984 h 251926"/>
                <a:gd name="connsiteX3" fmla="*/ 0 w 83975"/>
                <a:gd name="connsiteY3" fmla="*/ 55984 h 251926"/>
                <a:gd name="connsiteX4" fmla="*/ 0 w 83975"/>
                <a:gd name="connsiteY4" fmla="*/ 139959 h 251926"/>
                <a:gd name="connsiteX5" fmla="*/ 27992 w 83975"/>
                <a:gd name="connsiteY5" fmla="*/ 139959 h 251926"/>
                <a:gd name="connsiteX6" fmla="*/ 27992 w 83975"/>
                <a:gd name="connsiteY6" fmla="*/ 251927 h 251926"/>
                <a:gd name="connsiteX7" fmla="*/ 55984 w 83975"/>
                <a:gd name="connsiteY7" fmla="*/ 251927 h 251926"/>
                <a:gd name="connsiteX8" fmla="*/ 55984 w 83975"/>
                <a:gd name="connsiteY8" fmla="*/ 139959 h 251926"/>
                <a:gd name="connsiteX9" fmla="*/ 83976 w 83975"/>
                <a:gd name="connsiteY9" fmla="*/ 139959 h 251926"/>
                <a:gd name="connsiteX10" fmla="*/ 83976 w 83975"/>
                <a:gd name="connsiteY10" fmla="*/ 55984 h 251926"/>
                <a:gd name="connsiteX11" fmla="*/ 55984 w 83975"/>
                <a:gd name="connsiteY11" fmla="*/ 55984 h 251926"/>
                <a:gd name="connsiteX12" fmla="*/ 55984 w 83975"/>
                <a:gd name="connsiteY12" fmla="*/ 111967 h 251926"/>
                <a:gd name="connsiteX13" fmla="*/ 27992 w 83975"/>
                <a:gd name="connsiteY13" fmla="*/ 111967 h 251926"/>
                <a:gd name="connsiteX14" fmla="*/ 27992 w 83975"/>
                <a:gd name="connsiteY14" fmla="*/ 83976 h 251926"/>
                <a:gd name="connsiteX15" fmla="*/ 55984 w 83975"/>
                <a:gd name="connsiteY15" fmla="*/ 83976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55984"/>
                  </a:lnTo>
                  <a:lnTo>
                    <a:pt x="0" y="55984"/>
                  </a:lnTo>
                  <a:lnTo>
                    <a:pt x="0" y="139959"/>
                  </a:lnTo>
                  <a:lnTo>
                    <a:pt x="27992" y="139959"/>
                  </a:lnTo>
                  <a:lnTo>
                    <a:pt x="27992" y="251927"/>
                  </a:lnTo>
                  <a:lnTo>
                    <a:pt x="55984" y="251927"/>
                  </a:lnTo>
                  <a:lnTo>
                    <a:pt x="55984" y="139959"/>
                  </a:lnTo>
                  <a:lnTo>
                    <a:pt x="83976" y="139959"/>
                  </a:lnTo>
                  <a:lnTo>
                    <a:pt x="83976" y="55984"/>
                  </a:lnTo>
                  <a:lnTo>
                    <a:pt x="55984" y="55984"/>
                  </a:lnTo>
                  <a:close/>
                  <a:moveTo>
                    <a:pt x="55984" y="111967"/>
                  </a:moveTo>
                  <a:lnTo>
                    <a:pt x="27992" y="111967"/>
                  </a:lnTo>
                  <a:lnTo>
                    <a:pt x="27992" y="83976"/>
                  </a:lnTo>
                  <a:lnTo>
                    <a:pt x="55984"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 name="Freeform: Shape 25">
              <a:extLst>
                <a:ext uri="{FF2B5EF4-FFF2-40B4-BE49-F238E27FC236}">
                  <a16:creationId xmlns:a16="http://schemas.microsoft.com/office/drawing/2014/main" id="{C3968FF5-2BDF-97F8-0CBB-09BFF78413EE}"/>
                </a:ext>
              </a:extLst>
            </p:cNvPr>
            <p:cNvSpPr/>
            <p:nvPr/>
          </p:nvSpPr>
          <p:spPr>
            <a:xfrm>
              <a:off x="4490656" y="2991250"/>
              <a:ext cx="83976" cy="251927"/>
            </a:xfrm>
            <a:custGeom>
              <a:avLst/>
              <a:gdLst>
                <a:gd name="connsiteX0" fmla="*/ 55984 w 83975"/>
                <a:gd name="connsiteY0" fmla="*/ 0 h 251926"/>
                <a:gd name="connsiteX1" fmla="*/ 27992 w 83975"/>
                <a:gd name="connsiteY1" fmla="*/ 0 h 251926"/>
                <a:gd name="connsiteX2" fmla="*/ 27992 w 83975"/>
                <a:gd name="connsiteY2" fmla="*/ 139959 h 251926"/>
                <a:gd name="connsiteX3" fmla="*/ 0 w 83975"/>
                <a:gd name="connsiteY3" fmla="*/ 139959 h 251926"/>
                <a:gd name="connsiteX4" fmla="*/ 0 w 83975"/>
                <a:gd name="connsiteY4" fmla="*/ 223935 h 251926"/>
                <a:gd name="connsiteX5" fmla="*/ 27992 w 83975"/>
                <a:gd name="connsiteY5" fmla="*/ 223935 h 251926"/>
                <a:gd name="connsiteX6" fmla="*/ 27992 w 83975"/>
                <a:gd name="connsiteY6" fmla="*/ 251927 h 251926"/>
                <a:gd name="connsiteX7" fmla="*/ 55984 w 83975"/>
                <a:gd name="connsiteY7" fmla="*/ 251927 h 251926"/>
                <a:gd name="connsiteX8" fmla="*/ 55984 w 83975"/>
                <a:gd name="connsiteY8" fmla="*/ 223935 h 251926"/>
                <a:gd name="connsiteX9" fmla="*/ 83976 w 83975"/>
                <a:gd name="connsiteY9" fmla="*/ 223935 h 251926"/>
                <a:gd name="connsiteX10" fmla="*/ 83976 w 83975"/>
                <a:gd name="connsiteY10" fmla="*/ 139959 h 251926"/>
                <a:gd name="connsiteX11" fmla="*/ 55984 w 83975"/>
                <a:gd name="connsiteY11" fmla="*/ 139959 h 251926"/>
                <a:gd name="connsiteX12" fmla="*/ 55984 w 83975"/>
                <a:gd name="connsiteY12" fmla="*/ 195943 h 251926"/>
                <a:gd name="connsiteX13" fmla="*/ 27992 w 83975"/>
                <a:gd name="connsiteY13" fmla="*/ 195943 h 251926"/>
                <a:gd name="connsiteX14" fmla="*/ 27992 w 83975"/>
                <a:gd name="connsiteY14" fmla="*/ 167951 h 251926"/>
                <a:gd name="connsiteX15" fmla="*/ 55984 w 83975"/>
                <a:gd name="connsiteY15" fmla="*/ 167951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139959"/>
                  </a:lnTo>
                  <a:lnTo>
                    <a:pt x="0" y="139959"/>
                  </a:lnTo>
                  <a:lnTo>
                    <a:pt x="0" y="223935"/>
                  </a:lnTo>
                  <a:lnTo>
                    <a:pt x="27992" y="223935"/>
                  </a:lnTo>
                  <a:lnTo>
                    <a:pt x="27992" y="251927"/>
                  </a:lnTo>
                  <a:lnTo>
                    <a:pt x="55984" y="251927"/>
                  </a:lnTo>
                  <a:lnTo>
                    <a:pt x="55984" y="223935"/>
                  </a:lnTo>
                  <a:lnTo>
                    <a:pt x="83976" y="223935"/>
                  </a:lnTo>
                  <a:lnTo>
                    <a:pt x="83976" y="139959"/>
                  </a:lnTo>
                  <a:lnTo>
                    <a:pt x="55984" y="139959"/>
                  </a:lnTo>
                  <a:close/>
                  <a:moveTo>
                    <a:pt x="55984" y="195943"/>
                  </a:moveTo>
                  <a:lnTo>
                    <a:pt x="27992" y="195943"/>
                  </a:lnTo>
                  <a:lnTo>
                    <a:pt x="27992" y="167951"/>
                  </a:lnTo>
                  <a:lnTo>
                    <a:pt x="55984" y="167951"/>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 name="Freeform: Shape 26">
              <a:extLst>
                <a:ext uri="{FF2B5EF4-FFF2-40B4-BE49-F238E27FC236}">
                  <a16:creationId xmlns:a16="http://schemas.microsoft.com/office/drawing/2014/main" id="{32F7EAD2-B14B-33E5-EFC0-71E491AF65AC}"/>
                </a:ext>
              </a:extLst>
            </p:cNvPr>
            <p:cNvSpPr/>
            <p:nvPr/>
          </p:nvSpPr>
          <p:spPr>
            <a:xfrm>
              <a:off x="4602623" y="2991250"/>
              <a:ext cx="83976" cy="251927"/>
            </a:xfrm>
            <a:custGeom>
              <a:avLst/>
              <a:gdLst>
                <a:gd name="connsiteX0" fmla="*/ 55984 w 83975"/>
                <a:gd name="connsiteY0" fmla="*/ 0 h 251926"/>
                <a:gd name="connsiteX1" fmla="*/ 27992 w 83975"/>
                <a:gd name="connsiteY1" fmla="*/ 0 h 251926"/>
                <a:gd name="connsiteX2" fmla="*/ 27992 w 83975"/>
                <a:gd name="connsiteY2" fmla="*/ 27992 h 251926"/>
                <a:gd name="connsiteX3" fmla="*/ 0 w 83975"/>
                <a:gd name="connsiteY3" fmla="*/ 27992 h 251926"/>
                <a:gd name="connsiteX4" fmla="*/ 0 w 83975"/>
                <a:gd name="connsiteY4" fmla="*/ 111967 h 251926"/>
                <a:gd name="connsiteX5" fmla="*/ 27992 w 83975"/>
                <a:gd name="connsiteY5" fmla="*/ 111967 h 251926"/>
                <a:gd name="connsiteX6" fmla="*/ 27992 w 83975"/>
                <a:gd name="connsiteY6" fmla="*/ 251927 h 251926"/>
                <a:gd name="connsiteX7" fmla="*/ 55984 w 83975"/>
                <a:gd name="connsiteY7" fmla="*/ 251927 h 251926"/>
                <a:gd name="connsiteX8" fmla="*/ 55984 w 83975"/>
                <a:gd name="connsiteY8" fmla="*/ 111967 h 251926"/>
                <a:gd name="connsiteX9" fmla="*/ 83976 w 83975"/>
                <a:gd name="connsiteY9" fmla="*/ 111967 h 251926"/>
                <a:gd name="connsiteX10" fmla="*/ 83976 w 83975"/>
                <a:gd name="connsiteY10" fmla="*/ 27992 h 251926"/>
                <a:gd name="connsiteX11" fmla="*/ 55984 w 83975"/>
                <a:gd name="connsiteY11" fmla="*/ 27992 h 251926"/>
                <a:gd name="connsiteX12" fmla="*/ 55984 w 83975"/>
                <a:gd name="connsiteY12" fmla="*/ 83976 h 251926"/>
                <a:gd name="connsiteX13" fmla="*/ 27992 w 83975"/>
                <a:gd name="connsiteY13" fmla="*/ 83976 h 251926"/>
                <a:gd name="connsiteX14" fmla="*/ 27992 w 83975"/>
                <a:gd name="connsiteY14" fmla="*/ 55984 h 251926"/>
                <a:gd name="connsiteX15" fmla="*/ 55984 w 83975"/>
                <a:gd name="connsiteY15" fmla="*/ 55984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27992"/>
                  </a:lnTo>
                  <a:lnTo>
                    <a:pt x="0" y="27992"/>
                  </a:lnTo>
                  <a:lnTo>
                    <a:pt x="0" y="111967"/>
                  </a:lnTo>
                  <a:lnTo>
                    <a:pt x="27992" y="111967"/>
                  </a:lnTo>
                  <a:lnTo>
                    <a:pt x="27992" y="251927"/>
                  </a:lnTo>
                  <a:lnTo>
                    <a:pt x="55984" y="251927"/>
                  </a:lnTo>
                  <a:lnTo>
                    <a:pt x="55984" y="111967"/>
                  </a:lnTo>
                  <a:lnTo>
                    <a:pt x="83976" y="111967"/>
                  </a:lnTo>
                  <a:lnTo>
                    <a:pt x="83976" y="27992"/>
                  </a:lnTo>
                  <a:lnTo>
                    <a:pt x="55984" y="27992"/>
                  </a:lnTo>
                  <a:close/>
                  <a:moveTo>
                    <a:pt x="55984" y="83976"/>
                  </a:moveTo>
                  <a:lnTo>
                    <a:pt x="27992" y="83976"/>
                  </a:lnTo>
                  <a:lnTo>
                    <a:pt x="27992" y="55984"/>
                  </a:lnTo>
                  <a:lnTo>
                    <a:pt x="55984" y="55984"/>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 name="Freeform: Shape 27">
              <a:extLst>
                <a:ext uri="{FF2B5EF4-FFF2-40B4-BE49-F238E27FC236}">
                  <a16:creationId xmlns:a16="http://schemas.microsoft.com/office/drawing/2014/main" id="{E9B8D391-A84C-B468-7B2C-CA12883DFF31}"/>
                </a:ext>
              </a:extLst>
            </p:cNvPr>
            <p:cNvSpPr/>
            <p:nvPr/>
          </p:nvSpPr>
          <p:spPr>
            <a:xfrm>
              <a:off x="3888831" y="2683340"/>
              <a:ext cx="867747" cy="867747"/>
            </a:xfrm>
            <a:custGeom>
              <a:avLst/>
              <a:gdLst>
                <a:gd name="connsiteX0" fmla="*/ 825759 w 867747"/>
                <a:gd name="connsiteY0" fmla="*/ 251927 h 867747"/>
                <a:gd name="connsiteX1" fmla="*/ 349898 w 867747"/>
                <a:gd name="connsiteY1" fmla="*/ 251927 h 867747"/>
                <a:gd name="connsiteX2" fmla="*/ 311465 w 867747"/>
                <a:gd name="connsiteY2" fmla="*/ 277119 h 867747"/>
                <a:gd name="connsiteX3" fmla="*/ 227056 w 867747"/>
                <a:gd name="connsiteY3" fmla="*/ 206888 h 867747"/>
                <a:gd name="connsiteX4" fmla="*/ 279918 w 867747"/>
                <a:gd name="connsiteY4" fmla="*/ 111967 h 867747"/>
                <a:gd name="connsiteX5" fmla="*/ 167951 w 867747"/>
                <a:gd name="connsiteY5" fmla="*/ 0 h 867747"/>
                <a:gd name="connsiteX6" fmla="*/ 55984 w 867747"/>
                <a:gd name="connsiteY6" fmla="*/ 111967 h 867747"/>
                <a:gd name="connsiteX7" fmla="*/ 108846 w 867747"/>
                <a:gd name="connsiteY7" fmla="*/ 206888 h 867747"/>
                <a:gd name="connsiteX8" fmla="*/ 0 w 867747"/>
                <a:gd name="connsiteY8" fmla="*/ 363894 h 867747"/>
                <a:gd name="connsiteX9" fmla="*/ 0 w 867747"/>
                <a:gd name="connsiteY9" fmla="*/ 489857 h 867747"/>
                <a:gd name="connsiteX10" fmla="*/ 69980 w 867747"/>
                <a:gd name="connsiteY10" fmla="*/ 559837 h 867747"/>
                <a:gd name="connsiteX11" fmla="*/ 69980 w 867747"/>
                <a:gd name="connsiteY11" fmla="*/ 811764 h 867747"/>
                <a:gd name="connsiteX12" fmla="*/ 125963 w 867747"/>
                <a:gd name="connsiteY12" fmla="*/ 867747 h 867747"/>
                <a:gd name="connsiteX13" fmla="*/ 167951 w 867747"/>
                <a:gd name="connsiteY13" fmla="*/ 848405 h 867747"/>
                <a:gd name="connsiteX14" fmla="*/ 209939 w 867747"/>
                <a:gd name="connsiteY14" fmla="*/ 867747 h 867747"/>
                <a:gd name="connsiteX15" fmla="*/ 265923 w 867747"/>
                <a:gd name="connsiteY15" fmla="*/ 811764 h 867747"/>
                <a:gd name="connsiteX16" fmla="*/ 265923 w 867747"/>
                <a:gd name="connsiteY16" fmla="*/ 559837 h 867747"/>
                <a:gd name="connsiteX17" fmla="*/ 307910 w 867747"/>
                <a:gd name="connsiteY17" fmla="*/ 545477 h 867747"/>
                <a:gd name="connsiteX18" fmla="*/ 307910 w 867747"/>
                <a:gd name="connsiteY18" fmla="*/ 573833 h 867747"/>
                <a:gd name="connsiteX19" fmla="*/ 349898 w 867747"/>
                <a:gd name="connsiteY19" fmla="*/ 615821 h 867747"/>
                <a:gd name="connsiteX20" fmla="*/ 825759 w 867747"/>
                <a:gd name="connsiteY20" fmla="*/ 615821 h 867747"/>
                <a:gd name="connsiteX21" fmla="*/ 867747 w 867747"/>
                <a:gd name="connsiteY21" fmla="*/ 573833 h 867747"/>
                <a:gd name="connsiteX22" fmla="*/ 867747 w 867747"/>
                <a:gd name="connsiteY22" fmla="*/ 293914 h 867747"/>
                <a:gd name="connsiteX23" fmla="*/ 825759 w 867747"/>
                <a:gd name="connsiteY23" fmla="*/ 251927 h 867747"/>
                <a:gd name="connsiteX24" fmla="*/ 194753 w 867747"/>
                <a:gd name="connsiteY24" fmla="*/ 318841 h 867747"/>
                <a:gd name="connsiteX25" fmla="*/ 167951 w 867747"/>
                <a:gd name="connsiteY25" fmla="*/ 354559 h 867747"/>
                <a:gd name="connsiteX26" fmla="*/ 141149 w 867747"/>
                <a:gd name="connsiteY26" fmla="*/ 318827 h 867747"/>
                <a:gd name="connsiteX27" fmla="*/ 164844 w 867747"/>
                <a:gd name="connsiteY27" fmla="*/ 224075 h 867747"/>
                <a:gd name="connsiteX28" fmla="*/ 167951 w 867747"/>
                <a:gd name="connsiteY28" fmla="*/ 223935 h 867747"/>
                <a:gd name="connsiteX29" fmla="*/ 171058 w 867747"/>
                <a:gd name="connsiteY29" fmla="*/ 224089 h 867747"/>
                <a:gd name="connsiteX30" fmla="*/ 83976 w 867747"/>
                <a:gd name="connsiteY30" fmla="*/ 111967 h 867747"/>
                <a:gd name="connsiteX31" fmla="*/ 167951 w 867747"/>
                <a:gd name="connsiteY31" fmla="*/ 27992 h 867747"/>
                <a:gd name="connsiteX32" fmla="*/ 251927 w 867747"/>
                <a:gd name="connsiteY32" fmla="*/ 111967 h 867747"/>
                <a:gd name="connsiteX33" fmla="*/ 167951 w 867747"/>
                <a:gd name="connsiteY33" fmla="*/ 195943 h 867747"/>
                <a:gd name="connsiteX34" fmla="*/ 83976 w 867747"/>
                <a:gd name="connsiteY34" fmla="*/ 111967 h 867747"/>
                <a:gd name="connsiteX35" fmla="*/ 265923 w 867747"/>
                <a:gd name="connsiteY35" fmla="*/ 531845 h 867747"/>
                <a:gd name="connsiteX36" fmla="*/ 265923 w 867747"/>
                <a:gd name="connsiteY36" fmla="*/ 335902 h 867747"/>
                <a:gd name="connsiteX37" fmla="*/ 237931 w 867747"/>
                <a:gd name="connsiteY37" fmla="*/ 335902 h 867747"/>
                <a:gd name="connsiteX38" fmla="*/ 237931 w 867747"/>
                <a:gd name="connsiteY38" fmla="*/ 811764 h 867747"/>
                <a:gd name="connsiteX39" fmla="*/ 209939 w 867747"/>
                <a:gd name="connsiteY39" fmla="*/ 839755 h 867747"/>
                <a:gd name="connsiteX40" fmla="*/ 181947 w 867747"/>
                <a:gd name="connsiteY40" fmla="*/ 811764 h 867747"/>
                <a:gd name="connsiteX41" fmla="*/ 181947 w 867747"/>
                <a:gd name="connsiteY41" fmla="*/ 503853 h 867747"/>
                <a:gd name="connsiteX42" fmla="*/ 153955 w 867747"/>
                <a:gd name="connsiteY42" fmla="*/ 503853 h 867747"/>
                <a:gd name="connsiteX43" fmla="*/ 153955 w 867747"/>
                <a:gd name="connsiteY43" fmla="*/ 811764 h 867747"/>
                <a:gd name="connsiteX44" fmla="*/ 125963 w 867747"/>
                <a:gd name="connsiteY44" fmla="*/ 839755 h 867747"/>
                <a:gd name="connsiteX45" fmla="*/ 97971 w 867747"/>
                <a:gd name="connsiteY45" fmla="*/ 811764 h 867747"/>
                <a:gd name="connsiteX46" fmla="*/ 97971 w 867747"/>
                <a:gd name="connsiteY46" fmla="*/ 335902 h 867747"/>
                <a:gd name="connsiteX47" fmla="*/ 69980 w 867747"/>
                <a:gd name="connsiteY47" fmla="*/ 335902 h 867747"/>
                <a:gd name="connsiteX48" fmla="*/ 69980 w 867747"/>
                <a:gd name="connsiteY48" fmla="*/ 531845 h 867747"/>
                <a:gd name="connsiteX49" fmla="*/ 27992 w 867747"/>
                <a:gd name="connsiteY49" fmla="*/ 489857 h 867747"/>
                <a:gd name="connsiteX50" fmla="*/ 27992 w 867747"/>
                <a:gd name="connsiteY50" fmla="*/ 363894 h 867747"/>
                <a:gd name="connsiteX51" fmla="*/ 135005 w 867747"/>
                <a:gd name="connsiteY51" fmla="*/ 228008 h 867747"/>
                <a:gd name="connsiteX52" fmla="*/ 110764 w 867747"/>
                <a:gd name="connsiteY52" fmla="*/ 324971 h 867747"/>
                <a:gd name="connsiteX53" fmla="*/ 167951 w 867747"/>
                <a:gd name="connsiteY53" fmla="*/ 401221 h 867747"/>
                <a:gd name="connsiteX54" fmla="*/ 225124 w 867747"/>
                <a:gd name="connsiteY54" fmla="*/ 324985 h 867747"/>
                <a:gd name="connsiteX55" fmla="*/ 200883 w 867747"/>
                <a:gd name="connsiteY55" fmla="*/ 228022 h 867747"/>
                <a:gd name="connsiteX56" fmla="*/ 307910 w 867747"/>
                <a:gd name="connsiteY56" fmla="*/ 363894 h 867747"/>
                <a:gd name="connsiteX57" fmla="*/ 307910 w 867747"/>
                <a:gd name="connsiteY57" fmla="*/ 489857 h 867747"/>
                <a:gd name="connsiteX58" fmla="*/ 265923 w 867747"/>
                <a:gd name="connsiteY58" fmla="*/ 531845 h 867747"/>
                <a:gd name="connsiteX59" fmla="*/ 839755 w 867747"/>
                <a:gd name="connsiteY59" fmla="*/ 573833 h 867747"/>
                <a:gd name="connsiteX60" fmla="*/ 825759 w 867747"/>
                <a:gd name="connsiteY60" fmla="*/ 587829 h 867747"/>
                <a:gd name="connsiteX61" fmla="*/ 349898 w 867747"/>
                <a:gd name="connsiteY61" fmla="*/ 587829 h 867747"/>
                <a:gd name="connsiteX62" fmla="*/ 335902 w 867747"/>
                <a:gd name="connsiteY62" fmla="*/ 573833 h 867747"/>
                <a:gd name="connsiteX63" fmla="*/ 335902 w 867747"/>
                <a:gd name="connsiteY63" fmla="*/ 489857 h 867747"/>
                <a:gd name="connsiteX64" fmla="*/ 335902 w 867747"/>
                <a:gd name="connsiteY64" fmla="*/ 363894 h 867747"/>
                <a:gd name="connsiteX65" fmla="*/ 335902 w 867747"/>
                <a:gd name="connsiteY65" fmla="*/ 293914 h 867747"/>
                <a:gd name="connsiteX66" fmla="*/ 349898 w 867747"/>
                <a:gd name="connsiteY66" fmla="*/ 279918 h 867747"/>
                <a:gd name="connsiteX67" fmla="*/ 825759 w 867747"/>
                <a:gd name="connsiteY67" fmla="*/ 279918 h 867747"/>
                <a:gd name="connsiteX68" fmla="*/ 839755 w 867747"/>
                <a:gd name="connsiteY68" fmla="*/ 293914 h 86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7747" h="867747">
                  <a:moveTo>
                    <a:pt x="825759" y="251927"/>
                  </a:moveTo>
                  <a:lnTo>
                    <a:pt x="349898" y="251927"/>
                  </a:lnTo>
                  <a:cubicBezTo>
                    <a:pt x="332725" y="251927"/>
                    <a:pt x="317973" y="262312"/>
                    <a:pt x="311465" y="277119"/>
                  </a:cubicBezTo>
                  <a:cubicBezTo>
                    <a:pt x="292081" y="245181"/>
                    <a:pt x="262438" y="220254"/>
                    <a:pt x="227056" y="206888"/>
                  </a:cubicBezTo>
                  <a:cubicBezTo>
                    <a:pt x="258729" y="187083"/>
                    <a:pt x="279918" y="151996"/>
                    <a:pt x="279918" y="111967"/>
                  </a:cubicBezTo>
                  <a:cubicBezTo>
                    <a:pt x="279918" y="50231"/>
                    <a:pt x="229687" y="0"/>
                    <a:pt x="167951" y="0"/>
                  </a:cubicBezTo>
                  <a:cubicBezTo>
                    <a:pt x="106215" y="0"/>
                    <a:pt x="55984" y="50231"/>
                    <a:pt x="55984" y="111967"/>
                  </a:cubicBezTo>
                  <a:cubicBezTo>
                    <a:pt x="55984" y="151996"/>
                    <a:pt x="77174" y="187083"/>
                    <a:pt x="108846" y="206888"/>
                  </a:cubicBezTo>
                  <a:cubicBezTo>
                    <a:pt x="45361" y="230877"/>
                    <a:pt x="0" y="292109"/>
                    <a:pt x="0" y="363894"/>
                  </a:cubicBezTo>
                  <a:lnTo>
                    <a:pt x="0" y="489857"/>
                  </a:lnTo>
                  <a:cubicBezTo>
                    <a:pt x="0" y="528444"/>
                    <a:pt x="31393" y="559837"/>
                    <a:pt x="69980" y="559837"/>
                  </a:cubicBezTo>
                  <a:lnTo>
                    <a:pt x="69980" y="811764"/>
                  </a:lnTo>
                  <a:cubicBezTo>
                    <a:pt x="69980" y="842639"/>
                    <a:pt x="95088" y="867747"/>
                    <a:pt x="125963" y="867747"/>
                  </a:cubicBezTo>
                  <a:cubicBezTo>
                    <a:pt x="142758" y="867747"/>
                    <a:pt x="157678" y="860161"/>
                    <a:pt x="167951" y="848405"/>
                  </a:cubicBezTo>
                  <a:cubicBezTo>
                    <a:pt x="178224" y="860161"/>
                    <a:pt x="193144" y="867747"/>
                    <a:pt x="209939" y="867747"/>
                  </a:cubicBezTo>
                  <a:cubicBezTo>
                    <a:pt x="240814" y="867747"/>
                    <a:pt x="265923" y="842639"/>
                    <a:pt x="265923" y="811764"/>
                  </a:cubicBezTo>
                  <a:lnTo>
                    <a:pt x="265923" y="559837"/>
                  </a:lnTo>
                  <a:cubicBezTo>
                    <a:pt x="281738" y="559837"/>
                    <a:pt x="296182" y="554365"/>
                    <a:pt x="307910" y="545477"/>
                  </a:cubicBezTo>
                  <a:lnTo>
                    <a:pt x="307910" y="573833"/>
                  </a:lnTo>
                  <a:cubicBezTo>
                    <a:pt x="307910" y="596982"/>
                    <a:pt x="326749" y="615821"/>
                    <a:pt x="349898" y="615821"/>
                  </a:cubicBezTo>
                  <a:lnTo>
                    <a:pt x="825759" y="615821"/>
                  </a:lnTo>
                  <a:cubicBezTo>
                    <a:pt x="848909" y="615821"/>
                    <a:pt x="867747" y="596982"/>
                    <a:pt x="867747" y="573833"/>
                  </a:cubicBezTo>
                  <a:lnTo>
                    <a:pt x="867747" y="293914"/>
                  </a:lnTo>
                  <a:cubicBezTo>
                    <a:pt x="867747" y="270765"/>
                    <a:pt x="848909" y="251927"/>
                    <a:pt x="825759" y="251927"/>
                  </a:cubicBezTo>
                  <a:close/>
                  <a:moveTo>
                    <a:pt x="194753" y="318841"/>
                  </a:moveTo>
                  <a:lnTo>
                    <a:pt x="167951" y="354559"/>
                  </a:lnTo>
                  <a:lnTo>
                    <a:pt x="141149" y="318827"/>
                  </a:lnTo>
                  <a:lnTo>
                    <a:pt x="164844" y="224075"/>
                  </a:lnTo>
                  <a:cubicBezTo>
                    <a:pt x="165894" y="224075"/>
                    <a:pt x="166901" y="223935"/>
                    <a:pt x="167951" y="223935"/>
                  </a:cubicBezTo>
                  <a:cubicBezTo>
                    <a:pt x="169001" y="223935"/>
                    <a:pt x="170008" y="224075"/>
                    <a:pt x="171058" y="224089"/>
                  </a:cubicBezTo>
                  <a:close/>
                  <a:moveTo>
                    <a:pt x="83976" y="111967"/>
                  </a:moveTo>
                  <a:cubicBezTo>
                    <a:pt x="83976" y="65655"/>
                    <a:pt x="121639" y="27992"/>
                    <a:pt x="167951" y="27992"/>
                  </a:cubicBezTo>
                  <a:cubicBezTo>
                    <a:pt x="214264" y="27992"/>
                    <a:pt x="251927" y="65655"/>
                    <a:pt x="251927" y="111967"/>
                  </a:cubicBezTo>
                  <a:cubicBezTo>
                    <a:pt x="251927" y="158280"/>
                    <a:pt x="214264" y="195943"/>
                    <a:pt x="167951" y="195943"/>
                  </a:cubicBezTo>
                  <a:cubicBezTo>
                    <a:pt x="121639" y="195943"/>
                    <a:pt x="83976" y="158280"/>
                    <a:pt x="83976" y="111967"/>
                  </a:cubicBezTo>
                  <a:close/>
                  <a:moveTo>
                    <a:pt x="265923" y="531845"/>
                  </a:moveTo>
                  <a:lnTo>
                    <a:pt x="265923" y="335902"/>
                  </a:lnTo>
                  <a:lnTo>
                    <a:pt x="237931" y="335902"/>
                  </a:lnTo>
                  <a:lnTo>
                    <a:pt x="237931" y="811764"/>
                  </a:lnTo>
                  <a:cubicBezTo>
                    <a:pt x="237931" y="827201"/>
                    <a:pt x="225376" y="839755"/>
                    <a:pt x="209939" y="839755"/>
                  </a:cubicBezTo>
                  <a:cubicBezTo>
                    <a:pt x="194501" y="839755"/>
                    <a:pt x="181947" y="827201"/>
                    <a:pt x="181947" y="811764"/>
                  </a:cubicBezTo>
                  <a:lnTo>
                    <a:pt x="181947" y="503853"/>
                  </a:lnTo>
                  <a:lnTo>
                    <a:pt x="153955" y="503853"/>
                  </a:lnTo>
                  <a:lnTo>
                    <a:pt x="153955" y="811764"/>
                  </a:lnTo>
                  <a:cubicBezTo>
                    <a:pt x="153955" y="827201"/>
                    <a:pt x="141401" y="839755"/>
                    <a:pt x="125963" y="839755"/>
                  </a:cubicBezTo>
                  <a:cubicBezTo>
                    <a:pt x="110526" y="839755"/>
                    <a:pt x="97971" y="827201"/>
                    <a:pt x="97971" y="811764"/>
                  </a:cubicBezTo>
                  <a:lnTo>
                    <a:pt x="97971" y="335902"/>
                  </a:lnTo>
                  <a:lnTo>
                    <a:pt x="69980" y="335902"/>
                  </a:lnTo>
                  <a:lnTo>
                    <a:pt x="69980" y="531845"/>
                  </a:lnTo>
                  <a:cubicBezTo>
                    <a:pt x="46830" y="531845"/>
                    <a:pt x="27992" y="513007"/>
                    <a:pt x="27992" y="489857"/>
                  </a:cubicBezTo>
                  <a:lnTo>
                    <a:pt x="27992" y="363894"/>
                  </a:lnTo>
                  <a:cubicBezTo>
                    <a:pt x="27992" y="298085"/>
                    <a:pt x="73703" y="242885"/>
                    <a:pt x="135005" y="228008"/>
                  </a:cubicBezTo>
                  <a:lnTo>
                    <a:pt x="110764" y="324971"/>
                  </a:lnTo>
                  <a:lnTo>
                    <a:pt x="167951" y="401221"/>
                  </a:lnTo>
                  <a:lnTo>
                    <a:pt x="225124" y="324985"/>
                  </a:lnTo>
                  <a:lnTo>
                    <a:pt x="200883" y="228022"/>
                  </a:lnTo>
                  <a:cubicBezTo>
                    <a:pt x="262200" y="242885"/>
                    <a:pt x="307910" y="298085"/>
                    <a:pt x="307910" y="363894"/>
                  </a:cubicBezTo>
                  <a:lnTo>
                    <a:pt x="307910" y="489857"/>
                  </a:lnTo>
                  <a:cubicBezTo>
                    <a:pt x="307910" y="513007"/>
                    <a:pt x="289072" y="531845"/>
                    <a:pt x="265923" y="531845"/>
                  </a:cubicBezTo>
                  <a:close/>
                  <a:moveTo>
                    <a:pt x="839755" y="573833"/>
                  </a:moveTo>
                  <a:cubicBezTo>
                    <a:pt x="839755" y="581545"/>
                    <a:pt x="833471" y="587829"/>
                    <a:pt x="825759" y="587829"/>
                  </a:cubicBezTo>
                  <a:lnTo>
                    <a:pt x="349898" y="587829"/>
                  </a:lnTo>
                  <a:cubicBezTo>
                    <a:pt x="342186" y="587829"/>
                    <a:pt x="335902" y="581545"/>
                    <a:pt x="335902" y="573833"/>
                  </a:cubicBezTo>
                  <a:lnTo>
                    <a:pt x="335902" y="489857"/>
                  </a:lnTo>
                  <a:lnTo>
                    <a:pt x="335902" y="363894"/>
                  </a:lnTo>
                  <a:lnTo>
                    <a:pt x="335902" y="293914"/>
                  </a:lnTo>
                  <a:cubicBezTo>
                    <a:pt x="335902" y="286203"/>
                    <a:pt x="342186" y="279918"/>
                    <a:pt x="349898" y="279918"/>
                  </a:cubicBezTo>
                  <a:lnTo>
                    <a:pt x="825759" y="279918"/>
                  </a:lnTo>
                  <a:cubicBezTo>
                    <a:pt x="833471" y="279918"/>
                    <a:pt x="839755" y="286203"/>
                    <a:pt x="839755" y="293914"/>
                  </a:cubicBez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9" name="Freeform: Shape 28">
              <a:extLst>
                <a:ext uri="{FF2B5EF4-FFF2-40B4-BE49-F238E27FC236}">
                  <a16:creationId xmlns:a16="http://schemas.microsoft.com/office/drawing/2014/main" id="{B19CA3F9-9BCA-F1F6-8AD5-FC6468F6CFA3}"/>
                </a:ext>
              </a:extLst>
            </p:cNvPr>
            <p:cNvSpPr/>
            <p:nvPr/>
          </p:nvSpPr>
          <p:spPr>
            <a:xfrm>
              <a:off x="4487800"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 name="Freeform: Shape 29">
              <a:extLst>
                <a:ext uri="{FF2B5EF4-FFF2-40B4-BE49-F238E27FC236}">
                  <a16:creationId xmlns:a16="http://schemas.microsoft.com/office/drawing/2014/main" id="{36625796-4E46-9660-74F4-928DC655C90A}"/>
                </a:ext>
              </a:extLst>
            </p:cNvPr>
            <p:cNvSpPr/>
            <p:nvPr/>
          </p:nvSpPr>
          <p:spPr>
            <a:xfrm>
              <a:off x="4658607"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1" name="Freeform: Shape 30">
              <a:extLst>
                <a:ext uri="{FF2B5EF4-FFF2-40B4-BE49-F238E27FC236}">
                  <a16:creationId xmlns:a16="http://schemas.microsoft.com/office/drawing/2014/main" id="{AED9EEFE-18D0-0C54-B4A0-053C07D32D92}"/>
                </a:ext>
              </a:extLst>
            </p:cNvPr>
            <p:cNvSpPr/>
            <p:nvPr/>
          </p:nvSpPr>
          <p:spPr>
            <a:xfrm>
              <a:off x="4207882"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2" name="Freeform: Shape 31">
              <a:extLst>
                <a:ext uri="{FF2B5EF4-FFF2-40B4-BE49-F238E27FC236}">
                  <a16:creationId xmlns:a16="http://schemas.microsoft.com/office/drawing/2014/main" id="{281D9F25-B145-F9E0-BED2-D096437EE7AE}"/>
                </a:ext>
              </a:extLst>
            </p:cNvPr>
            <p:cNvSpPr/>
            <p:nvPr/>
          </p:nvSpPr>
          <p:spPr>
            <a:xfrm>
              <a:off x="4378688"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3" name="Freeform: Shape 32">
              <a:extLst>
                <a:ext uri="{FF2B5EF4-FFF2-40B4-BE49-F238E27FC236}">
                  <a16:creationId xmlns:a16="http://schemas.microsoft.com/office/drawing/2014/main" id="{80B89281-DD2F-DDD1-0CD8-2AF33C8EBD0E}"/>
                </a:ext>
              </a:extLst>
            </p:cNvPr>
            <p:cNvSpPr/>
            <p:nvPr/>
          </p:nvSpPr>
          <p:spPr>
            <a:xfrm>
              <a:off x="4487800"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4" name="Freeform: Shape 33">
              <a:extLst>
                <a:ext uri="{FF2B5EF4-FFF2-40B4-BE49-F238E27FC236}">
                  <a16:creationId xmlns:a16="http://schemas.microsoft.com/office/drawing/2014/main" id="{50F5EF20-CC08-E06F-BD94-81CB2EDDFA34}"/>
                </a:ext>
              </a:extLst>
            </p:cNvPr>
            <p:cNvSpPr/>
            <p:nvPr/>
          </p:nvSpPr>
          <p:spPr>
            <a:xfrm>
              <a:off x="4658607"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5" name="Freeform: Shape 34">
              <a:extLst>
                <a:ext uri="{FF2B5EF4-FFF2-40B4-BE49-F238E27FC236}">
                  <a16:creationId xmlns:a16="http://schemas.microsoft.com/office/drawing/2014/main" id="{1EAB780A-3898-6B94-412A-2EAFF142184C}"/>
                </a:ext>
              </a:extLst>
            </p:cNvPr>
            <p:cNvSpPr/>
            <p:nvPr/>
          </p:nvSpPr>
          <p:spPr>
            <a:xfrm>
              <a:off x="4207882"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6" name="Freeform: Shape 35">
              <a:extLst>
                <a:ext uri="{FF2B5EF4-FFF2-40B4-BE49-F238E27FC236}">
                  <a16:creationId xmlns:a16="http://schemas.microsoft.com/office/drawing/2014/main" id="{7F219427-5428-70A7-6F8E-297640DB5CFE}"/>
                </a:ext>
              </a:extLst>
            </p:cNvPr>
            <p:cNvSpPr/>
            <p:nvPr/>
          </p:nvSpPr>
          <p:spPr>
            <a:xfrm>
              <a:off x="4378688"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37" name="Group 21">
            <a:extLst>
              <a:ext uri="{FF2B5EF4-FFF2-40B4-BE49-F238E27FC236}">
                <a16:creationId xmlns:a16="http://schemas.microsoft.com/office/drawing/2014/main" id="{4D554FAF-1B1F-869E-7770-826FBB8F7948}"/>
              </a:ext>
            </a:extLst>
          </p:cNvPr>
          <p:cNvGrpSpPr>
            <a:grpSpLocks noChangeAspect="1"/>
          </p:cNvGrpSpPr>
          <p:nvPr/>
        </p:nvGrpSpPr>
        <p:grpSpPr bwMode="auto">
          <a:xfrm>
            <a:off x="5001085" y="3621217"/>
            <a:ext cx="465811" cy="566873"/>
            <a:chOff x="3729" y="2815"/>
            <a:chExt cx="258" cy="344"/>
          </a:xfrm>
          <a:solidFill>
            <a:srgbClr val="FFFFFF">
              <a:alpha val="69000"/>
            </a:srgbClr>
          </a:solidFill>
        </p:grpSpPr>
        <p:sp>
          <p:nvSpPr>
            <p:cNvPr id="38" name="Freeform 22">
              <a:extLst>
                <a:ext uri="{FF2B5EF4-FFF2-40B4-BE49-F238E27FC236}">
                  <a16:creationId xmlns:a16="http://schemas.microsoft.com/office/drawing/2014/main" id="{8072FAFE-519D-3316-D3B9-081AA9C66BC2}"/>
                </a:ext>
              </a:extLst>
            </p:cNvPr>
            <p:cNvSpPr>
              <a:spLocks noEditPoints="1"/>
            </p:cNvSpPr>
            <p:nvPr/>
          </p:nvSpPr>
          <p:spPr bwMode="auto">
            <a:xfrm>
              <a:off x="3729" y="2815"/>
              <a:ext cx="258" cy="344"/>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9" name="Freeform 23">
              <a:extLst>
                <a:ext uri="{FF2B5EF4-FFF2-40B4-BE49-F238E27FC236}">
                  <a16:creationId xmlns:a16="http://schemas.microsoft.com/office/drawing/2014/main" id="{F5F203DA-F3B0-5372-B2A3-F3AC0E6B03C5}"/>
                </a:ext>
              </a:extLst>
            </p:cNvPr>
            <p:cNvSpPr>
              <a:spLocks/>
            </p:cNvSpPr>
            <p:nvPr/>
          </p:nvSpPr>
          <p:spPr bwMode="auto">
            <a:xfrm>
              <a:off x="3887" y="2815"/>
              <a:ext cx="100" cy="101"/>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0" name="Freeform 24">
              <a:extLst>
                <a:ext uri="{FF2B5EF4-FFF2-40B4-BE49-F238E27FC236}">
                  <a16:creationId xmlns:a16="http://schemas.microsoft.com/office/drawing/2014/main" id="{C86F4456-C5D6-0E98-DF13-2202F7CF0AFE}"/>
                </a:ext>
              </a:extLst>
            </p:cNvPr>
            <p:cNvSpPr>
              <a:spLocks/>
            </p:cNvSpPr>
            <p:nvPr/>
          </p:nvSpPr>
          <p:spPr bwMode="auto">
            <a:xfrm>
              <a:off x="3858" y="2959"/>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1" name="Freeform 25">
              <a:extLst>
                <a:ext uri="{FF2B5EF4-FFF2-40B4-BE49-F238E27FC236}">
                  <a16:creationId xmlns:a16="http://schemas.microsoft.com/office/drawing/2014/main" id="{2E40C9A1-7346-2395-5301-8A933170C440}"/>
                </a:ext>
              </a:extLst>
            </p:cNvPr>
            <p:cNvSpPr>
              <a:spLocks/>
            </p:cNvSpPr>
            <p:nvPr/>
          </p:nvSpPr>
          <p:spPr bwMode="auto">
            <a:xfrm>
              <a:off x="3858" y="3016"/>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2" name="Freeform 26">
              <a:extLst>
                <a:ext uri="{FF2B5EF4-FFF2-40B4-BE49-F238E27FC236}">
                  <a16:creationId xmlns:a16="http://schemas.microsoft.com/office/drawing/2014/main" id="{DEE640DD-5943-FDA6-A75D-088E1AE33BDF}"/>
                </a:ext>
              </a:extLst>
            </p:cNvPr>
            <p:cNvSpPr>
              <a:spLocks/>
            </p:cNvSpPr>
            <p:nvPr/>
          </p:nvSpPr>
          <p:spPr bwMode="auto">
            <a:xfrm>
              <a:off x="3858" y="3073"/>
              <a:ext cx="72" cy="15"/>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3" name="Freeform 27">
              <a:extLst>
                <a:ext uri="{FF2B5EF4-FFF2-40B4-BE49-F238E27FC236}">
                  <a16:creationId xmlns:a16="http://schemas.microsoft.com/office/drawing/2014/main" id="{7CCC9AAF-84AC-E332-C312-6D10C7D22075}"/>
                </a:ext>
              </a:extLst>
            </p:cNvPr>
            <p:cNvSpPr>
              <a:spLocks/>
            </p:cNvSpPr>
            <p:nvPr/>
          </p:nvSpPr>
          <p:spPr bwMode="auto">
            <a:xfrm>
              <a:off x="3772" y="2930"/>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4" name="Freeform 28">
              <a:extLst>
                <a:ext uri="{FF2B5EF4-FFF2-40B4-BE49-F238E27FC236}">
                  <a16:creationId xmlns:a16="http://schemas.microsoft.com/office/drawing/2014/main" id="{3BAF6B09-C837-CF0B-D2F5-4FD483E87E6E}"/>
                </a:ext>
              </a:extLst>
            </p:cNvPr>
            <p:cNvSpPr>
              <a:spLocks/>
            </p:cNvSpPr>
            <p:nvPr/>
          </p:nvSpPr>
          <p:spPr bwMode="auto">
            <a:xfrm>
              <a:off x="3772" y="2987"/>
              <a:ext cx="73" cy="51"/>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5" name="Freeform 29">
              <a:extLst>
                <a:ext uri="{FF2B5EF4-FFF2-40B4-BE49-F238E27FC236}">
                  <a16:creationId xmlns:a16="http://schemas.microsoft.com/office/drawing/2014/main" id="{097E5248-08F8-6106-9A35-8CD7081B603D}"/>
                </a:ext>
              </a:extLst>
            </p:cNvPr>
            <p:cNvSpPr>
              <a:spLocks/>
            </p:cNvSpPr>
            <p:nvPr/>
          </p:nvSpPr>
          <p:spPr bwMode="auto">
            <a:xfrm>
              <a:off x="3772" y="3045"/>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46" name="Group 45">
            <a:extLst>
              <a:ext uri="{FF2B5EF4-FFF2-40B4-BE49-F238E27FC236}">
                <a16:creationId xmlns:a16="http://schemas.microsoft.com/office/drawing/2014/main" id="{2C297234-E459-E83F-9F48-DAD5FF0DB24C}"/>
              </a:ext>
            </a:extLst>
          </p:cNvPr>
          <p:cNvGrpSpPr>
            <a:grpSpLocks noChangeAspect="1"/>
          </p:cNvGrpSpPr>
          <p:nvPr/>
        </p:nvGrpSpPr>
        <p:grpSpPr>
          <a:xfrm>
            <a:off x="9245936" y="3652268"/>
            <a:ext cx="636424" cy="581749"/>
            <a:chOff x="10073639" y="4884420"/>
            <a:chExt cx="897815" cy="899160"/>
          </a:xfrm>
          <a:solidFill>
            <a:srgbClr val="FFFFFF">
              <a:alpha val="69000"/>
            </a:srgbClr>
          </a:solidFill>
        </p:grpSpPr>
        <p:sp>
          <p:nvSpPr>
            <p:cNvPr id="47" name="Freeform: Shape 46">
              <a:extLst>
                <a:ext uri="{FF2B5EF4-FFF2-40B4-BE49-F238E27FC236}">
                  <a16:creationId xmlns:a16="http://schemas.microsoft.com/office/drawing/2014/main" id="{D1344408-921C-7545-41DB-270E29465544}"/>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8" name="Freeform: Shape 47">
              <a:extLst>
                <a:ext uri="{FF2B5EF4-FFF2-40B4-BE49-F238E27FC236}">
                  <a16:creationId xmlns:a16="http://schemas.microsoft.com/office/drawing/2014/main" id="{FF1B4427-09C1-05CB-D91A-62D898111B45}"/>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9" name="Freeform: Shape 48">
              <a:extLst>
                <a:ext uri="{FF2B5EF4-FFF2-40B4-BE49-F238E27FC236}">
                  <a16:creationId xmlns:a16="http://schemas.microsoft.com/office/drawing/2014/main" id="{FF4678C9-53AB-10F0-1F29-650230BD1F08}"/>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0" name="Freeform: Shape 49">
              <a:extLst>
                <a:ext uri="{FF2B5EF4-FFF2-40B4-BE49-F238E27FC236}">
                  <a16:creationId xmlns:a16="http://schemas.microsoft.com/office/drawing/2014/main" id="{DD08ED90-6DBC-499E-8937-5D69B149CA01}"/>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1" name="Freeform: Shape 50">
              <a:extLst>
                <a:ext uri="{FF2B5EF4-FFF2-40B4-BE49-F238E27FC236}">
                  <a16:creationId xmlns:a16="http://schemas.microsoft.com/office/drawing/2014/main" id="{4C2D1128-3CFD-A398-2B08-7A788C213458}"/>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2" name="Freeform: Shape 51">
              <a:extLst>
                <a:ext uri="{FF2B5EF4-FFF2-40B4-BE49-F238E27FC236}">
                  <a16:creationId xmlns:a16="http://schemas.microsoft.com/office/drawing/2014/main" id="{6EA2D357-2280-9537-27C0-3A4886F47F48}"/>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3" name="Freeform: Shape 52">
              <a:extLst>
                <a:ext uri="{FF2B5EF4-FFF2-40B4-BE49-F238E27FC236}">
                  <a16:creationId xmlns:a16="http://schemas.microsoft.com/office/drawing/2014/main" id="{FC522080-CF33-4BA6-AF4F-CD2566AA75DE}"/>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4" name="Freeform: Shape 53">
              <a:extLst>
                <a:ext uri="{FF2B5EF4-FFF2-40B4-BE49-F238E27FC236}">
                  <a16:creationId xmlns:a16="http://schemas.microsoft.com/office/drawing/2014/main" id="{3F0C2B15-56D7-66A7-9BEA-C7ABA372E302}"/>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55" name="Group 54">
            <a:extLst>
              <a:ext uri="{FF2B5EF4-FFF2-40B4-BE49-F238E27FC236}">
                <a16:creationId xmlns:a16="http://schemas.microsoft.com/office/drawing/2014/main" id="{81AE485A-8F1D-CCDD-F9A0-48FE49D57B2C}"/>
              </a:ext>
            </a:extLst>
          </p:cNvPr>
          <p:cNvGrpSpPr>
            <a:grpSpLocks noChangeAspect="1"/>
          </p:cNvGrpSpPr>
          <p:nvPr/>
        </p:nvGrpSpPr>
        <p:grpSpPr>
          <a:xfrm>
            <a:off x="17926745" y="3693506"/>
            <a:ext cx="674387" cy="594156"/>
            <a:chOff x="228600" y="1809750"/>
            <a:chExt cx="457200" cy="441325"/>
          </a:xfrm>
          <a:solidFill>
            <a:srgbClr val="FFFFFF">
              <a:alpha val="74000"/>
            </a:srgbClr>
          </a:solidFill>
        </p:grpSpPr>
        <p:sp>
          <p:nvSpPr>
            <p:cNvPr id="56" name="Freeform 1700">
              <a:extLst>
                <a:ext uri="{FF2B5EF4-FFF2-40B4-BE49-F238E27FC236}">
                  <a16:creationId xmlns:a16="http://schemas.microsoft.com/office/drawing/2014/main" id="{9EB58C12-467B-E1D1-42C6-13225585C457}"/>
                </a:ext>
              </a:extLst>
            </p:cNvPr>
            <p:cNvSpPr>
              <a:spLocks/>
            </p:cNvSpPr>
            <p:nvPr/>
          </p:nvSpPr>
          <p:spPr bwMode="auto">
            <a:xfrm>
              <a:off x="541338" y="2106613"/>
              <a:ext cx="98425" cy="84138"/>
            </a:xfrm>
            <a:custGeom>
              <a:avLst/>
              <a:gdLst>
                <a:gd name="T0" fmla="*/ 695 w 748"/>
                <a:gd name="T1" fmla="*/ 0 h 629"/>
                <a:gd name="T2" fmla="*/ 710 w 748"/>
                <a:gd name="T3" fmla="*/ 3 h 629"/>
                <a:gd name="T4" fmla="*/ 723 w 748"/>
                <a:gd name="T5" fmla="*/ 10 h 629"/>
                <a:gd name="T6" fmla="*/ 735 w 748"/>
                <a:gd name="T7" fmla="*/ 20 h 629"/>
                <a:gd name="T8" fmla="*/ 743 w 748"/>
                <a:gd name="T9" fmla="*/ 33 h 629"/>
                <a:gd name="T10" fmla="*/ 747 w 748"/>
                <a:gd name="T11" fmla="*/ 47 h 629"/>
                <a:gd name="T12" fmla="*/ 748 w 748"/>
                <a:gd name="T13" fmla="*/ 61 h 629"/>
                <a:gd name="T14" fmla="*/ 745 w 748"/>
                <a:gd name="T15" fmla="*/ 76 h 629"/>
                <a:gd name="T16" fmla="*/ 738 w 748"/>
                <a:gd name="T17" fmla="*/ 90 h 629"/>
                <a:gd name="T18" fmla="*/ 380 w 748"/>
                <a:gd name="T19" fmla="*/ 605 h 629"/>
                <a:gd name="T20" fmla="*/ 369 w 748"/>
                <a:gd name="T21" fmla="*/ 616 h 629"/>
                <a:gd name="T22" fmla="*/ 356 w 748"/>
                <a:gd name="T23" fmla="*/ 625 h 629"/>
                <a:gd name="T24" fmla="*/ 341 w 748"/>
                <a:gd name="T25" fmla="*/ 629 h 629"/>
                <a:gd name="T26" fmla="*/ 333 w 748"/>
                <a:gd name="T27" fmla="*/ 629 h 629"/>
                <a:gd name="T28" fmla="*/ 320 w 748"/>
                <a:gd name="T29" fmla="*/ 628 h 629"/>
                <a:gd name="T30" fmla="*/ 307 w 748"/>
                <a:gd name="T31" fmla="*/ 624 h 629"/>
                <a:gd name="T32" fmla="*/ 296 w 748"/>
                <a:gd name="T33" fmla="*/ 616 h 629"/>
                <a:gd name="T34" fmla="*/ 21 w 748"/>
                <a:gd name="T35" fmla="*/ 390 h 629"/>
                <a:gd name="T36" fmla="*/ 10 w 748"/>
                <a:gd name="T37" fmla="*/ 379 h 629"/>
                <a:gd name="T38" fmla="*/ 3 w 748"/>
                <a:gd name="T39" fmla="*/ 365 h 629"/>
                <a:gd name="T40" fmla="*/ 0 w 748"/>
                <a:gd name="T41" fmla="*/ 351 h 629"/>
                <a:gd name="T42" fmla="*/ 1 w 748"/>
                <a:gd name="T43" fmla="*/ 337 h 629"/>
                <a:gd name="T44" fmla="*/ 5 w 748"/>
                <a:gd name="T45" fmla="*/ 322 h 629"/>
                <a:gd name="T46" fmla="*/ 12 w 748"/>
                <a:gd name="T47" fmla="*/ 308 h 629"/>
                <a:gd name="T48" fmla="*/ 24 w 748"/>
                <a:gd name="T49" fmla="*/ 298 h 629"/>
                <a:gd name="T50" fmla="*/ 37 w 748"/>
                <a:gd name="T51" fmla="*/ 292 h 629"/>
                <a:gd name="T52" fmla="*/ 52 w 748"/>
                <a:gd name="T53" fmla="*/ 288 h 629"/>
                <a:gd name="T54" fmla="*/ 67 w 748"/>
                <a:gd name="T55" fmla="*/ 289 h 629"/>
                <a:gd name="T56" fmla="*/ 80 w 748"/>
                <a:gd name="T57" fmla="*/ 293 h 629"/>
                <a:gd name="T58" fmla="*/ 94 w 748"/>
                <a:gd name="T59" fmla="*/ 301 h 629"/>
                <a:gd name="T60" fmla="*/ 321 w 748"/>
                <a:gd name="T61" fmla="*/ 488 h 629"/>
                <a:gd name="T62" fmla="*/ 644 w 748"/>
                <a:gd name="T63" fmla="*/ 25 h 629"/>
                <a:gd name="T64" fmla="*/ 654 w 748"/>
                <a:gd name="T65" fmla="*/ 13 h 629"/>
                <a:gd name="T66" fmla="*/ 667 w 748"/>
                <a:gd name="T67" fmla="*/ 5 h 629"/>
                <a:gd name="T68" fmla="*/ 680 w 748"/>
                <a:gd name="T69" fmla="*/ 1 h 629"/>
                <a:gd name="T70" fmla="*/ 695 w 748"/>
                <a:gd name="T7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8" h="629">
                  <a:moveTo>
                    <a:pt x="695" y="0"/>
                  </a:moveTo>
                  <a:lnTo>
                    <a:pt x="710" y="3"/>
                  </a:lnTo>
                  <a:lnTo>
                    <a:pt x="723" y="10"/>
                  </a:lnTo>
                  <a:lnTo>
                    <a:pt x="735" y="20"/>
                  </a:lnTo>
                  <a:lnTo>
                    <a:pt x="743" y="33"/>
                  </a:lnTo>
                  <a:lnTo>
                    <a:pt x="747" y="47"/>
                  </a:lnTo>
                  <a:lnTo>
                    <a:pt x="748" y="61"/>
                  </a:lnTo>
                  <a:lnTo>
                    <a:pt x="745" y="76"/>
                  </a:lnTo>
                  <a:lnTo>
                    <a:pt x="738" y="90"/>
                  </a:lnTo>
                  <a:lnTo>
                    <a:pt x="380" y="605"/>
                  </a:lnTo>
                  <a:lnTo>
                    <a:pt x="369" y="616"/>
                  </a:lnTo>
                  <a:lnTo>
                    <a:pt x="356" y="625"/>
                  </a:lnTo>
                  <a:lnTo>
                    <a:pt x="341" y="629"/>
                  </a:lnTo>
                  <a:lnTo>
                    <a:pt x="333" y="629"/>
                  </a:lnTo>
                  <a:lnTo>
                    <a:pt x="320" y="628"/>
                  </a:lnTo>
                  <a:lnTo>
                    <a:pt x="307" y="624"/>
                  </a:lnTo>
                  <a:lnTo>
                    <a:pt x="296" y="616"/>
                  </a:lnTo>
                  <a:lnTo>
                    <a:pt x="21" y="390"/>
                  </a:lnTo>
                  <a:lnTo>
                    <a:pt x="10" y="379"/>
                  </a:lnTo>
                  <a:lnTo>
                    <a:pt x="3" y="365"/>
                  </a:lnTo>
                  <a:lnTo>
                    <a:pt x="0" y="351"/>
                  </a:lnTo>
                  <a:lnTo>
                    <a:pt x="1" y="337"/>
                  </a:lnTo>
                  <a:lnTo>
                    <a:pt x="5" y="322"/>
                  </a:lnTo>
                  <a:lnTo>
                    <a:pt x="12" y="308"/>
                  </a:lnTo>
                  <a:lnTo>
                    <a:pt x="24" y="298"/>
                  </a:lnTo>
                  <a:lnTo>
                    <a:pt x="37" y="292"/>
                  </a:lnTo>
                  <a:lnTo>
                    <a:pt x="52" y="288"/>
                  </a:lnTo>
                  <a:lnTo>
                    <a:pt x="67" y="289"/>
                  </a:lnTo>
                  <a:lnTo>
                    <a:pt x="80" y="293"/>
                  </a:lnTo>
                  <a:lnTo>
                    <a:pt x="94" y="301"/>
                  </a:lnTo>
                  <a:lnTo>
                    <a:pt x="321" y="488"/>
                  </a:lnTo>
                  <a:lnTo>
                    <a:pt x="644" y="25"/>
                  </a:lnTo>
                  <a:lnTo>
                    <a:pt x="654" y="13"/>
                  </a:lnTo>
                  <a:lnTo>
                    <a:pt x="667" y="5"/>
                  </a:lnTo>
                  <a:lnTo>
                    <a:pt x="680" y="1"/>
                  </a:lnTo>
                  <a:lnTo>
                    <a:pt x="69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7" name="Freeform 1701">
              <a:extLst>
                <a:ext uri="{FF2B5EF4-FFF2-40B4-BE49-F238E27FC236}">
                  <a16:creationId xmlns:a16="http://schemas.microsoft.com/office/drawing/2014/main" id="{7BF93790-556E-538F-2BAE-9D6067B43667}"/>
                </a:ext>
              </a:extLst>
            </p:cNvPr>
            <p:cNvSpPr>
              <a:spLocks noEditPoints="1"/>
            </p:cNvSpPr>
            <p:nvPr/>
          </p:nvSpPr>
          <p:spPr bwMode="auto">
            <a:xfrm>
              <a:off x="228600" y="1809750"/>
              <a:ext cx="457200" cy="441325"/>
            </a:xfrm>
            <a:custGeom>
              <a:avLst/>
              <a:gdLst>
                <a:gd name="T0" fmla="*/ 2220 w 3456"/>
                <a:gd name="T1" fmla="*/ 2188 h 3341"/>
                <a:gd name="T2" fmla="*/ 2074 w 3456"/>
                <a:gd name="T3" fmla="*/ 2592 h 3341"/>
                <a:gd name="T4" fmla="*/ 2089 w 3456"/>
                <a:gd name="T5" fmla="*/ 2730 h 3341"/>
                <a:gd name="T6" fmla="*/ 2137 w 3456"/>
                <a:gd name="T7" fmla="*/ 2867 h 3341"/>
                <a:gd name="T8" fmla="*/ 2231 w 3456"/>
                <a:gd name="T9" fmla="*/ 3009 h 3341"/>
                <a:gd name="T10" fmla="*/ 2772 w 3456"/>
                <a:gd name="T11" fmla="*/ 3222 h 3341"/>
                <a:gd name="T12" fmla="*/ 3264 w 3456"/>
                <a:gd name="T13" fmla="*/ 2894 h 3341"/>
                <a:gd name="T14" fmla="*/ 3267 w 3456"/>
                <a:gd name="T15" fmla="*/ 2297 h 3341"/>
                <a:gd name="T16" fmla="*/ 2871 w 3456"/>
                <a:gd name="T17" fmla="*/ 1980 h 3341"/>
                <a:gd name="T18" fmla="*/ 1404 w 3456"/>
                <a:gd name="T19" fmla="*/ 593 h 3341"/>
                <a:gd name="T20" fmla="*/ 1092 w 3456"/>
                <a:gd name="T21" fmla="*/ 844 h 3341"/>
                <a:gd name="T22" fmla="*/ 1061 w 3456"/>
                <a:gd name="T23" fmla="*/ 1316 h 3341"/>
                <a:gd name="T24" fmla="*/ 1073 w 3456"/>
                <a:gd name="T25" fmla="*/ 1670 h 3341"/>
                <a:gd name="T26" fmla="*/ 1217 w 3456"/>
                <a:gd name="T27" fmla="*/ 1988 h 3341"/>
                <a:gd name="T28" fmla="*/ 1276 w 3456"/>
                <a:gd name="T29" fmla="*/ 2353 h 3341"/>
                <a:gd name="T30" fmla="*/ 704 w 3456"/>
                <a:gd name="T31" fmla="*/ 2760 h 3341"/>
                <a:gd name="T32" fmla="*/ 1114 w 3456"/>
                <a:gd name="T33" fmla="*/ 2975 h 3341"/>
                <a:gd name="T34" fmla="*/ 1529 w 3456"/>
                <a:gd name="T35" fmla="*/ 3052 h 3341"/>
                <a:gd name="T36" fmla="*/ 2038 w 3456"/>
                <a:gd name="T37" fmla="*/ 2928 h 3341"/>
                <a:gd name="T38" fmla="*/ 1990 w 3456"/>
                <a:gd name="T39" fmla="*/ 2805 h 3341"/>
                <a:gd name="T40" fmla="*/ 1964 w 3456"/>
                <a:gd name="T41" fmla="*/ 2684 h 3341"/>
                <a:gd name="T42" fmla="*/ 1867 w 3456"/>
                <a:gd name="T43" fmla="*/ 2419 h 3341"/>
                <a:gd name="T44" fmla="*/ 1925 w 3456"/>
                <a:gd name="T45" fmla="*/ 1955 h 3341"/>
                <a:gd name="T46" fmla="*/ 2130 w 3456"/>
                <a:gd name="T47" fmla="*/ 1631 h 3341"/>
                <a:gd name="T48" fmla="*/ 2089 w 3456"/>
                <a:gd name="T49" fmla="*/ 967 h 3341"/>
                <a:gd name="T50" fmla="*/ 2007 w 3456"/>
                <a:gd name="T51" fmla="*/ 718 h 3341"/>
                <a:gd name="T52" fmla="*/ 1585 w 3456"/>
                <a:gd name="T53" fmla="*/ 115 h 3341"/>
                <a:gd name="T54" fmla="*/ 717 w 3456"/>
                <a:gd name="T55" fmla="*/ 399 h 3341"/>
                <a:gd name="T56" fmla="*/ 191 w 3456"/>
                <a:gd name="T57" fmla="*/ 1121 h 3341"/>
                <a:gd name="T58" fmla="*/ 195 w 3456"/>
                <a:gd name="T59" fmla="*/ 2061 h 3341"/>
                <a:gd name="T60" fmla="*/ 646 w 3456"/>
                <a:gd name="T61" fmla="*/ 2648 h 3341"/>
                <a:gd name="T62" fmla="*/ 1145 w 3456"/>
                <a:gd name="T63" fmla="*/ 2087 h 3341"/>
                <a:gd name="T64" fmla="*/ 969 w 3456"/>
                <a:gd name="T65" fmla="*/ 1732 h 3341"/>
                <a:gd name="T66" fmla="*/ 947 w 3456"/>
                <a:gd name="T67" fmla="*/ 1274 h 3341"/>
                <a:gd name="T68" fmla="*/ 1000 w 3456"/>
                <a:gd name="T69" fmla="*/ 760 h 3341"/>
                <a:gd name="T70" fmla="*/ 1391 w 3456"/>
                <a:gd name="T71" fmla="*/ 477 h 3341"/>
                <a:gd name="T72" fmla="*/ 1981 w 3456"/>
                <a:gd name="T73" fmla="*/ 551 h 3341"/>
                <a:gd name="T74" fmla="*/ 2202 w 3456"/>
                <a:gd name="T75" fmla="*/ 902 h 3341"/>
                <a:gd name="T76" fmla="*/ 2254 w 3456"/>
                <a:gd name="T77" fmla="*/ 1387 h 3341"/>
                <a:gd name="T78" fmla="*/ 2083 w 3456"/>
                <a:gd name="T79" fmla="*/ 1905 h 3341"/>
                <a:gd name="T80" fmla="*/ 1988 w 3456"/>
                <a:gd name="T81" fmla="*/ 2386 h 3341"/>
                <a:gd name="T82" fmla="*/ 2389 w 3456"/>
                <a:gd name="T83" fmla="*/ 1914 h 3341"/>
                <a:gd name="T84" fmla="*/ 2829 w 3456"/>
                <a:gd name="T85" fmla="*/ 1854 h 3341"/>
                <a:gd name="T86" fmla="*/ 3016 w 3456"/>
                <a:gd name="T87" fmla="*/ 1910 h 3341"/>
                <a:gd name="T88" fmla="*/ 2946 w 3456"/>
                <a:gd name="T89" fmla="*/ 1035 h 3341"/>
                <a:gd name="T90" fmla="*/ 2376 w 3456"/>
                <a:gd name="T91" fmla="*/ 348 h 3341"/>
                <a:gd name="T92" fmla="*/ 1585 w 3456"/>
                <a:gd name="T93" fmla="*/ 0 h 3341"/>
                <a:gd name="T94" fmla="*/ 2488 w 3456"/>
                <a:gd name="T95" fmla="*/ 285 h 3341"/>
                <a:gd name="T96" fmla="*/ 3061 w 3456"/>
                <a:gd name="T97" fmla="*/ 1013 h 3341"/>
                <a:gd name="T98" fmla="*/ 3120 w 3456"/>
                <a:gd name="T99" fmla="*/ 1968 h 3341"/>
                <a:gd name="T100" fmla="*/ 3453 w 3456"/>
                <a:gd name="T101" fmla="*/ 2522 h 3341"/>
                <a:gd name="T102" fmla="*/ 3236 w 3456"/>
                <a:gd name="T103" fmla="*/ 3122 h 3341"/>
                <a:gd name="T104" fmla="*/ 2639 w 3456"/>
                <a:gd name="T105" fmla="*/ 3338 h 3341"/>
                <a:gd name="T106" fmla="*/ 2043 w 3456"/>
                <a:gd name="T107" fmla="*/ 3100 h 3341"/>
                <a:gd name="T108" fmla="*/ 1375 w 3456"/>
                <a:gd name="T109" fmla="*/ 3154 h 3341"/>
                <a:gd name="T110" fmla="*/ 911 w 3456"/>
                <a:gd name="T111" fmla="*/ 3018 h 3341"/>
                <a:gd name="T112" fmla="*/ 563 w 3456"/>
                <a:gd name="T113" fmla="*/ 2796 h 3341"/>
                <a:gd name="T114" fmla="*/ 103 w 3456"/>
                <a:gd name="T115" fmla="*/ 2146 h 3341"/>
                <a:gd name="T116" fmla="*/ 48 w 3456"/>
                <a:gd name="T117" fmla="*/ 1195 h 3341"/>
                <a:gd name="T118" fmla="*/ 532 w 3456"/>
                <a:gd name="T119" fmla="*/ 400 h 3341"/>
                <a:gd name="T120" fmla="*/ 1386 w 3456"/>
                <a:gd name="T121" fmla="*/ 13 h 3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56" h="3341">
                  <a:moveTo>
                    <a:pt x="2707" y="1958"/>
                  </a:moveTo>
                  <a:lnTo>
                    <a:pt x="2643" y="1961"/>
                  </a:lnTo>
                  <a:lnTo>
                    <a:pt x="2580" y="1971"/>
                  </a:lnTo>
                  <a:lnTo>
                    <a:pt x="2520" y="1987"/>
                  </a:lnTo>
                  <a:lnTo>
                    <a:pt x="2462" y="2008"/>
                  </a:lnTo>
                  <a:lnTo>
                    <a:pt x="2407" y="2035"/>
                  </a:lnTo>
                  <a:lnTo>
                    <a:pt x="2355" y="2066"/>
                  </a:lnTo>
                  <a:lnTo>
                    <a:pt x="2306" y="2102"/>
                  </a:lnTo>
                  <a:lnTo>
                    <a:pt x="2261" y="2143"/>
                  </a:lnTo>
                  <a:lnTo>
                    <a:pt x="2220" y="2188"/>
                  </a:lnTo>
                  <a:lnTo>
                    <a:pt x="2184" y="2236"/>
                  </a:lnTo>
                  <a:lnTo>
                    <a:pt x="2152" y="2287"/>
                  </a:lnTo>
                  <a:lnTo>
                    <a:pt x="2125" y="2343"/>
                  </a:lnTo>
                  <a:lnTo>
                    <a:pt x="2104" y="2400"/>
                  </a:lnTo>
                  <a:lnTo>
                    <a:pt x="2087" y="2461"/>
                  </a:lnTo>
                  <a:lnTo>
                    <a:pt x="2083" y="2486"/>
                  </a:lnTo>
                  <a:lnTo>
                    <a:pt x="2079" y="2512"/>
                  </a:lnTo>
                  <a:lnTo>
                    <a:pt x="2076" y="2539"/>
                  </a:lnTo>
                  <a:lnTo>
                    <a:pt x="2075" y="2565"/>
                  </a:lnTo>
                  <a:lnTo>
                    <a:pt x="2074" y="2592"/>
                  </a:lnTo>
                  <a:lnTo>
                    <a:pt x="2077" y="2651"/>
                  </a:lnTo>
                  <a:lnTo>
                    <a:pt x="2078" y="2658"/>
                  </a:lnTo>
                  <a:lnTo>
                    <a:pt x="2078" y="2665"/>
                  </a:lnTo>
                  <a:lnTo>
                    <a:pt x="2079" y="2667"/>
                  </a:lnTo>
                  <a:lnTo>
                    <a:pt x="2079" y="2669"/>
                  </a:lnTo>
                  <a:lnTo>
                    <a:pt x="2085" y="2708"/>
                  </a:lnTo>
                  <a:lnTo>
                    <a:pt x="2086" y="2713"/>
                  </a:lnTo>
                  <a:lnTo>
                    <a:pt x="2087" y="2719"/>
                  </a:lnTo>
                  <a:lnTo>
                    <a:pt x="2088" y="2724"/>
                  </a:lnTo>
                  <a:lnTo>
                    <a:pt x="2089" y="2730"/>
                  </a:lnTo>
                  <a:lnTo>
                    <a:pt x="2098" y="2765"/>
                  </a:lnTo>
                  <a:lnTo>
                    <a:pt x="2099" y="2769"/>
                  </a:lnTo>
                  <a:lnTo>
                    <a:pt x="2102" y="2777"/>
                  </a:lnTo>
                  <a:lnTo>
                    <a:pt x="2104" y="2786"/>
                  </a:lnTo>
                  <a:lnTo>
                    <a:pt x="2117" y="2821"/>
                  </a:lnTo>
                  <a:lnTo>
                    <a:pt x="2120" y="2829"/>
                  </a:lnTo>
                  <a:lnTo>
                    <a:pt x="2123" y="2836"/>
                  </a:lnTo>
                  <a:lnTo>
                    <a:pt x="2135" y="2863"/>
                  </a:lnTo>
                  <a:lnTo>
                    <a:pt x="2136" y="2865"/>
                  </a:lnTo>
                  <a:lnTo>
                    <a:pt x="2137" y="2867"/>
                  </a:lnTo>
                  <a:lnTo>
                    <a:pt x="2145" y="2883"/>
                  </a:lnTo>
                  <a:lnTo>
                    <a:pt x="2157" y="2904"/>
                  </a:lnTo>
                  <a:lnTo>
                    <a:pt x="2161" y="2910"/>
                  </a:lnTo>
                  <a:lnTo>
                    <a:pt x="2165" y="2917"/>
                  </a:lnTo>
                  <a:lnTo>
                    <a:pt x="2168" y="2923"/>
                  </a:lnTo>
                  <a:lnTo>
                    <a:pt x="2172" y="2929"/>
                  </a:lnTo>
                  <a:lnTo>
                    <a:pt x="2176" y="2936"/>
                  </a:lnTo>
                  <a:lnTo>
                    <a:pt x="2180" y="2943"/>
                  </a:lnTo>
                  <a:lnTo>
                    <a:pt x="2194" y="2963"/>
                  </a:lnTo>
                  <a:lnTo>
                    <a:pt x="2231" y="3009"/>
                  </a:lnTo>
                  <a:lnTo>
                    <a:pt x="2272" y="3052"/>
                  </a:lnTo>
                  <a:lnTo>
                    <a:pt x="2317" y="3089"/>
                  </a:lnTo>
                  <a:lnTo>
                    <a:pt x="2364" y="3124"/>
                  </a:lnTo>
                  <a:lnTo>
                    <a:pt x="2415" y="3154"/>
                  </a:lnTo>
                  <a:lnTo>
                    <a:pt x="2468" y="3179"/>
                  </a:lnTo>
                  <a:lnTo>
                    <a:pt x="2525" y="3199"/>
                  </a:lnTo>
                  <a:lnTo>
                    <a:pt x="2584" y="3214"/>
                  </a:lnTo>
                  <a:lnTo>
                    <a:pt x="2644" y="3222"/>
                  </a:lnTo>
                  <a:lnTo>
                    <a:pt x="2707" y="3226"/>
                  </a:lnTo>
                  <a:lnTo>
                    <a:pt x="2772" y="3222"/>
                  </a:lnTo>
                  <a:lnTo>
                    <a:pt x="2835" y="3213"/>
                  </a:lnTo>
                  <a:lnTo>
                    <a:pt x="2896" y="3197"/>
                  </a:lnTo>
                  <a:lnTo>
                    <a:pt x="2953" y="3176"/>
                  </a:lnTo>
                  <a:lnTo>
                    <a:pt x="3009" y="3149"/>
                  </a:lnTo>
                  <a:lnTo>
                    <a:pt x="3061" y="3118"/>
                  </a:lnTo>
                  <a:lnTo>
                    <a:pt x="3110" y="3081"/>
                  </a:lnTo>
                  <a:lnTo>
                    <a:pt x="3155" y="3040"/>
                  </a:lnTo>
                  <a:lnTo>
                    <a:pt x="3196" y="2995"/>
                  </a:lnTo>
                  <a:lnTo>
                    <a:pt x="3232" y="2946"/>
                  </a:lnTo>
                  <a:lnTo>
                    <a:pt x="3264" y="2894"/>
                  </a:lnTo>
                  <a:lnTo>
                    <a:pt x="3291" y="2839"/>
                  </a:lnTo>
                  <a:lnTo>
                    <a:pt x="3313" y="2780"/>
                  </a:lnTo>
                  <a:lnTo>
                    <a:pt x="3328" y="2720"/>
                  </a:lnTo>
                  <a:lnTo>
                    <a:pt x="3338" y="2657"/>
                  </a:lnTo>
                  <a:lnTo>
                    <a:pt x="3341" y="2592"/>
                  </a:lnTo>
                  <a:lnTo>
                    <a:pt x="3338" y="2529"/>
                  </a:lnTo>
                  <a:lnTo>
                    <a:pt x="3328" y="2467"/>
                  </a:lnTo>
                  <a:lnTo>
                    <a:pt x="3314" y="2409"/>
                  </a:lnTo>
                  <a:lnTo>
                    <a:pt x="3293" y="2351"/>
                  </a:lnTo>
                  <a:lnTo>
                    <a:pt x="3267" y="2297"/>
                  </a:lnTo>
                  <a:lnTo>
                    <a:pt x="3237" y="2245"/>
                  </a:lnTo>
                  <a:lnTo>
                    <a:pt x="3203" y="2197"/>
                  </a:lnTo>
                  <a:lnTo>
                    <a:pt x="3163" y="2153"/>
                  </a:lnTo>
                  <a:lnTo>
                    <a:pt x="3120" y="2112"/>
                  </a:lnTo>
                  <a:lnTo>
                    <a:pt x="3073" y="2076"/>
                  </a:lnTo>
                  <a:lnTo>
                    <a:pt x="3022" y="2043"/>
                  </a:lnTo>
                  <a:lnTo>
                    <a:pt x="2975" y="2019"/>
                  </a:lnTo>
                  <a:lnTo>
                    <a:pt x="2927" y="1999"/>
                  </a:lnTo>
                  <a:lnTo>
                    <a:pt x="2877" y="1982"/>
                  </a:lnTo>
                  <a:lnTo>
                    <a:pt x="2871" y="1980"/>
                  </a:lnTo>
                  <a:lnTo>
                    <a:pt x="2863" y="1979"/>
                  </a:lnTo>
                  <a:lnTo>
                    <a:pt x="2833" y="1972"/>
                  </a:lnTo>
                  <a:lnTo>
                    <a:pt x="2801" y="1967"/>
                  </a:lnTo>
                  <a:lnTo>
                    <a:pt x="2784" y="1964"/>
                  </a:lnTo>
                  <a:lnTo>
                    <a:pt x="2746" y="1960"/>
                  </a:lnTo>
                  <a:lnTo>
                    <a:pt x="2707" y="1958"/>
                  </a:lnTo>
                  <a:close/>
                  <a:moveTo>
                    <a:pt x="1585" y="576"/>
                  </a:moveTo>
                  <a:lnTo>
                    <a:pt x="1520" y="578"/>
                  </a:lnTo>
                  <a:lnTo>
                    <a:pt x="1460" y="583"/>
                  </a:lnTo>
                  <a:lnTo>
                    <a:pt x="1404" y="593"/>
                  </a:lnTo>
                  <a:lnTo>
                    <a:pt x="1353" y="604"/>
                  </a:lnTo>
                  <a:lnTo>
                    <a:pt x="1306" y="621"/>
                  </a:lnTo>
                  <a:lnTo>
                    <a:pt x="1263" y="640"/>
                  </a:lnTo>
                  <a:lnTo>
                    <a:pt x="1224" y="663"/>
                  </a:lnTo>
                  <a:lnTo>
                    <a:pt x="1190" y="689"/>
                  </a:lnTo>
                  <a:lnTo>
                    <a:pt x="1159" y="719"/>
                  </a:lnTo>
                  <a:lnTo>
                    <a:pt x="1136" y="750"/>
                  </a:lnTo>
                  <a:lnTo>
                    <a:pt x="1117" y="781"/>
                  </a:lnTo>
                  <a:lnTo>
                    <a:pt x="1103" y="813"/>
                  </a:lnTo>
                  <a:lnTo>
                    <a:pt x="1092" y="844"/>
                  </a:lnTo>
                  <a:lnTo>
                    <a:pt x="1085" y="872"/>
                  </a:lnTo>
                  <a:lnTo>
                    <a:pt x="1081" y="898"/>
                  </a:lnTo>
                  <a:lnTo>
                    <a:pt x="1079" y="923"/>
                  </a:lnTo>
                  <a:lnTo>
                    <a:pt x="1078" y="942"/>
                  </a:lnTo>
                  <a:lnTo>
                    <a:pt x="1079" y="957"/>
                  </a:lnTo>
                  <a:lnTo>
                    <a:pt x="1079" y="967"/>
                  </a:lnTo>
                  <a:lnTo>
                    <a:pt x="1080" y="971"/>
                  </a:lnTo>
                  <a:lnTo>
                    <a:pt x="1080" y="978"/>
                  </a:lnTo>
                  <a:lnTo>
                    <a:pt x="1080" y="1299"/>
                  </a:lnTo>
                  <a:lnTo>
                    <a:pt x="1061" y="1316"/>
                  </a:lnTo>
                  <a:lnTo>
                    <a:pt x="1047" y="1331"/>
                  </a:lnTo>
                  <a:lnTo>
                    <a:pt x="1037" y="1348"/>
                  </a:lnTo>
                  <a:lnTo>
                    <a:pt x="1031" y="1367"/>
                  </a:lnTo>
                  <a:lnTo>
                    <a:pt x="1028" y="1387"/>
                  </a:lnTo>
                  <a:lnTo>
                    <a:pt x="1028" y="1591"/>
                  </a:lnTo>
                  <a:lnTo>
                    <a:pt x="1031" y="1610"/>
                  </a:lnTo>
                  <a:lnTo>
                    <a:pt x="1037" y="1627"/>
                  </a:lnTo>
                  <a:lnTo>
                    <a:pt x="1045" y="1644"/>
                  </a:lnTo>
                  <a:lnTo>
                    <a:pt x="1058" y="1659"/>
                  </a:lnTo>
                  <a:lnTo>
                    <a:pt x="1073" y="1670"/>
                  </a:lnTo>
                  <a:lnTo>
                    <a:pt x="1092" y="1684"/>
                  </a:lnTo>
                  <a:lnTo>
                    <a:pt x="1098" y="1706"/>
                  </a:lnTo>
                  <a:lnTo>
                    <a:pt x="1109" y="1750"/>
                  </a:lnTo>
                  <a:lnTo>
                    <a:pt x="1123" y="1791"/>
                  </a:lnTo>
                  <a:lnTo>
                    <a:pt x="1137" y="1831"/>
                  </a:lnTo>
                  <a:lnTo>
                    <a:pt x="1153" y="1867"/>
                  </a:lnTo>
                  <a:lnTo>
                    <a:pt x="1169" y="1902"/>
                  </a:lnTo>
                  <a:lnTo>
                    <a:pt x="1186" y="1933"/>
                  </a:lnTo>
                  <a:lnTo>
                    <a:pt x="1201" y="1963"/>
                  </a:lnTo>
                  <a:lnTo>
                    <a:pt x="1217" y="1988"/>
                  </a:lnTo>
                  <a:lnTo>
                    <a:pt x="1232" y="2010"/>
                  </a:lnTo>
                  <a:lnTo>
                    <a:pt x="1244" y="2029"/>
                  </a:lnTo>
                  <a:lnTo>
                    <a:pt x="1255" y="2044"/>
                  </a:lnTo>
                  <a:lnTo>
                    <a:pt x="1263" y="2055"/>
                  </a:lnTo>
                  <a:lnTo>
                    <a:pt x="1268" y="2062"/>
                  </a:lnTo>
                  <a:lnTo>
                    <a:pt x="1270" y="2064"/>
                  </a:lnTo>
                  <a:lnTo>
                    <a:pt x="1284" y="2081"/>
                  </a:lnTo>
                  <a:lnTo>
                    <a:pt x="1284" y="2288"/>
                  </a:lnTo>
                  <a:lnTo>
                    <a:pt x="1282" y="2321"/>
                  </a:lnTo>
                  <a:lnTo>
                    <a:pt x="1276" y="2353"/>
                  </a:lnTo>
                  <a:lnTo>
                    <a:pt x="1265" y="2384"/>
                  </a:lnTo>
                  <a:lnTo>
                    <a:pt x="1250" y="2412"/>
                  </a:lnTo>
                  <a:lnTo>
                    <a:pt x="1232" y="2439"/>
                  </a:lnTo>
                  <a:lnTo>
                    <a:pt x="1210" y="2463"/>
                  </a:lnTo>
                  <a:lnTo>
                    <a:pt x="1186" y="2484"/>
                  </a:lnTo>
                  <a:lnTo>
                    <a:pt x="1157" y="2502"/>
                  </a:lnTo>
                  <a:lnTo>
                    <a:pt x="702" y="2750"/>
                  </a:lnTo>
                  <a:lnTo>
                    <a:pt x="699" y="2752"/>
                  </a:lnTo>
                  <a:lnTo>
                    <a:pt x="696" y="2753"/>
                  </a:lnTo>
                  <a:lnTo>
                    <a:pt x="704" y="2760"/>
                  </a:lnTo>
                  <a:lnTo>
                    <a:pt x="781" y="2813"/>
                  </a:lnTo>
                  <a:lnTo>
                    <a:pt x="805" y="2829"/>
                  </a:lnTo>
                  <a:lnTo>
                    <a:pt x="849" y="2855"/>
                  </a:lnTo>
                  <a:lnTo>
                    <a:pt x="893" y="2880"/>
                  </a:lnTo>
                  <a:lnTo>
                    <a:pt x="899" y="2883"/>
                  </a:lnTo>
                  <a:lnTo>
                    <a:pt x="905" y="2886"/>
                  </a:lnTo>
                  <a:lnTo>
                    <a:pt x="972" y="2919"/>
                  </a:lnTo>
                  <a:lnTo>
                    <a:pt x="1041" y="2949"/>
                  </a:lnTo>
                  <a:lnTo>
                    <a:pt x="1112" y="2974"/>
                  </a:lnTo>
                  <a:lnTo>
                    <a:pt x="1114" y="2975"/>
                  </a:lnTo>
                  <a:lnTo>
                    <a:pt x="1117" y="2976"/>
                  </a:lnTo>
                  <a:lnTo>
                    <a:pt x="1192" y="2999"/>
                  </a:lnTo>
                  <a:lnTo>
                    <a:pt x="1266" y="3018"/>
                  </a:lnTo>
                  <a:lnTo>
                    <a:pt x="1343" y="3033"/>
                  </a:lnTo>
                  <a:lnTo>
                    <a:pt x="1345" y="3033"/>
                  </a:lnTo>
                  <a:lnTo>
                    <a:pt x="1347" y="3034"/>
                  </a:lnTo>
                  <a:lnTo>
                    <a:pt x="1401" y="3041"/>
                  </a:lnTo>
                  <a:lnTo>
                    <a:pt x="1456" y="3046"/>
                  </a:lnTo>
                  <a:lnTo>
                    <a:pt x="1475" y="3049"/>
                  </a:lnTo>
                  <a:lnTo>
                    <a:pt x="1529" y="3052"/>
                  </a:lnTo>
                  <a:lnTo>
                    <a:pt x="1585" y="3053"/>
                  </a:lnTo>
                  <a:lnTo>
                    <a:pt x="1682" y="3050"/>
                  </a:lnTo>
                  <a:lnTo>
                    <a:pt x="1778" y="3040"/>
                  </a:lnTo>
                  <a:lnTo>
                    <a:pt x="1875" y="3023"/>
                  </a:lnTo>
                  <a:lnTo>
                    <a:pt x="1969" y="3001"/>
                  </a:lnTo>
                  <a:lnTo>
                    <a:pt x="2062" y="2972"/>
                  </a:lnTo>
                  <a:lnTo>
                    <a:pt x="2058" y="2964"/>
                  </a:lnTo>
                  <a:lnTo>
                    <a:pt x="2043" y="2936"/>
                  </a:lnTo>
                  <a:lnTo>
                    <a:pt x="2041" y="2932"/>
                  </a:lnTo>
                  <a:lnTo>
                    <a:pt x="2038" y="2928"/>
                  </a:lnTo>
                  <a:lnTo>
                    <a:pt x="2036" y="2922"/>
                  </a:lnTo>
                  <a:lnTo>
                    <a:pt x="2033" y="2916"/>
                  </a:lnTo>
                  <a:lnTo>
                    <a:pt x="2024" y="2898"/>
                  </a:lnTo>
                  <a:lnTo>
                    <a:pt x="2013" y="2872"/>
                  </a:lnTo>
                  <a:lnTo>
                    <a:pt x="2013" y="2872"/>
                  </a:lnTo>
                  <a:lnTo>
                    <a:pt x="2013" y="2872"/>
                  </a:lnTo>
                  <a:lnTo>
                    <a:pt x="1999" y="2837"/>
                  </a:lnTo>
                  <a:lnTo>
                    <a:pt x="1998" y="2831"/>
                  </a:lnTo>
                  <a:lnTo>
                    <a:pt x="1996" y="2824"/>
                  </a:lnTo>
                  <a:lnTo>
                    <a:pt x="1990" y="2805"/>
                  </a:lnTo>
                  <a:lnTo>
                    <a:pt x="1987" y="2797"/>
                  </a:lnTo>
                  <a:lnTo>
                    <a:pt x="1985" y="2790"/>
                  </a:lnTo>
                  <a:lnTo>
                    <a:pt x="1980" y="2772"/>
                  </a:lnTo>
                  <a:lnTo>
                    <a:pt x="1975" y="2747"/>
                  </a:lnTo>
                  <a:lnTo>
                    <a:pt x="1974" y="2745"/>
                  </a:lnTo>
                  <a:lnTo>
                    <a:pt x="1973" y="2742"/>
                  </a:lnTo>
                  <a:lnTo>
                    <a:pt x="1973" y="2742"/>
                  </a:lnTo>
                  <a:lnTo>
                    <a:pt x="1970" y="2722"/>
                  </a:lnTo>
                  <a:lnTo>
                    <a:pt x="1965" y="2692"/>
                  </a:lnTo>
                  <a:lnTo>
                    <a:pt x="1964" y="2684"/>
                  </a:lnTo>
                  <a:lnTo>
                    <a:pt x="1964" y="2677"/>
                  </a:lnTo>
                  <a:lnTo>
                    <a:pt x="1962" y="2660"/>
                  </a:lnTo>
                  <a:lnTo>
                    <a:pt x="1960" y="2642"/>
                  </a:lnTo>
                  <a:lnTo>
                    <a:pt x="1958" y="2592"/>
                  </a:lnTo>
                  <a:lnTo>
                    <a:pt x="1959" y="2550"/>
                  </a:lnTo>
                  <a:lnTo>
                    <a:pt x="1964" y="2508"/>
                  </a:lnTo>
                  <a:lnTo>
                    <a:pt x="1934" y="2490"/>
                  </a:lnTo>
                  <a:lnTo>
                    <a:pt x="1909" y="2469"/>
                  </a:lnTo>
                  <a:lnTo>
                    <a:pt x="1886" y="2445"/>
                  </a:lnTo>
                  <a:lnTo>
                    <a:pt x="1867" y="2419"/>
                  </a:lnTo>
                  <a:lnTo>
                    <a:pt x="1853" y="2390"/>
                  </a:lnTo>
                  <a:lnTo>
                    <a:pt x="1842" y="2359"/>
                  </a:lnTo>
                  <a:lnTo>
                    <a:pt x="1835" y="2327"/>
                  </a:lnTo>
                  <a:lnTo>
                    <a:pt x="1833" y="2292"/>
                  </a:lnTo>
                  <a:lnTo>
                    <a:pt x="1833" y="2080"/>
                  </a:lnTo>
                  <a:lnTo>
                    <a:pt x="1847" y="2063"/>
                  </a:lnTo>
                  <a:lnTo>
                    <a:pt x="1860" y="2047"/>
                  </a:lnTo>
                  <a:lnTo>
                    <a:pt x="1875" y="2030"/>
                  </a:lnTo>
                  <a:lnTo>
                    <a:pt x="1889" y="2009"/>
                  </a:lnTo>
                  <a:lnTo>
                    <a:pt x="1925" y="1955"/>
                  </a:lnTo>
                  <a:lnTo>
                    <a:pt x="1956" y="1900"/>
                  </a:lnTo>
                  <a:lnTo>
                    <a:pt x="1986" y="1841"/>
                  </a:lnTo>
                  <a:lnTo>
                    <a:pt x="2011" y="1781"/>
                  </a:lnTo>
                  <a:lnTo>
                    <a:pt x="2033" y="1719"/>
                  </a:lnTo>
                  <a:lnTo>
                    <a:pt x="2042" y="1690"/>
                  </a:lnTo>
                  <a:lnTo>
                    <a:pt x="2072" y="1682"/>
                  </a:lnTo>
                  <a:lnTo>
                    <a:pt x="2090" y="1673"/>
                  </a:lnTo>
                  <a:lnTo>
                    <a:pt x="2107" y="1662"/>
                  </a:lnTo>
                  <a:lnTo>
                    <a:pt x="2121" y="1647"/>
                  </a:lnTo>
                  <a:lnTo>
                    <a:pt x="2130" y="1631"/>
                  </a:lnTo>
                  <a:lnTo>
                    <a:pt x="2137" y="1611"/>
                  </a:lnTo>
                  <a:lnTo>
                    <a:pt x="2140" y="1591"/>
                  </a:lnTo>
                  <a:lnTo>
                    <a:pt x="2140" y="1387"/>
                  </a:lnTo>
                  <a:lnTo>
                    <a:pt x="2137" y="1367"/>
                  </a:lnTo>
                  <a:lnTo>
                    <a:pt x="2131" y="1348"/>
                  </a:lnTo>
                  <a:lnTo>
                    <a:pt x="2121" y="1331"/>
                  </a:lnTo>
                  <a:lnTo>
                    <a:pt x="2107" y="1316"/>
                  </a:lnTo>
                  <a:lnTo>
                    <a:pt x="2088" y="1299"/>
                  </a:lnTo>
                  <a:lnTo>
                    <a:pt x="2088" y="971"/>
                  </a:lnTo>
                  <a:lnTo>
                    <a:pt x="2089" y="967"/>
                  </a:lnTo>
                  <a:lnTo>
                    <a:pt x="2089" y="957"/>
                  </a:lnTo>
                  <a:lnTo>
                    <a:pt x="2089" y="941"/>
                  </a:lnTo>
                  <a:lnTo>
                    <a:pt x="2088" y="922"/>
                  </a:lnTo>
                  <a:lnTo>
                    <a:pt x="2086" y="898"/>
                  </a:lnTo>
                  <a:lnTo>
                    <a:pt x="2082" y="871"/>
                  </a:lnTo>
                  <a:lnTo>
                    <a:pt x="2075" y="842"/>
                  </a:lnTo>
                  <a:lnTo>
                    <a:pt x="2064" y="812"/>
                  </a:lnTo>
                  <a:lnTo>
                    <a:pt x="2050" y="780"/>
                  </a:lnTo>
                  <a:lnTo>
                    <a:pt x="2031" y="749"/>
                  </a:lnTo>
                  <a:lnTo>
                    <a:pt x="2007" y="718"/>
                  </a:lnTo>
                  <a:lnTo>
                    <a:pt x="1977" y="689"/>
                  </a:lnTo>
                  <a:lnTo>
                    <a:pt x="1943" y="662"/>
                  </a:lnTo>
                  <a:lnTo>
                    <a:pt x="1904" y="640"/>
                  </a:lnTo>
                  <a:lnTo>
                    <a:pt x="1861" y="620"/>
                  </a:lnTo>
                  <a:lnTo>
                    <a:pt x="1814" y="604"/>
                  </a:lnTo>
                  <a:lnTo>
                    <a:pt x="1763" y="592"/>
                  </a:lnTo>
                  <a:lnTo>
                    <a:pt x="1707" y="583"/>
                  </a:lnTo>
                  <a:lnTo>
                    <a:pt x="1647" y="578"/>
                  </a:lnTo>
                  <a:lnTo>
                    <a:pt x="1585" y="576"/>
                  </a:lnTo>
                  <a:close/>
                  <a:moveTo>
                    <a:pt x="1585" y="115"/>
                  </a:moveTo>
                  <a:lnTo>
                    <a:pt x="1487" y="118"/>
                  </a:lnTo>
                  <a:lnTo>
                    <a:pt x="1393" y="128"/>
                  </a:lnTo>
                  <a:lnTo>
                    <a:pt x="1300" y="143"/>
                  </a:lnTo>
                  <a:lnTo>
                    <a:pt x="1209" y="164"/>
                  </a:lnTo>
                  <a:lnTo>
                    <a:pt x="1121" y="191"/>
                  </a:lnTo>
                  <a:lnTo>
                    <a:pt x="1034" y="222"/>
                  </a:lnTo>
                  <a:lnTo>
                    <a:pt x="950" y="260"/>
                  </a:lnTo>
                  <a:lnTo>
                    <a:pt x="869" y="302"/>
                  </a:lnTo>
                  <a:lnTo>
                    <a:pt x="792" y="348"/>
                  </a:lnTo>
                  <a:lnTo>
                    <a:pt x="717" y="399"/>
                  </a:lnTo>
                  <a:lnTo>
                    <a:pt x="646" y="454"/>
                  </a:lnTo>
                  <a:lnTo>
                    <a:pt x="578" y="515"/>
                  </a:lnTo>
                  <a:lnTo>
                    <a:pt x="514" y="578"/>
                  </a:lnTo>
                  <a:lnTo>
                    <a:pt x="455" y="646"/>
                  </a:lnTo>
                  <a:lnTo>
                    <a:pt x="399" y="717"/>
                  </a:lnTo>
                  <a:lnTo>
                    <a:pt x="348" y="792"/>
                  </a:lnTo>
                  <a:lnTo>
                    <a:pt x="301" y="870"/>
                  </a:lnTo>
                  <a:lnTo>
                    <a:pt x="259" y="951"/>
                  </a:lnTo>
                  <a:lnTo>
                    <a:pt x="222" y="1035"/>
                  </a:lnTo>
                  <a:lnTo>
                    <a:pt x="191" y="1121"/>
                  </a:lnTo>
                  <a:lnTo>
                    <a:pt x="163" y="1210"/>
                  </a:lnTo>
                  <a:lnTo>
                    <a:pt x="142" y="1300"/>
                  </a:lnTo>
                  <a:lnTo>
                    <a:pt x="128" y="1393"/>
                  </a:lnTo>
                  <a:lnTo>
                    <a:pt x="118" y="1488"/>
                  </a:lnTo>
                  <a:lnTo>
                    <a:pt x="115" y="1584"/>
                  </a:lnTo>
                  <a:lnTo>
                    <a:pt x="118" y="1683"/>
                  </a:lnTo>
                  <a:lnTo>
                    <a:pt x="129" y="1781"/>
                  </a:lnTo>
                  <a:lnTo>
                    <a:pt x="145" y="1877"/>
                  </a:lnTo>
                  <a:lnTo>
                    <a:pt x="167" y="1970"/>
                  </a:lnTo>
                  <a:lnTo>
                    <a:pt x="195" y="2061"/>
                  </a:lnTo>
                  <a:lnTo>
                    <a:pt x="228" y="2149"/>
                  </a:lnTo>
                  <a:lnTo>
                    <a:pt x="267" y="2235"/>
                  </a:lnTo>
                  <a:lnTo>
                    <a:pt x="311" y="2317"/>
                  </a:lnTo>
                  <a:lnTo>
                    <a:pt x="360" y="2396"/>
                  </a:lnTo>
                  <a:lnTo>
                    <a:pt x="415" y="2472"/>
                  </a:lnTo>
                  <a:lnTo>
                    <a:pt x="473" y="2544"/>
                  </a:lnTo>
                  <a:lnTo>
                    <a:pt x="536" y="2613"/>
                  </a:lnTo>
                  <a:lnTo>
                    <a:pt x="603" y="2677"/>
                  </a:lnTo>
                  <a:lnTo>
                    <a:pt x="625" y="2662"/>
                  </a:lnTo>
                  <a:lnTo>
                    <a:pt x="646" y="2648"/>
                  </a:lnTo>
                  <a:lnTo>
                    <a:pt x="1102" y="2400"/>
                  </a:lnTo>
                  <a:lnTo>
                    <a:pt x="1122" y="2388"/>
                  </a:lnTo>
                  <a:lnTo>
                    <a:pt x="1137" y="2372"/>
                  </a:lnTo>
                  <a:lnTo>
                    <a:pt x="1151" y="2353"/>
                  </a:lnTo>
                  <a:lnTo>
                    <a:pt x="1160" y="2333"/>
                  </a:lnTo>
                  <a:lnTo>
                    <a:pt x="1167" y="2311"/>
                  </a:lnTo>
                  <a:lnTo>
                    <a:pt x="1169" y="2288"/>
                  </a:lnTo>
                  <a:lnTo>
                    <a:pt x="1169" y="2121"/>
                  </a:lnTo>
                  <a:lnTo>
                    <a:pt x="1158" y="2106"/>
                  </a:lnTo>
                  <a:lnTo>
                    <a:pt x="1145" y="2087"/>
                  </a:lnTo>
                  <a:lnTo>
                    <a:pt x="1129" y="2063"/>
                  </a:lnTo>
                  <a:lnTo>
                    <a:pt x="1111" y="2036"/>
                  </a:lnTo>
                  <a:lnTo>
                    <a:pt x="1093" y="2005"/>
                  </a:lnTo>
                  <a:lnTo>
                    <a:pt x="1075" y="1971"/>
                  </a:lnTo>
                  <a:lnTo>
                    <a:pt x="1056" y="1933"/>
                  </a:lnTo>
                  <a:lnTo>
                    <a:pt x="1038" y="1892"/>
                  </a:lnTo>
                  <a:lnTo>
                    <a:pt x="1020" y="1848"/>
                  </a:lnTo>
                  <a:lnTo>
                    <a:pt x="1004" y="1802"/>
                  </a:lnTo>
                  <a:lnTo>
                    <a:pt x="991" y="1753"/>
                  </a:lnTo>
                  <a:lnTo>
                    <a:pt x="969" y="1732"/>
                  </a:lnTo>
                  <a:lnTo>
                    <a:pt x="949" y="1707"/>
                  </a:lnTo>
                  <a:lnTo>
                    <a:pt x="934" y="1681"/>
                  </a:lnTo>
                  <a:lnTo>
                    <a:pt x="923" y="1653"/>
                  </a:lnTo>
                  <a:lnTo>
                    <a:pt x="916" y="1622"/>
                  </a:lnTo>
                  <a:lnTo>
                    <a:pt x="914" y="1591"/>
                  </a:lnTo>
                  <a:lnTo>
                    <a:pt x="914" y="1387"/>
                  </a:lnTo>
                  <a:lnTo>
                    <a:pt x="916" y="1357"/>
                  </a:lnTo>
                  <a:lnTo>
                    <a:pt x="923" y="1328"/>
                  </a:lnTo>
                  <a:lnTo>
                    <a:pt x="933" y="1301"/>
                  </a:lnTo>
                  <a:lnTo>
                    <a:pt x="947" y="1274"/>
                  </a:lnTo>
                  <a:lnTo>
                    <a:pt x="965" y="1250"/>
                  </a:lnTo>
                  <a:lnTo>
                    <a:pt x="965" y="981"/>
                  </a:lnTo>
                  <a:lnTo>
                    <a:pt x="963" y="970"/>
                  </a:lnTo>
                  <a:lnTo>
                    <a:pt x="963" y="952"/>
                  </a:lnTo>
                  <a:lnTo>
                    <a:pt x="963" y="929"/>
                  </a:lnTo>
                  <a:lnTo>
                    <a:pt x="966" y="902"/>
                  </a:lnTo>
                  <a:lnTo>
                    <a:pt x="969" y="870"/>
                  </a:lnTo>
                  <a:lnTo>
                    <a:pt x="976" y="836"/>
                  </a:lnTo>
                  <a:lnTo>
                    <a:pt x="985" y="799"/>
                  </a:lnTo>
                  <a:lnTo>
                    <a:pt x="1000" y="760"/>
                  </a:lnTo>
                  <a:lnTo>
                    <a:pt x="1019" y="722"/>
                  </a:lnTo>
                  <a:lnTo>
                    <a:pt x="1043" y="682"/>
                  </a:lnTo>
                  <a:lnTo>
                    <a:pt x="1073" y="643"/>
                  </a:lnTo>
                  <a:lnTo>
                    <a:pt x="1107" y="609"/>
                  </a:lnTo>
                  <a:lnTo>
                    <a:pt x="1145" y="578"/>
                  </a:lnTo>
                  <a:lnTo>
                    <a:pt x="1187" y="551"/>
                  </a:lnTo>
                  <a:lnTo>
                    <a:pt x="1232" y="527"/>
                  </a:lnTo>
                  <a:lnTo>
                    <a:pt x="1281" y="507"/>
                  </a:lnTo>
                  <a:lnTo>
                    <a:pt x="1334" y="490"/>
                  </a:lnTo>
                  <a:lnTo>
                    <a:pt x="1391" y="477"/>
                  </a:lnTo>
                  <a:lnTo>
                    <a:pt x="1452" y="468"/>
                  </a:lnTo>
                  <a:lnTo>
                    <a:pt x="1516" y="463"/>
                  </a:lnTo>
                  <a:lnTo>
                    <a:pt x="1585" y="461"/>
                  </a:lnTo>
                  <a:lnTo>
                    <a:pt x="1652" y="463"/>
                  </a:lnTo>
                  <a:lnTo>
                    <a:pt x="1716" y="468"/>
                  </a:lnTo>
                  <a:lnTo>
                    <a:pt x="1777" y="477"/>
                  </a:lnTo>
                  <a:lnTo>
                    <a:pt x="1834" y="490"/>
                  </a:lnTo>
                  <a:lnTo>
                    <a:pt x="1887" y="507"/>
                  </a:lnTo>
                  <a:lnTo>
                    <a:pt x="1936" y="527"/>
                  </a:lnTo>
                  <a:lnTo>
                    <a:pt x="1981" y="551"/>
                  </a:lnTo>
                  <a:lnTo>
                    <a:pt x="2023" y="578"/>
                  </a:lnTo>
                  <a:lnTo>
                    <a:pt x="2061" y="609"/>
                  </a:lnTo>
                  <a:lnTo>
                    <a:pt x="2095" y="643"/>
                  </a:lnTo>
                  <a:lnTo>
                    <a:pt x="2125" y="682"/>
                  </a:lnTo>
                  <a:lnTo>
                    <a:pt x="2149" y="722"/>
                  </a:lnTo>
                  <a:lnTo>
                    <a:pt x="2168" y="760"/>
                  </a:lnTo>
                  <a:lnTo>
                    <a:pt x="2183" y="799"/>
                  </a:lnTo>
                  <a:lnTo>
                    <a:pt x="2192" y="836"/>
                  </a:lnTo>
                  <a:lnTo>
                    <a:pt x="2199" y="870"/>
                  </a:lnTo>
                  <a:lnTo>
                    <a:pt x="2202" y="902"/>
                  </a:lnTo>
                  <a:lnTo>
                    <a:pt x="2205" y="929"/>
                  </a:lnTo>
                  <a:lnTo>
                    <a:pt x="2205" y="952"/>
                  </a:lnTo>
                  <a:lnTo>
                    <a:pt x="2205" y="970"/>
                  </a:lnTo>
                  <a:lnTo>
                    <a:pt x="2203" y="981"/>
                  </a:lnTo>
                  <a:lnTo>
                    <a:pt x="2203" y="1250"/>
                  </a:lnTo>
                  <a:lnTo>
                    <a:pt x="2221" y="1274"/>
                  </a:lnTo>
                  <a:lnTo>
                    <a:pt x="2235" y="1301"/>
                  </a:lnTo>
                  <a:lnTo>
                    <a:pt x="2245" y="1328"/>
                  </a:lnTo>
                  <a:lnTo>
                    <a:pt x="2252" y="1357"/>
                  </a:lnTo>
                  <a:lnTo>
                    <a:pt x="2254" y="1387"/>
                  </a:lnTo>
                  <a:lnTo>
                    <a:pt x="2254" y="1591"/>
                  </a:lnTo>
                  <a:lnTo>
                    <a:pt x="2252" y="1625"/>
                  </a:lnTo>
                  <a:lnTo>
                    <a:pt x="2243" y="1658"/>
                  </a:lnTo>
                  <a:lnTo>
                    <a:pt x="2230" y="1689"/>
                  </a:lnTo>
                  <a:lnTo>
                    <a:pt x="2212" y="1717"/>
                  </a:lnTo>
                  <a:lnTo>
                    <a:pt x="2190" y="1742"/>
                  </a:lnTo>
                  <a:lnTo>
                    <a:pt x="2164" y="1764"/>
                  </a:lnTo>
                  <a:lnTo>
                    <a:pt x="2134" y="1780"/>
                  </a:lnTo>
                  <a:lnTo>
                    <a:pt x="2110" y="1843"/>
                  </a:lnTo>
                  <a:lnTo>
                    <a:pt x="2083" y="1905"/>
                  </a:lnTo>
                  <a:lnTo>
                    <a:pt x="2053" y="1964"/>
                  </a:lnTo>
                  <a:lnTo>
                    <a:pt x="2020" y="2020"/>
                  </a:lnTo>
                  <a:lnTo>
                    <a:pt x="1984" y="2076"/>
                  </a:lnTo>
                  <a:lnTo>
                    <a:pt x="1966" y="2100"/>
                  </a:lnTo>
                  <a:lnTo>
                    <a:pt x="1948" y="2123"/>
                  </a:lnTo>
                  <a:lnTo>
                    <a:pt x="1948" y="2292"/>
                  </a:lnTo>
                  <a:lnTo>
                    <a:pt x="1951" y="2319"/>
                  </a:lnTo>
                  <a:lnTo>
                    <a:pt x="1958" y="2344"/>
                  </a:lnTo>
                  <a:lnTo>
                    <a:pt x="1971" y="2366"/>
                  </a:lnTo>
                  <a:lnTo>
                    <a:pt x="1988" y="2386"/>
                  </a:lnTo>
                  <a:lnTo>
                    <a:pt x="2009" y="2324"/>
                  </a:lnTo>
                  <a:lnTo>
                    <a:pt x="2035" y="2265"/>
                  </a:lnTo>
                  <a:lnTo>
                    <a:pt x="2065" y="2209"/>
                  </a:lnTo>
                  <a:lnTo>
                    <a:pt x="2100" y="2156"/>
                  </a:lnTo>
                  <a:lnTo>
                    <a:pt x="2139" y="2106"/>
                  </a:lnTo>
                  <a:lnTo>
                    <a:pt x="2181" y="2060"/>
                  </a:lnTo>
                  <a:lnTo>
                    <a:pt x="2229" y="2017"/>
                  </a:lnTo>
                  <a:lnTo>
                    <a:pt x="2279" y="1978"/>
                  </a:lnTo>
                  <a:lnTo>
                    <a:pt x="2332" y="1945"/>
                  </a:lnTo>
                  <a:lnTo>
                    <a:pt x="2389" y="1914"/>
                  </a:lnTo>
                  <a:lnTo>
                    <a:pt x="2449" y="1889"/>
                  </a:lnTo>
                  <a:lnTo>
                    <a:pt x="2510" y="1870"/>
                  </a:lnTo>
                  <a:lnTo>
                    <a:pt x="2574" y="1856"/>
                  </a:lnTo>
                  <a:lnTo>
                    <a:pt x="2640" y="1846"/>
                  </a:lnTo>
                  <a:lnTo>
                    <a:pt x="2707" y="1843"/>
                  </a:lnTo>
                  <a:lnTo>
                    <a:pt x="2747" y="1844"/>
                  </a:lnTo>
                  <a:lnTo>
                    <a:pt x="2787" y="1847"/>
                  </a:lnTo>
                  <a:lnTo>
                    <a:pt x="2789" y="1848"/>
                  </a:lnTo>
                  <a:lnTo>
                    <a:pt x="2791" y="1848"/>
                  </a:lnTo>
                  <a:lnTo>
                    <a:pt x="2829" y="1854"/>
                  </a:lnTo>
                  <a:lnTo>
                    <a:pt x="2864" y="1860"/>
                  </a:lnTo>
                  <a:lnTo>
                    <a:pt x="2868" y="1861"/>
                  </a:lnTo>
                  <a:lnTo>
                    <a:pt x="2905" y="1870"/>
                  </a:lnTo>
                  <a:lnTo>
                    <a:pt x="2941" y="1881"/>
                  </a:lnTo>
                  <a:lnTo>
                    <a:pt x="2944" y="1882"/>
                  </a:lnTo>
                  <a:lnTo>
                    <a:pt x="2946" y="1883"/>
                  </a:lnTo>
                  <a:lnTo>
                    <a:pt x="2981" y="1896"/>
                  </a:lnTo>
                  <a:lnTo>
                    <a:pt x="3013" y="1909"/>
                  </a:lnTo>
                  <a:lnTo>
                    <a:pt x="3014" y="1910"/>
                  </a:lnTo>
                  <a:lnTo>
                    <a:pt x="3016" y="1910"/>
                  </a:lnTo>
                  <a:lnTo>
                    <a:pt x="3032" y="1830"/>
                  </a:lnTo>
                  <a:lnTo>
                    <a:pt x="3043" y="1748"/>
                  </a:lnTo>
                  <a:lnTo>
                    <a:pt x="3051" y="1666"/>
                  </a:lnTo>
                  <a:lnTo>
                    <a:pt x="3053" y="1584"/>
                  </a:lnTo>
                  <a:lnTo>
                    <a:pt x="3050" y="1488"/>
                  </a:lnTo>
                  <a:lnTo>
                    <a:pt x="3040" y="1393"/>
                  </a:lnTo>
                  <a:lnTo>
                    <a:pt x="3026" y="1300"/>
                  </a:lnTo>
                  <a:lnTo>
                    <a:pt x="3005" y="1210"/>
                  </a:lnTo>
                  <a:lnTo>
                    <a:pt x="2977" y="1121"/>
                  </a:lnTo>
                  <a:lnTo>
                    <a:pt x="2946" y="1035"/>
                  </a:lnTo>
                  <a:lnTo>
                    <a:pt x="2909" y="951"/>
                  </a:lnTo>
                  <a:lnTo>
                    <a:pt x="2867" y="870"/>
                  </a:lnTo>
                  <a:lnTo>
                    <a:pt x="2820" y="792"/>
                  </a:lnTo>
                  <a:lnTo>
                    <a:pt x="2769" y="717"/>
                  </a:lnTo>
                  <a:lnTo>
                    <a:pt x="2713" y="646"/>
                  </a:lnTo>
                  <a:lnTo>
                    <a:pt x="2654" y="578"/>
                  </a:lnTo>
                  <a:lnTo>
                    <a:pt x="2590" y="515"/>
                  </a:lnTo>
                  <a:lnTo>
                    <a:pt x="2522" y="454"/>
                  </a:lnTo>
                  <a:lnTo>
                    <a:pt x="2451" y="399"/>
                  </a:lnTo>
                  <a:lnTo>
                    <a:pt x="2376" y="348"/>
                  </a:lnTo>
                  <a:lnTo>
                    <a:pt x="2299" y="302"/>
                  </a:lnTo>
                  <a:lnTo>
                    <a:pt x="2218" y="260"/>
                  </a:lnTo>
                  <a:lnTo>
                    <a:pt x="2134" y="222"/>
                  </a:lnTo>
                  <a:lnTo>
                    <a:pt x="2047" y="191"/>
                  </a:lnTo>
                  <a:lnTo>
                    <a:pt x="1959" y="164"/>
                  </a:lnTo>
                  <a:lnTo>
                    <a:pt x="1868" y="143"/>
                  </a:lnTo>
                  <a:lnTo>
                    <a:pt x="1775" y="128"/>
                  </a:lnTo>
                  <a:lnTo>
                    <a:pt x="1681" y="118"/>
                  </a:lnTo>
                  <a:lnTo>
                    <a:pt x="1585" y="115"/>
                  </a:lnTo>
                  <a:close/>
                  <a:moveTo>
                    <a:pt x="1585" y="0"/>
                  </a:moveTo>
                  <a:lnTo>
                    <a:pt x="1684" y="3"/>
                  </a:lnTo>
                  <a:lnTo>
                    <a:pt x="1782" y="13"/>
                  </a:lnTo>
                  <a:lnTo>
                    <a:pt x="1879" y="28"/>
                  </a:lnTo>
                  <a:lnTo>
                    <a:pt x="1974" y="49"/>
                  </a:lnTo>
                  <a:lnTo>
                    <a:pt x="2066" y="75"/>
                  </a:lnTo>
                  <a:lnTo>
                    <a:pt x="2156" y="107"/>
                  </a:lnTo>
                  <a:lnTo>
                    <a:pt x="2243" y="144"/>
                  </a:lnTo>
                  <a:lnTo>
                    <a:pt x="2328" y="186"/>
                  </a:lnTo>
                  <a:lnTo>
                    <a:pt x="2410" y="232"/>
                  </a:lnTo>
                  <a:lnTo>
                    <a:pt x="2488" y="285"/>
                  </a:lnTo>
                  <a:lnTo>
                    <a:pt x="2564" y="340"/>
                  </a:lnTo>
                  <a:lnTo>
                    <a:pt x="2636" y="400"/>
                  </a:lnTo>
                  <a:lnTo>
                    <a:pt x="2704" y="465"/>
                  </a:lnTo>
                  <a:lnTo>
                    <a:pt x="2768" y="533"/>
                  </a:lnTo>
                  <a:lnTo>
                    <a:pt x="2828" y="604"/>
                  </a:lnTo>
                  <a:lnTo>
                    <a:pt x="2884" y="680"/>
                  </a:lnTo>
                  <a:lnTo>
                    <a:pt x="2936" y="758"/>
                  </a:lnTo>
                  <a:lnTo>
                    <a:pt x="2983" y="840"/>
                  </a:lnTo>
                  <a:lnTo>
                    <a:pt x="3025" y="925"/>
                  </a:lnTo>
                  <a:lnTo>
                    <a:pt x="3061" y="1013"/>
                  </a:lnTo>
                  <a:lnTo>
                    <a:pt x="3093" y="1103"/>
                  </a:lnTo>
                  <a:lnTo>
                    <a:pt x="3120" y="1195"/>
                  </a:lnTo>
                  <a:lnTo>
                    <a:pt x="3141" y="1289"/>
                  </a:lnTo>
                  <a:lnTo>
                    <a:pt x="3155" y="1385"/>
                  </a:lnTo>
                  <a:lnTo>
                    <a:pt x="3165" y="1484"/>
                  </a:lnTo>
                  <a:lnTo>
                    <a:pt x="3168" y="1584"/>
                  </a:lnTo>
                  <a:lnTo>
                    <a:pt x="3165" y="1681"/>
                  </a:lnTo>
                  <a:lnTo>
                    <a:pt x="3155" y="1777"/>
                  </a:lnTo>
                  <a:lnTo>
                    <a:pt x="3141" y="1874"/>
                  </a:lnTo>
                  <a:lnTo>
                    <a:pt x="3120" y="1968"/>
                  </a:lnTo>
                  <a:lnTo>
                    <a:pt x="3173" y="2007"/>
                  </a:lnTo>
                  <a:lnTo>
                    <a:pt x="3224" y="2050"/>
                  </a:lnTo>
                  <a:lnTo>
                    <a:pt x="3269" y="2098"/>
                  </a:lnTo>
                  <a:lnTo>
                    <a:pt x="3310" y="2149"/>
                  </a:lnTo>
                  <a:lnTo>
                    <a:pt x="3347" y="2204"/>
                  </a:lnTo>
                  <a:lnTo>
                    <a:pt x="3380" y="2262"/>
                  </a:lnTo>
                  <a:lnTo>
                    <a:pt x="3406" y="2324"/>
                  </a:lnTo>
                  <a:lnTo>
                    <a:pt x="3428" y="2388"/>
                  </a:lnTo>
                  <a:lnTo>
                    <a:pt x="3443" y="2454"/>
                  </a:lnTo>
                  <a:lnTo>
                    <a:pt x="3453" y="2522"/>
                  </a:lnTo>
                  <a:lnTo>
                    <a:pt x="3456" y="2592"/>
                  </a:lnTo>
                  <a:lnTo>
                    <a:pt x="3453" y="2660"/>
                  </a:lnTo>
                  <a:lnTo>
                    <a:pt x="3443" y="2727"/>
                  </a:lnTo>
                  <a:lnTo>
                    <a:pt x="3429" y="2791"/>
                  </a:lnTo>
                  <a:lnTo>
                    <a:pt x="3409" y="2853"/>
                  </a:lnTo>
                  <a:lnTo>
                    <a:pt x="3384" y="2912"/>
                  </a:lnTo>
                  <a:lnTo>
                    <a:pt x="3353" y="2970"/>
                  </a:lnTo>
                  <a:lnTo>
                    <a:pt x="3319" y="3023"/>
                  </a:lnTo>
                  <a:lnTo>
                    <a:pt x="3280" y="3075"/>
                  </a:lnTo>
                  <a:lnTo>
                    <a:pt x="3236" y="3122"/>
                  </a:lnTo>
                  <a:lnTo>
                    <a:pt x="3189" y="3165"/>
                  </a:lnTo>
                  <a:lnTo>
                    <a:pt x="3139" y="3204"/>
                  </a:lnTo>
                  <a:lnTo>
                    <a:pt x="3085" y="3238"/>
                  </a:lnTo>
                  <a:lnTo>
                    <a:pt x="3028" y="3268"/>
                  </a:lnTo>
                  <a:lnTo>
                    <a:pt x="2968" y="3294"/>
                  </a:lnTo>
                  <a:lnTo>
                    <a:pt x="2906" y="3315"/>
                  </a:lnTo>
                  <a:lnTo>
                    <a:pt x="2841" y="3329"/>
                  </a:lnTo>
                  <a:lnTo>
                    <a:pt x="2775" y="3338"/>
                  </a:lnTo>
                  <a:lnTo>
                    <a:pt x="2707" y="3341"/>
                  </a:lnTo>
                  <a:lnTo>
                    <a:pt x="2639" y="3338"/>
                  </a:lnTo>
                  <a:lnTo>
                    <a:pt x="2572" y="3328"/>
                  </a:lnTo>
                  <a:lnTo>
                    <a:pt x="2507" y="3314"/>
                  </a:lnTo>
                  <a:lnTo>
                    <a:pt x="2444" y="3294"/>
                  </a:lnTo>
                  <a:lnTo>
                    <a:pt x="2384" y="3267"/>
                  </a:lnTo>
                  <a:lnTo>
                    <a:pt x="2327" y="3237"/>
                  </a:lnTo>
                  <a:lnTo>
                    <a:pt x="2273" y="3201"/>
                  </a:lnTo>
                  <a:lnTo>
                    <a:pt x="2222" y="3162"/>
                  </a:lnTo>
                  <a:lnTo>
                    <a:pt x="2174" y="3118"/>
                  </a:lnTo>
                  <a:lnTo>
                    <a:pt x="2131" y="3071"/>
                  </a:lnTo>
                  <a:lnTo>
                    <a:pt x="2043" y="3100"/>
                  </a:lnTo>
                  <a:lnTo>
                    <a:pt x="1953" y="3124"/>
                  </a:lnTo>
                  <a:lnTo>
                    <a:pt x="1862" y="3144"/>
                  </a:lnTo>
                  <a:lnTo>
                    <a:pt x="1770" y="3157"/>
                  </a:lnTo>
                  <a:lnTo>
                    <a:pt x="1678" y="3166"/>
                  </a:lnTo>
                  <a:lnTo>
                    <a:pt x="1585" y="3168"/>
                  </a:lnTo>
                  <a:lnTo>
                    <a:pt x="1519" y="3167"/>
                  </a:lnTo>
                  <a:lnTo>
                    <a:pt x="1455" y="3163"/>
                  </a:lnTo>
                  <a:lnTo>
                    <a:pt x="1447" y="3162"/>
                  </a:lnTo>
                  <a:lnTo>
                    <a:pt x="1439" y="3162"/>
                  </a:lnTo>
                  <a:lnTo>
                    <a:pt x="1375" y="3154"/>
                  </a:lnTo>
                  <a:lnTo>
                    <a:pt x="1312" y="3145"/>
                  </a:lnTo>
                  <a:lnTo>
                    <a:pt x="1307" y="3144"/>
                  </a:lnTo>
                  <a:lnTo>
                    <a:pt x="1302" y="3143"/>
                  </a:lnTo>
                  <a:lnTo>
                    <a:pt x="1222" y="3126"/>
                  </a:lnTo>
                  <a:lnTo>
                    <a:pt x="1144" y="3105"/>
                  </a:lnTo>
                  <a:lnTo>
                    <a:pt x="1067" y="3081"/>
                  </a:lnTo>
                  <a:lnTo>
                    <a:pt x="992" y="3053"/>
                  </a:lnTo>
                  <a:lnTo>
                    <a:pt x="918" y="3021"/>
                  </a:lnTo>
                  <a:lnTo>
                    <a:pt x="915" y="3019"/>
                  </a:lnTo>
                  <a:lnTo>
                    <a:pt x="911" y="3018"/>
                  </a:lnTo>
                  <a:lnTo>
                    <a:pt x="856" y="2990"/>
                  </a:lnTo>
                  <a:lnTo>
                    <a:pt x="802" y="2962"/>
                  </a:lnTo>
                  <a:lnTo>
                    <a:pt x="781" y="2949"/>
                  </a:lnTo>
                  <a:lnTo>
                    <a:pt x="733" y="2920"/>
                  </a:lnTo>
                  <a:lnTo>
                    <a:pt x="687" y="2888"/>
                  </a:lnTo>
                  <a:lnTo>
                    <a:pt x="659" y="2868"/>
                  </a:lnTo>
                  <a:lnTo>
                    <a:pt x="616" y="2837"/>
                  </a:lnTo>
                  <a:lnTo>
                    <a:pt x="574" y="2803"/>
                  </a:lnTo>
                  <a:lnTo>
                    <a:pt x="569" y="2799"/>
                  </a:lnTo>
                  <a:lnTo>
                    <a:pt x="563" y="2796"/>
                  </a:lnTo>
                  <a:lnTo>
                    <a:pt x="513" y="2752"/>
                  </a:lnTo>
                  <a:lnTo>
                    <a:pt x="514" y="2751"/>
                  </a:lnTo>
                  <a:lnTo>
                    <a:pt x="448" y="2687"/>
                  </a:lnTo>
                  <a:lnTo>
                    <a:pt x="386" y="2619"/>
                  </a:lnTo>
                  <a:lnTo>
                    <a:pt x="328" y="2548"/>
                  </a:lnTo>
                  <a:lnTo>
                    <a:pt x="274" y="2474"/>
                  </a:lnTo>
                  <a:lnTo>
                    <a:pt x="224" y="2396"/>
                  </a:lnTo>
                  <a:lnTo>
                    <a:pt x="179" y="2315"/>
                  </a:lnTo>
                  <a:lnTo>
                    <a:pt x="138" y="2232"/>
                  </a:lnTo>
                  <a:lnTo>
                    <a:pt x="103" y="2146"/>
                  </a:lnTo>
                  <a:lnTo>
                    <a:pt x="72" y="2058"/>
                  </a:lnTo>
                  <a:lnTo>
                    <a:pt x="47" y="1967"/>
                  </a:lnTo>
                  <a:lnTo>
                    <a:pt x="26" y="1874"/>
                  </a:lnTo>
                  <a:lnTo>
                    <a:pt x="12" y="1779"/>
                  </a:lnTo>
                  <a:lnTo>
                    <a:pt x="3" y="1682"/>
                  </a:lnTo>
                  <a:lnTo>
                    <a:pt x="0" y="1584"/>
                  </a:lnTo>
                  <a:lnTo>
                    <a:pt x="3" y="1484"/>
                  </a:lnTo>
                  <a:lnTo>
                    <a:pt x="13" y="1385"/>
                  </a:lnTo>
                  <a:lnTo>
                    <a:pt x="27" y="1289"/>
                  </a:lnTo>
                  <a:lnTo>
                    <a:pt x="48" y="1195"/>
                  </a:lnTo>
                  <a:lnTo>
                    <a:pt x="75" y="1103"/>
                  </a:lnTo>
                  <a:lnTo>
                    <a:pt x="107" y="1013"/>
                  </a:lnTo>
                  <a:lnTo>
                    <a:pt x="143" y="925"/>
                  </a:lnTo>
                  <a:lnTo>
                    <a:pt x="185" y="840"/>
                  </a:lnTo>
                  <a:lnTo>
                    <a:pt x="232" y="758"/>
                  </a:lnTo>
                  <a:lnTo>
                    <a:pt x="284" y="680"/>
                  </a:lnTo>
                  <a:lnTo>
                    <a:pt x="340" y="604"/>
                  </a:lnTo>
                  <a:lnTo>
                    <a:pt x="400" y="533"/>
                  </a:lnTo>
                  <a:lnTo>
                    <a:pt x="464" y="465"/>
                  </a:lnTo>
                  <a:lnTo>
                    <a:pt x="532" y="400"/>
                  </a:lnTo>
                  <a:lnTo>
                    <a:pt x="604" y="340"/>
                  </a:lnTo>
                  <a:lnTo>
                    <a:pt x="680" y="285"/>
                  </a:lnTo>
                  <a:lnTo>
                    <a:pt x="758" y="232"/>
                  </a:lnTo>
                  <a:lnTo>
                    <a:pt x="840" y="186"/>
                  </a:lnTo>
                  <a:lnTo>
                    <a:pt x="925" y="144"/>
                  </a:lnTo>
                  <a:lnTo>
                    <a:pt x="1012" y="107"/>
                  </a:lnTo>
                  <a:lnTo>
                    <a:pt x="1102" y="75"/>
                  </a:lnTo>
                  <a:lnTo>
                    <a:pt x="1194" y="49"/>
                  </a:lnTo>
                  <a:lnTo>
                    <a:pt x="1289" y="28"/>
                  </a:lnTo>
                  <a:lnTo>
                    <a:pt x="1386" y="13"/>
                  </a:lnTo>
                  <a:lnTo>
                    <a:pt x="1484" y="3"/>
                  </a:lnTo>
                  <a:lnTo>
                    <a:pt x="158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58" name="Group 57">
            <a:extLst>
              <a:ext uri="{FF2B5EF4-FFF2-40B4-BE49-F238E27FC236}">
                <a16:creationId xmlns:a16="http://schemas.microsoft.com/office/drawing/2014/main" id="{7EF782D9-B481-E376-9AB0-4194C865A1EB}"/>
              </a:ext>
            </a:extLst>
          </p:cNvPr>
          <p:cNvGrpSpPr>
            <a:grpSpLocks noChangeAspect="1"/>
          </p:cNvGrpSpPr>
          <p:nvPr/>
        </p:nvGrpSpPr>
        <p:grpSpPr>
          <a:xfrm>
            <a:off x="22391648" y="3693531"/>
            <a:ext cx="636424" cy="581749"/>
            <a:chOff x="10073639" y="4884420"/>
            <a:chExt cx="897815" cy="899160"/>
          </a:xfrm>
          <a:solidFill>
            <a:srgbClr val="FFFFFF">
              <a:alpha val="69000"/>
            </a:srgbClr>
          </a:solidFill>
        </p:grpSpPr>
        <p:sp>
          <p:nvSpPr>
            <p:cNvPr id="59" name="Freeform: Shape 58">
              <a:extLst>
                <a:ext uri="{FF2B5EF4-FFF2-40B4-BE49-F238E27FC236}">
                  <a16:creationId xmlns:a16="http://schemas.microsoft.com/office/drawing/2014/main" id="{650B28ED-DE89-3DD6-DFB0-80576AC6FFA6}"/>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0" name="Freeform: Shape 59">
              <a:extLst>
                <a:ext uri="{FF2B5EF4-FFF2-40B4-BE49-F238E27FC236}">
                  <a16:creationId xmlns:a16="http://schemas.microsoft.com/office/drawing/2014/main" id="{89C0471E-D652-CB4C-0062-E1190BA7F96E}"/>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1" name="Freeform: Shape 60">
              <a:extLst>
                <a:ext uri="{FF2B5EF4-FFF2-40B4-BE49-F238E27FC236}">
                  <a16:creationId xmlns:a16="http://schemas.microsoft.com/office/drawing/2014/main" id="{A3860B49-1501-5E76-9729-66F3685F8633}"/>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2" name="Freeform: Shape 61">
              <a:extLst>
                <a:ext uri="{FF2B5EF4-FFF2-40B4-BE49-F238E27FC236}">
                  <a16:creationId xmlns:a16="http://schemas.microsoft.com/office/drawing/2014/main" id="{0F4F40E0-F587-5ACD-597E-5E064793210F}"/>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3" name="Freeform: Shape 62">
              <a:extLst>
                <a:ext uri="{FF2B5EF4-FFF2-40B4-BE49-F238E27FC236}">
                  <a16:creationId xmlns:a16="http://schemas.microsoft.com/office/drawing/2014/main" id="{09EB5823-EF05-8F50-6340-781D651045C6}"/>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4" name="Freeform: Shape 63">
              <a:extLst>
                <a:ext uri="{FF2B5EF4-FFF2-40B4-BE49-F238E27FC236}">
                  <a16:creationId xmlns:a16="http://schemas.microsoft.com/office/drawing/2014/main" id="{FE77D47A-3E47-044E-69F6-E1D9B7A07BFC}"/>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5" name="Freeform: Shape 64">
              <a:extLst>
                <a:ext uri="{FF2B5EF4-FFF2-40B4-BE49-F238E27FC236}">
                  <a16:creationId xmlns:a16="http://schemas.microsoft.com/office/drawing/2014/main" id="{703B84BE-759B-55BC-317A-9AB7475FAC30}"/>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6" name="Freeform: Shape 65">
              <a:extLst>
                <a:ext uri="{FF2B5EF4-FFF2-40B4-BE49-F238E27FC236}">
                  <a16:creationId xmlns:a16="http://schemas.microsoft.com/office/drawing/2014/main" id="{C71D441E-216E-182F-189C-2726C28018B7}"/>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sp>
        <p:nvSpPr>
          <p:cNvPr id="2" name="Rectangle 8">
            <a:extLst>
              <a:ext uri="{FF2B5EF4-FFF2-40B4-BE49-F238E27FC236}">
                <a16:creationId xmlns:a16="http://schemas.microsoft.com/office/drawing/2014/main" id="{E9CC3FBA-8CBB-9C68-75BA-7E06510D4BAA}"/>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1" name="Text Box 1" descr="TextBox 8">
            <a:extLst>
              <a:ext uri="{FF2B5EF4-FFF2-40B4-BE49-F238E27FC236}">
                <a16:creationId xmlns:a16="http://schemas.microsoft.com/office/drawing/2014/main" id="{6FC7556D-44F2-52B8-0EC2-A54D691D4AB9}"/>
              </a:ext>
            </a:extLst>
          </p:cNvPr>
          <p:cNvSpPr txBox="1">
            <a:spLocks/>
          </p:cNvSpPr>
          <p:nvPr/>
        </p:nvSpPr>
        <p:spPr bwMode="auto">
          <a:xfrm>
            <a:off x="1136650" y="609602"/>
            <a:ext cx="19007043"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/QA Approach for Claims Upgrade to Jasper</a:t>
            </a:r>
            <a:endParaRPr lang="en-US" altLang="en-US" sz="5400" b="1">
              <a:solidFill>
                <a:srgbClr val="FF0000"/>
              </a:solidFill>
              <a:latin typeface="BebasNeueBold"/>
              <a:ea typeface="MS PGothic"/>
              <a:sym typeface="BebasNeueBold" charset="0"/>
            </a:endParaRPr>
          </a:p>
        </p:txBody>
      </p:sp>
    </p:spTree>
    <p:extLst>
      <p:ext uri="{BB962C8B-B14F-4D97-AF65-F5344CB8AC3E}">
        <p14:creationId xmlns:p14="http://schemas.microsoft.com/office/powerpoint/2010/main" val="25171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11</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75881" y="2645923"/>
            <a:ext cx="8949446" cy="5058116"/>
          </a:xfrm>
          <a:prstGeom prst="rect">
            <a:avLst/>
          </a:prstGeom>
          <a:noFill/>
        </p:spPr>
        <p:txBody>
          <a:bodyPr wrap="square" rtlCol="0">
            <a:spAutoFit/>
          </a:bodyPr>
          <a:lstStyle/>
          <a:p>
            <a:pPr>
              <a:lnSpc>
                <a:spcPct val="150000"/>
              </a:lnSpc>
            </a:pPr>
            <a:r>
              <a:rPr lang="en-US" sz="7500" b="1">
                <a:solidFill>
                  <a:schemeClr val="bg1"/>
                </a:solidFill>
              </a:rPr>
              <a:t>Workers Comp Configuration Testing</a:t>
            </a:r>
          </a:p>
          <a:p>
            <a:pPr>
              <a:lnSpc>
                <a:spcPct val="150000"/>
              </a:lnSpc>
            </a:pPr>
            <a:r>
              <a:rPr lang="en-US" sz="7500" b="1">
                <a:solidFill>
                  <a:schemeClr val="bg1"/>
                </a:solidFill>
              </a:rPr>
              <a:t>(CC, CM Impacts)</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50456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F911FB8-A8F7-45C7-A491-1B0D3404D306}"/>
              </a:ext>
            </a:extLst>
          </p:cNvPr>
          <p:cNvGraphicFramePr>
            <a:graphicFrameLocks noChangeAspect="1"/>
          </p:cNvGraphicFramePr>
          <p:nvPr>
            <p:custDataLst>
              <p:tags r:id="rId1"/>
            </p:custDataLst>
          </p:nvPr>
        </p:nvGraphicFramePr>
        <p:xfrm>
          <a:off x="10753" y="6744"/>
          <a:ext cx="3174" cy="3174"/>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8" name="Object 7" hidden="1">
                        <a:extLst>
                          <a:ext uri="{FF2B5EF4-FFF2-40B4-BE49-F238E27FC236}">
                            <a16:creationId xmlns:a16="http://schemas.microsoft.com/office/drawing/2014/main" id="{5F911FB8-A8F7-45C7-A491-1B0D3404D306}"/>
                          </a:ext>
                        </a:extLst>
                      </p:cNvPr>
                      <p:cNvPicPr/>
                      <p:nvPr/>
                    </p:nvPicPr>
                    <p:blipFill>
                      <a:blip r:embed="rId6"/>
                      <a:stretch>
                        <a:fillRect/>
                      </a:stretch>
                    </p:blipFill>
                    <p:spPr>
                      <a:xfrm>
                        <a:off x="10753" y="6744"/>
                        <a:ext cx="3174" cy="317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7EB2D61-28E7-49E9-A76C-145D16FD5436}"/>
              </a:ext>
            </a:extLst>
          </p:cNvPr>
          <p:cNvSpPr/>
          <p:nvPr>
            <p:custDataLst>
              <p:tags r:id="rId2"/>
            </p:custDataLst>
          </p:nvPr>
        </p:nvSpPr>
        <p:spPr>
          <a:xfrm>
            <a:off x="7579" y="3573"/>
            <a:ext cx="317261" cy="317261"/>
          </a:xfrm>
          <a:prstGeom prst="rect">
            <a:avLst/>
          </a:prstGeom>
          <a:noFill/>
          <a:ln w="19050">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none" lIns="0" tIns="0" rIns="0" bIns="0" numCol="1" spcCol="0" rtlCol="0" anchor="ctr" anchorCtr="0">
            <a:noAutofit/>
          </a:bodyPr>
          <a:lstStyle/>
          <a:p>
            <a:pPr algn="ctr" defTabSz="1827886" eaLnBrk="1" fontAlgn="auto" hangingPunct="1">
              <a:spcBef>
                <a:spcPts val="0"/>
              </a:spcBef>
              <a:spcAft>
                <a:spcPts val="0"/>
              </a:spcAft>
              <a:defRPr/>
            </a:pPr>
            <a:endParaRPr lang="en-US" sz="3998">
              <a:solidFill>
                <a:srgbClr val="000000"/>
              </a:solidFill>
              <a:latin typeface="Graphik Black" panose="020B0A03030202060203" pitchFamily="34" charset="0"/>
              <a:sym typeface="Graphik Black" panose="020B0A03030202060203" pitchFamily="34" charset="0"/>
            </a:endParaRPr>
          </a:p>
        </p:txBody>
      </p:sp>
      <p:sp>
        <p:nvSpPr>
          <p:cNvPr id="114" name="Rectangle: Rounded Corners 113">
            <a:extLst>
              <a:ext uri="{FF2B5EF4-FFF2-40B4-BE49-F238E27FC236}">
                <a16:creationId xmlns:a16="http://schemas.microsoft.com/office/drawing/2014/main" id="{DA092FA6-70C6-4E45-BB1B-9BD600AA1A10}"/>
              </a:ext>
            </a:extLst>
          </p:cNvPr>
          <p:cNvSpPr/>
          <p:nvPr/>
        </p:nvSpPr>
        <p:spPr>
          <a:xfrm>
            <a:off x="1699214" y="2071100"/>
            <a:ext cx="21640653" cy="993256"/>
          </a:xfrm>
          <a:prstGeom prst="roundRect">
            <a:avLst>
              <a:gd name="adj" fmla="val 7295"/>
            </a:avLst>
          </a:prstGeom>
          <a:solidFill>
            <a:schemeClr val="bg1"/>
          </a:solidFill>
          <a:ln w="3175">
            <a:solidFill>
              <a:schemeClr val="tx1"/>
            </a:solidFill>
            <a:miter lim="800000"/>
            <a:headEnd/>
            <a:tailEnd/>
          </a:ln>
        </p:spPr>
        <p:txBody>
          <a:bodyPr wrap="square" lIns="0" tIns="182785" rIns="0" bIns="182785" anchor="ctr" anchorCtr="0">
            <a:noAutofit/>
          </a:bodyPr>
          <a:lstStyle/>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and Defect Management – ALM/Any tool used by MSIG Financial</a:t>
            </a:r>
          </a:p>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Execution – SQL scripts and reports</a:t>
            </a:r>
          </a:p>
        </p:txBody>
      </p:sp>
      <p:sp>
        <p:nvSpPr>
          <p:cNvPr id="116" name="Rectangle: Rounded Corners 115">
            <a:extLst>
              <a:ext uri="{FF2B5EF4-FFF2-40B4-BE49-F238E27FC236}">
                <a16:creationId xmlns:a16="http://schemas.microsoft.com/office/drawing/2014/main" id="{99849C4F-58B8-4F60-9919-F0DCFB6C298C}"/>
              </a:ext>
            </a:extLst>
          </p:cNvPr>
          <p:cNvSpPr/>
          <p:nvPr/>
        </p:nvSpPr>
        <p:spPr>
          <a:xfrm rot="16200000">
            <a:off x="938390" y="3738223"/>
            <a:ext cx="663804" cy="677316"/>
          </a:xfrm>
          <a:prstGeom prst="roundRect">
            <a:avLst>
              <a:gd name="adj" fmla="val 8382"/>
            </a:avLst>
          </a:prstGeom>
        </p:spPr>
        <p:txBody>
          <a:bodyPr wrap="non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Phase</a:t>
            </a:r>
          </a:p>
        </p:txBody>
      </p:sp>
      <p:sp>
        <p:nvSpPr>
          <p:cNvPr id="117" name="Rectangle: Rounded Corners 116">
            <a:extLst>
              <a:ext uri="{FF2B5EF4-FFF2-40B4-BE49-F238E27FC236}">
                <a16:creationId xmlns:a16="http://schemas.microsoft.com/office/drawing/2014/main" id="{84C99A8B-0597-479E-B612-8E2D8573DEAE}"/>
              </a:ext>
            </a:extLst>
          </p:cNvPr>
          <p:cNvSpPr/>
          <p:nvPr/>
        </p:nvSpPr>
        <p:spPr>
          <a:xfrm rot="16200000">
            <a:off x="714739" y="5389364"/>
            <a:ext cx="1111099" cy="677316"/>
          </a:xfrm>
          <a:prstGeom prst="roundRect">
            <a:avLst>
              <a:gd name="adj" fmla="val 8382"/>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Focus</a:t>
            </a:r>
          </a:p>
        </p:txBody>
      </p:sp>
      <p:sp>
        <p:nvSpPr>
          <p:cNvPr id="173" name="Rectangle 172">
            <a:extLst>
              <a:ext uri="{FF2B5EF4-FFF2-40B4-BE49-F238E27FC236}">
                <a16:creationId xmlns:a16="http://schemas.microsoft.com/office/drawing/2014/main" id="{98BE417C-5740-43F8-901C-3F78040F2CDE}"/>
              </a:ext>
            </a:extLst>
          </p:cNvPr>
          <p:cNvSpPr/>
          <p:nvPr/>
        </p:nvSpPr>
        <p:spPr>
          <a:xfrm rot="16200000">
            <a:off x="690011" y="2244689"/>
            <a:ext cx="1121879" cy="646074"/>
          </a:xfrm>
          <a:prstGeom prst="rect">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srgbClr val="000000"/>
                </a:solidFill>
                <a:latin typeface="Graphik"/>
                <a:ea typeface="+mn-ea"/>
                <a:cs typeface="Calibri" panose="020F0502020204030204" pitchFamily="34" charset="0"/>
              </a:rPr>
              <a:t>Testing Tools</a:t>
            </a:r>
          </a:p>
        </p:txBody>
      </p:sp>
      <p:sp>
        <p:nvSpPr>
          <p:cNvPr id="139" name="Rectangle 138">
            <a:extLst>
              <a:ext uri="{FF2B5EF4-FFF2-40B4-BE49-F238E27FC236}">
                <a16:creationId xmlns:a16="http://schemas.microsoft.com/office/drawing/2014/main" id="{C150511C-AFA0-4D4B-8127-9C7D098446D6}"/>
              </a:ext>
            </a:extLst>
          </p:cNvPr>
          <p:cNvSpPr/>
          <p:nvPr/>
        </p:nvSpPr>
        <p:spPr>
          <a:xfrm>
            <a:off x="1735476" y="4472497"/>
            <a:ext cx="4122305" cy="7436473"/>
          </a:xfrm>
          <a:prstGeom prst="rect">
            <a:avLst/>
          </a:prstGeom>
          <a:solidFill>
            <a:sysClr val="window" lastClr="FFFFFF">
              <a:lumMod val="95000"/>
            </a:sysClr>
          </a:solidFill>
          <a:ln w="12700" cap="flat" cmpd="sng" algn="ctr">
            <a:noFill/>
            <a:prstDash val="solid"/>
          </a:ln>
          <a:effectLst/>
        </p:spPr>
        <p:txBody>
          <a:bodyPr lIns="182785" tIns="365570" rIns="91392" bIns="45720" rtlCol="0" anchor="t"/>
          <a:lstStyle/>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kern="0">
                <a:solidFill>
                  <a:prstClr val="black"/>
                </a:solidFill>
                <a:latin typeface="Graphik"/>
                <a:ea typeface="+mn-ea"/>
                <a:cs typeface="Calibri"/>
              </a:rPr>
              <a:t>Testing to meet the Guidewire Cloud Standards for </a:t>
            </a:r>
            <a:r>
              <a:rPr lang="en-US" sz="2000" b="1" kern="0">
                <a:solidFill>
                  <a:prstClr val="black"/>
                </a:solidFill>
                <a:latin typeface="Graphik"/>
                <a:ea typeface="+mn-ea"/>
                <a:cs typeface="Calibri"/>
              </a:rPr>
              <a:t>WC Config and Integration impacts</a:t>
            </a:r>
            <a:r>
              <a:rPr lang="en-US" sz="2000" kern="0">
                <a:solidFill>
                  <a:prstClr val="black"/>
                </a:solidFill>
                <a:latin typeface="Graphik"/>
                <a:ea typeface="+mn-ea"/>
                <a:cs typeface="Calibri"/>
              </a:rPr>
              <a:t> (Features of ski releases, substantial changes from on-premises)</a:t>
            </a: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kern="0">
                <a:solidFill>
                  <a:prstClr val="black"/>
                </a:solidFill>
                <a:latin typeface="Graphik"/>
                <a:ea typeface="+mn-ea"/>
                <a:cs typeface="Calibri"/>
              </a:rPr>
              <a:t>Claims &amp; Contact Manager UI screens &amp; details (i.e., status, LOB, subrogation and salvage claims payment, vendor details, coverages, exposure or reserve buckets, incidents, recoveries etc.,) meet requirements in the GW ClaimCenter Cloud  - </a:t>
            </a:r>
            <a:r>
              <a:rPr lang="en-US" sz="2000" b="1" kern="0">
                <a:solidFill>
                  <a:prstClr val="black"/>
                </a:solidFill>
                <a:latin typeface="Graphik"/>
                <a:ea typeface="+mn-ea"/>
                <a:cs typeface="Calibri"/>
              </a:rPr>
              <a:t>For example Record only impacts to CC and mimicking IVOS, Future handling of CM to hold vendor management</a:t>
            </a: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r>
              <a:rPr lang="en-US" sz="2000" b="1" kern="0">
                <a:solidFill>
                  <a:prstClr val="black"/>
                </a:solidFill>
                <a:latin typeface="Graphik"/>
                <a:ea typeface="+mn-ea"/>
                <a:cs typeface="Calibri"/>
              </a:rPr>
              <a:t>Payment and Vendor management functional impacts </a:t>
            </a: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endParaRPr lang="en-US" sz="2000" kern="0">
              <a:solidFill>
                <a:prstClr val="black"/>
              </a:solidFill>
              <a:latin typeface="Graphik"/>
              <a:ea typeface="+mn-ea"/>
              <a:cs typeface="Calibri"/>
            </a:endParaRP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endParaRPr lang="en-US" sz="2000" kern="0">
              <a:solidFill>
                <a:prstClr val="black"/>
              </a:solidFill>
              <a:latin typeface="Graphik"/>
              <a:ea typeface="+mn-ea"/>
              <a:cs typeface="Calibri" panose="020F0502020204030204" pitchFamily="34" charset="0"/>
            </a:endParaRPr>
          </a:p>
          <a:p>
            <a:pPr marL="273685" indent="-273685" defTabSz="1827886" eaLnBrk="1" fontAlgn="auto" hangingPunct="1">
              <a:lnSpc>
                <a:spcPct val="90000"/>
              </a:lnSpc>
              <a:spcBef>
                <a:spcPts val="1199"/>
              </a:spcBef>
              <a:spcAft>
                <a:spcPts val="400"/>
              </a:spcAft>
              <a:buFont typeface="Arial" panose="020B0604020202020204" pitchFamily="34" charset="0"/>
              <a:buChar char="•"/>
              <a:defRPr/>
            </a:pPr>
            <a:endParaRPr lang="en-US" sz="2000" kern="0">
              <a:solidFill>
                <a:prstClr val="black"/>
              </a:solidFill>
              <a:latin typeface="Graphik"/>
              <a:ea typeface="+mn-ea"/>
              <a:cs typeface="Calibri" panose="020F0502020204030204" pitchFamily="34" charset="0"/>
            </a:endParaRPr>
          </a:p>
        </p:txBody>
      </p:sp>
      <p:sp>
        <p:nvSpPr>
          <p:cNvPr id="140" name="Rectangle: Top Corners Rounded 139">
            <a:extLst>
              <a:ext uri="{FF2B5EF4-FFF2-40B4-BE49-F238E27FC236}">
                <a16:creationId xmlns:a16="http://schemas.microsoft.com/office/drawing/2014/main" id="{EB238766-9242-4764-8476-FC91D878581C}"/>
              </a:ext>
            </a:extLst>
          </p:cNvPr>
          <p:cNvSpPr/>
          <p:nvPr/>
        </p:nvSpPr>
        <p:spPr>
          <a:xfrm>
            <a:off x="1735476" y="3270122"/>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Functional </a:t>
            </a:r>
            <a:br>
              <a:rPr lang="en-US" sz="2399" b="1" kern="0">
                <a:solidFill>
                  <a:srgbClr val="FFFFFF"/>
                </a:solidFill>
                <a:latin typeface="Graphik"/>
                <a:ea typeface="+mn-ea"/>
                <a:cs typeface="Calibri" panose="020F0502020204030204" pitchFamily="34" charset="0"/>
              </a:rPr>
            </a:br>
            <a:r>
              <a:rPr lang="en-US" sz="2399" b="1" kern="0">
                <a:solidFill>
                  <a:srgbClr val="FFFFFF"/>
                </a:solidFill>
                <a:latin typeface="Graphik"/>
                <a:ea typeface="+mn-ea"/>
                <a:cs typeface="Calibri" panose="020F0502020204030204" pitchFamily="34" charset="0"/>
              </a:rPr>
              <a:t>Testing</a:t>
            </a:r>
          </a:p>
        </p:txBody>
      </p:sp>
      <p:sp>
        <p:nvSpPr>
          <p:cNvPr id="121" name="Rectangle: Top Corners Rounded 120">
            <a:extLst>
              <a:ext uri="{FF2B5EF4-FFF2-40B4-BE49-F238E27FC236}">
                <a16:creationId xmlns:a16="http://schemas.microsoft.com/office/drawing/2014/main" id="{26B0044E-8674-462B-A458-F8A35DDFE38C}"/>
              </a:ext>
            </a:extLst>
          </p:cNvPr>
          <p:cNvSpPr/>
          <p:nvPr/>
        </p:nvSpPr>
        <p:spPr>
          <a:xfrm>
            <a:off x="6142079" y="3270122"/>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System &amp; </a:t>
            </a:r>
          </a:p>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Integration </a:t>
            </a:r>
            <a:br>
              <a:rPr lang="en-US" sz="2399" b="1" kern="0">
                <a:solidFill>
                  <a:srgbClr val="FFFFFF"/>
                </a:solidFill>
                <a:latin typeface="Graphik"/>
                <a:ea typeface="+mn-ea"/>
                <a:cs typeface="Calibri" panose="020F0502020204030204" pitchFamily="34" charset="0"/>
              </a:rPr>
            </a:br>
            <a:r>
              <a:rPr lang="en-US" sz="2399" b="1" kern="0">
                <a:solidFill>
                  <a:srgbClr val="FFFFFF"/>
                </a:solidFill>
                <a:latin typeface="Graphik"/>
                <a:ea typeface="+mn-ea"/>
                <a:cs typeface="Calibri" panose="020F0502020204030204" pitchFamily="34" charset="0"/>
              </a:rPr>
              <a:t>Testing</a:t>
            </a:r>
          </a:p>
        </p:txBody>
      </p:sp>
      <p:sp>
        <p:nvSpPr>
          <p:cNvPr id="123" name="Rectangle: Top Corners Rounded 122">
            <a:extLst>
              <a:ext uri="{FF2B5EF4-FFF2-40B4-BE49-F238E27FC236}">
                <a16:creationId xmlns:a16="http://schemas.microsoft.com/office/drawing/2014/main" id="{03A95332-D18D-4B34-B87C-FBA507649EFD}"/>
              </a:ext>
            </a:extLst>
          </p:cNvPr>
          <p:cNvSpPr/>
          <p:nvPr/>
        </p:nvSpPr>
        <p:spPr>
          <a:xfrm>
            <a:off x="10684406" y="3258733"/>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Regression </a:t>
            </a:r>
          </a:p>
          <a:p>
            <a:pPr defTabSz="1827886" eaLnBrk="1" fontAlgn="auto" hangingPunct="1">
              <a:lnSpc>
                <a:spcPct val="90000"/>
              </a:lnSpc>
              <a:spcBef>
                <a:spcPts val="0"/>
              </a:spcBef>
              <a:spcAft>
                <a:spcPts val="0"/>
              </a:spcAft>
              <a:defRPr/>
            </a:pPr>
            <a:r>
              <a:rPr lang="en-US" sz="2399" b="1" kern="0">
                <a:solidFill>
                  <a:srgbClr val="FFFFFF"/>
                </a:solidFill>
                <a:latin typeface="Graphik"/>
                <a:ea typeface="+mn-ea"/>
                <a:cs typeface="Calibri" panose="020F0502020204030204" pitchFamily="34" charset="0"/>
              </a:rPr>
              <a:t>Testing</a:t>
            </a:r>
          </a:p>
        </p:txBody>
      </p:sp>
      <p:grpSp>
        <p:nvGrpSpPr>
          <p:cNvPr id="255" name="Group 254">
            <a:extLst>
              <a:ext uri="{FF2B5EF4-FFF2-40B4-BE49-F238E27FC236}">
                <a16:creationId xmlns:a16="http://schemas.microsoft.com/office/drawing/2014/main" id="{939ACAA0-7846-4CC1-B4A1-896B572AB449}"/>
              </a:ext>
            </a:extLst>
          </p:cNvPr>
          <p:cNvGrpSpPr>
            <a:grpSpLocks noChangeAspect="1"/>
          </p:cNvGrpSpPr>
          <p:nvPr/>
        </p:nvGrpSpPr>
        <p:grpSpPr>
          <a:xfrm>
            <a:off x="13604977" y="3704271"/>
            <a:ext cx="615913" cy="566869"/>
            <a:chOff x="3888831" y="2676076"/>
            <a:chExt cx="867747" cy="875011"/>
          </a:xfrm>
          <a:solidFill>
            <a:srgbClr val="FFFFFF">
              <a:alpha val="69000"/>
            </a:srgbClr>
          </a:solidFill>
        </p:grpSpPr>
        <p:sp>
          <p:nvSpPr>
            <p:cNvPr id="256" name="Freeform: Shape 255">
              <a:extLst>
                <a:ext uri="{FF2B5EF4-FFF2-40B4-BE49-F238E27FC236}">
                  <a16:creationId xmlns:a16="http://schemas.microsoft.com/office/drawing/2014/main" id="{A1A57C37-6A35-44CF-A738-2AB1D10E6014}"/>
                </a:ext>
              </a:extLst>
            </p:cNvPr>
            <p:cNvSpPr/>
            <p:nvPr/>
          </p:nvSpPr>
          <p:spPr>
            <a:xfrm>
              <a:off x="4266721" y="2991250"/>
              <a:ext cx="83976" cy="251927"/>
            </a:xfrm>
            <a:custGeom>
              <a:avLst/>
              <a:gdLst>
                <a:gd name="connsiteX0" fmla="*/ 55984 w 83975"/>
                <a:gd name="connsiteY0" fmla="*/ 0 h 251926"/>
                <a:gd name="connsiteX1" fmla="*/ 27992 w 83975"/>
                <a:gd name="connsiteY1" fmla="*/ 0 h 251926"/>
                <a:gd name="connsiteX2" fmla="*/ 27992 w 83975"/>
                <a:gd name="connsiteY2" fmla="*/ 83976 h 251926"/>
                <a:gd name="connsiteX3" fmla="*/ 0 w 83975"/>
                <a:gd name="connsiteY3" fmla="*/ 83976 h 251926"/>
                <a:gd name="connsiteX4" fmla="*/ 0 w 83975"/>
                <a:gd name="connsiteY4" fmla="*/ 167951 h 251926"/>
                <a:gd name="connsiteX5" fmla="*/ 27992 w 83975"/>
                <a:gd name="connsiteY5" fmla="*/ 167951 h 251926"/>
                <a:gd name="connsiteX6" fmla="*/ 27992 w 83975"/>
                <a:gd name="connsiteY6" fmla="*/ 251927 h 251926"/>
                <a:gd name="connsiteX7" fmla="*/ 55984 w 83975"/>
                <a:gd name="connsiteY7" fmla="*/ 251927 h 251926"/>
                <a:gd name="connsiteX8" fmla="*/ 55984 w 83975"/>
                <a:gd name="connsiteY8" fmla="*/ 167951 h 251926"/>
                <a:gd name="connsiteX9" fmla="*/ 83976 w 83975"/>
                <a:gd name="connsiteY9" fmla="*/ 167951 h 251926"/>
                <a:gd name="connsiteX10" fmla="*/ 83976 w 83975"/>
                <a:gd name="connsiteY10" fmla="*/ 83976 h 251926"/>
                <a:gd name="connsiteX11" fmla="*/ 55984 w 83975"/>
                <a:gd name="connsiteY11" fmla="*/ 83976 h 251926"/>
                <a:gd name="connsiteX12" fmla="*/ 55984 w 83975"/>
                <a:gd name="connsiteY12" fmla="*/ 139959 h 251926"/>
                <a:gd name="connsiteX13" fmla="*/ 27992 w 83975"/>
                <a:gd name="connsiteY13" fmla="*/ 139959 h 251926"/>
                <a:gd name="connsiteX14" fmla="*/ 27992 w 83975"/>
                <a:gd name="connsiteY14" fmla="*/ 111967 h 251926"/>
                <a:gd name="connsiteX15" fmla="*/ 55984 w 83975"/>
                <a:gd name="connsiteY15" fmla="*/ 111967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83976"/>
                  </a:lnTo>
                  <a:lnTo>
                    <a:pt x="0" y="83976"/>
                  </a:lnTo>
                  <a:lnTo>
                    <a:pt x="0" y="167951"/>
                  </a:lnTo>
                  <a:lnTo>
                    <a:pt x="27992" y="167951"/>
                  </a:lnTo>
                  <a:lnTo>
                    <a:pt x="27992" y="251927"/>
                  </a:lnTo>
                  <a:lnTo>
                    <a:pt x="55984" y="251927"/>
                  </a:lnTo>
                  <a:lnTo>
                    <a:pt x="55984" y="167951"/>
                  </a:lnTo>
                  <a:lnTo>
                    <a:pt x="83976" y="167951"/>
                  </a:lnTo>
                  <a:lnTo>
                    <a:pt x="83976" y="83976"/>
                  </a:lnTo>
                  <a:lnTo>
                    <a:pt x="55984" y="83976"/>
                  </a:lnTo>
                  <a:close/>
                  <a:moveTo>
                    <a:pt x="55984" y="139959"/>
                  </a:moveTo>
                  <a:lnTo>
                    <a:pt x="27992" y="139959"/>
                  </a:lnTo>
                  <a:lnTo>
                    <a:pt x="27992" y="111967"/>
                  </a:lnTo>
                  <a:lnTo>
                    <a:pt x="55984" y="111967"/>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7" name="Freeform: Shape 256">
              <a:extLst>
                <a:ext uri="{FF2B5EF4-FFF2-40B4-BE49-F238E27FC236}">
                  <a16:creationId xmlns:a16="http://schemas.microsoft.com/office/drawing/2014/main" id="{C667DF25-62C1-4740-A0F0-A5A10B14B4CC}"/>
                </a:ext>
              </a:extLst>
            </p:cNvPr>
            <p:cNvSpPr/>
            <p:nvPr/>
          </p:nvSpPr>
          <p:spPr>
            <a:xfrm>
              <a:off x="4378688" y="2991250"/>
              <a:ext cx="83976" cy="251927"/>
            </a:xfrm>
            <a:custGeom>
              <a:avLst/>
              <a:gdLst>
                <a:gd name="connsiteX0" fmla="*/ 55984 w 83975"/>
                <a:gd name="connsiteY0" fmla="*/ 0 h 251926"/>
                <a:gd name="connsiteX1" fmla="*/ 27992 w 83975"/>
                <a:gd name="connsiteY1" fmla="*/ 0 h 251926"/>
                <a:gd name="connsiteX2" fmla="*/ 27992 w 83975"/>
                <a:gd name="connsiteY2" fmla="*/ 55984 h 251926"/>
                <a:gd name="connsiteX3" fmla="*/ 0 w 83975"/>
                <a:gd name="connsiteY3" fmla="*/ 55984 h 251926"/>
                <a:gd name="connsiteX4" fmla="*/ 0 w 83975"/>
                <a:gd name="connsiteY4" fmla="*/ 139959 h 251926"/>
                <a:gd name="connsiteX5" fmla="*/ 27992 w 83975"/>
                <a:gd name="connsiteY5" fmla="*/ 139959 h 251926"/>
                <a:gd name="connsiteX6" fmla="*/ 27992 w 83975"/>
                <a:gd name="connsiteY6" fmla="*/ 251927 h 251926"/>
                <a:gd name="connsiteX7" fmla="*/ 55984 w 83975"/>
                <a:gd name="connsiteY7" fmla="*/ 251927 h 251926"/>
                <a:gd name="connsiteX8" fmla="*/ 55984 w 83975"/>
                <a:gd name="connsiteY8" fmla="*/ 139959 h 251926"/>
                <a:gd name="connsiteX9" fmla="*/ 83976 w 83975"/>
                <a:gd name="connsiteY9" fmla="*/ 139959 h 251926"/>
                <a:gd name="connsiteX10" fmla="*/ 83976 w 83975"/>
                <a:gd name="connsiteY10" fmla="*/ 55984 h 251926"/>
                <a:gd name="connsiteX11" fmla="*/ 55984 w 83975"/>
                <a:gd name="connsiteY11" fmla="*/ 55984 h 251926"/>
                <a:gd name="connsiteX12" fmla="*/ 55984 w 83975"/>
                <a:gd name="connsiteY12" fmla="*/ 111967 h 251926"/>
                <a:gd name="connsiteX13" fmla="*/ 27992 w 83975"/>
                <a:gd name="connsiteY13" fmla="*/ 111967 h 251926"/>
                <a:gd name="connsiteX14" fmla="*/ 27992 w 83975"/>
                <a:gd name="connsiteY14" fmla="*/ 83976 h 251926"/>
                <a:gd name="connsiteX15" fmla="*/ 55984 w 83975"/>
                <a:gd name="connsiteY15" fmla="*/ 83976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55984"/>
                  </a:lnTo>
                  <a:lnTo>
                    <a:pt x="0" y="55984"/>
                  </a:lnTo>
                  <a:lnTo>
                    <a:pt x="0" y="139959"/>
                  </a:lnTo>
                  <a:lnTo>
                    <a:pt x="27992" y="139959"/>
                  </a:lnTo>
                  <a:lnTo>
                    <a:pt x="27992" y="251927"/>
                  </a:lnTo>
                  <a:lnTo>
                    <a:pt x="55984" y="251927"/>
                  </a:lnTo>
                  <a:lnTo>
                    <a:pt x="55984" y="139959"/>
                  </a:lnTo>
                  <a:lnTo>
                    <a:pt x="83976" y="139959"/>
                  </a:lnTo>
                  <a:lnTo>
                    <a:pt x="83976" y="55984"/>
                  </a:lnTo>
                  <a:lnTo>
                    <a:pt x="55984" y="55984"/>
                  </a:lnTo>
                  <a:close/>
                  <a:moveTo>
                    <a:pt x="55984" y="111967"/>
                  </a:moveTo>
                  <a:lnTo>
                    <a:pt x="27992" y="111967"/>
                  </a:lnTo>
                  <a:lnTo>
                    <a:pt x="27992" y="83976"/>
                  </a:lnTo>
                  <a:lnTo>
                    <a:pt x="55984"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8" name="Freeform: Shape 257">
              <a:extLst>
                <a:ext uri="{FF2B5EF4-FFF2-40B4-BE49-F238E27FC236}">
                  <a16:creationId xmlns:a16="http://schemas.microsoft.com/office/drawing/2014/main" id="{E2B3C5B4-C9AB-4948-97A4-9AEBE3049405}"/>
                </a:ext>
              </a:extLst>
            </p:cNvPr>
            <p:cNvSpPr/>
            <p:nvPr/>
          </p:nvSpPr>
          <p:spPr>
            <a:xfrm>
              <a:off x="4490656" y="2991250"/>
              <a:ext cx="83976" cy="251927"/>
            </a:xfrm>
            <a:custGeom>
              <a:avLst/>
              <a:gdLst>
                <a:gd name="connsiteX0" fmla="*/ 55984 w 83975"/>
                <a:gd name="connsiteY0" fmla="*/ 0 h 251926"/>
                <a:gd name="connsiteX1" fmla="*/ 27992 w 83975"/>
                <a:gd name="connsiteY1" fmla="*/ 0 h 251926"/>
                <a:gd name="connsiteX2" fmla="*/ 27992 w 83975"/>
                <a:gd name="connsiteY2" fmla="*/ 139959 h 251926"/>
                <a:gd name="connsiteX3" fmla="*/ 0 w 83975"/>
                <a:gd name="connsiteY3" fmla="*/ 139959 h 251926"/>
                <a:gd name="connsiteX4" fmla="*/ 0 w 83975"/>
                <a:gd name="connsiteY4" fmla="*/ 223935 h 251926"/>
                <a:gd name="connsiteX5" fmla="*/ 27992 w 83975"/>
                <a:gd name="connsiteY5" fmla="*/ 223935 h 251926"/>
                <a:gd name="connsiteX6" fmla="*/ 27992 w 83975"/>
                <a:gd name="connsiteY6" fmla="*/ 251927 h 251926"/>
                <a:gd name="connsiteX7" fmla="*/ 55984 w 83975"/>
                <a:gd name="connsiteY7" fmla="*/ 251927 h 251926"/>
                <a:gd name="connsiteX8" fmla="*/ 55984 w 83975"/>
                <a:gd name="connsiteY8" fmla="*/ 223935 h 251926"/>
                <a:gd name="connsiteX9" fmla="*/ 83976 w 83975"/>
                <a:gd name="connsiteY9" fmla="*/ 223935 h 251926"/>
                <a:gd name="connsiteX10" fmla="*/ 83976 w 83975"/>
                <a:gd name="connsiteY10" fmla="*/ 139959 h 251926"/>
                <a:gd name="connsiteX11" fmla="*/ 55984 w 83975"/>
                <a:gd name="connsiteY11" fmla="*/ 139959 h 251926"/>
                <a:gd name="connsiteX12" fmla="*/ 55984 w 83975"/>
                <a:gd name="connsiteY12" fmla="*/ 195943 h 251926"/>
                <a:gd name="connsiteX13" fmla="*/ 27992 w 83975"/>
                <a:gd name="connsiteY13" fmla="*/ 195943 h 251926"/>
                <a:gd name="connsiteX14" fmla="*/ 27992 w 83975"/>
                <a:gd name="connsiteY14" fmla="*/ 167951 h 251926"/>
                <a:gd name="connsiteX15" fmla="*/ 55984 w 83975"/>
                <a:gd name="connsiteY15" fmla="*/ 167951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139959"/>
                  </a:lnTo>
                  <a:lnTo>
                    <a:pt x="0" y="139959"/>
                  </a:lnTo>
                  <a:lnTo>
                    <a:pt x="0" y="223935"/>
                  </a:lnTo>
                  <a:lnTo>
                    <a:pt x="27992" y="223935"/>
                  </a:lnTo>
                  <a:lnTo>
                    <a:pt x="27992" y="251927"/>
                  </a:lnTo>
                  <a:lnTo>
                    <a:pt x="55984" y="251927"/>
                  </a:lnTo>
                  <a:lnTo>
                    <a:pt x="55984" y="223935"/>
                  </a:lnTo>
                  <a:lnTo>
                    <a:pt x="83976" y="223935"/>
                  </a:lnTo>
                  <a:lnTo>
                    <a:pt x="83976" y="139959"/>
                  </a:lnTo>
                  <a:lnTo>
                    <a:pt x="55984" y="139959"/>
                  </a:lnTo>
                  <a:close/>
                  <a:moveTo>
                    <a:pt x="55984" y="195943"/>
                  </a:moveTo>
                  <a:lnTo>
                    <a:pt x="27992" y="195943"/>
                  </a:lnTo>
                  <a:lnTo>
                    <a:pt x="27992" y="167951"/>
                  </a:lnTo>
                  <a:lnTo>
                    <a:pt x="55984" y="167951"/>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9" name="Freeform: Shape 258">
              <a:extLst>
                <a:ext uri="{FF2B5EF4-FFF2-40B4-BE49-F238E27FC236}">
                  <a16:creationId xmlns:a16="http://schemas.microsoft.com/office/drawing/2014/main" id="{EEAD0B08-089F-4B3A-8547-64C2AFEC69C0}"/>
                </a:ext>
              </a:extLst>
            </p:cNvPr>
            <p:cNvSpPr/>
            <p:nvPr/>
          </p:nvSpPr>
          <p:spPr>
            <a:xfrm>
              <a:off x="4602623" y="2991250"/>
              <a:ext cx="83976" cy="251927"/>
            </a:xfrm>
            <a:custGeom>
              <a:avLst/>
              <a:gdLst>
                <a:gd name="connsiteX0" fmla="*/ 55984 w 83975"/>
                <a:gd name="connsiteY0" fmla="*/ 0 h 251926"/>
                <a:gd name="connsiteX1" fmla="*/ 27992 w 83975"/>
                <a:gd name="connsiteY1" fmla="*/ 0 h 251926"/>
                <a:gd name="connsiteX2" fmla="*/ 27992 w 83975"/>
                <a:gd name="connsiteY2" fmla="*/ 27992 h 251926"/>
                <a:gd name="connsiteX3" fmla="*/ 0 w 83975"/>
                <a:gd name="connsiteY3" fmla="*/ 27992 h 251926"/>
                <a:gd name="connsiteX4" fmla="*/ 0 w 83975"/>
                <a:gd name="connsiteY4" fmla="*/ 111967 h 251926"/>
                <a:gd name="connsiteX5" fmla="*/ 27992 w 83975"/>
                <a:gd name="connsiteY5" fmla="*/ 111967 h 251926"/>
                <a:gd name="connsiteX6" fmla="*/ 27992 w 83975"/>
                <a:gd name="connsiteY6" fmla="*/ 251927 h 251926"/>
                <a:gd name="connsiteX7" fmla="*/ 55984 w 83975"/>
                <a:gd name="connsiteY7" fmla="*/ 251927 h 251926"/>
                <a:gd name="connsiteX8" fmla="*/ 55984 w 83975"/>
                <a:gd name="connsiteY8" fmla="*/ 111967 h 251926"/>
                <a:gd name="connsiteX9" fmla="*/ 83976 w 83975"/>
                <a:gd name="connsiteY9" fmla="*/ 111967 h 251926"/>
                <a:gd name="connsiteX10" fmla="*/ 83976 w 83975"/>
                <a:gd name="connsiteY10" fmla="*/ 27992 h 251926"/>
                <a:gd name="connsiteX11" fmla="*/ 55984 w 83975"/>
                <a:gd name="connsiteY11" fmla="*/ 27992 h 251926"/>
                <a:gd name="connsiteX12" fmla="*/ 55984 w 83975"/>
                <a:gd name="connsiteY12" fmla="*/ 83976 h 251926"/>
                <a:gd name="connsiteX13" fmla="*/ 27992 w 83975"/>
                <a:gd name="connsiteY13" fmla="*/ 83976 h 251926"/>
                <a:gd name="connsiteX14" fmla="*/ 27992 w 83975"/>
                <a:gd name="connsiteY14" fmla="*/ 55984 h 251926"/>
                <a:gd name="connsiteX15" fmla="*/ 55984 w 83975"/>
                <a:gd name="connsiteY15" fmla="*/ 55984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27992"/>
                  </a:lnTo>
                  <a:lnTo>
                    <a:pt x="0" y="27992"/>
                  </a:lnTo>
                  <a:lnTo>
                    <a:pt x="0" y="111967"/>
                  </a:lnTo>
                  <a:lnTo>
                    <a:pt x="27992" y="111967"/>
                  </a:lnTo>
                  <a:lnTo>
                    <a:pt x="27992" y="251927"/>
                  </a:lnTo>
                  <a:lnTo>
                    <a:pt x="55984" y="251927"/>
                  </a:lnTo>
                  <a:lnTo>
                    <a:pt x="55984" y="111967"/>
                  </a:lnTo>
                  <a:lnTo>
                    <a:pt x="83976" y="111967"/>
                  </a:lnTo>
                  <a:lnTo>
                    <a:pt x="83976" y="27992"/>
                  </a:lnTo>
                  <a:lnTo>
                    <a:pt x="55984" y="27992"/>
                  </a:lnTo>
                  <a:close/>
                  <a:moveTo>
                    <a:pt x="55984" y="83976"/>
                  </a:moveTo>
                  <a:lnTo>
                    <a:pt x="27992" y="83976"/>
                  </a:lnTo>
                  <a:lnTo>
                    <a:pt x="27992" y="55984"/>
                  </a:lnTo>
                  <a:lnTo>
                    <a:pt x="55984" y="55984"/>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0" name="Freeform: Shape 259">
              <a:extLst>
                <a:ext uri="{FF2B5EF4-FFF2-40B4-BE49-F238E27FC236}">
                  <a16:creationId xmlns:a16="http://schemas.microsoft.com/office/drawing/2014/main" id="{B7756615-8A26-485C-93F7-8130B6A211C5}"/>
                </a:ext>
              </a:extLst>
            </p:cNvPr>
            <p:cNvSpPr/>
            <p:nvPr/>
          </p:nvSpPr>
          <p:spPr>
            <a:xfrm>
              <a:off x="3888831" y="2683340"/>
              <a:ext cx="867747" cy="867747"/>
            </a:xfrm>
            <a:custGeom>
              <a:avLst/>
              <a:gdLst>
                <a:gd name="connsiteX0" fmla="*/ 825759 w 867747"/>
                <a:gd name="connsiteY0" fmla="*/ 251927 h 867747"/>
                <a:gd name="connsiteX1" fmla="*/ 349898 w 867747"/>
                <a:gd name="connsiteY1" fmla="*/ 251927 h 867747"/>
                <a:gd name="connsiteX2" fmla="*/ 311465 w 867747"/>
                <a:gd name="connsiteY2" fmla="*/ 277119 h 867747"/>
                <a:gd name="connsiteX3" fmla="*/ 227056 w 867747"/>
                <a:gd name="connsiteY3" fmla="*/ 206888 h 867747"/>
                <a:gd name="connsiteX4" fmla="*/ 279918 w 867747"/>
                <a:gd name="connsiteY4" fmla="*/ 111967 h 867747"/>
                <a:gd name="connsiteX5" fmla="*/ 167951 w 867747"/>
                <a:gd name="connsiteY5" fmla="*/ 0 h 867747"/>
                <a:gd name="connsiteX6" fmla="*/ 55984 w 867747"/>
                <a:gd name="connsiteY6" fmla="*/ 111967 h 867747"/>
                <a:gd name="connsiteX7" fmla="*/ 108846 w 867747"/>
                <a:gd name="connsiteY7" fmla="*/ 206888 h 867747"/>
                <a:gd name="connsiteX8" fmla="*/ 0 w 867747"/>
                <a:gd name="connsiteY8" fmla="*/ 363894 h 867747"/>
                <a:gd name="connsiteX9" fmla="*/ 0 w 867747"/>
                <a:gd name="connsiteY9" fmla="*/ 489857 h 867747"/>
                <a:gd name="connsiteX10" fmla="*/ 69980 w 867747"/>
                <a:gd name="connsiteY10" fmla="*/ 559837 h 867747"/>
                <a:gd name="connsiteX11" fmla="*/ 69980 w 867747"/>
                <a:gd name="connsiteY11" fmla="*/ 811764 h 867747"/>
                <a:gd name="connsiteX12" fmla="*/ 125963 w 867747"/>
                <a:gd name="connsiteY12" fmla="*/ 867747 h 867747"/>
                <a:gd name="connsiteX13" fmla="*/ 167951 w 867747"/>
                <a:gd name="connsiteY13" fmla="*/ 848405 h 867747"/>
                <a:gd name="connsiteX14" fmla="*/ 209939 w 867747"/>
                <a:gd name="connsiteY14" fmla="*/ 867747 h 867747"/>
                <a:gd name="connsiteX15" fmla="*/ 265923 w 867747"/>
                <a:gd name="connsiteY15" fmla="*/ 811764 h 867747"/>
                <a:gd name="connsiteX16" fmla="*/ 265923 w 867747"/>
                <a:gd name="connsiteY16" fmla="*/ 559837 h 867747"/>
                <a:gd name="connsiteX17" fmla="*/ 307910 w 867747"/>
                <a:gd name="connsiteY17" fmla="*/ 545477 h 867747"/>
                <a:gd name="connsiteX18" fmla="*/ 307910 w 867747"/>
                <a:gd name="connsiteY18" fmla="*/ 573833 h 867747"/>
                <a:gd name="connsiteX19" fmla="*/ 349898 w 867747"/>
                <a:gd name="connsiteY19" fmla="*/ 615821 h 867747"/>
                <a:gd name="connsiteX20" fmla="*/ 825759 w 867747"/>
                <a:gd name="connsiteY20" fmla="*/ 615821 h 867747"/>
                <a:gd name="connsiteX21" fmla="*/ 867747 w 867747"/>
                <a:gd name="connsiteY21" fmla="*/ 573833 h 867747"/>
                <a:gd name="connsiteX22" fmla="*/ 867747 w 867747"/>
                <a:gd name="connsiteY22" fmla="*/ 293914 h 867747"/>
                <a:gd name="connsiteX23" fmla="*/ 825759 w 867747"/>
                <a:gd name="connsiteY23" fmla="*/ 251927 h 867747"/>
                <a:gd name="connsiteX24" fmla="*/ 194753 w 867747"/>
                <a:gd name="connsiteY24" fmla="*/ 318841 h 867747"/>
                <a:gd name="connsiteX25" fmla="*/ 167951 w 867747"/>
                <a:gd name="connsiteY25" fmla="*/ 354559 h 867747"/>
                <a:gd name="connsiteX26" fmla="*/ 141149 w 867747"/>
                <a:gd name="connsiteY26" fmla="*/ 318827 h 867747"/>
                <a:gd name="connsiteX27" fmla="*/ 164844 w 867747"/>
                <a:gd name="connsiteY27" fmla="*/ 224075 h 867747"/>
                <a:gd name="connsiteX28" fmla="*/ 167951 w 867747"/>
                <a:gd name="connsiteY28" fmla="*/ 223935 h 867747"/>
                <a:gd name="connsiteX29" fmla="*/ 171058 w 867747"/>
                <a:gd name="connsiteY29" fmla="*/ 224089 h 867747"/>
                <a:gd name="connsiteX30" fmla="*/ 83976 w 867747"/>
                <a:gd name="connsiteY30" fmla="*/ 111967 h 867747"/>
                <a:gd name="connsiteX31" fmla="*/ 167951 w 867747"/>
                <a:gd name="connsiteY31" fmla="*/ 27992 h 867747"/>
                <a:gd name="connsiteX32" fmla="*/ 251927 w 867747"/>
                <a:gd name="connsiteY32" fmla="*/ 111967 h 867747"/>
                <a:gd name="connsiteX33" fmla="*/ 167951 w 867747"/>
                <a:gd name="connsiteY33" fmla="*/ 195943 h 867747"/>
                <a:gd name="connsiteX34" fmla="*/ 83976 w 867747"/>
                <a:gd name="connsiteY34" fmla="*/ 111967 h 867747"/>
                <a:gd name="connsiteX35" fmla="*/ 265923 w 867747"/>
                <a:gd name="connsiteY35" fmla="*/ 531845 h 867747"/>
                <a:gd name="connsiteX36" fmla="*/ 265923 w 867747"/>
                <a:gd name="connsiteY36" fmla="*/ 335902 h 867747"/>
                <a:gd name="connsiteX37" fmla="*/ 237931 w 867747"/>
                <a:gd name="connsiteY37" fmla="*/ 335902 h 867747"/>
                <a:gd name="connsiteX38" fmla="*/ 237931 w 867747"/>
                <a:gd name="connsiteY38" fmla="*/ 811764 h 867747"/>
                <a:gd name="connsiteX39" fmla="*/ 209939 w 867747"/>
                <a:gd name="connsiteY39" fmla="*/ 839755 h 867747"/>
                <a:gd name="connsiteX40" fmla="*/ 181947 w 867747"/>
                <a:gd name="connsiteY40" fmla="*/ 811764 h 867747"/>
                <a:gd name="connsiteX41" fmla="*/ 181947 w 867747"/>
                <a:gd name="connsiteY41" fmla="*/ 503853 h 867747"/>
                <a:gd name="connsiteX42" fmla="*/ 153955 w 867747"/>
                <a:gd name="connsiteY42" fmla="*/ 503853 h 867747"/>
                <a:gd name="connsiteX43" fmla="*/ 153955 w 867747"/>
                <a:gd name="connsiteY43" fmla="*/ 811764 h 867747"/>
                <a:gd name="connsiteX44" fmla="*/ 125963 w 867747"/>
                <a:gd name="connsiteY44" fmla="*/ 839755 h 867747"/>
                <a:gd name="connsiteX45" fmla="*/ 97971 w 867747"/>
                <a:gd name="connsiteY45" fmla="*/ 811764 h 867747"/>
                <a:gd name="connsiteX46" fmla="*/ 97971 w 867747"/>
                <a:gd name="connsiteY46" fmla="*/ 335902 h 867747"/>
                <a:gd name="connsiteX47" fmla="*/ 69980 w 867747"/>
                <a:gd name="connsiteY47" fmla="*/ 335902 h 867747"/>
                <a:gd name="connsiteX48" fmla="*/ 69980 w 867747"/>
                <a:gd name="connsiteY48" fmla="*/ 531845 h 867747"/>
                <a:gd name="connsiteX49" fmla="*/ 27992 w 867747"/>
                <a:gd name="connsiteY49" fmla="*/ 489857 h 867747"/>
                <a:gd name="connsiteX50" fmla="*/ 27992 w 867747"/>
                <a:gd name="connsiteY50" fmla="*/ 363894 h 867747"/>
                <a:gd name="connsiteX51" fmla="*/ 135005 w 867747"/>
                <a:gd name="connsiteY51" fmla="*/ 228008 h 867747"/>
                <a:gd name="connsiteX52" fmla="*/ 110764 w 867747"/>
                <a:gd name="connsiteY52" fmla="*/ 324971 h 867747"/>
                <a:gd name="connsiteX53" fmla="*/ 167951 w 867747"/>
                <a:gd name="connsiteY53" fmla="*/ 401221 h 867747"/>
                <a:gd name="connsiteX54" fmla="*/ 225124 w 867747"/>
                <a:gd name="connsiteY54" fmla="*/ 324985 h 867747"/>
                <a:gd name="connsiteX55" fmla="*/ 200883 w 867747"/>
                <a:gd name="connsiteY55" fmla="*/ 228022 h 867747"/>
                <a:gd name="connsiteX56" fmla="*/ 307910 w 867747"/>
                <a:gd name="connsiteY56" fmla="*/ 363894 h 867747"/>
                <a:gd name="connsiteX57" fmla="*/ 307910 w 867747"/>
                <a:gd name="connsiteY57" fmla="*/ 489857 h 867747"/>
                <a:gd name="connsiteX58" fmla="*/ 265923 w 867747"/>
                <a:gd name="connsiteY58" fmla="*/ 531845 h 867747"/>
                <a:gd name="connsiteX59" fmla="*/ 839755 w 867747"/>
                <a:gd name="connsiteY59" fmla="*/ 573833 h 867747"/>
                <a:gd name="connsiteX60" fmla="*/ 825759 w 867747"/>
                <a:gd name="connsiteY60" fmla="*/ 587829 h 867747"/>
                <a:gd name="connsiteX61" fmla="*/ 349898 w 867747"/>
                <a:gd name="connsiteY61" fmla="*/ 587829 h 867747"/>
                <a:gd name="connsiteX62" fmla="*/ 335902 w 867747"/>
                <a:gd name="connsiteY62" fmla="*/ 573833 h 867747"/>
                <a:gd name="connsiteX63" fmla="*/ 335902 w 867747"/>
                <a:gd name="connsiteY63" fmla="*/ 489857 h 867747"/>
                <a:gd name="connsiteX64" fmla="*/ 335902 w 867747"/>
                <a:gd name="connsiteY64" fmla="*/ 363894 h 867747"/>
                <a:gd name="connsiteX65" fmla="*/ 335902 w 867747"/>
                <a:gd name="connsiteY65" fmla="*/ 293914 h 867747"/>
                <a:gd name="connsiteX66" fmla="*/ 349898 w 867747"/>
                <a:gd name="connsiteY66" fmla="*/ 279918 h 867747"/>
                <a:gd name="connsiteX67" fmla="*/ 825759 w 867747"/>
                <a:gd name="connsiteY67" fmla="*/ 279918 h 867747"/>
                <a:gd name="connsiteX68" fmla="*/ 839755 w 867747"/>
                <a:gd name="connsiteY68" fmla="*/ 293914 h 86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7747" h="867747">
                  <a:moveTo>
                    <a:pt x="825759" y="251927"/>
                  </a:moveTo>
                  <a:lnTo>
                    <a:pt x="349898" y="251927"/>
                  </a:lnTo>
                  <a:cubicBezTo>
                    <a:pt x="332725" y="251927"/>
                    <a:pt x="317973" y="262312"/>
                    <a:pt x="311465" y="277119"/>
                  </a:cubicBezTo>
                  <a:cubicBezTo>
                    <a:pt x="292081" y="245181"/>
                    <a:pt x="262438" y="220254"/>
                    <a:pt x="227056" y="206888"/>
                  </a:cubicBezTo>
                  <a:cubicBezTo>
                    <a:pt x="258729" y="187083"/>
                    <a:pt x="279918" y="151996"/>
                    <a:pt x="279918" y="111967"/>
                  </a:cubicBezTo>
                  <a:cubicBezTo>
                    <a:pt x="279918" y="50231"/>
                    <a:pt x="229687" y="0"/>
                    <a:pt x="167951" y="0"/>
                  </a:cubicBezTo>
                  <a:cubicBezTo>
                    <a:pt x="106215" y="0"/>
                    <a:pt x="55984" y="50231"/>
                    <a:pt x="55984" y="111967"/>
                  </a:cubicBezTo>
                  <a:cubicBezTo>
                    <a:pt x="55984" y="151996"/>
                    <a:pt x="77174" y="187083"/>
                    <a:pt x="108846" y="206888"/>
                  </a:cubicBezTo>
                  <a:cubicBezTo>
                    <a:pt x="45361" y="230877"/>
                    <a:pt x="0" y="292109"/>
                    <a:pt x="0" y="363894"/>
                  </a:cubicBezTo>
                  <a:lnTo>
                    <a:pt x="0" y="489857"/>
                  </a:lnTo>
                  <a:cubicBezTo>
                    <a:pt x="0" y="528444"/>
                    <a:pt x="31393" y="559837"/>
                    <a:pt x="69980" y="559837"/>
                  </a:cubicBezTo>
                  <a:lnTo>
                    <a:pt x="69980" y="811764"/>
                  </a:lnTo>
                  <a:cubicBezTo>
                    <a:pt x="69980" y="842639"/>
                    <a:pt x="95088" y="867747"/>
                    <a:pt x="125963" y="867747"/>
                  </a:cubicBezTo>
                  <a:cubicBezTo>
                    <a:pt x="142758" y="867747"/>
                    <a:pt x="157678" y="860161"/>
                    <a:pt x="167951" y="848405"/>
                  </a:cubicBezTo>
                  <a:cubicBezTo>
                    <a:pt x="178224" y="860161"/>
                    <a:pt x="193144" y="867747"/>
                    <a:pt x="209939" y="867747"/>
                  </a:cubicBezTo>
                  <a:cubicBezTo>
                    <a:pt x="240814" y="867747"/>
                    <a:pt x="265923" y="842639"/>
                    <a:pt x="265923" y="811764"/>
                  </a:cubicBezTo>
                  <a:lnTo>
                    <a:pt x="265923" y="559837"/>
                  </a:lnTo>
                  <a:cubicBezTo>
                    <a:pt x="281738" y="559837"/>
                    <a:pt x="296182" y="554365"/>
                    <a:pt x="307910" y="545477"/>
                  </a:cubicBezTo>
                  <a:lnTo>
                    <a:pt x="307910" y="573833"/>
                  </a:lnTo>
                  <a:cubicBezTo>
                    <a:pt x="307910" y="596982"/>
                    <a:pt x="326749" y="615821"/>
                    <a:pt x="349898" y="615821"/>
                  </a:cubicBezTo>
                  <a:lnTo>
                    <a:pt x="825759" y="615821"/>
                  </a:lnTo>
                  <a:cubicBezTo>
                    <a:pt x="848909" y="615821"/>
                    <a:pt x="867747" y="596982"/>
                    <a:pt x="867747" y="573833"/>
                  </a:cubicBezTo>
                  <a:lnTo>
                    <a:pt x="867747" y="293914"/>
                  </a:lnTo>
                  <a:cubicBezTo>
                    <a:pt x="867747" y="270765"/>
                    <a:pt x="848909" y="251927"/>
                    <a:pt x="825759" y="251927"/>
                  </a:cubicBezTo>
                  <a:close/>
                  <a:moveTo>
                    <a:pt x="194753" y="318841"/>
                  </a:moveTo>
                  <a:lnTo>
                    <a:pt x="167951" y="354559"/>
                  </a:lnTo>
                  <a:lnTo>
                    <a:pt x="141149" y="318827"/>
                  </a:lnTo>
                  <a:lnTo>
                    <a:pt x="164844" y="224075"/>
                  </a:lnTo>
                  <a:cubicBezTo>
                    <a:pt x="165894" y="224075"/>
                    <a:pt x="166901" y="223935"/>
                    <a:pt x="167951" y="223935"/>
                  </a:cubicBezTo>
                  <a:cubicBezTo>
                    <a:pt x="169001" y="223935"/>
                    <a:pt x="170008" y="224075"/>
                    <a:pt x="171058" y="224089"/>
                  </a:cubicBezTo>
                  <a:close/>
                  <a:moveTo>
                    <a:pt x="83976" y="111967"/>
                  </a:moveTo>
                  <a:cubicBezTo>
                    <a:pt x="83976" y="65655"/>
                    <a:pt x="121639" y="27992"/>
                    <a:pt x="167951" y="27992"/>
                  </a:cubicBezTo>
                  <a:cubicBezTo>
                    <a:pt x="214264" y="27992"/>
                    <a:pt x="251927" y="65655"/>
                    <a:pt x="251927" y="111967"/>
                  </a:cubicBezTo>
                  <a:cubicBezTo>
                    <a:pt x="251927" y="158280"/>
                    <a:pt x="214264" y="195943"/>
                    <a:pt x="167951" y="195943"/>
                  </a:cubicBezTo>
                  <a:cubicBezTo>
                    <a:pt x="121639" y="195943"/>
                    <a:pt x="83976" y="158280"/>
                    <a:pt x="83976" y="111967"/>
                  </a:cubicBezTo>
                  <a:close/>
                  <a:moveTo>
                    <a:pt x="265923" y="531845"/>
                  </a:moveTo>
                  <a:lnTo>
                    <a:pt x="265923" y="335902"/>
                  </a:lnTo>
                  <a:lnTo>
                    <a:pt x="237931" y="335902"/>
                  </a:lnTo>
                  <a:lnTo>
                    <a:pt x="237931" y="811764"/>
                  </a:lnTo>
                  <a:cubicBezTo>
                    <a:pt x="237931" y="827201"/>
                    <a:pt x="225376" y="839755"/>
                    <a:pt x="209939" y="839755"/>
                  </a:cubicBezTo>
                  <a:cubicBezTo>
                    <a:pt x="194501" y="839755"/>
                    <a:pt x="181947" y="827201"/>
                    <a:pt x="181947" y="811764"/>
                  </a:cubicBezTo>
                  <a:lnTo>
                    <a:pt x="181947" y="503853"/>
                  </a:lnTo>
                  <a:lnTo>
                    <a:pt x="153955" y="503853"/>
                  </a:lnTo>
                  <a:lnTo>
                    <a:pt x="153955" y="811764"/>
                  </a:lnTo>
                  <a:cubicBezTo>
                    <a:pt x="153955" y="827201"/>
                    <a:pt x="141401" y="839755"/>
                    <a:pt x="125963" y="839755"/>
                  </a:cubicBezTo>
                  <a:cubicBezTo>
                    <a:pt x="110526" y="839755"/>
                    <a:pt x="97971" y="827201"/>
                    <a:pt x="97971" y="811764"/>
                  </a:cubicBezTo>
                  <a:lnTo>
                    <a:pt x="97971" y="335902"/>
                  </a:lnTo>
                  <a:lnTo>
                    <a:pt x="69980" y="335902"/>
                  </a:lnTo>
                  <a:lnTo>
                    <a:pt x="69980" y="531845"/>
                  </a:lnTo>
                  <a:cubicBezTo>
                    <a:pt x="46830" y="531845"/>
                    <a:pt x="27992" y="513007"/>
                    <a:pt x="27992" y="489857"/>
                  </a:cubicBezTo>
                  <a:lnTo>
                    <a:pt x="27992" y="363894"/>
                  </a:lnTo>
                  <a:cubicBezTo>
                    <a:pt x="27992" y="298085"/>
                    <a:pt x="73703" y="242885"/>
                    <a:pt x="135005" y="228008"/>
                  </a:cubicBezTo>
                  <a:lnTo>
                    <a:pt x="110764" y="324971"/>
                  </a:lnTo>
                  <a:lnTo>
                    <a:pt x="167951" y="401221"/>
                  </a:lnTo>
                  <a:lnTo>
                    <a:pt x="225124" y="324985"/>
                  </a:lnTo>
                  <a:lnTo>
                    <a:pt x="200883" y="228022"/>
                  </a:lnTo>
                  <a:cubicBezTo>
                    <a:pt x="262200" y="242885"/>
                    <a:pt x="307910" y="298085"/>
                    <a:pt x="307910" y="363894"/>
                  </a:cubicBezTo>
                  <a:lnTo>
                    <a:pt x="307910" y="489857"/>
                  </a:lnTo>
                  <a:cubicBezTo>
                    <a:pt x="307910" y="513007"/>
                    <a:pt x="289072" y="531845"/>
                    <a:pt x="265923" y="531845"/>
                  </a:cubicBezTo>
                  <a:close/>
                  <a:moveTo>
                    <a:pt x="839755" y="573833"/>
                  </a:moveTo>
                  <a:cubicBezTo>
                    <a:pt x="839755" y="581545"/>
                    <a:pt x="833471" y="587829"/>
                    <a:pt x="825759" y="587829"/>
                  </a:cubicBezTo>
                  <a:lnTo>
                    <a:pt x="349898" y="587829"/>
                  </a:lnTo>
                  <a:cubicBezTo>
                    <a:pt x="342186" y="587829"/>
                    <a:pt x="335902" y="581545"/>
                    <a:pt x="335902" y="573833"/>
                  </a:cubicBezTo>
                  <a:lnTo>
                    <a:pt x="335902" y="489857"/>
                  </a:lnTo>
                  <a:lnTo>
                    <a:pt x="335902" y="363894"/>
                  </a:lnTo>
                  <a:lnTo>
                    <a:pt x="335902" y="293914"/>
                  </a:lnTo>
                  <a:cubicBezTo>
                    <a:pt x="335902" y="286203"/>
                    <a:pt x="342186" y="279918"/>
                    <a:pt x="349898" y="279918"/>
                  </a:cubicBezTo>
                  <a:lnTo>
                    <a:pt x="825759" y="279918"/>
                  </a:lnTo>
                  <a:cubicBezTo>
                    <a:pt x="833471" y="279918"/>
                    <a:pt x="839755" y="286203"/>
                    <a:pt x="839755" y="293914"/>
                  </a:cubicBez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1" name="Freeform: Shape 260">
              <a:extLst>
                <a:ext uri="{FF2B5EF4-FFF2-40B4-BE49-F238E27FC236}">
                  <a16:creationId xmlns:a16="http://schemas.microsoft.com/office/drawing/2014/main" id="{6F6F1D1B-C573-4C8D-8B5D-56437FD0511D}"/>
                </a:ext>
              </a:extLst>
            </p:cNvPr>
            <p:cNvSpPr/>
            <p:nvPr/>
          </p:nvSpPr>
          <p:spPr>
            <a:xfrm>
              <a:off x="4487800"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2" name="Freeform: Shape 261">
              <a:extLst>
                <a:ext uri="{FF2B5EF4-FFF2-40B4-BE49-F238E27FC236}">
                  <a16:creationId xmlns:a16="http://schemas.microsoft.com/office/drawing/2014/main" id="{984526DF-99E4-4EB4-86C7-05912FF6028F}"/>
                </a:ext>
              </a:extLst>
            </p:cNvPr>
            <p:cNvSpPr/>
            <p:nvPr/>
          </p:nvSpPr>
          <p:spPr>
            <a:xfrm>
              <a:off x="4658607"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3" name="Freeform: Shape 262">
              <a:extLst>
                <a:ext uri="{FF2B5EF4-FFF2-40B4-BE49-F238E27FC236}">
                  <a16:creationId xmlns:a16="http://schemas.microsoft.com/office/drawing/2014/main" id="{805C30AC-0BF4-4247-B1C8-1A8E91D54773}"/>
                </a:ext>
              </a:extLst>
            </p:cNvPr>
            <p:cNvSpPr/>
            <p:nvPr/>
          </p:nvSpPr>
          <p:spPr>
            <a:xfrm>
              <a:off x="4207882"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4" name="Freeform: Shape 263">
              <a:extLst>
                <a:ext uri="{FF2B5EF4-FFF2-40B4-BE49-F238E27FC236}">
                  <a16:creationId xmlns:a16="http://schemas.microsoft.com/office/drawing/2014/main" id="{811DECFF-C1B2-42B3-936C-6A053ABCF026}"/>
                </a:ext>
              </a:extLst>
            </p:cNvPr>
            <p:cNvSpPr/>
            <p:nvPr/>
          </p:nvSpPr>
          <p:spPr>
            <a:xfrm>
              <a:off x="4378688"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5" name="Freeform: Shape 264">
              <a:extLst>
                <a:ext uri="{FF2B5EF4-FFF2-40B4-BE49-F238E27FC236}">
                  <a16:creationId xmlns:a16="http://schemas.microsoft.com/office/drawing/2014/main" id="{0CE6A6A4-4DB1-4959-AC56-4E6CA3C32AF3}"/>
                </a:ext>
              </a:extLst>
            </p:cNvPr>
            <p:cNvSpPr/>
            <p:nvPr/>
          </p:nvSpPr>
          <p:spPr>
            <a:xfrm>
              <a:off x="4487800"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6" name="Freeform: Shape 265">
              <a:extLst>
                <a:ext uri="{FF2B5EF4-FFF2-40B4-BE49-F238E27FC236}">
                  <a16:creationId xmlns:a16="http://schemas.microsoft.com/office/drawing/2014/main" id="{E6ED4C28-EDEE-44A3-8269-1377EF03F381}"/>
                </a:ext>
              </a:extLst>
            </p:cNvPr>
            <p:cNvSpPr/>
            <p:nvPr/>
          </p:nvSpPr>
          <p:spPr>
            <a:xfrm>
              <a:off x="4658607"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7" name="Freeform: Shape 266">
              <a:extLst>
                <a:ext uri="{FF2B5EF4-FFF2-40B4-BE49-F238E27FC236}">
                  <a16:creationId xmlns:a16="http://schemas.microsoft.com/office/drawing/2014/main" id="{C7A89B9A-7E36-43BD-9C5F-FA6D52CF8607}"/>
                </a:ext>
              </a:extLst>
            </p:cNvPr>
            <p:cNvSpPr/>
            <p:nvPr/>
          </p:nvSpPr>
          <p:spPr>
            <a:xfrm>
              <a:off x="4207882"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8" name="Freeform: Shape 267">
              <a:extLst>
                <a:ext uri="{FF2B5EF4-FFF2-40B4-BE49-F238E27FC236}">
                  <a16:creationId xmlns:a16="http://schemas.microsoft.com/office/drawing/2014/main" id="{24B1ADE9-DF79-431F-8982-D619296799B5}"/>
                </a:ext>
              </a:extLst>
            </p:cNvPr>
            <p:cNvSpPr/>
            <p:nvPr/>
          </p:nvSpPr>
          <p:spPr>
            <a:xfrm>
              <a:off x="4378688"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69" name="Group 21">
            <a:extLst>
              <a:ext uri="{FF2B5EF4-FFF2-40B4-BE49-F238E27FC236}">
                <a16:creationId xmlns:a16="http://schemas.microsoft.com/office/drawing/2014/main" id="{99060738-8792-445B-B6DB-887C329798D8}"/>
              </a:ext>
            </a:extLst>
          </p:cNvPr>
          <p:cNvGrpSpPr>
            <a:grpSpLocks noChangeAspect="1"/>
          </p:cNvGrpSpPr>
          <p:nvPr/>
        </p:nvGrpSpPr>
        <p:grpSpPr bwMode="auto">
          <a:xfrm>
            <a:off x="5011708" y="3621217"/>
            <a:ext cx="465811" cy="566873"/>
            <a:chOff x="3729" y="2815"/>
            <a:chExt cx="258" cy="344"/>
          </a:xfrm>
          <a:solidFill>
            <a:srgbClr val="FFFFFF">
              <a:alpha val="69000"/>
            </a:srgbClr>
          </a:solidFill>
        </p:grpSpPr>
        <p:sp>
          <p:nvSpPr>
            <p:cNvPr id="270" name="Freeform 22">
              <a:extLst>
                <a:ext uri="{FF2B5EF4-FFF2-40B4-BE49-F238E27FC236}">
                  <a16:creationId xmlns:a16="http://schemas.microsoft.com/office/drawing/2014/main" id="{DBE9BB3A-9372-426F-84C5-0D0AB2B6B97D}"/>
                </a:ext>
              </a:extLst>
            </p:cNvPr>
            <p:cNvSpPr>
              <a:spLocks noEditPoints="1"/>
            </p:cNvSpPr>
            <p:nvPr/>
          </p:nvSpPr>
          <p:spPr bwMode="auto">
            <a:xfrm>
              <a:off x="3729" y="2815"/>
              <a:ext cx="258" cy="344"/>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1" name="Freeform 23">
              <a:extLst>
                <a:ext uri="{FF2B5EF4-FFF2-40B4-BE49-F238E27FC236}">
                  <a16:creationId xmlns:a16="http://schemas.microsoft.com/office/drawing/2014/main" id="{BB84F196-7C85-446D-8578-1367BF901C63}"/>
                </a:ext>
              </a:extLst>
            </p:cNvPr>
            <p:cNvSpPr>
              <a:spLocks/>
            </p:cNvSpPr>
            <p:nvPr/>
          </p:nvSpPr>
          <p:spPr bwMode="auto">
            <a:xfrm>
              <a:off x="3887" y="2815"/>
              <a:ext cx="100" cy="101"/>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2" name="Freeform 24">
              <a:extLst>
                <a:ext uri="{FF2B5EF4-FFF2-40B4-BE49-F238E27FC236}">
                  <a16:creationId xmlns:a16="http://schemas.microsoft.com/office/drawing/2014/main" id="{28CBEC1D-B377-4F4C-A343-DBF786895A17}"/>
                </a:ext>
              </a:extLst>
            </p:cNvPr>
            <p:cNvSpPr>
              <a:spLocks/>
            </p:cNvSpPr>
            <p:nvPr/>
          </p:nvSpPr>
          <p:spPr bwMode="auto">
            <a:xfrm>
              <a:off x="3858" y="2959"/>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3" name="Freeform 25">
              <a:extLst>
                <a:ext uri="{FF2B5EF4-FFF2-40B4-BE49-F238E27FC236}">
                  <a16:creationId xmlns:a16="http://schemas.microsoft.com/office/drawing/2014/main" id="{62D426B9-C7BF-47C5-A4A5-98EBFCDA458B}"/>
                </a:ext>
              </a:extLst>
            </p:cNvPr>
            <p:cNvSpPr>
              <a:spLocks/>
            </p:cNvSpPr>
            <p:nvPr/>
          </p:nvSpPr>
          <p:spPr bwMode="auto">
            <a:xfrm>
              <a:off x="3858" y="3016"/>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4" name="Freeform 26">
              <a:extLst>
                <a:ext uri="{FF2B5EF4-FFF2-40B4-BE49-F238E27FC236}">
                  <a16:creationId xmlns:a16="http://schemas.microsoft.com/office/drawing/2014/main" id="{ECEE0212-C6ED-4E20-BD53-A39EF81FC84D}"/>
                </a:ext>
              </a:extLst>
            </p:cNvPr>
            <p:cNvSpPr>
              <a:spLocks/>
            </p:cNvSpPr>
            <p:nvPr/>
          </p:nvSpPr>
          <p:spPr bwMode="auto">
            <a:xfrm>
              <a:off x="3858" y="3073"/>
              <a:ext cx="72" cy="15"/>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5" name="Freeform 27">
              <a:extLst>
                <a:ext uri="{FF2B5EF4-FFF2-40B4-BE49-F238E27FC236}">
                  <a16:creationId xmlns:a16="http://schemas.microsoft.com/office/drawing/2014/main" id="{27F88E6A-4BE9-4B2A-9B5B-CCF7BBF6463A}"/>
                </a:ext>
              </a:extLst>
            </p:cNvPr>
            <p:cNvSpPr>
              <a:spLocks/>
            </p:cNvSpPr>
            <p:nvPr/>
          </p:nvSpPr>
          <p:spPr bwMode="auto">
            <a:xfrm>
              <a:off x="3772" y="2930"/>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6" name="Freeform 28">
              <a:extLst>
                <a:ext uri="{FF2B5EF4-FFF2-40B4-BE49-F238E27FC236}">
                  <a16:creationId xmlns:a16="http://schemas.microsoft.com/office/drawing/2014/main" id="{01BA170D-01FF-4DBE-97E0-185CE304EFBA}"/>
                </a:ext>
              </a:extLst>
            </p:cNvPr>
            <p:cNvSpPr>
              <a:spLocks/>
            </p:cNvSpPr>
            <p:nvPr/>
          </p:nvSpPr>
          <p:spPr bwMode="auto">
            <a:xfrm>
              <a:off x="3772" y="2987"/>
              <a:ext cx="73" cy="51"/>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7" name="Freeform 29">
              <a:extLst>
                <a:ext uri="{FF2B5EF4-FFF2-40B4-BE49-F238E27FC236}">
                  <a16:creationId xmlns:a16="http://schemas.microsoft.com/office/drawing/2014/main" id="{1C9B3228-C467-4278-9982-C74F2B477298}"/>
                </a:ext>
              </a:extLst>
            </p:cNvPr>
            <p:cNvSpPr>
              <a:spLocks/>
            </p:cNvSpPr>
            <p:nvPr/>
          </p:nvSpPr>
          <p:spPr bwMode="auto">
            <a:xfrm>
              <a:off x="3772" y="3045"/>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78" name="Group 277">
            <a:extLst>
              <a:ext uri="{FF2B5EF4-FFF2-40B4-BE49-F238E27FC236}">
                <a16:creationId xmlns:a16="http://schemas.microsoft.com/office/drawing/2014/main" id="{0AFD179C-32DA-4B10-B26E-2B71752293B7}"/>
              </a:ext>
            </a:extLst>
          </p:cNvPr>
          <p:cNvGrpSpPr>
            <a:grpSpLocks noChangeAspect="1"/>
          </p:cNvGrpSpPr>
          <p:nvPr/>
        </p:nvGrpSpPr>
        <p:grpSpPr>
          <a:xfrm>
            <a:off x="9256559" y="3652268"/>
            <a:ext cx="636424" cy="581749"/>
            <a:chOff x="10073639" y="4884420"/>
            <a:chExt cx="897815" cy="899160"/>
          </a:xfrm>
          <a:solidFill>
            <a:srgbClr val="FFFFFF">
              <a:alpha val="69000"/>
            </a:srgbClr>
          </a:solidFill>
        </p:grpSpPr>
        <p:sp>
          <p:nvSpPr>
            <p:cNvPr id="279" name="Freeform: Shape 278">
              <a:extLst>
                <a:ext uri="{FF2B5EF4-FFF2-40B4-BE49-F238E27FC236}">
                  <a16:creationId xmlns:a16="http://schemas.microsoft.com/office/drawing/2014/main" id="{791A3C69-893D-4916-A311-469721D066EF}"/>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0" name="Freeform: Shape 279">
              <a:extLst>
                <a:ext uri="{FF2B5EF4-FFF2-40B4-BE49-F238E27FC236}">
                  <a16:creationId xmlns:a16="http://schemas.microsoft.com/office/drawing/2014/main" id="{BBBD9DB7-5FD6-4E1A-AA35-AA791AC9D15C}"/>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1" name="Freeform: Shape 280">
              <a:extLst>
                <a:ext uri="{FF2B5EF4-FFF2-40B4-BE49-F238E27FC236}">
                  <a16:creationId xmlns:a16="http://schemas.microsoft.com/office/drawing/2014/main" id="{F6255174-DE92-4F3E-8B01-C2AF183EDEA2}"/>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2" name="Freeform: Shape 281">
              <a:extLst>
                <a:ext uri="{FF2B5EF4-FFF2-40B4-BE49-F238E27FC236}">
                  <a16:creationId xmlns:a16="http://schemas.microsoft.com/office/drawing/2014/main" id="{405785EF-1E7D-41EB-AA64-A3BB37A05FDA}"/>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3" name="Freeform: Shape 282">
              <a:extLst>
                <a:ext uri="{FF2B5EF4-FFF2-40B4-BE49-F238E27FC236}">
                  <a16:creationId xmlns:a16="http://schemas.microsoft.com/office/drawing/2014/main" id="{0F153892-D404-4965-A352-E027F3A0361B}"/>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4" name="Freeform: Shape 283">
              <a:extLst>
                <a:ext uri="{FF2B5EF4-FFF2-40B4-BE49-F238E27FC236}">
                  <a16:creationId xmlns:a16="http://schemas.microsoft.com/office/drawing/2014/main" id="{44654BB7-3678-47AB-917F-7D80550CF3C2}"/>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5" name="Freeform: Shape 284">
              <a:extLst>
                <a:ext uri="{FF2B5EF4-FFF2-40B4-BE49-F238E27FC236}">
                  <a16:creationId xmlns:a16="http://schemas.microsoft.com/office/drawing/2014/main" id="{AC6B1A65-8325-464D-9726-08A183841F86}"/>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6" name="Freeform: Shape 285">
              <a:extLst>
                <a:ext uri="{FF2B5EF4-FFF2-40B4-BE49-F238E27FC236}">
                  <a16:creationId xmlns:a16="http://schemas.microsoft.com/office/drawing/2014/main" id="{6A5612C9-6C85-40C9-9D2D-6785E2D4C9D3}"/>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87" name="Group 286">
            <a:extLst>
              <a:ext uri="{FF2B5EF4-FFF2-40B4-BE49-F238E27FC236}">
                <a16:creationId xmlns:a16="http://schemas.microsoft.com/office/drawing/2014/main" id="{E63613E3-4548-4F02-B92E-963A3DFF8E00}"/>
              </a:ext>
            </a:extLst>
          </p:cNvPr>
          <p:cNvGrpSpPr>
            <a:grpSpLocks noChangeAspect="1"/>
          </p:cNvGrpSpPr>
          <p:nvPr/>
        </p:nvGrpSpPr>
        <p:grpSpPr>
          <a:xfrm>
            <a:off x="17937368" y="3693506"/>
            <a:ext cx="674387" cy="594156"/>
            <a:chOff x="228600" y="1809750"/>
            <a:chExt cx="457200" cy="441325"/>
          </a:xfrm>
          <a:solidFill>
            <a:srgbClr val="FFFFFF">
              <a:alpha val="74000"/>
            </a:srgbClr>
          </a:solidFill>
        </p:grpSpPr>
        <p:sp>
          <p:nvSpPr>
            <p:cNvPr id="288" name="Freeform 1700">
              <a:extLst>
                <a:ext uri="{FF2B5EF4-FFF2-40B4-BE49-F238E27FC236}">
                  <a16:creationId xmlns:a16="http://schemas.microsoft.com/office/drawing/2014/main" id="{01B2F2A3-640A-437C-BD52-38B409579D76}"/>
                </a:ext>
              </a:extLst>
            </p:cNvPr>
            <p:cNvSpPr>
              <a:spLocks/>
            </p:cNvSpPr>
            <p:nvPr/>
          </p:nvSpPr>
          <p:spPr bwMode="auto">
            <a:xfrm>
              <a:off x="541338" y="2106613"/>
              <a:ext cx="98425" cy="84138"/>
            </a:xfrm>
            <a:custGeom>
              <a:avLst/>
              <a:gdLst>
                <a:gd name="T0" fmla="*/ 695 w 748"/>
                <a:gd name="T1" fmla="*/ 0 h 629"/>
                <a:gd name="T2" fmla="*/ 710 w 748"/>
                <a:gd name="T3" fmla="*/ 3 h 629"/>
                <a:gd name="T4" fmla="*/ 723 w 748"/>
                <a:gd name="T5" fmla="*/ 10 h 629"/>
                <a:gd name="T6" fmla="*/ 735 w 748"/>
                <a:gd name="T7" fmla="*/ 20 h 629"/>
                <a:gd name="T8" fmla="*/ 743 w 748"/>
                <a:gd name="T9" fmla="*/ 33 h 629"/>
                <a:gd name="T10" fmla="*/ 747 w 748"/>
                <a:gd name="T11" fmla="*/ 47 h 629"/>
                <a:gd name="T12" fmla="*/ 748 w 748"/>
                <a:gd name="T13" fmla="*/ 61 h 629"/>
                <a:gd name="T14" fmla="*/ 745 w 748"/>
                <a:gd name="T15" fmla="*/ 76 h 629"/>
                <a:gd name="T16" fmla="*/ 738 w 748"/>
                <a:gd name="T17" fmla="*/ 90 h 629"/>
                <a:gd name="T18" fmla="*/ 380 w 748"/>
                <a:gd name="T19" fmla="*/ 605 h 629"/>
                <a:gd name="T20" fmla="*/ 369 w 748"/>
                <a:gd name="T21" fmla="*/ 616 h 629"/>
                <a:gd name="T22" fmla="*/ 356 w 748"/>
                <a:gd name="T23" fmla="*/ 625 h 629"/>
                <a:gd name="T24" fmla="*/ 341 w 748"/>
                <a:gd name="T25" fmla="*/ 629 h 629"/>
                <a:gd name="T26" fmla="*/ 333 w 748"/>
                <a:gd name="T27" fmla="*/ 629 h 629"/>
                <a:gd name="T28" fmla="*/ 320 w 748"/>
                <a:gd name="T29" fmla="*/ 628 h 629"/>
                <a:gd name="T30" fmla="*/ 307 w 748"/>
                <a:gd name="T31" fmla="*/ 624 h 629"/>
                <a:gd name="T32" fmla="*/ 296 w 748"/>
                <a:gd name="T33" fmla="*/ 616 h 629"/>
                <a:gd name="T34" fmla="*/ 21 w 748"/>
                <a:gd name="T35" fmla="*/ 390 h 629"/>
                <a:gd name="T36" fmla="*/ 10 w 748"/>
                <a:gd name="T37" fmla="*/ 379 h 629"/>
                <a:gd name="T38" fmla="*/ 3 w 748"/>
                <a:gd name="T39" fmla="*/ 365 h 629"/>
                <a:gd name="T40" fmla="*/ 0 w 748"/>
                <a:gd name="T41" fmla="*/ 351 h 629"/>
                <a:gd name="T42" fmla="*/ 1 w 748"/>
                <a:gd name="T43" fmla="*/ 337 h 629"/>
                <a:gd name="T44" fmla="*/ 5 w 748"/>
                <a:gd name="T45" fmla="*/ 322 h 629"/>
                <a:gd name="T46" fmla="*/ 12 w 748"/>
                <a:gd name="T47" fmla="*/ 308 h 629"/>
                <a:gd name="T48" fmla="*/ 24 w 748"/>
                <a:gd name="T49" fmla="*/ 298 h 629"/>
                <a:gd name="T50" fmla="*/ 37 w 748"/>
                <a:gd name="T51" fmla="*/ 292 h 629"/>
                <a:gd name="T52" fmla="*/ 52 w 748"/>
                <a:gd name="T53" fmla="*/ 288 h 629"/>
                <a:gd name="T54" fmla="*/ 67 w 748"/>
                <a:gd name="T55" fmla="*/ 289 h 629"/>
                <a:gd name="T56" fmla="*/ 80 w 748"/>
                <a:gd name="T57" fmla="*/ 293 h 629"/>
                <a:gd name="T58" fmla="*/ 94 w 748"/>
                <a:gd name="T59" fmla="*/ 301 h 629"/>
                <a:gd name="T60" fmla="*/ 321 w 748"/>
                <a:gd name="T61" fmla="*/ 488 h 629"/>
                <a:gd name="T62" fmla="*/ 644 w 748"/>
                <a:gd name="T63" fmla="*/ 25 h 629"/>
                <a:gd name="T64" fmla="*/ 654 w 748"/>
                <a:gd name="T65" fmla="*/ 13 h 629"/>
                <a:gd name="T66" fmla="*/ 667 w 748"/>
                <a:gd name="T67" fmla="*/ 5 h 629"/>
                <a:gd name="T68" fmla="*/ 680 w 748"/>
                <a:gd name="T69" fmla="*/ 1 h 629"/>
                <a:gd name="T70" fmla="*/ 695 w 748"/>
                <a:gd name="T7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8" h="629">
                  <a:moveTo>
                    <a:pt x="695" y="0"/>
                  </a:moveTo>
                  <a:lnTo>
                    <a:pt x="710" y="3"/>
                  </a:lnTo>
                  <a:lnTo>
                    <a:pt x="723" y="10"/>
                  </a:lnTo>
                  <a:lnTo>
                    <a:pt x="735" y="20"/>
                  </a:lnTo>
                  <a:lnTo>
                    <a:pt x="743" y="33"/>
                  </a:lnTo>
                  <a:lnTo>
                    <a:pt x="747" y="47"/>
                  </a:lnTo>
                  <a:lnTo>
                    <a:pt x="748" y="61"/>
                  </a:lnTo>
                  <a:lnTo>
                    <a:pt x="745" y="76"/>
                  </a:lnTo>
                  <a:lnTo>
                    <a:pt x="738" y="90"/>
                  </a:lnTo>
                  <a:lnTo>
                    <a:pt x="380" y="605"/>
                  </a:lnTo>
                  <a:lnTo>
                    <a:pt x="369" y="616"/>
                  </a:lnTo>
                  <a:lnTo>
                    <a:pt x="356" y="625"/>
                  </a:lnTo>
                  <a:lnTo>
                    <a:pt x="341" y="629"/>
                  </a:lnTo>
                  <a:lnTo>
                    <a:pt x="333" y="629"/>
                  </a:lnTo>
                  <a:lnTo>
                    <a:pt x="320" y="628"/>
                  </a:lnTo>
                  <a:lnTo>
                    <a:pt x="307" y="624"/>
                  </a:lnTo>
                  <a:lnTo>
                    <a:pt x="296" y="616"/>
                  </a:lnTo>
                  <a:lnTo>
                    <a:pt x="21" y="390"/>
                  </a:lnTo>
                  <a:lnTo>
                    <a:pt x="10" y="379"/>
                  </a:lnTo>
                  <a:lnTo>
                    <a:pt x="3" y="365"/>
                  </a:lnTo>
                  <a:lnTo>
                    <a:pt x="0" y="351"/>
                  </a:lnTo>
                  <a:lnTo>
                    <a:pt x="1" y="337"/>
                  </a:lnTo>
                  <a:lnTo>
                    <a:pt x="5" y="322"/>
                  </a:lnTo>
                  <a:lnTo>
                    <a:pt x="12" y="308"/>
                  </a:lnTo>
                  <a:lnTo>
                    <a:pt x="24" y="298"/>
                  </a:lnTo>
                  <a:lnTo>
                    <a:pt x="37" y="292"/>
                  </a:lnTo>
                  <a:lnTo>
                    <a:pt x="52" y="288"/>
                  </a:lnTo>
                  <a:lnTo>
                    <a:pt x="67" y="289"/>
                  </a:lnTo>
                  <a:lnTo>
                    <a:pt x="80" y="293"/>
                  </a:lnTo>
                  <a:lnTo>
                    <a:pt x="94" y="301"/>
                  </a:lnTo>
                  <a:lnTo>
                    <a:pt x="321" y="488"/>
                  </a:lnTo>
                  <a:lnTo>
                    <a:pt x="644" y="25"/>
                  </a:lnTo>
                  <a:lnTo>
                    <a:pt x="654" y="13"/>
                  </a:lnTo>
                  <a:lnTo>
                    <a:pt x="667" y="5"/>
                  </a:lnTo>
                  <a:lnTo>
                    <a:pt x="680" y="1"/>
                  </a:lnTo>
                  <a:lnTo>
                    <a:pt x="69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9" name="Freeform 1701">
              <a:extLst>
                <a:ext uri="{FF2B5EF4-FFF2-40B4-BE49-F238E27FC236}">
                  <a16:creationId xmlns:a16="http://schemas.microsoft.com/office/drawing/2014/main" id="{DCBDB704-6B8A-460E-AC19-B38B0C1E3AD6}"/>
                </a:ext>
              </a:extLst>
            </p:cNvPr>
            <p:cNvSpPr>
              <a:spLocks noEditPoints="1"/>
            </p:cNvSpPr>
            <p:nvPr/>
          </p:nvSpPr>
          <p:spPr bwMode="auto">
            <a:xfrm>
              <a:off x="228600" y="1809750"/>
              <a:ext cx="457200" cy="441325"/>
            </a:xfrm>
            <a:custGeom>
              <a:avLst/>
              <a:gdLst>
                <a:gd name="T0" fmla="*/ 2220 w 3456"/>
                <a:gd name="T1" fmla="*/ 2188 h 3341"/>
                <a:gd name="T2" fmla="*/ 2074 w 3456"/>
                <a:gd name="T3" fmla="*/ 2592 h 3341"/>
                <a:gd name="T4" fmla="*/ 2089 w 3456"/>
                <a:gd name="T5" fmla="*/ 2730 h 3341"/>
                <a:gd name="T6" fmla="*/ 2137 w 3456"/>
                <a:gd name="T7" fmla="*/ 2867 h 3341"/>
                <a:gd name="T8" fmla="*/ 2231 w 3456"/>
                <a:gd name="T9" fmla="*/ 3009 h 3341"/>
                <a:gd name="T10" fmla="*/ 2772 w 3456"/>
                <a:gd name="T11" fmla="*/ 3222 h 3341"/>
                <a:gd name="T12" fmla="*/ 3264 w 3456"/>
                <a:gd name="T13" fmla="*/ 2894 h 3341"/>
                <a:gd name="T14" fmla="*/ 3267 w 3456"/>
                <a:gd name="T15" fmla="*/ 2297 h 3341"/>
                <a:gd name="T16" fmla="*/ 2871 w 3456"/>
                <a:gd name="T17" fmla="*/ 1980 h 3341"/>
                <a:gd name="T18" fmla="*/ 1404 w 3456"/>
                <a:gd name="T19" fmla="*/ 593 h 3341"/>
                <a:gd name="T20" fmla="*/ 1092 w 3456"/>
                <a:gd name="T21" fmla="*/ 844 h 3341"/>
                <a:gd name="T22" fmla="*/ 1061 w 3456"/>
                <a:gd name="T23" fmla="*/ 1316 h 3341"/>
                <a:gd name="T24" fmla="*/ 1073 w 3456"/>
                <a:gd name="T25" fmla="*/ 1670 h 3341"/>
                <a:gd name="T26" fmla="*/ 1217 w 3456"/>
                <a:gd name="T27" fmla="*/ 1988 h 3341"/>
                <a:gd name="T28" fmla="*/ 1276 w 3456"/>
                <a:gd name="T29" fmla="*/ 2353 h 3341"/>
                <a:gd name="T30" fmla="*/ 704 w 3456"/>
                <a:gd name="T31" fmla="*/ 2760 h 3341"/>
                <a:gd name="T32" fmla="*/ 1114 w 3456"/>
                <a:gd name="T33" fmla="*/ 2975 h 3341"/>
                <a:gd name="T34" fmla="*/ 1529 w 3456"/>
                <a:gd name="T35" fmla="*/ 3052 h 3341"/>
                <a:gd name="T36" fmla="*/ 2038 w 3456"/>
                <a:gd name="T37" fmla="*/ 2928 h 3341"/>
                <a:gd name="T38" fmla="*/ 1990 w 3456"/>
                <a:gd name="T39" fmla="*/ 2805 h 3341"/>
                <a:gd name="T40" fmla="*/ 1964 w 3456"/>
                <a:gd name="T41" fmla="*/ 2684 h 3341"/>
                <a:gd name="T42" fmla="*/ 1867 w 3456"/>
                <a:gd name="T43" fmla="*/ 2419 h 3341"/>
                <a:gd name="T44" fmla="*/ 1925 w 3456"/>
                <a:gd name="T45" fmla="*/ 1955 h 3341"/>
                <a:gd name="T46" fmla="*/ 2130 w 3456"/>
                <a:gd name="T47" fmla="*/ 1631 h 3341"/>
                <a:gd name="T48" fmla="*/ 2089 w 3456"/>
                <a:gd name="T49" fmla="*/ 967 h 3341"/>
                <a:gd name="T50" fmla="*/ 2007 w 3456"/>
                <a:gd name="T51" fmla="*/ 718 h 3341"/>
                <a:gd name="T52" fmla="*/ 1585 w 3456"/>
                <a:gd name="T53" fmla="*/ 115 h 3341"/>
                <a:gd name="T54" fmla="*/ 717 w 3456"/>
                <a:gd name="T55" fmla="*/ 399 h 3341"/>
                <a:gd name="T56" fmla="*/ 191 w 3456"/>
                <a:gd name="T57" fmla="*/ 1121 h 3341"/>
                <a:gd name="T58" fmla="*/ 195 w 3456"/>
                <a:gd name="T59" fmla="*/ 2061 h 3341"/>
                <a:gd name="T60" fmla="*/ 646 w 3456"/>
                <a:gd name="T61" fmla="*/ 2648 h 3341"/>
                <a:gd name="T62" fmla="*/ 1145 w 3456"/>
                <a:gd name="T63" fmla="*/ 2087 h 3341"/>
                <a:gd name="T64" fmla="*/ 969 w 3456"/>
                <a:gd name="T65" fmla="*/ 1732 h 3341"/>
                <a:gd name="T66" fmla="*/ 947 w 3456"/>
                <a:gd name="T67" fmla="*/ 1274 h 3341"/>
                <a:gd name="T68" fmla="*/ 1000 w 3456"/>
                <a:gd name="T69" fmla="*/ 760 h 3341"/>
                <a:gd name="T70" fmla="*/ 1391 w 3456"/>
                <a:gd name="T71" fmla="*/ 477 h 3341"/>
                <a:gd name="T72" fmla="*/ 1981 w 3456"/>
                <a:gd name="T73" fmla="*/ 551 h 3341"/>
                <a:gd name="T74" fmla="*/ 2202 w 3456"/>
                <a:gd name="T75" fmla="*/ 902 h 3341"/>
                <a:gd name="T76" fmla="*/ 2254 w 3456"/>
                <a:gd name="T77" fmla="*/ 1387 h 3341"/>
                <a:gd name="T78" fmla="*/ 2083 w 3456"/>
                <a:gd name="T79" fmla="*/ 1905 h 3341"/>
                <a:gd name="T80" fmla="*/ 1988 w 3456"/>
                <a:gd name="T81" fmla="*/ 2386 h 3341"/>
                <a:gd name="T82" fmla="*/ 2389 w 3456"/>
                <a:gd name="T83" fmla="*/ 1914 h 3341"/>
                <a:gd name="T84" fmla="*/ 2829 w 3456"/>
                <a:gd name="T85" fmla="*/ 1854 h 3341"/>
                <a:gd name="T86" fmla="*/ 3016 w 3456"/>
                <a:gd name="T87" fmla="*/ 1910 h 3341"/>
                <a:gd name="T88" fmla="*/ 2946 w 3456"/>
                <a:gd name="T89" fmla="*/ 1035 h 3341"/>
                <a:gd name="T90" fmla="*/ 2376 w 3456"/>
                <a:gd name="T91" fmla="*/ 348 h 3341"/>
                <a:gd name="T92" fmla="*/ 1585 w 3456"/>
                <a:gd name="T93" fmla="*/ 0 h 3341"/>
                <a:gd name="T94" fmla="*/ 2488 w 3456"/>
                <a:gd name="T95" fmla="*/ 285 h 3341"/>
                <a:gd name="T96" fmla="*/ 3061 w 3456"/>
                <a:gd name="T97" fmla="*/ 1013 h 3341"/>
                <a:gd name="T98" fmla="*/ 3120 w 3456"/>
                <a:gd name="T99" fmla="*/ 1968 h 3341"/>
                <a:gd name="T100" fmla="*/ 3453 w 3456"/>
                <a:gd name="T101" fmla="*/ 2522 h 3341"/>
                <a:gd name="T102" fmla="*/ 3236 w 3456"/>
                <a:gd name="T103" fmla="*/ 3122 h 3341"/>
                <a:gd name="T104" fmla="*/ 2639 w 3456"/>
                <a:gd name="T105" fmla="*/ 3338 h 3341"/>
                <a:gd name="T106" fmla="*/ 2043 w 3456"/>
                <a:gd name="T107" fmla="*/ 3100 h 3341"/>
                <a:gd name="T108" fmla="*/ 1375 w 3456"/>
                <a:gd name="T109" fmla="*/ 3154 h 3341"/>
                <a:gd name="T110" fmla="*/ 911 w 3456"/>
                <a:gd name="T111" fmla="*/ 3018 h 3341"/>
                <a:gd name="T112" fmla="*/ 563 w 3456"/>
                <a:gd name="T113" fmla="*/ 2796 h 3341"/>
                <a:gd name="T114" fmla="*/ 103 w 3456"/>
                <a:gd name="T115" fmla="*/ 2146 h 3341"/>
                <a:gd name="T116" fmla="*/ 48 w 3456"/>
                <a:gd name="T117" fmla="*/ 1195 h 3341"/>
                <a:gd name="T118" fmla="*/ 532 w 3456"/>
                <a:gd name="T119" fmla="*/ 400 h 3341"/>
                <a:gd name="T120" fmla="*/ 1386 w 3456"/>
                <a:gd name="T121" fmla="*/ 13 h 3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56" h="3341">
                  <a:moveTo>
                    <a:pt x="2707" y="1958"/>
                  </a:moveTo>
                  <a:lnTo>
                    <a:pt x="2643" y="1961"/>
                  </a:lnTo>
                  <a:lnTo>
                    <a:pt x="2580" y="1971"/>
                  </a:lnTo>
                  <a:lnTo>
                    <a:pt x="2520" y="1987"/>
                  </a:lnTo>
                  <a:lnTo>
                    <a:pt x="2462" y="2008"/>
                  </a:lnTo>
                  <a:lnTo>
                    <a:pt x="2407" y="2035"/>
                  </a:lnTo>
                  <a:lnTo>
                    <a:pt x="2355" y="2066"/>
                  </a:lnTo>
                  <a:lnTo>
                    <a:pt x="2306" y="2102"/>
                  </a:lnTo>
                  <a:lnTo>
                    <a:pt x="2261" y="2143"/>
                  </a:lnTo>
                  <a:lnTo>
                    <a:pt x="2220" y="2188"/>
                  </a:lnTo>
                  <a:lnTo>
                    <a:pt x="2184" y="2236"/>
                  </a:lnTo>
                  <a:lnTo>
                    <a:pt x="2152" y="2287"/>
                  </a:lnTo>
                  <a:lnTo>
                    <a:pt x="2125" y="2343"/>
                  </a:lnTo>
                  <a:lnTo>
                    <a:pt x="2104" y="2400"/>
                  </a:lnTo>
                  <a:lnTo>
                    <a:pt x="2087" y="2461"/>
                  </a:lnTo>
                  <a:lnTo>
                    <a:pt x="2083" y="2486"/>
                  </a:lnTo>
                  <a:lnTo>
                    <a:pt x="2079" y="2512"/>
                  </a:lnTo>
                  <a:lnTo>
                    <a:pt x="2076" y="2539"/>
                  </a:lnTo>
                  <a:lnTo>
                    <a:pt x="2075" y="2565"/>
                  </a:lnTo>
                  <a:lnTo>
                    <a:pt x="2074" y="2592"/>
                  </a:lnTo>
                  <a:lnTo>
                    <a:pt x="2077" y="2651"/>
                  </a:lnTo>
                  <a:lnTo>
                    <a:pt x="2078" y="2658"/>
                  </a:lnTo>
                  <a:lnTo>
                    <a:pt x="2078" y="2665"/>
                  </a:lnTo>
                  <a:lnTo>
                    <a:pt x="2079" y="2667"/>
                  </a:lnTo>
                  <a:lnTo>
                    <a:pt x="2079" y="2669"/>
                  </a:lnTo>
                  <a:lnTo>
                    <a:pt x="2085" y="2708"/>
                  </a:lnTo>
                  <a:lnTo>
                    <a:pt x="2086" y="2713"/>
                  </a:lnTo>
                  <a:lnTo>
                    <a:pt x="2087" y="2719"/>
                  </a:lnTo>
                  <a:lnTo>
                    <a:pt x="2088" y="2724"/>
                  </a:lnTo>
                  <a:lnTo>
                    <a:pt x="2089" y="2730"/>
                  </a:lnTo>
                  <a:lnTo>
                    <a:pt x="2098" y="2765"/>
                  </a:lnTo>
                  <a:lnTo>
                    <a:pt x="2099" y="2769"/>
                  </a:lnTo>
                  <a:lnTo>
                    <a:pt x="2102" y="2777"/>
                  </a:lnTo>
                  <a:lnTo>
                    <a:pt x="2104" y="2786"/>
                  </a:lnTo>
                  <a:lnTo>
                    <a:pt x="2117" y="2821"/>
                  </a:lnTo>
                  <a:lnTo>
                    <a:pt x="2120" y="2829"/>
                  </a:lnTo>
                  <a:lnTo>
                    <a:pt x="2123" y="2836"/>
                  </a:lnTo>
                  <a:lnTo>
                    <a:pt x="2135" y="2863"/>
                  </a:lnTo>
                  <a:lnTo>
                    <a:pt x="2136" y="2865"/>
                  </a:lnTo>
                  <a:lnTo>
                    <a:pt x="2137" y="2867"/>
                  </a:lnTo>
                  <a:lnTo>
                    <a:pt x="2145" y="2883"/>
                  </a:lnTo>
                  <a:lnTo>
                    <a:pt x="2157" y="2904"/>
                  </a:lnTo>
                  <a:lnTo>
                    <a:pt x="2161" y="2910"/>
                  </a:lnTo>
                  <a:lnTo>
                    <a:pt x="2165" y="2917"/>
                  </a:lnTo>
                  <a:lnTo>
                    <a:pt x="2168" y="2923"/>
                  </a:lnTo>
                  <a:lnTo>
                    <a:pt x="2172" y="2929"/>
                  </a:lnTo>
                  <a:lnTo>
                    <a:pt x="2176" y="2936"/>
                  </a:lnTo>
                  <a:lnTo>
                    <a:pt x="2180" y="2943"/>
                  </a:lnTo>
                  <a:lnTo>
                    <a:pt x="2194" y="2963"/>
                  </a:lnTo>
                  <a:lnTo>
                    <a:pt x="2231" y="3009"/>
                  </a:lnTo>
                  <a:lnTo>
                    <a:pt x="2272" y="3052"/>
                  </a:lnTo>
                  <a:lnTo>
                    <a:pt x="2317" y="3089"/>
                  </a:lnTo>
                  <a:lnTo>
                    <a:pt x="2364" y="3124"/>
                  </a:lnTo>
                  <a:lnTo>
                    <a:pt x="2415" y="3154"/>
                  </a:lnTo>
                  <a:lnTo>
                    <a:pt x="2468" y="3179"/>
                  </a:lnTo>
                  <a:lnTo>
                    <a:pt x="2525" y="3199"/>
                  </a:lnTo>
                  <a:lnTo>
                    <a:pt x="2584" y="3214"/>
                  </a:lnTo>
                  <a:lnTo>
                    <a:pt x="2644" y="3222"/>
                  </a:lnTo>
                  <a:lnTo>
                    <a:pt x="2707" y="3226"/>
                  </a:lnTo>
                  <a:lnTo>
                    <a:pt x="2772" y="3222"/>
                  </a:lnTo>
                  <a:lnTo>
                    <a:pt x="2835" y="3213"/>
                  </a:lnTo>
                  <a:lnTo>
                    <a:pt x="2896" y="3197"/>
                  </a:lnTo>
                  <a:lnTo>
                    <a:pt x="2953" y="3176"/>
                  </a:lnTo>
                  <a:lnTo>
                    <a:pt x="3009" y="3149"/>
                  </a:lnTo>
                  <a:lnTo>
                    <a:pt x="3061" y="3118"/>
                  </a:lnTo>
                  <a:lnTo>
                    <a:pt x="3110" y="3081"/>
                  </a:lnTo>
                  <a:lnTo>
                    <a:pt x="3155" y="3040"/>
                  </a:lnTo>
                  <a:lnTo>
                    <a:pt x="3196" y="2995"/>
                  </a:lnTo>
                  <a:lnTo>
                    <a:pt x="3232" y="2946"/>
                  </a:lnTo>
                  <a:lnTo>
                    <a:pt x="3264" y="2894"/>
                  </a:lnTo>
                  <a:lnTo>
                    <a:pt x="3291" y="2839"/>
                  </a:lnTo>
                  <a:lnTo>
                    <a:pt x="3313" y="2780"/>
                  </a:lnTo>
                  <a:lnTo>
                    <a:pt x="3328" y="2720"/>
                  </a:lnTo>
                  <a:lnTo>
                    <a:pt x="3338" y="2657"/>
                  </a:lnTo>
                  <a:lnTo>
                    <a:pt x="3341" y="2592"/>
                  </a:lnTo>
                  <a:lnTo>
                    <a:pt x="3338" y="2529"/>
                  </a:lnTo>
                  <a:lnTo>
                    <a:pt x="3328" y="2467"/>
                  </a:lnTo>
                  <a:lnTo>
                    <a:pt x="3314" y="2409"/>
                  </a:lnTo>
                  <a:lnTo>
                    <a:pt x="3293" y="2351"/>
                  </a:lnTo>
                  <a:lnTo>
                    <a:pt x="3267" y="2297"/>
                  </a:lnTo>
                  <a:lnTo>
                    <a:pt x="3237" y="2245"/>
                  </a:lnTo>
                  <a:lnTo>
                    <a:pt x="3203" y="2197"/>
                  </a:lnTo>
                  <a:lnTo>
                    <a:pt x="3163" y="2153"/>
                  </a:lnTo>
                  <a:lnTo>
                    <a:pt x="3120" y="2112"/>
                  </a:lnTo>
                  <a:lnTo>
                    <a:pt x="3073" y="2076"/>
                  </a:lnTo>
                  <a:lnTo>
                    <a:pt x="3022" y="2043"/>
                  </a:lnTo>
                  <a:lnTo>
                    <a:pt x="2975" y="2019"/>
                  </a:lnTo>
                  <a:lnTo>
                    <a:pt x="2927" y="1999"/>
                  </a:lnTo>
                  <a:lnTo>
                    <a:pt x="2877" y="1982"/>
                  </a:lnTo>
                  <a:lnTo>
                    <a:pt x="2871" y="1980"/>
                  </a:lnTo>
                  <a:lnTo>
                    <a:pt x="2863" y="1979"/>
                  </a:lnTo>
                  <a:lnTo>
                    <a:pt x="2833" y="1972"/>
                  </a:lnTo>
                  <a:lnTo>
                    <a:pt x="2801" y="1967"/>
                  </a:lnTo>
                  <a:lnTo>
                    <a:pt x="2784" y="1964"/>
                  </a:lnTo>
                  <a:lnTo>
                    <a:pt x="2746" y="1960"/>
                  </a:lnTo>
                  <a:lnTo>
                    <a:pt x="2707" y="1958"/>
                  </a:lnTo>
                  <a:close/>
                  <a:moveTo>
                    <a:pt x="1585" y="576"/>
                  </a:moveTo>
                  <a:lnTo>
                    <a:pt x="1520" y="578"/>
                  </a:lnTo>
                  <a:lnTo>
                    <a:pt x="1460" y="583"/>
                  </a:lnTo>
                  <a:lnTo>
                    <a:pt x="1404" y="593"/>
                  </a:lnTo>
                  <a:lnTo>
                    <a:pt x="1353" y="604"/>
                  </a:lnTo>
                  <a:lnTo>
                    <a:pt x="1306" y="621"/>
                  </a:lnTo>
                  <a:lnTo>
                    <a:pt x="1263" y="640"/>
                  </a:lnTo>
                  <a:lnTo>
                    <a:pt x="1224" y="663"/>
                  </a:lnTo>
                  <a:lnTo>
                    <a:pt x="1190" y="689"/>
                  </a:lnTo>
                  <a:lnTo>
                    <a:pt x="1159" y="719"/>
                  </a:lnTo>
                  <a:lnTo>
                    <a:pt x="1136" y="750"/>
                  </a:lnTo>
                  <a:lnTo>
                    <a:pt x="1117" y="781"/>
                  </a:lnTo>
                  <a:lnTo>
                    <a:pt x="1103" y="813"/>
                  </a:lnTo>
                  <a:lnTo>
                    <a:pt x="1092" y="844"/>
                  </a:lnTo>
                  <a:lnTo>
                    <a:pt x="1085" y="872"/>
                  </a:lnTo>
                  <a:lnTo>
                    <a:pt x="1081" y="898"/>
                  </a:lnTo>
                  <a:lnTo>
                    <a:pt x="1079" y="923"/>
                  </a:lnTo>
                  <a:lnTo>
                    <a:pt x="1078" y="942"/>
                  </a:lnTo>
                  <a:lnTo>
                    <a:pt x="1079" y="957"/>
                  </a:lnTo>
                  <a:lnTo>
                    <a:pt x="1079" y="967"/>
                  </a:lnTo>
                  <a:lnTo>
                    <a:pt x="1080" y="971"/>
                  </a:lnTo>
                  <a:lnTo>
                    <a:pt x="1080" y="978"/>
                  </a:lnTo>
                  <a:lnTo>
                    <a:pt x="1080" y="1299"/>
                  </a:lnTo>
                  <a:lnTo>
                    <a:pt x="1061" y="1316"/>
                  </a:lnTo>
                  <a:lnTo>
                    <a:pt x="1047" y="1331"/>
                  </a:lnTo>
                  <a:lnTo>
                    <a:pt x="1037" y="1348"/>
                  </a:lnTo>
                  <a:lnTo>
                    <a:pt x="1031" y="1367"/>
                  </a:lnTo>
                  <a:lnTo>
                    <a:pt x="1028" y="1387"/>
                  </a:lnTo>
                  <a:lnTo>
                    <a:pt x="1028" y="1591"/>
                  </a:lnTo>
                  <a:lnTo>
                    <a:pt x="1031" y="1610"/>
                  </a:lnTo>
                  <a:lnTo>
                    <a:pt x="1037" y="1627"/>
                  </a:lnTo>
                  <a:lnTo>
                    <a:pt x="1045" y="1644"/>
                  </a:lnTo>
                  <a:lnTo>
                    <a:pt x="1058" y="1659"/>
                  </a:lnTo>
                  <a:lnTo>
                    <a:pt x="1073" y="1670"/>
                  </a:lnTo>
                  <a:lnTo>
                    <a:pt x="1092" y="1684"/>
                  </a:lnTo>
                  <a:lnTo>
                    <a:pt x="1098" y="1706"/>
                  </a:lnTo>
                  <a:lnTo>
                    <a:pt x="1109" y="1750"/>
                  </a:lnTo>
                  <a:lnTo>
                    <a:pt x="1123" y="1791"/>
                  </a:lnTo>
                  <a:lnTo>
                    <a:pt x="1137" y="1831"/>
                  </a:lnTo>
                  <a:lnTo>
                    <a:pt x="1153" y="1867"/>
                  </a:lnTo>
                  <a:lnTo>
                    <a:pt x="1169" y="1902"/>
                  </a:lnTo>
                  <a:lnTo>
                    <a:pt x="1186" y="1933"/>
                  </a:lnTo>
                  <a:lnTo>
                    <a:pt x="1201" y="1963"/>
                  </a:lnTo>
                  <a:lnTo>
                    <a:pt x="1217" y="1988"/>
                  </a:lnTo>
                  <a:lnTo>
                    <a:pt x="1232" y="2010"/>
                  </a:lnTo>
                  <a:lnTo>
                    <a:pt x="1244" y="2029"/>
                  </a:lnTo>
                  <a:lnTo>
                    <a:pt x="1255" y="2044"/>
                  </a:lnTo>
                  <a:lnTo>
                    <a:pt x="1263" y="2055"/>
                  </a:lnTo>
                  <a:lnTo>
                    <a:pt x="1268" y="2062"/>
                  </a:lnTo>
                  <a:lnTo>
                    <a:pt x="1270" y="2064"/>
                  </a:lnTo>
                  <a:lnTo>
                    <a:pt x="1284" y="2081"/>
                  </a:lnTo>
                  <a:lnTo>
                    <a:pt x="1284" y="2288"/>
                  </a:lnTo>
                  <a:lnTo>
                    <a:pt x="1282" y="2321"/>
                  </a:lnTo>
                  <a:lnTo>
                    <a:pt x="1276" y="2353"/>
                  </a:lnTo>
                  <a:lnTo>
                    <a:pt x="1265" y="2384"/>
                  </a:lnTo>
                  <a:lnTo>
                    <a:pt x="1250" y="2412"/>
                  </a:lnTo>
                  <a:lnTo>
                    <a:pt x="1232" y="2439"/>
                  </a:lnTo>
                  <a:lnTo>
                    <a:pt x="1210" y="2463"/>
                  </a:lnTo>
                  <a:lnTo>
                    <a:pt x="1186" y="2484"/>
                  </a:lnTo>
                  <a:lnTo>
                    <a:pt x="1157" y="2502"/>
                  </a:lnTo>
                  <a:lnTo>
                    <a:pt x="702" y="2750"/>
                  </a:lnTo>
                  <a:lnTo>
                    <a:pt x="699" y="2752"/>
                  </a:lnTo>
                  <a:lnTo>
                    <a:pt x="696" y="2753"/>
                  </a:lnTo>
                  <a:lnTo>
                    <a:pt x="704" y="2760"/>
                  </a:lnTo>
                  <a:lnTo>
                    <a:pt x="781" y="2813"/>
                  </a:lnTo>
                  <a:lnTo>
                    <a:pt x="805" y="2829"/>
                  </a:lnTo>
                  <a:lnTo>
                    <a:pt x="849" y="2855"/>
                  </a:lnTo>
                  <a:lnTo>
                    <a:pt x="893" y="2880"/>
                  </a:lnTo>
                  <a:lnTo>
                    <a:pt x="899" y="2883"/>
                  </a:lnTo>
                  <a:lnTo>
                    <a:pt x="905" y="2886"/>
                  </a:lnTo>
                  <a:lnTo>
                    <a:pt x="972" y="2919"/>
                  </a:lnTo>
                  <a:lnTo>
                    <a:pt x="1041" y="2949"/>
                  </a:lnTo>
                  <a:lnTo>
                    <a:pt x="1112" y="2974"/>
                  </a:lnTo>
                  <a:lnTo>
                    <a:pt x="1114" y="2975"/>
                  </a:lnTo>
                  <a:lnTo>
                    <a:pt x="1117" y="2976"/>
                  </a:lnTo>
                  <a:lnTo>
                    <a:pt x="1192" y="2999"/>
                  </a:lnTo>
                  <a:lnTo>
                    <a:pt x="1266" y="3018"/>
                  </a:lnTo>
                  <a:lnTo>
                    <a:pt x="1343" y="3033"/>
                  </a:lnTo>
                  <a:lnTo>
                    <a:pt x="1345" y="3033"/>
                  </a:lnTo>
                  <a:lnTo>
                    <a:pt x="1347" y="3034"/>
                  </a:lnTo>
                  <a:lnTo>
                    <a:pt x="1401" y="3041"/>
                  </a:lnTo>
                  <a:lnTo>
                    <a:pt x="1456" y="3046"/>
                  </a:lnTo>
                  <a:lnTo>
                    <a:pt x="1475" y="3049"/>
                  </a:lnTo>
                  <a:lnTo>
                    <a:pt x="1529" y="3052"/>
                  </a:lnTo>
                  <a:lnTo>
                    <a:pt x="1585" y="3053"/>
                  </a:lnTo>
                  <a:lnTo>
                    <a:pt x="1682" y="3050"/>
                  </a:lnTo>
                  <a:lnTo>
                    <a:pt x="1778" y="3040"/>
                  </a:lnTo>
                  <a:lnTo>
                    <a:pt x="1875" y="3023"/>
                  </a:lnTo>
                  <a:lnTo>
                    <a:pt x="1969" y="3001"/>
                  </a:lnTo>
                  <a:lnTo>
                    <a:pt x="2062" y="2972"/>
                  </a:lnTo>
                  <a:lnTo>
                    <a:pt x="2058" y="2964"/>
                  </a:lnTo>
                  <a:lnTo>
                    <a:pt x="2043" y="2936"/>
                  </a:lnTo>
                  <a:lnTo>
                    <a:pt x="2041" y="2932"/>
                  </a:lnTo>
                  <a:lnTo>
                    <a:pt x="2038" y="2928"/>
                  </a:lnTo>
                  <a:lnTo>
                    <a:pt x="2036" y="2922"/>
                  </a:lnTo>
                  <a:lnTo>
                    <a:pt x="2033" y="2916"/>
                  </a:lnTo>
                  <a:lnTo>
                    <a:pt x="2024" y="2898"/>
                  </a:lnTo>
                  <a:lnTo>
                    <a:pt x="2013" y="2872"/>
                  </a:lnTo>
                  <a:lnTo>
                    <a:pt x="2013" y="2872"/>
                  </a:lnTo>
                  <a:lnTo>
                    <a:pt x="2013" y="2872"/>
                  </a:lnTo>
                  <a:lnTo>
                    <a:pt x="1999" y="2837"/>
                  </a:lnTo>
                  <a:lnTo>
                    <a:pt x="1998" y="2831"/>
                  </a:lnTo>
                  <a:lnTo>
                    <a:pt x="1996" y="2824"/>
                  </a:lnTo>
                  <a:lnTo>
                    <a:pt x="1990" y="2805"/>
                  </a:lnTo>
                  <a:lnTo>
                    <a:pt x="1987" y="2797"/>
                  </a:lnTo>
                  <a:lnTo>
                    <a:pt x="1985" y="2790"/>
                  </a:lnTo>
                  <a:lnTo>
                    <a:pt x="1980" y="2772"/>
                  </a:lnTo>
                  <a:lnTo>
                    <a:pt x="1975" y="2747"/>
                  </a:lnTo>
                  <a:lnTo>
                    <a:pt x="1974" y="2745"/>
                  </a:lnTo>
                  <a:lnTo>
                    <a:pt x="1973" y="2742"/>
                  </a:lnTo>
                  <a:lnTo>
                    <a:pt x="1973" y="2742"/>
                  </a:lnTo>
                  <a:lnTo>
                    <a:pt x="1970" y="2722"/>
                  </a:lnTo>
                  <a:lnTo>
                    <a:pt x="1965" y="2692"/>
                  </a:lnTo>
                  <a:lnTo>
                    <a:pt x="1964" y="2684"/>
                  </a:lnTo>
                  <a:lnTo>
                    <a:pt x="1964" y="2677"/>
                  </a:lnTo>
                  <a:lnTo>
                    <a:pt x="1962" y="2660"/>
                  </a:lnTo>
                  <a:lnTo>
                    <a:pt x="1960" y="2642"/>
                  </a:lnTo>
                  <a:lnTo>
                    <a:pt x="1958" y="2592"/>
                  </a:lnTo>
                  <a:lnTo>
                    <a:pt x="1959" y="2550"/>
                  </a:lnTo>
                  <a:lnTo>
                    <a:pt x="1964" y="2508"/>
                  </a:lnTo>
                  <a:lnTo>
                    <a:pt x="1934" y="2490"/>
                  </a:lnTo>
                  <a:lnTo>
                    <a:pt x="1909" y="2469"/>
                  </a:lnTo>
                  <a:lnTo>
                    <a:pt x="1886" y="2445"/>
                  </a:lnTo>
                  <a:lnTo>
                    <a:pt x="1867" y="2419"/>
                  </a:lnTo>
                  <a:lnTo>
                    <a:pt x="1853" y="2390"/>
                  </a:lnTo>
                  <a:lnTo>
                    <a:pt x="1842" y="2359"/>
                  </a:lnTo>
                  <a:lnTo>
                    <a:pt x="1835" y="2327"/>
                  </a:lnTo>
                  <a:lnTo>
                    <a:pt x="1833" y="2292"/>
                  </a:lnTo>
                  <a:lnTo>
                    <a:pt x="1833" y="2080"/>
                  </a:lnTo>
                  <a:lnTo>
                    <a:pt x="1847" y="2063"/>
                  </a:lnTo>
                  <a:lnTo>
                    <a:pt x="1860" y="2047"/>
                  </a:lnTo>
                  <a:lnTo>
                    <a:pt x="1875" y="2030"/>
                  </a:lnTo>
                  <a:lnTo>
                    <a:pt x="1889" y="2009"/>
                  </a:lnTo>
                  <a:lnTo>
                    <a:pt x="1925" y="1955"/>
                  </a:lnTo>
                  <a:lnTo>
                    <a:pt x="1956" y="1900"/>
                  </a:lnTo>
                  <a:lnTo>
                    <a:pt x="1986" y="1841"/>
                  </a:lnTo>
                  <a:lnTo>
                    <a:pt x="2011" y="1781"/>
                  </a:lnTo>
                  <a:lnTo>
                    <a:pt x="2033" y="1719"/>
                  </a:lnTo>
                  <a:lnTo>
                    <a:pt x="2042" y="1690"/>
                  </a:lnTo>
                  <a:lnTo>
                    <a:pt x="2072" y="1682"/>
                  </a:lnTo>
                  <a:lnTo>
                    <a:pt x="2090" y="1673"/>
                  </a:lnTo>
                  <a:lnTo>
                    <a:pt x="2107" y="1662"/>
                  </a:lnTo>
                  <a:lnTo>
                    <a:pt x="2121" y="1647"/>
                  </a:lnTo>
                  <a:lnTo>
                    <a:pt x="2130" y="1631"/>
                  </a:lnTo>
                  <a:lnTo>
                    <a:pt x="2137" y="1611"/>
                  </a:lnTo>
                  <a:lnTo>
                    <a:pt x="2140" y="1591"/>
                  </a:lnTo>
                  <a:lnTo>
                    <a:pt x="2140" y="1387"/>
                  </a:lnTo>
                  <a:lnTo>
                    <a:pt x="2137" y="1367"/>
                  </a:lnTo>
                  <a:lnTo>
                    <a:pt x="2131" y="1348"/>
                  </a:lnTo>
                  <a:lnTo>
                    <a:pt x="2121" y="1331"/>
                  </a:lnTo>
                  <a:lnTo>
                    <a:pt x="2107" y="1316"/>
                  </a:lnTo>
                  <a:lnTo>
                    <a:pt x="2088" y="1299"/>
                  </a:lnTo>
                  <a:lnTo>
                    <a:pt x="2088" y="971"/>
                  </a:lnTo>
                  <a:lnTo>
                    <a:pt x="2089" y="967"/>
                  </a:lnTo>
                  <a:lnTo>
                    <a:pt x="2089" y="957"/>
                  </a:lnTo>
                  <a:lnTo>
                    <a:pt x="2089" y="941"/>
                  </a:lnTo>
                  <a:lnTo>
                    <a:pt x="2088" y="922"/>
                  </a:lnTo>
                  <a:lnTo>
                    <a:pt x="2086" y="898"/>
                  </a:lnTo>
                  <a:lnTo>
                    <a:pt x="2082" y="871"/>
                  </a:lnTo>
                  <a:lnTo>
                    <a:pt x="2075" y="842"/>
                  </a:lnTo>
                  <a:lnTo>
                    <a:pt x="2064" y="812"/>
                  </a:lnTo>
                  <a:lnTo>
                    <a:pt x="2050" y="780"/>
                  </a:lnTo>
                  <a:lnTo>
                    <a:pt x="2031" y="749"/>
                  </a:lnTo>
                  <a:lnTo>
                    <a:pt x="2007" y="718"/>
                  </a:lnTo>
                  <a:lnTo>
                    <a:pt x="1977" y="689"/>
                  </a:lnTo>
                  <a:lnTo>
                    <a:pt x="1943" y="662"/>
                  </a:lnTo>
                  <a:lnTo>
                    <a:pt x="1904" y="640"/>
                  </a:lnTo>
                  <a:lnTo>
                    <a:pt x="1861" y="620"/>
                  </a:lnTo>
                  <a:lnTo>
                    <a:pt x="1814" y="604"/>
                  </a:lnTo>
                  <a:lnTo>
                    <a:pt x="1763" y="592"/>
                  </a:lnTo>
                  <a:lnTo>
                    <a:pt x="1707" y="583"/>
                  </a:lnTo>
                  <a:lnTo>
                    <a:pt x="1647" y="578"/>
                  </a:lnTo>
                  <a:lnTo>
                    <a:pt x="1585" y="576"/>
                  </a:lnTo>
                  <a:close/>
                  <a:moveTo>
                    <a:pt x="1585" y="115"/>
                  </a:moveTo>
                  <a:lnTo>
                    <a:pt x="1487" y="118"/>
                  </a:lnTo>
                  <a:lnTo>
                    <a:pt x="1393" y="128"/>
                  </a:lnTo>
                  <a:lnTo>
                    <a:pt x="1300" y="143"/>
                  </a:lnTo>
                  <a:lnTo>
                    <a:pt x="1209" y="164"/>
                  </a:lnTo>
                  <a:lnTo>
                    <a:pt x="1121" y="191"/>
                  </a:lnTo>
                  <a:lnTo>
                    <a:pt x="1034" y="222"/>
                  </a:lnTo>
                  <a:lnTo>
                    <a:pt x="950" y="260"/>
                  </a:lnTo>
                  <a:lnTo>
                    <a:pt x="869" y="302"/>
                  </a:lnTo>
                  <a:lnTo>
                    <a:pt x="792" y="348"/>
                  </a:lnTo>
                  <a:lnTo>
                    <a:pt x="717" y="399"/>
                  </a:lnTo>
                  <a:lnTo>
                    <a:pt x="646" y="454"/>
                  </a:lnTo>
                  <a:lnTo>
                    <a:pt x="578" y="515"/>
                  </a:lnTo>
                  <a:lnTo>
                    <a:pt x="514" y="578"/>
                  </a:lnTo>
                  <a:lnTo>
                    <a:pt x="455" y="646"/>
                  </a:lnTo>
                  <a:lnTo>
                    <a:pt x="399" y="717"/>
                  </a:lnTo>
                  <a:lnTo>
                    <a:pt x="348" y="792"/>
                  </a:lnTo>
                  <a:lnTo>
                    <a:pt x="301" y="870"/>
                  </a:lnTo>
                  <a:lnTo>
                    <a:pt x="259" y="951"/>
                  </a:lnTo>
                  <a:lnTo>
                    <a:pt x="222" y="1035"/>
                  </a:lnTo>
                  <a:lnTo>
                    <a:pt x="191" y="1121"/>
                  </a:lnTo>
                  <a:lnTo>
                    <a:pt x="163" y="1210"/>
                  </a:lnTo>
                  <a:lnTo>
                    <a:pt x="142" y="1300"/>
                  </a:lnTo>
                  <a:lnTo>
                    <a:pt x="128" y="1393"/>
                  </a:lnTo>
                  <a:lnTo>
                    <a:pt x="118" y="1488"/>
                  </a:lnTo>
                  <a:lnTo>
                    <a:pt x="115" y="1584"/>
                  </a:lnTo>
                  <a:lnTo>
                    <a:pt x="118" y="1683"/>
                  </a:lnTo>
                  <a:lnTo>
                    <a:pt x="129" y="1781"/>
                  </a:lnTo>
                  <a:lnTo>
                    <a:pt x="145" y="1877"/>
                  </a:lnTo>
                  <a:lnTo>
                    <a:pt x="167" y="1970"/>
                  </a:lnTo>
                  <a:lnTo>
                    <a:pt x="195" y="2061"/>
                  </a:lnTo>
                  <a:lnTo>
                    <a:pt x="228" y="2149"/>
                  </a:lnTo>
                  <a:lnTo>
                    <a:pt x="267" y="2235"/>
                  </a:lnTo>
                  <a:lnTo>
                    <a:pt x="311" y="2317"/>
                  </a:lnTo>
                  <a:lnTo>
                    <a:pt x="360" y="2396"/>
                  </a:lnTo>
                  <a:lnTo>
                    <a:pt x="415" y="2472"/>
                  </a:lnTo>
                  <a:lnTo>
                    <a:pt x="473" y="2544"/>
                  </a:lnTo>
                  <a:lnTo>
                    <a:pt x="536" y="2613"/>
                  </a:lnTo>
                  <a:lnTo>
                    <a:pt x="603" y="2677"/>
                  </a:lnTo>
                  <a:lnTo>
                    <a:pt x="625" y="2662"/>
                  </a:lnTo>
                  <a:lnTo>
                    <a:pt x="646" y="2648"/>
                  </a:lnTo>
                  <a:lnTo>
                    <a:pt x="1102" y="2400"/>
                  </a:lnTo>
                  <a:lnTo>
                    <a:pt x="1122" y="2388"/>
                  </a:lnTo>
                  <a:lnTo>
                    <a:pt x="1137" y="2372"/>
                  </a:lnTo>
                  <a:lnTo>
                    <a:pt x="1151" y="2353"/>
                  </a:lnTo>
                  <a:lnTo>
                    <a:pt x="1160" y="2333"/>
                  </a:lnTo>
                  <a:lnTo>
                    <a:pt x="1167" y="2311"/>
                  </a:lnTo>
                  <a:lnTo>
                    <a:pt x="1169" y="2288"/>
                  </a:lnTo>
                  <a:lnTo>
                    <a:pt x="1169" y="2121"/>
                  </a:lnTo>
                  <a:lnTo>
                    <a:pt x="1158" y="2106"/>
                  </a:lnTo>
                  <a:lnTo>
                    <a:pt x="1145" y="2087"/>
                  </a:lnTo>
                  <a:lnTo>
                    <a:pt x="1129" y="2063"/>
                  </a:lnTo>
                  <a:lnTo>
                    <a:pt x="1111" y="2036"/>
                  </a:lnTo>
                  <a:lnTo>
                    <a:pt x="1093" y="2005"/>
                  </a:lnTo>
                  <a:lnTo>
                    <a:pt x="1075" y="1971"/>
                  </a:lnTo>
                  <a:lnTo>
                    <a:pt x="1056" y="1933"/>
                  </a:lnTo>
                  <a:lnTo>
                    <a:pt x="1038" y="1892"/>
                  </a:lnTo>
                  <a:lnTo>
                    <a:pt x="1020" y="1848"/>
                  </a:lnTo>
                  <a:lnTo>
                    <a:pt x="1004" y="1802"/>
                  </a:lnTo>
                  <a:lnTo>
                    <a:pt x="991" y="1753"/>
                  </a:lnTo>
                  <a:lnTo>
                    <a:pt x="969" y="1732"/>
                  </a:lnTo>
                  <a:lnTo>
                    <a:pt x="949" y="1707"/>
                  </a:lnTo>
                  <a:lnTo>
                    <a:pt x="934" y="1681"/>
                  </a:lnTo>
                  <a:lnTo>
                    <a:pt x="923" y="1653"/>
                  </a:lnTo>
                  <a:lnTo>
                    <a:pt x="916" y="1622"/>
                  </a:lnTo>
                  <a:lnTo>
                    <a:pt x="914" y="1591"/>
                  </a:lnTo>
                  <a:lnTo>
                    <a:pt x="914" y="1387"/>
                  </a:lnTo>
                  <a:lnTo>
                    <a:pt x="916" y="1357"/>
                  </a:lnTo>
                  <a:lnTo>
                    <a:pt x="923" y="1328"/>
                  </a:lnTo>
                  <a:lnTo>
                    <a:pt x="933" y="1301"/>
                  </a:lnTo>
                  <a:lnTo>
                    <a:pt x="947" y="1274"/>
                  </a:lnTo>
                  <a:lnTo>
                    <a:pt x="965" y="1250"/>
                  </a:lnTo>
                  <a:lnTo>
                    <a:pt x="965" y="981"/>
                  </a:lnTo>
                  <a:lnTo>
                    <a:pt x="963" y="970"/>
                  </a:lnTo>
                  <a:lnTo>
                    <a:pt x="963" y="952"/>
                  </a:lnTo>
                  <a:lnTo>
                    <a:pt x="963" y="929"/>
                  </a:lnTo>
                  <a:lnTo>
                    <a:pt x="966" y="902"/>
                  </a:lnTo>
                  <a:lnTo>
                    <a:pt x="969" y="870"/>
                  </a:lnTo>
                  <a:lnTo>
                    <a:pt x="976" y="836"/>
                  </a:lnTo>
                  <a:lnTo>
                    <a:pt x="985" y="799"/>
                  </a:lnTo>
                  <a:lnTo>
                    <a:pt x="1000" y="760"/>
                  </a:lnTo>
                  <a:lnTo>
                    <a:pt x="1019" y="722"/>
                  </a:lnTo>
                  <a:lnTo>
                    <a:pt x="1043" y="682"/>
                  </a:lnTo>
                  <a:lnTo>
                    <a:pt x="1073" y="643"/>
                  </a:lnTo>
                  <a:lnTo>
                    <a:pt x="1107" y="609"/>
                  </a:lnTo>
                  <a:lnTo>
                    <a:pt x="1145" y="578"/>
                  </a:lnTo>
                  <a:lnTo>
                    <a:pt x="1187" y="551"/>
                  </a:lnTo>
                  <a:lnTo>
                    <a:pt x="1232" y="527"/>
                  </a:lnTo>
                  <a:lnTo>
                    <a:pt x="1281" y="507"/>
                  </a:lnTo>
                  <a:lnTo>
                    <a:pt x="1334" y="490"/>
                  </a:lnTo>
                  <a:lnTo>
                    <a:pt x="1391" y="477"/>
                  </a:lnTo>
                  <a:lnTo>
                    <a:pt x="1452" y="468"/>
                  </a:lnTo>
                  <a:lnTo>
                    <a:pt x="1516" y="463"/>
                  </a:lnTo>
                  <a:lnTo>
                    <a:pt x="1585" y="461"/>
                  </a:lnTo>
                  <a:lnTo>
                    <a:pt x="1652" y="463"/>
                  </a:lnTo>
                  <a:lnTo>
                    <a:pt x="1716" y="468"/>
                  </a:lnTo>
                  <a:lnTo>
                    <a:pt x="1777" y="477"/>
                  </a:lnTo>
                  <a:lnTo>
                    <a:pt x="1834" y="490"/>
                  </a:lnTo>
                  <a:lnTo>
                    <a:pt x="1887" y="507"/>
                  </a:lnTo>
                  <a:lnTo>
                    <a:pt x="1936" y="527"/>
                  </a:lnTo>
                  <a:lnTo>
                    <a:pt x="1981" y="551"/>
                  </a:lnTo>
                  <a:lnTo>
                    <a:pt x="2023" y="578"/>
                  </a:lnTo>
                  <a:lnTo>
                    <a:pt x="2061" y="609"/>
                  </a:lnTo>
                  <a:lnTo>
                    <a:pt x="2095" y="643"/>
                  </a:lnTo>
                  <a:lnTo>
                    <a:pt x="2125" y="682"/>
                  </a:lnTo>
                  <a:lnTo>
                    <a:pt x="2149" y="722"/>
                  </a:lnTo>
                  <a:lnTo>
                    <a:pt x="2168" y="760"/>
                  </a:lnTo>
                  <a:lnTo>
                    <a:pt x="2183" y="799"/>
                  </a:lnTo>
                  <a:lnTo>
                    <a:pt x="2192" y="836"/>
                  </a:lnTo>
                  <a:lnTo>
                    <a:pt x="2199" y="870"/>
                  </a:lnTo>
                  <a:lnTo>
                    <a:pt x="2202" y="902"/>
                  </a:lnTo>
                  <a:lnTo>
                    <a:pt x="2205" y="929"/>
                  </a:lnTo>
                  <a:lnTo>
                    <a:pt x="2205" y="952"/>
                  </a:lnTo>
                  <a:lnTo>
                    <a:pt x="2205" y="970"/>
                  </a:lnTo>
                  <a:lnTo>
                    <a:pt x="2203" y="981"/>
                  </a:lnTo>
                  <a:lnTo>
                    <a:pt x="2203" y="1250"/>
                  </a:lnTo>
                  <a:lnTo>
                    <a:pt x="2221" y="1274"/>
                  </a:lnTo>
                  <a:lnTo>
                    <a:pt x="2235" y="1301"/>
                  </a:lnTo>
                  <a:lnTo>
                    <a:pt x="2245" y="1328"/>
                  </a:lnTo>
                  <a:lnTo>
                    <a:pt x="2252" y="1357"/>
                  </a:lnTo>
                  <a:lnTo>
                    <a:pt x="2254" y="1387"/>
                  </a:lnTo>
                  <a:lnTo>
                    <a:pt x="2254" y="1591"/>
                  </a:lnTo>
                  <a:lnTo>
                    <a:pt x="2252" y="1625"/>
                  </a:lnTo>
                  <a:lnTo>
                    <a:pt x="2243" y="1658"/>
                  </a:lnTo>
                  <a:lnTo>
                    <a:pt x="2230" y="1689"/>
                  </a:lnTo>
                  <a:lnTo>
                    <a:pt x="2212" y="1717"/>
                  </a:lnTo>
                  <a:lnTo>
                    <a:pt x="2190" y="1742"/>
                  </a:lnTo>
                  <a:lnTo>
                    <a:pt x="2164" y="1764"/>
                  </a:lnTo>
                  <a:lnTo>
                    <a:pt x="2134" y="1780"/>
                  </a:lnTo>
                  <a:lnTo>
                    <a:pt x="2110" y="1843"/>
                  </a:lnTo>
                  <a:lnTo>
                    <a:pt x="2083" y="1905"/>
                  </a:lnTo>
                  <a:lnTo>
                    <a:pt x="2053" y="1964"/>
                  </a:lnTo>
                  <a:lnTo>
                    <a:pt x="2020" y="2020"/>
                  </a:lnTo>
                  <a:lnTo>
                    <a:pt x="1984" y="2076"/>
                  </a:lnTo>
                  <a:lnTo>
                    <a:pt x="1966" y="2100"/>
                  </a:lnTo>
                  <a:lnTo>
                    <a:pt x="1948" y="2123"/>
                  </a:lnTo>
                  <a:lnTo>
                    <a:pt x="1948" y="2292"/>
                  </a:lnTo>
                  <a:lnTo>
                    <a:pt x="1951" y="2319"/>
                  </a:lnTo>
                  <a:lnTo>
                    <a:pt x="1958" y="2344"/>
                  </a:lnTo>
                  <a:lnTo>
                    <a:pt x="1971" y="2366"/>
                  </a:lnTo>
                  <a:lnTo>
                    <a:pt x="1988" y="2386"/>
                  </a:lnTo>
                  <a:lnTo>
                    <a:pt x="2009" y="2324"/>
                  </a:lnTo>
                  <a:lnTo>
                    <a:pt x="2035" y="2265"/>
                  </a:lnTo>
                  <a:lnTo>
                    <a:pt x="2065" y="2209"/>
                  </a:lnTo>
                  <a:lnTo>
                    <a:pt x="2100" y="2156"/>
                  </a:lnTo>
                  <a:lnTo>
                    <a:pt x="2139" y="2106"/>
                  </a:lnTo>
                  <a:lnTo>
                    <a:pt x="2181" y="2060"/>
                  </a:lnTo>
                  <a:lnTo>
                    <a:pt x="2229" y="2017"/>
                  </a:lnTo>
                  <a:lnTo>
                    <a:pt x="2279" y="1978"/>
                  </a:lnTo>
                  <a:lnTo>
                    <a:pt x="2332" y="1945"/>
                  </a:lnTo>
                  <a:lnTo>
                    <a:pt x="2389" y="1914"/>
                  </a:lnTo>
                  <a:lnTo>
                    <a:pt x="2449" y="1889"/>
                  </a:lnTo>
                  <a:lnTo>
                    <a:pt x="2510" y="1870"/>
                  </a:lnTo>
                  <a:lnTo>
                    <a:pt x="2574" y="1856"/>
                  </a:lnTo>
                  <a:lnTo>
                    <a:pt x="2640" y="1846"/>
                  </a:lnTo>
                  <a:lnTo>
                    <a:pt x="2707" y="1843"/>
                  </a:lnTo>
                  <a:lnTo>
                    <a:pt x="2747" y="1844"/>
                  </a:lnTo>
                  <a:lnTo>
                    <a:pt x="2787" y="1847"/>
                  </a:lnTo>
                  <a:lnTo>
                    <a:pt x="2789" y="1848"/>
                  </a:lnTo>
                  <a:lnTo>
                    <a:pt x="2791" y="1848"/>
                  </a:lnTo>
                  <a:lnTo>
                    <a:pt x="2829" y="1854"/>
                  </a:lnTo>
                  <a:lnTo>
                    <a:pt x="2864" y="1860"/>
                  </a:lnTo>
                  <a:lnTo>
                    <a:pt x="2868" y="1861"/>
                  </a:lnTo>
                  <a:lnTo>
                    <a:pt x="2905" y="1870"/>
                  </a:lnTo>
                  <a:lnTo>
                    <a:pt x="2941" y="1881"/>
                  </a:lnTo>
                  <a:lnTo>
                    <a:pt x="2944" y="1882"/>
                  </a:lnTo>
                  <a:lnTo>
                    <a:pt x="2946" y="1883"/>
                  </a:lnTo>
                  <a:lnTo>
                    <a:pt x="2981" y="1896"/>
                  </a:lnTo>
                  <a:lnTo>
                    <a:pt x="3013" y="1909"/>
                  </a:lnTo>
                  <a:lnTo>
                    <a:pt x="3014" y="1910"/>
                  </a:lnTo>
                  <a:lnTo>
                    <a:pt x="3016" y="1910"/>
                  </a:lnTo>
                  <a:lnTo>
                    <a:pt x="3032" y="1830"/>
                  </a:lnTo>
                  <a:lnTo>
                    <a:pt x="3043" y="1748"/>
                  </a:lnTo>
                  <a:lnTo>
                    <a:pt x="3051" y="1666"/>
                  </a:lnTo>
                  <a:lnTo>
                    <a:pt x="3053" y="1584"/>
                  </a:lnTo>
                  <a:lnTo>
                    <a:pt x="3050" y="1488"/>
                  </a:lnTo>
                  <a:lnTo>
                    <a:pt x="3040" y="1393"/>
                  </a:lnTo>
                  <a:lnTo>
                    <a:pt x="3026" y="1300"/>
                  </a:lnTo>
                  <a:lnTo>
                    <a:pt x="3005" y="1210"/>
                  </a:lnTo>
                  <a:lnTo>
                    <a:pt x="2977" y="1121"/>
                  </a:lnTo>
                  <a:lnTo>
                    <a:pt x="2946" y="1035"/>
                  </a:lnTo>
                  <a:lnTo>
                    <a:pt x="2909" y="951"/>
                  </a:lnTo>
                  <a:lnTo>
                    <a:pt x="2867" y="870"/>
                  </a:lnTo>
                  <a:lnTo>
                    <a:pt x="2820" y="792"/>
                  </a:lnTo>
                  <a:lnTo>
                    <a:pt x="2769" y="717"/>
                  </a:lnTo>
                  <a:lnTo>
                    <a:pt x="2713" y="646"/>
                  </a:lnTo>
                  <a:lnTo>
                    <a:pt x="2654" y="578"/>
                  </a:lnTo>
                  <a:lnTo>
                    <a:pt x="2590" y="515"/>
                  </a:lnTo>
                  <a:lnTo>
                    <a:pt x="2522" y="454"/>
                  </a:lnTo>
                  <a:lnTo>
                    <a:pt x="2451" y="399"/>
                  </a:lnTo>
                  <a:lnTo>
                    <a:pt x="2376" y="348"/>
                  </a:lnTo>
                  <a:lnTo>
                    <a:pt x="2299" y="302"/>
                  </a:lnTo>
                  <a:lnTo>
                    <a:pt x="2218" y="260"/>
                  </a:lnTo>
                  <a:lnTo>
                    <a:pt x="2134" y="222"/>
                  </a:lnTo>
                  <a:lnTo>
                    <a:pt x="2047" y="191"/>
                  </a:lnTo>
                  <a:lnTo>
                    <a:pt x="1959" y="164"/>
                  </a:lnTo>
                  <a:lnTo>
                    <a:pt x="1868" y="143"/>
                  </a:lnTo>
                  <a:lnTo>
                    <a:pt x="1775" y="128"/>
                  </a:lnTo>
                  <a:lnTo>
                    <a:pt x="1681" y="118"/>
                  </a:lnTo>
                  <a:lnTo>
                    <a:pt x="1585" y="115"/>
                  </a:lnTo>
                  <a:close/>
                  <a:moveTo>
                    <a:pt x="1585" y="0"/>
                  </a:moveTo>
                  <a:lnTo>
                    <a:pt x="1684" y="3"/>
                  </a:lnTo>
                  <a:lnTo>
                    <a:pt x="1782" y="13"/>
                  </a:lnTo>
                  <a:lnTo>
                    <a:pt x="1879" y="28"/>
                  </a:lnTo>
                  <a:lnTo>
                    <a:pt x="1974" y="49"/>
                  </a:lnTo>
                  <a:lnTo>
                    <a:pt x="2066" y="75"/>
                  </a:lnTo>
                  <a:lnTo>
                    <a:pt x="2156" y="107"/>
                  </a:lnTo>
                  <a:lnTo>
                    <a:pt x="2243" y="144"/>
                  </a:lnTo>
                  <a:lnTo>
                    <a:pt x="2328" y="186"/>
                  </a:lnTo>
                  <a:lnTo>
                    <a:pt x="2410" y="232"/>
                  </a:lnTo>
                  <a:lnTo>
                    <a:pt x="2488" y="285"/>
                  </a:lnTo>
                  <a:lnTo>
                    <a:pt x="2564" y="340"/>
                  </a:lnTo>
                  <a:lnTo>
                    <a:pt x="2636" y="400"/>
                  </a:lnTo>
                  <a:lnTo>
                    <a:pt x="2704" y="465"/>
                  </a:lnTo>
                  <a:lnTo>
                    <a:pt x="2768" y="533"/>
                  </a:lnTo>
                  <a:lnTo>
                    <a:pt x="2828" y="604"/>
                  </a:lnTo>
                  <a:lnTo>
                    <a:pt x="2884" y="680"/>
                  </a:lnTo>
                  <a:lnTo>
                    <a:pt x="2936" y="758"/>
                  </a:lnTo>
                  <a:lnTo>
                    <a:pt x="2983" y="840"/>
                  </a:lnTo>
                  <a:lnTo>
                    <a:pt x="3025" y="925"/>
                  </a:lnTo>
                  <a:lnTo>
                    <a:pt x="3061" y="1013"/>
                  </a:lnTo>
                  <a:lnTo>
                    <a:pt x="3093" y="1103"/>
                  </a:lnTo>
                  <a:lnTo>
                    <a:pt x="3120" y="1195"/>
                  </a:lnTo>
                  <a:lnTo>
                    <a:pt x="3141" y="1289"/>
                  </a:lnTo>
                  <a:lnTo>
                    <a:pt x="3155" y="1385"/>
                  </a:lnTo>
                  <a:lnTo>
                    <a:pt x="3165" y="1484"/>
                  </a:lnTo>
                  <a:lnTo>
                    <a:pt x="3168" y="1584"/>
                  </a:lnTo>
                  <a:lnTo>
                    <a:pt x="3165" y="1681"/>
                  </a:lnTo>
                  <a:lnTo>
                    <a:pt x="3155" y="1777"/>
                  </a:lnTo>
                  <a:lnTo>
                    <a:pt x="3141" y="1874"/>
                  </a:lnTo>
                  <a:lnTo>
                    <a:pt x="3120" y="1968"/>
                  </a:lnTo>
                  <a:lnTo>
                    <a:pt x="3173" y="2007"/>
                  </a:lnTo>
                  <a:lnTo>
                    <a:pt x="3224" y="2050"/>
                  </a:lnTo>
                  <a:lnTo>
                    <a:pt x="3269" y="2098"/>
                  </a:lnTo>
                  <a:lnTo>
                    <a:pt x="3310" y="2149"/>
                  </a:lnTo>
                  <a:lnTo>
                    <a:pt x="3347" y="2204"/>
                  </a:lnTo>
                  <a:lnTo>
                    <a:pt x="3380" y="2262"/>
                  </a:lnTo>
                  <a:lnTo>
                    <a:pt x="3406" y="2324"/>
                  </a:lnTo>
                  <a:lnTo>
                    <a:pt x="3428" y="2388"/>
                  </a:lnTo>
                  <a:lnTo>
                    <a:pt x="3443" y="2454"/>
                  </a:lnTo>
                  <a:lnTo>
                    <a:pt x="3453" y="2522"/>
                  </a:lnTo>
                  <a:lnTo>
                    <a:pt x="3456" y="2592"/>
                  </a:lnTo>
                  <a:lnTo>
                    <a:pt x="3453" y="2660"/>
                  </a:lnTo>
                  <a:lnTo>
                    <a:pt x="3443" y="2727"/>
                  </a:lnTo>
                  <a:lnTo>
                    <a:pt x="3429" y="2791"/>
                  </a:lnTo>
                  <a:lnTo>
                    <a:pt x="3409" y="2853"/>
                  </a:lnTo>
                  <a:lnTo>
                    <a:pt x="3384" y="2912"/>
                  </a:lnTo>
                  <a:lnTo>
                    <a:pt x="3353" y="2970"/>
                  </a:lnTo>
                  <a:lnTo>
                    <a:pt x="3319" y="3023"/>
                  </a:lnTo>
                  <a:lnTo>
                    <a:pt x="3280" y="3075"/>
                  </a:lnTo>
                  <a:lnTo>
                    <a:pt x="3236" y="3122"/>
                  </a:lnTo>
                  <a:lnTo>
                    <a:pt x="3189" y="3165"/>
                  </a:lnTo>
                  <a:lnTo>
                    <a:pt x="3139" y="3204"/>
                  </a:lnTo>
                  <a:lnTo>
                    <a:pt x="3085" y="3238"/>
                  </a:lnTo>
                  <a:lnTo>
                    <a:pt x="3028" y="3268"/>
                  </a:lnTo>
                  <a:lnTo>
                    <a:pt x="2968" y="3294"/>
                  </a:lnTo>
                  <a:lnTo>
                    <a:pt x="2906" y="3315"/>
                  </a:lnTo>
                  <a:lnTo>
                    <a:pt x="2841" y="3329"/>
                  </a:lnTo>
                  <a:lnTo>
                    <a:pt x="2775" y="3338"/>
                  </a:lnTo>
                  <a:lnTo>
                    <a:pt x="2707" y="3341"/>
                  </a:lnTo>
                  <a:lnTo>
                    <a:pt x="2639" y="3338"/>
                  </a:lnTo>
                  <a:lnTo>
                    <a:pt x="2572" y="3328"/>
                  </a:lnTo>
                  <a:lnTo>
                    <a:pt x="2507" y="3314"/>
                  </a:lnTo>
                  <a:lnTo>
                    <a:pt x="2444" y="3294"/>
                  </a:lnTo>
                  <a:lnTo>
                    <a:pt x="2384" y="3267"/>
                  </a:lnTo>
                  <a:lnTo>
                    <a:pt x="2327" y="3237"/>
                  </a:lnTo>
                  <a:lnTo>
                    <a:pt x="2273" y="3201"/>
                  </a:lnTo>
                  <a:lnTo>
                    <a:pt x="2222" y="3162"/>
                  </a:lnTo>
                  <a:lnTo>
                    <a:pt x="2174" y="3118"/>
                  </a:lnTo>
                  <a:lnTo>
                    <a:pt x="2131" y="3071"/>
                  </a:lnTo>
                  <a:lnTo>
                    <a:pt x="2043" y="3100"/>
                  </a:lnTo>
                  <a:lnTo>
                    <a:pt x="1953" y="3124"/>
                  </a:lnTo>
                  <a:lnTo>
                    <a:pt x="1862" y="3144"/>
                  </a:lnTo>
                  <a:lnTo>
                    <a:pt x="1770" y="3157"/>
                  </a:lnTo>
                  <a:lnTo>
                    <a:pt x="1678" y="3166"/>
                  </a:lnTo>
                  <a:lnTo>
                    <a:pt x="1585" y="3168"/>
                  </a:lnTo>
                  <a:lnTo>
                    <a:pt x="1519" y="3167"/>
                  </a:lnTo>
                  <a:lnTo>
                    <a:pt x="1455" y="3163"/>
                  </a:lnTo>
                  <a:lnTo>
                    <a:pt x="1447" y="3162"/>
                  </a:lnTo>
                  <a:lnTo>
                    <a:pt x="1439" y="3162"/>
                  </a:lnTo>
                  <a:lnTo>
                    <a:pt x="1375" y="3154"/>
                  </a:lnTo>
                  <a:lnTo>
                    <a:pt x="1312" y="3145"/>
                  </a:lnTo>
                  <a:lnTo>
                    <a:pt x="1307" y="3144"/>
                  </a:lnTo>
                  <a:lnTo>
                    <a:pt x="1302" y="3143"/>
                  </a:lnTo>
                  <a:lnTo>
                    <a:pt x="1222" y="3126"/>
                  </a:lnTo>
                  <a:lnTo>
                    <a:pt x="1144" y="3105"/>
                  </a:lnTo>
                  <a:lnTo>
                    <a:pt x="1067" y="3081"/>
                  </a:lnTo>
                  <a:lnTo>
                    <a:pt x="992" y="3053"/>
                  </a:lnTo>
                  <a:lnTo>
                    <a:pt x="918" y="3021"/>
                  </a:lnTo>
                  <a:lnTo>
                    <a:pt x="915" y="3019"/>
                  </a:lnTo>
                  <a:lnTo>
                    <a:pt x="911" y="3018"/>
                  </a:lnTo>
                  <a:lnTo>
                    <a:pt x="856" y="2990"/>
                  </a:lnTo>
                  <a:lnTo>
                    <a:pt x="802" y="2962"/>
                  </a:lnTo>
                  <a:lnTo>
                    <a:pt x="781" y="2949"/>
                  </a:lnTo>
                  <a:lnTo>
                    <a:pt x="733" y="2920"/>
                  </a:lnTo>
                  <a:lnTo>
                    <a:pt x="687" y="2888"/>
                  </a:lnTo>
                  <a:lnTo>
                    <a:pt x="659" y="2868"/>
                  </a:lnTo>
                  <a:lnTo>
                    <a:pt x="616" y="2837"/>
                  </a:lnTo>
                  <a:lnTo>
                    <a:pt x="574" y="2803"/>
                  </a:lnTo>
                  <a:lnTo>
                    <a:pt x="569" y="2799"/>
                  </a:lnTo>
                  <a:lnTo>
                    <a:pt x="563" y="2796"/>
                  </a:lnTo>
                  <a:lnTo>
                    <a:pt x="513" y="2752"/>
                  </a:lnTo>
                  <a:lnTo>
                    <a:pt x="514" y="2751"/>
                  </a:lnTo>
                  <a:lnTo>
                    <a:pt x="448" y="2687"/>
                  </a:lnTo>
                  <a:lnTo>
                    <a:pt x="386" y="2619"/>
                  </a:lnTo>
                  <a:lnTo>
                    <a:pt x="328" y="2548"/>
                  </a:lnTo>
                  <a:lnTo>
                    <a:pt x="274" y="2474"/>
                  </a:lnTo>
                  <a:lnTo>
                    <a:pt x="224" y="2396"/>
                  </a:lnTo>
                  <a:lnTo>
                    <a:pt x="179" y="2315"/>
                  </a:lnTo>
                  <a:lnTo>
                    <a:pt x="138" y="2232"/>
                  </a:lnTo>
                  <a:lnTo>
                    <a:pt x="103" y="2146"/>
                  </a:lnTo>
                  <a:lnTo>
                    <a:pt x="72" y="2058"/>
                  </a:lnTo>
                  <a:lnTo>
                    <a:pt x="47" y="1967"/>
                  </a:lnTo>
                  <a:lnTo>
                    <a:pt x="26" y="1874"/>
                  </a:lnTo>
                  <a:lnTo>
                    <a:pt x="12" y="1779"/>
                  </a:lnTo>
                  <a:lnTo>
                    <a:pt x="3" y="1682"/>
                  </a:lnTo>
                  <a:lnTo>
                    <a:pt x="0" y="1584"/>
                  </a:lnTo>
                  <a:lnTo>
                    <a:pt x="3" y="1484"/>
                  </a:lnTo>
                  <a:lnTo>
                    <a:pt x="13" y="1385"/>
                  </a:lnTo>
                  <a:lnTo>
                    <a:pt x="27" y="1289"/>
                  </a:lnTo>
                  <a:lnTo>
                    <a:pt x="48" y="1195"/>
                  </a:lnTo>
                  <a:lnTo>
                    <a:pt x="75" y="1103"/>
                  </a:lnTo>
                  <a:lnTo>
                    <a:pt x="107" y="1013"/>
                  </a:lnTo>
                  <a:lnTo>
                    <a:pt x="143" y="925"/>
                  </a:lnTo>
                  <a:lnTo>
                    <a:pt x="185" y="840"/>
                  </a:lnTo>
                  <a:lnTo>
                    <a:pt x="232" y="758"/>
                  </a:lnTo>
                  <a:lnTo>
                    <a:pt x="284" y="680"/>
                  </a:lnTo>
                  <a:lnTo>
                    <a:pt x="340" y="604"/>
                  </a:lnTo>
                  <a:lnTo>
                    <a:pt x="400" y="533"/>
                  </a:lnTo>
                  <a:lnTo>
                    <a:pt x="464" y="465"/>
                  </a:lnTo>
                  <a:lnTo>
                    <a:pt x="532" y="400"/>
                  </a:lnTo>
                  <a:lnTo>
                    <a:pt x="604" y="340"/>
                  </a:lnTo>
                  <a:lnTo>
                    <a:pt x="680" y="285"/>
                  </a:lnTo>
                  <a:lnTo>
                    <a:pt x="758" y="232"/>
                  </a:lnTo>
                  <a:lnTo>
                    <a:pt x="840" y="186"/>
                  </a:lnTo>
                  <a:lnTo>
                    <a:pt x="925" y="144"/>
                  </a:lnTo>
                  <a:lnTo>
                    <a:pt x="1012" y="107"/>
                  </a:lnTo>
                  <a:lnTo>
                    <a:pt x="1102" y="75"/>
                  </a:lnTo>
                  <a:lnTo>
                    <a:pt x="1194" y="49"/>
                  </a:lnTo>
                  <a:lnTo>
                    <a:pt x="1289" y="28"/>
                  </a:lnTo>
                  <a:lnTo>
                    <a:pt x="1386" y="13"/>
                  </a:lnTo>
                  <a:lnTo>
                    <a:pt x="1484" y="3"/>
                  </a:lnTo>
                  <a:lnTo>
                    <a:pt x="158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299" name="Group 298">
            <a:extLst>
              <a:ext uri="{FF2B5EF4-FFF2-40B4-BE49-F238E27FC236}">
                <a16:creationId xmlns:a16="http://schemas.microsoft.com/office/drawing/2014/main" id="{8FE38962-6865-4635-8950-13A295826594}"/>
              </a:ext>
            </a:extLst>
          </p:cNvPr>
          <p:cNvGrpSpPr>
            <a:grpSpLocks noChangeAspect="1"/>
          </p:cNvGrpSpPr>
          <p:nvPr/>
        </p:nvGrpSpPr>
        <p:grpSpPr>
          <a:xfrm>
            <a:off x="22402270" y="3693531"/>
            <a:ext cx="636424" cy="581749"/>
            <a:chOff x="10073639" y="4884420"/>
            <a:chExt cx="897815" cy="899160"/>
          </a:xfrm>
          <a:solidFill>
            <a:srgbClr val="FFFFFF">
              <a:alpha val="69000"/>
            </a:srgbClr>
          </a:solidFill>
        </p:grpSpPr>
        <p:sp>
          <p:nvSpPr>
            <p:cNvPr id="300" name="Freeform: Shape 299">
              <a:extLst>
                <a:ext uri="{FF2B5EF4-FFF2-40B4-BE49-F238E27FC236}">
                  <a16:creationId xmlns:a16="http://schemas.microsoft.com/office/drawing/2014/main" id="{19D6A3CD-E340-4DB6-8203-64DB8705DC5C}"/>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1" name="Freeform: Shape 300">
              <a:extLst>
                <a:ext uri="{FF2B5EF4-FFF2-40B4-BE49-F238E27FC236}">
                  <a16:creationId xmlns:a16="http://schemas.microsoft.com/office/drawing/2014/main" id="{2F58A970-2487-4EC4-B789-50BE2AFC754F}"/>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2" name="Freeform: Shape 301">
              <a:extLst>
                <a:ext uri="{FF2B5EF4-FFF2-40B4-BE49-F238E27FC236}">
                  <a16:creationId xmlns:a16="http://schemas.microsoft.com/office/drawing/2014/main" id="{FCF1FAEC-1FCD-4AFE-9208-B73986163943}"/>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3" name="Freeform: Shape 302">
              <a:extLst>
                <a:ext uri="{FF2B5EF4-FFF2-40B4-BE49-F238E27FC236}">
                  <a16:creationId xmlns:a16="http://schemas.microsoft.com/office/drawing/2014/main" id="{6CD17FC5-747E-4892-BC0B-F6BF1A9741BD}"/>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4" name="Freeform: Shape 303">
              <a:extLst>
                <a:ext uri="{FF2B5EF4-FFF2-40B4-BE49-F238E27FC236}">
                  <a16:creationId xmlns:a16="http://schemas.microsoft.com/office/drawing/2014/main" id="{8185516B-8063-40EE-B1B7-CDE34058FB9A}"/>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5" name="Freeform: Shape 304">
              <a:extLst>
                <a:ext uri="{FF2B5EF4-FFF2-40B4-BE49-F238E27FC236}">
                  <a16:creationId xmlns:a16="http://schemas.microsoft.com/office/drawing/2014/main" id="{834CC5D8-D294-48C4-8FE2-34176DEC5B51}"/>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6" name="Freeform: Shape 305">
              <a:extLst>
                <a:ext uri="{FF2B5EF4-FFF2-40B4-BE49-F238E27FC236}">
                  <a16:creationId xmlns:a16="http://schemas.microsoft.com/office/drawing/2014/main" id="{32C2CD92-A49F-4A72-BF27-BB15B40305E3}"/>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7" name="Freeform: Shape 306">
              <a:extLst>
                <a:ext uri="{FF2B5EF4-FFF2-40B4-BE49-F238E27FC236}">
                  <a16:creationId xmlns:a16="http://schemas.microsoft.com/office/drawing/2014/main" id="{393E6F96-B10A-4872-AEFC-BB472F3B3BDC}"/>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sp>
        <p:nvSpPr>
          <p:cNvPr id="3" name="Rectangle: Rounded Corners 2">
            <a:extLst>
              <a:ext uri="{FF2B5EF4-FFF2-40B4-BE49-F238E27FC236}">
                <a16:creationId xmlns:a16="http://schemas.microsoft.com/office/drawing/2014/main" id="{E23B1C6B-ECB4-5137-1FBE-9F4CD7C3C3B3}"/>
              </a:ext>
            </a:extLst>
          </p:cNvPr>
          <p:cNvSpPr/>
          <p:nvPr/>
        </p:nvSpPr>
        <p:spPr>
          <a:xfrm>
            <a:off x="1688591" y="2071100"/>
            <a:ext cx="21640653" cy="993256"/>
          </a:xfrm>
          <a:prstGeom prst="roundRect">
            <a:avLst>
              <a:gd name="adj" fmla="val 7295"/>
            </a:avLst>
          </a:prstGeom>
          <a:solidFill>
            <a:schemeClr val="bg1"/>
          </a:solidFill>
          <a:ln w="3175">
            <a:solidFill>
              <a:schemeClr val="tx1"/>
            </a:solidFill>
            <a:miter lim="800000"/>
            <a:headEnd/>
            <a:tailEnd/>
          </a:ln>
        </p:spPr>
        <p:txBody>
          <a:bodyPr wrap="square" lIns="0" tIns="182785" rIns="0" bIns="182785" anchor="ctr" anchorCtr="0">
            <a:noAutofit/>
          </a:bodyPr>
          <a:lstStyle/>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and Defect Management – Azure Dev Ops</a:t>
            </a:r>
          </a:p>
          <a:p>
            <a:pPr algn="ctr" defTabSz="1827886" eaLnBrk="1" fontAlgn="auto" hangingPunct="1">
              <a:spcBef>
                <a:spcPts val="0"/>
              </a:spcBef>
              <a:spcAft>
                <a:spcPts val="0"/>
              </a:spcAft>
              <a:defRPr/>
            </a:pPr>
            <a:r>
              <a:rPr lang="en-US" sz="2799" b="1" kern="0">
                <a:solidFill>
                  <a:srgbClr val="000000"/>
                </a:solidFill>
                <a:latin typeface="Graphik"/>
                <a:ea typeface="+mn-ea"/>
                <a:cs typeface="Calibri" panose="020F0502020204030204" pitchFamily="34" charset="0"/>
              </a:rPr>
              <a:t>Test Execution – Automated tools for Migration, Forms testing, Manual  &amp; Automated QA Approach</a:t>
            </a:r>
          </a:p>
        </p:txBody>
      </p:sp>
      <p:sp>
        <p:nvSpPr>
          <p:cNvPr id="4" name="Rectangle: Rounded Corners 3">
            <a:extLst>
              <a:ext uri="{FF2B5EF4-FFF2-40B4-BE49-F238E27FC236}">
                <a16:creationId xmlns:a16="http://schemas.microsoft.com/office/drawing/2014/main" id="{EEC5B933-AEC9-04F0-178E-B2343A90C01E}"/>
              </a:ext>
            </a:extLst>
          </p:cNvPr>
          <p:cNvSpPr/>
          <p:nvPr/>
        </p:nvSpPr>
        <p:spPr>
          <a:xfrm rot="16200000">
            <a:off x="927767" y="3738223"/>
            <a:ext cx="663804" cy="677316"/>
          </a:xfrm>
          <a:prstGeom prst="roundRect">
            <a:avLst>
              <a:gd name="adj" fmla="val 8382"/>
            </a:avLst>
          </a:prstGeom>
        </p:spPr>
        <p:txBody>
          <a:bodyPr wrap="non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Phase</a:t>
            </a:r>
          </a:p>
        </p:txBody>
      </p:sp>
      <p:sp>
        <p:nvSpPr>
          <p:cNvPr id="5" name="Rectangle: Rounded Corners 4">
            <a:extLst>
              <a:ext uri="{FF2B5EF4-FFF2-40B4-BE49-F238E27FC236}">
                <a16:creationId xmlns:a16="http://schemas.microsoft.com/office/drawing/2014/main" id="{9C355782-D29E-9EFA-D257-A887637B73C5}"/>
              </a:ext>
            </a:extLst>
          </p:cNvPr>
          <p:cNvSpPr/>
          <p:nvPr/>
        </p:nvSpPr>
        <p:spPr>
          <a:xfrm rot="16200000">
            <a:off x="704116" y="5389364"/>
            <a:ext cx="1111099" cy="677316"/>
          </a:xfrm>
          <a:prstGeom prst="roundRect">
            <a:avLst>
              <a:gd name="adj" fmla="val 8382"/>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Test </a:t>
            </a:r>
          </a:p>
          <a:p>
            <a:pPr algn="ctr" defTabSz="1827886" eaLnBrk="1" fontAlgn="auto" hangingPunct="1">
              <a:lnSpc>
                <a:spcPct val="90000"/>
              </a:lnSpc>
              <a:spcBef>
                <a:spcPts val="0"/>
              </a:spcBef>
              <a:spcAft>
                <a:spcPts val="0"/>
              </a:spcAft>
              <a:defRPr/>
            </a:pPr>
            <a:r>
              <a:rPr lang="en-US" sz="1999" b="1" kern="0">
                <a:solidFill>
                  <a:prstClr val="black"/>
                </a:solidFill>
                <a:latin typeface="Graphik"/>
                <a:ea typeface="+mn-ea"/>
                <a:cs typeface="Calibri" panose="020F0502020204030204" pitchFamily="34" charset="0"/>
              </a:rPr>
              <a:t>Focus</a:t>
            </a:r>
          </a:p>
        </p:txBody>
      </p:sp>
      <p:sp>
        <p:nvSpPr>
          <p:cNvPr id="6" name="Rectangle 5">
            <a:extLst>
              <a:ext uri="{FF2B5EF4-FFF2-40B4-BE49-F238E27FC236}">
                <a16:creationId xmlns:a16="http://schemas.microsoft.com/office/drawing/2014/main" id="{A7F3BF6B-6349-B937-FC99-81CE6ED6AF62}"/>
              </a:ext>
            </a:extLst>
          </p:cNvPr>
          <p:cNvSpPr/>
          <p:nvPr/>
        </p:nvSpPr>
        <p:spPr>
          <a:xfrm rot="16200000">
            <a:off x="679388" y="2244689"/>
            <a:ext cx="1121879" cy="646074"/>
          </a:xfrm>
          <a:prstGeom prst="rect">
            <a:avLst/>
          </a:prstGeom>
        </p:spPr>
        <p:txBody>
          <a:bodyPr wrap="square" lIns="0" rIns="0">
            <a:spAutoFit/>
          </a:bodyPr>
          <a:lstStyle/>
          <a:p>
            <a:pPr algn="ctr" defTabSz="1827886" eaLnBrk="1" fontAlgn="auto" hangingPunct="1">
              <a:lnSpc>
                <a:spcPct val="90000"/>
              </a:lnSpc>
              <a:spcBef>
                <a:spcPts val="0"/>
              </a:spcBef>
              <a:spcAft>
                <a:spcPts val="0"/>
              </a:spcAft>
              <a:defRPr/>
            </a:pPr>
            <a:r>
              <a:rPr lang="en-US" sz="1999" b="1" kern="0">
                <a:solidFill>
                  <a:srgbClr val="000000"/>
                </a:solidFill>
                <a:latin typeface="Graphik"/>
                <a:ea typeface="+mn-ea"/>
                <a:cs typeface="Calibri" panose="020F0502020204030204" pitchFamily="34" charset="0"/>
              </a:rPr>
              <a:t>Testing Tools</a:t>
            </a:r>
          </a:p>
        </p:txBody>
      </p:sp>
      <p:sp>
        <p:nvSpPr>
          <p:cNvPr id="11" name="Rectangle: Top Corners Rounded 10">
            <a:extLst>
              <a:ext uri="{FF2B5EF4-FFF2-40B4-BE49-F238E27FC236}">
                <a16:creationId xmlns:a16="http://schemas.microsoft.com/office/drawing/2014/main" id="{D1696011-2099-2457-A3C3-3A7C78772578}"/>
              </a:ext>
            </a:extLst>
          </p:cNvPr>
          <p:cNvSpPr/>
          <p:nvPr/>
        </p:nvSpPr>
        <p:spPr>
          <a:xfrm>
            <a:off x="1724853" y="3270122"/>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Functional </a:t>
            </a:r>
            <a:br>
              <a:rPr lang="en-US" sz="2399" b="1" kern="0">
                <a:solidFill>
                  <a:srgbClr val="000000"/>
                </a:solidFill>
                <a:latin typeface="Graphik"/>
                <a:ea typeface="+mn-ea"/>
                <a:cs typeface="Calibri" panose="020F0502020204030204" pitchFamily="34" charset="0"/>
              </a:rPr>
            </a:br>
            <a:r>
              <a:rPr lang="en-US" sz="2399" b="1" kern="0">
                <a:solidFill>
                  <a:srgbClr val="000000"/>
                </a:solidFill>
                <a:latin typeface="Graphik"/>
                <a:ea typeface="+mn-ea"/>
                <a:cs typeface="Calibri" panose="020F0502020204030204" pitchFamily="34" charset="0"/>
              </a:rPr>
              <a:t>Testing</a:t>
            </a:r>
          </a:p>
        </p:txBody>
      </p:sp>
      <p:sp>
        <p:nvSpPr>
          <p:cNvPr id="12" name="Rectangle 11">
            <a:extLst>
              <a:ext uri="{FF2B5EF4-FFF2-40B4-BE49-F238E27FC236}">
                <a16:creationId xmlns:a16="http://schemas.microsoft.com/office/drawing/2014/main" id="{EF3F8145-9951-622E-8AD1-5FCB3BA4BF2E}"/>
              </a:ext>
            </a:extLst>
          </p:cNvPr>
          <p:cNvSpPr/>
          <p:nvPr/>
        </p:nvSpPr>
        <p:spPr>
          <a:xfrm>
            <a:off x="6073875" y="4513529"/>
            <a:ext cx="4474810" cy="7697352"/>
          </a:xfrm>
          <a:prstGeom prst="rect">
            <a:avLst/>
          </a:prstGeom>
          <a:solidFill>
            <a:sysClr val="window" lastClr="FFFFFF">
              <a:lumMod val="95000"/>
            </a:sysClr>
          </a:solidFill>
          <a:ln w="12700" cap="flat" cmpd="sng" algn="ctr">
            <a:noFill/>
            <a:prstDash val="solid"/>
          </a:ln>
          <a:effectLst/>
        </p:spPr>
        <p:txBody>
          <a:bodyPr lIns="182785" tIns="365570" rIns="91392" rtlCol="0" anchor="t"/>
          <a:lstStyle/>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Identify all integration points that need to be validated, particularly those that may behave differently in Cloud Environment, such as APIs, legacy and third-party integration and data exchange patterns</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Integration of CC-CM, Document Management, Document Production for WC </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Forms Integrated with SmartComm is working, for </a:t>
            </a:r>
            <a:r>
              <a:rPr lang="en-US" sz="2199" b="1" kern="0">
                <a:solidFill>
                  <a:prstClr val="black"/>
                </a:solidFill>
                <a:latin typeface="Graphik"/>
                <a:ea typeface="+mn-ea"/>
                <a:cs typeface="Calibri" panose="020F0502020204030204" pitchFamily="34" charset="0"/>
              </a:rPr>
              <a:t>the new Configuration and Integration changes</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b="1" kern="0">
                <a:solidFill>
                  <a:prstClr val="black"/>
                </a:solidFill>
                <a:latin typeface="Graphik"/>
                <a:ea typeface="+mn-ea"/>
                <a:cs typeface="Calibri" panose="020F0502020204030204" pitchFamily="34" charset="0"/>
              </a:rPr>
              <a:t>Payment integration impacts </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b="1" kern="0">
                <a:solidFill>
                  <a:prstClr val="black"/>
                </a:solidFill>
                <a:latin typeface="Graphik"/>
                <a:ea typeface="+mn-ea"/>
                <a:cs typeface="Calibri" panose="020F0502020204030204" pitchFamily="34" charset="0"/>
              </a:rPr>
              <a:t>Vendor management integration impacts from iVOS to CM</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endParaRPr lang="en-US" sz="2199" kern="0">
              <a:solidFill>
                <a:prstClr val="black"/>
              </a:solidFill>
              <a:latin typeface="Graphik"/>
              <a:ea typeface="+mn-ea"/>
              <a:cs typeface="Calibri" panose="020F0502020204030204" pitchFamily="34" charset="0"/>
            </a:endParaRPr>
          </a:p>
        </p:txBody>
      </p:sp>
      <p:sp>
        <p:nvSpPr>
          <p:cNvPr id="13" name="Rectangle: Top Corners Rounded 12">
            <a:extLst>
              <a:ext uri="{FF2B5EF4-FFF2-40B4-BE49-F238E27FC236}">
                <a16:creationId xmlns:a16="http://schemas.microsoft.com/office/drawing/2014/main" id="{125E8331-5B2B-4C93-A836-875330DA92AE}"/>
              </a:ext>
            </a:extLst>
          </p:cNvPr>
          <p:cNvSpPr/>
          <p:nvPr/>
        </p:nvSpPr>
        <p:spPr>
          <a:xfrm>
            <a:off x="6131457" y="3270122"/>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System &amp; </a:t>
            </a:r>
          </a:p>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Integration </a:t>
            </a:r>
            <a:br>
              <a:rPr lang="en-US" sz="2399" b="1" kern="0">
                <a:solidFill>
                  <a:srgbClr val="000000"/>
                </a:solidFill>
                <a:latin typeface="Graphik"/>
                <a:ea typeface="+mn-ea"/>
                <a:cs typeface="Calibri" panose="020F0502020204030204" pitchFamily="34" charset="0"/>
              </a:rPr>
            </a:br>
            <a:r>
              <a:rPr lang="en-US" sz="2399" b="1" kern="0">
                <a:solidFill>
                  <a:srgbClr val="000000"/>
                </a:solidFill>
                <a:latin typeface="Graphik"/>
                <a:ea typeface="+mn-ea"/>
                <a:cs typeface="Calibri" panose="020F0502020204030204" pitchFamily="34" charset="0"/>
              </a:rPr>
              <a:t>Testing</a:t>
            </a:r>
          </a:p>
        </p:txBody>
      </p:sp>
      <p:sp>
        <p:nvSpPr>
          <p:cNvPr id="14" name="Rectangle 13">
            <a:extLst>
              <a:ext uri="{FF2B5EF4-FFF2-40B4-BE49-F238E27FC236}">
                <a16:creationId xmlns:a16="http://schemas.microsoft.com/office/drawing/2014/main" id="{6A059162-1020-BBDE-21B4-170D49AFDA75}"/>
              </a:ext>
            </a:extLst>
          </p:cNvPr>
          <p:cNvSpPr/>
          <p:nvPr/>
        </p:nvSpPr>
        <p:spPr>
          <a:xfrm>
            <a:off x="10708946" y="4616213"/>
            <a:ext cx="4190512" cy="4474472"/>
          </a:xfrm>
          <a:prstGeom prst="rect">
            <a:avLst/>
          </a:prstGeom>
          <a:solidFill>
            <a:sysClr val="window" lastClr="FFFFFF">
              <a:lumMod val="95000"/>
            </a:sysClr>
          </a:solidFill>
          <a:ln w="12700" cap="flat" cmpd="sng" algn="ctr">
            <a:noFill/>
            <a:prstDash val="solid"/>
          </a:ln>
          <a:effectLst/>
        </p:spPr>
        <p:txBody>
          <a:bodyPr lIns="182785" tIns="365570" rIns="91392" rtlCol="0" anchor="t"/>
          <a:lstStyle/>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Validation of Critical Business Test Scenarios in Subsequent Sprints</a:t>
            </a:r>
          </a:p>
          <a:p>
            <a:pPr marL="274183" indent="-274183" defTabSz="1827886" eaLnBrk="1" fontAlgn="auto" hangingPunct="1">
              <a:lnSpc>
                <a:spcPct val="90000"/>
              </a:lnSpc>
              <a:spcBef>
                <a:spcPts val="1199"/>
              </a:spcBef>
              <a:spcAft>
                <a:spcPts val="400"/>
              </a:spcAft>
              <a:buFont typeface="Arial" panose="020B0604020202020204" pitchFamily="34" charset="0"/>
              <a:buChar char="•"/>
              <a:defRPr/>
            </a:pPr>
            <a:r>
              <a:rPr lang="en-US" sz="2199" kern="0">
                <a:solidFill>
                  <a:prstClr val="black"/>
                </a:solidFill>
                <a:latin typeface="Graphik"/>
                <a:ea typeface="+mn-ea"/>
                <a:cs typeface="Calibri" panose="020F0502020204030204" pitchFamily="34" charset="0"/>
              </a:rPr>
              <a:t>Focus is to validate new UI Screen changes to fields, of test cases pertaining to subsequent changes</a:t>
            </a:r>
          </a:p>
        </p:txBody>
      </p:sp>
      <p:sp>
        <p:nvSpPr>
          <p:cNvPr id="15" name="Rectangle: Top Corners Rounded 14">
            <a:extLst>
              <a:ext uri="{FF2B5EF4-FFF2-40B4-BE49-F238E27FC236}">
                <a16:creationId xmlns:a16="http://schemas.microsoft.com/office/drawing/2014/main" id="{CF758739-842F-6EBD-DF7F-F8342A0D7561}"/>
              </a:ext>
            </a:extLst>
          </p:cNvPr>
          <p:cNvSpPr/>
          <p:nvPr/>
        </p:nvSpPr>
        <p:spPr>
          <a:xfrm>
            <a:off x="10784902" y="3270120"/>
            <a:ext cx="4190512" cy="1346093"/>
          </a:xfrm>
          <a:prstGeom prst="round2SameRect">
            <a:avLst/>
          </a:prstGeom>
          <a:solidFill>
            <a:schemeClr val="accent1">
              <a:lumMod val="60000"/>
              <a:lumOff val="40000"/>
            </a:schemeClr>
          </a:solidFill>
          <a:ln w="12700" cap="flat" cmpd="sng" algn="ctr">
            <a:noFill/>
            <a:prstDash val="solid"/>
          </a:ln>
          <a:effectLst/>
        </p:spPr>
        <p:txBody>
          <a:bodyPr lIns="91392" tIns="0" rIns="0" bIns="0" rtlCol="0" anchor="ctr"/>
          <a:lstStyle/>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Regression </a:t>
            </a:r>
          </a:p>
          <a:p>
            <a:pPr defTabSz="1827886" eaLnBrk="1" fontAlgn="auto" hangingPunct="1">
              <a:lnSpc>
                <a:spcPct val="90000"/>
              </a:lnSpc>
              <a:spcBef>
                <a:spcPts val="0"/>
              </a:spcBef>
              <a:spcAft>
                <a:spcPts val="0"/>
              </a:spcAft>
              <a:defRPr/>
            </a:pPr>
            <a:r>
              <a:rPr lang="en-US" sz="2399" b="1" kern="0">
                <a:solidFill>
                  <a:srgbClr val="000000"/>
                </a:solidFill>
                <a:latin typeface="Graphik"/>
                <a:ea typeface="+mn-ea"/>
                <a:cs typeface="Calibri" panose="020F0502020204030204" pitchFamily="34" charset="0"/>
              </a:rPr>
              <a:t>Testing</a:t>
            </a:r>
          </a:p>
        </p:txBody>
      </p:sp>
      <p:grpSp>
        <p:nvGrpSpPr>
          <p:cNvPr id="23" name="Group 22">
            <a:extLst>
              <a:ext uri="{FF2B5EF4-FFF2-40B4-BE49-F238E27FC236}">
                <a16:creationId xmlns:a16="http://schemas.microsoft.com/office/drawing/2014/main" id="{9D7A3C30-5D71-18B0-C606-B129BE63FF00}"/>
              </a:ext>
            </a:extLst>
          </p:cNvPr>
          <p:cNvGrpSpPr>
            <a:grpSpLocks noChangeAspect="1"/>
          </p:cNvGrpSpPr>
          <p:nvPr/>
        </p:nvGrpSpPr>
        <p:grpSpPr>
          <a:xfrm>
            <a:off x="13594355" y="3704271"/>
            <a:ext cx="615913" cy="566869"/>
            <a:chOff x="3888831" y="2676076"/>
            <a:chExt cx="867747" cy="875011"/>
          </a:xfrm>
          <a:solidFill>
            <a:srgbClr val="FFFFFF">
              <a:alpha val="69000"/>
            </a:srgbClr>
          </a:solidFill>
        </p:grpSpPr>
        <p:sp>
          <p:nvSpPr>
            <p:cNvPr id="24" name="Freeform: Shape 23">
              <a:extLst>
                <a:ext uri="{FF2B5EF4-FFF2-40B4-BE49-F238E27FC236}">
                  <a16:creationId xmlns:a16="http://schemas.microsoft.com/office/drawing/2014/main" id="{27179B08-7901-3425-C346-91800C7A9093}"/>
                </a:ext>
              </a:extLst>
            </p:cNvPr>
            <p:cNvSpPr/>
            <p:nvPr/>
          </p:nvSpPr>
          <p:spPr>
            <a:xfrm>
              <a:off x="4266721" y="2991250"/>
              <a:ext cx="83976" cy="251927"/>
            </a:xfrm>
            <a:custGeom>
              <a:avLst/>
              <a:gdLst>
                <a:gd name="connsiteX0" fmla="*/ 55984 w 83975"/>
                <a:gd name="connsiteY0" fmla="*/ 0 h 251926"/>
                <a:gd name="connsiteX1" fmla="*/ 27992 w 83975"/>
                <a:gd name="connsiteY1" fmla="*/ 0 h 251926"/>
                <a:gd name="connsiteX2" fmla="*/ 27992 w 83975"/>
                <a:gd name="connsiteY2" fmla="*/ 83976 h 251926"/>
                <a:gd name="connsiteX3" fmla="*/ 0 w 83975"/>
                <a:gd name="connsiteY3" fmla="*/ 83976 h 251926"/>
                <a:gd name="connsiteX4" fmla="*/ 0 w 83975"/>
                <a:gd name="connsiteY4" fmla="*/ 167951 h 251926"/>
                <a:gd name="connsiteX5" fmla="*/ 27992 w 83975"/>
                <a:gd name="connsiteY5" fmla="*/ 167951 h 251926"/>
                <a:gd name="connsiteX6" fmla="*/ 27992 w 83975"/>
                <a:gd name="connsiteY6" fmla="*/ 251927 h 251926"/>
                <a:gd name="connsiteX7" fmla="*/ 55984 w 83975"/>
                <a:gd name="connsiteY7" fmla="*/ 251927 h 251926"/>
                <a:gd name="connsiteX8" fmla="*/ 55984 w 83975"/>
                <a:gd name="connsiteY8" fmla="*/ 167951 h 251926"/>
                <a:gd name="connsiteX9" fmla="*/ 83976 w 83975"/>
                <a:gd name="connsiteY9" fmla="*/ 167951 h 251926"/>
                <a:gd name="connsiteX10" fmla="*/ 83976 w 83975"/>
                <a:gd name="connsiteY10" fmla="*/ 83976 h 251926"/>
                <a:gd name="connsiteX11" fmla="*/ 55984 w 83975"/>
                <a:gd name="connsiteY11" fmla="*/ 83976 h 251926"/>
                <a:gd name="connsiteX12" fmla="*/ 55984 w 83975"/>
                <a:gd name="connsiteY12" fmla="*/ 139959 h 251926"/>
                <a:gd name="connsiteX13" fmla="*/ 27992 w 83975"/>
                <a:gd name="connsiteY13" fmla="*/ 139959 h 251926"/>
                <a:gd name="connsiteX14" fmla="*/ 27992 w 83975"/>
                <a:gd name="connsiteY14" fmla="*/ 111967 h 251926"/>
                <a:gd name="connsiteX15" fmla="*/ 55984 w 83975"/>
                <a:gd name="connsiteY15" fmla="*/ 111967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83976"/>
                  </a:lnTo>
                  <a:lnTo>
                    <a:pt x="0" y="83976"/>
                  </a:lnTo>
                  <a:lnTo>
                    <a:pt x="0" y="167951"/>
                  </a:lnTo>
                  <a:lnTo>
                    <a:pt x="27992" y="167951"/>
                  </a:lnTo>
                  <a:lnTo>
                    <a:pt x="27992" y="251927"/>
                  </a:lnTo>
                  <a:lnTo>
                    <a:pt x="55984" y="251927"/>
                  </a:lnTo>
                  <a:lnTo>
                    <a:pt x="55984" y="167951"/>
                  </a:lnTo>
                  <a:lnTo>
                    <a:pt x="83976" y="167951"/>
                  </a:lnTo>
                  <a:lnTo>
                    <a:pt x="83976" y="83976"/>
                  </a:lnTo>
                  <a:lnTo>
                    <a:pt x="55984" y="83976"/>
                  </a:lnTo>
                  <a:close/>
                  <a:moveTo>
                    <a:pt x="55984" y="139959"/>
                  </a:moveTo>
                  <a:lnTo>
                    <a:pt x="27992" y="139959"/>
                  </a:lnTo>
                  <a:lnTo>
                    <a:pt x="27992" y="111967"/>
                  </a:lnTo>
                  <a:lnTo>
                    <a:pt x="55984" y="111967"/>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5" name="Freeform: Shape 24">
              <a:extLst>
                <a:ext uri="{FF2B5EF4-FFF2-40B4-BE49-F238E27FC236}">
                  <a16:creationId xmlns:a16="http://schemas.microsoft.com/office/drawing/2014/main" id="{3CC9943E-B2B1-882B-9009-0D35EDD7409F}"/>
                </a:ext>
              </a:extLst>
            </p:cNvPr>
            <p:cNvSpPr/>
            <p:nvPr/>
          </p:nvSpPr>
          <p:spPr>
            <a:xfrm>
              <a:off x="4378688" y="2991250"/>
              <a:ext cx="83976" cy="251927"/>
            </a:xfrm>
            <a:custGeom>
              <a:avLst/>
              <a:gdLst>
                <a:gd name="connsiteX0" fmla="*/ 55984 w 83975"/>
                <a:gd name="connsiteY0" fmla="*/ 0 h 251926"/>
                <a:gd name="connsiteX1" fmla="*/ 27992 w 83975"/>
                <a:gd name="connsiteY1" fmla="*/ 0 h 251926"/>
                <a:gd name="connsiteX2" fmla="*/ 27992 w 83975"/>
                <a:gd name="connsiteY2" fmla="*/ 55984 h 251926"/>
                <a:gd name="connsiteX3" fmla="*/ 0 w 83975"/>
                <a:gd name="connsiteY3" fmla="*/ 55984 h 251926"/>
                <a:gd name="connsiteX4" fmla="*/ 0 w 83975"/>
                <a:gd name="connsiteY4" fmla="*/ 139959 h 251926"/>
                <a:gd name="connsiteX5" fmla="*/ 27992 w 83975"/>
                <a:gd name="connsiteY5" fmla="*/ 139959 h 251926"/>
                <a:gd name="connsiteX6" fmla="*/ 27992 w 83975"/>
                <a:gd name="connsiteY6" fmla="*/ 251927 h 251926"/>
                <a:gd name="connsiteX7" fmla="*/ 55984 w 83975"/>
                <a:gd name="connsiteY7" fmla="*/ 251927 h 251926"/>
                <a:gd name="connsiteX8" fmla="*/ 55984 w 83975"/>
                <a:gd name="connsiteY8" fmla="*/ 139959 h 251926"/>
                <a:gd name="connsiteX9" fmla="*/ 83976 w 83975"/>
                <a:gd name="connsiteY9" fmla="*/ 139959 h 251926"/>
                <a:gd name="connsiteX10" fmla="*/ 83976 w 83975"/>
                <a:gd name="connsiteY10" fmla="*/ 55984 h 251926"/>
                <a:gd name="connsiteX11" fmla="*/ 55984 w 83975"/>
                <a:gd name="connsiteY11" fmla="*/ 55984 h 251926"/>
                <a:gd name="connsiteX12" fmla="*/ 55984 w 83975"/>
                <a:gd name="connsiteY12" fmla="*/ 111967 h 251926"/>
                <a:gd name="connsiteX13" fmla="*/ 27992 w 83975"/>
                <a:gd name="connsiteY13" fmla="*/ 111967 h 251926"/>
                <a:gd name="connsiteX14" fmla="*/ 27992 w 83975"/>
                <a:gd name="connsiteY14" fmla="*/ 83976 h 251926"/>
                <a:gd name="connsiteX15" fmla="*/ 55984 w 83975"/>
                <a:gd name="connsiteY15" fmla="*/ 83976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55984"/>
                  </a:lnTo>
                  <a:lnTo>
                    <a:pt x="0" y="55984"/>
                  </a:lnTo>
                  <a:lnTo>
                    <a:pt x="0" y="139959"/>
                  </a:lnTo>
                  <a:lnTo>
                    <a:pt x="27992" y="139959"/>
                  </a:lnTo>
                  <a:lnTo>
                    <a:pt x="27992" y="251927"/>
                  </a:lnTo>
                  <a:lnTo>
                    <a:pt x="55984" y="251927"/>
                  </a:lnTo>
                  <a:lnTo>
                    <a:pt x="55984" y="139959"/>
                  </a:lnTo>
                  <a:lnTo>
                    <a:pt x="83976" y="139959"/>
                  </a:lnTo>
                  <a:lnTo>
                    <a:pt x="83976" y="55984"/>
                  </a:lnTo>
                  <a:lnTo>
                    <a:pt x="55984" y="55984"/>
                  </a:lnTo>
                  <a:close/>
                  <a:moveTo>
                    <a:pt x="55984" y="111967"/>
                  </a:moveTo>
                  <a:lnTo>
                    <a:pt x="27992" y="111967"/>
                  </a:lnTo>
                  <a:lnTo>
                    <a:pt x="27992" y="83976"/>
                  </a:lnTo>
                  <a:lnTo>
                    <a:pt x="55984"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6" name="Freeform: Shape 25">
              <a:extLst>
                <a:ext uri="{FF2B5EF4-FFF2-40B4-BE49-F238E27FC236}">
                  <a16:creationId xmlns:a16="http://schemas.microsoft.com/office/drawing/2014/main" id="{C3968FF5-2BDF-97F8-0CBB-09BFF78413EE}"/>
                </a:ext>
              </a:extLst>
            </p:cNvPr>
            <p:cNvSpPr/>
            <p:nvPr/>
          </p:nvSpPr>
          <p:spPr>
            <a:xfrm>
              <a:off x="4490656" y="2991250"/>
              <a:ext cx="83976" cy="251927"/>
            </a:xfrm>
            <a:custGeom>
              <a:avLst/>
              <a:gdLst>
                <a:gd name="connsiteX0" fmla="*/ 55984 w 83975"/>
                <a:gd name="connsiteY0" fmla="*/ 0 h 251926"/>
                <a:gd name="connsiteX1" fmla="*/ 27992 w 83975"/>
                <a:gd name="connsiteY1" fmla="*/ 0 h 251926"/>
                <a:gd name="connsiteX2" fmla="*/ 27992 w 83975"/>
                <a:gd name="connsiteY2" fmla="*/ 139959 h 251926"/>
                <a:gd name="connsiteX3" fmla="*/ 0 w 83975"/>
                <a:gd name="connsiteY3" fmla="*/ 139959 h 251926"/>
                <a:gd name="connsiteX4" fmla="*/ 0 w 83975"/>
                <a:gd name="connsiteY4" fmla="*/ 223935 h 251926"/>
                <a:gd name="connsiteX5" fmla="*/ 27992 w 83975"/>
                <a:gd name="connsiteY5" fmla="*/ 223935 h 251926"/>
                <a:gd name="connsiteX6" fmla="*/ 27992 w 83975"/>
                <a:gd name="connsiteY6" fmla="*/ 251927 h 251926"/>
                <a:gd name="connsiteX7" fmla="*/ 55984 w 83975"/>
                <a:gd name="connsiteY7" fmla="*/ 251927 h 251926"/>
                <a:gd name="connsiteX8" fmla="*/ 55984 w 83975"/>
                <a:gd name="connsiteY8" fmla="*/ 223935 h 251926"/>
                <a:gd name="connsiteX9" fmla="*/ 83976 w 83975"/>
                <a:gd name="connsiteY9" fmla="*/ 223935 h 251926"/>
                <a:gd name="connsiteX10" fmla="*/ 83976 w 83975"/>
                <a:gd name="connsiteY10" fmla="*/ 139959 h 251926"/>
                <a:gd name="connsiteX11" fmla="*/ 55984 w 83975"/>
                <a:gd name="connsiteY11" fmla="*/ 139959 h 251926"/>
                <a:gd name="connsiteX12" fmla="*/ 55984 w 83975"/>
                <a:gd name="connsiteY12" fmla="*/ 195943 h 251926"/>
                <a:gd name="connsiteX13" fmla="*/ 27992 w 83975"/>
                <a:gd name="connsiteY13" fmla="*/ 195943 h 251926"/>
                <a:gd name="connsiteX14" fmla="*/ 27992 w 83975"/>
                <a:gd name="connsiteY14" fmla="*/ 167951 h 251926"/>
                <a:gd name="connsiteX15" fmla="*/ 55984 w 83975"/>
                <a:gd name="connsiteY15" fmla="*/ 167951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139959"/>
                  </a:lnTo>
                  <a:lnTo>
                    <a:pt x="0" y="139959"/>
                  </a:lnTo>
                  <a:lnTo>
                    <a:pt x="0" y="223935"/>
                  </a:lnTo>
                  <a:lnTo>
                    <a:pt x="27992" y="223935"/>
                  </a:lnTo>
                  <a:lnTo>
                    <a:pt x="27992" y="251927"/>
                  </a:lnTo>
                  <a:lnTo>
                    <a:pt x="55984" y="251927"/>
                  </a:lnTo>
                  <a:lnTo>
                    <a:pt x="55984" y="223935"/>
                  </a:lnTo>
                  <a:lnTo>
                    <a:pt x="83976" y="223935"/>
                  </a:lnTo>
                  <a:lnTo>
                    <a:pt x="83976" y="139959"/>
                  </a:lnTo>
                  <a:lnTo>
                    <a:pt x="55984" y="139959"/>
                  </a:lnTo>
                  <a:close/>
                  <a:moveTo>
                    <a:pt x="55984" y="195943"/>
                  </a:moveTo>
                  <a:lnTo>
                    <a:pt x="27992" y="195943"/>
                  </a:lnTo>
                  <a:lnTo>
                    <a:pt x="27992" y="167951"/>
                  </a:lnTo>
                  <a:lnTo>
                    <a:pt x="55984" y="167951"/>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7" name="Freeform: Shape 26">
              <a:extLst>
                <a:ext uri="{FF2B5EF4-FFF2-40B4-BE49-F238E27FC236}">
                  <a16:creationId xmlns:a16="http://schemas.microsoft.com/office/drawing/2014/main" id="{32F7EAD2-B14B-33E5-EFC0-71E491AF65AC}"/>
                </a:ext>
              </a:extLst>
            </p:cNvPr>
            <p:cNvSpPr/>
            <p:nvPr/>
          </p:nvSpPr>
          <p:spPr>
            <a:xfrm>
              <a:off x="4602623" y="2991250"/>
              <a:ext cx="83976" cy="251927"/>
            </a:xfrm>
            <a:custGeom>
              <a:avLst/>
              <a:gdLst>
                <a:gd name="connsiteX0" fmla="*/ 55984 w 83975"/>
                <a:gd name="connsiteY0" fmla="*/ 0 h 251926"/>
                <a:gd name="connsiteX1" fmla="*/ 27992 w 83975"/>
                <a:gd name="connsiteY1" fmla="*/ 0 h 251926"/>
                <a:gd name="connsiteX2" fmla="*/ 27992 w 83975"/>
                <a:gd name="connsiteY2" fmla="*/ 27992 h 251926"/>
                <a:gd name="connsiteX3" fmla="*/ 0 w 83975"/>
                <a:gd name="connsiteY3" fmla="*/ 27992 h 251926"/>
                <a:gd name="connsiteX4" fmla="*/ 0 w 83975"/>
                <a:gd name="connsiteY4" fmla="*/ 111967 h 251926"/>
                <a:gd name="connsiteX5" fmla="*/ 27992 w 83975"/>
                <a:gd name="connsiteY5" fmla="*/ 111967 h 251926"/>
                <a:gd name="connsiteX6" fmla="*/ 27992 w 83975"/>
                <a:gd name="connsiteY6" fmla="*/ 251927 h 251926"/>
                <a:gd name="connsiteX7" fmla="*/ 55984 w 83975"/>
                <a:gd name="connsiteY7" fmla="*/ 251927 h 251926"/>
                <a:gd name="connsiteX8" fmla="*/ 55984 w 83975"/>
                <a:gd name="connsiteY8" fmla="*/ 111967 h 251926"/>
                <a:gd name="connsiteX9" fmla="*/ 83976 w 83975"/>
                <a:gd name="connsiteY9" fmla="*/ 111967 h 251926"/>
                <a:gd name="connsiteX10" fmla="*/ 83976 w 83975"/>
                <a:gd name="connsiteY10" fmla="*/ 27992 h 251926"/>
                <a:gd name="connsiteX11" fmla="*/ 55984 w 83975"/>
                <a:gd name="connsiteY11" fmla="*/ 27992 h 251926"/>
                <a:gd name="connsiteX12" fmla="*/ 55984 w 83975"/>
                <a:gd name="connsiteY12" fmla="*/ 83976 h 251926"/>
                <a:gd name="connsiteX13" fmla="*/ 27992 w 83975"/>
                <a:gd name="connsiteY13" fmla="*/ 83976 h 251926"/>
                <a:gd name="connsiteX14" fmla="*/ 27992 w 83975"/>
                <a:gd name="connsiteY14" fmla="*/ 55984 h 251926"/>
                <a:gd name="connsiteX15" fmla="*/ 55984 w 83975"/>
                <a:gd name="connsiteY15" fmla="*/ 55984 h 2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75" h="251926">
                  <a:moveTo>
                    <a:pt x="55984" y="0"/>
                  </a:moveTo>
                  <a:lnTo>
                    <a:pt x="27992" y="0"/>
                  </a:lnTo>
                  <a:lnTo>
                    <a:pt x="27992" y="27992"/>
                  </a:lnTo>
                  <a:lnTo>
                    <a:pt x="0" y="27992"/>
                  </a:lnTo>
                  <a:lnTo>
                    <a:pt x="0" y="111967"/>
                  </a:lnTo>
                  <a:lnTo>
                    <a:pt x="27992" y="111967"/>
                  </a:lnTo>
                  <a:lnTo>
                    <a:pt x="27992" y="251927"/>
                  </a:lnTo>
                  <a:lnTo>
                    <a:pt x="55984" y="251927"/>
                  </a:lnTo>
                  <a:lnTo>
                    <a:pt x="55984" y="111967"/>
                  </a:lnTo>
                  <a:lnTo>
                    <a:pt x="83976" y="111967"/>
                  </a:lnTo>
                  <a:lnTo>
                    <a:pt x="83976" y="27992"/>
                  </a:lnTo>
                  <a:lnTo>
                    <a:pt x="55984" y="27992"/>
                  </a:lnTo>
                  <a:close/>
                  <a:moveTo>
                    <a:pt x="55984" y="83976"/>
                  </a:moveTo>
                  <a:lnTo>
                    <a:pt x="27992" y="83976"/>
                  </a:lnTo>
                  <a:lnTo>
                    <a:pt x="27992" y="55984"/>
                  </a:lnTo>
                  <a:lnTo>
                    <a:pt x="55984" y="55984"/>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8" name="Freeform: Shape 27">
              <a:extLst>
                <a:ext uri="{FF2B5EF4-FFF2-40B4-BE49-F238E27FC236}">
                  <a16:creationId xmlns:a16="http://schemas.microsoft.com/office/drawing/2014/main" id="{E9B8D391-A84C-B468-7B2C-CA12883DFF31}"/>
                </a:ext>
              </a:extLst>
            </p:cNvPr>
            <p:cNvSpPr/>
            <p:nvPr/>
          </p:nvSpPr>
          <p:spPr>
            <a:xfrm>
              <a:off x="3888831" y="2683340"/>
              <a:ext cx="867747" cy="867747"/>
            </a:xfrm>
            <a:custGeom>
              <a:avLst/>
              <a:gdLst>
                <a:gd name="connsiteX0" fmla="*/ 825759 w 867747"/>
                <a:gd name="connsiteY0" fmla="*/ 251927 h 867747"/>
                <a:gd name="connsiteX1" fmla="*/ 349898 w 867747"/>
                <a:gd name="connsiteY1" fmla="*/ 251927 h 867747"/>
                <a:gd name="connsiteX2" fmla="*/ 311465 w 867747"/>
                <a:gd name="connsiteY2" fmla="*/ 277119 h 867747"/>
                <a:gd name="connsiteX3" fmla="*/ 227056 w 867747"/>
                <a:gd name="connsiteY3" fmla="*/ 206888 h 867747"/>
                <a:gd name="connsiteX4" fmla="*/ 279918 w 867747"/>
                <a:gd name="connsiteY4" fmla="*/ 111967 h 867747"/>
                <a:gd name="connsiteX5" fmla="*/ 167951 w 867747"/>
                <a:gd name="connsiteY5" fmla="*/ 0 h 867747"/>
                <a:gd name="connsiteX6" fmla="*/ 55984 w 867747"/>
                <a:gd name="connsiteY6" fmla="*/ 111967 h 867747"/>
                <a:gd name="connsiteX7" fmla="*/ 108846 w 867747"/>
                <a:gd name="connsiteY7" fmla="*/ 206888 h 867747"/>
                <a:gd name="connsiteX8" fmla="*/ 0 w 867747"/>
                <a:gd name="connsiteY8" fmla="*/ 363894 h 867747"/>
                <a:gd name="connsiteX9" fmla="*/ 0 w 867747"/>
                <a:gd name="connsiteY9" fmla="*/ 489857 h 867747"/>
                <a:gd name="connsiteX10" fmla="*/ 69980 w 867747"/>
                <a:gd name="connsiteY10" fmla="*/ 559837 h 867747"/>
                <a:gd name="connsiteX11" fmla="*/ 69980 w 867747"/>
                <a:gd name="connsiteY11" fmla="*/ 811764 h 867747"/>
                <a:gd name="connsiteX12" fmla="*/ 125963 w 867747"/>
                <a:gd name="connsiteY12" fmla="*/ 867747 h 867747"/>
                <a:gd name="connsiteX13" fmla="*/ 167951 w 867747"/>
                <a:gd name="connsiteY13" fmla="*/ 848405 h 867747"/>
                <a:gd name="connsiteX14" fmla="*/ 209939 w 867747"/>
                <a:gd name="connsiteY14" fmla="*/ 867747 h 867747"/>
                <a:gd name="connsiteX15" fmla="*/ 265923 w 867747"/>
                <a:gd name="connsiteY15" fmla="*/ 811764 h 867747"/>
                <a:gd name="connsiteX16" fmla="*/ 265923 w 867747"/>
                <a:gd name="connsiteY16" fmla="*/ 559837 h 867747"/>
                <a:gd name="connsiteX17" fmla="*/ 307910 w 867747"/>
                <a:gd name="connsiteY17" fmla="*/ 545477 h 867747"/>
                <a:gd name="connsiteX18" fmla="*/ 307910 w 867747"/>
                <a:gd name="connsiteY18" fmla="*/ 573833 h 867747"/>
                <a:gd name="connsiteX19" fmla="*/ 349898 w 867747"/>
                <a:gd name="connsiteY19" fmla="*/ 615821 h 867747"/>
                <a:gd name="connsiteX20" fmla="*/ 825759 w 867747"/>
                <a:gd name="connsiteY20" fmla="*/ 615821 h 867747"/>
                <a:gd name="connsiteX21" fmla="*/ 867747 w 867747"/>
                <a:gd name="connsiteY21" fmla="*/ 573833 h 867747"/>
                <a:gd name="connsiteX22" fmla="*/ 867747 w 867747"/>
                <a:gd name="connsiteY22" fmla="*/ 293914 h 867747"/>
                <a:gd name="connsiteX23" fmla="*/ 825759 w 867747"/>
                <a:gd name="connsiteY23" fmla="*/ 251927 h 867747"/>
                <a:gd name="connsiteX24" fmla="*/ 194753 w 867747"/>
                <a:gd name="connsiteY24" fmla="*/ 318841 h 867747"/>
                <a:gd name="connsiteX25" fmla="*/ 167951 w 867747"/>
                <a:gd name="connsiteY25" fmla="*/ 354559 h 867747"/>
                <a:gd name="connsiteX26" fmla="*/ 141149 w 867747"/>
                <a:gd name="connsiteY26" fmla="*/ 318827 h 867747"/>
                <a:gd name="connsiteX27" fmla="*/ 164844 w 867747"/>
                <a:gd name="connsiteY27" fmla="*/ 224075 h 867747"/>
                <a:gd name="connsiteX28" fmla="*/ 167951 w 867747"/>
                <a:gd name="connsiteY28" fmla="*/ 223935 h 867747"/>
                <a:gd name="connsiteX29" fmla="*/ 171058 w 867747"/>
                <a:gd name="connsiteY29" fmla="*/ 224089 h 867747"/>
                <a:gd name="connsiteX30" fmla="*/ 83976 w 867747"/>
                <a:gd name="connsiteY30" fmla="*/ 111967 h 867747"/>
                <a:gd name="connsiteX31" fmla="*/ 167951 w 867747"/>
                <a:gd name="connsiteY31" fmla="*/ 27992 h 867747"/>
                <a:gd name="connsiteX32" fmla="*/ 251927 w 867747"/>
                <a:gd name="connsiteY32" fmla="*/ 111967 h 867747"/>
                <a:gd name="connsiteX33" fmla="*/ 167951 w 867747"/>
                <a:gd name="connsiteY33" fmla="*/ 195943 h 867747"/>
                <a:gd name="connsiteX34" fmla="*/ 83976 w 867747"/>
                <a:gd name="connsiteY34" fmla="*/ 111967 h 867747"/>
                <a:gd name="connsiteX35" fmla="*/ 265923 w 867747"/>
                <a:gd name="connsiteY35" fmla="*/ 531845 h 867747"/>
                <a:gd name="connsiteX36" fmla="*/ 265923 w 867747"/>
                <a:gd name="connsiteY36" fmla="*/ 335902 h 867747"/>
                <a:gd name="connsiteX37" fmla="*/ 237931 w 867747"/>
                <a:gd name="connsiteY37" fmla="*/ 335902 h 867747"/>
                <a:gd name="connsiteX38" fmla="*/ 237931 w 867747"/>
                <a:gd name="connsiteY38" fmla="*/ 811764 h 867747"/>
                <a:gd name="connsiteX39" fmla="*/ 209939 w 867747"/>
                <a:gd name="connsiteY39" fmla="*/ 839755 h 867747"/>
                <a:gd name="connsiteX40" fmla="*/ 181947 w 867747"/>
                <a:gd name="connsiteY40" fmla="*/ 811764 h 867747"/>
                <a:gd name="connsiteX41" fmla="*/ 181947 w 867747"/>
                <a:gd name="connsiteY41" fmla="*/ 503853 h 867747"/>
                <a:gd name="connsiteX42" fmla="*/ 153955 w 867747"/>
                <a:gd name="connsiteY42" fmla="*/ 503853 h 867747"/>
                <a:gd name="connsiteX43" fmla="*/ 153955 w 867747"/>
                <a:gd name="connsiteY43" fmla="*/ 811764 h 867747"/>
                <a:gd name="connsiteX44" fmla="*/ 125963 w 867747"/>
                <a:gd name="connsiteY44" fmla="*/ 839755 h 867747"/>
                <a:gd name="connsiteX45" fmla="*/ 97971 w 867747"/>
                <a:gd name="connsiteY45" fmla="*/ 811764 h 867747"/>
                <a:gd name="connsiteX46" fmla="*/ 97971 w 867747"/>
                <a:gd name="connsiteY46" fmla="*/ 335902 h 867747"/>
                <a:gd name="connsiteX47" fmla="*/ 69980 w 867747"/>
                <a:gd name="connsiteY47" fmla="*/ 335902 h 867747"/>
                <a:gd name="connsiteX48" fmla="*/ 69980 w 867747"/>
                <a:gd name="connsiteY48" fmla="*/ 531845 h 867747"/>
                <a:gd name="connsiteX49" fmla="*/ 27992 w 867747"/>
                <a:gd name="connsiteY49" fmla="*/ 489857 h 867747"/>
                <a:gd name="connsiteX50" fmla="*/ 27992 w 867747"/>
                <a:gd name="connsiteY50" fmla="*/ 363894 h 867747"/>
                <a:gd name="connsiteX51" fmla="*/ 135005 w 867747"/>
                <a:gd name="connsiteY51" fmla="*/ 228008 h 867747"/>
                <a:gd name="connsiteX52" fmla="*/ 110764 w 867747"/>
                <a:gd name="connsiteY52" fmla="*/ 324971 h 867747"/>
                <a:gd name="connsiteX53" fmla="*/ 167951 w 867747"/>
                <a:gd name="connsiteY53" fmla="*/ 401221 h 867747"/>
                <a:gd name="connsiteX54" fmla="*/ 225124 w 867747"/>
                <a:gd name="connsiteY54" fmla="*/ 324985 h 867747"/>
                <a:gd name="connsiteX55" fmla="*/ 200883 w 867747"/>
                <a:gd name="connsiteY55" fmla="*/ 228022 h 867747"/>
                <a:gd name="connsiteX56" fmla="*/ 307910 w 867747"/>
                <a:gd name="connsiteY56" fmla="*/ 363894 h 867747"/>
                <a:gd name="connsiteX57" fmla="*/ 307910 w 867747"/>
                <a:gd name="connsiteY57" fmla="*/ 489857 h 867747"/>
                <a:gd name="connsiteX58" fmla="*/ 265923 w 867747"/>
                <a:gd name="connsiteY58" fmla="*/ 531845 h 867747"/>
                <a:gd name="connsiteX59" fmla="*/ 839755 w 867747"/>
                <a:gd name="connsiteY59" fmla="*/ 573833 h 867747"/>
                <a:gd name="connsiteX60" fmla="*/ 825759 w 867747"/>
                <a:gd name="connsiteY60" fmla="*/ 587829 h 867747"/>
                <a:gd name="connsiteX61" fmla="*/ 349898 w 867747"/>
                <a:gd name="connsiteY61" fmla="*/ 587829 h 867747"/>
                <a:gd name="connsiteX62" fmla="*/ 335902 w 867747"/>
                <a:gd name="connsiteY62" fmla="*/ 573833 h 867747"/>
                <a:gd name="connsiteX63" fmla="*/ 335902 w 867747"/>
                <a:gd name="connsiteY63" fmla="*/ 489857 h 867747"/>
                <a:gd name="connsiteX64" fmla="*/ 335902 w 867747"/>
                <a:gd name="connsiteY64" fmla="*/ 363894 h 867747"/>
                <a:gd name="connsiteX65" fmla="*/ 335902 w 867747"/>
                <a:gd name="connsiteY65" fmla="*/ 293914 h 867747"/>
                <a:gd name="connsiteX66" fmla="*/ 349898 w 867747"/>
                <a:gd name="connsiteY66" fmla="*/ 279918 h 867747"/>
                <a:gd name="connsiteX67" fmla="*/ 825759 w 867747"/>
                <a:gd name="connsiteY67" fmla="*/ 279918 h 867747"/>
                <a:gd name="connsiteX68" fmla="*/ 839755 w 867747"/>
                <a:gd name="connsiteY68" fmla="*/ 293914 h 86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7747" h="867747">
                  <a:moveTo>
                    <a:pt x="825759" y="251927"/>
                  </a:moveTo>
                  <a:lnTo>
                    <a:pt x="349898" y="251927"/>
                  </a:lnTo>
                  <a:cubicBezTo>
                    <a:pt x="332725" y="251927"/>
                    <a:pt x="317973" y="262312"/>
                    <a:pt x="311465" y="277119"/>
                  </a:cubicBezTo>
                  <a:cubicBezTo>
                    <a:pt x="292081" y="245181"/>
                    <a:pt x="262438" y="220254"/>
                    <a:pt x="227056" y="206888"/>
                  </a:cubicBezTo>
                  <a:cubicBezTo>
                    <a:pt x="258729" y="187083"/>
                    <a:pt x="279918" y="151996"/>
                    <a:pt x="279918" y="111967"/>
                  </a:cubicBezTo>
                  <a:cubicBezTo>
                    <a:pt x="279918" y="50231"/>
                    <a:pt x="229687" y="0"/>
                    <a:pt x="167951" y="0"/>
                  </a:cubicBezTo>
                  <a:cubicBezTo>
                    <a:pt x="106215" y="0"/>
                    <a:pt x="55984" y="50231"/>
                    <a:pt x="55984" y="111967"/>
                  </a:cubicBezTo>
                  <a:cubicBezTo>
                    <a:pt x="55984" y="151996"/>
                    <a:pt x="77174" y="187083"/>
                    <a:pt x="108846" y="206888"/>
                  </a:cubicBezTo>
                  <a:cubicBezTo>
                    <a:pt x="45361" y="230877"/>
                    <a:pt x="0" y="292109"/>
                    <a:pt x="0" y="363894"/>
                  </a:cubicBezTo>
                  <a:lnTo>
                    <a:pt x="0" y="489857"/>
                  </a:lnTo>
                  <a:cubicBezTo>
                    <a:pt x="0" y="528444"/>
                    <a:pt x="31393" y="559837"/>
                    <a:pt x="69980" y="559837"/>
                  </a:cubicBezTo>
                  <a:lnTo>
                    <a:pt x="69980" y="811764"/>
                  </a:lnTo>
                  <a:cubicBezTo>
                    <a:pt x="69980" y="842639"/>
                    <a:pt x="95088" y="867747"/>
                    <a:pt x="125963" y="867747"/>
                  </a:cubicBezTo>
                  <a:cubicBezTo>
                    <a:pt x="142758" y="867747"/>
                    <a:pt x="157678" y="860161"/>
                    <a:pt x="167951" y="848405"/>
                  </a:cubicBezTo>
                  <a:cubicBezTo>
                    <a:pt x="178224" y="860161"/>
                    <a:pt x="193144" y="867747"/>
                    <a:pt x="209939" y="867747"/>
                  </a:cubicBezTo>
                  <a:cubicBezTo>
                    <a:pt x="240814" y="867747"/>
                    <a:pt x="265923" y="842639"/>
                    <a:pt x="265923" y="811764"/>
                  </a:cubicBezTo>
                  <a:lnTo>
                    <a:pt x="265923" y="559837"/>
                  </a:lnTo>
                  <a:cubicBezTo>
                    <a:pt x="281738" y="559837"/>
                    <a:pt x="296182" y="554365"/>
                    <a:pt x="307910" y="545477"/>
                  </a:cubicBezTo>
                  <a:lnTo>
                    <a:pt x="307910" y="573833"/>
                  </a:lnTo>
                  <a:cubicBezTo>
                    <a:pt x="307910" y="596982"/>
                    <a:pt x="326749" y="615821"/>
                    <a:pt x="349898" y="615821"/>
                  </a:cubicBezTo>
                  <a:lnTo>
                    <a:pt x="825759" y="615821"/>
                  </a:lnTo>
                  <a:cubicBezTo>
                    <a:pt x="848909" y="615821"/>
                    <a:pt x="867747" y="596982"/>
                    <a:pt x="867747" y="573833"/>
                  </a:cubicBezTo>
                  <a:lnTo>
                    <a:pt x="867747" y="293914"/>
                  </a:lnTo>
                  <a:cubicBezTo>
                    <a:pt x="867747" y="270765"/>
                    <a:pt x="848909" y="251927"/>
                    <a:pt x="825759" y="251927"/>
                  </a:cubicBezTo>
                  <a:close/>
                  <a:moveTo>
                    <a:pt x="194753" y="318841"/>
                  </a:moveTo>
                  <a:lnTo>
                    <a:pt x="167951" y="354559"/>
                  </a:lnTo>
                  <a:lnTo>
                    <a:pt x="141149" y="318827"/>
                  </a:lnTo>
                  <a:lnTo>
                    <a:pt x="164844" y="224075"/>
                  </a:lnTo>
                  <a:cubicBezTo>
                    <a:pt x="165894" y="224075"/>
                    <a:pt x="166901" y="223935"/>
                    <a:pt x="167951" y="223935"/>
                  </a:cubicBezTo>
                  <a:cubicBezTo>
                    <a:pt x="169001" y="223935"/>
                    <a:pt x="170008" y="224075"/>
                    <a:pt x="171058" y="224089"/>
                  </a:cubicBezTo>
                  <a:close/>
                  <a:moveTo>
                    <a:pt x="83976" y="111967"/>
                  </a:moveTo>
                  <a:cubicBezTo>
                    <a:pt x="83976" y="65655"/>
                    <a:pt x="121639" y="27992"/>
                    <a:pt x="167951" y="27992"/>
                  </a:cubicBezTo>
                  <a:cubicBezTo>
                    <a:pt x="214264" y="27992"/>
                    <a:pt x="251927" y="65655"/>
                    <a:pt x="251927" y="111967"/>
                  </a:cubicBezTo>
                  <a:cubicBezTo>
                    <a:pt x="251927" y="158280"/>
                    <a:pt x="214264" y="195943"/>
                    <a:pt x="167951" y="195943"/>
                  </a:cubicBezTo>
                  <a:cubicBezTo>
                    <a:pt x="121639" y="195943"/>
                    <a:pt x="83976" y="158280"/>
                    <a:pt x="83976" y="111967"/>
                  </a:cubicBezTo>
                  <a:close/>
                  <a:moveTo>
                    <a:pt x="265923" y="531845"/>
                  </a:moveTo>
                  <a:lnTo>
                    <a:pt x="265923" y="335902"/>
                  </a:lnTo>
                  <a:lnTo>
                    <a:pt x="237931" y="335902"/>
                  </a:lnTo>
                  <a:lnTo>
                    <a:pt x="237931" y="811764"/>
                  </a:lnTo>
                  <a:cubicBezTo>
                    <a:pt x="237931" y="827201"/>
                    <a:pt x="225376" y="839755"/>
                    <a:pt x="209939" y="839755"/>
                  </a:cubicBezTo>
                  <a:cubicBezTo>
                    <a:pt x="194501" y="839755"/>
                    <a:pt x="181947" y="827201"/>
                    <a:pt x="181947" y="811764"/>
                  </a:cubicBezTo>
                  <a:lnTo>
                    <a:pt x="181947" y="503853"/>
                  </a:lnTo>
                  <a:lnTo>
                    <a:pt x="153955" y="503853"/>
                  </a:lnTo>
                  <a:lnTo>
                    <a:pt x="153955" y="811764"/>
                  </a:lnTo>
                  <a:cubicBezTo>
                    <a:pt x="153955" y="827201"/>
                    <a:pt x="141401" y="839755"/>
                    <a:pt x="125963" y="839755"/>
                  </a:cubicBezTo>
                  <a:cubicBezTo>
                    <a:pt x="110526" y="839755"/>
                    <a:pt x="97971" y="827201"/>
                    <a:pt x="97971" y="811764"/>
                  </a:cubicBezTo>
                  <a:lnTo>
                    <a:pt x="97971" y="335902"/>
                  </a:lnTo>
                  <a:lnTo>
                    <a:pt x="69980" y="335902"/>
                  </a:lnTo>
                  <a:lnTo>
                    <a:pt x="69980" y="531845"/>
                  </a:lnTo>
                  <a:cubicBezTo>
                    <a:pt x="46830" y="531845"/>
                    <a:pt x="27992" y="513007"/>
                    <a:pt x="27992" y="489857"/>
                  </a:cubicBezTo>
                  <a:lnTo>
                    <a:pt x="27992" y="363894"/>
                  </a:lnTo>
                  <a:cubicBezTo>
                    <a:pt x="27992" y="298085"/>
                    <a:pt x="73703" y="242885"/>
                    <a:pt x="135005" y="228008"/>
                  </a:cubicBezTo>
                  <a:lnTo>
                    <a:pt x="110764" y="324971"/>
                  </a:lnTo>
                  <a:lnTo>
                    <a:pt x="167951" y="401221"/>
                  </a:lnTo>
                  <a:lnTo>
                    <a:pt x="225124" y="324985"/>
                  </a:lnTo>
                  <a:lnTo>
                    <a:pt x="200883" y="228022"/>
                  </a:lnTo>
                  <a:cubicBezTo>
                    <a:pt x="262200" y="242885"/>
                    <a:pt x="307910" y="298085"/>
                    <a:pt x="307910" y="363894"/>
                  </a:cubicBezTo>
                  <a:lnTo>
                    <a:pt x="307910" y="489857"/>
                  </a:lnTo>
                  <a:cubicBezTo>
                    <a:pt x="307910" y="513007"/>
                    <a:pt x="289072" y="531845"/>
                    <a:pt x="265923" y="531845"/>
                  </a:cubicBezTo>
                  <a:close/>
                  <a:moveTo>
                    <a:pt x="839755" y="573833"/>
                  </a:moveTo>
                  <a:cubicBezTo>
                    <a:pt x="839755" y="581545"/>
                    <a:pt x="833471" y="587829"/>
                    <a:pt x="825759" y="587829"/>
                  </a:cubicBezTo>
                  <a:lnTo>
                    <a:pt x="349898" y="587829"/>
                  </a:lnTo>
                  <a:cubicBezTo>
                    <a:pt x="342186" y="587829"/>
                    <a:pt x="335902" y="581545"/>
                    <a:pt x="335902" y="573833"/>
                  </a:cubicBezTo>
                  <a:lnTo>
                    <a:pt x="335902" y="489857"/>
                  </a:lnTo>
                  <a:lnTo>
                    <a:pt x="335902" y="363894"/>
                  </a:lnTo>
                  <a:lnTo>
                    <a:pt x="335902" y="293914"/>
                  </a:lnTo>
                  <a:cubicBezTo>
                    <a:pt x="335902" y="286203"/>
                    <a:pt x="342186" y="279918"/>
                    <a:pt x="349898" y="279918"/>
                  </a:cubicBezTo>
                  <a:lnTo>
                    <a:pt x="825759" y="279918"/>
                  </a:lnTo>
                  <a:cubicBezTo>
                    <a:pt x="833471" y="279918"/>
                    <a:pt x="839755" y="286203"/>
                    <a:pt x="839755" y="293914"/>
                  </a:cubicBez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29" name="Freeform: Shape 28">
              <a:extLst>
                <a:ext uri="{FF2B5EF4-FFF2-40B4-BE49-F238E27FC236}">
                  <a16:creationId xmlns:a16="http://schemas.microsoft.com/office/drawing/2014/main" id="{B19CA3F9-9BCA-F1F6-8AD5-FC6468F6CFA3}"/>
                </a:ext>
              </a:extLst>
            </p:cNvPr>
            <p:cNvSpPr/>
            <p:nvPr/>
          </p:nvSpPr>
          <p:spPr>
            <a:xfrm>
              <a:off x="4487800"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0" name="Freeform: Shape 29">
              <a:extLst>
                <a:ext uri="{FF2B5EF4-FFF2-40B4-BE49-F238E27FC236}">
                  <a16:creationId xmlns:a16="http://schemas.microsoft.com/office/drawing/2014/main" id="{36625796-4E46-9660-74F4-928DC655C90A}"/>
                </a:ext>
              </a:extLst>
            </p:cNvPr>
            <p:cNvSpPr/>
            <p:nvPr/>
          </p:nvSpPr>
          <p:spPr>
            <a:xfrm>
              <a:off x="4658607"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1" name="Freeform: Shape 30">
              <a:extLst>
                <a:ext uri="{FF2B5EF4-FFF2-40B4-BE49-F238E27FC236}">
                  <a16:creationId xmlns:a16="http://schemas.microsoft.com/office/drawing/2014/main" id="{AED9EEFE-18D0-0C54-B4A0-053C07D32D92}"/>
                </a:ext>
              </a:extLst>
            </p:cNvPr>
            <p:cNvSpPr/>
            <p:nvPr/>
          </p:nvSpPr>
          <p:spPr>
            <a:xfrm>
              <a:off x="4207882" y="2676076"/>
              <a:ext cx="251927" cy="223935"/>
            </a:xfrm>
            <a:custGeom>
              <a:avLst/>
              <a:gdLst>
                <a:gd name="connsiteX0" fmla="*/ 58839 w 251926"/>
                <a:gd name="connsiteY0" fmla="*/ 231199 h 223934"/>
                <a:gd name="connsiteX1" fmla="*/ 86831 w 251926"/>
                <a:gd name="connsiteY1" fmla="*/ 231199 h 223934"/>
                <a:gd name="connsiteX2" fmla="*/ 86831 w 251926"/>
                <a:gd name="connsiteY2" fmla="*/ 119231 h 223934"/>
                <a:gd name="connsiteX3" fmla="*/ 61694 w 251926"/>
                <a:gd name="connsiteY3" fmla="*/ 119231 h 223934"/>
                <a:gd name="connsiteX4" fmla="*/ 128818 w 251926"/>
                <a:gd name="connsiteY4" fmla="*/ 42520 h 223934"/>
                <a:gd name="connsiteX5" fmla="*/ 195943 w 251926"/>
                <a:gd name="connsiteY5" fmla="*/ 119231 h 223934"/>
                <a:gd name="connsiteX6" fmla="*/ 170806 w 251926"/>
                <a:gd name="connsiteY6" fmla="*/ 119231 h 223934"/>
                <a:gd name="connsiteX7" fmla="*/ 170806 w 251926"/>
                <a:gd name="connsiteY7" fmla="*/ 175215 h 223934"/>
                <a:gd name="connsiteX8" fmla="*/ 198798 w 251926"/>
                <a:gd name="connsiteY8" fmla="*/ 175215 h 223934"/>
                <a:gd name="connsiteX9" fmla="*/ 198798 w 251926"/>
                <a:gd name="connsiteY9" fmla="*/ 147223 h 223934"/>
                <a:gd name="connsiteX10" fmla="*/ 257637 w 251926"/>
                <a:gd name="connsiteY10" fmla="*/ 147223 h 223934"/>
                <a:gd name="connsiteX11" fmla="*/ 128818 w 251926"/>
                <a:gd name="connsiteY11" fmla="*/ 0 h 223934"/>
                <a:gd name="connsiteX12" fmla="*/ 0 w 251926"/>
                <a:gd name="connsiteY12" fmla="*/ 147223 h 223934"/>
                <a:gd name="connsiteX13" fmla="*/ 58839 w 251926"/>
                <a:gd name="connsiteY13" fmla="*/ 147223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58839" y="231199"/>
                  </a:moveTo>
                  <a:lnTo>
                    <a:pt x="86831" y="231199"/>
                  </a:lnTo>
                  <a:lnTo>
                    <a:pt x="86831" y="119231"/>
                  </a:lnTo>
                  <a:lnTo>
                    <a:pt x="61694" y="119231"/>
                  </a:lnTo>
                  <a:lnTo>
                    <a:pt x="128818" y="42520"/>
                  </a:lnTo>
                  <a:lnTo>
                    <a:pt x="195943" y="119231"/>
                  </a:lnTo>
                  <a:lnTo>
                    <a:pt x="170806" y="119231"/>
                  </a:lnTo>
                  <a:lnTo>
                    <a:pt x="170806" y="175215"/>
                  </a:lnTo>
                  <a:lnTo>
                    <a:pt x="198798" y="175215"/>
                  </a:lnTo>
                  <a:lnTo>
                    <a:pt x="198798" y="147223"/>
                  </a:lnTo>
                  <a:lnTo>
                    <a:pt x="257637" y="147223"/>
                  </a:lnTo>
                  <a:lnTo>
                    <a:pt x="128818" y="0"/>
                  </a:lnTo>
                  <a:lnTo>
                    <a:pt x="0" y="147223"/>
                  </a:lnTo>
                  <a:lnTo>
                    <a:pt x="58839" y="147223"/>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2" name="Freeform: Shape 31">
              <a:extLst>
                <a:ext uri="{FF2B5EF4-FFF2-40B4-BE49-F238E27FC236}">
                  <a16:creationId xmlns:a16="http://schemas.microsoft.com/office/drawing/2014/main" id="{281D9F25-B145-F9E0-BED2-D096437EE7AE}"/>
                </a:ext>
              </a:extLst>
            </p:cNvPr>
            <p:cNvSpPr/>
            <p:nvPr/>
          </p:nvSpPr>
          <p:spPr>
            <a:xfrm>
              <a:off x="4378688" y="2879283"/>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3" name="Freeform: Shape 32">
              <a:extLst>
                <a:ext uri="{FF2B5EF4-FFF2-40B4-BE49-F238E27FC236}">
                  <a16:creationId xmlns:a16="http://schemas.microsoft.com/office/drawing/2014/main" id="{80B89281-DD2F-DDD1-0CD8-2AF33C8EBD0E}"/>
                </a:ext>
              </a:extLst>
            </p:cNvPr>
            <p:cNvSpPr/>
            <p:nvPr/>
          </p:nvSpPr>
          <p:spPr>
            <a:xfrm>
              <a:off x="4487800"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4" name="Freeform: Shape 33">
              <a:extLst>
                <a:ext uri="{FF2B5EF4-FFF2-40B4-BE49-F238E27FC236}">
                  <a16:creationId xmlns:a16="http://schemas.microsoft.com/office/drawing/2014/main" id="{50F5EF20-CC08-E06F-BD94-81CB2EDDFA34}"/>
                </a:ext>
              </a:extLst>
            </p:cNvPr>
            <p:cNvSpPr/>
            <p:nvPr/>
          </p:nvSpPr>
          <p:spPr>
            <a:xfrm>
              <a:off x="4658607"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5" name="Freeform: Shape 34">
              <a:extLst>
                <a:ext uri="{FF2B5EF4-FFF2-40B4-BE49-F238E27FC236}">
                  <a16:creationId xmlns:a16="http://schemas.microsoft.com/office/drawing/2014/main" id="{1EAB780A-3898-6B94-412A-2EAFF142184C}"/>
                </a:ext>
              </a:extLst>
            </p:cNvPr>
            <p:cNvSpPr/>
            <p:nvPr/>
          </p:nvSpPr>
          <p:spPr>
            <a:xfrm>
              <a:off x="4207882" y="3327152"/>
              <a:ext cx="251927" cy="223935"/>
            </a:xfrm>
            <a:custGeom>
              <a:avLst/>
              <a:gdLst>
                <a:gd name="connsiteX0" fmla="*/ 198798 w 251926"/>
                <a:gd name="connsiteY0" fmla="*/ 55984 h 223934"/>
                <a:gd name="connsiteX1" fmla="*/ 170806 w 251926"/>
                <a:gd name="connsiteY1" fmla="*/ 55984 h 223934"/>
                <a:gd name="connsiteX2" fmla="*/ 170806 w 251926"/>
                <a:gd name="connsiteY2" fmla="*/ 111967 h 223934"/>
                <a:gd name="connsiteX3" fmla="*/ 195943 w 251926"/>
                <a:gd name="connsiteY3" fmla="*/ 111967 h 223934"/>
                <a:gd name="connsiteX4" fmla="*/ 128818 w 251926"/>
                <a:gd name="connsiteY4" fmla="*/ 188679 h 223934"/>
                <a:gd name="connsiteX5" fmla="*/ 61694 w 251926"/>
                <a:gd name="connsiteY5" fmla="*/ 111967 h 223934"/>
                <a:gd name="connsiteX6" fmla="*/ 86831 w 251926"/>
                <a:gd name="connsiteY6" fmla="*/ 111967 h 223934"/>
                <a:gd name="connsiteX7" fmla="*/ 86831 w 251926"/>
                <a:gd name="connsiteY7" fmla="*/ 0 h 223934"/>
                <a:gd name="connsiteX8" fmla="*/ 58839 w 251926"/>
                <a:gd name="connsiteY8" fmla="*/ 0 h 223934"/>
                <a:gd name="connsiteX9" fmla="*/ 58839 w 251926"/>
                <a:gd name="connsiteY9" fmla="*/ 83976 h 223934"/>
                <a:gd name="connsiteX10" fmla="*/ 0 w 251926"/>
                <a:gd name="connsiteY10" fmla="*/ 83976 h 223934"/>
                <a:gd name="connsiteX11" fmla="*/ 128818 w 251926"/>
                <a:gd name="connsiteY11" fmla="*/ 231199 h 223934"/>
                <a:gd name="connsiteX12" fmla="*/ 257637 w 251926"/>
                <a:gd name="connsiteY12" fmla="*/ 83976 h 223934"/>
                <a:gd name="connsiteX13" fmla="*/ 198798 w 251926"/>
                <a:gd name="connsiteY13" fmla="*/ 83976 h 22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926" h="223934">
                  <a:moveTo>
                    <a:pt x="198798" y="55984"/>
                  </a:moveTo>
                  <a:lnTo>
                    <a:pt x="170806" y="55984"/>
                  </a:lnTo>
                  <a:lnTo>
                    <a:pt x="170806" y="111967"/>
                  </a:lnTo>
                  <a:lnTo>
                    <a:pt x="195943" y="111967"/>
                  </a:lnTo>
                  <a:lnTo>
                    <a:pt x="128818" y="188679"/>
                  </a:lnTo>
                  <a:lnTo>
                    <a:pt x="61694" y="111967"/>
                  </a:lnTo>
                  <a:lnTo>
                    <a:pt x="86831" y="111967"/>
                  </a:lnTo>
                  <a:lnTo>
                    <a:pt x="86831" y="0"/>
                  </a:lnTo>
                  <a:lnTo>
                    <a:pt x="58839" y="0"/>
                  </a:lnTo>
                  <a:lnTo>
                    <a:pt x="58839" y="83976"/>
                  </a:lnTo>
                  <a:lnTo>
                    <a:pt x="0" y="83976"/>
                  </a:lnTo>
                  <a:lnTo>
                    <a:pt x="128818" y="231199"/>
                  </a:lnTo>
                  <a:lnTo>
                    <a:pt x="257637" y="83976"/>
                  </a:lnTo>
                  <a:lnTo>
                    <a:pt x="198798" y="83976"/>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6" name="Freeform: Shape 35">
              <a:extLst>
                <a:ext uri="{FF2B5EF4-FFF2-40B4-BE49-F238E27FC236}">
                  <a16:creationId xmlns:a16="http://schemas.microsoft.com/office/drawing/2014/main" id="{7F219427-5428-70A7-6F8E-297640DB5CFE}"/>
                </a:ext>
              </a:extLst>
            </p:cNvPr>
            <p:cNvSpPr/>
            <p:nvPr/>
          </p:nvSpPr>
          <p:spPr>
            <a:xfrm>
              <a:off x="4378688" y="3327152"/>
              <a:ext cx="27992" cy="27992"/>
            </a:xfrm>
            <a:custGeom>
              <a:avLst/>
              <a:gdLst>
                <a:gd name="connsiteX0" fmla="*/ 0 w 27991"/>
                <a:gd name="connsiteY0" fmla="*/ 0 h 27991"/>
                <a:gd name="connsiteX1" fmla="*/ 27992 w 27991"/>
                <a:gd name="connsiteY1" fmla="*/ 0 h 27991"/>
                <a:gd name="connsiteX2" fmla="*/ 27992 w 27991"/>
                <a:gd name="connsiteY2" fmla="*/ 27992 h 27991"/>
                <a:gd name="connsiteX3" fmla="*/ 0 w 27991"/>
                <a:gd name="connsiteY3" fmla="*/ 27992 h 27991"/>
              </a:gdLst>
              <a:ahLst/>
              <a:cxnLst>
                <a:cxn ang="0">
                  <a:pos x="connsiteX0" y="connsiteY0"/>
                </a:cxn>
                <a:cxn ang="0">
                  <a:pos x="connsiteX1" y="connsiteY1"/>
                </a:cxn>
                <a:cxn ang="0">
                  <a:pos x="connsiteX2" y="connsiteY2"/>
                </a:cxn>
                <a:cxn ang="0">
                  <a:pos x="connsiteX3" y="connsiteY3"/>
                </a:cxn>
              </a:cxnLst>
              <a:rect l="l" t="t" r="r" b="b"/>
              <a:pathLst>
                <a:path w="27991" h="27991">
                  <a:moveTo>
                    <a:pt x="0" y="0"/>
                  </a:moveTo>
                  <a:lnTo>
                    <a:pt x="27992" y="0"/>
                  </a:lnTo>
                  <a:lnTo>
                    <a:pt x="27992" y="27992"/>
                  </a:lnTo>
                  <a:lnTo>
                    <a:pt x="0" y="27992"/>
                  </a:lnTo>
                  <a:close/>
                </a:path>
              </a:pathLst>
            </a:custGeom>
            <a:grpFill/>
            <a:ln w="13990"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37" name="Group 21">
            <a:extLst>
              <a:ext uri="{FF2B5EF4-FFF2-40B4-BE49-F238E27FC236}">
                <a16:creationId xmlns:a16="http://schemas.microsoft.com/office/drawing/2014/main" id="{4D554FAF-1B1F-869E-7770-826FBB8F7948}"/>
              </a:ext>
            </a:extLst>
          </p:cNvPr>
          <p:cNvGrpSpPr>
            <a:grpSpLocks noChangeAspect="1"/>
          </p:cNvGrpSpPr>
          <p:nvPr/>
        </p:nvGrpSpPr>
        <p:grpSpPr bwMode="auto">
          <a:xfrm>
            <a:off x="5001085" y="3621217"/>
            <a:ext cx="465811" cy="566873"/>
            <a:chOff x="3729" y="2815"/>
            <a:chExt cx="258" cy="344"/>
          </a:xfrm>
          <a:solidFill>
            <a:srgbClr val="FFFFFF">
              <a:alpha val="69000"/>
            </a:srgbClr>
          </a:solidFill>
        </p:grpSpPr>
        <p:sp>
          <p:nvSpPr>
            <p:cNvPr id="38" name="Freeform 22">
              <a:extLst>
                <a:ext uri="{FF2B5EF4-FFF2-40B4-BE49-F238E27FC236}">
                  <a16:creationId xmlns:a16="http://schemas.microsoft.com/office/drawing/2014/main" id="{8072FAFE-519D-3316-D3B9-081AA9C66BC2}"/>
                </a:ext>
              </a:extLst>
            </p:cNvPr>
            <p:cNvSpPr>
              <a:spLocks noEditPoints="1"/>
            </p:cNvSpPr>
            <p:nvPr/>
          </p:nvSpPr>
          <p:spPr bwMode="auto">
            <a:xfrm>
              <a:off x="3729" y="2815"/>
              <a:ext cx="258" cy="344"/>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39" name="Freeform 23">
              <a:extLst>
                <a:ext uri="{FF2B5EF4-FFF2-40B4-BE49-F238E27FC236}">
                  <a16:creationId xmlns:a16="http://schemas.microsoft.com/office/drawing/2014/main" id="{F5F203DA-F3B0-5372-B2A3-F3AC0E6B03C5}"/>
                </a:ext>
              </a:extLst>
            </p:cNvPr>
            <p:cNvSpPr>
              <a:spLocks/>
            </p:cNvSpPr>
            <p:nvPr/>
          </p:nvSpPr>
          <p:spPr bwMode="auto">
            <a:xfrm>
              <a:off x="3887" y="2815"/>
              <a:ext cx="100" cy="101"/>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0" name="Freeform 24">
              <a:extLst>
                <a:ext uri="{FF2B5EF4-FFF2-40B4-BE49-F238E27FC236}">
                  <a16:creationId xmlns:a16="http://schemas.microsoft.com/office/drawing/2014/main" id="{C86F4456-C5D6-0E98-DF13-2202F7CF0AFE}"/>
                </a:ext>
              </a:extLst>
            </p:cNvPr>
            <p:cNvSpPr>
              <a:spLocks/>
            </p:cNvSpPr>
            <p:nvPr/>
          </p:nvSpPr>
          <p:spPr bwMode="auto">
            <a:xfrm>
              <a:off x="3858" y="2959"/>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1" name="Freeform 25">
              <a:extLst>
                <a:ext uri="{FF2B5EF4-FFF2-40B4-BE49-F238E27FC236}">
                  <a16:creationId xmlns:a16="http://schemas.microsoft.com/office/drawing/2014/main" id="{2E40C9A1-7346-2395-5301-8A933170C440}"/>
                </a:ext>
              </a:extLst>
            </p:cNvPr>
            <p:cNvSpPr>
              <a:spLocks/>
            </p:cNvSpPr>
            <p:nvPr/>
          </p:nvSpPr>
          <p:spPr bwMode="auto">
            <a:xfrm>
              <a:off x="3858" y="3016"/>
              <a:ext cx="72" cy="1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2" name="Freeform 26">
              <a:extLst>
                <a:ext uri="{FF2B5EF4-FFF2-40B4-BE49-F238E27FC236}">
                  <a16:creationId xmlns:a16="http://schemas.microsoft.com/office/drawing/2014/main" id="{DEE640DD-5943-FDA6-A75D-088E1AE33BDF}"/>
                </a:ext>
              </a:extLst>
            </p:cNvPr>
            <p:cNvSpPr>
              <a:spLocks/>
            </p:cNvSpPr>
            <p:nvPr/>
          </p:nvSpPr>
          <p:spPr bwMode="auto">
            <a:xfrm>
              <a:off x="3858" y="3073"/>
              <a:ext cx="72" cy="15"/>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3" name="Freeform 27">
              <a:extLst>
                <a:ext uri="{FF2B5EF4-FFF2-40B4-BE49-F238E27FC236}">
                  <a16:creationId xmlns:a16="http://schemas.microsoft.com/office/drawing/2014/main" id="{7CCC9AAF-84AC-E332-C312-6D10C7D22075}"/>
                </a:ext>
              </a:extLst>
            </p:cNvPr>
            <p:cNvSpPr>
              <a:spLocks/>
            </p:cNvSpPr>
            <p:nvPr/>
          </p:nvSpPr>
          <p:spPr bwMode="auto">
            <a:xfrm>
              <a:off x="3772" y="2930"/>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4" name="Freeform 28">
              <a:extLst>
                <a:ext uri="{FF2B5EF4-FFF2-40B4-BE49-F238E27FC236}">
                  <a16:creationId xmlns:a16="http://schemas.microsoft.com/office/drawing/2014/main" id="{3BAF6B09-C837-CF0B-D2F5-4FD483E87E6E}"/>
                </a:ext>
              </a:extLst>
            </p:cNvPr>
            <p:cNvSpPr>
              <a:spLocks/>
            </p:cNvSpPr>
            <p:nvPr/>
          </p:nvSpPr>
          <p:spPr bwMode="auto">
            <a:xfrm>
              <a:off x="3772" y="2987"/>
              <a:ext cx="73" cy="51"/>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5" name="Freeform 29">
              <a:extLst>
                <a:ext uri="{FF2B5EF4-FFF2-40B4-BE49-F238E27FC236}">
                  <a16:creationId xmlns:a16="http://schemas.microsoft.com/office/drawing/2014/main" id="{097E5248-08F8-6106-9A35-8CD7081B603D}"/>
                </a:ext>
              </a:extLst>
            </p:cNvPr>
            <p:cNvSpPr>
              <a:spLocks/>
            </p:cNvSpPr>
            <p:nvPr/>
          </p:nvSpPr>
          <p:spPr bwMode="auto">
            <a:xfrm>
              <a:off x="3772" y="3045"/>
              <a:ext cx="73" cy="50"/>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46" name="Group 45">
            <a:extLst>
              <a:ext uri="{FF2B5EF4-FFF2-40B4-BE49-F238E27FC236}">
                <a16:creationId xmlns:a16="http://schemas.microsoft.com/office/drawing/2014/main" id="{2C297234-E459-E83F-9F48-DAD5FF0DB24C}"/>
              </a:ext>
            </a:extLst>
          </p:cNvPr>
          <p:cNvGrpSpPr>
            <a:grpSpLocks noChangeAspect="1"/>
          </p:cNvGrpSpPr>
          <p:nvPr/>
        </p:nvGrpSpPr>
        <p:grpSpPr>
          <a:xfrm>
            <a:off x="9245936" y="3652268"/>
            <a:ext cx="636424" cy="581749"/>
            <a:chOff x="10073639" y="4884420"/>
            <a:chExt cx="897815" cy="899160"/>
          </a:xfrm>
          <a:solidFill>
            <a:srgbClr val="FFFFFF">
              <a:alpha val="69000"/>
            </a:srgbClr>
          </a:solidFill>
        </p:grpSpPr>
        <p:sp>
          <p:nvSpPr>
            <p:cNvPr id="47" name="Freeform: Shape 46">
              <a:extLst>
                <a:ext uri="{FF2B5EF4-FFF2-40B4-BE49-F238E27FC236}">
                  <a16:creationId xmlns:a16="http://schemas.microsoft.com/office/drawing/2014/main" id="{D1344408-921C-7545-41DB-270E29465544}"/>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8" name="Freeform: Shape 47">
              <a:extLst>
                <a:ext uri="{FF2B5EF4-FFF2-40B4-BE49-F238E27FC236}">
                  <a16:creationId xmlns:a16="http://schemas.microsoft.com/office/drawing/2014/main" id="{FF1B4427-09C1-05CB-D91A-62D898111B45}"/>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49" name="Freeform: Shape 48">
              <a:extLst>
                <a:ext uri="{FF2B5EF4-FFF2-40B4-BE49-F238E27FC236}">
                  <a16:creationId xmlns:a16="http://schemas.microsoft.com/office/drawing/2014/main" id="{FF4678C9-53AB-10F0-1F29-650230BD1F08}"/>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0" name="Freeform: Shape 49">
              <a:extLst>
                <a:ext uri="{FF2B5EF4-FFF2-40B4-BE49-F238E27FC236}">
                  <a16:creationId xmlns:a16="http://schemas.microsoft.com/office/drawing/2014/main" id="{DD08ED90-6DBC-499E-8937-5D69B149CA01}"/>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1" name="Freeform: Shape 50">
              <a:extLst>
                <a:ext uri="{FF2B5EF4-FFF2-40B4-BE49-F238E27FC236}">
                  <a16:creationId xmlns:a16="http://schemas.microsoft.com/office/drawing/2014/main" id="{4C2D1128-3CFD-A398-2B08-7A788C213458}"/>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2" name="Freeform: Shape 51">
              <a:extLst>
                <a:ext uri="{FF2B5EF4-FFF2-40B4-BE49-F238E27FC236}">
                  <a16:creationId xmlns:a16="http://schemas.microsoft.com/office/drawing/2014/main" id="{6EA2D357-2280-9537-27C0-3A4886F47F48}"/>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3" name="Freeform: Shape 52">
              <a:extLst>
                <a:ext uri="{FF2B5EF4-FFF2-40B4-BE49-F238E27FC236}">
                  <a16:creationId xmlns:a16="http://schemas.microsoft.com/office/drawing/2014/main" id="{FC522080-CF33-4BA6-AF4F-CD2566AA75DE}"/>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4" name="Freeform: Shape 53">
              <a:extLst>
                <a:ext uri="{FF2B5EF4-FFF2-40B4-BE49-F238E27FC236}">
                  <a16:creationId xmlns:a16="http://schemas.microsoft.com/office/drawing/2014/main" id="{3F0C2B15-56D7-66A7-9BEA-C7ABA372E302}"/>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55" name="Group 54">
            <a:extLst>
              <a:ext uri="{FF2B5EF4-FFF2-40B4-BE49-F238E27FC236}">
                <a16:creationId xmlns:a16="http://schemas.microsoft.com/office/drawing/2014/main" id="{81AE485A-8F1D-CCDD-F9A0-48FE49D57B2C}"/>
              </a:ext>
            </a:extLst>
          </p:cNvPr>
          <p:cNvGrpSpPr>
            <a:grpSpLocks noChangeAspect="1"/>
          </p:cNvGrpSpPr>
          <p:nvPr/>
        </p:nvGrpSpPr>
        <p:grpSpPr>
          <a:xfrm>
            <a:off x="17926745" y="3693506"/>
            <a:ext cx="674387" cy="594156"/>
            <a:chOff x="228600" y="1809750"/>
            <a:chExt cx="457200" cy="441325"/>
          </a:xfrm>
          <a:solidFill>
            <a:srgbClr val="FFFFFF">
              <a:alpha val="74000"/>
            </a:srgbClr>
          </a:solidFill>
        </p:grpSpPr>
        <p:sp>
          <p:nvSpPr>
            <p:cNvPr id="56" name="Freeform 1700">
              <a:extLst>
                <a:ext uri="{FF2B5EF4-FFF2-40B4-BE49-F238E27FC236}">
                  <a16:creationId xmlns:a16="http://schemas.microsoft.com/office/drawing/2014/main" id="{9EB58C12-467B-E1D1-42C6-13225585C457}"/>
                </a:ext>
              </a:extLst>
            </p:cNvPr>
            <p:cNvSpPr>
              <a:spLocks/>
            </p:cNvSpPr>
            <p:nvPr/>
          </p:nvSpPr>
          <p:spPr bwMode="auto">
            <a:xfrm>
              <a:off x="541338" y="2106613"/>
              <a:ext cx="98425" cy="84138"/>
            </a:xfrm>
            <a:custGeom>
              <a:avLst/>
              <a:gdLst>
                <a:gd name="T0" fmla="*/ 695 w 748"/>
                <a:gd name="T1" fmla="*/ 0 h 629"/>
                <a:gd name="T2" fmla="*/ 710 w 748"/>
                <a:gd name="T3" fmla="*/ 3 h 629"/>
                <a:gd name="T4" fmla="*/ 723 w 748"/>
                <a:gd name="T5" fmla="*/ 10 h 629"/>
                <a:gd name="T6" fmla="*/ 735 w 748"/>
                <a:gd name="T7" fmla="*/ 20 h 629"/>
                <a:gd name="T8" fmla="*/ 743 w 748"/>
                <a:gd name="T9" fmla="*/ 33 h 629"/>
                <a:gd name="T10" fmla="*/ 747 w 748"/>
                <a:gd name="T11" fmla="*/ 47 h 629"/>
                <a:gd name="T12" fmla="*/ 748 w 748"/>
                <a:gd name="T13" fmla="*/ 61 h 629"/>
                <a:gd name="T14" fmla="*/ 745 w 748"/>
                <a:gd name="T15" fmla="*/ 76 h 629"/>
                <a:gd name="T16" fmla="*/ 738 w 748"/>
                <a:gd name="T17" fmla="*/ 90 h 629"/>
                <a:gd name="T18" fmla="*/ 380 w 748"/>
                <a:gd name="T19" fmla="*/ 605 h 629"/>
                <a:gd name="T20" fmla="*/ 369 w 748"/>
                <a:gd name="T21" fmla="*/ 616 h 629"/>
                <a:gd name="T22" fmla="*/ 356 w 748"/>
                <a:gd name="T23" fmla="*/ 625 h 629"/>
                <a:gd name="T24" fmla="*/ 341 w 748"/>
                <a:gd name="T25" fmla="*/ 629 h 629"/>
                <a:gd name="T26" fmla="*/ 333 w 748"/>
                <a:gd name="T27" fmla="*/ 629 h 629"/>
                <a:gd name="T28" fmla="*/ 320 w 748"/>
                <a:gd name="T29" fmla="*/ 628 h 629"/>
                <a:gd name="T30" fmla="*/ 307 w 748"/>
                <a:gd name="T31" fmla="*/ 624 h 629"/>
                <a:gd name="T32" fmla="*/ 296 w 748"/>
                <a:gd name="T33" fmla="*/ 616 h 629"/>
                <a:gd name="T34" fmla="*/ 21 w 748"/>
                <a:gd name="T35" fmla="*/ 390 h 629"/>
                <a:gd name="T36" fmla="*/ 10 w 748"/>
                <a:gd name="T37" fmla="*/ 379 h 629"/>
                <a:gd name="T38" fmla="*/ 3 w 748"/>
                <a:gd name="T39" fmla="*/ 365 h 629"/>
                <a:gd name="T40" fmla="*/ 0 w 748"/>
                <a:gd name="T41" fmla="*/ 351 h 629"/>
                <a:gd name="T42" fmla="*/ 1 w 748"/>
                <a:gd name="T43" fmla="*/ 337 h 629"/>
                <a:gd name="T44" fmla="*/ 5 w 748"/>
                <a:gd name="T45" fmla="*/ 322 h 629"/>
                <a:gd name="T46" fmla="*/ 12 w 748"/>
                <a:gd name="T47" fmla="*/ 308 h 629"/>
                <a:gd name="T48" fmla="*/ 24 w 748"/>
                <a:gd name="T49" fmla="*/ 298 h 629"/>
                <a:gd name="T50" fmla="*/ 37 w 748"/>
                <a:gd name="T51" fmla="*/ 292 h 629"/>
                <a:gd name="T52" fmla="*/ 52 w 748"/>
                <a:gd name="T53" fmla="*/ 288 h 629"/>
                <a:gd name="T54" fmla="*/ 67 w 748"/>
                <a:gd name="T55" fmla="*/ 289 h 629"/>
                <a:gd name="T56" fmla="*/ 80 w 748"/>
                <a:gd name="T57" fmla="*/ 293 h 629"/>
                <a:gd name="T58" fmla="*/ 94 w 748"/>
                <a:gd name="T59" fmla="*/ 301 h 629"/>
                <a:gd name="T60" fmla="*/ 321 w 748"/>
                <a:gd name="T61" fmla="*/ 488 h 629"/>
                <a:gd name="T62" fmla="*/ 644 w 748"/>
                <a:gd name="T63" fmla="*/ 25 h 629"/>
                <a:gd name="T64" fmla="*/ 654 w 748"/>
                <a:gd name="T65" fmla="*/ 13 h 629"/>
                <a:gd name="T66" fmla="*/ 667 w 748"/>
                <a:gd name="T67" fmla="*/ 5 h 629"/>
                <a:gd name="T68" fmla="*/ 680 w 748"/>
                <a:gd name="T69" fmla="*/ 1 h 629"/>
                <a:gd name="T70" fmla="*/ 695 w 748"/>
                <a:gd name="T7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8" h="629">
                  <a:moveTo>
                    <a:pt x="695" y="0"/>
                  </a:moveTo>
                  <a:lnTo>
                    <a:pt x="710" y="3"/>
                  </a:lnTo>
                  <a:lnTo>
                    <a:pt x="723" y="10"/>
                  </a:lnTo>
                  <a:lnTo>
                    <a:pt x="735" y="20"/>
                  </a:lnTo>
                  <a:lnTo>
                    <a:pt x="743" y="33"/>
                  </a:lnTo>
                  <a:lnTo>
                    <a:pt x="747" y="47"/>
                  </a:lnTo>
                  <a:lnTo>
                    <a:pt x="748" y="61"/>
                  </a:lnTo>
                  <a:lnTo>
                    <a:pt x="745" y="76"/>
                  </a:lnTo>
                  <a:lnTo>
                    <a:pt x="738" y="90"/>
                  </a:lnTo>
                  <a:lnTo>
                    <a:pt x="380" y="605"/>
                  </a:lnTo>
                  <a:lnTo>
                    <a:pt x="369" y="616"/>
                  </a:lnTo>
                  <a:lnTo>
                    <a:pt x="356" y="625"/>
                  </a:lnTo>
                  <a:lnTo>
                    <a:pt x="341" y="629"/>
                  </a:lnTo>
                  <a:lnTo>
                    <a:pt x="333" y="629"/>
                  </a:lnTo>
                  <a:lnTo>
                    <a:pt x="320" y="628"/>
                  </a:lnTo>
                  <a:lnTo>
                    <a:pt x="307" y="624"/>
                  </a:lnTo>
                  <a:lnTo>
                    <a:pt x="296" y="616"/>
                  </a:lnTo>
                  <a:lnTo>
                    <a:pt x="21" y="390"/>
                  </a:lnTo>
                  <a:lnTo>
                    <a:pt x="10" y="379"/>
                  </a:lnTo>
                  <a:lnTo>
                    <a:pt x="3" y="365"/>
                  </a:lnTo>
                  <a:lnTo>
                    <a:pt x="0" y="351"/>
                  </a:lnTo>
                  <a:lnTo>
                    <a:pt x="1" y="337"/>
                  </a:lnTo>
                  <a:lnTo>
                    <a:pt x="5" y="322"/>
                  </a:lnTo>
                  <a:lnTo>
                    <a:pt x="12" y="308"/>
                  </a:lnTo>
                  <a:lnTo>
                    <a:pt x="24" y="298"/>
                  </a:lnTo>
                  <a:lnTo>
                    <a:pt x="37" y="292"/>
                  </a:lnTo>
                  <a:lnTo>
                    <a:pt x="52" y="288"/>
                  </a:lnTo>
                  <a:lnTo>
                    <a:pt x="67" y="289"/>
                  </a:lnTo>
                  <a:lnTo>
                    <a:pt x="80" y="293"/>
                  </a:lnTo>
                  <a:lnTo>
                    <a:pt x="94" y="301"/>
                  </a:lnTo>
                  <a:lnTo>
                    <a:pt x="321" y="488"/>
                  </a:lnTo>
                  <a:lnTo>
                    <a:pt x="644" y="25"/>
                  </a:lnTo>
                  <a:lnTo>
                    <a:pt x="654" y="13"/>
                  </a:lnTo>
                  <a:lnTo>
                    <a:pt x="667" y="5"/>
                  </a:lnTo>
                  <a:lnTo>
                    <a:pt x="680" y="1"/>
                  </a:lnTo>
                  <a:lnTo>
                    <a:pt x="69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57" name="Freeform 1701">
              <a:extLst>
                <a:ext uri="{FF2B5EF4-FFF2-40B4-BE49-F238E27FC236}">
                  <a16:creationId xmlns:a16="http://schemas.microsoft.com/office/drawing/2014/main" id="{7BF93790-556E-538F-2BAE-9D6067B43667}"/>
                </a:ext>
              </a:extLst>
            </p:cNvPr>
            <p:cNvSpPr>
              <a:spLocks noEditPoints="1"/>
            </p:cNvSpPr>
            <p:nvPr/>
          </p:nvSpPr>
          <p:spPr bwMode="auto">
            <a:xfrm>
              <a:off x="228600" y="1809750"/>
              <a:ext cx="457200" cy="441325"/>
            </a:xfrm>
            <a:custGeom>
              <a:avLst/>
              <a:gdLst>
                <a:gd name="T0" fmla="*/ 2220 w 3456"/>
                <a:gd name="T1" fmla="*/ 2188 h 3341"/>
                <a:gd name="T2" fmla="*/ 2074 w 3456"/>
                <a:gd name="T3" fmla="*/ 2592 h 3341"/>
                <a:gd name="T4" fmla="*/ 2089 w 3456"/>
                <a:gd name="T5" fmla="*/ 2730 h 3341"/>
                <a:gd name="T6" fmla="*/ 2137 w 3456"/>
                <a:gd name="T7" fmla="*/ 2867 h 3341"/>
                <a:gd name="T8" fmla="*/ 2231 w 3456"/>
                <a:gd name="T9" fmla="*/ 3009 h 3341"/>
                <a:gd name="T10" fmla="*/ 2772 w 3456"/>
                <a:gd name="T11" fmla="*/ 3222 h 3341"/>
                <a:gd name="T12" fmla="*/ 3264 w 3456"/>
                <a:gd name="T13" fmla="*/ 2894 h 3341"/>
                <a:gd name="T14" fmla="*/ 3267 w 3456"/>
                <a:gd name="T15" fmla="*/ 2297 h 3341"/>
                <a:gd name="T16" fmla="*/ 2871 w 3456"/>
                <a:gd name="T17" fmla="*/ 1980 h 3341"/>
                <a:gd name="T18" fmla="*/ 1404 w 3456"/>
                <a:gd name="T19" fmla="*/ 593 h 3341"/>
                <a:gd name="T20" fmla="*/ 1092 w 3456"/>
                <a:gd name="T21" fmla="*/ 844 h 3341"/>
                <a:gd name="T22" fmla="*/ 1061 w 3456"/>
                <a:gd name="T23" fmla="*/ 1316 h 3341"/>
                <a:gd name="T24" fmla="*/ 1073 w 3456"/>
                <a:gd name="T25" fmla="*/ 1670 h 3341"/>
                <a:gd name="T26" fmla="*/ 1217 w 3456"/>
                <a:gd name="T27" fmla="*/ 1988 h 3341"/>
                <a:gd name="T28" fmla="*/ 1276 w 3456"/>
                <a:gd name="T29" fmla="*/ 2353 h 3341"/>
                <a:gd name="T30" fmla="*/ 704 w 3456"/>
                <a:gd name="T31" fmla="*/ 2760 h 3341"/>
                <a:gd name="T32" fmla="*/ 1114 w 3456"/>
                <a:gd name="T33" fmla="*/ 2975 h 3341"/>
                <a:gd name="T34" fmla="*/ 1529 w 3456"/>
                <a:gd name="T35" fmla="*/ 3052 h 3341"/>
                <a:gd name="T36" fmla="*/ 2038 w 3456"/>
                <a:gd name="T37" fmla="*/ 2928 h 3341"/>
                <a:gd name="T38" fmla="*/ 1990 w 3456"/>
                <a:gd name="T39" fmla="*/ 2805 h 3341"/>
                <a:gd name="T40" fmla="*/ 1964 w 3456"/>
                <a:gd name="T41" fmla="*/ 2684 h 3341"/>
                <a:gd name="T42" fmla="*/ 1867 w 3456"/>
                <a:gd name="T43" fmla="*/ 2419 h 3341"/>
                <a:gd name="T44" fmla="*/ 1925 w 3456"/>
                <a:gd name="T45" fmla="*/ 1955 h 3341"/>
                <a:gd name="T46" fmla="*/ 2130 w 3456"/>
                <a:gd name="T47" fmla="*/ 1631 h 3341"/>
                <a:gd name="T48" fmla="*/ 2089 w 3456"/>
                <a:gd name="T49" fmla="*/ 967 h 3341"/>
                <a:gd name="T50" fmla="*/ 2007 w 3456"/>
                <a:gd name="T51" fmla="*/ 718 h 3341"/>
                <a:gd name="T52" fmla="*/ 1585 w 3456"/>
                <a:gd name="T53" fmla="*/ 115 h 3341"/>
                <a:gd name="T54" fmla="*/ 717 w 3456"/>
                <a:gd name="T55" fmla="*/ 399 h 3341"/>
                <a:gd name="T56" fmla="*/ 191 w 3456"/>
                <a:gd name="T57" fmla="*/ 1121 h 3341"/>
                <a:gd name="T58" fmla="*/ 195 w 3456"/>
                <a:gd name="T59" fmla="*/ 2061 h 3341"/>
                <a:gd name="T60" fmla="*/ 646 w 3456"/>
                <a:gd name="T61" fmla="*/ 2648 h 3341"/>
                <a:gd name="T62" fmla="*/ 1145 w 3456"/>
                <a:gd name="T63" fmla="*/ 2087 h 3341"/>
                <a:gd name="T64" fmla="*/ 969 w 3456"/>
                <a:gd name="T65" fmla="*/ 1732 h 3341"/>
                <a:gd name="T66" fmla="*/ 947 w 3456"/>
                <a:gd name="T67" fmla="*/ 1274 h 3341"/>
                <a:gd name="T68" fmla="*/ 1000 w 3456"/>
                <a:gd name="T69" fmla="*/ 760 h 3341"/>
                <a:gd name="T70" fmla="*/ 1391 w 3456"/>
                <a:gd name="T71" fmla="*/ 477 h 3341"/>
                <a:gd name="T72" fmla="*/ 1981 w 3456"/>
                <a:gd name="T73" fmla="*/ 551 h 3341"/>
                <a:gd name="T74" fmla="*/ 2202 w 3456"/>
                <a:gd name="T75" fmla="*/ 902 h 3341"/>
                <a:gd name="T76" fmla="*/ 2254 w 3456"/>
                <a:gd name="T77" fmla="*/ 1387 h 3341"/>
                <a:gd name="T78" fmla="*/ 2083 w 3456"/>
                <a:gd name="T79" fmla="*/ 1905 h 3341"/>
                <a:gd name="T80" fmla="*/ 1988 w 3456"/>
                <a:gd name="T81" fmla="*/ 2386 h 3341"/>
                <a:gd name="T82" fmla="*/ 2389 w 3456"/>
                <a:gd name="T83" fmla="*/ 1914 h 3341"/>
                <a:gd name="T84" fmla="*/ 2829 w 3456"/>
                <a:gd name="T85" fmla="*/ 1854 h 3341"/>
                <a:gd name="T86" fmla="*/ 3016 w 3456"/>
                <a:gd name="T87" fmla="*/ 1910 h 3341"/>
                <a:gd name="T88" fmla="*/ 2946 w 3456"/>
                <a:gd name="T89" fmla="*/ 1035 h 3341"/>
                <a:gd name="T90" fmla="*/ 2376 w 3456"/>
                <a:gd name="T91" fmla="*/ 348 h 3341"/>
                <a:gd name="T92" fmla="*/ 1585 w 3456"/>
                <a:gd name="T93" fmla="*/ 0 h 3341"/>
                <a:gd name="T94" fmla="*/ 2488 w 3456"/>
                <a:gd name="T95" fmla="*/ 285 h 3341"/>
                <a:gd name="T96" fmla="*/ 3061 w 3456"/>
                <a:gd name="T97" fmla="*/ 1013 h 3341"/>
                <a:gd name="T98" fmla="*/ 3120 w 3456"/>
                <a:gd name="T99" fmla="*/ 1968 h 3341"/>
                <a:gd name="T100" fmla="*/ 3453 w 3456"/>
                <a:gd name="T101" fmla="*/ 2522 h 3341"/>
                <a:gd name="T102" fmla="*/ 3236 w 3456"/>
                <a:gd name="T103" fmla="*/ 3122 h 3341"/>
                <a:gd name="T104" fmla="*/ 2639 w 3456"/>
                <a:gd name="T105" fmla="*/ 3338 h 3341"/>
                <a:gd name="T106" fmla="*/ 2043 w 3456"/>
                <a:gd name="T107" fmla="*/ 3100 h 3341"/>
                <a:gd name="T108" fmla="*/ 1375 w 3456"/>
                <a:gd name="T109" fmla="*/ 3154 h 3341"/>
                <a:gd name="T110" fmla="*/ 911 w 3456"/>
                <a:gd name="T111" fmla="*/ 3018 h 3341"/>
                <a:gd name="T112" fmla="*/ 563 w 3456"/>
                <a:gd name="T113" fmla="*/ 2796 h 3341"/>
                <a:gd name="T114" fmla="*/ 103 w 3456"/>
                <a:gd name="T115" fmla="*/ 2146 h 3341"/>
                <a:gd name="T116" fmla="*/ 48 w 3456"/>
                <a:gd name="T117" fmla="*/ 1195 h 3341"/>
                <a:gd name="T118" fmla="*/ 532 w 3456"/>
                <a:gd name="T119" fmla="*/ 400 h 3341"/>
                <a:gd name="T120" fmla="*/ 1386 w 3456"/>
                <a:gd name="T121" fmla="*/ 13 h 3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56" h="3341">
                  <a:moveTo>
                    <a:pt x="2707" y="1958"/>
                  </a:moveTo>
                  <a:lnTo>
                    <a:pt x="2643" y="1961"/>
                  </a:lnTo>
                  <a:lnTo>
                    <a:pt x="2580" y="1971"/>
                  </a:lnTo>
                  <a:lnTo>
                    <a:pt x="2520" y="1987"/>
                  </a:lnTo>
                  <a:lnTo>
                    <a:pt x="2462" y="2008"/>
                  </a:lnTo>
                  <a:lnTo>
                    <a:pt x="2407" y="2035"/>
                  </a:lnTo>
                  <a:lnTo>
                    <a:pt x="2355" y="2066"/>
                  </a:lnTo>
                  <a:lnTo>
                    <a:pt x="2306" y="2102"/>
                  </a:lnTo>
                  <a:lnTo>
                    <a:pt x="2261" y="2143"/>
                  </a:lnTo>
                  <a:lnTo>
                    <a:pt x="2220" y="2188"/>
                  </a:lnTo>
                  <a:lnTo>
                    <a:pt x="2184" y="2236"/>
                  </a:lnTo>
                  <a:lnTo>
                    <a:pt x="2152" y="2287"/>
                  </a:lnTo>
                  <a:lnTo>
                    <a:pt x="2125" y="2343"/>
                  </a:lnTo>
                  <a:lnTo>
                    <a:pt x="2104" y="2400"/>
                  </a:lnTo>
                  <a:lnTo>
                    <a:pt x="2087" y="2461"/>
                  </a:lnTo>
                  <a:lnTo>
                    <a:pt x="2083" y="2486"/>
                  </a:lnTo>
                  <a:lnTo>
                    <a:pt x="2079" y="2512"/>
                  </a:lnTo>
                  <a:lnTo>
                    <a:pt x="2076" y="2539"/>
                  </a:lnTo>
                  <a:lnTo>
                    <a:pt x="2075" y="2565"/>
                  </a:lnTo>
                  <a:lnTo>
                    <a:pt x="2074" y="2592"/>
                  </a:lnTo>
                  <a:lnTo>
                    <a:pt x="2077" y="2651"/>
                  </a:lnTo>
                  <a:lnTo>
                    <a:pt x="2078" y="2658"/>
                  </a:lnTo>
                  <a:lnTo>
                    <a:pt x="2078" y="2665"/>
                  </a:lnTo>
                  <a:lnTo>
                    <a:pt x="2079" y="2667"/>
                  </a:lnTo>
                  <a:lnTo>
                    <a:pt x="2079" y="2669"/>
                  </a:lnTo>
                  <a:lnTo>
                    <a:pt x="2085" y="2708"/>
                  </a:lnTo>
                  <a:lnTo>
                    <a:pt x="2086" y="2713"/>
                  </a:lnTo>
                  <a:lnTo>
                    <a:pt x="2087" y="2719"/>
                  </a:lnTo>
                  <a:lnTo>
                    <a:pt x="2088" y="2724"/>
                  </a:lnTo>
                  <a:lnTo>
                    <a:pt x="2089" y="2730"/>
                  </a:lnTo>
                  <a:lnTo>
                    <a:pt x="2098" y="2765"/>
                  </a:lnTo>
                  <a:lnTo>
                    <a:pt x="2099" y="2769"/>
                  </a:lnTo>
                  <a:lnTo>
                    <a:pt x="2102" y="2777"/>
                  </a:lnTo>
                  <a:lnTo>
                    <a:pt x="2104" y="2786"/>
                  </a:lnTo>
                  <a:lnTo>
                    <a:pt x="2117" y="2821"/>
                  </a:lnTo>
                  <a:lnTo>
                    <a:pt x="2120" y="2829"/>
                  </a:lnTo>
                  <a:lnTo>
                    <a:pt x="2123" y="2836"/>
                  </a:lnTo>
                  <a:lnTo>
                    <a:pt x="2135" y="2863"/>
                  </a:lnTo>
                  <a:lnTo>
                    <a:pt x="2136" y="2865"/>
                  </a:lnTo>
                  <a:lnTo>
                    <a:pt x="2137" y="2867"/>
                  </a:lnTo>
                  <a:lnTo>
                    <a:pt x="2145" y="2883"/>
                  </a:lnTo>
                  <a:lnTo>
                    <a:pt x="2157" y="2904"/>
                  </a:lnTo>
                  <a:lnTo>
                    <a:pt x="2161" y="2910"/>
                  </a:lnTo>
                  <a:lnTo>
                    <a:pt x="2165" y="2917"/>
                  </a:lnTo>
                  <a:lnTo>
                    <a:pt x="2168" y="2923"/>
                  </a:lnTo>
                  <a:lnTo>
                    <a:pt x="2172" y="2929"/>
                  </a:lnTo>
                  <a:lnTo>
                    <a:pt x="2176" y="2936"/>
                  </a:lnTo>
                  <a:lnTo>
                    <a:pt x="2180" y="2943"/>
                  </a:lnTo>
                  <a:lnTo>
                    <a:pt x="2194" y="2963"/>
                  </a:lnTo>
                  <a:lnTo>
                    <a:pt x="2231" y="3009"/>
                  </a:lnTo>
                  <a:lnTo>
                    <a:pt x="2272" y="3052"/>
                  </a:lnTo>
                  <a:lnTo>
                    <a:pt x="2317" y="3089"/>
                  </a:lnTo>
                  <a:lnTo>
                    <a:pt x="2364" y="3124"/>
                  </a:lnTo>
                  <a:lnTo>
                    <a:pt x="2415" y="3154"/>
                  </a:lnTo>
                  <a:lnTo>
                    <a:pt x="2468" y="3179"/>
                  </a:lnTo>
                  <a:lnTo>
                    <a:pt x="2525" y="3199"/>
                  </a:lnTo>
                  <a:lnTo>
                    <a:pt x="2584" y="3214"/>
                  </a:lnTo>
                  <a:lnTo>
                    <a:pt x="2644" y="3222"/>
                  </a:lnTo>
                  <a:lnTo>
                    <a:pt x="2707" y="3226"/>
                  </a:lnTo>
                  <a:lnTo>
                    <a:pt x="2772" y="3222"/>
                  </a:lnTo>
                  <a:lnTo>
                    <a:pt x="2835" y="3213"/>
                  </a:lnTo>
                  <a:lnTo>
                    <a:pt x="2896" y="3197"/>
                  </a:lnTo>
                  <a:lnTo>
                    <a:pt x="2953" y="3176"/>
                  </a:lnTo>
                  <a:lnTo>
                    <a:pt x="3009" y="3149"/>
                  </a:lnTo>
                  <a:lnTo>
                    <a:pt x="3061" y="3118"/>
                  </a:lnTo>
                  <a:lnTo>
                    <a:pt x="3110" y="3081"/>
                  </a:lnTo>
                  <a:lnTo>
                    <a:pt x="3155" y="3040"/>
                  </a:lnTo>
                  <a:lnTo>
                    <a:pt x="3196" y="2995"/>
                  </a:lnTo>
                  <a:lnTo>
                    <a:pt x="3232" y="2946"/>
                  </a:lnTo>
                  <a:lnTo>
                    <a:pt x="3264" y="2894"/>
                  </a:lnTo>
                  <a:lnTo>
                    <a:pt x="3291" y="2839"/>
                  </a:lnTo>
                  <a:lnTo>
                    <a:pt x="3313" y="2780"/>
                  </a:lnTo>
                  <a:lnTo>
                    <a:pt x="3328" y="2720"/>
                  </a:lnTo>
                  <a:lnTo>
                    <a:pt x="3338" y="2657"/>
                  </a:lnTo>
                  <a:lnTo>
                    <a:pt x="3341" y="2592"/>
                  </a:lnTo>
                  <a:lnTo>
                    <a:pt x="3338" y="2529"/>
                  </a:lnTo>
                  <a:lnTo>
                    <a:pt x="3328" y="2467"/>
                  </a:lnTo>
                  <a:lnTo>
                    <a:pt x="3314" y="2409"/>
                  </a:lnTo>
                  <a:lnTo>
                    <a:pt x="3293" y="2351"/>
                  </a:lnTo>
                  <a:lnTo>
                    <a:pt x="3267" y="2297"/>
                  </a:lnTo>
                  <a:lnTo>
                    <a:pt x="3237" y="2245"/>
                  </a:lnTo>
                  <a:lnTo>
                    <a:pt x="3203" y="2197"/>
                  </a:lnTo>
                  <a:lnTo>
                    <a:pt x="3163" y="2153"/>
                  </a:lnTo>
                  <a:lnTo>
                    <a:pt x="3120" y="2112"/>
                  </a:lnTo>
                  <a:lnTo>
                    <a:pt x="3073" y="2076"/>
                  </a:lnTo>
                  <a:lnTo>
                    <a:pt x="3022" y="2043"/>
                  </a:lnTo>
                  <a:lnTo>
                    <a:pt x="2975" y="2019"/>
                  </a:lnTo>
                  <a:lnTo>
                    <a:pt x="2927" y="1999"/>
                  </a:lnTo>
                  <a:lnTo>
                    <a:pt x="2877" y="1982"/>
                  </a:lnTo>
                  <a:lnTo>
                    <a:pt x="2871" y="1980"/>
                  </a:lnTo>
                  <a:lnTo>
                    <a:pt x="2863" y="1979"/>
                  </a:lnTo>
                  <a:lnTo>
                    <a:pt x="2833" y="1972"/>
                  </a:lnTo>
                  <a:lnTo>
                    <a:pt x="2801" y="1967"/>
                  </a:lnTo>
                  <a:lnTo>
                    <a:pt x="2784" y="1964"/>
                  </a:lnTo>
                  <a:lnTo>
                    <a:pt x="2746" y="1960"/>
                  </a:lnTo>
                  <a:lnTo>
                    <a:pt x="2707" y="1958"/>
                  </a:lnTo>
                  <a:close/>
                  <a:moveTo>
                    <a:pt x="1585" y="576"/>
                  </a:moveTo>
                  <a:lnTo>
                    <a:pt x="1520" y="578"/>
                  </a:lnTo>
                  <a:lnTo>
                    <a:pt x="1460" y="583"/>
                  </a:lnTo>
                  <a:lnTo>
                    <a:pt x="1404" y="593"/>
                  </a:lnTo>
                  <a:lnTo>
                    <a:pt x="1353" y="604"/>
                  </a:lnTo>
                  <a:lnTo>
                    <a:pt x="1306" y="621"/>
                  </a:lnTo>
                  <a:lnTo>
                    <a:pt x="1263" y="640"/>
                  </a:lnTo>
                  <a:lnTo>
                    <a:pt x="1224" y="663"/>
                  </a:lnTo>
                  <a:lnTo>
                    <a:pt x="1190" y="689"/>
                  </a:lnTo>
                  <a:lnTo>
                    <a:pt x="1159" y="719"/>
                  </a:lnTo>
                  <a:lnTo>
                    <a:pt x="1136" y="750"/>
                  </a:lnTo>
                  <a:lnTo>
                    <a:pt x="1117" y="781"/>
                  </a:lnTo>
                  <a:lnTo>
                    <a:pt x="1103" y="813"/>
                  </a:lnTo>
                  <a:lnTo>
                    <a:pt x="1092" y="844"/>
                  </a:lnTo>
                  <a:lnTo>
                    <a:pt x="1085" y="872"/>
                  </a:lnTo>
                  <a:lnTo>
                    <a:pt x="1081" y="898"/>
                  </a:lnTo>
                  <a:lnTo>
                    <a:pt x="1079" y="923"/>
                  </a:lnTo>
                  <a:lnTo>
                    <a:pt x="1078" y="942"/>
                  </a:lnTo>
                  <a:lnTo>
                    <a:pt x="1079" y="957"/>
                  </a:lnTo>
                  <a:lnTo>
                    <a:pt x="1079" y="967"/>
                  </a:lnTo>
                  <a:lnTo>
                    <a:pt x="1080" y="971"/>
                  </a:lnTo>
                  <a:lnTo>
                    <a:pt x="1080" y="978"/>
                  </a:lnTo>
                  <a:lnTo>
                    <a:pt x="1080" y="1299"/>
                  </a:lnTo>
                  <a:lnTo>
                    <a:pt x="1061" y="1316"/>
                  </a:lnTo>
                  <a:lnTo>
                    <a:pt x="1047" y="1331"/>
                  </a:lnTo>
                  <a:lnTo>
                    <a:pt x="1037" y="1348"/>
                  </a:lnTo>
                  <a:lnTo>
                    <a:pt x="1031" y="1367"/>
                  </a:lnTo>
                  <a:lnTo>
                    <a:pt x="1028" y="1387"/>
                  </a:lnTo>
                  <a:lnTo>
                    <a:pt x="1028" y="1591"/>
                  </a:lnTo>
                  <a:lnTo>
                    <a:pt x="1031" y="1610"/>
                  </a:lnTo>
                  <a:lnTo>
                    <a:pt x="1037" y="1627"/>
                  </a:lnTo>
                  <a:lnTo>
                    <a:pt x="1045" y="1644"/>
                  </a:lnTo>
                  <a:lnTo>
                    <a:pt x="1058" y="1659"/>
                  </a:lnTo>
                  <a:lnTo>
                    <a:pt x="1073" y="1670"/>
                  </a:lnTo>
                  <a:lnTo>
                    <a:pt x="1092" y="1684"/>
                  </a:lnTo>
                  <a:lnTo>
                    <a:pt x="1098" y="1706"/>
                  </a:lnTo>
                  <a:lnTo>
                    <a:pt x="1109" y="1750"/>
                  </a:lnTo>
                  <a:lnTo>
                    <a:pt x="1123" y="1791"/>
                  </a:lnTo>
                  <a:lnTo>
                    <a:pt x="1137" y="1831"/>
                  </a:lnTo>
                  <a:lnTo>
                    <a:pt x="1153" y="1867"/>
                  </a:lnTo>
                  <a:lnTo>
                    <a:pt x="1169" y="1902"/>
                  </a:lnTo>
                  <a:lnTo>
                    <a:pt x="1186" y="1933"/>
                  </a:lnTo>
                  <a:lnTo>
                    <a:pt x="1201" y="1963"/>
                  </a:lnTo>
                  <a:lnTo>
                    <a:pt x="1217" y="1988"/>
                  </a:lnTo>
                  <a:lnTo>
                    <a:pt x="1232" y="2010"/>
                  </a:lnTo>
                  <a:lnTo>
                    <a:pt x="1244" y="2029"/>
                  </a:lnTo>
                  <a:lnTo>
                    <a:pt x="1255" y="2044"/>
                  </a:lnTo>
                  <a:lnTo>
                    <a:pt x="1263" y="2055"/>
                  </a:lnTo>
                  <a:lnTo>
                    <a:pt x="1268" y="2062"/>
                  </a:lnTo>
                  <a:lnTo>
                    <a:pt x="1270" y="2064"/>
                  </a:lnTo>
                  <a:lnTo>
                    <a:pt x="1284" y="2081"/>
                  </a:lnTo>
                  <a:lnTo>
                    <a:pt x="1284" y="2288"/>
                  </a:lnTo>
                  <a:lnTo>
                    <a:pt x="1282" y="2321"/>
                  </a:lnTo>
                  <a:lnTo>
                    <a:pt x="1276" y="2353"/>
                  </a:lnTo>
                  <a:lnTo>
                    <a:pt x="1265" y="2384"/>
                  </a:lnTo>
                  <a:lnTo>
                    <a:pt x="1250" y="2412"/>
                  </a:lnTo>
                  <a:lnTo>
                    <a:pt x="1232" y="2439"/>
                  </a:lnTo>
                  <a:lnTo>
                    <a:pt x="1210" y="2463"/>
                  </a:lnTo>
                  <a:lnTo>
                    <a:pt x="1186" y="2484"/>
                  </a:lnTo>
                  <a:lnTo>
                    <a:pt x="1157" y="2502"/>
                  </a:lnTo>
                  <a:lnTo>
                    <a:pt x="702" y="2750"/>
                  </a:lnTo>
                  <a:lnTo>
                    <a:pt x="699" y="2752"/>
                  </a:lnTo>
                  <a:lnTo>
                    <a:pt x="696" y="2753"/>
                  </a:lnTo>
                  <a:lnTo>
                    <a:pt x="704" y="2760"/>
                  </a:lnTo>
                  <a:lnTo>
                    <a:pt x="781" y="2813"/>
                  </a:lnTo>
                  <a:lnTo>
                    <a:pt x="805" y="2829"/>
                  </a:lnTo>
                  <a:lnTo>
                    <a:pt x="849" y="2855"/>
                  </a:lnTo>
                  <a:lnTo>
                    <a:pt x="893" y="2880"/>
                  </a:lnTo>
                  <a:lnTo>
                    <a:pt x="899" y="2883"/>
                  </a:lnTo>
                  <a:lnTo>
                    <a:pt x="905" y="2886"/>
                  </a:lnTo>
                  <a:lnTo>
                    <a:pt x="972" y="2919"/>
                  </a:lnTo>
                  <a:lnTo>
                    <a:pt x="1041" y="2949"/>
                  </a:lnTo>
                  <a:lnTo>
                    <a:pt x="1112" y="2974"/>
                  </a:lnTo>
                  <a:lnTo>
                    <a:pt x="1114" y="2975"/>
                  </a:lnTo>
                  <a:lnTo>
                    <a:pt x="1117" y="2976"/>
                  </a:lnTo>
                  <a:lnTo>
                    <a:pt x="1192" y="2999"/>
                  </a:lnTo>
                  <a:lnTo>
                    <a:pt x="1266" y="3018"/>
                  </a:lnTo>
                  <a:lnTo>
                    <a:pt x="1343" y="3033"/>
                  </a:lnTo>
                  <a:lnTo>
                    <a:pt x="1345" y="3033"/>
                  </a:lnTo>
                  <a:lnTo>
                    <a:pt x="1347" y="3034"/>
                  </a:lnTo>
                  <a:lnTo>
                    <a:pt x="1401" y="3041"/>
                  </a:lnTo>
                  <a:lnTo>
                    <a:pt x="1456" y="3046"/>
                  </a:lnTo>
                  <a:lnTo>
                    <a:pt x="1475" y="3049"/>
                  </a:lnTo>
                  <a:lnTo>
                    <a:pt x="1529" y="3052"/>
                  </a:lnTo>
                  <a:lnTo>
                    <a:pt x="1585" y="3053"/>
                  </a:lnTo>
                  <a:lnTo>
                    <a:pt x="1682" y="3050"/>
                  </a:lnTo>
                  <a:lnTo>
                    <a:pt x="1778" y="3040"/>
                  </a:lnTo>
                  <a:lnTo>
                    <a:pt x="1875" y="3023"/>
                  </a:lnTo>
                  <a:lnTo>
                    <a:pt x="1969" y="3001"/>
                  </a:lnTo>
                  <a:lnTo>
                    <a:pt x="2062" y="2972"/>
                  </a:lnTo>
                  <a:lnTo>
                    <a:pt x="2058" y="2964"/>
                  </a:lnTo>
                  <a:lnTo>
                    <a:pt x="2043" y="2936"/>
                  </a:lnTo>
                  <a:lnTo>
                    <a:pt x="2041" y="2932"/>
                  </a:lnTo>
                  <a:lnTo>
                    <a:pt x="2038" y="2928"/>
                  </a:lnTo>
                  <a:lnTo>
                    <a:pt x="2036" y="2922"/>
                  </a:lnTo>
                  <a:lnTo>
                    <a:pt x="2033" y="2916"/>
                  </a:lnTo>
                  <a:lnTo>
                    <a:pt x="2024" y="2898"/>
                  </a:lnTo>
                  <a:lnTo>
                    <a:pt x="2013" y="2872"/>
                  </a:lnTo>
                  <a:lnTo>
                    <a:pt x="2013" y="2872"/>
                  </a:lnTo>
                  <a:lnTo>
                    <a:pt x="2013" y="2872"/>
                  </a:lnTo>
                  <a:lnTo>
                    <a:pt x="1999" y="2837"/>
                  </a:lnTo>
                  <a:lnTo>
                    <a:pt x="1998" y="2831"/>
                  </a:lnTo>
                  <a:lnTo>
                    <a:pt x="1996" y="2824"/>
                  </a:lnTo>
                  <a:lnTo>
                    <a:pt x="1990" y="2805"/>
                  </a:lnTo>
                  <a:lnTo>
                    <a:pt x="1987" y="2797"/>
                  </a:lnTo>
                  <a:lnTo>
                    <a:pt x="1985" y="2790"/>
                  </a:lnTo>
                  <a:lnTo>
                    <a:pt x="1980" y="2772"/>
                  </a:lnTo>
                  <a:lnTo>
                    <a:pt x="1975" y="2747"/>
                  </a:lnTo>
                  <a:lnTo>
                    <a:pt x="1974" y="2745"/>
                  </a:lnTo>
                  <a:lnTo>
                    <a:pt x="1973" y="2742"/>
                  </a:lnTo>
                  <a:lnTo>
                    <a:pt x="1973" y="2742"/>
                  </a:lnTo>
                  <a:lnTo>
                    <a:pt x="1970" y="2722"/>
                  </a:lnTo>
                  <a:lnTo>
                    <a:pt x="1965" y="2692"/>
                  </a:lnTo>
                  <a:lnTo>
                    <a:pt x="1964" y="2684"/>
                  </a:lnTo>
                  <a:lnTo>
                    <a:pt x="1964" y="2677"/>
                  </a:lnTo>
                  <a:lnTo>
                    <a:pt x="1962" y="2660"/>
                  </a:lnTo>
                  <a:lnTo>
                    <a:pt x="1960" y="2642"/>
                  </a:lnTo>
                  <a:lnTo>
                    <a:pt x="1958" y="2592"/>
                  </a:lnTo>
                  <a:lnTo>
                    <a:pt x="1959" y="2550"/>
                  </a:lnTo>
                  <a:lnTo>
                    <a:pt x="1964" y="2508"/>
                  </a:lnTo>
                  <a:lnTo>
                    <a:pt x="1934" y="2490"/>
                  </a:lnTo>
                  <a:lnTo>
                    <a:pt x="1909" y="2469"/>
                  </a:lnTo>
                  <a:lnTo>
                    <a:pt x="1886" y="2445"/>
                  </a:lnTo>
                  <a:lnTo>
                    <a:pt x="1867" y="2419"/>
                  </a:lnTo>
                  <a:lnTo>
                    <a:pt x="1853" y="2390"/>
                  </a:lnTo>
                  <a:lnTo>
                    <a:pt x="1842" y="2359"/>
                  </a:lnTo>
                  <a:lnTo>
                    <a:pt x="1835" y="2327"/>
                  </a:lnTo>
                  <a:lnTo>
                    <a:pt x="1833" y="2292"/>
                  </a:lnTo>
                  <a:lnTo>
                    <a:pt x="1833" y="2080"/>
                  </a:lnTo>
                  <a:lnTo>
                    <a:pt x="1847" y="2063"/>
                  </a:lnTo>
                  <a:lnTo>
                    <a:pt x="1860" y="2047"/>
                  </a:lnTo>
                  <a:lnTo>
                    <a:pt x="1875" y="2030"/>
                  </a:lnTo>
                  <a:lnTo>
                    <a:pt x="1889" y="2009"/>
                  </a:lnTo>
                  <a:lnTo>
                    <a:pt x="1925" y="1955"/>
                  </a:lnTo>
                  <a:lnTo>
                    <a:pt x="1956" y="1900"/>
                  </a:lnTo>
                  <a:lnTo>
                    <a:pt x="1986" y="1841"/>
                  </a:lnTo>
                  <a:lnTo>
                    <a:pt x="2011" y="1781"/>
                  </a:lnTo>
                  <a:lnTo>
                    <a:pt x="2033" y="1719"/>
                  </a:lnTo>
                  <a:lnTo>
                    <a:pt x="2042" y="1690"/>
                  </a:lnTo>
                  <a:lnTo>
                    <a:pt x="2072" y="1682"/>
                  </a:lnTo>
                  <a:lnTo>
                    <a:pt x="2090" y="1673"/>
                  </a:lnTo>
                  <a:lnTo>
                    <a:pt x="2107" y="1662"/>
                  </a:lnTo>
                  <a:lnTo>
                    <a:pt x="2121" y="1647"/>
                  </a:lnTo>
                  <a:lnTo>
                    <a:pt x="2130" y="1631"/>
                  </a:lnTo>
                  <a:lnTo>
                    <a:pt x="2137" y="1611"/>
                  </a:lnTo>
                  <a:lnTo>
                    <a:pt x="2140" y="1591"/>
                  </a:lnTo>
                  <a:lnTo>
                    <a:pt x="2140" y="1387"/>
                  </a:lnTo>
                  <a:lnTo>
                    <a:pt x="2137" y="1367"/>
                  </a:lnTo>
                  <a:lnTo>
                    <a:pt x="2131" y="1348"/>
                  </a:lnTo>
                  <a:lnTo>
                    <a:pt x="2121" y="1331"/>
                  </a:lnTo>
                  <a:lnTo>
                    <a:pt x="2107" y="1316"/>
                  </a:lnTo>
                  <a:lnTo>
                    <a:pt x="2088" y="1299"/>
                  </a:lnTo>
                  <a:lnTo>
                    <a:pt x="2088" y="971"/>
                  </a:lnTo>
                  <a:lnTo>
                    <a:pt x="2089" y="967"/>
                  </a:lnTo>
                  <a:lnTo>
                    <a:pt x="2089" y="957"/>
                  </a:lnTo>
                  <a:lnTo>
                    <a:pt x="2089" y="941"/>
                  </a:lnTo>
                  <a:lnTo>
                    <a:pt x="2088" y="922"/>
                  </a:lnTo>
                  <a:lnTo>
                    <a:pt x="2086" y="898"/>
                  </a:lnTo>
                  <a:lnTo>
                    <a:pt x="2082" y="871"/>
                  </a:lnTo>
                  <a:lnTo>
                    <a:pt x="2075" y="842"/>
                  </a:lnTo>
                  <a:lnTo>
                    <a:pt x="2064" y="812"/>
                  </a:lnTo>
                  <a:lnTo>
                    <a:pt x="2050" y="780"/>
                  </a:lnTo>
                  <a:lnTo>
                    <a:pt x="2031" y="749"/>
                  </a:lnTo>
                  <a:lnTo>
                    <a:pt x="2007" y="718"/>
                  </a:lnTo>
                  <a:lnTo>
                    <a:pt x="1977" y="689"/>
                  </a:lnTo>
                  <a:lnTo>
                    <a:pt x="1943" y="662"/>
                  </a:lnTo>
                  <a:lnTo>
                    <a:pt x="1904" y="640"/>
                  </a:lnTo>
                  <a:lnTo>
                    <a:pt x="1861" y="620"/>
                  </a:lnTo>
                  <a:lnTo>
                    <a:pt x="1814" y="604"/>
                  </a:lnTo>
                  <a:lnTo>
                    <a:pt x="1763" y="592"/>
                  </a:lnTo>
                  <a:lnTo>
                    <a:pt x="1707" y="583"/>
                  </a:lnTo>
                  <a:lnTo>
                    <a:pt x="1647" y="578"/>
                  </a:lnTo>
                  <a:lnTo>
                    <a:pt x="1585" y="576"/>
                  </a:lnTo>
                  <a:close/>
                  <a:moveTo>
                    <a:pt x="1585" y="115"/>
                  </a:moveTo>
                  <a:lnTo>
                    <a:pt x="1487" y="118"/>
                  </a:lnTo>
                  <a:lnTo>
                    <a:pt x="1393" y="128"/>
                  </a:lnTo>
                  <a:lnTo>
                    <a:pt x="1300" y="143"/>
                  </a:lnTo>
                  <a:lnTo>
                    <a:pt x="1209" y="164"/>
                  </a:lnTo>
                  <a:lnTo>
                    <a:pt x="1121" y="191"/>
                  </a:lnTo>
                  <a:lnTo>
                    <a:pt x="1034" y="222"/>
                  </a:lnTo>
                  <a:lnTo>
                    <a:pt x="950" y="260"/>
                  </a:lnTo>
                  <a:lnTo>
                    <a:pt x="869" y="302"/>
                  </a:lnTo>
                  <a:lnTo>
                    <a:pt x="792" y="348"/>
                  </a:lnTo>
                  <a:lnTo>
                    <a:pt x="717" y="399"/>
                  </a:lnTo>
                  <a:lnTo>
                    <a:pt x="646" y="454"/>
                  </a:lnTo>
                  <a:lnTo>
                    <a:pt x="578" y="515"/>
                  </a:lnTo>
                  <a:lnTo>
                    <a:pt x="514" y="578"/>
                  </a:lnTo>
                  <a:lnTo>
                    <a:pt x="455" y="646"/>
                  </a:lnTo>
                  <a:lnTo>
                    <a:pt x="399" y="717"/>
                  </a:lnTo>
                  <a:lnTo>
                    <a:pt x="348" y="792"/>
                  </a:lnTo>
                  <a:lnTo>
                    <a:pt x="301" y="870"/>
                  </a:lnTo>
                  <a:lnTo>
                    <a:pt x="259" y="951"/>
                  </a:lnTo>
                  <a:lnTo>
                    <a:pt x="222" y="1035"/>
                  </a:lnTo>
                  <a:lnTo>
                    <a:pt x="191" y="1121"/>
                  </a:lnTo>
                  <a:lnTo>
                    <a:pt x="163" y="1210"/>
                  </a:lnTo>
                  <a:lnTo>
                    <a:pt x="142" y="1300"/>
                  </a:lnTo>
                  <a:lnTo>
                    <a:pt x="128" y="1393"/>
                  </a:lnTo>
                  <a:lnTo>
                    <a:pt x="118" y="1488"/>
                  </a:lnTo>
                  <a:lnTo>
                    <a:pt x="115" y="1584"/>
                  </a:lnTo>
                  <a:lnTo>
                    <a:pt x="118" y="1683"/>
                  </a:lnTo>
                  <a:lnTo>
                    <a:pt x="129" y="1781"/>
                  </a:lnTo>
                  <a:lnTo>
                    <a:pt x="145" y="1877"/>
                  </a:lnTo>
                  <a:lnTo>
                    <a:pt x="167" y="1970"/>
                  </a:lnTo>
                  <a:lnTo>
                    <a:pt x="195" y="2061"/>
                  </a:lnTo>
                  <a:lnTo>
                    <a:pt x="228" y="2149"/>
                  </a:lnTo>
                  <a:lnTo>
                    <a:pt x="267" y="2235"/>
                  </a:lnTo>
                  <a:lnTo>
                    <a:pt x="311" y="2317"/>
                  </a:lnTo>
                  <a:lnTo>
                    <a:pt x="360" y="2396"/>
                  </a:lnTo>
                  <a:lnTo>
                    <a:pt x="415" y="2472"/>
                  </a:lnTo>
                  <a:lnTo>
                    <a:pt x="473" y="2544"/>
                  </a:lnTo>
                  <a:lnTo>
                    <a:pt x="536" y="2613"/>
                  </a:lnTo>
                  <a:lnTo>
                    <a:pt x="603" y="2677"/>
                  </a:lnTo>
                  <a:lnTo>
                    <a:pt x="625" y="2662"/>
                  </a:lnTo>
                  <a:lnTo>
                    <a:pt x="646" y="2648"/>
                  </a:lnTo>
                  <a:lnTo>
                    <a:pt x="1102" y="2400"/>
                  </a:lnTo>
                  <a:lnTo>
                    <a:pt x="1122" y="2388"/>
                  </a:lnTo>
                  <a:lnTo>
                    <a:pt x="1137" y="2372"/>
                  </a:lnTo>
                  <a:lnTo>
                    <a:pt x="1151" y="2353"/>
                  </a:lnTo>
                  <a:lnTo>
                    <a:pt x="1160" y="2333"/>
                  </a:lnTo>
                  <a:lnTo>
                    <a:pt x="1167" y="2311"/>
                  </a:lnTo>
                  <a:lnTo>
                    <a:pt x="1169" y="2288"/>
                  </a:lnTo>
                  <a:lnTo>
                    <a:pt x="1169" y="2121"/>
                  </a:lnTo>
                  <a:lnTo>
                    <a:pt x="1158" y="2106"/>
                  </a:lnTo>
                  <a:lnTo>
                    <a:pt x="1145" y="2087"/>
                  </a:lnTo>
                  <a:lnTo>
                    <a:pt x="1129" y="2063"/>
                  </a:lnTo>
                  <a:lnTo>
                    <a:pt x="1111" y="2036"/>
                  </a:lnTo>
                  <a:lnTo>
                    <a:pt x="1093" y="2005"/>
                  </a:lnTo>
                  <a:lnTo>
                    <a:pt x="1075" y="1971"/>
                  </a:lnTo>
                  <a:lnTo>
                    <a:pt x="1056" y="1933"/>
                  </a:lnTo>
                  <a:lnTo>
                    <a:pt x="1038" y="1892"/>
                  </a:lnTo>
                  <a:lnTo>
                    <a:pt x="1020" y="1848"/>
                  </a:lnTo>
                  <a:lnTo>
                    <a:pt x="1004" y="1802"/>
                  </a:lnTo>
                  <a:lnTo>
                    <a:pt x="991" y="1753"/>
                  </a:lnTo>
                  <a:lnTo>
                    <a:pt x="969" y="1732"/>
                  </a:lnTo>
                  <a:lnTo>
                    <a:pt x="949" y="1707"/>
                  </a:lnTo>
                  <a:lnTo>
                    <a:pt x="934" y="1681"/>
                  </a:lnTo>
                  <a:lnTo>
                    <a:pt x="923" y="1653"/>
                  </a:lnTo>
                  <a:lnTo>
                    <a:pt x="916" y="1622"/>
                  </a:lnTo>
                  <a:lnTo>
                    <a:pt x="914" y="1591"/>
                  </a:lnTo>
                  <a:lnTo>
                    <a:pt x="914" y="1387"/>
                  </a:lnTo>
                  <a:lnTo>
                    <a:pt x="916" y="1357"/>
                  </a:lnTo>
                  <a:lnTo>
                    <a:pt x="923" y="1328"/>
                  </a:lnTo>
                  <a:lnTo>
                    <a:pt x="933" y="1301"/>
                  </a:lnTo>
                  <a:lnTo>
                    <a:pt x="947" y="1274"/>
                  </a:lnTo>
                  <a:lnTo>
                    <a:pt x="965" y="1250"/>
                  </a:lnTo>
                  <a:lnTo>
                    <a:pt x="965" y="981"/>
                  </a:lnTo>
                  <a:lnTo>
                    <a:pt x="963" y="970"/>
                  </a:lnTo>
                  <a:lnTo>
                    <a:pt x="963" y="952"/>
                  </a:lnTo>
                  <a:lnTo>
                    <a:pt x="963" y="929"/>
                  </a:lnTo>
                  <a:lnTo>
                    <a:pt x="966" y="902"/>
                  </a:lnTo>
                  <a:lnTo>
                    <a:pt x="969" y="870"/>
                  </a:lnTo>
                  <a:lnTo>
                    <a:pt x="976" y="836"/>
                  </a:lnTo>
                  <a:lnTo>
                    <a:pt x="985" y="799"/>
                  </a:lnTo>
                  <a:lnTo>
                    <a:pt x="1000" y="760"/>
                  </a:lnTo>
                  <a:lnTo>
                    <a:pt x="1019" y="722"/>
                  </a:lnTo>
                  <a:lnTo>
                    <a:pt x="1043" y="682"/>
                  </a:lnTo>
                  <a:lnTo>
                    <a:pt x="1073" y="643"/>
                  </a:lnTo>
                  <a:lnTo>
                    <a:pt x="1107" y="609"/>
                  </a:lnTo>
                  <a:lnTo>
                    <a:pt x="1145" y="578"/>
                  </a:lnTo>
                  <a:lnTo>
                    <a:pt x="1187" y="551"/>
                  </a:lnTo>
                  <a:lnTo>
                    <a:pt x="1232" y="527"/>
                  </a:lnTo>
                  <a:lnTo>
                    <a:pt x="1281" y="507"/>
                  </a:lnTo>
                  <a:lnTo>
                    <a:pt x="1334" y="490"/>
                  </a:lnTo>
                  <a:lnTo>
                    <a:pt x="1391" y="477"/>
                  </a:lnTo>
                  <a:lnTo>
                    <a:pt x="1452" y="468"/>
                  </a:lnTo>
                  <a:lnTo>
                    <a:pt x="1516" y="463"/>
                  </a:lnTo>
                  <a:lnTo>
                    <a:pt x="1585" y="461"/>
                  </a:lnTo>
                  <a:lnTo>
                    <a:pt x="1652" y="463"/>
                  </a:lnTo>
                  <a:lnTo>
                    <a:pt x="1716" y="468"/>
                  </a:lnTo>
                  <a:lnTo>
                    <a:pt x="1777" y="477"/>
                  </a:lnTo>
                  <a:lnTo>
                    <a:pt x="1834" y="490"/>
                  </a:lnTo>
                  <a:lnTo>
                    <a:pt x="1887" y="507"/>
                  </a:lnTo>
                  <a:lnTo>
                    <a:pt x="1936" y="527"/>
                  </a:lnTo>
                  <a:lnTo>
                    <a:pt x="1981" y="551"/>
                  </a:lnTo>
                  <a:lnTo>
                    <a:pt x="2023" y="578"/>
                  </a:lnTo>
                  <a:lnTo>
                    <a:pt x="2061" y="609"/>
                  </a:lnTo>
                  <a:lnTo>
                    <a:pt x="2095" y="643"/>
                  </a:lnTo>
                  <a:lnTo>
                    <a:pt x="2125" y="682"/>
                  </a:lnTo>
                  <a:lnTo>
                    <a:pt x="2149" y="722"/>
                  </a:lnTo>
                  <a:lnTo>
                    <a:pt x="2168" y="760"/>
                  </a:lnTo>
                  <a:lnTo>
                    <a:pt x="2183" y="799"/>
                  </a:lnTo>
                  <a:lnTo>
                    <a:pt x="2192" y="836"/>
                  </a:lnTo>
                  <a:lnTo>
                    <a:pt x="2199" y="870"/>
                  </a:lnTo>
                  <a:lnTo>
                    <a:pt x="2202" y="902"/>
                  </a:lnTo>
                  <a:lnTo>
                    <a:pt x="2205" y="929"/>
                  </a:lnTo>
                  <a:lnTo>
                    <a:pt x="2205" y="952"/>
                  </a:lnTo>
                  <a:lnTo>
                    <a:pt x="2205" y="970"/>
                  </a:lnTo>
                  <a:lnTo>
                    <a:pt x="2203" y="981"/>
                  </a:lnTo>
                  <a:lnTo>
                    <a:pt x="2203" y="1250"/>
                  </a:lnTo>
                  <a:lnTo>
                    <a:pt x="2221" y="1274"/>
                  </a:lnTo>
                  <a:lnTo>
                    <a:pt x="2235" y="1301"/>
                  </a:lnTo>
                  <a:lnTo>
                    <a:pt x="2245" y="1328"/>
                  </a:lnTo>
                  <a:lnTo>
                    <a:pt x="2252" y="1357"/>
                  </a:lnTo>
                  <a:lnTo>
                    <a:pt x="2254" y="1387"/>
                  </a:lnTo>
                  <a:lnTo>
                    <a:pt x="2254" y="1591"/>
                  </a:lnTo>
                  <a:lnTo>
                    <a:pt x="2252" y="1625"/>
                  </a:lnTo>
                  <a:lnTo>
                    <a:pt x="2243" y="1658"/>
                  </a:lnTo>
                  <a:lnTo>
                    <a:pt x="2230" y="1689"/>
                  </a:lnTo>
                  <a:lnTo>
                    <a:pt x="2212" y="1717"/>
                  </a:lnTo>
                  <a:lnTo>
                    <a:pt x="2190" y="1742"/>
                  </a:lnTo>
                  <a:lnTo>
                    <a:pt x="2164" y="1764"/>
                  </a:lnTo>
                  <a:lnTo>
                    <a:pt x="2134" y="1780"/>
                  </a:lnTo>
                  <a:lnTo>
                    <a:pt x="2110" y="1843"/>
                  </a:lnTo>
                  <a:lnTo>
                    <a:pt x="2083" y="1905"/>
                  </a:lnTo>
                  <a:lnTo>
                    <a:pt x="2053" y="1964"/>
                  </a:lnTo>
                  <a:lnTo>
                    <a:pt x="2020" y="2020"/>
                  </a:lnTo>
                  <a:lnTo>
                    <a:pt x="1984" y="2076"/>
                  </a:lnTo>
                  <a:lnTo>
                    <a:pt x="1966" y="2100"/>
                  </a:lnTo>
                  <a:lnTo>
                    <a:pt x="1948" y="2123"/>
                  </a:lnTo>
                  <a:lnTo>
                    <a:pt x="1948" y="2292"/>
                  </a:lnTo>
                  <a:lnTo>
                    <a:pt x="1951" y="2319"/>
                  </a:lnTo>
                  <a:lnTo>
                    <a:pt x="1958" y="2344"/>
                  </a:lnTo>
                  <a:lnTo>
                    <a:pt x="1971" y="2366"/>
                  </a:lnTo>
                  <a:lnTo>
                    <a:pt x="1988" y="2386"/>
                  </a:lnTo>
                  <a:lnTo>
                    <a:pt x="2009" y="2324"/>
                  </a:lnTo>
                  <a:lnTo>
                    <a:pt x="2035" y="2265"/>
                  </a:lnTo>
                  <a:lnTo>
                    <a:pt x="2065" y="2209"/>
                  </a:lnTo>
                  <a:lnTo>
                    <a:pt x="2100" y="2156"/>
                  </a:lnTo>
                  <a:lnTo>
                    <a:pt x="2139" y="2106"/>
                  </a:lnTo>
                  <a:lnTo>
                    <a:pt x="2181" y="2060"/>
                  </a:lnTo>
                  <a:lnTo>
                    <a:pt x="2229" y="2017"/>
                  </a:lnTo>
                  <a:lnTo>
                    <a:pt x="2279" y="1978"/>
                  </a:lnTo>
                  <a:lnTo>
                    <a:pt x="2332" y="1945"/>
                  </a:lnTo>
                  <a:lnTo>
                    <a:pt x="2389" y="1914"/>
                  </a:lnTo>
                  <a:lnTo>
                    <a:pt x="2449" y="1889"/>
                  </a:lnTo>
                  <a:lnTo>
                    <a:pt x="2510" y="1870"/>
                  </a:lnTo>
                  <a:lnTo>
                    <a:pt x="2574" y="1856"/>
                  </a:lnTo>
                  <a:lnTo>
                    <a:pt x="2640" y="1846"/>
                  </a:lnTo>
                  <a:lnTo>
                    <a:pt x="2707" y="1843"/>
                  </a:lnTo>
                  <a:lnTo>
                    <a:pt x="2747" y="1844"/>
                  </a:lnTo>
                  <a:lnTo>
                    <a:pt x="2787" y="1847"/>
                  </a:lnTo>
                  <a:lnTo>
                    <a:pt x="2789" y="1848"/>
                  </a:lnTo>
                  <a:lnTo>
                    <a:pt x="2791" y="1848"/>
                  </a:lnTo>
                  <a:lnTo>
                    <a:pt x="2829" y="1854"/>
                  </a:lnTo>
                  <a:lnTo>
                    <a:pt x="2864" y="1860"/>
                  </a:lnTo>
                  <a:lnTo>
                    <a:pt x="2868" y="1861"/>
                  </a:lnTo>
                  <a:lnTo>
                    <a:pt x="2905" y="1870"/>
                  </a:lnTo>
                  <a:lnTo>
                    <a:pt x="2941" y="1881"/>
                  </a:lnTo>
                  <a:lnTo>
                    <a:pt x="2944" y="1882"/>
                  </a:lnTo>
                  <a:lnTo>
                    <a:pt x="2946" y="1883"/>
                  </a:lnTo>
                  <a:lnTo>
                    <a:pt x="2981" y="1896"/>
                  </a:lnTo>
                  <a:lnTo>
                    <a:pt x="3013" y="1909"/>
                  </a:lnTo>
                  <a:lnTo>
                    <a:pt x="3014" y="1910"/>
                  </a:lnTo>
                  <a:lnTo>
                    <a:pt x="3016" y="1910"/>
                  </a:lnTo>
                  <a:lnTo>
                    <a:pt x="3032" y="1830"/>
                  </a:lnTo>
                  <a:lnTo>
                    <a:pt x="3043" y="1748"/>
                  </a:lnTo>
                  <a:lnTo>
                    <a:pt x="3051" y="1666"/>
                  </a:lnTo>
                  <a:lnTo>
                    <a:pt x="3053" y="1584"/>
                  </a:lnTo>
                  <a:lnTo>
                    <a:pt x="3050" y="1488"/>
                  </a:lnTo>
                  <a:lnTo>
                    <a:pt x="3040" y="1393"/>
                  </a:lnTo>
                  <a:lnTo>
                    <a:pt x="3026" y="1300"/>
                  </a:lnTo>
                  <a:lnTo>
                    <a:pt x="3005" y="1210"/>
                  </a:lnTo>
                  <a:lnTo>
                    <a:pt x="2977" y="1121"/>
                  </a:lnTo>
                  <a:lnTo>
                    <a:pt x="2946" y="1035"/>
                  </a:lnTo>
                  <a:lnTo>
                    <a:pt x="2909" y="951"/>
                  </a:lnTo>
                  <a:lnTo>
                    <a:pt x="2867" y="870"/>
                  </a:lnTo>
                  <a:lnTo>
                    <a:pt x="2820" y="792"/>
                  </a:lnTo>
                  <a:lnTo>
                    <a:pt x="2769" y="717"/>
                  </a:lnTo>
                  <a:lnTo>
                    <a:pt x="2713" y="646"/>
                  </a:lnTo>
                  <a:lnTo>
                    <a:pt x="2654" y="578"/>
                  </a:lnTo>
                  <a:lnTo>
                    <a:pt x="2590" y="515"/>
                  </a:lnTo>
                  <a:lnTo>
                    <a:pt x="2522" y="454"/>
                  </a:lnTo>
                  <a:lnTo>
                    <a:pt x="2451" y="399"/>
                  </a:lnTo>
                  <a:lnTo>
                    <a:pt x="2376" y="348"/>
                  </a:lnTo>
                  <a:lnTo>
                    <a:pt x="2299" y="302"/>
                  </a:lnTo>
                  <a:lnTo>
                    <a:pt x="2218" y="260"/>
                  </a:lnTo>
                  <a:lnTo>
                    <a:pt x="2134" y="222"/>
                  </a:lnTo>
                  <a:lnTo>
                    <a:pt x="2047" y="191"/>
                  </a:lnTo>
                  <a:lnTo>
                    <a:pt x="1959" y="164"/>
                  </a:lnTo>
                  <a:lnTo>
                    <a:pt x="1868" y="143"/>
                  </a:lnTo>
                  <a:lnTo>
                    <a:pt x="1775" y="128"/>
                  </a:lnTo>
                  <a:lnTo>
                    <a:pt x="1681" y="118"/>
                  </a:lnTo>
                  <a:lnTo>
                    <a:pt x="1585" y="115"/>
                  </a:lnTo>
                  <a:close/>
                  <a:moveTo>
                    <a:pt x="1585" y="0"/>
                  </a:moveTo>
                  <a:lnTo>
                    <a:pt x="1684" y="3"/>
                  </a:lnTo>
                  <a:lnTo>
                    <a:pt x="1782" y="13"/>
                  </a:lnTo>
                  <a:lnTo>
                    <a:pt x="1879" y="28"/>
                  </a:lnTo>
                  <a:lnTo>
                    <a:pt x="1974" y="49"/>
                  </a:lnTo>
                  <a:lnTo>
                    <a:pt x="2066" y="75"/>
                  </a:lnTo>
                  <a:lnTo>
                    <a:pt x="2156" y="107"/>
                  </a:lnTo>
                  <a:lnTo>
                    <a:pt x="2243" y="144"/>
                  </a:lnTo>
                  <a:lnTo>
                    <a:pt x="2328" y="186"/>
                  </a:lnTo>
                  <a:lnTo>
                    <a:pt x="2410" y="232"/>
                  </a:lnTo>
                  <a:lnTo>
                    <a:pt x="2488" y="285"/>
                  </a:lnTo>
                  <a:lnTo>
                    <a:pt x="2564" y="340"/>
                  </a:lnTo>
                  <a:lnTo>
                    <a:pt x="2636" y="400"/>
                  </a:lnTo>
                  <a:lnTo>
                    <a:pt x="2704" y="465"/>
                  </a:lnTo>
                  <a:lnTo>
                    <a:pt x="2768" y="533"/>
                  </a:lnTo>
                  <a:lnTo>
                    <a:pt x="2828" y="604"/>
                  </a:lnTo>
                  <a:lnTo>
                    <a:pt x="2884" y="680"/>
                  </a:lnTo>
                  <a:lnTo>
                    <a:pt x="2936" y="758"/>
                  </a:lnTo>
                  <a:lnTo>
                    <a:pt x="2983" y="840"/>
                  </a:lnTo>
                  <a:lnTo>
                    <a:pt x="3025" y="925"/>
                  </a:lnTo>
                  <a:lnTo>
                    <a:pt x="3061" y="1013"/>
                  </a:lnTo>
                  <a:lnTo>
                    <a:pt x="3093" y="1103"/>
                  </a:lnTo>
                  <a:lnTo>
                    <a:pt x="3120" y="1195"/>
                  </a:lnTo>
                  <a:lnTo>
                    <a:pt x="3141" y="1289"/>
                  </a:lnTo>
                  <a:lnTo>
                    <a:pt x="3155" y="1385"/>
                  </a:lnTo>
                  <a:lnTo>
                    <a:pt x="3165" y="1484"/>
                  </a:lnTo>
                  <a:lnTo>
                    <a:pt x="3168" y="1584"/>
                  </a:lnTo>
                  <a:lnTo>
                    <a:pt x="3165" y="1681"/>
                  </a:lnTo>
                  <a:lnTo>
                    <a:pt x="3155" y="1777"/>
                  </a:lnTo>
                  <a:lnTo>
                    <a:pt x="3141" y="1874"/>
                  </a:lnTo>
                  <a:lnTo>
                    <a:pt x="3120" y="1968"/>
                  </a:lnTo>
                  <a:lnTo>
                    <a:pt x="3173" y="2007"/>
                  </a:lnTo>
                  <a:lnTo>
                    <a:pt x="3224" y="2050"/>
                  </a:lnTo>
                  <a:lnTo>
                    <a:pt x="3269" y="2098"/>
                  </a:lnTo>
                  <a:lnTo>
                    <a:pt x="3310" y="2149"/>
                  </a:lnTo>
                  <a:lnTo>
                    <a:pt x="3347" y="2204"/>
                  </a:lnTo>
                  <a:lnTo>
                    <a:pt x="3380" y="2262"/>
                  </a:lnTo>
                  <a:lnTo>
                    <a:pt x="3406" y="2324"/>
                  </a:lnTo>
                  <a:lnTo>
                    <a:pt x="3428" y="2388"/>
                  </a:lnTo>
                  <a:lnTo>
                    <a:pt x="3443" y="2454"/>
                  </a:lnTo>
                  <a:lnTo>
                    <a:pt x="3453" y="2522"/>
                  </a:lnTo>
                  <a:lnTo>
                    <a:pt x="3456" y="2592"/>
                  </a:lnTo>
                  <a:lnTo>
                    <a:pt x="3453" y="2660"/>
                  </a:lnTo>
                  <a:lnTo>
                    <a:pt x="3443" y="2727"/>
                  </a:lnTo>
                  <a:lnTo>
                    <a:pt x="3429" y="2791"/>
                  </a:lnTo>
                  <a:lnTo>
                    <a:pt x="3409" y="2853"/>
                  </a:lnTo>
                  <a:lnTo>
                    <a:pt x="3384" y="2912"/>
                  </a:lnTo>
                  <a:lnTo>
                    <a:pt x="3353" y="2970"/>
                  </a:lnTo>
                  <a:lnTo>
                    <a:pt x="3319" y="3023"/>
                  </a:lnTo>
                  <a:lnTo>
                    <a:pt x="3280" y="3075"/>
                  </a:lnTo>
                  <a:lnTo>
                    <a:pt x="3236" y="3122"/>
                  </a:lnTo>
                  <a:lnTo>
                    <a:pt x="3189" y="3165"/>
                  </a:lnTo>
                  <a:lnTo>
                    <a:pt x="3139" y="3204"/>
                  </a:lnTo>
                  <a:lnTo>
                    <a:pt x="3085" y="3238"/>
                  </a:lnTo>
                  <a:lnTo>
                    <a:pt x="3028" y="3268"/>
                  </a:lnTo>
                  <a:lnTo>
                    <a:pt x="2968" y="3294"/>
                  </a:lnTo>
                  <a:lnTo>
                    <a:pt x="2906" y="3315"/>
                  </a:lnTo>
                  <a:lnTo>
                    <a:pt x="2841" y="3329"/>
                  </a:lnTo>
                  <a:lnTo>
                    <a:pt x="2775" y="3338"/>
                  </a:lnTo>
                  <a:lnTo>
                    <a:pt x="2707" y="3341"/>
                  </a:lnTo>
                  <a:lnTo>
                    <a:pt x="2639" y="3338"/>
                  </a:lnTo>
                  <a:lnTo>
                    <a:pt x="2572" y="3328"/>
                  </a:lnTo>
                  <a:lnTo>
                    <a:pt x="2507" y="3314"/>
                  </a:lnTo>
                  <a:lnTo>
                    <a:pt x="2444" y="3294"/>
                  </a:lnTo>
                  <a:lnTo>
                    <a:pt x="2384" y="3267"/>
                  </a:lnTo>
                  <a:lnTo>
                    <a:pt x="2327" y="3237"/>
                  </a:lnTo>
                  <a:lnTo>
                    <a:pt x="2273" y="3201"/>
                  </a:lnTo>
                  <a:lnTo>
                    <a:pt x="2222" y="3162"/>
                  </a:lnTo>
                  <a:lnTo>
                    <a:pt x="2174" y="3118"/>
                  </a:lnTo>
                  <a:lnTo>
                    <a:pt x="2131" y="3071"/>
                  </a:lnTo>
                  <a:lnTo>
                    <a:pt x="2043" y="3100"/>
                  </a:lnTo>
                  <a:lnTo>
                    <a:pt x="1953" y="3124"/>
                  </a:lnTo>
                  <a:lnTo>
                    <a:pt x="1862" y="3144"/>
                  </a:lnTo>
                  <a:lnTo>
                    <a:pt x="1770" y="3157"/>
                  </a:lnTo>
                  <a:lnTo>
                    <a:pt x="1678" y="3166"/>
                  </a:lnTo>
                  <a:lnTo>
                    <a:pt x="1585" y="3168"/>
                  </a:lnTo>
                  <a:lnTo>
                    <a:pt x="1519" y="3167"/>
                  </a:lnTo>
                  <a:lnTo>
                    <a:pt x="1455" y="3163"/>
                  </a:lnTo>
                  <a:lnTo>
                    <a:pt x="1447" y="3162"/>
                  </a:lnTo>
                  <a:lnTo>
                    <a:pt x="1439" y="3162"/>
                  </a:lnTo>
                  <a:lnTo>
                    <a:pt x="1375" y="3154"/>
                  </a:lnTo>
                  <a:lnTo>
                    <a:pt x="1312" y="3145"/>
                  </a:lnTo>
                  <a:lnTo>
                    <a:pt x="1307" y="3144"/>
                  </a:lnTo>
                  <a:lnTo>
                    <a:pt x="1302" y="3143"/>
                  </a:lnTo>
                  <a:lnTo>
                    <a:pt x="1222" y="3126"/>
                  </a:lnTo>
                  <a:lnTo>
                    <a:pt x="1144" y="3105"/>
                  </a:lnTo>
                  <a:lnTo>
                    <a:pt x="1067" y="3081"/>
                  </a:lnTo>
                  <a:lnTo>
                    <a:pt x="992" y="3053"/>
                  </a:lnTo>
                  <a:lnTo>
                    <a:pt x="918" y="3021"/>
                  </a:lnTo>
                  <a:lnTo>
                    <a:pt x="915" y="3019"/>
                  </a:lnTo>
                  <a:lnTo>
                    <a:pt x="911" y="3018"/>
                  </a:lnTo>
                  <a:lnTo>
                    <a:pt x="856" y="2990"/>
                  </a:lnTo>
                  <a:lnTo>
                    <a:pt x="802" y="2962"/>
                  </a:lnTo>
                  <a:lnTo>
                    <a:pt x="781" y="2949"/>
                  </a:lnTo>
                  <a:lnTo>
                    <a:pt x="733" y="2920"/>
                  </a:lnTo>
                  <a:lnTo>
                    <a:pt x="687" y="2888"/>
                  </a:lnTo>
                  <a:lnTo>
                    <a:pt x="659" y="2868"/>
                  </a:lnTo>
                  <a:lnTo>
                    <a:pt x="616" y="2837"/>
                  </a:lnTo>
                  <a:lnTo>
                    <a:pt x="574" y="2803"/>
                  </a:lnTo>
                  <a:lnTo>
                    <a:pt x="569" y="2799"/>
                  </a:lnTo>
                  <a:lnTo>
                    <a:pt x="563" y="2796"/>
                  </a:lnTo>
                  <a:lnTo>
                    <a:pt x="513" y="2752"/>
                  </a:lnTo>
                  <a:lnTo>
                    <a:pt x="514" y="2751"/>
                  </a:lnTo>
                  <a:lnTo>
                    <a:pt x="448" y="2687"/>
                  </a:lnTo>
                  <a:lnTo>
                    <a:pt x="386" y="2619"/>
                  </a:lnTo>
                  <a:lnTo>
                    <a:pt x="328" y="2548"/>
                  </a:lnTo>
                  <a:lnTo>
                    <a:pt x="274" y="2474"/>
                  </a:lnTo>
                  <a:lnTo>
                    <a:pt x="224" y="2396"/>
                  </a:lnTo>
                  <a:lnTo>
                    <a:pt x="179" y="2315"/>
                  </a:lnTo>
                  <a:lnTo>
                    <a:pt x="138" y="2232"/>
                  </a:lnTo>
                  <a:lnTo>
                    <a:pt x="103" y="2146"/>
                  </a:lnTo>
                  <a:lnTo>
                    <a:pt x="72" y="2058"/>
                  </a:lnTo>
                  <a:lnTo>
                    <a:pt x="47" y="1967"/>
                  </a:lnTo>
                  <a:lnTo>
                    <a:pt x="26" y="1874"/>
                  </a:lnTo>
                  <a:lnTo>
                    <a:pt x="12" y="1779"/>
                  </a:lnTo>
                  <a:lnTo>
                    <a:pt x="3" y="1682"/>
                  </a:lnTo>
                  <a:lnTo>
                    <a:pt x="0" y="1584"/>
                  </a:lnTo>
                  <a:lnTo>
                    <a:pt x="3" y="1484"/>
                  </a:lnTo>
                  <a:lnTo>
                    <a:pt x="13" y="1385"/>
                  </a:lnTo>
                  <a:lnTo>
                    <a:pt x="27" y="1289"/>
                  </a:lnTo>
                  <a:lnTo>
                    <a:pt x="48" y="1195"/>
                  </a:lnTo>
                  <a:lnTo>
                    <a:pt x="75" y="1103"/>
                  </a:lnTo>
                  <a:lnTo>
                    <a:pt x="107" y="1013"/>
                  </a:lnTo>
                  <a:lnTo>
                    <a:pt x="143" y="925"/>
                  </a:lnTo>
                  <a:lnTo>
                    <a:pt x="185" y="840"/>
                  </a:lnTo>
                  <a:lnTo>
                    <a:pt x="232" y="758"/>
                  </a:lnTo>
                  <a:lnTo>
                    <a:pt x="284" y="680"/>
                  </a:lnTo>
                  <a:lnTo>
                    <a:pt x="340" y="604"/>
                  </a:lnTo>
                  <a:lnTo>
                    <a:pt x="400" y="533"/>
                  </a:lnTo>
                  <a:lnTo>
                    <a:pt x="464" y="465"/>
                  </a:lnTo>
                  <a:lnTo>
                    <a:pt x="532" y="400"/>
                  </a:lnTo>
                  <a:lnTo>
                    <a:pt x="604" y="340"/>
                  </a:lnTo>
                  <a:lnTo>
                    <a:pt x="680" y="285"/>
                  </a:lnTo>
                  <a:lnTo>
                    <a:pt x="758" y="232"/>
                  </a:lnTo>
                  <a:lnTo>
                    <a:pt x="840" y="186"/>
                  </a:lnTo>
                  <a:lnTo>
                    <a:pt x="925" y="144"/>
                  </a:lnTo>
                  <a:lnTo>
                    <a:pt x="1012" y="107"/>
                  </a:lnTo>
                  <a:lnTo>
                    <a:pt x="1102" y="75"/>
                  </a:lnTo>
                  <a:lnTo>
                    <a:pt x="1194" y="49"/>
                  </a:lnTo>
                  <a:lnTo>
                    <a:pt x="1289" y="28"/>
                  </a:lnTo>
                  <a:lnTo>
                    <a:pt x="1386" y="13"/>
                  </a:lnTo>
                  <a:lnTo>
                    <a:pt x="1484" y="3"/>
                  </a:lnTo>
                  <a:lnTo>
                    <a:pt x="1585" y="0"/>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0" tIns="91392" rIns="0" bIns="91392" numCol="1" anchor="t" anchorCtr="0" compatLnSpc="1">
              <a:prstTxWarp prst="textNoShape">
                <a:avLst/>
              </a:prstTxWarp>
            </a:bodyP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grpSp>
        <p:nvGrpSpPr>
          <p:cNvPr id="58" name="Group 57">
            <a:extLst>
              <a:ext uri="{FF2B5EF4-FFF2-40B4-BE49-F238E27FC236}">
                <a16:creationId xmlns:a16="http://schemas.microsoft.com/office/drawing/2014/main" id="{7EF782D9-B481-E376-9AB0-4194C865A1EB}"/>
              </a:ext>
            </a:extLst>
          </p:cNvPr>
          <p:cNvGrpSpPr>
            <a:grpSpLocks noChangeAspect="1"/>
          </p:cNvGrpSpPr>
          <p:nvPr/>
        </p:nvGrpSpPr>
        <p:grpSpPr>
          <a:xfrm>
            <a:off x="22391648" y="3693531"/>
            <a:ext cx="636424" cy="581749"/>
            <a:chOff x="10073639" y="4884420"/>
            <a:chExt cx="897815" cy="899160"/>
          </a:xfrm>
          <a:solidFill>
            <a:srgbClr val="FFFFFF">
              <a:alpha val="69000"/>
            </a:srgbClr>
          </a:solidFill>
        </p:grpSpPr>
        <p:sp>
          <p:nvSpPr>
            <p:cNvPr id="59" name="Freeform: Shape 58">
              <a:extLst>
                <a:ext uri="{FF2B5EF4-FFF2-40B4-BE49-F238E27FC236}">
                  <a16:creationId xmlns:a16="http://schemas.microsoft.com/office/drawing/2014/main" id="{650B28ED-DE89-3DD6-DFB0-80576AC6FFA6}"/>
                </a:ext>
              </a:extLst>
            </p:cNvPr>
            <p:cNvSpPr/>
            <p:nvPr/>
          </p:nvSpPr>
          <p:spPr>
            <a:xfrm>
              <a:off x="10143886" y="5316438"/>
              <a:ext cx="437287" cy="467142"/>
            </a:xfrm>
            <a:custGeom>
              <a:avLst/>
              <a:gdLst>
                <a:gd name="connsiteX0" fmla="*/ 420510 w 437286"/>
                <a:gd name="connsiteY0" fmla="*/ 361771 h 467141"/>
                <a:gd name="connsiteX1" fmla="*/ 35123 w 437286"/>
                <a:gd name="connsiteY1" fmla="*/ 361771 h 467141"/>
                <a:gd name="connsiteX2" fmla="*/ 35123 w 437286"/>
                <a:gd name="connsiteY2" fmla="*/ 276304 h 467141"/>
                <a:gd name="connsiteX3" fmla="*/ 191094 w 437286"/>
                <a:gd name="connsiteY3" fmla="*/ 276304 h 467141"/>
                <a:gd name="connsiteX4" fmla="*/ 208656 w 437286"/>
                <a:gd name="connsiteY4" fmla="*/ 258742 h 467141"/>
                <a:gd name="connsiteX5" fmla="*/ 191094 w 437286"/>
                <a:gd name="connsiteY5" fmla="*/ 241180 h 467141"/>
                <a:gd name="connsiteX6" fmla="*/ 35123 w 437286"/>
                <a:gd name="connsiteY6" fmla="*/ 241180 h 467141"/>
                <a:gd name="connsiteX7" fmla="*/ 35123 w 437286"/>
                <a:gd name="connsiteY7" fmla="*/ 155714 h 467141"/>
                <a:gd name="connsiteX8" fmla="*/ 302457 w 437286"/>
                <a:gd name="connsiteY8" fmla="*/ 155714 h 467141"/>
                <a:gd name="connsiteX9" fmla="*/ 302457 w 437286"/>
                <a:gd name="connsiteY9" fmla="*/ 254645 h 467141"/>
                <a:gd name="connsiteX10" fmla="*/ 320018 w 437286"/>
                <a:gd name="connsiteY10" fmla="*/ 272207 h 467141"/>
                <a:gd name="connsiteX11" fmla="*/ 337580 w 437286"/>
                <a:gd name="connsiteY11" fmla="*/ 254645 h 467141"/>
                <a:gd name="connsiteX12" fmla="*/ 337580 w 437286"/>
                <a:gd name="connsiteY12" fmla="*/ 138153 h 467141"/>
                <a:gd name="connsiteX13" fmla="*/ 320018 w 437286"/>
                <a:gd name="connsiteY13" fmla="*/ 120591 h 467141"/>
                <a:gd name="connsiteX14" fmla="*/ 35123 w 437286"/>
                <a:gd name="connsiteY14" fmla="*/ 120591 h 467141"/>
                <a:gd name="connsiteX15" fmla="*/ 35123 w 437286"/>
                <a:gd name="connsiteY15" fmla="*/ 35123 h 467141"/>
                <a:gd name="connsiteX16" fmla="*/ 109076 w 437286"/>
                <a:gd name="connsiteY16" fmla="*/ 35123 h 467141"/>
                <a:gd name="connsiteX17" fmla="*/ 109076 w 437286"/>
                <a:gd name="connsiteY17" fmla="*/ 57583 h 467141"/>
                <a:gd name="connsiteX18" fmla="*/ 126638 w 437286"/>
                <a:gd name="connsiteY18" fmla="*/ 75145 h 467141"/>
                <a:gd name="connsiteX19" fmla="*/ 144199 w 437286"/>
                <a:gd name="connsiteY19" fmla="*/ 57583 h 467141"/>
                <a:gd name="connsiteX20" fmla="*/ 144199 w 437286"/>
                <a:gd name="connsiteY20" fmla="*/ 17562 h 467141"/>
                <a:gd name="connsiteX21" fmla="*/ 126638 w 437286"/>
                <a:gd name="connsiteY21" fmla="*/ 0 h 467141"/>
                <a:gd name="connsiteX22" fmla="*/ 17562 w 437286"/>
                <a:gd name="connsiteY22" fmla="*/ 0 h 467141"/>
                <a:gd name="connsiteX23" fmla="*/ 0 w 437286"/>
                <a:gd name="connsiteY23" fmla="*/ 17562 h 467141"/>
                <a:gd name="connsiteX24" fmla="*/ 0 w 437286"/>
                <a:gd name="connsiteY24" fmla="*/ 138153 h 467141"/>
                <a:gd name="connsiteX25" fmla="*/ 0 w 437286"/>
                <a:gd name="connsiteY25" fmla="*/ 379333 h 467141"/>
                <a:gd name="connsiteX26" fmla="*/ 17562 w 437286"/>
                <a:gd name="connsiteY26" fmla="*/ 396895 h 467141"/>
                <a:gd name="connsiteX27" fmla="*/ 402948 w 437286"/>
                <a:gd name="connsiteY27" fmla="*/ 396895 h 467141"/>
                <a:gd name="connsiteX28" fmla="*/ 402948 w 437286"/>
                <a:gd name="connsiteY28" fmla="*/ 432018 h 467141"/>
                <a:gd name="connsiteX29" fmla="*/ 266353 w 437286"/>
                <a:gd name="connsiteY29" fmla="*/ 432018 h 467141"/>
                <a:gd name="connsiteX30" fmla="*/ 248792 w 437286"/>
                <a:gd name="connsiteY30" fmla="*/ 449580 h 467141"/>
                <a:gd name="connsiteX31" fmla="*/ 266353 w 437286"/>
                <a:gd name="connsiteY31" fmla="*/ 467142 h 467141"/>
                <a:gd name="connsiteX32" fmla="*/ 420510 w 437286"/>
                <a:gd name="connsiteY32" fmla="*/ 467142 h 467141"/>
                <a:gd name="connsiteX33" fmla="*/ 438072 w 437286"/>
                <a:gd name="connsiteY33" fmla="*/ 449580 h 467141"/>
                <a:gd name="connsiteX34" fmla="*/ 438072 w 437286"/>
                <a:gd name="connsiteY34" fmla="*/ 379333 h 467141"/>
                <a:gd name="connsiteX35" fmla="*/ 420510 w 437286"/>
                <a:gd name="connsiteY35" fmla="*/ 361771 h 46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7286" h="467141">
                  <a:moveTo>
                    <a:pt x="420510" y="361771"/>
                  </a:moveTo>
                  <a:lnTo>
                    <a:pt x="35123" y="361771"/>
                  </a:lnTo>
                  <a:lnTo>
                    <a:pt x="35123" y="276304"/>
                  </a:lnTo>
                  <a:lnTo>
                    <a:pt x="191094" y="276304"/>
                  </a:lnTo>
                  <a:cubicBezTo>
                    <a:pt x="200792" y="276304"/>
                    <a:pt x="208656" y="268440"/>
                    <a:pt x="208656" y="258742"/>
                  </a:cubicBezTo>
                  <a:cubicBezTo>
                    <a:pt x="208656" y="249045"/>
                    <a:pt x="200792" y="241180"/>
                    <a:pt x="191094" y="241180"/>
                  </a:cubicBezTo>
                  <a:lnTo>
                    <a:pt x="35123" y="241180"/>
                  </a:lnTo>
                  <a:lnTo>
                    <a:pt x="35123" y="155714"/>
                  </a:lnTo>
                  <a:lnTo>
                    <a:pt x="302457" y="155714"/>
                  </a:lnTo>
                  <a:lnTo>
                    <a:pt x="302457" y="254645"/>
                  </a:lnTo>
                  <a:cubicBezTo>
                    <a:pt x="302457" y="264343"/>
                    <a:pt x="310321" y="272207"/>
                    <a:pt x="320018" y="272207"/>
                  </a:cubicBezTo>
                  <a:cubicBezTo>
                    <a:pt x="329716" y="272207"/>
                    <a:pt x="337580" y="264343"/>
                    <a:pt x="337580" y="254645"/>
                  </a:cubicBezTo>
                  <a:lnTo>
                    <a:pt x="337580" y="138153"/>
                  </a:lnTo>
                  <a:cubicBezTo>
                    <a:pt x="337580" y="128455"/>
                    <a:pt x="329716" y="120591"/>
                    <a:pt x="320018" y="120591"/>
                  </a:cubicBezTo>
                  <a:lnTo>
                    <a:pt x="35123" y="120591"/>
                  </a:lnTo>
                  <a:lnTo>
                    <a:pt x="35123" y="35123"/>
                  </a:lnTo>
                  <a:lnTo>
                    <a:pt x="109076" y="35123"/>
                  </a:lnTo>
                  <a:lnTo>
                    <a:pt x="109076" y="57583"/>
                  </a:lnTo>
                  <a:cubicBezTo>
                    <a:pt x="109076" y="67281"/>
                    <a:pt x="116940" y="75145"/>
                    <a:pt x="126638" y="75145"/>
                  </a:cubicBezTo>
                  <a:cubicBezTo>
                    <a:pt x="136335" y="75145"/>
                    <a:pt x="144199" y="67281"/>
                    <a:pt x="144199" y="57583"/>
                  </a:cubicBezTo>
                  <a:lnTo>
                    <a:pt x="144199" y="17562"/>
                  </a:lnTo>
                  <a:cubicBezTo>
                    <a:pt x="144199" y="7864"/>
                    <a:pt x="136335" y="0"/>
                    <a:pt x="126638" y="0"/>
                  </a:cubicBezTo>
                  <a:lnTo>
                    <a:pt x="17562" y="0"/>
                  </a:lnTo>
                  <a:cubicBezTo>
                    <a:pt x="7864" y="0"/>
                    <a:pt x="0" y="7864"/>
                    <a:pt x="0" y="17562"/>
                  </a:cubicBezTo>
                  <a:lnTo>
                    <a:pt x="0" y="138153"/>
                  </a:lnTo>
                  <a:lnTo>
                    <a:pt x="0" y="379333"/>
                  </a:lnTo>
                  <a:cubicBezTo>
                    <a:pt x="0" y="389031"/>
                    <a:pt x="7864" y="396895"/>
                    <a:pt x="17562" y="396895"/>
                  </a:cubicBezTo>
                  <a:lnTo>
                    <a:pt x="402948" y="396895"/>
                  </a:lnTo>
                  <a:lnTo>
                    <a:pt x="402948" y="432018"/>
                  </a:lnTo>
                  <a:lnTo>
                    <a:pt x="266353" y="432018"/>
                  </a:lnTo>
                  <a:cubicBezTo>
                    <a:pt x="256656" y="432018"/>
                    <a:pt x="248792" y="439882"/>
                    <a:pt x="248792" y="449580"/>
                  </a:cubicBezTo>
                  <a:cubicBezTo>
                    <a:pt x="248792" y="459278"/>
                    <a:pt x="256656" y="467142"/>
                    <a:pt x="266353" y="467142"/>
                  </a:cubicBezTo>
                  <a:lnTo>
                    <a:pt x="420510" y="467142"/>
                  </a:lnTo>
                  <a:cubicBezTo>
                    <a:pt x="430208" y="467142"/>
                    <a:pt x="438072" y="459278"/>
                    <a:pt x="438072" y="449580"/>
                  </a:cubicBezTo>
                  <a:lnTo>
                    <a:pt x="438072" y="379333"/>
                  </a:lnTo>
                  <a:cubicBezTo>
                    <a:pt x="438072" y="369636"/>
                    <a:pt x="430209" y="361771"/>
                    <a:pt x="420510" y="36177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0" name="Freeform: Shape 59">
              <a:extLst>
                <a:ext uri="{FF2B5EF4-FFF2-40B4-BE49-F238E27FC236}">
                  <a16:creationId xmlns:a16="http://schemas.microsoft.com/office/drawing/2014/main" id="{89C0471E-D652-CB4C-0062-E1190BA7F96E}"/>
                </a:ext>
              </a:extLst>
            </p:cNvPr>
            <p:cNvSpPr/>
            <p:nvPr/>
          </p:nvSpPr>
          <p:spPr>
            <a:xfrm>
              <a:off x="10324772" y="5748457"/>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7"/>
                    <a:pt x="22180" y="0"/>
                    <a:pt x="17562" y="0"/>
                  </a:cubicBezTo>
                  <a:cubicBezTo>
                    <a:pt x="12943" y="0"/>
                    <a:pt x="8412" y="1877"/>
                    <a:pt x="5146" y="5146"/>
                  </a:cubicBezTo>
                  <a:cubicBezTo>
                    <a:pt x="1879" y="8414"/>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44" y="26711"/>
                    <a:pt x="35123" y="22180"/>
                    <a:pt x="35123" y="17562"/>
                  </a:cubicBezTo>
                  <a:cubicBezTo>
                    <a:pt x="35123" y="12943"/>
                    <a:pt x="33244"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1" name="Freeform: Shape 60">
              <a:extLst>
                <a:ext uri="{FF2B5EF4-FFF2-40B4-BE49-F238E27FC236}">
                  <a16:creationId xmlns:a16="http://schemas.microsoft.com/office/drawing/2014/main" id="{A3860B49-1501-5E76-9729-66F3685F8633}"/>
                </a:ext>
              </a:extLst>
            </p:cNvPr>
            <p:cNvSpPr/>
            <p:nvPr/>
          </p:nvSpPr>
          <p:spPr>
            <a:xfrm>
              <a:off x="10073639" y="4884420"/>
              <a:ext cx="711250" cy="899160"/>
            </a:xfrm>
            <a:custGeom>
              <a:avLst/>
              <a:gdLst>
                <a:gd name="connsiteX0" fmla="*/ 694438 w 711249"/>
                <a:gd name="connsiteY0" fmla="*/ 190838 h 899160"/>
                <a:gd name="connsiteX1" fmla="*/ 105370 w 711249"/>
                <a:gd name="connsiteY1" fmla="*/ 190838 h 899160"/>
                <a:gd name="connsiteX2" fmla="*/ 105370 w 711249"/>
                <a:gd name="connsiteY2" fmla="*/ 105370 h 899160"/>
                <a:gd name="connsiteX3" fmla="*/ 365559 w 711249"/>
                <a:gd name="connsiteY3" fmla="*/ 105370 h 899160"/>
                <a:gd name="connsiteX4" fmla="*/ 383121 w 711249"/>
                <a:gd name="connsiteY4" fmla="*/ 87809 h 899160"/>
                <a:gd name="connsiteX5" fmla="*/ 383121 w 711249"/>
                <a:gd name="connsiteY5" fmla="*/ 17562 h 899160"/>
                <a:gd name="connsiteX6" fmla="*/ 365559 w 711249"/>
                <a:gd name="connsiteY6" fmla="*/ 0 h 899160"/>
                <a:gd name="connsiteX7" fmla="*/ 87809 w 711249"/>
                <a:gd name="connsiteY7" fmla="*/ 0 h 899160"/>
                <a:gd name="connsiteX8" fmla="*/ 0 w 711249"/>
                <a:gd name="connsiteY8" fmla="*/ 87809 h 899160"/>
                <a:gd name="connsiteX9" fmla="*/ 0 w 711249"/>
                <a:gd name="connsiteY9" fmla="*/ 811351 h 899160"/>
                <a:gd name="connsiteX10" fmla="*/ 87809 w 711249"/>
                <a:gd name="connsiteY10" fmla="*/ 899160 h 899160"/>
                <a:gd name="connsiteX11" fmla="*/ 196884 w 711249"/>
                <a:gd name="connsiteY11" fmla="*/ 899160 h 899160"/>
                <a:gd name="connsiteX12" fmla="*/ 214446 w 711249"/>
                <a:gd name="connsiteY12" fmla="*/ 881598 h 899160"/>
                <a:gd name="connsiteX13" fmla="*/ 196884 w 711249"/>
                <a:gd name="connsiteY13" fmla="*/ 864037 h 899160"/>
                <a:gd name="connsiteX14" fmla="*/ 87809 w 711249"/>
                <a:gd name="connsiteY14" fmla="*/ 864037 h 899160"/>
                <a:gd name="connsiteX15" fmla="*/ 35123 w 711249"/>
                <a:gd name="connsiteY15" fmla="*/ 811351 h 899160"/>
                <a:gd name="connsiteX16" fmla="*/ 35123 w 711249"/>
                <a:gd name="connsiteY16" fmla="*/ 87809 h 899160"/>
                <a:gd name="connsiteX17" fmla="*/ 87809 w 711249"/>
                <a:gd name="connsiteY17" fmla="*/ 35123 h 899160"/>
                <a:gd name="connsiteX18" fmla="*/ 347998 w 711249"/>
                <a:gd name="connsiteY18" fmla="*/ 35123 h 899160"/>
                <a:gd name="connsiteX19" fmla="*/ 347998 w 711249"/>
                <a:gd name="connsiteY19" fmla="*/ 70247 h 899160"/>
                <a:gd name="connsiteX20" fmla="*/ 87809 w 711249"/>
                <a:gd name="connsiteY20" fmla="*/ 70247 h 899160"/>
                <a:gd name="connsiteX21" fmla="*/ 70247 w 711249"/>
                <a:gd name="connsiteY21" fmla="*/ 87809 h 899160"/>
                <a:gd name="connsiteX22" fmla="*/ 70247 w 711249"/>
                <a:gd name="connsiteY22" fmla="*/ 208400 h 899160"/>
                <a:gd name="connsiteX23" fmla="*/ 70247 w 711249"/>
                <a:gd name="connsiteY23" fmla="*/ 328989 h 899160"/>
                <a:gd name="connsiteX24" fmla="*/ 87809 w 711249"/>
                <a:gd name="connsiteY24" fmla="*/ 346551 h 899160"/>
                <a:gd name="connsiteX25" fmla="*/ 196884 w 711249"/>
                <a:gd name="connsiteY25" fmla="*/ 346551 h 899160"/>
                <a:gd name="connsiteX26" fmla="*/ 214446 w 711249"/>
                <a:gd name="connsiteY26" fmla="*/ 328989 h 899160"/>
                <a:gd name="connsiteX27" fmla="*/ 196884 w 711249"/>
                <a:gd name="connsiteY27" fmla="*/ 311427 h 899160"/>
                <a:gd name="connsiteX28" fmla="*/ 105370 w 711249"/>
                <a:gd name="connsiteY28" fmla="*/ 311427 h 899160"/>
                <a:gd name="connsiteX29" fmla="*/ 105370 w 711249"/>
                <a:gd name="connsiteY29" fmla="*/ 225961 h 899160"/>
                <a:gd name="connsiteX30" fmla="*/ 676876 w 711249"/>
                <a:gd name="connsiteY30" fmla="*/ 225961 h 899160"/>
                <a:gd name="connsiteX31" fmla="*/ 676876 w 711249"/>
                <a:gd name="connsiteY31" fmla="*/ 311427 h 899160"/>
                <a:gd name="connsiteX32" fmla="*/ 440506 w 711249"/>
                <a:gd name="connsiteY32" fmla="*/ 311427 h 899160"/>
                <a:gd name="connsiteX33" fmla="*/ 422944 w 711249"/>
                <a:gd name="connsiteY33" fmla="*/ 328989 h 899160"/>
                <a:gd name="connsiteX34" fmla="*/ 422944 w 711249"/>
                <a:gd name="connsiteY34" fmla="*/ 362147 h 899160"/>
                <a:gd name="connsiteX35" fmla="*/ 440506 w 711249"/>
                <a:gd name="connsiteY35" fmla="*/ 379709 h 899160"/>
                <a:gd name="connsiteX36" fmla="*/ 458068 w 711249"/>
                <a:gd name="connsiteY36" fmla="*/ 362147 h 899160"/>
                <a:gd name="connsiteX37" fmla="*/ 458068 w 711249"/>
                <a:gd name="connsiteY37" fmla="*/ 346551 h 899160"/>
                <a:gd name="connsiteX38" fmla="*/ 694438 w 711249"/>
                <a:gd name="connsiteY38" fmla="*/ 346551 h 899160"/>
                <a:gd name="connsiteX39" fmla="*/ 712000 w 711249"/>
                <a:gd name="connsiteY39" fmla="*/ 328989 h 899160"/>
                <a:gd name="connsiteX40" fmla="*/ 712000 w 711249"/>
                <a:gd name="connsiteY40" fmla="*/ 208400 h 899160"/>
                <a:gd name="connsiteX41" fmla="*/ 694438 w 711249"/>
                <a:gd name="connsiteY41" fmla="*/ 190838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1249" h="899160">
                  <a:moveTo>
                    <a:pt x="694438" y="190838"/>
                  </a:moveTo>
                  <a:lnTo>
                    <a:pt x="105370" y="190838"/>
                  </a:lnTo>
                  <a:lnTo>
                    <a:pt x="105370" y="105370"/>
                  </a:lnTo>
                  <a:lnTo>
                    <a:pt x="365559" y="105370"/>
                  </a:lnTo>
                  <a:cubicBezTo>
                    <a:pt x="375257" y="105370"/>
                    <a:pt x="383121" y="97506"/>
                    <a:pt x="383121" y="87809"/>
                  </a:cubicBezTo>
                  <a:lnTo>
                    <a:pt x="383121" y="17562"/>
                  </a:lnTo>
                  <a:cubicBezTo>
                    <a:pt x="383121" y="7864"/>
                    <a:pt x="375257" y="0"/>
                    <a:pt x="365559" y="0"/>
                  </a:cubicBezTo>
                  <a:lnTo>
                    <a:pt x="87809" y="0"/>
                  </a:lnTo>
                  <a:cubicBezTo>
                    <a:pt x="39391" y="0"/>
                    <a:pt x="0" y="39391"/>
                    <a:pt x="0" y="87809"/>
                  </a:cubicBezTo>
                  <a:lnTo>
                    <a:pt x="0" y="811351"/>
                  </a:lnTo>
                  <a:cubicBezTo>
                    <a:pt x="0" y="859769"/>
                    <a:pt x="39391" y="899160"/>
                    <a:pt x="87809" y="899160"/>
                  </a:cubicBezTo>
                  <a:lnTo>
                    <a:pt x="196884" y="899160"/>
                  </a:lnTo>
                  <a:cubicBezTo>
                    <a:pt x="206582" y="899160"/>
                    <a:pt x="214446" y="891296"/>
                    <a:pt x="214446" y="881598"/>
                  </a:cubicBezTo>
                  <a:cubicBezTo>
                    <a:pt x="214446" y="871901"/>
                    <a:pt x="206584" y="864037"/>
                    <a:pt x="196884" y="864037"/>
                  </a:cubicBezTo>
                  <a:lnTo>
                    <a:pt x="87809" y="864037"/>
                  </a:lnTo>
                  <a:cubicBezTo>
                    <a:pt x="58758" y="864037"/>
                    <a:pt x="35123" y="840402"/>
                    <a:pt x="35123" y="811351"/>
                  </a:cubicBezTo>
                  <a:lnTo>
                    <a:pt x="35123" y="87809"/>
                  </a:lnTo>
                  <a:cubicBezTo>
                    <a:pt x="35123" y="58758"/>
                    <a:pt x="58758" y="35123"/>
                    <a:pt x="87809" y="35123"/>
                  </a:cubicBezTo>
                  <a:lnTo>
                    <a:pt x="347998" y="35123"/>
                  </a:lnTo>
                  <a:lnTo>
                    <a:pt x="347998" y="70247"/>
                  </a:lnTo>
                  <a:lnTo>
                    <a:pt x="87809" y="70247"/>
                  </a:lnTo>
                  <a:cubicBezTo>
                    <a:pt x="78111" y="70247"/>
                    <a:pt x="70247" y="78111"/>
                    <a:pt x="70247" y="87809"/>
                  </a:cubicBezTo>
                  <a:lnTo>
                    <a:pt x="70247" y="208400"/>
                  </a:lnTo>
                  <a:lnTo>
                    <a:pt x="70247" y="328989"/>
                  </a:lnTo>
                  <a:cubicBezTo>
                    <a:pt x="70247" y="338687"/>
                    <a:pt x="78111" y="346551"/>
                    <a:pt x="87809" y="346551"/>
                  </a:cubicBezTo>
                  <a:lnTo>
                    <a:pt x="196884" y="346551"/>
                  </a:lnTo>
                  <a:cubicBezTo>
                    <a:pt x="206582" y="346551"/>
                    <a:pt x="214446" y="338687"/>
                    <a:pt x="214446" y="328989"/>
                  </a:cubicBezTo>
                  <a:cubicBezTo>
                    <a:pt x="214446" y="319291"/>
                    <a:pt x="206582" y="311427"/>
                    <a:pt x="196884" y="311427"/>
                  </a:cubicBezTo>
                  <a:lnTo>
                    <a:pt x="105370" y="311427"/>
                  </a:lnTo>
                  <a:lnTo>
                    <a:pt x="105370" y="225961"/>
                  </a:lnTo>
                  <a:lnTo>
                    <a:pt x="676876" y="225961"/>
                  </a:lnTo>
                  <a:lnTo>
                    <a:pt x="676876" y="311427"/>
                  </a:lnTo>
                  <a:lnTo>
                    <a:pt x="440506" y="311427"/>
                  </a:lnTo>
                  <a:cubicBezTo>
                    <a:pt x="430808" y="311427"/>
                    <a:pt x="422944" y="319291"/>
                    <a:pt x="422944" y="328989"/>
                  </a:cubicBezTo>
                  <a:lnTo>
                    <a:pt x="422944" y="362147"/>
                  </a:lnTo>
                  <a:cubicBezTo>
                    <a:pt x="422944" y="371845"/>
                    <a:pt x="430808" y="379709"/>
                    <a:pt x="440506" y="379709"/>
                  </a:cubicBezTo>
                  <a:cubicBezTo>
                    <a:pt x="450203" y="379709"/>
                    <a:pt x="458068" y="371845"/>
                    <a:pt x="458068" y="362147"/>
                  </a:cubicBezTo>
                  <a:lnTo>
                    <a:pt x="458068" y="346551"/>
                  </a:lnTo>
                  <a:lnTo>
                    <a:pt x="694438" y="346551"/>
                  </a:lnTo>
                  <a:cubicBezTo>
                    <a:pt x="704135" y="346551"/>
                    <a:pt x="712000" y="338687"/>
                    <a:pt x="712000" y="328989"/>
                  </a:cubicBezTo>
                  <a:lnTo>
                    <a:pt x="712000" y="208400"/>
                  </a:lnTo>
                  <a:cubicBezTo>
                    <a:pt x="712000" y="198702"/>
                    <a:pt x="704135" y="190838"/>
                    <a:pt x="694438" y="190838"/>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2" name="Freeform: Shape 61">
              <a:extLst>
                <a:ext uri="{FF2B5EF4-FFF2-40B4-BE49-F238E27FC236}">
                  <a16:creationId xmlns:a16="http://schemas.microsoft.com/office/drawing/2014/main" id="{0F4F40E0-F587-5ACD-597E-5E064793210F}"/>
                </a:ext>
              </a:extLst>
            </p:cNvPr>
            <p:cNvSpPr/>
            <p:nvPr/>
          </p:nvSpPr>
          <p:spPr>
            <a:xfrm>
              <a:off x="10549973" y="4884420"/>
              <a:ext cx="421481" cy="899160"/>
            </a:xfrm>
            <a:custGeom>
              <a:avLst/>
              <a:gdLst>
                <a:gd name="connsiteX0" fmla="*/ 335018 w 421481"/>
                <a:gd name="connsiteY0" fmla="*/ 0 h 899160"/>
                <a:gd name="connsiteX1" fmla="*/ 29720 w 421481"/>
                <a:gd name="connsiteY1" fmla="*/ 0 h 899160"/>
                <a:gd name="connsiteX2" fmla="*/ 12158 w 421481"/>
                <a:gd name="connsiteY2" fmla="*/ 17562 h 899160"/>
                <a:gd name="connsiteX3" fmla="*/ 12158 w 421481"/>
                <a:gd name="connsiteY3" fmla="*/ 87809 h 899160"/>
                <a:gd name="connsiteX4" fmla="*/ 29720 w 421481"/>
                <a:gd name="connsiteY4" fmla="*/ 105370 h 899160"/>
                <a:gd name="connsiteX5" fmla="*/ 317456 w 421481"/>
                <a:gd name="connsiteY5" fmla="*/ 105370 h 899160"/>
                <a:gd name="connsiteX6" fmla="*/ 317456 w 421481"/>
                <a:gd name="connsiteY6" fmla="*/ 432018 h 899160"/>
                <a:gd name="connsiteX7" fmla="*/ 114992 w 421481"/>
                <a:gd name="connsiteY7" fmla="*/ 432018 h 899160"/>
                <a:gd name="connsiteX8" fmla="*/ 97431 w 421481"/>
                <a:gd name="connsiteY8" fmla="*/ 449580 h 899160"/>
                <a:gd name="connsiteX9" fmla="*/ 114992 w 421481"/>
                <a:gd name="connsiteY9" fmla="*/ 467142 h 899160"/>
                <a:gd name="connsiteX10" fmla="*/ 335018 w 421481"/>
                <a:gd name="connsiteY10" fmla="*/ 467142 h 899160"/>
                <a:gd name="connsiteX11" fmla="*/ 352580 w 421481"/>
                <a:gd name="connsiteY11" fmla="*/ 449580 h 899160"/>
                <a:gd name="connsiteX12" fmla="*/ 352580 w 421481"/>
                <a:gd name="connsiteY12" fmla="*/ 87809 h 899160"/>
                <a:gd name="connsiteX13" fmla="*/ 335018 w 421481"/>
                <a:gd name="connsiteY13" fmla="*/ 70247 h 899160"/>
                <a:gd name="connsiteX14" fmla="*/ 47281 w 421481"/>
                <a:gd name="connsiteY14" fmla="*/ 70247 h 899160"/>
                <a:gd name="connsiteX15" fmla="*/ 47281 w 421481"/>
                <a:gd name="connsiteY15" fmla="*/ 35123 h 899160"/>
                <a:gd name="connsiteX16" fmla="*/ 335018 w 421481"/>
                <a:gd name="connsiteY16" fmla="*/ 35123 h 899160"/>
                <a:gd name="connsiteX17" fmla="*/ 387703 w 421481"/>
                <a:gd name="connsiteY17" fmla="*/ 87809 h 899160"/>
                <a:gd name="connsiteX18" fmla="*/ 387703 w 421481"/>
                <a:gd name="connsiteY18" fmla="*/ 811351 h 899160"/>
                <a:gd name="connsiteX19" fmla="*/ 335018 w 421481"/>
                <a:gd name="connsiteY19" fmla="*/ 864037 h 899160"/>
                <a:gd name="connsiteX20" fmla="*/ 172544 w 421481"/>
                <a:gd name="connsiteY20" fmla="*/ 864037 h 899160"/>
                <a:gd name="connsiteX21" fmla="*/ 172544 w 421481"/>
                <a:gd name="connsiteY21" fmla="*/ 828913 h 899160"/>
                <a:gd name="connsiteX22" fmla="*/ 335018 w 421481"/>
                <a:gd name="connsiteY22" fmla="*/ 828913 h 899160"/>
                <a:gd name="connsiteX23" fmla="*/ 352580 w 421481"/>
                <a:gd name="connsiteY23" fmla="*/ 811351 h 899160"/>
                <a:gd name="connsiteX24" fmla="*/ 352580 w 421481"/>
                <a:gd name="connsiteY24" fmla="*/ 690760 h 899160"/>
                <a:gd name="connsiteX25" fmla="*/ 352580 w 421481"/>
                <a:gd name="connsiteY25" fmla="*/ 570171 h 899160"/>
                <a:gd name="connsiteX26" fmla="*/ 335018 w 421481"/>
                <a:gd name="connsiteY26" fmla="*/ 552609 h 899160"/>
                <a:gd name="connsiteX27" fmla="*/ 129955 w 421481"/>
                <a:gd name="connsiteY27" fmla="*/ 552609 h 899160"/>
                <a:gd name="connsiteX28" fmla="*/ 112393 w 421481"/>
                <a:gd name="connsiteY28" fmla="*/ 570171 h 899160"/>
                <a:gd name="connsiteX29" fmla="*/ 129955 w 421481"/>
                <a:gd name="connsiteY29" fmla="*/ 587733 h 899160"/>
                <a:gd name="connsiteX30" fmla="*/ 317456 w 421481"/>
                <a:gd name="connsiteY30" fmla="*/ 587733 h 899160"/>
                <a:gd name="connsiteX31" fmla="*/ 317456 w 421481"/>
                <a:gd name="connsiteY31" fmla="*/ 673199 h 899160"/>
                <a:gd name="connsiteX32" fmla="*/ 35123 w 421481"/>
                <a:gd name="connsiteY32" fmla="*/ 673199 h 899160"/>
                <a:gd name="connsiteX33" fmla="*/ 35123 w 421481"/>
                <a:gd name="connsiteY33" fmla="*/ 644190 h 899160"/>
                <a:gd name="connsiteX34" fmla="*/ 17562 w 421481"/>
                <a:gd name="connsiteY34" fmla="*/ 626629 h 899160"/>
                <a:gd name="connsiteX35" fmla="*/ 0 w 421481"/>
                <a:gd name="connsiteY35" fmla="*/ 644190 h 899160"/>
                <a:gd name="connsiteX36" fmla="*/ 0 w 421481"/>
                <a:gd name="connsiteY36" fmla="*/ 690760 h 899160"/>
                <a:gd name="connsiteX37" fmla="*/ 17562 w 421481"/>
                <a:gd name="connsiteY37" fmla="*/ 708322 h 899160"/>
                <a:gd name="connsiteX38" fmla="*/ 317456 w 421481"/>
                <a:gd name="connsiteY38" fmla="*/ 708322 h 899160"/>
                <a:gd name="connsiteX39" fmla="*/ 317456 w 421481"/>
                <a:gd name="connsiteY39" fmla="*/ 793790 h 899160"/>
                <a:gd name="connsiteX40" fmla="*/ 154982 w 421481"/>
                <a:gd name="connsiteY40" fmla="*/ 793790 h 899160"/>
                <a:gd name="connsiteX41" fmla="*/ 137420 w 421481"/>
                <a:gd name="connsiteY41" fmla="*/ 811351 h 899160"/>
                <a:gd name="connsiteX42" fmla="*/ 137420 w 421481"/>
                <a:gd name="connsiteY42" fmla="*/ 881598 h 899160"/>
                <a:gd name="connsiteX43" fmla="*/ 154982 w 421481"/>
                <a:gd name="connsiteY43" fmla="*/ 899160 h 899160"/>
                <a:gd name="connsiteX44" fmla="*/ 335018 w 421481"/>
                <a:gd name="connsiteY44" fmla="*/ 899160 h 899160"/>
                <a:gd name="connsiteX45" fmla="*/ 422826 w 421481"/>
                <a:gd name="connsiteY45" fmla="*/ 811351 h 899160"/>
                <a:gd name="connsiteX46" fmla="*/ 422826 w 421481"/>
                <a:gd name="connsiteY46" fmla="*/ 87809 h 899160"/>
                <a:gd name="connsiteX47" fmla="*/ 335018 w 421481"/>
                <a:gd name="connsiteY47"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81" h="899160">
                  <a:moveTo>
                    <a:pt x="335018" y="0"/>
                  </a:moveTo>
                  <a:lnTo>
                    <a:pt x="29720" y="0"/>
                  </a:lnTo>
                  <a:cubicBezTo>
                    <a:pt x="20022" y="0"/>
                    <a:pt x="12158" y="7864"/>
                    <a:pt x="12158" y="17562"/>
                  </a:cubicBezTo>
                  <a:lnTo>
                    <a:pt x="12158" y="87809"/>
                  </a:lnTo>
                  <a:cubicBezTo>
                    <a:pt x="12158" y="97506"/>
                    <a:pt x="20022" y="105370"/>
                    <a:pt x="29720" y="105370"/>
                  </a:cubicBezTo>
                  <a:lnTo>
                    <a:pt x="317456" y="105370"/>
                  </a:lnTo>
                  <a:lnTo>
                    <a:pt x="317456" y="432018"/>
                  </a:lnTo>
                  <a:lnTo>
                    <a:pt x="114992" y="432018"/>
                  </a:lnTo>
                  <a:cubicBezTo>
                    <a:pt x="105295" y="432018"/>
                    <a:pt x="97431" y="439882"/>
                    <a:pt x="97431" y="449580"/>
                  </a:cubicBezTo>
                  <a:cubicBezTo>
                    <a:pt x="97431" y="459278"/>
                    <a:pt x="105295" y="467142"/>
                    <a:pt x="114992" y="467142"/>
                  </a:cubicBezTo>
                  <a:lnTo>
                    <a:pt x="335018" y="467142"/>
                  </a:lnTo>
                  <a:cubicBezTo>
                    <a:pt x="344715" y="467142"/>
                    <a:pt x="352580" y="459278"/>
                    <a:pt x="352580" y="449580"/>
                  </a:cubicBezTo>
                  <a:lnTo>
                    <a:pt x="352580" y="87809"/>
                  </a:lnTo>
                  <a:cubicBezTo>
                    <a:pt x="352580" y="78111"/>
                    <a:pt x="344715" y="70247"/>
                    <a:pt x="335018" y="70247"/>
                  </a:cubicBezTo>
                  <a:lnTo>
                    <a:pt x="47281" y="70247"/>
                  </a:lnTo>
                  <a:lnTo>
                    <a:pt x="47281" y="35123"/>
                  </a:lnTo>
                  <a:lnTo>
                    <a:pt x="335018" y="35123"/>
                  </a:lnTo>
                  <a:cubicBezTo>
                    <a:pt x="364068" y="35123"/>
                    <a:pt x="387703" y="58758"/>
                    <a:pt x="387703" y="87809"/>
                  </a:cubicBezTo>
                  <a:lnTo>
                    <a:pt x="387703" y="811351"/>
                  </a:lnTo>
                  <a:cubicBezTo>
                    <a:pt x="387703" y="840402"/>
                    <a:pt x="364068" y="864037"/>
                    <a:pt x="335018" y="864037"/>
                  </a:cubicBezTo>
                  <a:lnTo>
                    <a:pt x="172544" y="864037"/>
                  </a:lnTo>
                  <a:lnTo>
                    <a:pt x="172544" y="828913"/>
                  </a:lnTo>
                  <a:lnTo>
                    <a:pt x="335018" y="828913"/>
                  </a:lnTo>
                  <a:cubicBezTo>
                    <a:pt x="344715" y="828913"/>
                    <a:pt x="352580" y="821049"/>
                    <a:pt x="352580" y="811351"/>
                  </a:cubicBezTo>
                  <a:lnTo>
                    <a:pt x="352580" y="690760"/>
                  </a:lnTo>
                  <a:lnTo>
                    <a:pt x="352580" y="570171"/>
                  </a:lnTo>
                  <a:cubicBezTo>
                    <a:pt x="352580" y="560473"/>
                    <a:pt x="344715" y="552609"/>
                    <a:pt x="335018" y="552609"/>
                  </a:cubicBezTo>
                  <a:lnTo>
                    <a:pt x="129955" y="552609"/>
                  </a:lnTo>
                  <a:cubicBezTo>
                    <a:pt x="120257" y="552609"/>
                    <a:pt x="112393" y="560473"/>
                    <a:pt x="112393" y="570171"/>
                  </a:cubicBezTo>
                  <a:cubicBezTo>
                    <a:pt x="112393" y="579869"/>
                    <a:pt x="120257" y="587733"/>
                    <a:pt x="129955" y="587733"/>
                  </a:cubicBezTo>
                  <a:lnTo>
                    <a:pt x="317456" y="587733"/>
                  </a:lnTo>
                  <a:lnTo>
                    <a:pt x="317456" y="673199"/>
                  </a:lnTo>
                  <a:lnTo>
                    <a:pt x="35123" y="673199"/>
                  </a:lnTo>
                  <a:lnTo>
                    <a:pt x="35123" y="644190"/>
                  </a:lnTo>
                  <a:cubicBezTo>
                    <a:pt x="35123" y="634493"/>
                    <a:pt x="27259" y="626629"/>
                    <a:pt x="17562" y="626629"/>
                  </a:cubicBezTo>
                  <a:cubicBezTo>
                    <a:pt x="7864" y="626629"/>
                    <a:pt x="0" y="634493"/>
                    <a:pt x="0" y="644190"/>
                  </a:cubicBezTo>
                  <a:lnTo>
                    <a:pt x="0" y="690760"/>
                  </a:lnTo>
                  <a:cubicBezTo>
                    <a:pt x="0" y="700458"/>
                    <a:pt x="7864" y="708322"/>
                    <a:pt x="17562" y="708322"/>
                  </a:cubicBezTo>
                  <a:lnTo>
                    <a:pt x="317456" y="708322"/>
                  </a:lnTo>
                  <a:lnTo>
                    <a:pt x="317456" y="793790"/>
                  </a:lnTo>
                  <a:lnTo>
                    <a:pt x="154982" y="793790"/>
                  </a:lnTo>
                  <a:cubicBezTo>
                    <a:pt x="145285" y="793790"/>
                    <a:pt x="137420" y="801654"/>
                    <a:pt x="137420" y="811351"/>
                  </a:cubicBezTo>
                  <a:lnTo>
                    <a:pt x="137420" y="881598"/>
                  </a:lnTo>
                  <a:cubicBezTo>
                    <a:pt x="137420" y="891296"/>
                    <a:pt x="145285" y="899160"/>
                    <a:pt x="154982" y="899160"/>
                  </a:cubicBezTo>
                  <a:lnTo>
                    <a:pt x="335018" y="899160"/>
                  </a:lnTo>
                  <a:cubicBezTo>
                    <a:pt x="383436" y="899160"/>
                    <a:pt x="422826" y="859769"/>
                    <a:pt x="422826" y="811351"/>
                  </a:cubicBezTo>
                  <a:lnTo>
                    <a:pt x="422826" y="87809"/>
                  </a:lnTo>
                  <a:cubicBezTo>
                    <a:pt x="422826" y="39391"/>
                    <a:pt x="383436" y="0"/>
                    <a:pt x="335018" y="0"/>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3" name="Freeform: Shape 62">
              <a:extLst>
                <a:ext uri="{FF2B5EF4-FFF2-40B4-BE49-F238E27FC236}">
                  <a16:creationId xmlns:a16="http://schemas.microsoft.com/office/drawing/2014/main" id="{09EB5823-EF05-8F50-6340-781D651045C6}"/>
                </a:ext>
              </a:extLst>
            </p:cNvPr>
            <p:cNvSpPr/>
            <p:nvPr/>
          </p:nvSpPr>
          <p:spPr>
            <a:xfrm>
              <a:off x="10576484" y="5316438"/>
              <a:ext cx="35123" cy="35123"/>
            </a:xfrm>
            <a:custGeom>
              <a:avLst/>
              <a:gdLst>
                <a:gd name="connsiteX0" fmla="*/ 29976 w 35123"/>
                <a:gd name="connsiteY0" fmla="*/ 5146 h 35123"/>
                <a:gd name="connsiteX1" fmla="*/ 17562 w 35123"/>
                <a:gd name="connsiteY1" fmla="*/ 0 h 35123"/>
                <a:gd name="connsiteX2" fmla="*/ 5146 w 35123"/>
                <a:gd name="connsiteY2" fmla="*/ 5146 h 35123"/>
                <a:gd name="connsiteX3" fmla="*/ 0 w 35123"/>
                <a:gd name="connsiteY3" fmla="*/ 17562 h 35123"/>
                <a:gd name="connsiteX4" fmla="*/ 5146 w 35123"/>
                <a:gd name="connsiteY4" fmla="*/ 29976 h 35123"/>
                <a:gd name="connsiteX5" fmla="*/ 17562 w 35123"/>
                <a:gd name="connsiteY5" fmla="*/ 35123 h 35123"/>
                <a:gd name="connsiteX6" fmla="*/ 29976 w 35123"/>
                <a:gd name="connsiteY6" fmla="*/ 29976 h 35123"/>
                <a:gd name="connsiteX7" fmla="*/ 35123 w 35123"/>
                <a:gd name="connsiteY7" fmla="*/ 17562 h 35123"/>
                <a:gd name="connsiteX8" fmla="*/ 29976 w 35123"/>
                <a:gd name="connsiteY8" fmla="*/ 5146 h 3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3" h="35123">
                  <a:moveTo>
                    <a:pt x="29976" y="5146"/>
                  </a:moveTo>
                  <a:cubicBezTo>
                    <a:pt x="26711" y="1879"/>
                    <a:pt x="22196" y="0"/>
                    <a:pt x="17562" y="0"/>
                  </a:cubicBezTo>
                  <a:cubicBezTo>
                    <a:pt x="12943" y="0"/>
                    <a:pt x="8412" y="1877"/>
                    <a:pt x="5146" y="5146"/>
                  </a:cubicBezTo>
                  <a:cubicBezTo>
                    <a:pt x="1879" y="8412"/>
                    <a:pt x="0" y="12943"/>
                    <a:pt x="0" y="17562"/>
                  </a:cubicBezTo>
                  <a:cubicBezTo>
                    <a:pt x="0" y="22180"/>
                    <a:pt x="1877" y="26711"/>
                    <a:pt x="5146" y="29976"/>
                  </a:cubicBezTo>
                  <a:cubicBezTo>
                    <a:pt x="8412" y="33243"/>
                    <a:pt x="12943" y="35123"/>
                    <a:pt x="17562" y="35123"/>
                  </a:cubicBezTo>
                  <a:cubicBezTo>
                    <a:pt x="22180" y="35123"/>
                    <a:pt x="26711" y="33244"/>
                    <a:pt x="29976" y="29976"/>
                  </a:cubicBezTo>
                  <a:cubicBezTo>
                    <a:pt x="33260" y="26711"/>
                    <a:pt x="35123" y="22180"/>
                    <a:pt x="35123" y="17562"/>
                  </a:cubicBezTo>
                  <a:cubicBezTo>
                    <a:pt x="35123" y="12943"/>
                    <a:pt x="33260" y="8412"/>
                    <a:pt x="29976" y="5146"/>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4" name="Freeform: Shape 63">
              <a:extLst>
                <a:ext uri="{FF2B5EF4-FFF2-40B4-BE49-F238E27FC236}">
                  <a16:creationId xmlns:a16="http://schemas.microsoft.com/office/drawing/2014/main" id="{FE77D47A-3E47-044E-69F6-E1D9B7A07BFC}"/>
                </a:ext>
              </a:extLst>
            </p:cNvPr>
            <p:cNvSpPr/>
            <p:nvPr/>
          </p:nvSpPr>
          <p:spPr>
            <a:xfrm>
              <a:off x="10374773" y="5195847"/>
              <a:ext cx="159812" cy="154543"/>
            </a:xfrm>
            <a:custGeom>
              <a:avLst/>
              <a:gdLst>
                <a:gd name="connsiteX0" fmla="*/ 143632 w 159811"/>
                <a:gd name="connsiteY0" fmla="*/ 120591 h 154543"/>
                <a:gd name="connsiteX1" fmla="*/ 35123 w 159811"/>
                <a:gd name="connsiteY1" fmla="*/ 120591 h 154543"/>
                <a:gd name="connsiteX2" fmla="*/ 35123 w 159811"/>
                <a:gd name="connsiteY2" fmla="*/ 17562 h 154543"/>
                <a:gd name="connsiteX3" fmla="*/ 17562 w 159811"/>
                <a:gd name="connsiteY3" fmla="*/ 0 h 154543"/>
                <a:gd name="connsiteX4" fmla="*/ 0 w 159811"/>
                <a:gd name="connsiteY4" fmla="*/ 17562 h 154543"/>
                <a:gd name="connsiteX5" fmla="*/ 0 w 159811"/>
                <a:gd name="connsiteY5" fmla="*/ 138153 h 154543"/>
                <a:gd name="connsiteX6" fmla="*/ 17562 w 159811"/>
                <a:gd name="connsiteY6" fmla="*/ 155715 h 154543"/>
                <a:gd name="connsiteX7" fmla="*/ 143632 w 159811"/>
                <a:gd name="connsiteY7" fmla="*/ 155715 h 154543"/>
                <a:gd name="connsiteX8" fmla="*/ 161194 w 159811"/>
                <a:gd name="connsiteY8" fmla="*/ 138153 h 154543"/>
                <a:gd name="connsiteX9" fmla="*/ 143632 w 159811"/>
                <a:gd name="connsiteY9" fmla="*/ 120591 h 1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11" h="154543">
                  <a:moveTo>
                    <a:pt x="143632" y="120591"/>
                  </a:moveTo>
                  <a:lnTo>
                    <a:pt x="35123" y="120591"/>
                  </a:lnTo>
                  <a:lnTo>
                    <a:pt x="35123" y="17562"/>
                  </a:lnTo>
                  <a:cubicBezTo>
                    <a:pt x="35123" y="7864"/>
                    <a:pt x="27259" y="0"/>
                    <a:pt x="17562" y="0"/>
                  </a:cubicBezTo>
                  <a:cubicBezTo>
                    <a:pt x="7864" y="0"/>
                    <a:pt x="0" y="7864"/>
                    <a:pt x="0" y="17562"/>
                  </a:cubicBezTo>
                  <a:lnTo>
                    <a:pt x="0" y="138153"/>
                  </a:lnTo>
                  <a:cubicBezTo>
                    <a:pt x="0" y="147850"/>
                    <a:pt x="7864" y="155715"/>
                    <a:pt x="17562" y="155715"/>
                  </a:cubicBezTo>
                  <a:lnTo>
                    <a:pt x="143632" y="155715"/>
                  </a:lnTo>
                  <a:cubicBezTo>
                    <a:pt x="153330" y="155715"/>
                    <a:pt x="161194" y="147850"/>
                    <a:pt x="161194" y="138153"/>
                  </a:cubicBezTo>
                  <a:cubicBezTo>
                    <a:pt x="161194" y="128455"/>
                    <a:pt x="153330" y="120591"/>
                    <a:pt x="143632" y="120591"/>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5" name="Freeform: Shape 64">
              <a:extLst>
                <a:ext uri="{FF2B5EF4-FFF2-40B4-BE49-F238E27FC236}">
                  <a16:creationId xmlns:a16="http://schemas.microsoft.com/office/drawing/2014/main" id="{703B84BE-759B-55BC-317A-9AB7475FAC30}"/>
                </a:ext>
              </a:extLst>
            </p:cNvPr>
            <p:cNvSpPr/>
            <p:nvPr/>
          </p:nvSpPr>
          <p:spPr>
            <a:xfrm>
              <a:off x="10462523" y="4970018"/>
              <a:ext cx="93077" cy="77272"/>
            </a:xfrm>
            <a:custGeom>
              <a:avLst/>
              <a:gdLst>
                <a:gd name="connsiteX0" fmla="*/ 88702 w 93077"/>
                <a:gd name="connsiteY0" fmla="*/ 34507 h 77271"/>
                <a:gd name="connsiteX1" fmla="*/ 59341 w 93077"/>
                <a:gd name="connsiteY1" fmla="*/ 5144 h 77271"/>
                <a:gd name="connsiteX2" fmla="*/ 46923 w 93077"/>
                <a:gd name="connsiteY2" fmla="*/ 0 h 77271"/>
                <a:gd name="connsiteX3" fmla="*/ 34505 w 93077"/>
                <a:gd name="connsiteY3" fmla="*/ 5144 h 77271"/>
                <a:gd name="connsiteX4" fmla="*/ 5143 w 93077"/>
                <a:gd name="connsiteY4" fmla="*/ 34507 h 77271"/>
                <a:gd name="connsiteX5" fmla="*/ 5143 w 93077"/>
                <a:gd name="connsiteY5" fmla="*/ 59345 h 77271"/>
                <a:gd name="connsiteX6" fmla="*/ 29361 w 93077"/>
                <a:gd name="connsiteY6" fmla="*/ 59905 h 77271"/>
                <a:gd name="connsiteX7" fmla="*/ 29361 w 93077"/>
                <a:gd name="connsiteY7" fmla="*/ 60400 h 77271"/>
                <a:gd name="connsiteX8" fmla="*/ 46923 w 93077"/>
                <a:gd name="connsiteY8" fmla="*/ 77962 h 77271"/>
                <a:gd name="connsiteX9" fmla="*/ 64484 w 93077"/>
                <a:gd name="connsiteY9" fmla="*/ 60400 h 77271"/>
                <a:gd name="connsiteX10" fmla="*/ 64484 w 93077"/>
                <a:gd name="connsiteY10" fmla="*/ 59905 h 77271"/>
                <a:gd name="connsiteX11" fmla="*/ 76284 w 93077"/>
                <a:gd name="connsiteY11" fmla="*/ 64488 h 77271"/>
                <a:gd name="connsiteX12" fmla="*/ 88702 w 93077"/>
                <a:gd name="connsiteY12" fmla="*/ 59345 h 77271"/>
                <a:gd name="connsiteX13" fmla="*/ 88702 w 93077"/>
                <a:gd name="connsiteY13" fmla="*/ 34507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77" h="77271">
                  <a:moveTo>
                    <a:pt x="88702" y="34507"/>
                  </a:moveTo>
                  <a:lnTo>
                    <a:pt x="59341" y="5144"/>
                  </a:lnTo>
                  <a:cubicBezTo>
                    <a:pt x="56048" y="1851"/>
                    <a:pt x="51580" y="0"/>
                    <a:pt x="46923" y="0"/>
                  </a:cubicBezTo>
                  <a:cubicBezTo>
                    <a:pt x="42265" y="0"/>
                    <a:pt x="37798" y="1851"/>
                    <a:pt x="34505" y="5144"/>
                  </a:cubicBezTo>
                  <a:lnTo>
                    <a:pt x="5143" y="34507"/>
                  </a:lnTo>
                  <a:cubicBezTo>
                    <a:pt x="-1714" y="41367"/>
                    <a:pt x="-1714" y="52485"/>
                    <a:pt x="5143" y="59345"/>
                  </a:cubicBezTo>
                  <a:cubicBezTo>
                    <a:pt x="11805" y="66002"/>
                    <a:pt x="22470" y="66176"/>
                    <a:pt x="29361" y="59905"/>
                  </a:cubicBezTo>
                  <a:lnTo>
                    <a:pt x="29361" y="60400"/>
                  </a:lnTo>
                  <a:cubicBezTo>
                    <a:pt x="29361" y="70098"/>
                    <a:pt x="37225" y="77962"/>
                    <a:pt x="46923" y="77962"/>
                  </a:cubicBezTo>
                  <a:cubicBezTo>
                    <a:pt x="56620" y="77962"/>
                    <a:pt x="64484" y="70098"/>
                    <a:pt x="64484" y="60400"/>
                  </a:cubicBezTo>
                  <a:lnTo>
                    <a:pt x="64484" y="59905"/>
                  </a:lnTo>
                  <a:cubicBezTo>
                    <a:pt x="67828" y="62946"/>
                    <a:pt x="72050" y="64488"/>
                    <a:pt x="76284" y="64488"/>
                  </a:cubicBezTo>
                  <a:cubicBezTo>
                    <a:pt x="80778" y="64488"/>
                    <a:pt x="85272" y="62773"/>
                    <a:pt x="88702" y="59345"/>
                  </a:cubicBezTo>
                  <a:cubicBezTo>
                    <a:pt x="95560" y="52487"/>
                    <a:pt x="95560" y="41368"/>
                    <a:pt x="88702" y="34507"/>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sp>
          <p:nvSpPr>
            <p:cNvPr id="66" name="Freeform: Shape 65">
              <a:extLst>
                <a:ext uri="{FF2B5EF4-FFF2-40B4-BE49-F238E27FC236}">
                  <a16:creationId xmlns:a16="http://schemas.microsoft.com/office/drawing/2014/main" id="{C71D441E-216E-182F-189C-2726C28018B7}"/>
                </a:ext>
              </a:extLst>
            </p:cNvPr>
            <p:cNvSpPr/>
            <p:nvPr/>
          </p:nvSpPr>
          <p:spPr>
            <a:xfrm>
              <a:off x="10586889" y="5613040"/>
              <a:ext cx="94833" cy="77272"/>
            </a:xfrm>
            <a:custGeom>
              <a:avLst/>
              <a:gdLst>
                <a:gd name="connsiteX0" fmla="*/ 90492 w 94833"/>
                <a:gd name="connsiteY0" fmla="*/ 35399 h 77271"/>
                <a:gd name="connsiteX1" fmla="*/ 60238 w 94833"/>
                <a:gd name="connsiteY1" fmla="*/ 5142 h 77271"/>
                <a:gd name="connsiteX2" fmla="*/ 35400 w 94833"/>
                <a:gd name="connsiteY2" fmla="*/ 5142 h 77271"/>
                <a:gd name="connsiteX3" fmla="*/ 5143 w 94833"/>
                <a:gd name="connsiteY3" fmla="*/ 35399 h 77271"/>
                <a:gd name="connsiteX4" fmla="*/ 5143 w 94833"/>
                <a:gd name="connsiteY4" fmla="*/ 60237 h 77271"/>
                <a:gd name="connsiteX5" fmla="*/ 29981 w 94833"/>
                <a:gd name="connsiteY5" fmla="*/ 60237 h 77271"/>
                <a:gd name="connsiteX6" fmla="*/ 30257 w 94833"/>
                <a:gd name="connsiteY6" fmla="*/ 59961 h 77271"/>
                <a:gd name="connsiteX7" fmla="*/ 30257 w 94833"/>
                <a:gd name="connsiteY7" fmla="*/ 60397 h 77271"/>
                <a:gd name="connsiteX8" fmla="*/ 47818 w 94833"/>
                <a:gd name="connsiteY8" fmla="*/ 77958 h 77271"/>
                <a:gd name="connsiteX9" fmla="*/ 65380 w 94833"/>
                <a:gd name="connsiteY9" fmla="*/ 60397 h 77271"/>
                <a:gd name="connsiteX10" fmla="*/ 65380 w 94833"/>
                <a:gd name="connsiteY10" fmla="*/ 59961 h 77271"/>
                <a:gd name="connsiteX11" fmla="*/ 65656 w 94833"/>
                <a:gd name="connsiteY11" fmla="*/ 60237 h 77271"/>
                <a:gd name="connsiteX12" fmla="*/ 78074 w 94833"/>
                <a:gd name="connsiteY12" fmla="*/ 65381 h 77271"/>
                <a:gd name="connsiteX13" fmla="*/ 90492 w 94833"/>
                <a:gd name="connsiteY13" fmla="*/ 60237 h 77271"/>
                <a:gd name="connsiteX14" fmla="*/ 90492 w 94833"/>
                <a:gd name="connsiteY14" fmla="*/ 35399 h 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33" h="77271">
                  <a:moveTo>
                    <a:pt x="90492" y="35399"/>
                  </a:moveTo>
                  <a:lnTo>
                    <a:pt x="60238" y="5142"/>
                  </a:lnTo>
                  <a:cubicBezTo>
                    <a:pt x="53378" y="-1714"/>
                    <a:pt x="42262" y="-1714"/>
                    <a:pt x="35400" y="5142"/>
                  </a:cubicBezTo>
                  <a:lnTo>
                    <a:pt x="5143" y="35399"/>
                  </a:lnTo>
                  <a:cubicBezTo>
                    <a:pt x="-1714" y="42257"/>
                    <a:pt x="-1714" y="53377"/>
                    <a:pt x="5143" y="60237"/>
                  </a:cubicBezTo>
                  <a:cubicBezTo>
                    <a:pt x="12003" y="67093"/>
                    <a:pt x="23120" y="67093"/>
                    <a:pt x="29981" y="60237"/>
                  </a:cubicBezTo>
                  <a:lnTo>
                    <a:pt x="30257" y="59961"/>
                  </a:lnTo>
                  <a:lnTo>
                    <a:pt x="30257" y="60397"/>
                  </a:lnTo>
                  <a:cubicBezTo>
                    <a:pt x="30257" y="70094"/>
                    <a:pt x="38121" y="77958"/>
                    <a:pt x="47818" y="77958"/>
                  </a:cubicBezTo>
                  <a:cubicBezTo>
                    <a:pt x="57516" y="77958"/>
                    <a:pt x="65380" y="70094"/>
                    <a:pt x="65380" y="60397"/>
                  </a:cubicBezTo>
                  <a:lnTo>
                    <a:pt x="65380" y="59961"/>
                  </a:lnTo>
                  <a:lnTo>
                    <a:pt x="65656" y="60237"/>
                  </a:lnTo>
                  <a:cubicBezTo>
                    <a:pt x="69086" y="63665"/>
                    <a:pt x="73580" y="65381"/>
                    <a:pt x="78074" y="65381"/>
                  </a:cubicBezTo>
                  <a:cubicBezTo>
                    <a:pt x="82568" y="65381"/>
                    <a:pt x="87062" y="63665"/>
                    <a:pt x="90492" y="60237"/>
                  </a:cubicBezTo>
                  <a:cubicBezTo>
                    <a:pt x="97349" y="53379"/>
                    <a:pt x="97349" y="42259"/>
                    <a:pt x="90492" y="35399"/>
                  </a:cubicBezTo>
                  <a:close/>
                </a:path>
              </a:pathLst>
            </a:custGeom>
            <a:grpFill/>
            <a:ln w="1749" cap="flat">
              <a:noFill/>
              <a:prstDash val="solid"/>
              <a:miter/>
            </a:ln>
          </p:spPr>
          <p:txBody>
            <a:bodyPr lIns="0" rIns="0" rtlCol="0" anchor="ctr"/>
            <a:lstStyle/>
            <a:p>
              <a:pPr defTabSz="1827886" eaLnBrk="1" fontAlgn="auto" hangingPunct="1">
                <a:spcBef>
                  <a:spcPts val="0"/>
                </a:spcBef>
                <a:spcAft>
                  <a:spcPts val="0"/>
                </a:spcAft>
                <a:defRPr/>
              </a:pPr>
              <a:endParaRPr lang="en-US" sz="1799" kern="0">
                <a:solidFill>
                  <a:srgbClr val="000000"/>
                </a:solidFill>
                <a:latin typeface="Graphik"/>
                <a:ea typeface="+mn-ea"/>
                <a:cs typeface="Calibri" panose="020F0502020204030204" pitchFamily="34" charset="0"/>
              </a:endParaRPr>
            </a:p>
          </p:txBody>
        </p:sp>
      </p:grpSp>
      <p:sp>
        <p:nvSpPr>
          <p:cNvPr id="2" name="Rectangle 8">
            <a:extLst>
              <a:ext uri="{FF2B5EF4-FFF2-40B4-BE49-F238E27FC236}">
                <a16:creationId xmlns:a16="http://schemas.microsoft.com/office/drawing/2014/main" id="{E9CC3FBA-8CBB-9C68-75BA-7E06510D4BAA}"/>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1" name="Text Box 1" descr="TextBox 8">
            <a:extLst>
              <a:ext uri="{FF2B5EF4-FFF2-40B4-BE49-F238E27FC236}">
                <a16:creationId xmlns:a16="http://schemas.microsoft.com/office/drawing/2014/main" id="{6FC7556D-44F2-52B8-0EC2-A54D691D4AB9}"/>
              </a:ext>
            </a:extLst>
          </p:cNvPr>
          <p:cNvSpPr txBox="1">
            <a:spLocks/>
          </p:cNvSpPr>
          <p:nvPr/>
        </p:nvSpPr>
        <p:spPr bwMode="auto">
          <a:xfrm>
            <a:off x="1136650" y="609602"/>
            <a:ext cx="2016967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/QA Approach for Workers Comp Configuration CC, CM Impacts</a:t>
            </a:r>
            <a:endParaRPr lang="en-US" altLang="en-US" sz="5400" b="1">
              <a:solidFill>
                <a:srgbClr val="FF0000"/>
              </a:solidFill>
              <a:latin typeface="BebasNeueBold"/>
              <a:ea typeface="MS PGothic"/>
              <a:sym typeface="BebasNeueBold" charset="0"/>
            </a:endParaRPr>
          </a:p>
        </p:txBody>
      </p:sp>
    </p:spTree>
    <p:extLst>
      <p:ext uri="{BB962C8B-B14F-4D97-AF65-F5344CB8AC3E}">
        <p14:creationId xmlns:p14="http://schemas.microsoft.com/office/powerpoint/2010/main" val="329415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13</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75881" y="2645923"/>
            <a:ext cx="8949446" cy="5058116"/>
          </a:xfrm>
          <a:prstGeom prst="rect">
            <a:avLst/>
          </a:prstGeom>
          <a:noFill/>
        </p:spPr>
        <p:txBody>
          <a:bodyPr wrap="square" rtlCol="0">
            <a:spAutoFit/>
          </a:bodyPr>
          <a:lstStyle/>
          <a:p>
            <a:pPr>
              <a:lnSpc>
                <a:spcPct val="150000"/>
              </a:lnSpc>
            </a:pPr>
            <a:r>
              <a:rPr lang="en-US" sz="7500" b="1">
                <a:solidFill>
                  <a:schemeClr val="bg1"/>
                </a:solidFill>
              </a:rPr>
              <a:t>MSIG Claims Data Conversion Architecture </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412308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1E625-0799-BB09-8FEB-B800482A7939}"/>
              </a:ext>
            </a:extLst>
          </p:cNvPr>
          <p:cNvSpPr/>
          <p:nvPr/>
        </p:nvSpPr>
        <p:spPr>
          <a:xfrm>
            <a:off x="14569278" y="2812678"/>
            <a:ext cx="7553980" cy="2941991"/>
          </a:xfrm>
          <a:prstGeom prst="rect">
            <a:avLst/>
          </a:prstGeom>
          <a:solidFill>
            <a:schemeClr val="accent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solidFill>
                <a:schemeClr val="tx1"/>
              </a:solidFill>
            </a:endParaRPr>
          </a:p>
        </p:txBody>
      </p:sp>
      <p:sp>
        <p:nvSpPr>
          <p:cNvPr id="45" name="Magnetic Disk 6"/>
          <p:cNvSpPr/>
          <p:nvPr/>
        </p:nvSpPr>
        <p:spPr bwMode="gray">
          <a:xfrm>
            <a:off x="446706" y="2707422"/>
            <a:ext cx="1583329" cy="1917165"/>
          </a:xfrm>
          <a:prstGeom prst="flowChartMagneticDisk">
            <a:avLst/>
          </a:prstGeom>
          <a:solidFill>
            <a:schemeClr val="accent5">
              <a:lumMod val="60000"/>
              <a:lumOff val="40000"/>
            </a:schemeClr>
          </a:solidFill>
          <a:ln w="6350">
            <a:solidFill>
              <a:srgbClr val="778888">
                <a:lumMod val="20000"/>
                <a:lumOff val="80000"/>
              </a:srgbClr>
            </a:solidFill>
            <a:miter lim="800000"/>
            <a:headEnd/>
            <a:tailEnd/>
          </a:ln>
          <a:effectLst>
            <a:softEdge rad="12700"/>
          </a:effectLst>
        </p:spPr>
        <p:txBody>
          <a:bodyPr vert="horz" wrap="square" lIns="143851" tIns="143851" rIns="143851" bIns="143851" numCol="1" rtlCol="0" anchor="t" anchorCtr="0" compatLnSpc="1">
            <a:prstTxWarp prst="textNoShape">
              <a:avLst/>
            </a:prstTxWarp>
            <a:noAutofit/>
          </a:bodyPr>
          <a:lstStyle/>
          <a:p>
            <a:pPr algn="ctr" defTabSz="1826880" eaLnBrk="1" fontAlgn="auto" hangingPunct="1">
              <a:spcBef>
                <a:spcPts val="0"/>
              </a:spcBef>
              <a:spcAft>
                <a:spcPts val="600"/>
              </a:spcAft>
              <a:defRPr/>
            </a:pPr>
            <a:r>
              <a:rPr lang="en-US" sz="1800" b="1" kern="0">
                <a:solidFill>
                  <a:srgbClr val="000000"/>
                </a:solidFill>
                <a:latin typeface="Graphik"/>
                <a:ea typeface="+mn-ea"/>
                <a:cs typeface="Arial" pitchFamily="34" charset="0"/>
              </a:rPr>
              <a:t>Source</a:t>
            </a:r>
          </a:p>
          <a:p>
            <a:pPr algn="ctr" defTabSz="1826880" eaLnBrk="1" fontAlgn="auto" hangingPunct="1">
              <a:spcBef>
                <a:spcPts val="0"/>
              </a:spcBef>
              <a:spcAft>
                <a:spcPts val="600"/>
              </a:spcAft>
              <a:defRPr/>
            </a:pPr>
            <a:r>
              <a:rPr lang="en-US" sz="1800" b="1" kern="0">
                <a:solidFill>
                  <a:srgbClr val="000000"/>
                </a:solidFill>
                <a:latin typeface="Graphik"/>
                <a:ea typeface="+mn-ea"/>
                <a:cs typeface="Arial" pitchFamily="34" charset="0"/>
              </a:rPr>
              <a:t>(iVOS , WINS)</a:t>
            </a:r>
          </a:p>
        </p:txBody>
      </p:sp>
      <p:sp>
        <p:nvSpPr>
          <p:cNvPr id="46" name="Magnetic Disk 19"/>
          <p:cNvSpPr/>
          <p:nvPr/>
        </p:nvSpPr>
        <p:spPr bwMode="gray">
          <a:xfrm>
            <a:off x="20223860" y="3324003"/>
            <a:ext cx="1639392" cy="1572257"/>
          </a:xfrm>
          <a:prstGeom prst="flowChartMagneticDisk">
            <a:avLst/>
          </a:prstGeom>
          <a:solidFill>
            <a:srgbClr val="92D05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algn="ctr" defTabSz="1826880" eaLnBrk="1" fontAlgn="auto" hangingPunct="1">
              <a:spcBef>
                <a:spcPts val="0"/>
              </a:spcBef>
              <a:spcAft>
                <a:spcPts val="600"/>
              </a:spcAft>
              <a:defRPr/>
            </a:pPr>
            <a:r>
              <a:rPr lang="en-US" sz="2399" b="1" kern="0">
                <a:solidFill>
                  <a:srgbClr val="000000"/>
                </a:solidFill>
                <a:latin typeface="Graphik"/>
                <a:ea typeface="+mn-ea"/>
                <a:cs typeface="Arial" pitchFamily="34" charset="0"/>
              </a:rPr>
              <a:t>GWCP</a:t>
            </a:r>
          </a:p>
        </p:txBody>
      </p:sp>
      <p:sp>
        <p:nvSpPr>
          <p:cNvPr id="52" name="Rectangle 51"/>
          <p:cNvSpPr/>
          <p:nvPr/>
        </p:nvSpPr>
        <p:spPr>
          <a:xfrm>
            <a:off x="7073414" y="1768828"/>
            <a:ext cx="5423596" cy="953210"/>
          </a:xfrm>
          <a:prstGeom prst="rect">
            <a:avLst/>
          </a:prstGeom>
        </p:spPr>
        <p:txBody>
          <a:bodyPr wrap="square">
            <a:spAutoFit/>
          </a:bodyPr>
          <a:lstStyle/>
          <a:p>
            <a:pPr algn="ctr" defTabSz="1827886" eaLnBrk="1" fontAlgn="auto" hangingPunct="1">
              <a:spcBef>
                <a:spcPts val="0"/>
              </a:spcBef>
              <a:spcAft>
                <a:spcPts val="0"/>
              </a:spcAft>
              <a:defRPr/>
            </a:pPr>
            <a:r>
              <a:rPr lang="en-US" sz="2797" b="1" kern="0">
                <a:solidFill>
                  <a:schemeClr val="bg2"/>
                </a:solidFill>
                <a:latin typeface="Graphik"/>
                <a:ea typeface="+mn-ea"/>
                <a:cs typeface="Arial" pitchFamily="34" charset="0"/>
              </a:rPr>
              <a:t>Transform </a:t>
            </a:r>
            <a:br>
              <a:rPr lang="en-US" sz="2797" b="1" kern="0">
                <a:solidFill>
                  <a:schemeClr val="bg2"/>
                </a:solidFill>
                <a:latin typeface="Graphik"/>
                <a:ea typeface="+mn-ea"/>
                <a:cs typeface="Arial" pitchFamily="34" charset="0"/>
              </a:rPr>
            </a:br>
            <a:r>
              <a:rPr lang="en-US" sz="2797" b="1" kern="0">
                <a:solidFill>
                  <a:schemeClr val="bg2"/>
                </a:solidFill>
                <a:latin typeface="Graphik"/>
                <a:ea typeface="+mn-ea"/>
                <a:cs typeface="Arial" pitchFamily="34" charset="0"/>
              </a:rPr>
              <a:t>(Automated Transformation)</a:t>
            </a:r>
            <a:endParaRPr lang="en-US" sz="2797" b="1">
              <a:solidFill>
                <a:schemeClr val="bg2"/>
              </a:solidFill>
              <a:latin typeface="Graphik"/>
              <a:ea typeface="+mn-ea"/>
            </a:endParaRPr>
          </a:p>
        </p:txBody>
      </p:sp>
      <p:sp>
        <p:nvSpPr>
          <p:cNvPr id="54" name="Rectangle 53"/>
          <p:cNvSpPr/>
          <p:nvPr/>
        </p:nvSpPr>
        <p:spPr>
          <a:xfrm>
            <a:off x="12080205" y="2428551"/>
            <a:ext cx="2604683" cy="830099"/>
          </a:xfrm>
          <a:prstGeom prst="rect">
            <a:avLst/>
          </a:prstGeom>
        </p:spPr>
        <p:txBody>
          <a:bodyPr wrap="square">
            <a:spAutoFit/>
          </a:bodyPr>
          <a:lstStyle/>
          <a:p>
            <a:pPr algn="ctr" defTabSz="1827886" eaLnBrk="1" fontAlgn="auto" hangingPunct="1">
              <a:spcBef>
                <a:spcPts val="0"/>
              </a:spcBef>
              <a:spcAft>
                <a:spcPts val="0"/>
              </a:spcAft>
              <a:defRPr/>
            </a:pPr>
            <a:r>
              <a:rPr lang="en-US" sz="2397" b="1" kern="0">
                <a:solidFill>
                  <a:sysClr val="windowText" lastClr="000000"/>
                </a:solidFill>
                <a:latin typeface="Graphik"/>
                <a:ea typeface="+mn-ea"/>
                <a:cs typeface="Arial" pitchFamily="34" charset="0"/>
              </a:rPr>
              <a:t>Data Load in Target Layer</a:t>
            </a:r>
            <a:endParaRPr lang="en-US" sz="2397" b="1">
              <a:solidFill>
                <a:srgbClr val="000000"/>
              </a:solidFill>
              <a:latin typeface="Graphik"/>
              <a:ea typeface="+mn-ea"/>
            </a:endParaRPr>
          </a:p>
        </p:txBody>
      </p:sp>
      <p:grpSp>
        <p:nvGrpSpPr>
          <p:cNvPr id="5" name="Group 4">
            <a:extLst>
              <a:ext uri="{FF2B5EF4-FFF2-40B4-BE49-F238E27FC236}">
                <a16:creationId xmlns:a16="http://schemas.microsoft.com/office/drawing/2014/main" id="{D742908F-99B3-4338-A6DA-38C39BFD2338}"/>
              </a:ext>
            </a:extLst>
          </p:cNvPr>
          <p:cNvGrpSpPr/>
          <p:nvPr/>
        </p:nvGrpSpPr>
        <p:grpSpPr>
          <a:xfrm>
            <a:off x="7036476" y="2667472"/>
            <a:ext cx="5353324" cy="2941991"/>
            <a:chOff x="3979258" y="2046643"/>
            <a:chExt cx="2427610" cy="1923049"/>
          </a:xfrm>
        </p:grpSpPr>
        <p:sp>
          <p:nvSpPr>
            <p:cNvPr id="44" name="Rectangle 43"/>
            <p:cNvSpPr/>
            <p:nvPr/>
          </p:nvSpPr>
          <p:spPr bwMode="gray">
            <a:xfrm>
              <a:off x="3979258" y="2046643"/>
              <a:ext cx="2427610" cy="1923049"/>
            </a:xfrm>
            <a:prstGeom prst="rect">
              <a:avLst/>
            </a:prstGeom>
            <a:solidFill>
              <a:schemeClr val="accent1"/>
            </a:solidFill>
            <a:ln w="6350">
              <a:noFill/>
              <a:miter lim="800000"/>
              <a:headEnd/>
              <a:tailEnd/>
            </a:ln>
            <a:effectLst/>
          </p:spPr>
          <p:txBody>
            <a:bodyPr vert="horz" wrap="square" lIns="143851" tIns="143851" rIns="143851" bIns="143851" numCol="1" rtlCol="0" anchor="t" anchorCtr="0" compatLnSpc="1">
              <a:prstTxWarp prst="textNoShape">
                <a:avLst/>
              </a:prstTxWarp>
              <a:noAutofit/>
            </a:bodyPr>
            <a:lstStyle/>
            <a:p>
              <a:pPr defTabSz="1826880" eaLnBrk="1" fontAlgn="auto" hangingPunct="1">
                <a:spcBef>
                  <a:spcPts val="0"/>
                </a:spcBef>
                <a:spcAft>
                  <a:spcPts val="600"/>
                </a:spcAft>
                <a:defRPr/>
              </a:pPr>
              <a:endParaRPr lang="en-US" sz="3196" kern="0">
                <a:solidFill>
                  <a:sysClr val="windowText" lastClr="000000"/>
                </a:solidFill>
                <a:latin typeface="Arial" pitchFamily="34" charset="0"/>
                <a:ea typeface="+mn-ea"/>
                <a:cs typeface="Arial" pitchFamily="34" charset="0"/>
              </a:endParaRPr>
            </a:p>
          </p:txBody>
        </p:sp>
        <p:sp>
          <p:nvSpPr>
            <p:cNvPr id="56" name="Rectangle 55"/>
            <p:cNvSpPr/>
            <p:nvPr/>
          </p:nvSpPr>
          <p:spPr bwMode="gray">
            <a:xfrm>
              <a:off x="4268032" y="2160397"/>
              <a:ext cx="1868466" cy="1693933"/>
            </a:xfrm>
            <a:prstGeom prst="rect">
              <a:avLst/>
            </a:prstGeom>
            <a:solidFill>
              <a:srgbClr val="004DFF"/>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algn="ctr" defTabSz="1826880" eaLnBrk="1" fontAlgn="auto" hangingPunct="1">
                <a:spcBef>
                  <a:spcPts val="0"/>
                </a:spcBef>
                <a:spcAft>
                  <a:spcPts val="600"/>
                </a:spcAft>
                <a:defRPr/>
              </a:pPr>
              <a:br>
                <a:rPr lang="en-US" sz="2797" kern="0">
                  <a:solidFill>
                    <a:srgbClr val="FFFFFF"/>
                  </a:solidFill>
                  <a:latin typeface="Arial" pitchFamily="34" charset="0"/>
                  <a:ea typeface="+mn-ea"/>
                  <a:cs typeface="Arial" pitchFamily="34" charset="0"/>
                </a:rPr>
              </a:br>
              <a:endParaRPr lang="en-US" sz="2797" b="1" kern="0">
                <a:solidFill>
                  <a:srgbClr val="FFFFFF"/>
                </a:solidFill>
                <a:latin typeface="Arial" pitchFamily="34" charset="0"/>
                <a:ea typeface="+mn-ea"/>
                <a:cs typeface="Arial" pitchFamily="34" charset="0"/>
              </a:endParaRPr>
            </a:p>
            <a:p>
              <a:pPr algn="ctr" defTabSz="1826880" eaLnBrk="1" fontAlgn="auto" hangingPunct="1">
                <a:spcBef>
                  <a:spcPts val="0"/>
                </a:spcBef>
                <a:spcAft>
                  <a:spcPts val="600"/>
                </a:spcAft>
                <a:defRPr/>
              </a:pPr>
              <a:r>
                <a:rPr lang="en-US" sz="2797" kern="0">
                  <a:solidFill>
                    <a:srgbClr val="FFFFFF"/>
                  </a:solidFill>
                  <a:latin typeface="Graphik"/>
                  <a:ea typeface="+mn-ea"/>
                  <a:cs typeface="Arial" pitchFamily="34" charset="0"/>
                </a:rPr>
                <a:t>Data </a:t>
              </a:r>
            </a:p>
            <a:p>
              <a:pPr algn="ctr" defTabSz="1826880" eaLnBrk="1" fontAlgn="auto" hangingPunct="1">
                <a:spcBef>
                  <a:spcPts val="0"/>
                </a:spcBef>
                <a:spcAft>
                  <a:spcPts val="600"/>
                </a:spcAft>
                <a:defRPr/>
              </a:pPr>
              <a:r>
                <a:rPr lang="en-US" sz="2797" kern="0">
                  <a:solidFill>
                    <a:srgbClr val="FFFFFF"/>
                  </a:solidFill>
                  <a:latin typeface="Graphik"/>
                  <a:ea typeface="+mn-ea"/>
                  <a:cs typeface="Arial" pitchFamily="34" charset="0"/>
                </a:rPr>
                <a:t>Transformation</a:t>
              </a:r>
            </a:p>
            <a:p>
              <a:pPr algn="ctr" defTabSz="1826880" eaLnBrk="1" fontAlgn="auto" hangingPunct="1">
                <a:spcBef>
                  <a:spcPts val="0"/>
                </a:spcBef>
                <a:spcAft>
                  <a:spcPts val="600"/>
                </a:spcAft>
                <a:defRPr/>
              </a:pPr>
              <a:endParaRPr lang="en-US" sz="2797" kern="0">
                <a:solidFill>
                  <a:srgbClr val="FFFFFF"/>
                </a:solidFill>
                <a:latin typeface="Graphik"/>
                <a:ea typeface="+mn-ea"/>
                <a:cs typeface="Arial" pitchFamily="34" charset="0"/>
              </a:endParaRPr>
            </a:p>
          </p:txBody>
        </p:sp>
        <p:sp>
          <p:nvSpPr>
            <p:cNvPr id="57" name="Rectangle 56"/>
            <p:cNvSpPr/>
            <p:nvPr/>
          </p:nvSpPr>
          <p:spPr bwMode="gray">
            <a:xfrm rot="16200000">
              <a:off x="3414064" y="2837884"/>
              <a:ext cx="1693932" cy="338957"/>
            </a:xfrm>
            <a:prstGeom prst="rect">
              <a:avLst/>
            </a:prstGeom>
            <a:solidFill>
              <a:schemeClr val="accent1">
                <a:lumMod val="40000"/>
                <a:lumOff val="60000"/>
              </a:schemeClr>
            </a:solidFill>
            <a:ln w="6350">
              <a:solidFill>
                <a:srgbClr val="778888">
                  <a:lumMod val="20000"/>
                  <a:lumOff val="80000"/>
                </a:srgbClr>
              </a:solidFill>
              <a:miter lim="800000"/>
              <a:headEnd/>
              <a:tailEnd/>
            </a:ln>
            <a:effectLst/>
          </p:spPr>
          <p:txBody>
            <a:bodyPr vert="horz" wrap="square" lIns="143851" tIns="143851" rIns="143851" bIns="143851" numCol="1" rtlCol="0" anchor="ctr" anchorCtr="0" compatLnSpc="1">
              <a:prstTxWarp prst="textNoShape">
                <a:avLst/>
              </a:prstTxWarp>
              <a:noAutofit/>
            </a:bodyPr>
            <a:lstStyle/>
            <a:p>
              <a:pPr algn="ctr" defTabSz="1826880" eaLnBrk="1" fontAlgn="auto" hangingPunct="1">
                <a:spcBef>
                  <a:spcPts val="0"/>
                </a:spcBef>
                <a:spcAft>
                  <a:spcPts val="600"/>
                </a:spcAft>
                <a:defRPr/>
              </a:pPr>
              <a:r>
                <a:rPr lang="en-US" sz="2200" kern="0">
                  <a:solidFill>
                    <a:sysClr val="windowText" lastClr="000000"/>
                  </a:solidFill>
                  <a:latin typeface="Graphik"/>
                  <a:ea typeface="+mn-ea"/>
                  <a:cs typeface="Arial" pitchFamily="34" charset="0"/>
                </a:rPr>
                <a:t>Data</a:t>
              </a:r>
              <a:r>
                <a:rPr lang="en-US" sz="2200" kern="0">
                  <a:solidFill>
                    <a:sysClr val="windowText" lastClr="000000"/>
                  </a:solidFill>
                  <a:latin typeface="Arial" pitchFamily="34" charset="0"/>
                  <a:ea typeface="+mn-ea"/>
                  <a:cs typeface="Arial" pitchFamily="34" charset="0"/>
                </a:rPr>
                <a:t> </a:t>
              </a:r>
              <a:r>
                <a:rPr lang="en-US" sz="2200" kern="0">
                  <a:solidFill>
                    <a:sysClr val="windowText" lastClr="000000"/>
                  </a:solidFill>
                  <a:latin typeface="Graphik"/>
                  <a:ea typeface="+mn-ea"/>
                  <a:cs typeface="Arial" pitchFamily="34" charset="0"/>
                </a:rPr>
                <a:t>Audit</a:t>
              </a:r>
            </a:p>
          </p:txBody>
        </p:sp>
        <p:sp>
          <p:nvSpPr>
            <p:cNvPr id="58" name="Rectangle 57"/>
            <p:cNvSpPr/>
            <p:nvPr/>
          </p:nvSpPr>
          <p:spPr bwMode="gray">
            <a:xfrm rot="16200000">
              <a:off x="5268935" y="2844543"/>
              <a:ext cx="1693932" cy="325641"/>
            </a:xfrm>
            <a:prstGeom prst="rect">
              <a:avLst/>
            </a:prstGeom>
            <a:solidFill>
              <a:schemeClr val="accent1">
                <a:lumMod val="40000"/>
                <a:lumOff val="60000"/>
              </a:schemeClr>
            </a:solidFill>
            <a:ln w="6350">
              <a:solidFill>
                <a:srgbClr val="778888">
                  <a:lumMod val="20000"/>
                  <a:lumOff val="80000"/>
                </a:srgbClr>
              </a:solidFill>
              <a:miter lim="800000"/>
              <a:headEnd/>
              <a:tailEnd/>
            </a:ln>
            <a:effectLst/>
          </p:spPr>
          <p:txBody>
            <a:bodyPr vert="horz" wrap="square" lIns="143851" tIns="143851" rIns="143851" bIns="143851" numCol="1" rtlCol="0" anchor="ctr" anchorCtr="0" compatLnSpc="1">
              <a:prstTxWarp prst="textNoShape">
                <a:avLst/>
              </a:prstTxWarp>
              <a:noAutofit/>
            </a:bodyPr>
            <a:lstStyle/>
            <a:p>
              <a:pPr algn="ctr" defTabSz="1826880" eaLnBrk="1" fontAlgn="auto" hangingPunct="1">
                <a:lnSpc>
                  <a:spcPct val="80000"/>
                </a:lnSpc>
                <a:spcBef>
                  <a:spcPts val="0"/>
                </a:spcBef>
                <a:spcAft>
                  <a:spcPts val="600"/>
                </a:spcAft>
                <a:defRPr/>
              </a:pPr>
              <a:r>
                <a:rPr lang="en-US" sz="2200" kern="0">
                  <a:solidFill>
                    <a:sysClr val="windowText" lastClr="000000"/>
                  </a:solidFill>
                  <a:latin typeface="Graphik"/>
                  <a:ea typeface="+mn-ea"/>
                  <a:cs typeface="Arial" pitchFamily="34" charset="0"/>
                </a:rPr>
                <a:t>Validation &amp; Data Cleansing Reports</a:t>
              </a:r>
            </a:p>
          </p:txBody>
        </p:sp>
      </p:grpSp>
      <p:sp>
        <p:nvSpPr>
          <p:cNvPr id="59" name="Rectangle 58"/>
          <p:cNvSpPr/>
          <p:nvPr/>
        </p:nvSpPr>
        <p:spPr>
          <a:xfrm>
            <a:off x="12647213" y="4362229"/>
            <a:ext cx="2299939" cy="830099"/>
          </a:xfrm>
          <a:prstGeom prst="rect">
            <a:avLst/>
          </a:prstGeom>
        </p:spPr>
        <p:txBody>
          <a:bodyPr wrap="square">
            <a:spAutoFit/>
          </a:bodyPr>
          <a:lstStyle/>
          <a:p>
            <a:pPr defTabSz="1827886" eaLnBrk="1" fontAlgn="auto" hangingPunct="1">
              <a:spcBef>
                <a:spcPts val="0"/>
              </a:spcBef>
              <a:spcAft>
                <a:spcPts val="0"/>
              </a:spcAft>
              <a:defRPr/>
            </a:pPr>
            <a:r>
              <a:rPr lang="en-US" sz="2397" b="1" kern="0">
                <a:solidFill>
                  <a:sysClr val="windowText" lastClr="000000"/>
                </a:solidFill>
                <a:latin typeface="Graphik"/>
                <a:ea typeface="+mn-ea"/>
                <a:cs typeface="Arial" pitchFamily="34" charset="0"/>
              </a:rPr>
              <a:t>Load via </a:t>
            </a:r>
          </a:p>
          <a:p>
            <a:pPr defTabSz="1827886" eaLnBrk="1" fontAlgn="auto" hangingPunct="1">
              <a:spcBef>
                <a:spcPts val="0"/>
              </a:spcBef>
              <a:spcAft>
                <a:spcPts val="0"/>
              </a:spcAft>
              <a:defRPr/>
            </a:pPr>
            <a:r>
              <a:rPr lang="en-US" sz="2397" b="1" kern="0">
                <a:solidFill>
                  <a:sysClr val="windowText" lastClr="000000"/>
                </a:solidFill>
                <a:latin typeface="Graphik"/>
                <a:ea typeface="+mn-ea"/>
                <a:cs typeface="Arial" pitchFamily="34" charset="0"/>
              </a:rPr>
              <a:t>GW DUT</a:t>
            </a:r>
            <a:endParaRPr lang="en-US" sz="2397" b="1">
              <a:solidFill>
                <a:srgbClr val="000000"/>
              </a:solidFill>
              <a:latin typeface="Graphik"/>
              <a:ea typeface="+mn-ea"/>
            </a:endParaRPr>
          </a:p>
        </p:txBody>
      </p:sp>
      <p:sp>
        <p:nvSpPr>
          <p:cNvPr id="73" name="Right Arrow 61"/>
          <p:cNvSpPr/>
          <p:nvPr/>
        </p:nvSpPr>
        <p:spPr bwMode="gray">
          <a:xfrm>
            <a:off x="16408327" y="4061994"/>
            <a:ext cx="3913017" cy="357336"/>
          </a:xfrm>
          <a:prstGeom prst="rightArrow">
            <a:avLst/>
          </a:prstGeom>
          <a:solidFill>
            <a:srgbClr val="00000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defTabSz="1826880" eaLnBrk="1" fontAlgn="auto" hangingPunct="1">
              <a:spcBef>
                <a:spcPts val="0"/>
              </a:spcBef>
              <a:spcAft>
                <a:spcPts val="600"/>
              </a:spcAft>
              <a:defRPr/>
            </a:pPr>
            <a:endParaRPr lang="en-US" sz="3196" kern="0">
              <a:solidFill>
                <a:sysClr val="windowText" lastClr="000000"/>
              </a:solidFill>
              <a:latin typeface="Arial" pitchFamily="34" charset="0"/>
              <a:ea typeface="+mn-ea"/>
              <a:cs typeface="Arial" pitchFamily="34" charset="0"/>
            </a:endParaRPr>
          </a:p>
        </p:txBody>
      </p:sp>
      <p:sp>
        <p:nvSpPr>
          <p:cNvPr id="36" name="Right Arrow 60">
            <a:extLst>
              <a:ext uri="{FF2B5EF4-FFF2-40B4-BE49-F238E27FC236}">
                <a16:creationId xmlns:a16="http://schemas.microsoft.com/office/drawing/2014/main" id="{5A4BB56A-FAF8-47B5-B303-B282578F38FC}"/>
              </a:ext>
            </a:extLst>
          </p:cNvPr>
          <p:cNvSpPr/>
          <p:nvPr/>
        </p:nvSpPr>
        <p:spPr bwMode="gray">
          <a:xfrm>
            <a:off x="1989153" y="3987042"/>
            <a:ext cx="2314622" cy="322460"/>
          </a:xfrm>
          <a:prstGeom prst="rightArrow">
            <a:avLst/>
          </a:prstGeom>
          <a:solidFill>
            <a:srgbClr val="00000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defTabSz="1826880" eaLnBrk="1" fontAlgn="auto" hangingPunct="1">
              <a:spcBef>
                <a:spcPts val="0"/>
              </a:spcBef>
              <a:spcAft>
                <a:spcPts val="600"/>
              </a:spcAft>
              <a:defRPr/>
            </a:pPr>
            <a:endParaRPr lang="en-US" sz="3196" kern="0">
              <a:solidFill>
                <a:sysClr val="windowText" lastClr="000000"/>
              </a:solidFill>
              <a:latin typeface="Arial" pitchFamily="34" charset="0"/>
              <a:ea typeface="+mn-ea"/>
              <a:cs typeface="Arial" pitchFamily="34" charset="0"/>
            </a:endParaRPr>
          </a:p>
        </p:txBody>
      </p:sp>
      <p:sp>
        <p:nvSpPr>
          <p:cNvPr id="60" name="Rectangle 59">
            <a:extLst>
              <a:ext uri="{FF2B5EF4-FFF2-40B4-BE49-F238E27FC236}">
                <a16:creationId xmlns:a16="http://schemas.microsoft.com/office/drawing/2014/main" id="{777CD6C0-9170-4F9E-ACAC-878A38132305}"/>
              </a:ext>
            </a:extLst>
          </p:cNvPr>
          <p:cNvSpPr/>
          <p:nvPr/>
        </p:nvSpPr>
        <p:spPr>
          <a:xfrm>
            <a:off x="1989153" y="4406298"/>
            <a:ext cx="2404683" cy="830099"/>
          </a:xfrm>
          <a:prstGeom prst="rect">
            <a:avLst/>
          </a:prstGeom>
        </p:spPr>
        <p:txBody>
          <a:bodyPr wrap="square">
            <a:spAutoFit/>
          </a:bodyPr>
          <a:lstStyle/>
          <a:p>
            <a:pPr algn="ctr" defTabSz="1827886" eaLnBrk="1" fontAlgn="auto" hangingPunct="1">
              <a:spcBef>
                <a:spcPts val="0"/>
              </a:spcBef>
              <a:spcAft>
                <a:spcPts val="0"/>
              </a:spcAft>
              <a:defRPr/>
            </a:pPr>
            <a:r>
              <a:rPr lang="en-US" sz="2397" b="1" kern="0">
                <a:solidFill>
                  <a:sysClr val="windowText" lastClr="000000"/>
                </a:solidFill>
                <a:latin typeface="Graphik"/>
                <a:ea typeface="+mn-ea"/>
                <a:cs typeface="Arial" pitchFamily="34" charset="0"/>
              </a:rPr>
              <a:t>Extraction of Source Data</a:t>
            </a:r>
            <a:endParaRPr lang="en-US" sz="2397" b="1">
              <a:solidFill>
                <a:srgbClr val="000000"/>
              </a:solidFill>
              <a:latin typeface="Graphik"/>
              <a:ea typeface="+mn-ea"/>
            </a:endParaRPr>
          </a:p>
        </p:txBody>
      </p:sp>
      <p:sp>
        <p:nvSpPr>
          <p:cNvPr id="61" name="Right Arrow 60">
            <a:extLst>
              <a:ext uri="{FF2B5EF4-FFF2-40B4-BE49-F238E27FC236}">
                <a16:creationId xmlns:a16="http://schemas.microsoft.com/office/drawing/2014/main" id="{E46B18F8-45D1-4ECC-8BE7-E63182E13CF8}"/>
              </a:ext>
            </a:extLst>
          </p:cNvPr>
          <p:cNvSpPr/>
          <p:nvPr/>
        </p:nvSpPr>
        <p:spPr bwMode="gray">
          <a:xfrm>
            <a:off x="5190266" y="3967845"/>
            <a:ext cx="1883148" cy="319176"/>
          </a:xfrm>
          <a:prstGeom prst="rightArrow">
            <a:avLst/>
          </a:prstGeom>
          <a:solidFill>
            <a:srgbClr val="00000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defTabSz="1826880" eaLnBrk="1" fontAlgn="auto" hangingPunct="1">
              <a:spcBef>
                <a:spcPts val="0"/>
              </a:spcBef>
              <a:spcAft>
                <a:spcPts val="600"/>
              </a:spcAft>
              <a:defRPr/>
            </a:pPr>
            <a:endParaRPr lang="en-US" sz="3196" kern="0">
              <a:solidFill>
                <a:sysClr val="windowText" lastClr="000000"/>
              </a:solidFill>
              <a:latin typeface="Arial" pitchFamily="34" charset="0"/>
              <a:ea typeface="+mn-ea"/>
              <a:cs typeface="Arial" pitchFamily="34" charset="0"/>
            </a:endParaRPr>
          </a:p>
        </p:txBody>
      </p:sp>
      <p:sp>
        <p:nvSpPr>
          <p:cNvPr id="64" name="Rectangle 63">
            <a:extLst>
              <a:ext uri="{FF2B5EF4-FFF2-40B4-BE49-F238E27FC236}">
                <a16:creationId xmlns:a16="http://schemas.microsoft.com/office/drawing/2014/main" id="{4AACCED1-9F28-4759-9994-DBB3907735F0}"/>
              </a:ext>
            </a:extLst>
          </p:cNvPr>
          <p:cNvSpPr/>
          <p:nvPr/>
        </p:nvSpPr>
        <p:spPr>
          <a:xfrm>
            <a:off x="5128688" y="4419330"/>
            <a:ext cx="1918668" cy="830099"/>
          </a:xfrm>
          <a:prstGeom prst="rect">
            <a:avLst/>
          </a:prstGeom>
        </p:spPr>
        <p:txBody>
          <a:bodyPr wrap="square">
            <a:spAutoFit/>
          </a:bodyPr>
          <a:lstStyle/>
          <a:p>
            <a:pPr algn="ctr" defTabSz="1827886" eaLnBrk="1" fontAlgn="auto" hangingPunct="1">
              <a:spcBef>
                <a:spcPts val="0"/>
              </a:spcBef>
              <a:spcAft>
                <a:spcPts val="0"/>
              </a:spcAft>
              <a:defRPr/>
            </a:pPr>
            <a:r>
              <a:rPr lang="en-US" sz="2397" b="1" kern="0">
                <a:solidFill>
                  <a:sysClr val="windowText" lastClr="000000"/>
                </a:solidFill>
                <a:latin typeface="Graphik"/>
                <a:ea typeface="+mn-ea"/>
                <a:cs typeface="Arial" pitchFamily="34" charset="0"/>
              </a:rPr>
              <a:t>Data Mapping</a:t>
            </a:r>
            <a:endParaRPr lang="en-US" sz="2397" b="1">
              <a:solidFill>
                <a:srgbClr val="000000"/>
              </a:solidFill>
              <a:latin typeface="Graphik"/>
              <a:ea typeface="+mn-ea"/>
            </a:endParaRPr>
          </a:p>
        </p:txBody>
      </p:sp>
      <p:sp>
        <p:nvSpPr>
          <p:cNvPr id="80" name="Rectangle 79">
            <a:extLst>
              <a:ext uri="{FF2B5EF4-FFF2-40B4-BE49-F238E27FC236}">
                <a16:creationId xmlns:a16="http://schemas.microsoft.com/office/drawing/2014/main" id="{CFE38B3F-3C12-4EBA-A5FE-27E96B9F7076}"/>
              </a:ext>
            </a:extLst>
          </p:cNvPr>
          <p:cNvSpPr/>
          <p:nvPr/>
        </p:nvSpPr>
        <p:spPr>
          <a:xfrm>
            <a:off x="21252194" y="6115639"/>
            <a:ext cx="2867901" cy="830099"/>
          </a:xfrm>
          <a:prstGeom prst="rect">
            <a:avLst/>
          </a:prstGeom>
        </p:spPr>
        <p:txBody>
          <a:bodyPr wrap="square">
            <a:spAutoFit/>
          </a:bodyPr>
          <a:lstStyle/>
          <a:p>
            <a:pPr algn="ctr" defTabSz="1827886" eaLnBrk="1" fontAlgn="auto" hangingPunct="1">
              <a:spcBef>
                <a:spcPts val="0"/>
              </a:spcBef>
              <a:spcAft>
                <a:spcPts val="0"/>
              </a:spcAft>
              <a:defRPr/>
            </a:pPr>
            <a:r>
              <a:rPr lang="en-US" sz="2397" b="1" kern="0">
                <a:solidFill>
                  <a:sysClr val="windowText" lastClr="000000"/>
                </a:solidFill>
                <a:latin typeface="Graphik"/>
                <a:ea typeface="+mn-ea"/>
                <a:cs typeface="Arial" pitchFamily="34" charset="0"/>
              </a:rPr>
              <a:t>Recon of Source</a:t>
            </a:r>
          </a:p>
          <a:p>
            <a:pPr algn="ctr" defTabSz="1827886" eaLnBrk="1" fontAlgn="auto" hangingPunct="1">
              <a:spcBef>
                <a:spcPts val="0"/>
              </a:spcBef>
              <a:spcAft>
                <a:spcPts val="0"/>
              </a:spcAft>
              <a:defRPr/>
            </a:pPr>
            <a:r>
              <a:rPr lang="en-US" sz="2397" b="1" kern="0">
                <a:solidFill>
                  <a:sysClr val="windowText" lastClr="000000"/>
                </a:solidFill>
                <a:latin typeface="Graphik"/>
                <a:ea typeface="+mn-ea"/>
                <a:cs typeface="Arial" pitchFamily="34" charset="0"/>
              </a:rPr>
              <a:t> and Target </a:t>
            </a:r>
            <a:endParaRPr lang="en-US" sz="2397" b="1">
              <a:solidFill>
                <a:srgbClr val="000000"/>
              </a:solidFill>
              <a:latin typeface="Graphik"/>
              <a:ea typeface="+mn-ea"/>
            </a:endParaRPr>
          </a:p>
        </p:txBody>
      </p:sp>
      <p:sp>
        <p:nvSpPr>
          <p:cNvPr id="9" name="Flowchart: Summing Junction 8">
            <a:extLst>
              <a:ext uri="{FF2B5EF4-FFF2-40B4-BE49-F238E27FC236}">
                <a16:creationId xmlns:a16="http://schemas.microsoft.com/office/drawing/2014/main" id="{0FFF86A1-4F14-4F06-86AA-826D68E2B1E7}"/>
              </a:ext>
            </a:extLst>
          </p:cNvPr>
          <p:cNvSpPr/>
          <p:nvPr/>
        </p:nvSpPr>
        <p:spPr>
          <a:xfrm>
            <a:off x="20321345" y="5666579"/>
            <a:ext cx="930849" cy="864110"/>
          </a:xfrm>
          <a:prstGeom prst="flowChartSummingJuncti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7886" eaLnBrk="1" fontAlgn="auto" hangingPunct="1">
              <a:spcBef>
                <a:spcPts val="0"/>
              </a:spcBef>
              <a:spcAft>
                <a:spcPts val="0"/>
              </a:spcAft>
              <a:defRPr/>
            </a:pPr>
            <a:endParaRPr lang="en-US" sz="3598">
              <a:solidFill>
                <a:srgbClr val="FFFFFF"/>
              </a:solidFill>
              <a:latin typeface="Graphik"/>
            </a:endParaRPr>
          </a:p>
        </p:txBody>
      </p:sp>
      <p:sp>
        <p:nvSpPr>
          <p:cNvPr id="40" name="Flowchart: Process 39">
            <a:extLst>
              <a:ext uri="{FF2B5EF4-FFF2-40B4-BE49-F238E27FC236}">
                <a16:creationId xmlns:a16="http://schemas.microsoft.com/office/drawing/2014/main" id="{96EF3870-196B-4191-94ED-1F224B5BA3E1}"/>
              </a:ext>
            </a:extLst>
          </p:cNvPr>
          <p:cNvSpPr/>
          <p:nvPr/>
        </p:nvSpPr>
        <p:spPr>
          <a:xfrm>
            <a:off x="534296" y="7676364"/>
            <a:ext cx="4756989" cy="5295169"/>
          </a:xfrm>
          <a:prstGeom prst="flowChartProcess">
            <a:avLst/>
          </a:prstGeom>
          <a:solidFill>
            <a:schemeClr val="bg1">
              <a:lumMod val="95000"/>
            </a:schemeClr>
          </a:solidFill>
          <a:ln w="19050">
            <a:solidFill>
              <a:schemeClr val="accent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tIns="0" bIns="548014" rtlCol="0" anchor="t"/>
          <a:lstStyle/>
          <a:p>
            <a:pPr algn="ctr" defTabSz="1827886" eaLnBrk="1" fontAlgn="auto" hangingPunct="1">
              <a:spcBef>
                <a:spcPts val="1199"/>
              </a:spcBef>
              <a:spcAft>
                <a:spcPts val="0"/>
              </a:spcAft>
              <a:defRPr/>
            </a:pPr>
            <a:r>
              <a:rPr lang="en-US" sz="2000" b="1">
                <a:solidFill>
                  <a:srgbClr val="0070C0"/>
                </a:solidFill>
                <a:latin typeface="Graphik"/>
                <a:cs typeface="Arial" panose="020B0604020202020204" pitchFamily="34" charset="0"/>
              </a:rPr>
              <a:t>Extraction of Source Data</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Understand the full target ecosystem.</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Identification of Data.</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Identify generic data patterns </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Identify components that cannot be migrated.</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Write common/reusable Extraction scripts.</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Output</a:t>
            </a:r>
            <a:r>
              <a:rPr lang="en-US" sz="2000">
                <a:solidFill>
                  <a:srgbClr val="000000"/>
                </a:solidFill>
                <a:latin typeface="Graphik"/>
                <a:cs typeface="Arial" panose="020B0604020202020204" pitchFamily="34" charset="0"/>
              </a:rPr>
              <a:t>: Content inventory and Data extracted as per agreed scope.</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QA Activity</a:t>
            </a:r>
            <a:r>
              <a:rPr lang="en-US" sz="2000">
                <a:solidFill>
                  <a:srgbClr val="000000"/>
                </a:solidFill>
                <a:latin typeface="Graphik"/>
                <a:cs typeface="Arial" panose="020B0604020202020204" pitchFamily="34" charset="0"/>
              </a:rPr>
              <a:t>: Analysis of Source Data</a:t>
            </a:r>
          </a:p>
          <a:p>
            <a:pPr marL="570872" indent="-570872" defTabSz="1827886" eaLnBrk="1" fontAlgn="auto" hangingPunct="1">
              <a:spcBef>
                <a:spcPts val="1199"/>
              </a:spcBef>
              <a:spcAft>
                <a:spcPts val="0"/>
              </a:spcAft>
              <a:buFont typeface="Arial" panose="020B0604020202020204" pitchFamily="34" charset="0"/>
              <a:buChar char="•"/>
              <a:defRPr/>
            </a:pPr>
            <a:endParaRPr lang="en-US" sz="2000">
              <a:solidFill>
                <a:srgbClr val="000000"/>
              </a:solidFill>
              <a:latin typeface="Graphik"/>
              <a:cs typeface="Arial" panose="020B0604020202020204" pitchFamily="34" charset="0"/>
            </a:endParaRPr>
          </a:p>
        </p:txBody>
      </p:sp>
      <p:sp>
        <p:nvSpPr>
          <p:cNvPr id="43" name="Flowchart: Process 42">
            <a:extLst>
              <a:ext uri="{FF2B5EF4-FFF2-40B4-BE49-F238E27FC236}">
                <a16:creationId xmlns:a16="http://schemas.microsoft.com/office/drawing/2014/main" id="{18A76C09-A425-4D8A-A8BE-22EF74332AE6}"/>
              </a:ext>
            </a:extLst>
          </p:cNvPr>
          <p:cNvSpPr/>
          <p:nvPr/>
        </p:nvSpPr>
        <p:spPr>
          <a:xfrm>
            <a:off x="5405136" y="7809918"/>
            <a:ext cx="4433348" cy="4835374"/>
          </a:xfrm>
          <a:prstGeom prst="flowChartProcess">
            <a:avLst/>
          </a:prstGeom>
          <a:solidFill>
            <a:schemeClr val="bg1">
              <a:lumMod val="95000"/>
            </a:schemeClr>
          </a:solidFill>
          <a:ln w="19050">
            <a:solidFill>
              <a:schemeClr val="accent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tIns="0" bIns="548014" rtlCol="0" anchor="t"/>
          <a:lstStyle/>
          <a:p>
            <a:pPr algn="ctr" defTabSz="1827886" eaLnBrk="1" fontAlgn="auto" hangingPunct="1">
              <a:spcBef>
                <a:spcPts val="1199"/>
              </a:spcBef>
              <a:spcAft>
                <a:spcPts val="0"/>
              </a:spcAft>
              <a:defRPr/>
            </a:pPr>
            <a:r>
              <a:rPr lang="en-US" sz="2000" b="1">
                <a:solidFill>
                  <a:srgbClr val="0070C0"/>
                </a:solidFill>
                <a:latin typeface="Graphik"/>
                <a:cs typeface="Arial" panose="020B0604020202020204" pitchFamily="34" charset="0"/>
              </a:rPr>
              <a:t>Data Mapping</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Review/Modifications of standard templates.</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Establish data lineage practices.</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Update mapping document per Source system. </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Review and freeze.</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Output</a:t>
            </a:r>
            <a:r>
              <a:rPr lang="en-US" sz="2000">
                <a:solidFill>
                  <a:srgbClr val="000000"/>
                </a:solidFill>
                <a:latin typeface="Graphik"/>
                <a:cs typeface="Arial" panose="020B0604020202020204" pitchFamily="34" charset="0"/>
              </a:rPr>
              <a:t>: Signed off mapping documents.</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QA Activity</a:t>
            </a:r>
            <a:r>
              <a:rPr lang="en-US" sz="2000">
                <a:solidFill>
                  <a:srgbClr val="000000"/>
                </a:solidFill>
                <a:latin typeface="Graphik"/>
                <a:cs typeface="Arial" panose="020B0604020202020204" pitchFamily="34" charset="0"/>
              </a:rPr>
              <a:t>: ETL Test cases, ETL Scripts for Source to Target, Target to Source</a:t>
            </a:r>
          </a:p>
          <a:p>
            <a:pPr marL="570872" indent="-570872" defTabSz="1827886" eaLnBrk="1" fontAlgn="auto" hangingPunct="1">
              <a:spcBef>
                <a:spcPts val="1199"/>
              </a:spcBef>
              <a:spcAft>
                <a:spcPts val="0"/>
              </a:spcAft>
              <a:buFont typeface="Arial" panose="020B0604020202020204" pitchFamily="34" charset="0"/>
              <a:buChar char="•"/>
              <a:defRPr/>
            </a:pPr>
            <a:endParaRPr lang="en-US" sz="2000">
              <a:solidFill>
                <a:srgbClr val="000000"/>
              </a:solidFill>
              <a:latin typeface="Graphik"/>
              <a:cs typeface="Arial" panose="020B0604020202020204" pitchFamily="34" charset="0"/>
            </a:endParaRPr>
          </a:p>
        </p:txBody>
      </p:sp>
      <p:sp>
        <p:nvSpPr>
          <p:cNvPr id="47" name="Flowchart: Process 46">
            <a:extLst>
              <a:ext uri="{FF2B5EF4-FFF2-40B4-BE49-F238E27FC236}">
                <a16:creationId xmlns:a16="http://schemas.microsoft.com/office/drawing/2014/main" id="{8B2A5A6E-D539-47A1-98A2-E36104A0DCDC}"/>
              </a:ext>
            </a:extLst>
          </p:cNvPr>
          <p:cNvSpPr/>
          <p:nvPr/>
        </p:nvSpPr>
        <p:spPr>
          <a:xfrm>
            <a:off x="9952335" y="7809918"/>
            <a:ext cx="4508132" cy="4991682"/>
          </a:xfrm>
          <a:prstGeom prst="flowChartProcess">
            <a:avLst/>
          </a:prstGeom>
          <a:solidFill>
            <a:schemeClr val="bg1">
              <a:lumMod val="95000"/>
            </a:schemeClr>
          </a:solidFill>
          <a:ln w="19050">
            <a:solidFill>
              <a:schemeClr val="accent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tIns="0" bIns="548014" rtlCol="0" anchor="t"/>
          <a:lstStyle/>
          <a:p>
            <a:pPr algn="ctr" defTabSz="1827886" eaLnBrk="1" fontAlgn="auto" hangingPunct="1">
              <a:spcBef>
                <a:spcPts val="1199"/>
              </a:spcBef>
              <a:spcAft>
                <a:spcPts val="0"/>
              </a:spcAft>
              <a:defRPr/>
            </a:pPr>
            <a:r>
              <a:rPr lang="en-US" sz="2000" b="1">
                <a:solidFill>
                  <a:srgbClr val="0070C0"/>
                </a:solidFill>
                <a:latin typeface="Graphik"/>
                <a:cs typeface="Arial" panose="020B0604020202020204" pitchFamily="34" charset="0"/>
              </a:rPr>
              <a:t>Data Cleansing</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Ensure validity, completeness, duplicity and accuracy</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393939">
                    <a:lumMod val="50000"/>
                  </a:srgbClr>
                </a:solidFill>
                <a:latin typeface="Graphik"/>
                <a:cs typeface="Arial" panose="020B0604020202020204" pitchFamily="34" charset="0"/>
              </a:rPr>
              <a:t>Standardize the data at the point of entry.</a:t>
            </a:r>
            <a:endParaRPr lang="en-US" sz="2000">
              <a:solidFill>
                <a:srgbClr val="000000"/>
              </a:solidFill>
              <a:latin typeface="Graphik"/>
              <a:cs typeface="Arial" panose="020B0604020202020204" pitchFamily="34" charset="0"/>
            </a:endParaRP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393939">
                    <a:lumMod val="50000"/>
                  </a:srgbClr>
                </a:solidFill>
                <a:latin typeface="Graphik"/>
                <a:cs typeface="Arial" panose="020B0604020202020204" pitchFamily="34" charset="0"/>
              </a:rPr>
              <a:t>Implement automated data cleansing tools.</a:t>
            </a:r>
            <a:endParaRPr lang="en-US" sz="2000">
              <a:solidFill>
                <a:srgbClr val="000000"/>
              </a:solidFill>
              <a:latin typeface="Graphik"/>
              <a:cs typeface="Arial" panose="020B0604020202020204" pitchFamily="34" charset="0"/>
            </a:endParaRP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Output</a:t>
            </a:r>
            <a:r>
              <a:rPr lang="en-US" sz="2000">
                <a:solidFill>
                  <a:srgbClr val="000000"/>
                </a:solidFill>
                <a:latin typeface="Graphik"/>
                <a:cs typeface="Arial" panose="020B0604020202020204" pitchFamily="34" charset="0"/>
              </a:rPr>
              <a:t>: Cleansing rules and activities, clean data for Transformation</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QA Activity</a:t>
            </a:r>
            <a:r>
              <a:rPr lang="en-US" sz="2000">
                <a:solidFill>
                  <a:srgbClr val="000000"/>
                </a:solidFill>
                <a:latin typeface="Graphik"/>
                <a:cs typeface="Arial" panose="020B0604020202020204" pitchFamily="34" charset="0"/>
              </a:rPr>
              <a:t>: Analysis of data profiling and results</a:t>
            </a:r>
          </a:p>
          <a:p>
            <a:pPr marL="570872" indent="-570872" defTabSz="1827886" eaLnBrk="1" fontAlgn="auto" hangingPunct="1">
              <a:spcBef>
                <a:spcPts val="1199"/>
              </a:spcBef>
              <a:spcAft>
                <a:spcPts val="0"/>
              </a:spcAft>
              <a:buFont typeface="Arial" panose="020B0604020202020204" pitchFamily="34" charset="0"/>
              <a:buChar char="•"/>
              <a:defRPr/>
            </a:pPr>
            <a:endParaRPr lang="en-US" sz="2000">
              <a:solidFill>
                <a:srgbClr val="000000"/>
              </a:solidFill>
              <a:latin typeface="Graphik"/>
              <a:cs typeface="Arial" panose="020B0604020202020204" pitchFamily="34" charset="0"/>
            </a:endParaRPr>
          </a:p>
          <a:p>
            <a:pPr algn="ctr" defTabSz="1827886" eaLnBrk="1" fontAlgn="auto" hangingPunct="1">
              <a:spcBef>
                <a:spcPts val="1199"/>
              </a:spcBef>
              <a:spcAft>
                <a:spcPts val="0"/>
              </a:spcAft>
              <a:defRPr/>
            </a:pPr>
            <a:endParaRPr lang="en-US" sz="2000" b="1">
              <a:solidFill>
                <a:srgbClr val="472272"/>
              </a:solidFill>
              <a:latin typeface="Graphik"/>
              <a:cs typeface="Arial" panose="020B0604020202020204" pitchFamily="34" charset="0"/>
            </a:endParaRPr>
          </a:p>
          <a:p>
            <a:pPr marL="570872" indent="-570872" defTabSz="1827886" eaLnBrk="1" fontAlgn="auto" hangingPunct="1">
              <a:spcBef>
                <a:spcPts val="1199"/>
              </a:spcBef>
              <a:spcAft>
                <a:spcPts val="0"/>
              </a:spcAft>
              <a:buFont typeface="Arial" panose="020B0604020202020204" pitchFamily="34" charset="0"/>
              <a:buChar char="•"/>
              <a:defRPr/>
            </a:pPr>
            <a:endParaRPr lang="en-US" sz="2000">
              <a:solidFill>
                <a:srgbClr val="000000"/>
              </a:solidFill>
              <a:latin typeface="Graphik"/>
              <a:cs typeface="Arial" panose="020B0604020202020204" pitchFamily="34" charset="0"/>
            </a:endParaRPr>
          </a:p>
        </p:txBody>
      </p:sp>
      <p:sp>
        <p:nvSpPr>
          <p:cNvPr id="49" name="Flowchart: Process 48">
            <a:extLst>
              <a:ext uri="{FF2B5EF4-FFF2-40B4-BE49-F238E27FC236}">
                <a16:creationId xmlns:a16="http://schemas.microsoft.com/office/drawing/2014/main" id="{43E8EEE5-6419-450B-A48C-44F25B8EB399}"/>
              </a:ext>
            </a:extLst>
          </p:cNvPr>
          <p:cNvSpPr/>
          <p:nvPr/>
        </p:nvSpPr>
        <p:spPr>
          <a:xfrm>
            <a:off x="14532816" y="7885579"/>
            <a:ext cx="4663898" cy="4916021"/>
          </a:xfrm>
          <a:prstGeom prst="flowChartProcess">
            <a:avLst/>
          </a:prstGeom>
          <a:solidFill>
            <a:schemeClr val="bg1">
              <a:lumMod val="95000"/>
            </a:schemeClr>
          </a:solidFill>
          <a:ln w="19050">
            <a:solidFill>
              <a:schemeClr val="accent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tIns="0" bIns="548014" rtlCol="0" anchor="t"/>
          <a:lstStyle/>
          <a:p>
            <a:pPr algn="ctr" defTabSz="1827886" eaLnBrk="1" fontAlgn="auto" hangingPunct="1">
              <a:spcBef>
                <a:spcPts val="1199"/>
              </a:spcBef>
              <a:spcAft>
                <a:spcPts val="0"/>
              </a:spcAft>
              <a:defRPr/>
            </a:pPr>
            <a:r>
              <a:rPr lang="en-US" sz="2000" b="1">
                <a:solidFill>
                  <a:srgbClr val="0070C0"/>
                </a:solidFill>
                <a:latin typeface="Graphik"/>
                <a:cs typeface="Arial" panose="020B0604020202020204" pitchFamily="34" charset="0"/>
              </a:rPr>
              <a:t>Transform</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Data Profiling/Data analysis post transform</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Reconciliation and Verification.</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Job automation</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Ensure process efficiency</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Reusable ETL frameworks</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Output</a:t>
            </a:r>
            <a:r>
              <a:rPr lang="en-US" sz="2000">
                <a:solidFill>
                  <a:srgbClr val="000000"/>
                </a:solidFill>
                <a:latin typeface="Graphik"/>
                <a:cs typeface="Arial" panose="020B0604020202020204" pitchFamily="34" charset="0"/>
              </a:rPr>
              <a:t>: Clean loaded and transformed data, success and exception reporting.</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QA Activity </a:t>
            </a:r>
            <a:r>
              <a:rPr lang="en-US" sz="2000">
                <a:solidFill>
                  <a:srgbClr val="000000"/>
                </a:solidFill>
                <a:latin typeface="Graphik"/>
                <a:cs typeface="Arial" panose="020B0604020202020204" pitchFamily="34" charset="0"/>
              </a:rPr>
              <a:t>: ETL Test Execution &amp; Test logs</a:t>
            </a:r>
          </a:p>
          <a:p>
            <a:pPr marL="570872" indent="-570872" defTabSz="1827886" eaLnBrk="1" fontAlgn="auto" hangingPunct="1">
              <a:spcBef>
                <a:spcPts val="1199"/>
              </a:spcBef>
              <a:spcAft>
                <a:spcPts val="0"/>
              </a:spcAft>
              <a:buFont typeface="Arial" panose="020B0604020202020204" pitchFamily="34" charset="0"/>
              <a:buChar char="•"/>
              <a:defRPr/>
            </a:pPr>
            <a:endParaRPr lang="en-US" sz="2000" b="1">
              <a:solidFill>
                <a:srgbClr val="472272"/>
              </a:solidFill>
              <a:latin typeface="Graphik"/>
              <a:cs typeface="Arial" panose="020B0604020202020204" pitchFamily="34" charset="0"/>
            </a:endParaRPr>
          </a:p>
          <a:p>
            <a:pPr marL="570872" indent="-570872" defTabSz="1827886" eaLnBrk="1" fontAlgn="auto" hangingPunct="1">
              <a:spcBef>
                <a:spcPts val="1199"/>
              </a:spcBef>
              <a:spcAft>
                <a:spcPts val="0"/>
              </a:spcAft>
              <a:buFont typeface="Arial" panose="020B0604020202020204" pitchFamily="34" charset="0"/>
              <a:buChar char="•"/>
              <a:defRPr/>
            </a:pPr>
            <a:endParaRPr lang="en-US" sz="2000">
              <a:solidFill>
                <a:srgbClr val="000000"/>
              </a:solidFill>
              <a:latin typeface="Graphik"/>
              <a:cs typeface="Arial" panose="020B0604020202020204" pitchFamily="34" charset="0"/>
            </a:endParaRPr>
          </a:p>
        </p:txBody>
      </p:sp>
      <p:sp>
        <p:nvSpPr>
          <p:cNvPr id="50" name="Flowchart: Process 49">
            <a:extLst>
              <a:ext uri="{FF2B5EF4-FFF2-40B4-BE49-F238E27FC236}">
                <a16:creationId xmlns:a16="http://schemas.microsoft.com/office/drawing/2014/main" id="{CA3848F5-0B98-41DA-AC16-1617CE148F90}"/>
              </a:ext>
            </a:extLst>
          </p:cNvPr>
          <p:cNvSpPr/>
          <p:nvPr/>
        </p:nvSpPr>
        <p:spPr>
          <a:xfrm>
            <a:off x="19383265" y="7892690"/>
            <a:ext cx="4453711" cy="4738485"/>
          </a:xfrm>
          <a:prstGeom prst="flowChartProcess">
            <a:avLst/>
          </a:prstGeom>
          <a:solidFill>
            <a:schemeClr val="bg1">
              <a:lumMod val="95000"/>
            </a:schemeClr>
          </a:solidFill>
          <a:ln w="19050">
            <a:solidFill>
              <a:schemeClr val="accent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tIns="0" bIns="548014" rtlCol="0" anchor="t"/>
          <a:lstStyle/>
          <a:p>
            <a:pPr algn="ctr" defTabSz="1827886" eaLnBrk="1" fontAlgn="auto" hangingPunct="1">
              <a:spcBef>
                <a:spcPts val="1199"/>
              </a:spcBef>
              <a:spcAft>
                <a:spcPts val="0"/>
              </a:spcAft>
              <a:defRPr/>
            </a:pPr>
            <a:r>
              <a:rPr lang="en-US" sz="2000" b="1">
                <a:solidFill>
                  <a:srgbClr val="0070C0"/>
                </a:solidFill>
                <a:latin typeface="Graphik"/>
                <a:cs typeface="Arial" panose="020B0604020202020204" pitchFamily="34" charset="0"/>
              </a:rPr>
              <a:t>Recon and Validation</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Recon between staging and target staging layer.</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Reverse recon between target staging layer and target DB.</a:t>
            </a:r>
          </a:p>
          <a:p>
            <a:pPr marL="570872" indent="-570872" defTabSz="1827886" eaLnBrk="1" fontAlgn="auto" hangingPunct="1">
              <a:spcBef>
                <a:spcPts val="1199"/>
              </a:spcBef>
              <a:spcAft>
                <a:spcPts val="0"/>
              </a:spcAft>
              <a:buFont typeface="Arial" panose="020B0604020202020204" pitchFamily="34" charset="0"/>
              <a:buChar char="•"/>
              <a:defRPr/>
            </a:pPr>
            <a:r>
              <a:rPr lang="en-US" sz="2000">
                <a:solidFill>
                  <a:srgbClr val="000000"/>
                </a:solidFill>
                <a:latin typeface="Graphik"/>
                <a:cs typeface="Arial" panose="020B0604020202020204" pitchFamily="34" charset="0"/>
              </a:rPr>
              <a:t>Validation of Migrated Data via Scoring rules of MSIG.</a:t>
            </a: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Output</a:t>
            </a:r>
            <a:r>
              <a:rPr lang="en-US" sz="2000">
                <a:solidFill>
                  <a:srgbClr val="000000"/>
                </a:solidFill>
                <a:latin typeface="Graphik"/>
                <a:cs typeface="Arial" panose="020B0604020202020204" pitchFamily="34" charset="0"/>
              </a:rPr>
              <a:t>: Successful loaded/transformed data. Error reports.</a:t>
            </a:r>
            <a:endParaRPr lang="en-US" sz="2000" b="1">
              <a:solidFill>
                <a:srgbClr val="472272"/>
              </a:solidFill>
              <a:latin typeface="Graphik"/>
              <a:cs typeface="Arial" panose="020B0604020202020204" pitchFamily="34" charset="0"/>
            </a:endParaRPr>
          </a:p>
          <a:p>
            <a:pPr marL="570872" indent="-570872" defTabSz="1827886" eaLnBrk="1" fontAlgn="auto" hangingPunct="1">
              <a:spcBef>
                <a:spcPts val="1199"/>
              </a:spcBef>
              <a:spcAft>
                <a:spcPts val="0"/>
              </a:spcAft>
              <a:buFont typeface="Arial" panose="020B0604020202020204" pitchFamily="34" charset="0"/>
              <a:buChar char="•"/>
              <a:defRPr/>
            </a:pPr>
            <a:r>
              <a:rPr lang="en-US" sz="2000" b="1">
                <a:solidFill>
                  <a:srgbClr val="0070C0"/>
                </a:solidFill>
                <a:latin typeface="Graphik"/>
                <a:cs typeface="Arial" panose="020B0604020202020204" pitchFamily="34" charset="0"/>
              </a:rPr>
              <a:t>QA Activity </a:t>
            </a:r>
            <a:r>
              <a:rPr lang="en-US" sz="2000">
                <a:solidFill>
                  <a:srgbClr val="000000"/>
                </a:solidFill>
                <a:latin typeface="Graphik"/>
                <a:cs typeface="Arial" panose="020B0604020202020204" pitchFamily="34" charset="0"/>
              </a:rPr>
              <a:t>: ETL Test Execution, Test logs, Defect reports</a:t>
            </a:r>
          </a:p>
        </p:txBody>
      </p:sp>
      <p:sp>
        <p:nvSpPr>
          <p:cNvPr id="6" name="TextBox 5">
            <a:extLst>
              <a:ext uri="{FF2B5EF4-FFF2-40B4-BE49-F238E27FC236}">
                <a16:creationId xmlns:a16="http://schemas.microsoft.com/office/drawing/2014/main" id="{BE0D726A-030F-40DE-A954-F24788B62709}"/>
              </a:ext>
            </a:extLst>
          </p:cNvPr>
          <p:cNvSpPr txBox="1"/>
          <p:nvPr/>
        </p:nvSpPr>
        <p:spPr>
          <a:xfrm>
            <a:off x="1327561" y="7019395"/>
            <a:ext cx="16064751" cy="461537"/>
          </a:xfrm>
          <a:prstGeom prst="rect">
            <a:avLst/>
          </a:prstGeom>
          <a:solidFill>
            <a:srgbClr val="0070C0"/>
          </a:solidFill>
        </p:spPr>
        <p:txBody>
          <a:bodyPr wrap="square" rtlCol="0">
            <a:spAutoFit/>
          </a:bodyPr>
          <a:lstStyle/>
          <a:p>
            <a:pPr algn="ctr" defTabSz="1827886" eaLnBrk="1" fontAlgn="auto" hangingPunct="1">
              <a:spcBef>
                <a:spcPts val="0"/>
              </a:spcBef>
              <a:spcAft>
                <a:spcPts val="0"/>
              </a:spcAft>
              <a:defRPr/>
            </a:pPr>
            <a:r>
              <a:rPr lang="en-US" sz="2399" b="1">
                <a:solidFill>
                  <a:srgbClr val="FFFFFF"/>
                </a:solidFill>
                <a:latin typeface="Graphik"/>
                <a:ea typeface="+mn-ea"/>
              </a:rPr>
              <a:t>Reconciliation Report</a:t>
            </a:r>
          </a:p>
        </p:txBody>
      </p:sp>
      <p:sp>
        <p:nvSpPr>
          <p:cNvPr id="51" name="Rectangle 50">
            <a:extLst>
              <a:ext uri="{FF2B5EF4-FFF2-40B4-BE49-F238E27FC236}">
                <a16:creationId xmlns:a16="http://schemas.microsoft.com/office/drawing/2014/main" id="{5927E088-65D4-48D4-AF63-F02716D56347}"/>
              </a:ext>
            </a:extLst>
          </p:cNvPr>
          <p:cNvSpPr/>
          <p:nvPr/>
        </p:nvSpPr>
        <p:spPr>
          <a:xfrm rot="5400000" flipV="1">
            <a:off x="20379290" y="6709357"/>
            <a:ext cx="814959" cy="14855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7886" eaLnBrk="1" fontAlgn="auto" hangingPunct="1">
              <a:spcBef>
                <a:spcPts val="0"/>
              </a:spcBef>
              <a:spcAft>
                <a:spcPts val="0"/>
              </a:spcAft>
              <a:defRPr/>
            </a:pPr>
            <a:endParaRPr lang="en-US" sz="3598">
              <a:solidFill>
                <a:srgbClr val="FFFFFF"/>
              </a:solidFill>
              <a:latin typeface="Graphik"/>
            </a:endParaRPr>
          </a:p>
        </p:txBody>
      </p:sp>
      <p:sp>
        <p:nvSpPr>
          <p:cNvPr id="55" name="Arrow: Left 54">
            <a:extLst>
              <a:ext uri="{FF2B5EF4-FFF2-40B4-BE49-F238E27FC236}">
                <a16:creationId xmlns:a16="http://schemas.microsoft.com/office/drawing/2014/main" id="{7AEF5B8C-CFF9-4608-A408-D02FBEB9105E}"/>
              </a:ext>
            </a:extLst>
          </p:cNvPr>
          <p:cNvSpPr/>
          <p:nvPr/>
        </p:nvSpPr>
        <p:spPr>
          <a:xfrm>
            <a:off x="17392313" y="7126551"/>
            <a:ext cx="3461608" cy="237478"/>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7886" eaLnBrk="1" fontAlgn="auto" hangingPunct="1">
              <a:spcBef>
                <a:spcPts val="0"/>
              </a:spcBef>
              <a:spcAft>
                <a:spcPts val="0"/>
              </a:spcAft>
              <a:defRPr/>
            </a:pPr>
            <a:endParaRPr lang="en-US" sz="3598">
              <a:solidFill>
                <a:srgbClr val="FFFFFF"/>
              </a:solidFill>
              <a:latin typeface="Graphik"/>
            </a:endParaRPr>
          </a:p>
        </p:txBody>
      </p:sp>
      <p:sp>
        <p:nvSpPr>
          <p:cNvPr id="62" name="Arrow: Left 61">
            <a:extLst>
              <a:ext uri="{FF2B5EF4-FFF2-40B4-BE49-F238E27FC236}">
                <a16:creationId xmlns:a16="http://schemas.microsoft.com/office/drawing/2014/main" id="{F5CF82CE-9C36-414A-8BCF-4BAD663BFF10}"/>
              </a:ext>
            </a:extLst>
          </p:cNvPr>
          <p:cNvSpPr/>
          <p:nvPr/>
        </p:nvSpPr>
        <p:spPr>
          <a:xfrm rot="5400000">
            <a:off x="8951075" y="5708072"/>
            <a:ext cx="1413088" cy="916824"/>
          </a:xfrm>
          <a:prstGeom prst="leftArrow">
            <a:avLst/>
          </a:prstGeom>
          <a:solidFill>
            <a:srgbClr val="0070C0"/>
          </a:solidFill>
        </p:spPr>
        <p:txBody>
          <a:bodyPr wrap="square" rtlCol="0">
            <a:spAutoFit/>
          </a:bodyPr>
          <a:lstStyle/>
          <a:p>
            <a:pPr algn="ctr" defTabSz="1827886" eaLnBrk="1" fontAlgn="auto" hangingPunct="1">
              <a:spcBef>
                <a:spcPts val="0"/>
              </a:spcBef>
              <a:spcAft>
                <a:spcPts val="0"/>
              </a:spcAft>
              <a:defRPr/>
            </a:pPr>
            <a:endParaRPr lang="en-US" sz="2399" b="1">
              <a:solidFill>
                <a:srgbClr val="FFFFFF"/>
              </a:solidFill>
              <a:latin typeface="Graphik"/>
              <a:ea typeface="+mn-ea"/>
            </a:endParaRPr>
          </a:p>
        </p:txBody>
      </p:sp>
      <p:sp>
        <p:nvSpPr>
          <p:cNvPr id="68" name="Arrow: Left 67">
            <a:extLst>
              <a:ext uri="{FF2B5EF4-FFF2-40B4-BE49-F238E27FC236}">
                <a16:creationId xmlns:a16="http://schemas.microsoft.com/office/drawing/2014/main" id="{AAFA626F-652D-44ED-AF03-880E00B2E108}"/>
              </a:ext>
            </a:extLst>
          </p:cNvPr>
          <p:cNvSpPr/>
          <p:nvPr/>
        </p:nvSpPr>
        <p:spPr>
          <a:xfrm rot="5400000">
            <a:off x="3634654" y="5663913"/>
            <a:ext cx="2524752" cy="916824"/>
          </a:xfrm>
          <a:prstGeom prst="leftArrow">
            <a:avLst>
              <a:gd name="adj1" fmla="val 50002"/>
              <a:gd name="adj2" fmla="val 50000"/>
            </a:avLst>
          </a:prstGeom>
          <a:solidFill>
            <a:srgbClr val="0070C0"/>
          </a:solidFill>
        </p:spPr>
        <p:txBody>
          <a:bodyPr wrap="square" rtlCol="0">
            <a:spAutoFit/>
          </a:bodyPr>
          <a:lstStyle/>
          <a:p>
            <a:pPr algn="ctr" defTabSz="1827886" eaLnBrk="1" fontAlgn="auto" hangingPunct="1">
              <a:spcBef>
                <a:spcPts val="0"/>
              </a:spcBef>
              <a:spcAft>
                <a:spcPts val="0"/>
              </a:spcAft>
              <a:defRPr/>
            </a:pPr>
            <a:endParaRPr lang="en-US" sz="2399" b="1">
              <a:solidFill>
                <a:srgbClr val="FFFFFF"/>
              </a:solidFill>
              <a:latin typeface="Graphik"/>
              <a:ea typeface="+mn-ea"/>
            </a:endParaRPr>
          </a:p>
        </p:txBody>
      </p:sp>
      <p:sp>
        <p:nvSpPr>
          <p:cNvPr id="70" name="Arrow: Left 69">
            <a:extLst>
              <a:ext uri="{FF2B5EF4-FFF2-40B4-BE49-F238E27FC236}">
                <a16:creationId xmlns:a16="http://schemas.microsoft.com/office/drawing/2014/main" id="{D2DDD6A8-74DA-4866-A666-C80CF53965F4}"/>
              </a:ext>
            </a:extLst>
          </p:cNvPr>
          <p:cNvSpPr/>
          <p:nvPr/>
        </p:nvSpPr>
        <p:spPr>
          <a:xfrm rot="5400000">
            <a:off x="386399" y="5506475"/>
            <a:ext cx="2109021" cy="916824"/>
          </a:xfrm>
          <a:prstGeom prst="leftArrow">
            <a:avLst/>
          </a:prstGeom>
          <a:solidFill>
            <a:srgbClr val="0070C0"/>
          </a:solidFill>
        </p:spPr>
        <p:txBody>
          <a:bodyPr wrap="square" rtlCol="0">
            <a:spAutoFit/>
          </a:bodyPr>
          <a:lstStyle/>
          <a:p>
            <a:pPr algn="ctr" defTabSz="1827886" eaLnBrk="1" fontAlgn="auto" hangingPunct="1">
              <a:spcBef>
                <a:spcPts val="0"/>
              </a:spcBef>
              <a:spcAft>
                <a:spcPts val="0"/>
              </a:spcAft>
              <a:defRPr/>
            </a:pPr>
            <a:endParaRPr lang="en-US" sz="2399" b="1">
              <a:solidFill>
                <a:srgbClr val="FFFFFF"/>
              </a:solidFill>
              <a:latin typeface="Graphik"/>
              <a:ea typeface="+mn-ea"/>
            </a:endParaRPr>
          </a:p>
        </p:txBody>
      </p:sp>
      <p:sp>
        <p:nvSpPr>
          <p:cNvPr id="103" name="Magnetic Disk 6">
            <a:extLst>
              <a:ext uri="{FF2B5EF4-FFF2-40B4-BE49-F238E27FC236}">
                <a16:creationId xmlns:a16="http://schemas.microsoft.com/office/drawing/2014/main" id="{9BDF3A70-7393-4565-AFBB-6C9DAF4D054D}"/>
              </a:ext>
            </a:extLst>
          </p:cNvPr>
          <p:cNvSpPr/>
          <p:nvPr/>
        </p:nvSpPr>
        <p:spPr bwMode="gray">
          <a:xfrm>
            <a:off x="4227187" y="3064182"/>
            <a:ext cx="1576387" cy="1824303"/>
          </a:xfrm>
          <a:prstGeom prst="flowChartMagneticDisk">
            <a:avLst/>
          </a:prstGeom>
          <a:solidFill>
            <a:schemeClr val="accent5">
              <a:lumMod val="60000"/>
              <a:lumOff val="40000"/>
            </a:schemeClr>
          </a:solidFill>
          <a:ln w="6350">
            <a:solidFill>
              <a:srgbClr val="778888">
                <a:lumMod val="20000"/>
                <a:lumOff val="80000"/>
              </a:srgbClr>
            </a:solidFill>
            <a:miter lim="800000"/>
            <a:headEnd/>
            <a:tailEnd/>
          </a:ln>
          <a:effectLst>
            <a:softEdge rad="12700"/>
          </a:effectLst>
        </p:spPr>
        <p:txBody>
          <a:bodyPr vert="horz" wrap="square" lIns="143851" tIns="143851" rIns="143851" bIns="143851" numCol="1" rtlCol="0" anchor="t" anchorCtr="0" compatLnSpc="1">
            <a:prstTxWarp prst="textNoShape">
              <a:avLst/>
            </a:prstTxWarp>
            <a:noAutofit/>
          </a:bodyPr>
          <a:lstStyle/>
          <a:p>
            <a:pPr algn="ctr" defTabSz="1826880" eaLnBrk="1" fontAlgn="auto" hangingPunct="1">
              <a:spcBef>
                <a:spcPts val="0"/>
              </a:spcBef>
              <a:spcAft>
                <a:spcPts val="600"/>
              </a:spcAft>
              <a:defRPr/>
            </a:pPr>
            <a:r>
              <a:rPr lang="en-US" sz="2399" b="1" kern="0">
                <a:solidFill>
                  <a:srgbClr val="000000"/>
                </a:solidFill>
                <a:latin typeface="Graphik"/>
                <a:ea typeface="+mn-ea"/>
                <a:cs typeface="Arial" pitchFamily="34" charset="0"/>
              </a:rPr>
              <a:t>Curated Layer</a:t>
            </a:r>
          </a:p>
        </p:txBody>
      </p:sp>
      <p:sp>
        <p:nvSpPr>
          <p:cNvPr id="7" name="Arrow: Left 6">
            <a:extLst>
              <a:ext uri="{FF2B5EF4-FFF2-40B4-BE49-F238E27FC236}">
                <a16:creationId xmlns:a16="http://schemas.microsoft.com/office/drawing/2014/main" id="{00C47E14-E984-A220-CAF4-A4D1FCA10492}"/>
              </a:ext>
            </a:extLst>
          </p:cNvPr>
          <p:cNvSpPr/>
          <p:nvPr/>
        </p:nvSpPr>
        <p:spPr>
          <a:xfrm rot="16200000">
            <a:off x="20433042" y="5089369"/>
            <a:ext cx="834541" cy="245758"/>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7886" eaLnBrk="1" fontAlgn="auto" hangingPunct="1">
              <a:spcBef>
                <a:spcPts val="0"/>
              </a:spcBef>
              <a:spcAft>
                <a:spcPts val="0"/>
              </a:spcAft>
              <a:defRPr/>
            </a:pPr>
            <a:endParaRPr lang="en-US" sz="3598">
              <a:solidFill>
                <a:srgbClr val="FFFFFF"/>
              </a:solidFill>
              <a:latin typeface="Graphik"/>
            </a:endParaRPr>
          </a:p>
        </p:txBody>
      </p:sp>
      <p:sp>
        <p:nvSpPr>
          <p:cNvPr id="12" name="Magnetic Disk 6">
            <a:extLst>
              <a:ext uri="{FF2B5EF4-FFF2-40B4-BE49-F238E27FC236}">
                <a16:creationId xmlns:a16="http://schemas.microsoft.com/office/drawing/2014/main" id="{51D955F6-4FE8-A2AE-1AF3-930FDB562AD7}"/>
              </a:ext>
            </a:extLst>
          </p:cNvPr>
          <p:cNvSpPr/>
          <p:nvPr/>
        </p:nvSpPr>
        <p:spPr bwMode="gray">
          <a:xfrm>
            <a:off x="14845544" y="3269043"/>
            <a:ext cx="1597835" cy="1824303"/>
          </a:xfrm>
          <a:prstGeom prst="flowChartMagneticDisk">
            <a:avLst/>
          </a:prstGeom>
          <a:solidFill>
            <a:srgbClr val="92D05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algn="ctr" defTabSz="1826880" eaLnBrk="1" fontAlgn="auto" hangingPunct="1">
              <a:spcBef>
                <a:spcPts val="0"/>
              </a:spcBef>
              <a:spcAft>
                <a:spcPts val="600"/>
              </a:spcAft>
              <a:defRPr/>
            </a:pPr>
            <a:r>
              <a:rPr lang="en-US" sz="2399" b="1" kern="0">
                <a:solidFill>
                  <a:srgbClr val="000000"/>
                </a:solidFill>
                <a:latin typeface="Graphik"/>
                <a:ea typeface="+mn-ea"/>
                <a:cs typeface="Arial" pitchFamily="34" charset="0"/>
              </a:rPr>
              <a:t>CMT_IN</a:t>
            </a:r>
          </a:p>
        </p:txBody>
      </p:sp>
      <p:sp>
        <p:nvSpPr>
          <p:cNvPr id="14" name="Right Arrow 60">
            <a:extLst>
              <a:ext uri="{FF2B5EF4-FFF2-40B4-BE49-F238E27FC236}">
                <a16:creationId xmlns:a16="http://schemas.microsoft.com/office/drawing/2014/main" id="{2C1C0140-4679-7DE2-971B-26AB90C11D5C}"/>
              </a:ext>
            </a:extLst>
          </p:cNvPr>
          <p:cNvSpPr/>
          <p:nvPr/>
        </p:nvSpPr>
        <p:spPr bwMode="gray">
          <a:xfrm>
            <a:off x="12381730" y="3999361"/>
            <a:ext cx="2546069" cy="287660"/>
          </a:xfrm>
          <a:prstGeom prst="rightArrow">
            <a:avLst/>
          </a:prstGeom>
          <a:solidFill>
            <a:srgbClr val="00000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defTabSz="1826880" eaLnBrk="1" fontAlgn="auto" hangingPunct="1">
              <a:spcBef>
                <a:spcPts val="0"/>
              </a:spcBef>
              <a:spcAft>
                <a:spcPts val="600"/>
              </a:spcAft>
              <a:defRPr/>
            </a:pPr>
            <a:endParaRPr lang="en-US" sz="3196" kern="0">
              <a:solidFill>
                <a:sysClr val="windowText" lastClr="000000"/>
              </a:solidFill>
              <a:latin typeface="Arial" pitchFamily="34" charset="0"/>
              <a:ea typeface="+mn-ea"/>
              <a:cs typeface="Arial" pitchFamily="34" charset="0"/>
            </a:endParaRPr>
          </a:p>
        </p:txBody>
      </p:sp>
      <p:sp>
        <p:nvSpPr>
          <p:cNvPr id="30" name="Rectangle 29">
            <a:extLst>
              <a:ext uri="{FF2B5EF4-FFF2-40B4-BE49-F238E27FC236}">
                <a16:creationId xmlns:a16="http://schemas.microsoft.com/office/drawing/2014/main" id="{99AE7B3A-6259-1F2A-FA26-D9D80E37C1D2}"/>
              </a:ext>
            </a:extLst>
          </p:cNvPr>
          <p:cNvSpPr/>
          <p:nvPr/>
        </p:nvSpPr>
        <p:spPr>
          <a:xfrm>
            <a:off x="1899322" y="2421633"/>
            <a:ext cx="2521588" cy="522772"/>
          </a:xfrm>
          <a:prstGeom prst="rect">
            <a:avLst/>
          </a:prstGeom>
        </p:spPr>
        <p:txBody>
          <a:bodyPr wrap="square">
            <a:spAutoFit/>
          </a:bodyPr>
          <a:lstStyle/>
          <a:p>
            <a:pPr algn="ctr" defTabSz="1827886" eaLnBrk="1" fontAlgn="auto" hangingPunct="1">
              <a:spcBef>
                <a:spcPts val="0"/>
              </a:spcBef>
              <a:spcAft>
                <a:spcPts val="0"/>
              </a:spcAft>
              <a:defRPr/>
            </a:pPr>
            <a:r>
              <a:rPr lang="en-US" sz="2797" b="1" kern="0">
                <a:solidFill>
                  <a:schemeClr val="bg2"/>
                </a:solidFill>
                <a:latin typeface="Graphik"/>
                <a:ea typeface="+mn-ea"/>
                <a:cs typeface="Arial" pitchFamily="34" charset="0"/>
              </a:rPr>
              <a:t>Extract</a:t>
            </a:r>
            <a:endParaRPr lang="en-US" sz="2797" b="1">
              <a:solidFill>
                <a:schemeClr val="bg2"/>
              </a:solidFill>
              <a:latin typeface="Graphik"/>
              <a:ea typeface="+mn-ea"/>
            </a:endParaRPr>
          </a:p>
        </p:txBody>
      </p:sp>
      <p:sp>
        <p:nvSpPr>
          <p:cNvPr id="31" name="Rectangle 30">
            <a:extLst>
              <a:ext uri="{FF2B5EF4-FFF2-40B4-BE49-F238E27FC236}">
                <a16:creationId xmlns:a16="http://schemas.microsoft.com/office/drawing/2014/main" id="{E667B069-D950-C5E9-B5BF-7D233E9213E1}"/>
              </a:ext>
            </a:extLst>
          </p:cNvPr>
          <p:cNvSpPr/>
          <p:nvPr/>
        </p:nvSpPr>
        <p:spPr>
          <a:xfrm>
            <a:off x="15644461" y="1826197"/>
            <a:ext cx="2521588" cy="522772"/>
          </a:xfrm>
          <a:prstGeom prst="rect">
            <a:avLst/>
          </a:prstGeom>
        </p:spPr>
        <p:txBody>
          <a:bodyPr wrap="square">
            <a:spAutoFit/>
          </a:bodyPr>
          <a:lstStyle/>
          <a:p>
            <a:pPr algn="ctr" defTabSz="1827886" eaLnBrk="1" fontAlgn="auto" hangingPunct="1">
              <a:spcBef>
                <a:spcPts val="0"/>
              </a:spcBef>
              <a:spcAft>
                <a:spcPts val="0"/>
              </a:spcAft>
              <a:defRPr/>
            </a:pPr>
            <a:r>
              <a:rPr lang="en-US" sz="2797" b="1" kern="0">
                <a:solidFill>
                  <a:schemeClr val="bg2"/>
                </a:solidFill>
                <a:latin typeface="Graphik"/>
                <a:ea typeface="+mn-ea"/>
                <a:cs typeface="Arial" pitchFamily="34" charset="0"/>
              </a:rPr>
              <a:t>Load</a:t>
            </a:r>
            <a:endParaRPr lang="en-US" sz="2797" b="1">
              <a:solidFill>
                <a:schemeClr val="bg2"/>
              </a:solidFill>
              <a:latin typeface="Graphik"/>
              <a:ea typeface="+mn-ea"/>
            </a:endParaRPr>
          </a:p>
        </p:txBody>
      </p:sp>
      <p:sp>
        <p:nvSpPr>
          <p:cNvPr id="32" name="Arrow: Left 31">
            <a:extLst>
              <a:ext uri="{FF2B5EF4-FFF2-40B4-BE49-F238E27FC236}">
                <a16:creationId xmlns:a16="http://schemas.microsoft.com/office/drawing/2014/main" id="{FF876BD0-BF51-785E-0B5E-C0A6A0D6BED5}"/>
              </a:ext>
            </a:extLst>
          </p:cNvPr>
          <p:cNvSpPr/>
          <p:nvPr/>
        </p:nvSpPr>
        <p:spPr>
          <a:xfrm rot="16200000">
            <a:off x="14724920" y="5917778"/>
            <a:ext cx="1919614" cy="331463"/>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7886" eaLnBrk="1" fontAlgn="auto" hangingPunct="1">
              <a:spcBef>
                <a:spcPts val="0"/>
              </a:spcBef>
              <a:spcAft>
                <a:spcPts val="0"/>
              </a:spcAft>
              <a:defRPr/>
            </a:pPr>
            <a:endParaRPr lang="en-US" sz="3598">
              <a:solidFill>
                <a:srgbClr val="FFFFFF"/>
              </a:solidFill>
              <a:latin typeface="Graphik"/>
            </a:endParaRPr>
          </a:p>
        </p:txBody>
      </p:sp>
      <p:sp>
        <p:nvSpPr>
          <p:cNvPr id="4" name="TextBox 3">
            <a:extLst>
              <a:ext uri="{FF2B5EF4-FFF2-40B4-BE49-F238E27FC236}">
                <a16:creationId xmlns:a16="http://schemas.microsoft.com/office/drawing/2014/main" id="{71239BCF-A0F1-3D33-D548-31FC273DF510}"/>
              </a:ext>
            </a:extLst>
          </p:cNvPr>
          <p:cNvSpPr txBox="1"/>
          <p:nvPr/>
        </p:nvSpPr>
        <p:spPr>
          <a:xfrm>
            <a:off x="19667926" y="2109474"/>
            <a:ext cx="2364774" cy="584407"/>
          </a:xfrm>
          <a:prstGeom prst="rect">
            <a:avLst/>
          </a:prstGeom>
          <a:noFill/>
        </p:spPr>
        <p:txBody>
          <a:bodyPr wrap="square" lIns="0" tIns="0" rIns="0" bIns="91392" rtlCol="0">
            <a:spAutoFit/>
          </a:bodyPr>
          <a:lstStyle/>
          <a:p>
            <a:r>
              <a:rPr lang="en-US" sz="3198" b="1">
                <a:solidFill>
                  <a:srgbClr val="000000"/>
                </a:solidFill>
                <a:latin typeface="Graphik" panose="020B0503030202060203"/>
              </a:rPr>
              <a:t>GW Cloud</a:t>
            </a:r>
            <a:endParaRPr lang="en-IN" sz="3198" b="1">
              <a:solidFill>
                <a:srgbClr val="000000"/>
              </a:solidFill>
              <a:latin typeface="Graphik" panose="020B0503030202060203"/>
            </a:endParaRPr>
          </a:p>
        </p:txBody>
      </p:sp>
      <p:sp>
        <p:nvSpPr>
          <p:cNvPr id="8" name="Magnetic Disk 6">
            <a:extLst>
              <a:ext uri="{FF2B5EF4-FFF2-40B4-BE49-F238E27FC236}">
                <a16:creationId xmlns:a16="http://schemas.microsoft.com/office/drawing/2014/main" id="{C1BC3E96-D7ED-63F0-2DE0-F20882CF2E6C}"/>
              </a:ext>
            </a:extLst>
          </p:cNvPr>
          <p:cNvSpPr/>
          <p:nvPr/>
        </p:nvSpPr>
        <p:spPr bwMode="gray">
          <a:xfrm>
            <a:off x="17412544" y="4375886"/>
            <a:ext cx="1947041" cy="1277322"/>
          </a:xfrm>
          <a:prstGeom prst="flowChartMagneticDisk">
            <a:avLst/>
          </a:prstGeom>
          <a:solidFill>
            <a:srgbClr val="92D05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algn="ctr" defTabSz="1826880" eaLnBrk="1" fontAlgn="auto" hangingPunct="1">
              <a:spcBef>
                <a:spcPts val="0"/>
              </a:spcBef>
              <a:spcAft>
                <a:spcPts val="600"/>
              </a:spcAft>
              <a:defRPr/>
            </a:pPr>
            <a:r>
              <a:rPr lang="en-US" sz="2399" b="1" kern="0">
                <a:solidFill>
                  <a:srgbClr val="000000"/>
                </a:solidFill>
                <a:latin typeface="Graphik"/>
                <a:ea typeface="+mn-ea"/>
                <a:cs typeface="Arial" pitchFamily="34" charset="0"/>
              </a:rPr>
              <a:t>CMT_OUT</a:t>
            </a:r>
          </a:p>
        </p:txBody>
      </p:sp>
      <p:sp>
        <p:nvSpPr>
          <p:cNvPr id="10" name="Right Arrow 60">
            <a:extLst>
              <a:ext uri="{FF2B5EF4-FFF2-40B4-BE49-F238E27FC236}">
                <a16:creationId xmlns:a16="http://schemas.microsoft.com/office/drawing/2014/main" id="{733D6B4D-8560-3464-EA52-9C22F1E222DE}"/>
              </a:ext>
            </a:extLst>
          </p:cNvPr>
          <p:cNvSpPr/>
          <p:nvPr/>
        </p:nvSpPr>
        <p:spPr bwMode="gray">
          <a:xfrm flipH="1" flipV="1">
            <a:off x="19359587" y="4624587"/>
            <a:ext cx="1021078" cy="357336"/>
          </a:xfrm>
          <a:prstGeom prst="rightArrow">
            <a:avLst/>
          </a:prstGeom>
          <a:solidFill>
            <a:srgbClr val="00000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defTabSz="1826880" eaLnBrk="1" fontAlgn="auto" hangingPunct="1">
              <a:spcBef>
                <a:spcPts val="0"/>
              </a:spcBef>
              <a:spcAft>
                <a:spcPts val="600"/>
              </a:spcAft>
              <a:defRPr/>
            </a:pPr>
            <a:endParaRPr lang="en-US" sz="3196" kern="0">
              <a:solidFill>
                <a:sysClr val="windowText" lastClr="000000"/>
              </a:solidFill>
              <a:latin typeface="Arial" pitchFamily="34" charset="0"/>
              <a:ea typeface="+mn-ea"/>
              <a:cs typeface="Arial" pitchFamily="34" charset="0"/>
            </a:endParaRPr>
          </a:p>
        </p:txBody>
      </p:sp>
      <p:sp>
        <p:nvSpPr>
          <p:cNvPr id="11" name="Right Arrow 60">
            <a:extLst>
              <a:ext uri="{FF2B5EF4-FFF2-40B4-BE49-F238E27FC236}">
                <a16:creationId xmlns:a16="http://schemas.microsoft.com/office/drawing/2014/main" id="{AF04E511-8E89-1995-F09D-53BEA802E220}"/>
              </a:ext>
            </a:extLst>
          </p:cNvPr>
          <p:cNvSpPr/>
          <p:nvPr/>
        </p:nvSpPr>
        <p:spPr bwMode="gray">
          <a:xfrm rot="1397471" flipV="1">
            <a:off x="19224782" y="5517726"/>
            <a:ext cx="1197992" cy="366905"/>
          </a:xfrm>
          <a:prstGeom prst="rightArrow">
            <a:avLst/>
          </a:prstGeom>
          <a:solidFill>
            <a:srgbClr val="000000"/>
          </a:solidFill>
          <a:ln w="6350">
            <a:solidFill>
              <a:srgbClr val="778888">
                <a:lumMod val="20000"/>
                <a:lumOff val="80000"/>
              </a:srgbClr>
            </a:solidFill>
            <a:miter lim="800000"/>
            <a:headEnd/>
            <a:tailEnd/>
          </a:ln>
          <a:effectLst/>
        </p:spPr>
        <p:txBody>
          <a:bodyPr vert="horz" wrap="square" lIns="143851" tIns="143851" rIns="143851" bIns="143851" numCol="1" rtlCol="0" anchor="t" anchorCtr="0" compatLnSpc="1">
            <a:prstTxWarp prst="textNoShape">
              <a:avLst/>
            </a:prstTxWarp>
            <a:noAutofit/>
          </a:bodyPr>
          <a:lstStyle/>
          <a:p>
            <a:pPr defTabSz="1826880" eaLnBrk="1" fontAlgn="auto" hangingPunct="1">
              <a:spcBef>
                <a:spcPts val="0"/>
              </a:spcBef>
              <a:spcAft>
                <a:spcPts val="600"/>
              </a:spcAft>
              <a:defRPr/>
            </a:pPr>
            <a:endParaRPr lang="en-US" sz="3196" kern="0">
              <a:solidFill>
                <a:sysClr val="windowText" lastClr="000000"/>
              </a:solidFill>
              <a:latin typeface="Arial" pitchFamily="34" charset="0"/>
              <a:ea typeface="+mn-ea"/>
              <a:cs typeface="Arial" pitchFamily="34" charset="0"/>
            </a:endParaRPr>
          </a:p>
        </p:txBody>
      </p:sp>
      <p:sp>
        <p:nvSpPr>
          <p:cNvPr id="15" name="Text Box 1" descr="TextBox 8">
            <a:extLst>
              <a:ext uri="{FF2B5EF4-FFF2-40B4-BE49-F238E27FC236}">
                <a16:creationId xmlns:a16="http://schemas.microsoft.com/office/drawing/2014/main" id="{3CD758C1-F88C-DAFA-F5CC-60B6159350E2}"/>
              </a:ext>
            </a:extLst>
          </p:cNvPr>
          <p:cNvSpPr txBox="1">
            <a:spLocks/>
          </p:cNvSpPr>
          <p:nvPr/>
        </p:nvSpPr>
        <p:spPr bwMode="auto">
          <a:xfrm>
            <a:off x="359791" y="502605"/>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Claims Data Conversion Layer Based QA Approach</a:t>
            </a:r>
            <a:endParaRPr lang="en-US" altLang="en-US" sz="5400" b="1">
              <a:solidFill>
                <a:srgbClr val="FF0000"/>
              </a:solidFill>
              <a:latin typeface="BebasNeueBold"/>
              <a:ea typeface="MS PGothic"/>
              <a:sym typeface="BebasNeueBold" charset="0"/>
            </a:endParaRPr>
          </a:p>
        </p:txBody>
      </p:sp>
      <p:sp>
        <p:nvSpPr>
          <p:cNvPr id="3" name="Rectangle 8">
            <a:extLst>
              <a:ext uri="{FF2B5EF4-FFF2-40B4-BE49-F238E27FC236}">
                <a16:creationId xmlns:a16="http://schemas.microsoft.com/office/drawing/2014/main" id="{FD08F02B-71FC-C4C2-6601-9AFC57DC345B}"/>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Tree>
    <p:extLst>
      <p:ext uri="{BB962C8B-B14F-4D97-AF65-F5344CB8AC3E}">
        <p14:creationId xmlns:p14="http://schemas.microsoft.com/office/powerpoint/2010/main" val="2967745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Claims Data Conversion QA Approach….. Contd…</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15</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graphicFrame>
        <p:nvGraphicFramePr>
          <p:cNvPr id="4" name="Table 3">
            <a:extLst>
              <a:ext uri="{FF2B5EF4-FFF2-40B4-BE49-F238E27FC236}">
                <a16:creationId xmlns:a16="http://schemas.microsoft.com/office/drawing/2014/main" id="{4279230F-7CCF-7CCF-8D08-1BD70591BE1D}"/>
              </a:ext>
            </a:extLst>
          </p:cNvPr>
          <p:cNvGraphicFramePr>
            <a:graphicFrameLocks noGrp="1"/>
          </p:cNvGraphicFramePr>
          <p:nvPr>
            <p:extLst>
              <p:ext uri="{D42A27DB-BD31-4B8C-83A1-F6EECF244321}">
                <p14:modId xmlns:p14="http://schemas.microsoft.com/office/powerpoint/2010/main" val="2866696741"/>
              </p:ext>
            </p:extLst>
          </p:nvPr>
        </p:nvGraphicFramePr>
        <p:xfrm>
          <a:off x="850730" y="3316338"/>
          <a:ext cx="13520005" cy="9479926"/>
        </p:xfrm>
        <a:graphic>
          <a:graphicData uri="http://schemas.openxmlformats.org/drawingml/2006/table">
            <a:tbl>
              <a:tblPr firstRow="1" bandRow="1">
                <a:tableStyleId>{775DCB02-9BB8-47FD-8907-85C794F793BA}</a:tableStyleId>
              </a:tblPr>
              <a:tblGrid>
                <a:gridCol w="2704001">
                  <a:extLst>
                    <a:ext uri="{9D8B030D-6E8A-4147-A177-3AD203B41FA5}">
                      <a16:colId xmlns:a16="http://schemas.microsoft.com/office/drawing/2014/main" val="334404965"/>
                    </a:ext>
                  </a:extLst>
                </a:gridCol>
                <a:gridCol w="2704001">
                  <a:extLst>
                    <a:ext uri="{9D8B030D-6E8A-4147-A177-3AD203B41FA5}">
                      <a16:colId xmlns:a16="http://schemas.microsoft.com/office/drawing/2014/main" val="4151243529"/>
                    </a:ext>
                  </a:extLst>
                </a:gridCol>
                <a:gridCol w="2704001">
                  <a:extLst>
                    <a:ext uri="{9D8B030D-6E8A-4147-A177-3AD203B41FA5}">
                      <a16:colId xmlns:a16="http://schemas.microsoft.com/office/drawing/2014/main" val="2338682843"/>
                    </a:ext>
                  </a:extLst>
                </a:gridCol>
                <a:gridCol w="2704001">
                  <a:extLst>
                    <a:ext uri="{9D8B030D-6E8A-4147-A177-3AD203B41FA5}">
                      <a16:colId xmlns:a16="http://schemas.microsoft.com/office/drawing/2014/main" val="2590027772"/>
                    </a:ext>
                  </a:extLst>
                </a:gridCol>
                <a:gridCol w="2704001">
                  <a:extLst>
                    <a:ext uri="{9D8B030D-6E8A-4147-A177-3AD203B41FA5}">
                      <a16:colId xmlns:a16="http://schemas.microsoft.com/office/drawing/2014/main" val="3823126718"/>
                    </a:ext>
                  </a:extLst>
                </a:gridCol>
              </a:tblGrid>
              <a:tr h="719966">
                <a:tc>
                  <a:txBody>
                    <a:bodyPr/>
                    <a:lstStyle/>
                    <a:p>
                      <a:r>
                        <a:rPr lang="en-US" sz="2400">
                          <a:latin typeface="Graphik" panose="020B0503030202060203"/>
                        </a:rPr>
                        <a:t>Reconciliation</a:t>
                      </a:r>
                    </a:p>
                  </a:txBody>
                  <a:tcPr/>
                </a:tc>
                <a:tc>
                  <a:txBody>
                    <a:bodyPr/>
                    <a:lstStyle/>
                    <a:p>
                      <a:r>
                        <a:rPr lang="en-US" sz="2400">
                          <a:latin typeface="Graphik" panose="020B0503030202060203"/>
                        </a:rPr>
                        <a:t>Data Validations</a:t>
                      </a:r>
                    </a:p>
                  </a:txBody>
                  <a:tcPr/>
                </a:tc>
                <a:tc>
                  <a:txBody>
                    <a:bodyPr/>
                    <a:lstStyle/>
                    <a:p>
                      <a:r>
                        <a:rPr lang="en-US" sz="2400">
                          <a:latin typeface="Graphik" panose="020B0503030202060203"/>
                        </a:rPr>
                        <a:t>Referential Integrity Checks</a:t>
                      </a:r>
                    </a:p>
                  </a:txBody>
                  <a:tcPr/>
                </a:tc>
                <a:tc>
                  <a:txBody>
                    <a:bodyPr/>
                    <a:lstStyle/>
                    <a:p>
                      <a:r>
                        <a:rPr lang="en-US" sz="2400">
                          <a:latin typeface="Graphik" panose="020B0503030202060203"/>
                        </a:rPr>
                        <a:t>Audit Balance Checks</a:t>
                      </a:r>
                    </a:p>
                  </a:txBody>
                  <a:tcPr/>
                </a:tc>
                <a:tc>
                  <a:txBody>
                    <a:bodyPr/>
                    <a:lstStyle/>
                    <a:p>
                      <a:r>
                        <a:rPr lang="en-US" sz="2400">
                          <a:latin typeface="Graphik" panose="020B0503030202060203"/>
                        </a:rPr>
                        <a:t>Business Validation</a:t>
                      </a:r>
                    </a:p>
                  </a:txBody>
                  <a:tcPr/>
                </a:tc>
                <a:extLst>
                  <a:ext uri="{0D108BD9-81ED-4DB2-BD59-A6C34878D82A}">
                    <a16:rowId xmlns:a16="http://schemas.microsoft.com/office/drawing/2014/main" val="2385865407"/>
                  </a:ext>
                </a:extLst>
              </a:tr>
              <a:tr h="1413266">
                <a:tc>
                  <a:txBody>
                    <a:bodyPr/>
                    <a:lstStyle/>
                    <a:p>
                      <a:r>
                        <a:rPr lang="en-US" sz="1800">
                          <a:solidFill>
                            <a:srgbClr val="000000"/>
                          </a:solidFill>
                          <a:latin typeface="Graphik" panose="020B0503030202060203"/>
                        </a:rPr>
                        <a:t>Record Count: Ensure the completeness of the claims load (using the Record count) across different layers </a:t>
                      </a:r>
                    </a:p>
                  </a:txBody>
                  <a:tcPr/>
                </a:tc>
                <a:tc>
                  <a:txBody>
                    <a:bodyPr/>
                    <a:lstStyle/>
                    <a:p>
                      <a:r>
                        <a:rPr lang="en-US" sz="1800" kern="1200">
                          <a:solidFill>
                            <a:srgbClr val="000000"/>
                          </a:solidFill>
                          <a:latin typeface="Graphik" panose="020B0503030202060203"/>
                          <a:ea typeface="+mn-ea"/>
                          <a:cs typeface="+mn-cs"/>
                        </a:rPr>
                        <a:t>Validate the direct move, default values expected from Source to Target, validate both Source-Target and Target – Source</a:t>
                      </a:r>
                    </a:p>
                  </a:txBody>
                  <a:tcPr/>
                </a:tc>
                <a:tc>
                  <a:txBody>
                    <a:bodyPr/>
                    <a:lstStyle/>
                    <a:p>
                      <a:r>
                        <a:rPr lang="en-US" sz="1800">
                          <a:solidFill>
                            <a:srgbClr val="000000"/>
                          </a:solidFill>
                          <a:latin typeface="Graphik" panose="020B0503030202060203"/>
                        </a:rPr>
                        <a:t>Validate violation of parent child relationship among entities across layers</a:t>
                      </a:r>
                    </a:p>
                  </a:txBody>
                  <a:tcPr/>
                </a:tc>
                <a:tc>
                  <a:txBody>
                    <a:bodyPr/>
                    <a:lstStyle/>
                    <a:p>
                      <a:r>
                        <a:rPr lang="en-US" sz="1800">
                          <a:solidFill>
                            <a:srgbClr val="000000"/>
                          </a:solidFill>
                          <a:latin typeface="Graphik" panose="020B0503030202060203"/>
                        </a:rPr>
                        <a:t>Length Check: Validate the length of each value for a given variable is as expected</a:t>
                      </a:r>
                    </a:p>
                  </a:txBody>
                  <a:tcPr/>
                </a:tc>
                <a:tc>
                  <a:txBody>
                    <a:bodyPr/>
                    <a:lstStyle/>
                    <a:p>
                      <a:r>
                        <a:rPr lang="en-US" sz="1800">
                          <a:solidFill>
                            <a:srgbClr val="000000"/>
                          </a:solidFill>
                          <a:latin typeface="Graphik" panose="020B0503030202060203"/>
                        </a:rPr>
                        <a:t>Validate Claims business and workflow scenarios across layers</a:t>
                      </a:r>
                    </a:p>
                  </a:txBody>
                  <a:tcPr/>
                </a:tc>
                <a:extLst>
                  <a:ext uri="{0D108BD9-81ED-4DB2-BD59-A6C34878D82A}">
                    <a16:rowId xmlns:a16="http://schemas.microsoft.com/office/drawing/2014/main" val="2374295435"/>
                  </a:ext>
                </a:extLst>
              </a:tr>
              <a:tr h="1946574">
                <a:tc>
                  <a:txBody>
                    <a:bodyPr/>
                    <a:lstStyle/>
                    <a:p>
                      <a:r>
                        <a:rPr lang="en-US" sz="1800">
                          <a:solidFill>
                            <a:srgbClr val="000000"/>
                          </a:solidFill>
                          <a:latin typeface="Graphik" panose="020B0503030202060203"/>
                        </a:rPr>
                        <a:t>Reconciliation of financial and non-financial parameters Example. Claim amount, claim no, loss type, incident details</a:t>
                      </a:r>
                    </a:p>
                  </a:txBody>
                  <a:tcPr/>
                </a:tc>
                <a:tc>
                  <a:txBody>
                    <a:bodyPr/>
                    <a:lstStyle/>
                    <a:p>
                      <a:r>
                        <a:rPr lang="en-US" sz="1800">
                          <a:solidFill>
                            <a:srgbClr val="000000"/>
                          </a:solidFill>
                          <a:latin typeface="Graphik" panose="020B0503030202060203"/>
                        </a:rPr>
                        <a:t>Validate the auto-generated key fields and check for the logic of various fields population</a:t>
                      </a:r>
                    </a:p>
                  </a:txBody>
                  <a:tcPr/>
                </a:tc>
                <a:tc>
                  <a:txBody>
                    <a:bodyPr/>
                    <a:lstStyle/>
                    <a:p>
                      <a:r>
                        <a:rPr lang="en-US" sz="1800">
                          <a:solidFill>
                            <a:srgbClr val="000000"/>
                          </a:solidFill>
                          <a:latin typeface="Graphik" panose="020B0503030202060203"/>
                        </a:rPr>
                        <a:t>Verify foreign key columns population logic</a:t>
                      </a:r>
                    </a:p>
                  </a:txBody>
                  <a:tcPr/>
                </a:tc>
                <a:tc>
                  <a:txBody>
                    <a:bodyPr/>
                    <a:lstStyle/>
                    <a:p>
                      <a:r>
                        <a:rPr lang="en-US" sz="1800">
                          <a:solidFill>
                            <a:srgbClr val="000000"/>
                          </a:solidFill>
                          <a:latin typeface="Graphik" panose="020B0503030202060203"/>
                        </a:rPr>
                        <a:t>Pattern check: Validate that the type of each value for a field is as expected</a:t>
                      </a:r>
                    </a:p>
                  </a:txBody>
                  <a:tcPr/>
                </a:tc>
                <a:tc>
                  <a:txBody>
                    <a:bodyPr/>
                    <a:lstStyle/>
                    <a:p>
                      <a:r>
                        <a:rPr lang="en-US" sz="1800">
                          <a:solidFill>
                            <a:srgbClr val="000000"/>
                          </a:solidFill>
                          <a:latin typeface="Graphik" panose="020B0503030202060203"/>
                        </a:rPr>
                        <a:t>Validate the claims business workflow and financial (loss metrics) data on the GW CC UI Screens</a:t>
                      </a:r>
                    </a:p>
                  </a:txBody>
                  <a:tcPr/>
                </a:tc>
                <a:extLst>
                  <a:ext uri="{0D108BD9-81ED-4DB2-BD59-A6C34878D82A}">
                    <a16:rowId xmlns:a16="http://schemas.microsoft.com/office/drawing/2014/main" val="3453315740"/>
                  </a:ext>
                </a:extLst>
              </a:tr>
              <a:tr h="1146612">
                <a:tc>
                  <a:txBody>
                    <a:bodyPr/>
                    <a:lstStyle/>
                    <a:p>
                      <a:r>
                        <a:rPr lang="en-US" sz="1800">
                          <a:solidFill>
                            <a:srgbClr val="000000"/>
                          </a:solidFill>
                          <a:latin typeface="Graphik" panose="020B0503030202060203"/>
                        </a:rPr>
                        <a:t>Claims Business report summary and detail measures validation</a:t>
                      </a:r>
                    </a:p>
                  </a:txBody>
                  <a:tcPr/>
                </a:tc>
                <a:tc>
                  <a:txBody>
                    <a:bodyPr/>
                    <a:lstStyle/>
                    <a:p>
                      <a:r>
                        <a:rPr lang="en-US" sz="1800">
                          <a:solidFill>
                            <a:srgbClr val="000000"/>
                          </a:solidFill>
                          <a:latin typeface="Graphik" panose="020B0503030202060203"/>
                        </a:rPr>
                        <a:t>Validate  transformation rules and ensure that the specific business rules and aggregations are implemented accurately</a:t>
                      </a:r>
                    </a:p>
                  </a:txBody>
                  <a:tcPr/>
                </a:tc>
                <a:tc>
                  <a:txBody>
                    <a:bodyPr/>
                    <a:lstStyle/>
                    <a:p>
                      <a:endParaRPr lang="en-US" sz="1800">
                        <a:solidFill>
                          <a:srgbClr val="000000"/>
                        </a:solidFill>
                        <a:latin typeface="Graphik" panose="020B0503030202060203"/>
                      </a:endParaRPr>
                    </a:p>
                  </a:txBody>
                  <a:tcPr/>
                </a:tc>
                <a:tc>
                  <a:txBody>
                    <a:bodyPr/>
                    <a:lstStyle/>
                    <a:p>
                      <a:r>
                        <a:rPr lang="en-US" sz="1800">
                          <a:solidFill>
                            <a:srgbClr val="000000"/>
                          </a:solidFill>
                          <a:latin typeface="Graphik" panose="020B0503030202060203"/>
                        </a:rPr>
                        <a:t>Not null check: validate if null values exists for a mandatory field</a:t>
                      </a:r>
                    </a:p>
                  </a:txBody>
                  <a:tcPr/>
                </a:tc>
                <a:tc>
                  <a:txBody>
                    <a:bodyPr/>
                    <a:lstStyle/>
                    <a:p>
                      <a:r>
                        <a:rPr lang="en-US" sz="1800">
                          <a:solidFill>
                            <a:srgbClr val="000000"/>
                          </a:solidFill>
                          <a:latin typeface="Graphik" panose="020B0503030202060203"/>
                        </a:rPr>
                        <a:t>Reference typelists added as part of CC scope in UI Screens</a:t>
                      </a:r>
                    </a:p>
                  </a:txBody>
                  <a:tcPr/>
                </a:tc>
                <a:extLst>
                  <a:ext uri="{0D108BD9-81ED-4DB2-BD59-A6C34878D82A}">
                    <a16:rowId xmlns:a16="http://schemas.microsoft.com/office/drawing/2014/main" val="3713490107"/>
                  </a:ext>
                </a:extLst>
              </a:tr>
              <a:tr h="1413266">
                <a:tc>
                  <a:txBody>
                    <a:bodyPr/>
                    <a:lstStyle/>
                    <a:p>
                      <a:endParaRPr lang="en-US" sz="1800">
                        <a:solidFill>
                          <a:srgbClr val="000000"/>
                        </a:solidFill>
                        <a:latin typeface="Graphik" panose="020B0503030202060203"/>
                      </a:endParaRPr>
                    </a:p>
                  </a:txBody>
                  <a:tcPr/>
                </a:tc>
                <a:tc>
                  <a:txBody>
                    <a:bodyPr/>
                    <a:lstStyle/>
                    <a:p>
                      <a:r>
                        <a:rPr lang="en-US" sz="1800">
                          <a:solidFill>
                            <a:srgbClr val="000000"/>
                          </a:solidFill>
                          <a:latin typeface="Graphik" panose="020B0503030202060203"/>
                        </a:rPr>
                        <a:t>Validate the sequence number/surrogate key generation logic</a:t>
                      </a:r>
                    </a:p>
                  </a:txBody>
                  <a:tcPr/>
                </a:tc>
                <a:tc>
                  <a:txBody>
                    <a:bodyPr/>
                    <a:lstStyle/>
                    <a:p>
                      <a:endParaRPr lang="en-US" sz="1800">
                        <a:solidFill>
                          <a:srgbClr val="000000"/>
                        </a:solidFill>
                        <a:latin typeface="Graphik" panose="020B0503030202060203"/>
                      </a:endParaRPr>
                    </a:p>
                  </a:txBody>
                  <a:tcPr/>
                </a:tc>
                <a:tc>
                  <a:txBody>
                    <a:bodyPr/>
                    <a:lstStyle/>
                    <a:p>
                      <a:r>
                        <a:rPr lang="en-US" sz="1800">
                          <a:solidFill>
                            <a:srgbClr val="000000"/>
                          </a:solidFill>
                          <a:latin typeface="Graphik" panose="020B0503030202060203"/>
                        </a:rPr>
                        <a:t>Uniqueness check: Validate that there is no duplicate for the given combination of fields</a:t>
                      </a:r>
                    </a:p>
                  </a:txBody>
                  <a:tcPr/>
                </a:tc>
                <a:tc>
                  <a:txBody>
                    <a:bodyPr/>
                    <a:lstStyle/>
                    <a:p>
                      <a:endParaRPr lang="en-US" sz="1800">
                        <a:solidFill>
                          <a:srgbClr val="000000"/>
                        </a:solidFill>
                        <a:latin typeface="Graphik" panose="020B0503030202060203"/>
                      </a:endParaRPr>
                    </a:p>
                  </a:txBody>
                  <a:tcPr/>
                </a:tc>
                <a:extLst>
                  <a:ext uri="{0D108BD9-81ED-4DB2-BD59-A6C34878D82A}">
                    <a16:rowId xmlns:a16="http://schemas.microsoft.com/office/drawing/2014/main" val="1455203822"/>
                  </a:ext>
                </a:extLst>
              </a:tr>
              <a:tr h="683460">
                <a:tc>
                  <a:txBody>
                    <a:bodyPr/>
                    <a:lstStyle/>
                    <a:p>
                      <a:endParaRPr lang="en-US" sz="1800">
                        <a:solidFill>
                          <a:srgbClr val="000000"/>
                        </a:solidFill>
                        <a:latin typeface="Graphik" panose="020B0503030202060203"/>
                      </a:endParaRPr>
                    </a:p>
                  </a:txBody>
                  <a:tcPr/>
                </a:tc>
                <a:tc>
                  <a:txBody>
                    <a:bodyPr/>
                    <a:lstStyle/>
                    <a:p>
                      <a:r>
                        <a:rPr lang="en-US" sz="1800">
                          <a:solidFill>
                            <a:srgbClr val="000000"/>
                          </a:solidFill>
                          <a:latin typeface="Graphik" panose="020B0503030202060203"/>
                        </a:rPr>
                        <a:t>Reference Typelists validation</a:t>
                      </a:r>
                    </a:p>
                  </a:txBody>
                  <a:tcPr/>
                </a:tc>
                <a:tc>
                  <a:txBody>
                    <a:bodyPr/>
                    <a:lstStyle/>
                    <a:p>
                      <a:endParaRPr lang="en-US" sz="1800">
                        <a:solidFill>
                          <a:srgbClr val="000000"/>
                        </a:solidFill>
                        <a:latin typeface="Graphik" panose="020B0503030202060203"/>
                      </a:endParaRPr>
                    </a:p>
                  </a:txBody>
                  <a:tcPr/>
                </a:tc>
                <a:tc>
                  <a:txBody>
                    <a:bodyPr/>
                    <a:lstStyle/>
                    <a:p>
                      <a:r>
                        <a:rPr lang="en-US" sz="1800">
                          <a:solidFill>
                            <a:srgbClr val="000000"/>
                          </a:solidFill>
                          <a:latin typeface="Graphik" panose="020B0503030202060203"/>
                        </a:rPr>
                        <a:t>Audit Field validations and error log checks</a:t>
                      </a:r>
                    </a:p>
                  </a:txBody>
                  <a:tcPr/>
                </a:tc>
                <a:tc>
                  <a:txBody>
                    <a:bodyPr/>
                    <a:lstStyle/>
                    <a:p>
                      <a:endParaRPr lang="en-US" sz="1800">
                        <a:solidFill>
                          <a:srgbClr val="000000"/>
                        </a:solidFill>
                        <a:latin typeface="Graphik" panose="020B0503030202060203"/>
                      </a:endParaRPr>
                    </a:p>
                  </a:txBody>
                  <a:tcPr/>
                </a:tc>
                <a:extLst>
                  <a:ext uri="{0D108BD9-81ED-4DB2-BD59-A6C34878D82A}">
                    <a16:rowId xmlns:a16="http://schemas.microsoft.com/office/drawing/2014/main" val="2948246073"/>
                  </a:ext>
                </a:extLst>
              </a:tr>
              <a:tr h="1413266">
                <a:tc>
                  <a:txBody>
                    <a:bodyPr/>
                    <a:lstStyle/>
                    <a:p>
                      <a:endParaRPr lang="en-US" sz="1800">
                        <a:solidFill>
                          <a:srgbClr val="000000"/>
                        </a:solidFill>
                        <a:latin typeface="Graphik" panose="020B0503030202060203"/>
                      </a:endParaRPr>
                    </a:p>
                  </a:txBody>
                  <a:tcPr/>
                </a:tc>
                <a:tc>
                  <a:txBody>
                    <a:bodyPr/>
                    <a:lstStyle/>
                    <a:p>
                      <a:endParaRPr lang="en-US" sz="1800">
                        <a:solidFill>
                          <a:srgbClr val="000000"/>
                        </a:solidFill>
                        <a:latin typeface="Graphik" panose="020B0503030202060203"/>
                      </a:endParaRPr>
                    </a:p>
                  </a:txBody>
                  <a:tcPr/>
                </a:tc>
                <a:tc>
                  <a:txBody>
                    <a:bodyPr/>
                    <a:lstStyle/>
                    <a:p>
                      <a:endParaRPr lang="en-US" sz="1800">
                        <a:solidFill>
                          <a:srgbClr val="000000"/>
                        </a:solidFill>
                        <a:latin typeface="Graphik" panose="020B0503030202060203"/>
                      </a:endParaRPr>
                    </a:p>
                  </a:txBody>
                  <a:tcPr/>
                </a:tc>
                <a:tc>
                  <a:txBody>
                    <a:bodyPr/>
                    <a:lstStyle/>
                    <a:p>
                      <a:r>
                        <a:rPr lang="en-US" sz="1800">
                          <a:solidFill>
                            <a:srgbClr val="000000"/>
                          </a:solidFill>
                          <a:latin typeface="Graphik" panose="020B0503030202060203"/>
                        </a:rPr>
                        <a:t>Domain Check: Validate that the value of a given field lies in a pre-defined domain (Master data)</a:t>
                      </a:r>
                    </a:p>
                  </a:txBody>
                  <a:tcPr/>
                </a:tc>
                <a:tc>
                  <a:txBody>
                    <a:bodyPr/>
                    <a:lstStyle/>
                    <a:p>
                      <a:endParaRPr lang="en-US" sz="1800">
                        <a:solidFill>
                          <a:srgbClr val="000000"/>
                        </a:solidFill>
                        <a:latin typeface="Graphik" panose="020B0503030202060203"/>
                      </a:endParaRPr>
                    </a:p>
                  </a:txBody>
                  <a:tcPr/>
                </a:tc>
                <a:extLst>
                  <a:ext uri="{0D108BD9-81ED-4DB2-BD59-A6C34878D82A}">
                    <a16:rowId xmlns:a16="http://schemas.microsoft.com/office/drawing/2014/main" val="3262747601"/>
                  </a:ext>
                </a:extLst>
              </a:tr>
            </a:tbl>
          </a:graphicData>
        </a:graphic>
      </p:graphicFrame>
      <p:sp>
        <p:nvSpPr>
          <p:cNvPr id="6" name="TextBox 5">
            <a:extLst>
              <a:ext uri="{FF2B5EF4-FFF2-40B4-BE49-F238E27FC236}">
                <a16:creationId xmlns:a16="http://schemas.microsoft.com/office/drawing/2014/main" id="{71AE1D91-1300-09FD-6698-C2EAF514EEF5}"/>
              </a:ext>
            </a:extLst>
          </p:cNvPr>
          <p:cNvSpPr txBox="1"/>
          <p:nvPr/>
        </p:nvSpPr>
        <p:spPr>
          <a:xfrm>
            <a:off x="1047994" y="1646947"/>
            <a:ext cx="22850400" cy="1569660"/>
          </a:xfrm>
          <a:prstGeom prst="rect">
            <a:avLst/>
          </a:prstGeom>
          <a:noFill/>
        </p:spPr>
        <p:txBody>
          <a:bodyPr wrap="square" lIns="91440" tIns="45720" rIns="91440" bIns="45720" rtlCol="0" anchor="t">
            <a:spAutoFit/>
          </a:bodyPr>
          <a:lstStyle/>
          <a:p>
            <a:pPr marL="571500" indent="-571500">
              <a:buFont typeface="Wingdings" panose="05000000000000000000" pitchFamily="2" charset="2"/>
              <a:buChar char="v"/>
            </a:pPr>
            <a:r>
              <a:rPr lang="en-US" sz="2400" dirty="0">
                <a:solidFill>
                  <a:srgbClr val="A100FF"/>
                </a:solidFill>
                <a:latin typeface="Graphik" panose="020B0503030202060203"/>
                <a:ea typeface="MS PGothic"/>
              </a:rPr>
              <a:t>Layer based testing Approach will be adopted with following QA validations (listed in below table)</a:t>
            </a:r>
          </a:p>
          <a:p>
            <a:pPr marL="571500" indent="-571500">
              <a:buFont typeface="Wingdings" panose="05000000000000000000" pitchFamily="2" charset="2"/>
              <a:buChar char="v"/>
            </a:pPr>
            <a:r>
              <a:rPr lang="en-US" sz="2400" dirty="0">
                <a:solidFill>
                  <a:srgbClr val="A100FF"/>
                </a:solidFill>
                <a:latin typeface="Graphik" panose="020B0503030202060203"/>
                <a:ea typeface="MS PGothic"/>
              </a:rPr>
              <a:t>Data conversion testing will be carried across various layers: </a:t>
            </a:r>
            <a:r>
              <a:rPr lang="en-US" sz="2400" b="1" dirty="0">
                <a:solidFill>
                  <a:srgbClr val="A100FF"/>
                </a:solidFill>
                <a:latin typeface="Graphik" panose="020B0503030202060203"/>
                <a:ea typeface="MS PGothic"/>
              </a:rPr>
              <a:t>Source -&gt; Staging -&gt; ADLS (Raw &amp; Transformed) -&gt; CMT In &amp; CMT Out -&gt; GW CC</a:t>
            </a:r>
          </a:p>
          <a:p>
            <a:pPr marL="571500" indent="-571500">
              <a:buFont typeface="Wingdings" panose="05000000000000000000" pitchFamily="2" charset="2"/>
              <a:buChar char="v"/>
            </a:pPr>
            <a:r>
              <a:rPr lang="en-US" sz="2400" dirty="0">
                <a:solidFill>
                  <a:srgbClr val="A100FF"/>
                </a:solidFill>
                <a:latin typeface="Graphik" panose="020B0503030202060203"/>
                <a:ea typeface="MS PGothic"/>
              </a:rPr>
              <a:t>Source to Target and Target to Source data validation will be performed to ensure data integrity is met</a:t>
            </a:r>
          </a:p>
          <a:p>
            <a:pPr marL="571500" indent="-571500">
              <a:buFont typeface="Wingdings" panose="05000000000000000000" pitchFamily="2" charset="2"/>
              <a:buChar char="v"/>
            </a:pPr>
            <a:r>
              <a:rPr lang="en-US" sz="2400" dirty="0">
                <a:solidFill>
                  <a:srgbClr val="A100FF"/>
                </a:solidFill>
                <a:latin typeface="Graphik" panose="020B0503030202060203"/>
                <a:ea typeface="MS PGothic"/>
              </a:rPr>
              <a:t>Documents/Forms metadata will be included as part of Data Migration</a:t>
            </a:r>
          </a:p>
        </p:txBody>
      </p:sp>
      <p:graphicFrame>
        <p:nvGraphicFramePr>
          <p:cNvPr id="9" name="Shape 714">
            <a:extLst>
              <a:ext uri="{FF2B5EF4-FFF2-40B4-BE49-F238E27FC236}">
                <a16:creationId xmlns:a16="http://schemas.microsoft.com/office/drawing/2014/main" id="{8CFA6EFA-73D7-7A49-A282-12AE27E6F417}"/>
              </a:ext>
            </a:extLst>
          </p:cNvPr>
          <p:cNvGraphicFramePr/>
          <p:nvPr>
            <p:extLst>
              <p:ext uri="{D42A27DB-BD31-4B8C-83A1-F6EECF244321}">
                <p14:modId xmlns:p14="http://schemas.microsoft.com/office/powerpoint/2010/main" val="2699783126"/>
              </p:ext>
            </p:extLst>
          </p:nvPr>
        </p:nvGraphicFramePr>
        <p:xfrm>
          <a:off x="14578366" y="3316338"/>
          <a:ext cx="9523959" cy="4206260"/>
        </p:xfrm>
        <a:graphic>
          <a:graphicData uri="http://schemas.openxmlformats.org/drawingml/2006/table">
            <a:tbl>
              <a:tblPr firstRow="1" bandRow="1">
                <a:noFill/>
              </a:tblPr>
              <a:tblGrid>
                <a:gridCol w="4522569">
                  <a:extLst>
                    <a:ext uri="{9D8B030D-6E8A-4147-A177-3AD203B41FA5}">
                      <a16:colId xmlns:a16="http://schemas.microsoft.com/office/drawing/2014/main" val="20000"/>
                    </a:ext>
                  </a:extLst>
                </a:gridCol>
                <a:gridCol w="5001390">
                  <a:extLst>
                    <a:ext uri="{9D8B030D-6E8A-4147-A177-3AD203B41FA5}">
                      <a16:colId xmlns:a16="http://schemas.microsoft.com/office/drawing/2014/main" val="20001"/>
                    </a:ext>
                  </a:extLst>
                </a:gridCol>
              </a:tblGrid>
              <a:tr h="405197">
                <a:tc gridSpan="2">
                  <a:txBody>
                    <a:bodyPr/>
                    <a:lstStyle/>
                    <a:p>
                      <a:pPr marL="0" marR="0" lvl="0" indent="0" algn="ctr" rtl="0">
                        <a:lnSpc>
                          <a:spcPct val="100000"/>
                        </a:lnSpc>
                        <a:spcBef>
                          <a:spcPts val="0"/>
                        </a:spcBef>
                        <a:spcAft>
                          <a:spcPts val="0"/>
                        </a:spcAft>
                        <a:buClr>
                          <a:schemeClr val="dk1"/>
                        </a:buClr>
                        <a:buSzPct val="25000"/>
                        <a:buFont typeface="Calibri"/>
                        <a:buNone/>
                      </a:pPr>
                      <a:r>
                        <a:rPr lang="en-US" sz="2400" b="1" u="none" strike="noStrike" cap="none">
                          <a:solidFill>
                            <a:schemeClr val="bg1"/>
                          </a:solidFill>
                          <a:latin typeface="Calibri"/>
                          <a:ea typeface="Calibri"/>
                          <a:cs typeface="Calibri"/>
                          <a:sym typeface="Calibri"/>
                        </a:rPr>
                        <a:t>Technical KPIs</a:t>
                      </a:r>
                    </a:p>
                  </a:txBody>
                  <a:tcPr marL="91450" marR="91450" marT="45725" marB="45725">
                    <a:solidFill>
                      <a:srgbClr val="7030A0"/>
                    </a:solidFill>
                  </a:tcPr>
                </a:tc>
                <a:tc hMerge="1">
                  <a:txBody>
                    <a:bodyPr/>
                    <a:lstStyle/>
                    <a:p>
                      <a:pPr marL="0" marR="0" lvl="0" indent="0" algn="ctr" rtl="0">
                        <a:lnSpc>
                          <a:spcPct val="100000"/>
                        </a:lnSpc>
                        <a:spcBef>
                          <a:spcPts val="0"/>
                        </a:spcBef>
                        <a:spcAft>
                          <a:spcPts val="0"/>
                        </a:spcAft>
                        <a:buClr>
                          <a:schemeClr val="dk1"/>
                        </a:buClr>
                        <a:buSzPct val="25000"/>
                        <a:buFont typeface="Calibri"/>
                        <a:buNone/>
                      </a:pPr>
                      <a:endParaRPr lang="en-US" sz="1400" b="1" u="none" strike="noStrike" cap="none">
                        <a:solidFill>
                          <a:schemeClr val="dk1"/>
                        </a:solidFill>
                        <a:latin typeface="Calibri"/>
                        <a:ea typeface="Calibri"/>
                        <a:cs typeface="Calibri"/>
                        <a:sym typeface="Calibri"/>
                      </a:endParaRPr>
                    </a:p>
                  </a:txBody>
                  <a:tcPr marL="91450" marR="91450" marT="45725" marB="45725">
                    <a:solidFill>
                      <a:schemeClr val="tx2">
                        <a:lumMod val="20000"/>
                        <a:lumOff val="80000"/>
                      </a:schemeClr>
                    </a:solidFill>
                  </a:tcPr>
                </a:tc>
                <a:extLst>
                  <a:ext uri="{0D108BD9-81ED-4DB2-BD59-A6C34878D82A}">
                    <a16:rowId xmlns:a16="http://schemas.microsoft.com/office/drawing/2014/main" val="10000"/>
                  </a:ext>
                </a:extLst>
              </a:tr>
              <a:tr h="1576003">
                <a:tc>
                  <a:txBody>
                    <a:bodyPr/>
                    <a:lstStyle/>
                    <a:p>
                      <a:pPr marL="342900" marR="0" lvl="0" indent="-342900" algn="l" defTabSz="914400" rtl="0" eaLnBrk="1" fontAlgn="auto" latinLnBrk="0" hangingPunct="1">
                        <a:lnSpc>
                          <a:spcPct val="100000"/>
                        </a:lnSpc>
                        <a:spcBef>
                          <a:spcPts val="0"/>
                        </a:spcBef>
                        <a:spcAft>
                          <a:spcPts val="0"/>
                        </a:spcAft>
                        <a:buClr>
                          <a:schemeClr val="dk1"/>
                        </a:buClr>
                        <a:buSzPct val="100000"/>
                        <a:buFont typeface="Arial" panose="020B0604020202020204" pitchFamily="34" charset="0"/>
                        <a:buChar char="•"/>
                        <a:tabLst/>
                        <a:defRPr/>
                      </a:pPr>
                      <a:r>
                        <a:rPr lang="en-US" sz="2000" u="none" strike="noStrike" cap="none">
                          <a:solidFill>
                            <a:srgbClr val="000000"/>
                          </a:solidFill>
                          <a:latin typeface="Graphik" panose="020B0503030202060203"/>
                          <a:ea typeface="Calibri"/>
                          <a:cs typeface="Calibri"/>
                          <a:sym typeface="Calibri"/>
                        </a:rPr>
                        <a:t>Total number of policies</a:t>
                      </a:r>
                    </a:p>
                    <a:p>
                      <a:pPr marL="342900" marR="0" lvl="0" indent="-342900" algn="l" defTabSz="914400" rtl="0" eaLnBrk="1" fontAlgn="auto" latinLnBrk="0" hangingPunct="1">
                        <a:lnSpc>
                          <a:spcPct val="100000"/>
                        </a:lnSpc>
                        <a:spcBef>
                          <a:spcPts val="0"/>
                        </a:spcBef>
                        <a:spcAft>
                          <a:spcPts val="0"/>
                        </a:spcAft>
                        <a:buClr>
                          <a:schemeClr val="dk1"/>
                        </a:buClr>
                        <a:buSzPct val="100000"/>
                        <a:buFont typeface="Arial" panose="020B0604020202020204" pitchFamily="34" charset="0"/>
                        <a:buChar char="•"/>
                        <a:tabLst/>
                        <a:defRPr/>
                      </a:pPr>
                      <a:r>
                        <a:rPr lang="en-US" sz="2000" u="none" strike="noStrike" cap="none">
                          <a:solidFill>
                            <a:srgbClr val="000000"/>
                          </a:solidFill>
                          <a:latin typeface="Graphik" panose="020B0503030202060203"/>
                          <a:ea typeface="Calibri"/>
                          <a:cs typeface="Calibri"/>
                          <a:sym typeface="Calibri"/>
                        </a:rPr>
                        <a:t>Total number of Claims </a:t>
                      </a:r>
                    </a:p>
                    <a:p>
                      <a:pPr marL="342900" marR="0" lvl="0" indent="-342900" algn="l" defTabSz="914400" rtl="0" eaLnBrk="1" fontAlgn="auto" latinLnBrk="0" hangingPunct="1">
                        <a:lnSpc>
                          <a:spcPct val="100000"/>
                        </a:lnSpc>
                        <a:spcBef>
                          <a:spcPts val="0"/>
                        </a:spcBef>
                        <a:spcAft>
                          <a:spcPts val="0"/>
                        </a:spcAft>
                        <a:buClr>
                          <a:schemeClr val="dk1"/>
                        </a:buClr>
                        <a:buSzPct val="100000"/>
                        <a:buFont typeface="Arial" panose="020B0604020202020204" pitchFamily="34" charset="0"/>
                        <a:buChar char="•"/>
                        <a:tabLst/>
                        <a:defRPr/>
                      </a:pPr>
                      <a:r>
                        <a:rPr lang="en-US" sz="2000" u="none" strike="noStrike" cap="none">
                          <a:solidFill>
                            <a:srgbClr val="000000"/>
                          </a:solidFill>
                          <a:latin typeface="Graphik" panose="020B0503030202060203"/>
                          <a:ea typeface="Calibri"/>
                          <a:cs typeface="Calibri"/>
                          <a:sym typeface="Calibri"/>
                        </a:rPr>
                        <a:t>Total number of Loss transactions (Reserve, Recovery)</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Total number of Claims  by LOB</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Total number of Claims per Status</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Total number of Claims per segment (</a:t>
                      </a:r>
                      <a:r>
                        <a:rPr lang="en-US" sz="2000" u="none" strike="noStrike" cap="none">
                          <a:solidFill>
                            <a:srgbClr val="A100FF"/>
                          </a:solidFill>
                          <a:latin typeface="Graphik" panose="020B0503030202060203"/>
                          <a:ea typeface="Calibri"/>
                          <a:cs typeface="Calibri"/>
                          <a:sym typeface="Calibri"/>
                        </a:rPr>
                        <a:t>loss type, CAT code*)</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Aggregated amount of the payment per claim</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Total amount of the reserve per claims</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endParaRPr lang="en-US" sz="2000" u="none" strike="noStrike" cap="none" baseline="0">
                        <a:solidFill>
                          <a:srgbClr val="000000"/>
                        </a:solidFill>
                        <a:latin typeface="Graphik" panose="020B0503030202060203"/>
                        <a:ea typeface="Calibri"/>
                        <a:cs typeface="Calibri"/>
                        <a:sym typeface="Calibri"/>
                      </a:endParaRPr>
                    </a:p>
                  </a:txBody>
                  <a:tcPr marL="91450" marR="91450" marT="45725" marB="45725">
                    <a:solidFill>
                      <a:schemeClr val="lt1">
                        <a:alpha val="20000"/>
                      </a:schemeClr>
                    </a:solidFill>
                  </a:tcPr>
                </a:tc>
                <a:tc>
                  <a:txBody>
                    <a:bodyPr/>
                    <a:lstStyle/>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Total number of coverages </a:t>
                      </a:r>
                      <a:r>
                        <a:rPr lang="en-US" sz="2000" u="none" strike="noStrike" cap="none">
                          <a:solidFill>
                            <a:srgbClr val="000000"/>
                          </a:solidFill>
                          <a:latin typeface="Graphik" panose="020B0503030202060203"/>
                          <a:ea typeface="Calibri"/>
                          <a:cs typeface="Calibri"/>
                          <a:sym typeface="Calibri"/>
                        </a:rPr>
                        <a:t>per claim</a:t>
                      </a:r>
                      <a:endParaRPr lang="en-US" sz="2000" u="none" strike="noStrike" cap="none" baseline="0">
                        <a:solidFill>
                          <a:srgbClr val="000000"/>
                        </a:solidFill>
                        <a:latin typeface="Graphik" panose="020B0503030202060203"/>
                        <a:ea typeface="Calibri"/>
                        <a:cs typeface="Calibri"/>
                        <a:sym typeface="Calibri"/>
                      </a:endParaRP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Total number of incidents </a:t>
                      </a:r>
                      <a:r>
                        <a:rPr lang="en-US" sz="2000" u="none" strike="noStrike" cap="none">
                          <a:solidFill>
                            <a:srgbClr val="000000"/>
                          </a:solidFill>
                          <a:latin typeface="Graphik" panose="020B0503030202060203"/>
                          <a:ea typeface="Calibri"/>
                          <a:cs typeface="Calibri"/>
                          <a:sym typeface="Calibri"/>
                        </a:rPr>
                        <a:t>per claim</a:t>
                      </a:r>
                      <a:endParaRPr lang="en-US" sz="2000" u="none" strike="noStrike" cap="none" baseline="0">
                        <a:solidFill>
                          <a:srgbClr val="000000"/>
                        </a:solidFill>
                        <a:latin typeface="Graphik" panose="020B0503030202060203"/>
                        <a:ea typeface="Calibri"/>
                        <a:cs typeface="Calibri"/>
                        <a:sym typeface="Calibri"/>
                      </a:endParaRP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Total number of  exposure per claim</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Total number of Risk unit per claims</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Total amount recovery per Claim</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Total amount of the recovery reserve per claim</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Deductible billing – historical data </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TPA errors – historical third-party errors</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a:solidFill>
                            <a:srgbClr val="000000"/>
                          </a:solidFill>
                          <a:latin typeface="Graphik" panose="020B0503030202060203"/>
                          <a:ea typeface="Calibri"/>
                          <a:cs typeface="Calibri"/>
                          <a:sym typeface="Calibri"/>
                        </a:rPr>
                        <a:t>Claims Financials – Year wise</a:t>
                      </a:r>
                    </a:p>
                    <a:p>
                      <a:pPr marL="342900" marR="0" lvl="0" indent="-342900" algn="l" defTabSz="457240" rtl="0" eaLnBrk="1" fontAlgn="auto" latinLnBrk="0" hangingPunct="1">
                        <a:lnSpc>
                          <a:spcPct val="100000"/>
                        </a:lnSpc>
                        <a:spcBef>
                          <a:spcPts val="0"/>
                        </a:spcBef>
                        <a:spcAft>
                          <a:spcPts val="0"/>
                        </a:spcAft>
                        <a:buClr>
                          <a:schemeClr val="dk1"/>
                        </a:buClr>
                        <a:buSzPct val="100000"/>
                        <a:buFont typeface="Arial" panose="020B0604020202020204" pitchFamily="34" charset="0"/>
                        <a:buChar char="•"/>
                        <a:tabLst/>
                        <a:defRPr/>
                      </a:pPr>
                      <a:endParaRPr lang="en-US" sz="2000" u="none" strike="noStrike" cap="none">
                        <a:solidFill>
                          <a:srgbClr val="000000"/>
                        </a:solidFill>
                        <a:latin typeface="Graphik" panose="020B0503030202060203"/>
                        <a:ea typeface="Calibri"/>
                        <a:cs typeface="Calibri"/>
                        <a:sym typeface="Calibri"/>
                      </a:endParaRP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endParaRPr lang="en-US" sz="2000" u="none" strike="noStrike" cap="none">
                        <a:solidFill>
                          <a:srgbClr val="000000"/>
                        </a:solidFill>
                        <a:latin typeface="Graphik" panose="020B0503030202060203"/>
                        <a:ea typeface="Calibri"/>
                        <a:cs typeface="Calibri"/>
                        <a:sym typeface="Calibri"/>
                      </a:endParaRPr>
                    </a:p>
                  </a:txBody>
                  <a:tcPr marL="91450" marR="91450" marT="45725" marB="45725">
                    <a:solidFill>
                      <a:schemeClr val="lt1">
                        <a:alpha val="20000"/>
                      </a:schemeClr>
                    </a:solidFill>
                  </a:tcPr>
                </a:tc>
                <a:extLst>
                  <a:ext uri="{0D108BD9-81ED-4DB2-BD59-A6C34878D82A}">
                    <a16:rowId xmlns:a16="http://schemas.microsoft.com/office/drawing/2014/main" val="10001"/>
                  </a:ext>
                </a:extLst>
              </a:tr>
            </a:tbl>
          </a:graphicData>
        </a:graphic>
      </p:graphicFrame>
      <p:sp>
        <p:nvSpPr>
          <p:cNvPr id="11" name="TextBox 10">
            <a:extLst>
              <a:ext uri="{FF2B5EF4-FFF2-40B4-BE49-F238E27FC236}">
                <a16:creationId xmlns:a16="http://schemas.microsoft.com/office/drawing/2014/main" id="{9F80E1FD-2D3B-0380-9F5B-DB4BBA74971A}"/>
              </a:ext>
            </a:extLst>
          </p:cNvPr>
          <p:cNvSpPr txBox="1"/>
          <p:nvPr/>
        </p:nvSpPr>
        <p:spPr>
          <a:xfrm>
            <a:off x="14578364" y="11046510"/>
            <a:ext cx="9731035" cy="19389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R="0" lvl="0" algn="l" defTabSz="914400" rtl="0" eaLnBrk="1" fontAlgn="auto" latinLnBrk="0" hangingPunct="1">
              <a:lnSpc>
                <a:spcPct val="100000"/>
              </a:lnSpc>
              <a:spcBef>
                <a:spcPts val="0"/>
              </a:spcBef>
              <a:spcAft>
                <a:spcPts val="0"/>
              </a:spcAft>
              <a:buClrTx/>
              <a:buSzTx/>
              <a:tabLst/>
              <a:defRPr/>
            </a:pPr>
            <a:r>
              <a:rPr lang="en-US" sz="2000" b="1" dirty="0">
                <a:solidFill>
                  <a:srgbClr val="000000"/>
                </a:solidFill>
                <a:latin typeface="Graphik" panose="020B0503030202060203"/>
              </a:rPr>
              <a:t>Balancing Reconciliation metrics will include validation of:</a:t>
            </a:r>
            <a:r>
              <a:rPr lang="en-US" sz="2000" dirty="0">
                <a:solidFill>
                  <a:srgbClr val="000000"/>
                </a:solidFill>
                <a:latin typeface="Graphik" panose="020B0503030202060203"/>
              </a:rPr>
              <a:t> </a:t>
            </a:r>
          </a:p>
          <a:p>
            <a:pPr marL="457200" marR="0" lvl="0" indent="-457200" algn="l" defTabSz="914400" rtl="0" eaLnBrk="1" fontAlgn="auto" latinLnBrk="0" hangingPunct="1">
              <a:lnSpc>
                <a:spcPct val="100000"/>
              </a:lnSpc>
              <a:spcBef>
                <a:spcPts val="0"/>
              </a:spcBef>
              <a:spcAft>
                <a:spcPts val="0"/>
              </a:spcAft>
              <a:buClrTx/>
              <a:buSzTx/>
              <a:buAutoNum type="arabicParenBoth"/>
              <a:tabLst/>
              <a:defRPr/>
            </a:pPr>
            <a:r>
              <a:rPr lang="en-US" sz="2000" dirty="0">
                <a:solidFill>
                  <a:srgbClr val="000000"/>
                </a:solidFill>
                <a:latin typeface="Graphik" panose="020B0503030202060203"/>
              </a:rPr>
              <a:t>Simple record counts check for each table to keep track of whether the Targeted number of records have migrated or not</a:t>
            </a:r>
          </a:p>
          <a:p>
            <a:pPr marL="457200" indent="-457200" defTabSz="914400" eaLnBrk="1" fontAlgn="auto" hangingPunct="1">
              <a:spcBef>
                <a:spcPts val="0"/>
              </a:spcBef>
              <a:spcAft>
                <a:spcPts val="0"/>
              </a:spcAft>
              <a:buAutoNum type="arabicParenBoth"/>
              <a:defRPr/>
            </a:pPr>
            <a:r>
              <a:rPr lang="en-US" sz="2000" dirty="0">
                <a:solidFill>
                  <a:srgbClr val="000000"/>
                </a:solidFill>
                <a:latin typeface="Graphik" panose="020B0503030202060203"/>
              </a:rPr>
              <a:t>Compare SUM of measure fields between Source and Target (CMT, In/Out)</a:t>
            </a:r>
          </a:p>
          <a:p>
            <a:pPr marL="457200" indent="-457200" defTabSz="914400" eaLnBrk="1" fontAlgn="auto" hangingPunct="1">
              <a:spcBef>
                <a:spcPts val="0"/>
              </a:spcBef>
              <a:spcAft>
                <a:spcPts val="0"/>
              </a:spcAft>
              <a:buAutoNum type="arabicParenBoth"/>
              <a:defRPr/>
            </a:pPr>
            <a:r>
              <a:rPr lang="en-US" sz="2000" dirty="0">
                <a:solidFill>
                  <a:srgbClr val="000000"/>
                </a:solidFill>
                <a:latin typeface="Graphik" panose="020B0503030202060203"/>
              </a:rPr>
              <a:t>Compare individual transactions between Source and Target (CMT, In/Out)</a:t>
            </a:r>
          </a:p>
          <a:p>
            <a:pPr marL="457200" indent="-457200" defTabSz="914400" eaLnBrk="1" fontAlgn="auto" hangingPunct="1">
              <a:spcBef>
                <a:spcPts val="0"/>
              </a:spcBef>
              <a:spcAft>
                <a:spcPts val="0"/>
              </a:spcAft>
              <a:buAutoNum type="arabicParenBoth"/>
              <a:defRPr/>
            </a:pPr>
            <a:r>
              <a:rPr lang="en-US" sz="2000" dirty="0">
                <a:solidFill>
                  <a:srgbClr val="000000"/>
                </a:solidFill>
                <a:latin typeface="Graphik" panose="020B0503030202060203"/>
              </a:rPr>
              <a:t>Validate any new additional KPIs, Claim financials w.r.t Workers Comp LOB</a:t>
            </a:r>
          </a:p>
        </p:txBody>
      </p:sp>
      <p:graphicFrame>
        <p:nvGraphicFramePr>
          <p:cNvPr id="7" name="Shape 714">
            <a:extLst>
              <a:ext uri="{FF2B5EF4-FFF2-40B4-BE49-F238E27FC236}">
                <a16:creationId xmlns:a16="http://schemas.microsoft.com/office/drawing/2014/main" id="{D6DAABD3-C75B-03CB-C1A9-2A795BFDC793}"/>
              </a:ext>
            </a:extLst>
          </p:cNvPr>
          <p:cNvGraphicFramePr/>
          <p:nvPr>
            <p:extLst>
              <p:ext uri="{D42A27DB-BD31-4B8C-83A1-F6EECF244321}">
                <p14:modId xmlns:p14="http://schemas.microsoft.com/office/powerpoint/2010/main" val="384956590"/>
              </p:ext>
            </p:extLst>
          </p:nvPr>
        </p:nvGraphicFramePr>
        <p:xfrm>
          <a:off x="14578365" y="8400624"/>
          <a:ext cx="9523959" cy="2377460"/>
        </p:xfrm>
        <a:graphic>
          <a:graphicData uri="http://schemas.openxmlformats.org/drawingml/2006/table">
            <a:tbl>
              <a:tblPr firstRow="1" bandRow="1">
                <a:noFill/>
              </a:tblPr>
              <a:tblGrid>
                <a:gridCol w="9523959">
                  <a:extLst>
                    <a:ext uri="{9D8B030D-6E8A-4147-A177-3AD203B41FA5}">
                      <a16:colId xmlns:a16="http://schemas.microsoft.com/office/drawing/2014/main" val="20000"/>
                    </a:ext>
                  </a:extLst>
                </a:gridCol>
              </a:tblGrid>
              <a:tr h="405197">
                <a:tc>
                  <a:txBody>
                    <a:bodyPr/>
                    <a:lstStyle/>
                    <a:p>
                      <a:pPr marL="0" marR="0" lvl="0" indent="0" algn="ctr" rtl="0">
                        <a:lnSpc>
                          <a:spcPct val="100000"/>
                        </a:lnSpc>
                        <a:spcBef>
                          <a:spcPts val="0"/>
                        </a:spcBef>
                        <a:spcAft>
                          <a:spcPts val="0"/>
                        </a:spcAft>
                        <a:buClr>
                          <a:schemeClr val="dk1"/>
                        </a:buClr>
                        <a:buSzPct val="25000"/>
                        <a:buFont typeface="Calibri"/>
                        <a:buNone/>
                      </a:pPr>
                      <a:r>
                        <a:rPr lang="en-US" sz="2400" b="1" u="none" strike="noStrike" cap="none">
                          <a:solidFill>
                            <a:schemeClr val="bg1"/>
                          </a:solidFill>
                          <a:latin typeface="Calibri"/>
                          <a:ea typeface="Calibri"/>
                          <a:cs typeface="Calibri"/>
                          <a:sym typeface="Calibri"/>
                        </a:rPr>
                        <a:t>Functional KPIs</a:t>
                      </a:r>
                    </a:p>
                  </a:txBody>
                  <a:tcPr marL="91450" marR="91450" marT="45725" marB="45725">
                    <a:solidFill>
                      <a:srgbClr val="7030A0"/>
                    </a:solidFill>
                  </a:tcPr>
                </a:tc>
                <a:extLst>
                  <a:ext uri="{0D108BD9-81ED-4DB2-BD59-A6C34878D82A}">
                    <a16:rowId xmlns:a16="http://schemas.microsoft.com/office/drawing/2014/main" val="10000"/>
                  </a:ext>
                </a:extLst>
              </a:tr>
              <a:tr h="1576003">
                <a:tc>
                  <a:txBody>
                    <a:bodyPr/>
                    <a:lstStyle/>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Percentage of Data Quality Failure, Data Quality Rejection Count</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Percentage of Records Migrated Successfully, Records mismatch count</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File Count, Row Count, Time Taken for each step and table</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Status for each step and table (Success/Failure)</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Start time &amp; End time on each step and table</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Error messages on each step, in case of any failures</a:t>
                      </a:r>
                    </a:p>
                  </a:txBody>
                  <a:tcPr marL="91450" marR="91450" marT="45725" marB="45725">
                    <a:solidFill>
                      <a:schemeClr val="lt1">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3481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16</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75881" y="2645923"/>
            <a:ext cx="8949446" cy="5058116"/>
          </a:xfrm>
          <a:prstGeom prst="rect">
            <a:avLst/>
          </a:prstGeom>
          <a:noFill/>
        </p:spPr>
        <p:txBody>
          <a:bodyPr wrap="square" rtlCol="0">
            <a:spAutoFit/>
          </a:bodyPr>
          <a:lstStyle/>
          <a:p>
            <a:pPr>
              <a:lnSpc>
                <a:spcPct val="150000"/>
              </a:lnSpc>
            </a:pPr>
            <a:r>
              <a:rPr lang="en-US" sz="7500" b="1">
                <a:solidFill>
                  <a:schemeClr val="bg1"/>
                </a:solidFill>
              </a:rPr>
              <a:t>MSIG Claims Data Validation vs. UI Screen Validations</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349896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 descr="TN0053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5670" y="1464248"/>
            <a:ext cx="1557406" cy="11638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46" name="Straight Connector 45"/>
          <p:cNvCxnSpPr/>
          <p:nvPr/>
        </p:nvCxnSpPr>
        <p:spPr>
          <a:xfrm>
            <a:off x="4930313" y="1976086"/>
            <a:ext cx="1892110"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Rectangle 1034"/>
          <p:cNvSpPr>
            <a:spLocks noChangeArrowheads="1"/>
          </p:cNvSpPr>
          <p:nvPr/>
        </p:nvSpPr>
        <p:spPr bwMode="auto">
          <a:xfrm>
            <a:off x="6869661" y="1587286"/>
            <a:ext cx="2106544" cy="9139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Claim Registration/FNOL</a:t>
            </a:r>
          </a:p>
        </p:txBody>
      </p:sp>
      <p:cxnSp>
        <p:nvCxnSpPr>
          <p:cNvPr id="48" name="Straight Connector 47"/>
          <p:cNvCxnSpPr>
            <a:endCxn id="52" idx="1"/>
          </p:cNvCxnSpPr>
          <p:nvPr/>
        </p:nvCxnSpPr>
        <p:spPr>
          <a:xfrm>
            <a:off x="9035885" y="2044248"/>
            <a:ext cx="2134296"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1034"/>
          <p:cNvSpPr>
            <a:spLocks noChangeArrowheads="1"/>
          </p:cNvSpPr>
          <p:nvPr/>
        </p:nvSpPr>
        <p:spPr bwMode="auto">
          <a:xfrm>
            <a:off x="4393719" y="2831239"/>
            <a:ext cx="1967649" cy="726481"/>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New Claim Wizard</a:t>
            </a:r>
          </a:p>
        </p:txBody>
      </p:sp>
      <p:sp>
        <p:nvSpPr>
          <p:cNvPr id="50" name="Rectangle 49"/>
          <p:cNvSpPr/>
          <p:nvPr/>
        </p:nvSpPr>
        <p:spPr>
          <a:xfrm>
            <a:off x="4393719" y="3542068"/>
            <a:ext cx="1967649" cy="579374"/>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FNOL Details</a:t>
            </a:r>
          </a:p>
        </p:txBody>
      </p:sp>
      <p:sp>
        <p:nvSpPr>
          <p:cNvPr id="52" name="Rectangle 1034"/>
          <p:cNvSpPr>
            <a:spLocks noChangeArrowheads="1"/>
          </p:cNvSpPr>
          <p:nvPr/>
        </p:nvSpPr>
        <p:spPr bwMode="auto">
          <a:xfrm>
            <a:off x="11170181" y="1587286"/>
            <a:ext cx="2390023" cy="913924"/>
          </a:xfrm>
          <a:prstGeom prst="rect">
            <a:avLst/>
          </a:prstGeom>
          <a:ln>
            <a:solidFill>
              <a:srgbClr val="000000"/>
            </a:solidFill>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Investigation and Assessment</a:t>
            </a:r>
          </a:p>
        </p:txBody>
      </p:sp>
      <p:sp>
        <p:nvSpPr>
          <p:cNvPr id="57" name="Rectangle 56"/>
          <p:cNvSpPr/>
          <p:nvPr/>
        </p:nvSpPr>
        <p:spPr>
          <a:xfrm>
            <a:off x="8606116" y="2681350"/>
            <a:ext cx="2930339" cy="1013042"/>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Summary ,Exposure ,Loss Details</a:t>
            </a:r>
          </a:p>
        </p:txBody>
      </p:sp>
      <p:sp>
        <p:nvSpPr>
          <p:cNvPr id="65" name="Rectangle 64"/>
          <p:cNvSpPr/>
          <p:nvPr/>
        </p:nvSpPr>
        <p:spPr>
          <a:xfrm>
            <a:off x="8606113" y="3745859"/>
            <a:ext cx="2930341" cy="1137189"/>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Claim Details, Loss Details, Exposure Details ,Parties Involved, Planned Actives </a:t>
            </a:r>
          </a:p>
        </p:txBody>
      </p:sp>
      <p:sp>
        <p:nvSpPr>
          <p:cNvPr id="95" name="Rectangle 94"/>
          <p:cNvSpPr/>
          <p:nvPr/>
        </p:nvSpPr>
        <p:spPr>
          <a:xfrm>
            <a:off x="8606115" y="4908432"/>
            <a:ext cx="2930341" cy="357953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endParaRPr lang="en-US" sz="1799">
              <a:solidFill>
                <a:srgbClr val="000000"/>
              </a:solidFill>
            </a:endParaRPr>
          </a:p>
          <a:p>
            <a:pPr marL="342729" lvl="1" indent="-342729">
              <a:buFont typeface="Wingdings" pitchFamily="2" charset="2"/>
              <a:buChar char="§"/>
              <a:defRPr/>
            </a:pPr>
            <a:r>
              <a:rPr lang="en-US" sz="1799">
                <a:solidFill>
                  <a:srgbClr val="000000"/>
                </a:solidFill>
              </a:rPr>
              <a:t>CC_CLAIM </a:t>
            </a:r>
          </a:p>
          <a:p>
            <a:pPr marL="342729" lvl="1" indent="-342729">
              <a:buFont typeface="Wingdings" pitchFamily="2" charset="2"/>
              <a:buChar char="§"/>
              <a:defRPr/>
            </a:pPr>
            <a:r>
              <a:rPr lang="en-US" sz="1799">
                <a:solidFill>
                  <a:srgbClr val="000000"/>
                </a:solidFill>
              </a:rPr>
              <a:t>CC_INCIDENT</a:t>
            </a:r>
          </a:p>
          <a:p>
            <a:pPr marL="342729" lvl="1" indent="-342729">
              <a:buFont typeface="Wingdings" pitchFamily="2" charset="2"/>
              <a:buChar char="§"/>
              <a:defRPr/>
            </a:pPr>
            <a:r>
              <a:rPr lang="en-US" sz="1799">
                <a:solidFill>
                  <a:srgbClr val="000000"/>
                </a:solidFill>
              </a:rPr>
              <a:t>CC_POLICY</a:t>
            </a:r>
          </a:p>
          <a:p>
            <a:pPr marL="342729" lvl="1" indent="-342729">
              <a:buFont typeface="Wingdings" pitchFamily="2" charset="2"/>
              <a:buChar char="§"/>
              <a:defRPr/>
            </a:pPr>
            <a:r>
              <a:rPr lang="en-US" sz="1799">
                <a:solidFill>
                  <a:srgbClr val="000000"/>
                </a:solidFill>
              </a:rPr>
              <a:t>CC_COVERAGE</a:t>
            </a:r>
          </a:p>
          <a:p>
            <a:pPr marL="342729" lvl="1" indent="-342729">
              <a:buFont typeface="Wingdings" pitchFamily="2" charset="2"/>
              <a:buChar char="§"/>
              <a:defRPr/>
            </a:pPr>
            <a:r>
              <a:rPr lang="en-US" sz="1799">
                <a:solidFill>
                  <a:srgbClr val="000000"/>
                </a:solidFill>
              </a:rPr>
              <a:t>CC_CONTACT</a:t>
            </a:r>
          </a:p>
          <a:p>
            <a:pPr marL="342729" lvl="1" indent="-342729">
              <a:buFont typeface="Wingdings" pitchFamily="2" charset="2"/>
              <a:buChar char="§"/>
              <a:defRPr/>
            </a:pPr>
            <a:r>
              <a:rPr lang="en-US" sz="1799">
                <a:solidFill>
                  <a:srgbClr val="000000"/>
                </a:solidFill>
              </a:rPr>
              <a:t>CC_CLAIMCONTACT</a:t>
            </a:r>
          </a:p>
          <a:p>
            <a:pPr marL="342729" lvl="1" indent="-342729">
              <a:buFont typeface="Wingdings" pitchFamily="2" charset="2"/>
              <a:buChar char="§"/>
              <a:defRPr/>
            </a:pPr>
            <a:r>
              <a:rPr lang="en-US" sz="1799">
                <a:solidFill>
                  <a:srgbClr val="000000"/>
                </a:solidFill>
              </a:rPr>
              <a:t>CC_ADDRESS</a:t>
            </a:r>
          </a:p>
          <a:p>
            <a:pPr marL="342729" lvl="1" indent="-342729">
              <a:buFont typeface="Wingdings" pitchFamily="2" charset="2"/>
              <a:buChar char="§"/>
              <a:defRPr/>
            </a:pPr>
            <a:r>
              <a:rPr lang="en-US" sz="1799">
                <a:solidFill>
                  <a:srgbClr val="000000"/>
                </a:solidFill>
              </a:rPr>
              <a:t>CC_EXPOSURE</a:t>
            </a:r>
          </a:p>
          <a:p>
            <a:pPr marL="342729" lvl="1" indent="-342729">
              <a:buFont typeface="Wingdings" pitchFamily="2" charset="2"/>
              <a:buChar char="§"/>
              <a:defRPr/>
            </a:pPr>
            <a:r>
              <a:rPr lang="en-US" sz="1799">
                <a:solidFill>
                  <a:srgbClr val="000000"/>
                </a:solidFill>
              </a:rPr>
              <a:t>CC_ACTIVITY</a:t>
            </a:r>
          </a:p>
          <a:p>
            <a:pPr marL="342729" lvl="1" indent="-342729">
              <a:buFont typeface="Wingdings" pitchFamily="2" charset="2"/>
              <a:buChar char="§"/>
              <a:defRPr/>
            </a:pPr>
            <a:r>
              <a:rPr lang="en-US" sz="1799">
                <a:solidFill>
                  <a:srgbClr val="000000"/>
                </a:solidFill>
              </a:rPr>
              <a:t>CC_VECHILE</a:t>
            </a:r>
          </a:p>
          <a:p>
            <a:pPr marL="342729" lvl="1" indent="-342729">
              <a:buFont typeface="Wingdings" pitchFamily="2" charset="2"/>
              <a:buChar char="§"/>
              <a:defRPr/>
            </a:pPr>
            <a:r>
              <a:rPr lang="en-US" sz="1799">
                <a:solidFill>
                  <a:srgbClr val="000000"/>
                </a:solidFill>
              </a:rPr>
              <a:t>CC_RISKUNIT </a:t>
            </a:r>
          </a:p>
          <a:p>
            <a:pPr marL="342729" lvl="1" indent="-342729">
              <a:buFont typeface="Wingdings" pitchFamily="2" charset="2"/>
              <a:buChar char="§"/>
              <a:defRPr/>
            </a:pPr>
            <a:r>
              <a:rPr lang="en-US" sz="1799">
                <a:solidFill>
                  <a:srgbClr val="000000"/>
                </a:solidFill>
              </a:rPr>
              <a:t>CC_CLAIMCOTACTROLE</a:t>
            </a:r>
          </a:p>
          <a:p>
            <a:pPr marL="342729" lvl="1" indent="-342729">
              <a:buFont typeface="Wingdings" pitchFamily="2" charset="2"/>
              <a:buChar char="§"/>
              <a:defRPr/>
            </a:pPr>
            <a:r>
              <a:rPr lang="en-US" sz="1799">
                <a:solidFill>
                  <a:srgbClr val="000000"/>
                </a:solidFill>
              </a:rPr>
              <a:t>CC_VEHICLEOWNER</a:t>
            </a:r>
          </a:p>
          <a:p>
            <a:pPr marL="342729" lvl="1" indent="-342729">
              <a:buFont typeface="Wingdings" pitchFamily="2" charset="2"/>
              <a:buChar char="§"/>
              <a:defRPr/>
            </a:pPr>
            <a:endParaRPr lang="en-US" sz="1799">
              <a:solidFill>
                <a:srgbClr val="000000"/>
              </a:solidFill>
            </a:endParaRPr>
          </a:p>
        </p:txBody>
      </p:sp>
      <p:cxnSp>
        <p:nvCxnSpPr>
          <p:cNvPr id="97" name="Straight Connector 96"/>
          <p:cNvCxnSpPr/>
          <p:nvPr/>
        </p:nvCxnSpPr>
        <p:spPr>
          <a:xfrm>
            <a:off x="10027774" y="2114744"/>
            <a:ext cx="0" cy="462627"/>
          </a:xfrm>
          <a:prstGeom prst="line">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Rectangle 1034"/>
          <p:cNvSpPr>
            <a:spLocks noChangeArrowheads="1"/>
          </p:cNvSpPr>
          <p:nvPr/>
        </p:nvSpPr>
        <p:spPr bwMode="auto">
          <a:xfrm>
            <a:off x="16046247" y="1612673"/>
            <a:ext cx="1870843" cy="913924"/>
          </a:xfrm>
          <a:prstGeom prst="rect">
            <a:avLst/>
          </a:prstGeom>
          <a:ln>
            <a:solidFill>
              <a:srgbClr val="000000"/>
            </a:solidFill>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Reserve Allocation</a:t>
            </a:r>
          </a:p>
        </p:txBody>
      </p:sp>
      <p:sp>
        <p:nvSpPr>
          <p:cNvPr id="100" name="Rectangle 99"/>
          <p:cNvSpPr/>
          <p:nvPr/>
        </p:nvSpPr>
        <p:spPr>
          <a:xfrm>
            <a:off x="13429600" y="2655963"/>
            <a:ext cx="2514973" cy="724053"/>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LOSS DETAILS </a:t>
            </a:r>
          </a:p>
        </p:txBody>
      </p:sp>
      <p:sp>
        <p:nvSpPr>
          <p:cNvPr id="101" name="Rectangle 100"/>
          <p:cNvSpPr/>
          <p:nvPr/>
        </p:nvSpPr>
        <p:spPr>
          <a:xfrm>
            <a:off x="13429601" y="3441217"/>
            <a:ext cx="2514975" cy="680228"/>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Special Investigations </a:t>
            </a:r>
          </a:p>
        </p:txBody>
      </p:sp>
      <p:sp>
        <p:nvSpPr>
          <p:cNvPr id="102" name="Rectangle 101"/>
          <p:cNvSpPr/>
          <p:nvPr/>
        </p:nvSpPr>
        <p:spPr>
          <a:xfrm>
            <a:off x="13429599" y="4146834"/>
            <a:ext cx="2514975" cy="736214"/>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CC_NOTES</a:t>
            </a:r>
          </a:p>
        </p:txBody>
      </p:sp>
      <p:cxnSp>
        <p:nvCxnSpPr>
          <p:cNvPr id="103" name="Straight Connector 102"/>
          <p:cNvCxnSpPr/>
          <p:nvPr/>
        </p:nvCxnSpPr>
        <p:spPr>
          <a:xfrm>
            <a:off x="13757825" y="2069635"/>
            <a:ext cx="2071465"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698940" y="2140130"/>
            <a:ext cx="0" cy="462627"/>
          </a:xfrm>
          <a:prstGeom prst="line">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7973834" y="2069635"/>
            <a:ext cx="179354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9821785" y="2076137"/>
            <a:ext cx="0" cy="237533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34"/>
          <p:cNvSpPr>
            <a:spLocks noChangeArrowheads="1"/>
          </p:cNvSpPr>
          <p:nvPr/>
        </p:nvSpPr>
        <p:spPr bwMode="auto">
          <a:xfrm>
            <a:off x="19321140" y="4172215"/>
            <a:ext cx="1927590" cy="9139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Litigation</a:t>
            </a:r>
          </a:p>
        </p:txBody>
      </p:sp>
      <p:sp>
        <p:nvSpPr>
          <p:cNvPr id="108" name="Rectangle 107"/>
          <p:cNvSpPr/>
          <p:nvPr/>
        </p:nvSpPr>
        <p:spPr>
          <a:xfrm>
            <a:off x="16374464" y="3187872"/>
            <a:ext cx="2350505" cy="698338"/>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WORKPLAN</a:t>
            </a:r>
          </a:p>
        </p:txBody>
      </p:sp>
      <p:sp>
        <p:nvSpPr>
          <p:cNvPr id="109" name="Rectangle 108"/>
          <p:cNvSpPr/>
          <p:nvPr/>
        </p:nvSpPr>
        <p:spPr>
          <a:xfrm>
            <a:off x="16323693" y="3900242"/>
            <a:ext cx="2350505" cy="807161"/>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Investigations Details </a:t>
            </a:r>
          </a:p>
        </p:txBody>
      </p:sp>
      <p:sp>
        <p:nvSpPr>
          <p:cNvPr id="110" name="Rectangle 109"/>
          <p:cNvSpPr/>
          <p:nvPr/>
        </p:nvSpPr>
        <p:spPr>
          <a:xfrm>
            <a:off x="16323693" y="4707404"/>
            <a:ext cx="2350505" cy="1432288"/>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CC_MATTER </a:t>
            </a:r>
          </a:p>
          <a:p>
            <a:pPr marL="342729" lvl="1" indent="-342729">
              <a:buFont typeface="Wingdings" pitchFamily="2" charset="2"/>
              <a:buChar char="§"/>
              <a:defRPr/>
            </a:pPr>
            <a:r>
              <a:rPr lang="en-US" sz="1799">
                <a:solidFill>
                  <a:srgbClr val="000000"/>
                </a:solidFill>
              </a:rPr>
              <a:t>CC_PLAINTIFFARRAYEXT</a:t>
            </a:r>
          </a:p>
          <a:p>
            <a:pPr marL="342729" lvl="1" indent="-342729">
              <a:buFont typeface="Wingdings" pitchFamily="2" charset="2"/>
              <a:buChar char="§"/>
              <a:defRPr/>
            </a:pPr>
            <a:r>
              <a:rPr lang="en-US" sz="1799">
                <a:solidFill>
                  <a:srgbClr val="000000"/>
                </a:solidFill>
              </a:rPr>
              <a:t>CC_DIFFENTSARRAYEXT</a:t>
            </a:r>
          </a:p>
        </p:txBody>
      </p:sp>
      <p:sp>
        <p:nvSpPr>
          <p:cNvPr id="111" name="Rectangle 1034"/>
          <p:cNvSpPr>
            <a:spLocks noChangeArrowheads="1"/>
          </p:cNvSpPr>
          <p:nvPr/>
        </p:nvSpPr>
        <p:spPr bwMode="auto">
          <a:xfrm>
            <a:off x="14296365" y="11483214"/>
            <a:ext cx="1870843" cy="9139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Negotiation Settlement &amp; Recovery</a:t>
            </a:r>
          </a:p>
        </p:txBody>
      </p:sp>
      <p:sp>
        <p:nvSpPr>
          <p:cNvPr id="112" name="Rectangle 1034"/>
          <p:cNvSpPr>
            <a:spLocks noChangeArrowheads="1"/>
          </p:cNvSpPr>
          <p:nvPr/>
        </p:nvSpPr>
        <p:spPr bwMode="auto">
          <a:xfrm>
            <a:off x="10509225" y="11508600"/>
            <a:ext cx="1870843" cy="9139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Payment Process</a:t>
            </a:r>
          </a:p>
        </p:txBody>
      </p:sp>
      <p:sp>
        <p:nvSpPr>
          <p:cNvPr id="113" name="Rectangle 1034"/>
          <p:cNvSpPr>
            <a:spLocks noChangeArrowheads="1"/>
          </p:cNvSpPr>
          <p:nvPr/>
        </p:nvSpPr>
        <p:spPr bwMode="auto">
          <a:xfrm>
            <a:off x="5940507" y="11508600"/>
            <a:ext cx="1870843" cy="9139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Closure </a:t>
            </a:r>
          </a:p>
        </p:txBody>
      </p:sp>
      <p:cxnSp>
        <p:nvCxnSpPr>
          <p:cNvPr id="114" name="Straight Connector 113"/>
          <p:cNvCxnSpPr/>
          <p:nvPr/>
        </p:nvCxnSpPr>
        <p:spPr>
          <a:xfrm>
            <a:off x="16323693" y="11938113"/>
            <a:ext cx="345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9878747" y="5398062"/>
            <a:ext cx="0" cy="656750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2436811" y="11922461"/>
            <a:ext cx="1804808" cy="0"/>
          </a:xfrm>
          <a:prstGeom prst="line">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3" idx="3"/>
          </p:cNvCxnSpPr>
          <p:nvPr/>
        </p:nvCxnSpPr>
        <p:spPr>
          <a:xfrm>
            <a:off x="7811351" y="11965562"/>
            <a:ext cx="2620812" cy="0"/>
          </a:xfrm>
          <a:prstGeom prst="line">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6763517" y="10810266"/>
            <a:ext cx="2554495" cy="698338"/>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FINANCIALS</a:t>
            </a:r>
          </a:p>
        </p:txBody>
      </p:sp>
      <p:sp>
        <p:nvSpPr>
          <p:cNvPr id="119" name="Rectangle 118"/>
          <p:cNvSpPr/>
          <p:nvPr/>
        </p:nvSpPr>
        <p:spPr>
          <a:xfrm>
            <a:off x="16763515" y="10018454"/>
            <a:ext cx="2554495" cy="807161"/>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Transactions </a:t>
            </a:r>
          </a:p>
        </p:txBody>
      </p:sp>
      <p:sp>
        <p:nvSpPr>
          <p:cNvPr id="120" name="Rectangle 119"/>
          <p:cNvSpPr/>
          <p:nvPr/>
        </p:nvSpPr>
        <p:spPr>
          <a:xfrm>
            <a:off x="16763512" y="6698203"/>
            <a:ext cx="2554497" cy="3289646"/>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Arial" pitchFamily="34" charset="0"/>
              <a:buChar char="•"/>
              <a:defRPr/>
            </a:pPr>
            <a:r>
              <a:rPr lang="en-US" sz="1799">
                <a:solidFill>
                  <a:srgbClr val="000000"/>
                </a:solidFill>
              </a:rPr>
              <a:t>CC_TRANSACTION</a:t>
            </a:r>
          </a:p>
          <a:p>
            <a:pPr marL="342729" lvl="1" indent="-342729">
              <a:buFont typeface="Arial" pitchFamily="34" charset="0"/>
              <a:buChar char="•"/>
              <a:defRPr/>
            </a:pPr>
            <a:r>
              <a:rPr lang="en-US" sz="1799">
                <a:solidFill>
                  <a:srgbClr val="000000"/>
                </a:solidFill>
              </a:rPr>
              <a:t>CC_TRANSACTIONSET</a:t>
            </a:r>
          </a:p>
          <a:p>
            <a:pPr marL="342729" lvl="1" indent="-342729">
              <a:buFont typeface="Arial" pitchFamily="34" charset="0"/>
              <a:buChar char="•"/>
              <a:defRPr/>
            </a:pPr>
            <a:r>
              <a:rPr lang="en-US" sz="1799">
                <a:solidFill>
                  <a:srgbClr val="000000"/>
                </a:solidFill>
              </a:rPr>
              <a:t>CC_TRANSACTIONLINEITEMS</a:t>
            </a:r>
          </a:p>
          <a:p>
            <a:pPr marL="342729" lvl="1" indent="-342729">
              <a:buFont typeface="Arial" pitchFamily="34" charset="0"/>
              <a:buChar char="•"/>
              <a:defRPr/>
            </a:pPr>
            <a:r>
              <a:rPr lang="en-US" sz="1799">
                <a:solidFill>
                  <a:srgbClr val="000000"/>
                </a:solidFill>
              </a:rPr>
              <a:t>CC_RESERVELINE</a:t>
            </a:r>
          </a:p>
          <a:p>
            <a:pPr marL="342729" lvl="1" indent="-342729">
              <a:buFont typeface="Arial" pitchFamily="34" charset="0"/>
              <a:buChar char="•"/>
              <a:defRPr/>
            </a:pPr>
            <a:r>
              <a:rPr lang="en-US" sz="1799">
                <a:solidFill>
                  <a:srgbClr val="000000"/>
                </a:solidFill>
              </a:rPr>
              <a:t>CC_TRANSACTIONOFFSETONSET</a:t>
            </a:r>
          </a:p>
          <a:p>
            <a:pPr marL="342729" lvl="1" indent="-342729">
              <a:buFont typeface="Arial" pitchFamily="34" charset="0"/>
              <a:buChar char="•"/>
              <a:defRPr/>
            </a:pPr>
            <a:r>
              <a:rPr lang="en-US" sz="1799">
                <a:solidFill>
                  <a:srgbClr val="000000"/>
                </a:solidFill>
              </a:rPr>
              <a:t>CC_SALVAGEEXT</a:t>
            </a:r>
          </a:p>
          <a:p>
            <a:pPr marL="342729" lvl="1" indent="-342729">
              <a:buFont typeface="Arial" pitchFamily="34" charset="0"/>
              <a:buChar char="•"/>
              <a:defRPr/>
            </a:pPr>
            <a:r>
              <a:rPr lang="en-US" sz="1799">
                <a:solidFill>
                  <a:srgbClr val="000000"/>
                </a:solidFill>
              </a:rPr>
              <a:t>CC_SUBROGATIONSUMMARY</a:t>
            </a:r>
          </a:p>
        </p:txBody>
      </p:sp>
      <p:sp>
        <p:nvSpPr>
          <p:cNvPr id="121" name="Rectangle 120"/>
          <p:cNvSpPr/>
          <p:nvPr/>
        </p:nvSpPr>
        <p:spPr>
          <a:xfrm>
            <a:off x="12346219" y="10708718"/>
            <a:ext cx="2259698" cy="698338"/>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FINANCIALS</a:t>
            </a:r>
          </a:p>
        </p:txBody>
      </p:sp>
      <p:sp>
        <p:nvSpPr>
          <p:cNvPr id="122" name="Rectangle 121"/>
          <p:cNvSpPr/>
          <p:nvPr/>
        </p:nvSpPr>
        <p:spPr>
          <a:xfrm>
            <a:off x="12346219" y="9916907"/>
            <a:ext cx="2243941" cy="807161"/>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Payment Transactions</a:t>
            </a:r>
          </a:p>
        </p:txBody>
      </p:sp>
      <p:sp>
        <p:nvSpPr>
          <p:cNvPr id="123" name="Rectangle 122"/>
          <p:cNvSpPr/>
          <p:nvPr/>
        </p:nvSpPr>
        <p:spPr>
          <a:xfrm>
            <a:off x="12346217" y="8681813"/>
            <a:ext cx="2259698" cy="1204490"/>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CC_CHECK</a:t>
            </a:r>
          </a:p>
          <a:p>
            <a:pPr marL="342729" lvl="1" indent="-342729">
              <a:buFont typeface="Wingdings" pitchFamily="2" charset="2"/>
              <a:buChar char="§"/>
              <a:defRPr/>
            </a:pPr>
            <a:r>
              <a:rPr lang="en-US" sz="1799">
                <a:solidFill>
                  <a:srgbClr val="000000"/>
                </a:solidFill>
              </a:rPr>
              <a:t>CC_CHECKPAYEE</a:t>
            </a:r>
          </a:p>
        </p:txBody>
      </p:sp>
      <p:sp>
        <p:nvSpPr>
          <p:cNvPr id="124" name="Rectangle 123"/>
          <p:cNvSpPr/>
          <p:nvPr/>
        </p:nvSpPr>
        <p:spPr>
          <a:xfrm>
            <a:off x="8055852" y="10759492"/>
            <a:ext cx="2579132" cy="698338"/>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SUBROGATIONS</a:t>
            </a:r>
          </a:p>
        </p:txBody>
      </p:sp>
      <p:sp>
        <p:nvSpPr>
          <p:cNvPr id="125" name="Rectangle 124"/>
          <p:cNvSpPr/>
          <p:nvPr/>
        </p:nvSpPr>
        <p:spPr>
          <a:xfrm>
            <a:off x="8055853" y="9942294"/>
            <a:ext cx="2579134" cy="807161"/>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Recovery Details </a:t>
            </a:r>
          </a:p>
        </p:txBody>
      </p:sp>
      <p:sp>
        <p:nvSpPr>
          <p:cNvPr id="126" name="Rectangle 125"/>
          <p:cNvSpPr/>
          <p:nvPr/>
        </p:nvSpPr>
        <p:spPr>
          <a:xfrm>
            <a:off x="8055853" y="9066652"/>
            <a:ext cx="2579134" cy="85025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CC_RECOVERYCHEKEXTY</a:t>
            </a:r>
          </a:p>
        </p:txBody>
      </p:sp>
      <p:cxnSp>
        <p:nvCxnSpPr>
          <p:cNvPr id="127" name="Straight Connector 126"/>
          <p:cNvCxnSpPr/>
          <p:nvPr/>
        </p:nvCxnSpPr>
        <p:spPr>
          <a:xfrm>
            <a:off x="17516872" y="2857841"/>
            <a:ext cx="0" cy="379586"/>
          </a:xfrm>
          <a:prstGeom prst="line">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7585363" y="2780465"/>
            <a:ext cx="2293387" cy="25387"/>
          </a:xfrm>
          <a:prstGeom prst="straightConnector1">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7972031" y="11543043"/>
            <a:ext cx="1803" cy="438851"/>
          </a:xfrm>
          <a:prstGeom prst="line">
            <a:avLst/>
          </a:prstGeom>
          <a:ln>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3529346" y="11466882"/>
            <a:ext cx="1803" cy="438851"/>
          </a:xfrm>
          <a:prstGeom prst="line">
            <a:avLst/>
          </a:prstGeom>
          <a:ln>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442076" y="11492269"/>
            <a:ext cx="1803" cy="438851"/>
          </a:xfrm>
          <a:prstGeom prst="line">
            <a:avLst/>
          </a:prstGeom>
          <a:ln>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12550" y="2577371"/>
            <a:ext cx="0" cy="8905843"/>
          </a:xfrm>
          <a:prstGeom prst="line">
            <a:avLst/>
          </a:prstGeom>
          <a:ln>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4368334" y="4502244"/>
            <a:ext cx="1967649" cy="1248473"/>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Policy /User/ Coverage Verification &amp; validation</a:t>
            </a:r>
          </a:p>
        </p:txBody>
      </p:sp>
      <p:cxnSp>
        <p:nvCxnSpPr>
          <p:cNvPr id="134" name="Straight Connector 133"/>
          <p:cNvCxnSpPr>
            <a:stCxn id="133" idx="2"/>
          </p:cNvCxnSpPr>
          <p:nvPr/>
        </p:nvCxnSpPr>
        <p:spPr>
          <a:xfrm flipH="1">
            <a:off x="5320849" y="5750717"/>
            <a:ext cx="31308" cy="6155017"/>
          </a:xfrm>
          <a:prstGeom prst="line">
            <a:avLst/>
          </a:prstGeom>
          <a:ln>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0" idx="2"/>
          </p:cNvCxnSpPr>
          <p:nvPr/>
        </p:nvCxnSpPr>
        <p:spPr>
          <a:xfrm flipH="1">
            <a:off x="5356613" y="4121442"/>
            <a:ext cx="20929" cy="355415"/>
          </a:xfrm>
          <a:prstGeom prst="line">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113" idx="1"/>
          </p:cNvCxnSpPr>
          <p:nvPr/>
        </p:nvCxnSpPr>
        <p:spPr>
          <a:xfrm flipV="1">
            <a:off x="5320852" y="11965563"/>
            <a:ext cx="619655" cy="16331"/>
          </a:xfrm>
          <a:prstGeom prst="straightConnector1">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5147170" y="12570026"/>
            <a:ext cx="14198457" cy="660058"/>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                    SCREEN INVOLVED                                                                     PROCESS INVOLVED                                                TABLES INVOLVED </a:t>
            </a:r>
          </a:p>
        </p:txBody>
      </p:sp>
      <p:sp>
        <p:nvSpPr>
          <p:cNvPr id="138" name="Rectangle 137"/>
          <p:cNvSpPr/>
          <p:nvPr/>
        </p:nvSpPr>
        <p:spPr>
          <a:xfrm>
            <a:off x="5320849" y="12683403"/>
            <a:ext cx="1051492" cy="433300"/>
          </a:xfrm>
          <a:prstGeom prst="rect">
            <a:avLst/>
          </a:prstGeom>
          <a:gradFill>
            <a:gsLst>
              <a:gs pos="0">
                <a:srgbClr val="FFEFD1"/>
              </a:gs>
              <a:gs pos="64999">
                <a:srgbClr val="F0EBD5"/>
              </a:gs>
              <a:gs pos="100000">
                <a:srgbClr val="D1C39F"/>
              </a:gs>
            </a:gsLst>
            <a:lin ang="16200000" scaled="0"/>
          </a:gradFill>
          <a:ln>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1</a:t>
            </a:r>
          </a:p>
        </p:txBody>
      </p:sp>
      <p:sp>
        <p:nvSpPr>
          <p:cNvPr id="140" name="Rectangle 139"/>
          <p:cNvSpPr/>
          <p:nvPr/>
        </p:nvSpPr>
        <p:spPr>
          <a:xfrm>
            <a:off x="10398201" y="12683403"/>
            <a:ext cx="1051492" cy="433828"/>
          </a:xfrm>
          <a:prstGeom prst="rect">
            <a:avLst/>
          </a:prstGeom>
          <a:solidFill>
            <a:schemeClr val="tx2">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2</a:t>
            </a:r>
          </a:p>
        </p:txBody>
      </p:sp>
      <p:sp>
        <p:nvSpPr>
          <p:cNvPr id="141" name="Rectangle 140"/>
          <p:cNvSpPr/>
          <p:nvPr/>
        </p:nvSpPr>
        <p:spPr>
          <a:xfrm>
            <a:off x="14607446" y="12695177"/>
            <a:ext cx="1051492" cy="433828"/>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3</a:t>
            </a:r>
          </a:p>
        </p:txBody>
      </p:sp>
      <p:cxnSp>
        <p:nvCxnSpPr>
          <p:cNvPr id="62" name="Straight Connector 61"/>
          <p:cNvCxnSpPr/>
          <p:nvPr/>
        </p:nvCxnSpPr>
        <p:spPr>
          <a:xfrm>
            <a:off x="5377542" y="2044252"/>
            <a:ext cx="0" cy="611711"/>
          </a:xfrm>
          <a:prstGeom prst="line">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125EA94D-5531-3EA1-AD17-9F86998BDDF6}"/>
              </a:ext>
            </a:extLst>
          </p:cNvPr>
          <p:cNvCxnSpPr/>
          <p:nvPr/>
        </p:nvCxnSpPr>
        <p:spPr>
          <a:xfrm>
            <a:off x="4930313" y="1960783"/>
            <a:ext cx="1892110" cy="0"/>
          </a:xfrm>
          <a:prstGeom prst="line">
            <a:avLst/>
          </a:prstGeom>
          <a:ln>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Rectangle 1034">
            <a:extLst>
              <a:ext uri="{FF2B5EF4-FFF2-40B4-BE49-F238E27FC236}">
                <a16:creationId xmlns:a16="http://schemas.microsoft.com/office/drawing/2014/main" id="{0F8C5411-835A-8938-7955-5AB1D52163CE}"/>
              </a:ext>
            </a:extLst>
          </p:cNvPr>
          <p:cNvSpPr>
            <a:spLocks noChangeArrowheads="1"/>
          </p:cNvSpPr>
          <p:nvPr/>
        </p:nvSpPr>
        <p:spPr bwMode="auto">
          <a:xfrm>
            <a:off x="6869661" y="1571983"/>
            <a:ext cx="2106544" cy="913924"/>
          </a:xfrm>
          <a:prstGeom prst="rect">
            <a:avLst/>
          </a:prstGeom>
          <a:ln>
            <a:solidFill>
              <a:srgbClr val="000000"/>
            </a:solidFill>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Claim Registration/FNOL</a:t>
            </a:r>
          </a:p>
        </p:txBody>
      </p:sp>
      <p:cxnSp>
        <p:nvCxnSpPr>
          <p:cNvPr id="4" name="Straight Connector 3">
            <a:extLst>
              <a:ext uri="{FF2B5EF4-FFF2-40B4-BE49-F238E27FC236}">
                <a16:creationId xmlns:a16="http://schemas.microsoft.com/office/drawing/2014/main" id="{74CA2C7C-FED0-FF46-025C-F30FC5AABC27}"/>
              </a:ext>
            </a:extLst>
          </p:cNvPr>
          <p:cNvCxnSpPr/>
          <p:nvPr/>
        </p:nvCxnSpPr>
        <p:spPr>
          <a:xfrm>
            <a:off x="9035885" y="2038470"/>
            <a:ext cx="2134296" cy="0"/>
          </a:xfrm>
          <a:prstGeom prst="line">
            <a:avLst/>
          </a:prstGeom>
          <a:ln>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Rectangle 1034">
            <a:extLst>
              <a:ext uri="{FF2B5EF4-FFF2-40B4-BE49-F238E27FC236}">
                <a16:creationId xmlns:a16="http://schemas.microsoft.com/office/drawing/2014/main" id="{9C4E888A-1EC7-6497-EB6C-A216E973066A}"/>
              </a:ext>
            </a:extLst>
          </p:cNvPr>
          <p:cNvSpPr>
            <a:spLocks noChangeArrowheads="1"/>
          </p:cNvSpPr>
          <p:nvPr/>
        </p:nvSpPr>
        <p:spPr bwMode="auto">
          <a:xfrm>
            <a:off x="4393719" y="2815936"/>
            <a:ext cx="1967649" cy="726481"/>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New Claim Wizard</a:t>
            </a:r>
          </a:p>
        </p:txBody>
      </p:sp>
      <p:sp>
        <p:nvSpPr>
          <p:cNvPr id="6" name="Rectangle 5">
            <a:extLst>
              <a:ext uri="{FF2B5EF4-FFF2-40B4-BE49-F238E27FC236}">
                <a16:creationId xmlns:a16="http://schemas.microsoft.com/office/drawing/2014/main" id="{49FE9B15-3C33-F002-60A7-C1C907FDD56A}"/>
              </a:ext>
            </a:extLst>
          </p:cNvPr>
          <p:cNvSpPr/>
          <p:nvPr/>
        </p:nvSpPr>
        <p:spPr>
          <a:xfrm>
            <a:off x="4393719" y="3526765"/>
            <a:ext cx="1967649" cy="579374"/>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FNOL Details</a:t>
            </a:r>
          </a:p>
        </p:txBody>
      </p:sp>
      <p:sp>
        <p:nvSpPr>
          <p:cNvPr id="7" name="Rectangle 6">
            <a:extLst>
              <a:ext uri="{FF2B5EF4-FFF2-40B4-BE49-F238E27FC236}">
                <a16:creationId xmlns:a16="http://schemas.microsoft.com/office/drawing/2014/main" id="{BE2135D8-F645-7D19-5EA1-E9363DCB95FC}"/>
              </a:ext>
            </a:extLst>
          </p:cNvPr>
          <p:cNvSpPr/>
          <p:nvPr/>
        </p:nvSpPr>
        <p:spPr>
          <a:xfrm>
            <a:off x="8606116" y="2666047"/>
            <a:ext cx="2930339" cy="1013042"/>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Summary ,Exposure ,Loss Details</a:t>
            </a:r>
          </a:p>
        </p:txBody>
      </p:sp>
      <p:sp>
        <p:nvSpPr>
          <p:cNvPr id="8" name="Rectangle 7">
            <a:extLst>
              <a:ext uri="{FF2B5EF4-FFF2-40B4-BE49-F238E27FC236}">
                <a16:creationId xmlns:a16="http://schemas.microsoft.com/office/drawing/2014/main" id="{1448213B-680F-9448-7FF4-27B112A2F6EE}"/>
              </a:ext>
            </a:extLst>
          </p:cNvPr>
          <p:cNvSpPr/>
          <p:nvPr/>
        </p:nvSpPr>
        <p:spPr>
          <a:xfrm>
            <a:off x="8606113" y="3730556"/>
            <a:ext cx="2930341" cy="1137189"/>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Claim Details, Loss Details, Exposure Details ,Parties Involved, Planned Actives </a:t>
            </a:r>
          </a:p>
        </p:txBody>
      </p:sp>
      <p:sp>
        <p:nvSpPr>
          <p:cNvPr id="9" name="Rectangle 8">
            <a:extLst>
              <a:ext uri="{FF2B5EF4-FFF2-40B4-BE49-F238E27FC236}">
                <a16:creationId xmlns:a16="http://schemas.microsoft.com/office/drawing/2014/main" id="{C1A527BC-563D-F4C2-3360-DABDC4A1875F}"/>
              </a:ext>
            </a:extLst>
          </p:cNvPr>
          <p:cNvSpPr/>
          <p:nvPr/>
        </p:nvSpPr>
        <p:spPr>
          <a:xfrm>
            <a:off x="8606115" y="4893129"/>
            <a:ext cx="2930341" cy="3579535"/>
          </a:xfrm>
          <a:prstGeom prst="rect">
            <a:avLst/>
          </a:prstGeom>
          <a:solidFill>
            <a:schemeClr val="bg1"/>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endParaRPr lang="en-US" sz="1799">
              <a:solidFill>
                <a:srgbClr val="000000"/>
              </a:solidFill>
            </a:endParaRPr>
          </a:p>
          <a:p>
            <a:pPr marL="342729" lvl="1" indent="-342729">
              <a:buFont typeface="Wingdings" pitchFamily="2" charset="2"/>
              <a:buChar char="§"/>
              <a:defRPr/>
            </a:pPr>
            <a:r>
              <a:rPr lang="en-US" sz="1799">
                <a:solidFill>
                  <a:srgbClr val="000000"/>
                </a:solidFill>
              </a:rPr>
              <a:t>CC_CLAIM </a:t>
            </a:r>
          </a:p>
          <a:p>
            <a:pPr marL="342729" lvl="1" indent="-342729">
              <a:buFont typeface="Wingdings" pitchFamily="2" charset="2"/>
              <a:buChar char="§"/>
              <a:defRPr/>
            </a:pPr>
            <a:r>
              <a:rPr lang="en-US" sz="1799">
                <a:solidFill>
                  <a:srgbClr val="000000"/>
                </a:solidFill>
              </a:rPr>
              <a:t>CC_INCIDENT</a:t>
            </a:r>
          </a:p>
          <a:p>
            <a:pPr marL="342729" lvl="1" indent="-342729">
              <a:buFont typeface="Wingdings" pitchFamily="2" charset="2"/>
              <a:buChar char="§"/>
              <a:defRPr/>
            </a:pPr>
            <a:r>
              <a:rPr lang="en-US" sz="1799">
                <a:solidFill>
                  <a:srgbClr val="000000"/>
                </a:solidFill>
              </a:rPr>
              <a:t>CC_POLICY</a:t>
            </a:r>
          </a:p>
          <a:p>
            <a:pPr marL="342729" lvl="1" indent="-342729">
              <a:buFont typeface="Wingdings" pitchFamily="2" charset="2"/>
              <a:buChar char="§"/>
              <a:defRPr/>
            </a:pPr>
            <a:r>
              <a:rPr lang="en-US" sz="1799">
                <a:solidFill>
                  <a:srgbClr val="000000"/>
                </a:solidFill>
              </a:rPr>
              <a:t>CC_COVERAGE</a:t>
            </a:r>
          </a:p>
          <a:p>
            <a:pPr marL="342729" lvl="1" indent="-342729">
              <a:buFont typeface="Wingdings" pitchFamily="2" charset="2"/>
              <a:buChar char="§"/>
              <a:defRPr/>
            </a:pPr>
            <a:r>
              <a:rPr lang="en-US" sz="1799">
                <a:solidFill>
                  <a:srgbClr val="000000"/>
                </a:solidFill>
              </a:rPr>
              <a:t>CC_CONTACT</a:t>
            </a:r>
          </a:p>
          <a:p>
            <a:pPr marL="342729" lvl="1" indent="-342729">
              <a:buFont typeface="Wingdings" pitchFamily="2" charset="2"/>
              <a:buChar char="§"/>
              <a:defRPr/>
            </a:pPr>
            <a:r>
              <a:rPr lang="en-US" sz="1799">
                <a:solidFill>
                  <a:srgbClr val="000000"/>
                </a:solidFill>
              </a:rPr>
              <a:t>CC_CLAIMCONTACT</a:t>
            </a:r>
          </a:p>
          <a:p>
            <a:pPr marL="342729" lvl="1" indent="-342729">
              <a:buFont typeface="Wingdings" pitchFamily="2" charset="2"/>
              <a:buChar char="§"/>
              <a:defRPr/>
            </a:pPr>
            <a:r>
              <a:rPr lang="en-US" sz="1799">
                <a:solidFill>
                  <a:srgbClr val="000000"/>
                </a:solidFill>
              </a:rPr>
              <a:t>CC_ADDRESS</a:t>
            </a:r>
          </a:p>
          <a:p>
            <a:pPr marL="342729" lvl="1" indent="-342729">
              <a:buFont typeface="Wingdings" pitchFamily="2" charset="2"/>
              <a:buChar char="§"/>
              <a:defRPr/>
            </a:pPr>
            <a:r>
              <a:rPr lang="en-US" sz="1799">
                <a:solidFill>
                  <a:srgbClr val="000000"/>
                </a:solidFill>
              </a:rPr>
              <a:t>CC_EXPOSURE</a:t>
            </a:r>
          </a:p>
          <a:p>
            <a:pPr marL="342729" lvl="1" indent="-342729">
              <a:buFont typeface="Wingdings" pitchFamily="2" charset="2"/>
              <a:buChar char="§"/>
              <a:defRPr/>
            </a:pPr>
            <a:r>
              <a:rPr lang="en-US" sz="1799">
                <a:solidFill>
                  <a:srgbClr val="000000"/>
                </a:solidFill>
              </a:rPr>
              <a:t>CC_ACTIVITY</a:t>
            </a:r>
          </a:p>
          <a:p>
            <a:pPr marL="342729" lvl="1" indent="-342729">
              <a:buFont typeface="Wingdings" pitchFamily="2" charset="2"/>
              <a:buChar char="§"/>
              <a:defRPr/>
            </a:pPr>
            <a:r>
              <a:rPr lang="en-US" sz="1799">
                <a:solidFill>
                  <a:srgbClr val="000000"/>
                </a:solidFill>
              </a:rPr>
              <a:t>CC_VECHILE</a:t>
            </a:r>
          </a:p>
          <a:p>
            <a:pPr marL="342729" lvl="1" indent="-342729">
              <a:buFont typeface="Wingdings" pitchFamily="2" charset="2"/>
              <a:buChar char="§"/>
              <a:defRPr/>
            </a:pPr>
            <a:r>
              <a:rPr lang="en-US" sz="1799">
                <a:solidFill>
                  <a:srgbClr val="000000"/>
                </a:solidFill>
              </a:rPr>
              <a:t>CC_RISKUNIT </a:t>
            </a:r>
          </a:p>
          <a:p>
            <a:pPr marL="342729" lvl="1" indent="-342729">
              <a:buFont typeface="Wingdings" pitchFamily="2" charset="2"/>
              <a:buChar char="§"/>
              <a:defRPr/>
            </a:pPr>
            <a:r>
              <a:rPr lang="en-US" sz="1799">
                <a:solidFill>
                  <a:srgbClr val="000000"/>
                </a:solidFill>
              </a:rPr>
              <a:t>CC_CLAIMCOTACTROLE</a:t>
            </a:r>
          </a:p>
          <a:p>
            <a:pPr marL="342729" lvl="1" indent="-342729">
              <a:buFont typeface="Wingdings" pitchFamily="2" charset="2"/>
              <a:buChar char="§"/>
              <a:defRPr/>
            </a:pPr>
            <a:r>
              <a:rPr lang="en-US" sz="1799">
                <a:solidFill>
                  <a:srgbClr val="000000"/>
                </a:solidFill>
              </a:rPr>
              <a:t>CC_VEHICLEOWNER</a:t>
            </a:r>
          </a:p>
          <a:p>
            <a:pPr marL="342729" lvl="1" indent="-342729">
              <a:buFont typeface="Wingdings" pitchFamily="2" charset="2"/>
              <a:buChar char="§"/>
              <a:defRPr/>
            </a:pPr>
            <a:endParaRPr lang="en-US" sz="1799">
              <a:solidFill>
                <a:srgbClr val="000000"/>
              </a:solidFill>
            </a:endParaRPr>
          </a:p>
        </p:txBody>
      </p:sp>
      <p:cxnSp>
        <p:nvCxnSpPr>
          <p:cNvPr id="10" name="Straight Connector 9">
            <a:extLst>
              <a:ext uri="{FF2B5EF4-FFF2-40B4-BE49-F238E27FC236}">
                <a16:creationId xmlns:a16="http://schemas.microsoft.com/office/drawing/2014/main" id="{4792BEAA-9B81-B070-1496-329EDDFF7E48}"/>
              </a:ext>
            </a:extLst>
          </p:cNvPr>
          <p:cNvCxnSpPr/>
          <p:nvPr/>
        </p:nvCxnSpPr>
        <p:spPr>
          <a:xfrm>
            <a:off x="10027774" y="2099441"/>
            <a:ext cx="0" cy="462627"/>
          </a:xfrm>
          <a:prstGeom prst="line">
            <a:avLst/>
          </a:prstGeom>
          <a:ln>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E91726-74F4-8A7F-913A-A2BEEFCFDFFC}"/>
              </a:ext>
            </a:extLst>
          </p:cNvPr>
          <p:cNvSpPr/>
          <p:nvPr/>
        </p:nvSpPr>
        <p:spPr>
          <a:xfrm>
            <a:off x="13429600" y="2640660"/>
            <a:ext cx="2514973" cy="724053"/>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LOSS DETAILS </a:t>
            </a:r>
          </a:p>
        </p:txBody>
      </p:sp>
      <p:sp>
        <p:nvSpPr>
          <p:cNvPr id="12" name="Rectangle 11">
            <a:extLst>
              <a:ext uri="{FF2B5EF4-FFF2-40B4-BE49-F238E27FC236}">
                <a16:creationId xmlns:a16="http://schemas.microsoft.com/office/drawing/2014/main" id="{BD06E8AE-20EE-F47C-B87B-243591C2CDB8}"/>
              </a:ext>
            </a:extLst>
          </p:cNvPr>
          <p:cNvSpPr/>
          <p:nvPr/>
        </p:nvSpPr>
        <p:spPr>
          <a:xfrm>
            <a:off x="13429601" y="3425914"/>
            <a:ext cx="2514975" cy="680228"/>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Special Investigations </a:t>
            </a:r>
          </a:p>
        </p:txBody>
      </p:sp>
      <p:sp>
        <p:nvSpPr>
          <p:cNvPr id="13" name="Rectangle 12">
            <a:extLst>
              <a:ext uri="{FF2B5EF4-FFF2-40B4-BE49-F238E27FC236}">
                <a16:creationId xmlns:a16="http://schemas.microsoft.com/office/drawing/2014/main" id="{0B3F7CBE-1CCC-D300-F741-86C25A12FB04}"/>
              </a:ext>
            </a:extLst>
          </p:cNvPr>
          <p:cNvSpPr/>
          <p:nvPr/>
        </p:nvSpPr>
        <p:spPr>
          <a:xfrm>
            <a:off x="13429599" y="4131531"/>
            <a:ext cx="2514975" cy="736214"/>
          </a:xfrm>
          <a:prstGeom prst="rect">
            <a:avLst/>
          </a:prstGeom>
          <a:solidFill>
            <a:schemeClr val="bg1"/>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CC_NOTES</a:t>
            </a:r>
          </a:p>
        </p:txBody>
      </p:sp>
      <p:cxnSp>
        <p:nvCxnSpPr>
          <p:cNvPr id="14" name="Straight Connector 13">
            <a:extLst>
              <a:ext uri="{FF2B5EF4-FFF2-40B4-BE49-F238E27FC236}">
                <a16:creationId xmlns:a16="http://schemas.microsoft.com/office/drawing/2014/main" id="{097221EF-1FD2-9382-C866-3A52C58E5172}"/>
              </a:ext>
            </a:extLst>
          </p:cNvPr>
          <p:cNvCxnSpPr/>
          <p:nvPr/>
        </p:nvCxnSpPr>
        <p:spPr>
          <a:xfrm>
            <a:off x="13757825" y="2054332"/>
            <a:ext cx="2071465" cy="0"/>
          </a:xfrm>
          <a:prstGeom prst="line">
            <a:avLst/>
          </a:prstGeom>
          <a:ln>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815F76-E244-8C91-01CC-A0069063A569}"/>
              </a:ext>
            </a:extLst>
          </p:cNvPr>
          <p:cNvCxnSpPr/>
          <p:nvPr/>
        </p:nvCxnSpPr>
        <p:spPr>
          <a:xfrm>
            <a:off x="14698940" y="2124827"/>
            <a:ext cx="0" cy="462627"/>
          </a:xfrm>
          <a:prstGeom prst="line">
            <a:avLst/>
          </a:prstGeom>
          <a:ln>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08E5FC-56A6-5079-9747-70AE97DC9A5A}"/>
              </a:ext>
            </a:extLst>
          </p:cNvPr>
          <p:cNvCxnSpPr/>
          <p:nvPr/>
        </p:nvCxnSpPr>
        <p:spPr>
          <a:xfrm>
            <a:off x="17973834" y="2054332"/>
            <a:ext cx="1793549" cy="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6EAE8A-1E27-6E11-F730-D2CE492B6DDF}"/>
              </a:ext>
            </a:extLst>
          </p:cNvPr>
          <p:cNvCxnSpPr/>
          <p:nvPr/>
        </p:nvCxnSpPr>
        <p:spPr>
          <a:xfrm>
            <a:off x="19821785" y="2060834"/>
            <a:ext cx="0" cy="2375336"/>
          </a:xfrm>
          <a:prstGeom prst="line">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034">
            <a:extLst>
              <a:ext uri="{FF2B5EF4-FFF2-40B4-BE49-F238E27FC236}">
                <a16:creationId xmlns:a16="http://schemas.microsoft.com/office/drawing/2014/main" id="{AA17D908-B808-11B1-3EE9-2A23B7080A18}"/>
              </a:ext>
            </a:extLst>
          </p:cNvPr>
          <p:cNvSpPr>
            <a:spLocks noChangeArrowheads="1"/>
          </p:cNvSpPr>
          <p:nvPr/>
        </p:nvSpPr>
        <p:spPr bwMode="auto">
          <a:xfrm>
            <a:off x="19321140" y="4156912"/>
            <a:ext cx="1927590" cy="913924"/>
          </a:xfrm>
          <a:prstGeom prst="rect">
            <a:avLst/>
          </a:prstGeom>
          <a:ln>
            <a:solidFill>
              <a:srgbClr val="000000"/>
            </a:solidFill>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Litigation / Matter</a:t>
            </a:r>
          </a:p>
        </p:txBody>
      </p:sp>
      <p:sp>
        <p:nvSpPr>
          <p:cNvPr id="19" name="Rectangle 18">
            <a:extLst>
              <a:ext uri="{FF2B5EF4-FFF2-40B4-BE49-F238E27FC236}">
                <a16:creationId xmlns:a16="http://schemas.microsoft.com/office/drawing/2014/main" id="{3E2A247A-FE54-B384-715F-4C666F761D81}"/>
              </a:ext>
            </a:extLst>
          </p:cNvPr>
          <p:cNvSpPr/>
          <p:nvPr/>
        </p:nvSpPr>
        <p:spPr>
          <a:xfrm>
            <a:off x="16374464" y="3172569"/>
            <a:ext cx="2350505" cy="698338"/>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WORKPLAN</a:t>
            </a:r>
          </a:p>
        </p:txBody>
      </p:sp>
      <p:sp>
        <p:nvSpPr>
          <p:cNvPr id="20" name="Rectangle 19">
            <a:extLst>
              <a:ext uri="{FF2B5EF4-FFF2-40B4-BE49-F238E27FC236}">
                <a16:creationId xmlns:a16="http://schemas.microsoft.com/office/drawing/2014/main" id="{B03DE9D5-3612-4AAD-8476-7733A59A6727}"/>
              </a:ext>
            </a:extLst>
          </p:cNvPr>
          <p:cNvSpPr/>
          <p:nvPr/>
        </p:nvSpPr>
        <p:spPr>
          <a:xfrm>
            <a:off x="16323693" y="3884939"/>
            <a:ext cx="2350505" cy="807161"/>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Investigations Details </a:t>
            </a:r>
          </a:p>
        </p:txBody>
      </p:sp>
      <p:sp>
        <p:nvSpPr>
          <p:cNvPr id="21" name="Rectangle 20">
            <a:extLst>
              <a:ext uri="{FF2B5EF4-FFF2-40B4-BE49-F238E27FC236}">
                <a16:creationId xmlns:a16="http://schemas.microsoft.com/office/drawing/2014/main" id="{3CF780D0-B6B7-5595-6B66-5F292A7CA3B0}"/>
              </a:ext>
            </a:extLst>
          </p:cNvPr>
          <p:cNvSpPr/>
          <p:nvPr/>
        </p:nvSpPr>
        <p:spPr>
          <a:xfrm>
            <a:off x="16323693" y="4692101"/>
            <a:ext cx="2350505" cy="1432288"/>
          </a:xfrm>
          <a:prstGeom prst="rect">
            <a:avLst/>
          </a:prstGeom>
          <a:solidFill>
            <a:schemeClr val="bg1"/>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CC_MATTER </a:t>
            </a:r>
          </a:p>
          <a:p>
            <a:pPr marL="342729" lvl="1" indent="-342729">
              <a:buFont typeface="Wingdings" pitchFamily="2" charset="2"/>
              <a:buChar char="§"/>
              <a:defRPr/>
            </a:pPr>
            <a:r>
              <a:rPr lang="en-US" sz="1799">
                <a:solidFill>
                  <a:srgbClr val="000000"/>
                </a:solidFill>
              </a:rPr>
              <a:t>CC_PLAINTIFFARRAYEXT</a:t>
            </a:r>
          </a:p>
          <a:p>
            <a:pPr marL="342729" lvl="1" indent="-342729">
              <a:buFont typeface="Wingdings" pitchFamily="2" charset="2"/>
              <a:buChar char="§"/>
              <a:defRPr/>
            </a:pPr>
            <a:r>
              <a:rPr lang="en-US" sz="1799">
                <a:solidFill>
                  <a:srgbClr val="000000"/>
                </a:solidFill>
              </a:rPr>
              <a:t>CC_DIFFENTSARRAYEXT</a:t>
            </a:r>
          </a:p>
        </p:txBody>
      </p:sp>
      <p:sp>
        <p:nvSpPr>
          <p:cNvPr id="22" name="Rectangle 1034">
            <a:extLst>
              <a:ext uri="{FF2B5EF4-FFF2-40B4-BE49-F238E27FC236}">
                <a16:creationId xmlns:a16="http://schemas.microsoft.com/office/drawing/2014/main" id="{745A5ABA-346E-30AB-B17E-5F91F44A5BAD}"/>
              </a:ext>
            </a:extLst>
          </p:cNvPr>
          <p:cNvSpPr>
            <a:spLocks noChangeArrowheads="1"/>
          </p:cNvSpPr>
          <p:nvPr/>
        </p:nvSpPr>
        <p:spPr bwMode="auto">
          <a:xfrm>
            <a:off x="14296365" y="11467911"/>
            <a:ext cx="1870843" cy="913924"/>
          </a:xfrm>
          <a:prstGeom prst="rect">
            <a:avLst/>
          </a:prstGeom>
          <a:ln>
            <a:solidFill>
              <a:srgbClr val="000000"/>
            </a:solidFill>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Negotiation Settlement &amp; Recovery</a:t>
            </a:r>
          </a:p>
        </p:txBody>
      </p:sp>
      <p:sp>
        <p:nvSpPr>
          <p:cNvPr id="23" name="Rectangle 1034">
            <a:extLst>
              <a:ext uri="{FF2B5EF4-FFF2-40B4-BE49-F238E27FC236}">
                <a16:creationId xmlns:a16="http://schemas.microsoft.com/office/drawing/2014/main" id="{F0D1A582-7909-7F68-BD8A-762CF8FEB39A}"/>
              </a:ext>
            </a:extLst>
          </p:cNvPr>
          <p:cNvSpPr>
            <a:spLocks noChangeArrowheads="1"/>
          </p:cNvSpPr>
          <p:nvPr/>
        </p:nvSpPr>
        <p:spPr bwMode="auto">
          <a:xfrm>
            <a:off x="10509225" y="11493297"/>
            <a:ext cx="1870843" cy="913924"/>
          </a:xfrm>
          <a:prstGeom prst="rect">
            <a:avLst/>
          </a:prstGeom>
          <a:ln>
            <a:solidFill>
              <a:srgbClr val="000000"/>
            </a:solidFill>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Payment Process</a:t>
            </a:r>
          </a:p>
        </p:txBody>
      </p:sp>
      <p:sp>
        <p:nvSpPr>
          <p:cNvPr id="24" name="Rectangle 1034">
            <a:extLst>
              <a:ext uri="{FF2B5EF4-FFF2-40B4-BE49-F238E27FC236}">
                <a16:creationId xmlns:a16="http://schemas.microsoft.com/office/drawing/2014/main" id="{0D082C44-DF58-885B-397A-DDD7F52D42AF}"/>
              </a:ext>
            </a:extLst>
          </p:cNvPr>
          <p:cNvSpPr>
            <a:spLocks noChangeArrowheads="1"/>
          </p:cNvSpPr>
          <p:nvPr/>
        </p:nvSpPr>
        <p:spPr bwMode="auto">
          <a:xfrm>
            <a:off x="5940507" y="11493297"/>
            <a:ext cx="1870843" cy="913924"/>
          </a:xfrm>
          <a:prstGeom prst="rect">
            <a:avLst/>
          </a:prstGeom>
          <a:ln>
            <a:solidFill>
              <a:srgbClr val="000000"/>
            </a:solidFill>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lnSpc>
                <a:spcPct val="100000"/>
              </a:lnSpc>
              <a:spcBef>
                <a:spcPct val="0"/>
              </a:spcBef>
              <a:buClrTx/>
              <a:buFontTx/>
              <a:buNone/>
              <a:defRPr/>
            </a:pPr>
            <a:r>
              <a:rPr lang="en-US" sz="1799" b="1">
                <a:solidFill>
                  <a:srgbClr val="000000"/>
                </a:solidFill>
                <a:cs typeface="Arial" pitchFamily="34" charset="0"/>
              </a:rPr>
              <a:t>Closure </a:t>
            </a:r>
          </a:p>
        </p:txBody>
      </p:sp>
      <p:cxnSp>
        <p:nvCxnSpPr>
          <p:cNvPr id="25" name="Straight Connector 24">
            <a:extLst>
              <a:ext uri="{FF2B5EF4-FFF2-40B4-BE49-F238E27FC236}">
                <a16:creationId xmlns:a16="http://schemas.microsoft.com/office/drawing/2014/main" id="{04EA8169-B1B5-CC8C-9E0D-9F5E5EB01811}"/>
              </a:ext>
            </a:extLst>
          </p:cNvPr>
          <p:cNvCxnSpPr/>
          <p:nvPr/>
        </p:nvCxnSpPr>
        <p:spPr>
          <a:xfrm>
            <a:off x="16323693" y="11922810"/>
            <a:ext cx="3450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5EF561-ABF7-73DB-DF51-B5268631A95C}"/>
              </a:ext>
            </a:extLst>
          </p:cNvPr>
          <p:cNvCxnSpPr>
            <a:cxnSpLocks/>
          </p:cNvCxnSpPr>
          <p:nvPr/>
        </p:nvCxnSpPr>
        <p:spPr>
          <a:xfrm>
            <a:off x="19878747" y="5086139"/>
            <a:ext cx="0" cy="6864124"/>
          </a:xfrm>
          <a:prstGeom prst="line">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DDF74A-DF3B-FBB1-7B7E-A08DA900BFCA}"/>
              </a:ext>
            </a:extLst>
          </p:cNvPr>
          <p:cNvCxnSpPr/>
          <p:nvPr/>
        </p:nvCxnSpPr>
        <p:spPr>
          <a:xfrm>
            <a:off x="12436811" y="11907158"/>
            <a:ext cx="1804808" cy="0"/>
          </a:xfrm>
          <a:prstGeom prst="line">
            <a:avLst/>
          </a:prstGeom>
          <a:ln>
            <a:solidFill>
              <a:srgbClr val="000000"/>
            </a:solidFill>
            <a:head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98719-92AA-991C-0493-A0DA84CEAA0E}"/>
              </a:ext>
            </a:extLst>
          </p:cNvPr>
          <p:cNvCxnSpPr>
            <a:stCxn id="24" idx="3"/>
          </p:cNvCxnSpPr>
          <p:nvPr/>
        </p:nvCxnSpPr>
        <p:spPr>
          <a:xfrm>
            <a:off x="7811351" y="11950259"/>
            <a:ext cx="2620812" cy="0"/>
          </a:xfrm>
          <a:prstGeom prst="line">
            <a:avLst/>
          </a:prstGeom>
          <a:ln>
            <a:solidFill>
              <a:srgbClr val="000000"/>
            </a:solidFill>
            <a:headEnd type="stealt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BB0132E-6A4A-55C3-0D26-495CC306D4A6}"/>
              </a:ext>
            </a:extLst>
          </p:cNvPr>
          <p:cNvSpPr/>
          <p:nvPr/>
        </p:nvSpPr>
        <p:spPr>
          <a:xfrm>
            <a:off x="16763517" y="10794963"/>
            <a:ext cx="2554495" cy="698338"/>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FINANCIALS</a:t>
            </a:r>
          </a:p>
        </p:txBody>
      </p:sp>
      <p:sp>
        <p:nvSpPr>
          <p:cNvPr id="30" name="Rectangle 29">
            <a:extLst>
              <a:ext uri="{FF2B5EF4-FFF2-40B4-BE49-F238E27FC236}">
                <a16:creationId xmlns:a16="http://schemas.microsoft.com/office/drawing/2014/main" id="{05E28B08-E323-AEF9-4667-F232AA0439AE}"/>
              </a:ext>
            </a:extLst>
          </p:cNvPr>
          <p:cNvSpPr/>
          <p:nvPr/>
        </p:nvSpPr>
        <p:spPr>
          <a:xfrm>
            <a:off x="16763515" y="10003151"/>
            <a:ext cx="2554495" cy="807161"/>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Transactions </a:t>
            </a:r>
          </a:p>
        </p:txBody>
      </p:sp>
      <p:sp>
        <p:nvSpPr>
          <p:cNvPr id="31" name="Rectangle 30">
            <a:extLst>
              <a:ext uri="{FF2B5EF4-FFF2-40B4-BE49-F238E27FC236}">
                <a16:creationId xmlns:a16="http://schemas.microsoft.com/office/drawing/2014/main" id="{F23331E3-F296-8BB0-837A-80CD46AF5A88}"/>
              </a:ext>
            </a:extLst>
          </p:cNvPr>
          <p:cNvSpPr/>
          <p:nvPr/>
        </p:nvSpPr>
        <p:spPr>
          <a:xfrm>
            <a:off x="16763512" y="6682900"/>
            <a:ext cx="2554497" cy="3289646"/>
          </a:xfrm>
          <a:prstGeom prst="rect">
            <a:avLst/>
          </a:prstGeom>
          <a:solidFill>
            <a:schemeClr val="bg1"/>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Arial" pitchFamily="34" charset="0"/>
              <a:buChar char="•"/>
              <a:defRPr/>
            </a:pPr>
            <a:r>
              <a:rPr lang="en-US" sz="1799">
                <a:solidFill>
                  <a:srgbClr val="000000"/>
                </a:solidFill>
              </a:rPr>
              <a:t>CC_TRANSACTION</a:t>
            </a:r>
          </a:p>
          <a:p>
            <a:pPr marL="342729" lvl="1" indent="-342729">
              <a:buFont typeface="Arial" pitchFamily="34" charset="0"/>
              <a:buChar char="•"/>
              <a:defRPr/>
            </a:pPr>
            <a:r>
              <a:rPr lang="en-US" sz="1799">
                <a:solidFill>
                  <a:srgbClr val="000000"/>
                </a:solidFill>
              </a:rPr>
              <a:t>CC_TRANSACTIONSET</a:t>
            </a:r>
          </a:p>
          <a:p>
            <a:pPr marL="342729" lvl="1" indent="-342729">
              <a:buFont typeface="Arial" pitchFamily="34" charset="0"/>
              <a:buChar char="•"/>
              <a:defRPr/>
            </a:pPr>
            <a:r>
              <a:rPr lang="en-US" sz="1799">
                <a:solidFill>
                  <a:srgbClr val="000000"/>
                </a:solidFill>
              </a:rPr>
              <a:t>CC_TRANSACTIONLINEITEMS</a:t>
            </a:r>
          </a:p>
          <a:p>
            <a:pPr marL="342729" lvl="1" indent="-342729">
              <a:buFont typeface="Arial" pitchFamily="34" charset="0"/>
              <a:buChar char="•"/>
              <a:defRPr/>
            </a:pPr>
            <a:r>
              <a:rPr lang="en-US" sz="1799">
                <a:solidFill>
                  <a:srgbClr val="000000"/>
                </a:solidFill>
              </a:rPr>
              <a:t>CC_RESERVELINE</a:t>
            </a:r>
          </a:p>
          <a:p>
            <a:pPr marL="342729" lvl="1" indent="-342729">
              <a:buFont typeface="Arial" pitchFamily="34" charset="0"/>
              <a:buChar char="•"/>
              <a:defRPr/>
            </a:pPr>
            <a:r>
              <a:rPr lang="en-US" sz="1799">
                <a:solidFill>
                  <a:srgbClr val="000000"/>
                </a:solidFill>
              </a:rPr>
              <a:t>CC_TRANSACTIONOFFSETONSET</a:t>
            </a:r>
          </a:p>
          <a:p>
            <a:pPr marL="342729" lvl="1" indent="-342729">
              <a:buFont typeface="Arial" pitchFamily="34" charset="0"/>
              <a:buChar char="•"/>
              <a:defRPr/>
            </a:pPr>
            <a:r>
              <a:rPr lang="en-US" sz="1799">
                <a:solidFill>
                  <a:srgbClr val="000000"/>
                </a:solidFill>
              </a:rPr>
              <a:t>CC_SALVAGEEXT</a:t>
            </a:r>
          </a:p>
          <a:p>
            <a:pPr marL="342729" lvl="1" indent="-342729">
              <a:buFont typeface="Arial" pitchFamily="34" charset="0"/>
              <a:buChar char="•"/>
              <a:defRPr/>
            </a:pPr>
            <a:r>
              <a:rPr lang="en-US" sz="1799">
                <a:solidFill>
                  <a:srgbClr val="000000"/>
                </a:solidFill>
              </a:rPr>
              <a:t>CC_SUBROGATIONSUMMARY</a:t>
            </a:r>
          </a:p>
        </p:txBody>
      </p:sp>
      <p:sp>
        <p:nvSpPr>
          <p:cNvPr id="32" name="Rectangle 31">
            <a:extLst>
              <a:ext uri="{FF2B5EF4-FFF2-40B4-BE49-F238E27FC236}">
                <a16:creationId xmlns:a16="http://schemas.microsoft.com/office/drawing/2014/main" id="{B1D80547-24E6-58FE-20CF-A82561616908}"/>
              </a:ext>
            </a:extLst>
          </p:cNvPr>
          <p:cNvSpPr/>
          <p:nvPr/>
        </p:nvSpPr>
        <p:spPr>
          <a:xfrm>
            <a:off x="12346219" y="10693415"/>
            <a:ext cx="2259698" cy="698338"/>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FINANCIALS</a:t>
            </a:r>
          </a:p>
        </p:txBody>
      </p:sp>
      <p:sp>
        <p:nvSpPr>
          <p:cNvPr id="33" name="Rectangle 32">
            <a:extLst>
              <a:ext uri="{FF2B5EF4-FFF2-40B4-BE49-F238E27FC236}">
                <a16:creationId xmlns:a16="http://schemas.microsoft.com/office/drawing/2014/main" id="{EBEBC8A9-D0FC-F2E2-D747-9DA70D9C4F78}"/>
              </a:ext>
            </a:extLst>
          </p:cNvPr>
          <p:cNvSpPr/>
          <p:nvPr/>
        </p:nvSpPr>
        <p:spPr>
          <a:xfrm>
            <a:off x="12346219" y="9901604"/>
            <a:ext cx="2243941" cy="807161"/>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Payment Transactions</a:t>
            </a:r>
          </a:p>
        </p:txBody>
      </p:sp>
      <p:sp>
        <p:nvSpPr>
          <p:cNvPr id="34" name="Rectangle 33">
            <a:extLst>
              <a:ext uri="{FF2B5EF4-FFF2-40B4-BE49-F238E27FC236}">
                <a16:creationId xmlns:a16="http://schemas.microsoft.com/office/drawing/2014/main" id="{1CA8EBB3-7F51-1B61-2F1E-30B040ADC03A}"/>
              </a:ext>
            </a:extLst>
          </p:cNvPr>
          <p:cNvSpPr/>
          <p:nvPr/>
        </p:nvSpPr>
        <p:spPr>
          <a:xfrm>
            <a:off x="12346217" y="8666510"/>
            <a:ext cx="2259698" cy="1204490"/>
          </a:xfrm>
          <a:prstGeom prst="rect">
            <a:avLst/>
          </a:prstGeom>
          <a:solidFill>
            <a:schemeClr val="bg1"/>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CC_CHECK</a:t>
            </a:r>
          </a:p>
          <a:p>
            <a:pPr marL="342729" lvl="1" indent="-342729">
              <a:buFont typeface="Wingdings" pitchFamily="2" charset="2"/>
              <a:buChar char="§"/>
              <a:defRPr/>
            </a:pPr>
            <a:r>
              <a:rPr lang="en-US" sz="1799">
                <a:solidFill>
                  <a:srgbClr val="000000"/>
                </a:solidFill>
              </a:rPr>
              <a:t>CC_CHECKPAYEE</a:t>
            </a:r>
          </a:p>
        </p:txBody>
      </p:sp>
      <p:sp>
        <p:nvSpPr>
          <p:cNvPr id="35" name="Rectangle 34">
            <a:extLst>
              <a:ext uri="{FF2B5EF4-FFF2-40B4-BE49-F238E27FC236}">
                <a16:creationId xmlns:a16="http://schemas.microsoft.com/office/drawing/2014/main" id="{798F66A1-9AC0-F3E7-468F-FEFB66E9922C}"/>
              </a:ext>
            </a:extLst>
          </p:cNvPr>
          <p:cNvSpPr/>
          <p:nvPr/>
        </p:nvSpPr>
        <p:spPr>
          <a:xfrm>
            <a:off x="8055852" y="10744189"/>
            <a:ext cx="2579132" cy="698338"/>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SUBROGATIONS</a:t>
            </a:r>
          </a:p>
        </p:txBody>
      </p:sp>
      <p:sp>
        <p:nvSpPr>
          <p:cNvPr id="36" name="Rectangle 35">
            <a:extLst>
              <a:ext uri="{FF2B5EF4-FFF2-40B4-BE49-F238E27FC236}">
                <a16:creationId xmlns:a16="http://schemas.microsoft.com/office/drawing/2014/main" id="{B9EFD0ED-0146-E7AA-9478-31A3A0999DCA}"/>
              </a:ext>
            </a:extLst>
          </p:cNvPr>
          <p:cNvSpPr/>
          <p:nvPr/>
        </p:nvSpPr>
        <p:spPr>
          <a:xfrm>
            <a:off x="8055853" y="9926991"/>
            <a:ext cx="2579134" cy="807161"/>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Recovery Details </a:t>
            </a:r>
          </a:p>
        </p:txBody>
      </p:sp>
      <p:sp>
        <p:nvSpPr>
          <p:cNvPr id="37" name="Rectangle 36">
            <a:extLst>
              <a:ext uri="{FF2B5EF4-FFF2-40B4-BE49-F238E27FC236}">
                <a16:creationId xmlns:a16="http://schemas.microsoft.com/office/drawing/2014/main" id="{912082E1-41CA-5AE8-1D18-F5F389BCC785}"/>
              </a:ext>
            </a:extLst>
          </p:cNvPr>
          <p:cNvSpPr/>
          <p:nvPr/>
        </p:nvSpPr>
        <p:spPr>
          <a:xfrm>
            <a:off x="8055853" y="9051349"/>
            <a:ext cx="2579134" cy="850255"/>
          </a:xfrm>
          <a:prstGeom prst="rect">
            <a:avLst/>
          </a:prstGeom>
          <a:solidFill>
            <a:schemeClr val="bg1"/>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CC_RECOVERYCHEKEXTY</a:t>
            </a:r>
          </a:p>
        </p:txBody>
      </p:sp>
      <p:cxnSp>
        <p:nvCxnSpPr>
          <p:cNvPr id="38" name="Straight Connector 37">
            <a:extLst>
              <a:ext uri="{FF2B5EF4-FFF2-40B4-BE49-F238E27FC236}">
                <a16:creationId xmlns:a16="http://schemas.microsoft.com/office/drawing/2014/main" id="{F5C8E7DE-6FEE-BDDA-B57A-7E2FC0C84CC9}"/>
              </a:ext>
            </a:extLst>
          </p:cNvPr>
          <p:cNvCxnSpPr/>
          <p:nvPr/>
        </p:nvCxnSpPr>
        <p:spPr>
          <a:xfrm>
            <a:off x="17516872" y="2842538"/>
            <a:ext cx="0" cy="379586"/>
          </a:xfrm>
          <a:prstGeom prst="line">
            <a:avLst/>
          </a:prstGeom>
          <a:ln>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F1BB610-F413-CE0D-50EA-67C62721BE26}"/>
              </a:ext>
            </a:extLst>
          </p:cNvPr>
          <p:cNvCxnSpPr>
            <a:cxnSpLocks/>
          </p:cNvCxnSpPr>
          <p:nvPr/>
        </p:nvCxnSpPr>
        <p:spPr>
          <a:xfrm>
            <a:off x="17516872" y="2780465"/>
            <a:ext cx="2361878" cy="10084"/>
          </a:xfrm>
          <a:prstGeom prst="straightConnector1">
            <a:avLst/>
          </a:prstGeom>
          <a:ln>
            <a:solidFill>
              <a:srgbClr val="0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32E585-BD2D-C2AF-51B3-1B3AED47754C}"/>
              </a:ext>
            </a:extLst>
          </p:cNvPr>
          <p:cNvCxnSpPr/>
          <p:nvPr/>
        </p:nvCxnSpPr>
        <p:spPr>
          <a:xfrm>
            <a:off x="17972031" y="11527740"/>
            <a:ext cx="1803" cy="438851"/>
          </a:xfrm>
          <a:prstGeom prst="line">
            <a:avLst/>
          </a:prstGeom>
          <a:ln>
            <a:solidFill>
              <a:srgbClr val="000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EDD7CCA-C3BE-D73A-9DFD-4C82CA7390E6}"/>
              </a:ext>
            </a:extLst>
          </p:cNvPr>
          <p:cNvCxnSpPr/>
          <p:nvPr/>
        </p:nvCxnSpPr>
        <p:spPr>
          <a:xfrm>
            <a:off x="13529346" y="11451579"/>
            <a:ext cx="1803" cy="438851"/>
          </a:xfrm>
          <a:prstGeom prst="line">
            <a:avLst/>
          </a:prstGeom>
          <a:ln>
            <a:solidFill>
              <a:srgbClr val="000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FF34C6-996E-FBB4-35A9-EC47E3E0AA7A}"/>
              </a:ext>
            </a:extLst>
          </p:cNvPr>
          <p:cNvCxnSpPr/>
          <p:nvPr/>
        </p:nvCxnSpPr>
        <p:spPr>
          <a:xfrm>
            <a:off x="9442076" y="11476966"/>
            <a:ext cx="1803" cy="438851"/>
          </a:xfrm>
          <a:prstGeom prst="line">
            <a:avLst/>
          </a:prstGeom>
          <a:ln>
            <a:solidFill>
              <a:srgbClr val="000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0BDA909-DABF-7573-9BE8-2CBD101CF7DE}"/>
              </a:ext>
            </a:extLst>
          </p:cNvPr>
          <p:cNvCxnSpPr/>
          <p:nvPr/>
        </p:nvCxnSpPr>
        <p:spPr>
          <a:xfrm>
            <a:off x="7212550" y="2562068"/>
            <a:ext cx="0" cy="8905843"/>
          </a:xfrm>
          <a:prstGeom prst="line">
            <a:avLst/>
          </a:prstGeom>
          <a:ln>
            <a:solidFill>
              <a:srgbClr val="000000"/>
            </a:solidFill>
            <a:prstDash val="dash"/>
            <a:head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29FDA6B-85A4-9788-80B3-E769B2985049}"/>
              </a:ext>
            </a:extLst>
          </p:cNvPr>
          <p:cNvSpPr/>
          <p:nvPr/>
        </p:nvSpPr>
        <p:spPr>
          <a:xfrm>
            <a:off x="4368334" y="4486941"/>
            <a:ext cx="1967649" cy="1248473"/>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Policy /User/ Coverage Verification &amp; validation</a:t>
            </a:r>
          </a:p>
        </p:txBody>
      </p:sp>
      <p:cxnSp>
        <p:nvCxnSpPr>
          <p:cNvPr id="51" name="Straight Connector 50">
            <a:extLst>
              <a:ext uri="{FF2B5EF4-FFF2-40B4-BE49-F238E27FC236}">
                <a16:creationId xmlns:a16="http://schemas.microsoft.com/office/drawing/2014/main" id="{4348FD1D-AFB4-D369-FE70-FED9459D2057}"/>
              </a:ext>
            </a:extLst>
          </p:cNvPr>
          <p:cNvCxnSpPr>
            <a:cxnSpLocks/>
            <a:stCxn id="44" idx="2"/>
          </p:cNvCxnSpPr>
          <p:nvPr/>
        </p:nvCxnSpPr>
        <p:spPr>
          <a:xfrm flipH="1">
            <a:off x="5320849" y="5735414"/>
            <a:ext cx="31310" cy="6214845"/>
          </a:xfrm>
          <a:prstGeom prst="line">
            <a:avLst/>
          </a:prstGeom>
          <a:ln>
            <a:solidFill>
              <a:srgbClr val="000000"/>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81EB53-51EC-B624-CB47-E9C60A3AAF34}"/>
              </a:ext>
            </a:extLst>
          </p:cNvPr>
          <p:cNvCxnSpPr>
            <a:stCxn id="6" idx="2"/>
          </p:cNvCxnSpPr>
          <p:nvPr/>
        </p:nvCxnSpPr>
        <p:spPr>
          <a:xfrm flipH="1">
            <a:off x="5356613" y="4106139"/>
            <a:ext cx="20929" cy="355415"/>
          </a:xfrm>
          <a:prstGeom prst="line">
            <a:avLst/>
          </a:prstGeom>
          <a:ln>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2CD8C4-3E01-2397-2971-D797BC8B05C5}"/>
              </a:ext>
            </a:extLst>
          </p:cNvPr>
          <p:cNvCxnSpPr>
            <a:endCxn id="24" idx="1"/>
          </p:cNvCxnSpPr>
          <p:nvPr/>
        </p:nvCxnSpPr>
        <p:spPr>
          <a:xfrm flipV="1">
            <a:off x="5320852" y="11950260"/>
            <a:ext cx="619655" cy="16331"/>
          </a:xfrm>
          <a:prstGeom prst="straightConnector1">
            <a:avLst/>
          </a:prstGeom>
          <a:ln>
            <a:solidFill>
              <a:srgbClr val="0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C8807CC-A114-C8D7-F6A9-F60DED475131}"/>
              </a:ext>
            </a:extLst>
          </p:cNvPr>
          <p:cNvSpPr/>
          <p:nvPr/>
        </p:nvSpPr>
        <p:spPr>
          <a:xfrm>
            <a:off x="5147170" y="12554723"/>
            <a:ext cx="14198457" cy="660058"/>
          </a:xfrm>
          <a:prstGeom prst="rect">
            <a:avLst/>
          </a:prstGeom>
          <a:solidFill>
            <a:schemeClr val="bg1"/>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29" lvl="1" indent="-342729">
              <a:buFont typeface="Wingdings" pitchFamily="2" charset="2"/>
              <a:buChar char="§"/>
              <a:defRPr/>
            </a:pPr>
            <a:r>
              <a:rPr lang="en-US" sz="1799">
                <a:solidFill>
                  <a:srgbClr val="000000"/>
                </a:solidFill>
              </a:rPr>
              <a:t>                    SCREEN INVOLVED                                                                     PROCESS INVOLVED                                                TABLES INVOLVED </a:t>
            </a:r>
          </a:p>
        </p:txBody>
      </p:sp>
      <p:sp>
        <p:nvSpPr>
          <p:cNvPr id="56" name="Rectangle 55">
            <a:extLst>
              <a:ext uri="{FF2B5EF4-FFF2-40B4-BE49-F238E27FC236}">
                <a16:creationId xmlns:a16="http://schemas.microsoft.com/office/drawing/2014/main" id="{5D29ACC0-916E-274E-06A3-51D14760146E}"/>
              </a:ext>
            </a:extLst>
          </p:cNvPr>
          <p:cNvSpPr/>
          <p:nvPr/>
        </p:nvSpPr>
        <p:spPr>
          <a:xfrm>
            <a:off x="5320849" y="12668100"/>
            <a:ext cx="1051492" cy="433300"/>
          </a:xfrm>
          <a:prstGeom prst="rect">
            <a:avLst/>
          </a:prstGeom>
          <a:gradFill>
            <a:gsLst>
              <a:gs pos="0">
                <a:srgbClr val="FFEFD1"/>
              </a:gs>
              <a:gs pos="64999">
                <a:srgbClr val="F0EBD5"/>
              </a:gs>
              <a:gs pos="100000">
                <a:srgbClr val="D1C39F"/>
              </a:gs>
            </a:gsLst>
            <a:lin ang="16200000" scaled="0"/>
          </a:gradFill>
          <a:ln>
            <a:solidFill>
              <a:srgbClr val="000000"/>
            </a:solidFill>
            <a:prstDash val="dash"/>
            <a:headEnd/>
            <a:tailEnd/>
          </a:ln>
        </p:spPr>
        <p:style>
          <a:lnRef idx="1">
            <a:schemeClr val="accent2"/>
          </a:lnRef>
          <a:fillRef idx="2">
            <a:schemeClr val="accent2"/>
          </a:fillRef>
          <a:effectRef idx="1">
            <a:schemeClr val="accent2"/>
          </a:effectRef>
          <a:fontRef idx="minor">
            <a:schemeClr val="dk1"/>
          </a:fontRef>
        </p:style>
        <p:txBody>
          <a:bodyPr lIns="107944" tIns="107944" rIns="107944" bIns="107944" anchor="ctr"/>
          <a:lstStyle/>
          <a:p>
            <a:pPr algn="ctr">
              <a:spcBef>
                <a:spcPct val="0"/>
              </a:spcBef>
            </a:pPr>
            <a:r>
              <a:rPr lang="en-US" sz="1799" b="1">
                <a:solidFill>
                  <a:srgbClr val="000000"/>
                </a:solidFill>
                <a:cs typeface="Arial" pitchFamily="34" charset="0"/>
              </a:rPr>
              <a:t>1</a:t>
            </a:r>
          </a:p>
        </p:txBody>
      </p:sp>
      <p:sp>
        <p:nvSpPr>
          <p:cNvPr id="58" name="Rectangle 57">
            <a:extLst>
              <a:ext uri="{FF2B5EF4-FFF2-40B4-BE49-F238E27FC236}">
                <a16:creationId xmlns:a16="http://schemas.microsoft.com/office/drawing/2014/main" id="{8A40E1CA-E0CA-5EF6-2D2E-CBB3C7D2DF04}"/>
              </a:ext>
            </a:extLst>
          </p:cNvPr>
          <p:cNvSpPr/>
          <p:nvPr/>
        </p:nvSpPr>
        <p:spPr>
          <a:xfrm>
            <a:off x="10398201" y="12668100"/>
            <a:ext cx="1051492" cy="433828"/>
          </a:xfrm>
          <a:prstGeom prst="rect">
            <a:avLst/>
          </a:prstGeom>
          <a:solidFill>
            <a:schemeClr val="tx2">
              <a:lumMod val="20000"/>
              <a:lumOff val="80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2</a:t>
            </a:r>
          </a:p>
        </p:txBody>
      </p:sp>
      <p:sp>
        <p:nvSpPr>
          <p:cNvPr id="59" name="Rectangle 58">
            <a:extLst>
              <a:ext uri="{FF2B5EF4-FFF2-40B4-BE49-F238E27FC236}">
                <a16:creationId xmlns:a16="http://schemas.microsoft.com/office/drawing/2014/main" id="{88BFA7E8-21C9-C9BB-0664-EEA480550798}"/>
              </a:ext>
            </a:extLst>
          </p:cNvPr>
          <p:cNvSpPr/>
          <p:nvPr/>
        </p:nvSpPr>
        <p:spPr>
          <a:xfrm>
            <a:off x="14607446" y="12679874"/>
            <a:ext cx="1051492" cy="433828"/>
          </a:xfrm>
          <a:prstGeom prst="rect">
            <a:avLst/>
          </a:prstGeom>
          <a:no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rgbClr val="000000"/>
                </a:solidFill>
              </a:rPr>
              <a:t>3</a:t>
            </a:r>
          </a:p>
        </p:txBody>
      </p:sp>
      <p:cxnSp>
        <p:nvCxnSpPr>
          <p:cNvPr id="60" name="Straight Connector 59">
            <a:extLst>
              <a:ext uri="{FF2B5EF4-FFF2-40B4-BE49-F238E27FC236}">
                <a16:creationId xmlns:a16="http://schemas.microsoft.com/office/drawing/2014/main" id="{A92C61AA-F461-808A-108E-F9FBBCC1ABEF}"/>
              </a:ext>
            </a:extLst>
          </p:cNvPr>
          <p:cNvCxnSpPr/>
          <p:nvPr/>
        </p:nvCxnSpPr>
        <p:spPr>
          <a:xfrm>
            <a:off x="5377542" y="2028949"/>
            <a:ext cx="0" cy="611711"/>
          </a:xfrm>
          <a:prstGeom prst="line">
            <a:avLst/>
          </a:prstGeom>
          <a:ln>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ext Box 1" descr="TextBox 8">
            <a:extLst>
              <a:ext uri="{FF2B5EF4-FFF2-40B4-BE49-F238E27FC236}">
                <a16:creationId xmlns:a16="http://schemas.microsoft.com/office/drawing/2014/main" id="{4EC4C5F4-CC05-144F-4F6B-7B4CE9C46512}"/>
              </a:ext>
            </a:extLst>
          </p:cNvPr>
          <p:cNvSpPr txBox="1">
            <a:spLocks/>
          </p:cNvSpPr>
          <p:nvPr/>
        </p:nvSpPr>
        <p:spPr bwMode="auto">
          <a:xfrm>
            <a:off x="317500" y="542468"/>
            <a:ext cx="2103754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Claims Data Validation vs. UI Screen Level validations (Model)</a:t>
            </a:r>
            <a:endParaRPr lang="en-US" altLang="en-US" sz="5400" b="1">
              <a:solidFill>
                <a:srgbClr val="FF0000"/>
              </a:solidFill>
              <a:latin typeface="BebasNeueBold"/>
              <a:ea typeface="MS PGothic"/>
              <a:sym typeface="BebasNeueBold" charset="0"/>
            </a:endParaRPr>
          </a:p>
        </p:txBody>
      </p:sp>
      <p:sp>
        <p:nvSpPr>
          <p:cNvPr id="61" name="Rectangle 8">
            <a:extLst>
              <a:ext uri="{FF2B5EF4-FFF2-40B4-BE49-F238E27FC236}">
                <a16:creationId xmlns:a16="http://schemas.microsoft.com/office/drawing/2014/main" id="{9EC31E80-59D1-802D-22AB-234B85BE866F}"/>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graphicFrame>
        <p:nvGraphicFramePr>
          <p:cNvPr id="67" name="Shape 714">
            <a:extLst>
              <a:ext uri="{FF2B5EF4-FFF2-40B4-BE49-F238E27FC236}">
                <a16:creationId xmlns:a16="http://schemas.microsoft.com/office/drawing/2014/main" id="{0AE38519-6B34-69D6-7BC3-2B9A2247B4C9}"/>
              </a:ext>
            </a:extLst>
          </p:cNvPr>
          <p:cNvGraphicFramePr/>
          <p:nvPr>
            <p:extLst>
              <p:ext uri="{D42A27DB-BD31-4B8C-83A1-F6EECF244321}">
                <p14:modId xmlns:p14="http://schemas.microsoft.com/office/powerpoint/2010/main" val="3325553237"/>
              </p:ext>
            </p:extLst>
          </p:nvPr>
        </p:nvGraphicFramePr>
        <p:xfrm>
          <a:off x="834480" y="6013684"/>
          <a:ext cx="4095833" cy="6175323"/>
        </p:xfrm>
        <a:graphic>
          <a:graphicData uri="http://schemas.openxmlformats.org/drawingml/2006/table">
            <a:tbl>
              <a:tblPr firstRow="1" bandRow="1">
                <a:noFill/>
              </a:tblPr>
              <a:tblGrid>
                <a:gridCol w="4095833">
                  <a:extLst>
                    <a:ext uri="{9D8B030D-6E8A-4147-A177-3AD203B41FA5}">
                      <a16:colId xmlns:a16="http://schemas.microsoft.com/office/drawing/2014/main" val="20000"/>
                    </a:ext>
                  </a:extLst>
                </a:gridCol>
              </a:tblGrid>
              <a:tr h="615856">
                <a:tc>
                  <a:txBody>
                    <a:bodyPr/>
                    <a:lstStyle/>
                    <a:p>
                      <a:pPr marL="0" marR="0" lvl="0" indent="0" algn="ctr" rtl="0">
                        <a:lnSpc>
                          <a:spcPct val="100000"/>
                        </a:lnSpc>
                        <a:spcBef>
                          <a:spcPts val="0"/>
                        </a:spcBef>
                        <a:spcAft>
                          <a:spcPts val="0"/>
                        </a:spcAft>
                        <a:buClr>
                          <a:schemeClr val="dk1"/>
                        </a:buClr>
                        <a:buSzPct val="25000"/>
                        <a:buFont typeface="Calibri"/>
                        <a:buNone/>
                      </a:pPr>
                      <a:r>
                        <a:rPr lang="en-US" sz="2400" b="1" u="none" strike="noStrike" cap="none">
                          <a:solidFill>
                            <a:schemeClr val="bg1"/>
                          </a:solidFill>
                          <a:latin typeface="Calibri"/>
                          <a:ea typeface="Calibri"/>
                          <a:cs typeface="Calibri"/>
                          <a:sym typeface="Calibri"/>
                        </a:rPr>
                        <a:t>Claims Migrated Data vs. UI Screen Validation</a:t>
                      </a:r>
                    </a:p>
                  </a:txBody>
                  <a:tcPr marL="91450" marR="91450" marT="45725" marB="45725">
                    <a:solidFill>
                      <a:srgbClr val="7030A0"/>
                    </a:solidFill>
                  </a:tcPr>
                </a:tc>
                <a:extLst>
                  <a:ext uri="{0D108BD9-81ED-4DB2-BD59-A6C34878D82A}">
                    <a16:rowId xmlns:a16="http://schemas.microsoft.com/office/drawing/2014/main" val="10000"/>
                  </a:ext>
                </a:extLst>
              </a:tr>
              <a:tr h="5352353">
                <a:tc>
                  <a:txBody>
                    <a:bodyPr/>
                    <a:lstStyle/>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Claims End to End business validation will include comparing migrated data the Target DB and their corresponding screen in CC and CM UI</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For example. CC_INCIDENT can have vehicle, property incidents tagged to claim, and their transactions being validated across Loss Details &gt;&gt; Incident screen </a:t>
                      </a: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sym typeface="Calibri"/>
                        </a:rPr>
                        <a:t>Claim workflow validation will be covered during in-sprint, integration and End to End testing to test the claim financials (loss amount, reserve, recovery etc</a:t>
                      </a:r>
                      <a:r>
                        <a:rPr lang="en-US" sz="2000" u="none" strike="noStrike" cap="none" baseline="0">
                          <a:solidFill>
                            <a:srgbClr val="000000"/>
                          </a:solidFill>
                          <a:latin typeface="Graphik" panose="020B0503030202060203"/>
                          <a:ea typeface="Calibri"/>
                          <a:cs typeface="Calibri"/>
                        </a:rPr>
                        <a:t>.,)</a:t>
                      </a:r>
                    </a:p>
                    <a:p>
                      <a:pPr marL="342900" marR="0" lvl="0" indent="-342900" algn="l">
                        <a:lnSpc>
                          <a:spcPct val="100000"/>
                        </a:lnSpc>
                        <a:spcBef>
                          <a:spcPts val="0"/>
                        </a:spcBef>
                        <a:spcAft>
                          <a:spcPts val="0"/>
                        </a:spcAft>
                        <a:buClr>
                          <a:srgbClr val="7F7F7F"/>
                        </a:buClr>
                        <a:buSzPct val="100000"/>
                        <a:buFont typeface="Arial" panose="020B0604020202020204" pitchFamily="34" charset="0"/>
                        <a:buChar char="•"/>
                      </a:pPr>
                      <a:r>
                        <a:rPr lang="en-US" sz="2000" u="none" strike="noStrike" cap="none" baseline="0">
                          <a:solidFill>
                            <a:srgbClr val="000000"/>
                          </a:solidFill>
                          <a:latin typeface="Graphik" panose="020B0503030202060203"/>
                          <a:ea typeface="Calibri"/>
                          <a:cs typeface="Calibri"/>
                        </a:rPr>
                        <a:t>List of working </a:t>
                      </a:r>
                      <a:r>
                        <a:rPr lang="en-US" sz="2000" u="none" strike="noStrike" cap="none" baseline="0" err="1">
                          <a:solidFill>
                            <a:srgbClr val="000000"/>
                          </a:solidFill>
                          <a:latin typeface="Graphik" panose="020B0503030202060203"/>
                          <a:ea typeface="Calibri"/>
                          <a:cs typeface="Calibri"/>
                        </a:rPr>
                        <a:t>iVOS</a:t>
                      </a:r>
                      <a:r>
                        <a:rPr lang="en-US" sz="2000" u="none" strike="noStrike" cap="none" baseline="0">
                          <a:solidFill>
                            <a:srgbClr val="000000"/>
                          </a:solidFill>
                          <a:latin typeface="Graphik" panose="020B0503030202060203"/>
                          <a:ea typeface="Calibri"/>
                          <a:cs typeface="Calibri"/>
                        </a:rPr>
                        <a:t> tables below</a:t>
                      </a:r>
                    </a:p>
                  </a:txBody>
                  <a:tcPr marL="91450" marR="91450" marT="45725" marB="45725">
                    <a:solidFill>
                      <a:schemeClr val="lt1">
                        <a:alpha val="20000"/>
                      </a:schemeClr>
                    </a:solidFill>
                  </a:tcPr>
                </a:tc>
                <a:extLst>
                  <a:ext uri="{0D108BD9-81ED-4DB2-BD59-A6C34878D82A}">
                    <a16:rowId xmlns:a16="http://schemas.microsoft.com/office/drawing/2014/main" val="10001"/>
                  </a:ext>
                </a:extLst>
              </a:tr>
            </a:tbl>
          </a:graphicData>
        </a:graphic>
      </p:graphicFrame>
      <p:sp>
        <p:nvSpPr>
          <p:cNvPr id="64" name="Rectangle: Rounded Corners 63">
            <a:extLst>
              <a:ext uri="{FF2B5EF4-FFF2-40B4-BE49-F238E27FC236}">
                <a16:creationId xmlns:a16="http://schemas.microsoft.com/office/drawing/2014/main" id="{65F037BD-04C1-83B5-7451-718DE6BD3EFA}"/>
              </a:ext>
            </a:extLst>
          </p:cNvPr>
          <p:cNvSpPr/>
          <p:nvPr/>
        </p:nvSpPr>
        <p:spPr bwMode="auto">
          <a:xfrm>
            <a:off x="825272" y="12246949"/>
            <a:ext cx="4070580" cy="834629"/>
          </a:xfrm>
          <a:prstGeom prst="roundRect">
            <a:avLst/>
          </a:prstGeom>
          <a:solidFill>
            <a:srgbClr val="FFFFFF"/>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a:lnSpc>
                <a:spcPct val="100000"/>
              </a:lnSpc>
              <a:spcBef>
                <a:spcPct val="0"/>
              </a:spcBef>
              <a:spcAft>
                <a:spcPct val="0"/>
              </a:spcAft>
              <a:buNone/>
              <a:tabLst/>
            </a:pPr>
            <a:r>
              <a:rPr lang="en-US" sz="1400">
                <a:latin typeface="Graphik"/>
                <a:ea typeface="Lato Light"/>
                <a:cs typeface="Lato Light"/>
                <a:hlinkClick r:id="rId3"/>
              </a:rPr>
              <a:t>https://msighusa.sharepoint.com/:f:/s/GuideWireCore/EhQhzMszoFtIvrbN2-oKknEBXwoTQxptNnxuUglWekeNng?e=6nTred</a:t>
            </a:r>
            <a:endParaRPr lang="en-US" sz="1400">
              <a:latin typeface="Graphik"/>
              <a:cs typeface="Lato Light"/>
            </a:endParaRPr>
          </a:p>
        </p:txBody>
      </p:sp>
    </p:spTree>
    <p:extLst>
      <p:ext uri="{BB962C8B-B14F-4D97-AF65-F5344CB8AC3E}">
        <p14:creationId xmlns:p14="http://schemas.microsoft.com/office/powerpoint/2010/main" val="74369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18</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322962" y="1732467"/>
            <a:ext cx="8949446" cy="8664551"/>
          </a:xfrm>
          <a:prstGeom prst="rect">
            <a:avLst/>
          </a:prstGeom>
          <a:noFill/>
        </p:spPr>
        <p:txBody>
          <a:bodyPr wrap="square" rtlCol="0">
            <a:spAutoFit/>
          </a:bodyPr>
          <a:lstStyle/>
          <a:p>
            <a:pPr>
              <a:lnSpc>
                <a:spcPct val="150000"/>
              </a:lnSpc>
            </a:pPr>
            <a:r>
              <a:rPr lang="en-US" sz="9600" b="1">
                <a:solidFill>
                  <a:schemeClr val="bg1"/>
                </a:solidFill>
              </a:rPr>
              <a:t>MSIG Core Contextual Integration  Architecture</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1312487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GW InsuranceSuite Functional &amp; Integration Architecture</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19</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pic>
        <p:nvPicPr>
          <p:cNvPr id="10" name="Picture 9">
            <a:extLst>
              <a:ext uri="{FF2B5EF4-FFF2-40B4-BE49-F238E27FC236}">
                <a16:creationId xmlns:a16="http://schemas.microsoft.com/office/drawing/2014/main" id="{B950D29B-7AE2-EDF4-244D-F4641F85BEAA}"/>
              </a:ext>
            </a:extLst>
          </p:cNvPr>
          <p:cNvPicPr>
            <a:picLocks noChangeAspect="1"/>
          </p:cNvPicPr>
          <p:nvPr/>
        </p:nvPicPr>
        <p:blipFill>
          <a:blip r:embed="rId3"/>
          <a:stretch>
            <a:fillRect/>
          </a:stretch>
        </p:blipFill>
        <p:spPr>
          <a:xfrm>
            <a:off x="1023257" y="1994750"/>
            <a:ext cx="20269200" cy="10601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222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2</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75881" y="2756283"/>
            <a:ext cx="8949446" cy="2016578"/>
          </a:xfrm>
          <a:prstGeom prst="rect">
            <a:avLst/>
          </a:prstGeom>
          <a:noFill/>
        </p:spPr>
        <p:txBody>
          <a:bodyPr wrap="square" rtlCol="0">
            <a:spAutoFit/>
          </a:bodyPr>
          <a:lstStyle/>
          <a:p>
            <a:pPr>
              <a:lnSpc>
                <a:spcPct val="150000"/>
              </a:lnSpc>
            </a:pPr>
            <a:r>
              <a:rPr lang="en-US" sz="9600" b="1">
                <a:solidFill>
                  <a:schemeClr val="bg1"/>
                </a:solidFill>
              </a:rPr>
              <a:t>Agenda</a:t>
            </a:r>
            <a:endParaRPr lang="en-US" b="1">
              <a:solidFill>
                <a:schemeClr val="bg1"/>
              </a:solidFill>
            </a:endParaRP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10" name="Picture 9">
            <a:extLst>
              <a:ext uri="{FF2B5EF4-FFF2-40B4-BE49-F238E27FC236}">
                <a16:creationId xmlns:a16="http://schemas.microsoft.com/office/drawing/2014/main" id="{F5EE5CC6-E18A-19F0-312B-CE887E8EC678}"/>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12" name="Picture 11">
            <a:extLst>
              <a:ext uri="{FF2B5EF4-FFF2-40B4-BE49-F238E27FC236}">
                <a16:creationId xmlns:a16="http://schemas.microsoft.com/office/drawing/2014/main" id="{2079B2B5-BCCB-0079-EDD6-194A146AED82}"/>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890BA2E2-F563-6397-3D67-546ACA631F5D}"/>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320419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 descr="TextBox 8">
            <a:extLst>
              <a:ext uri="{FF2B5EF4-FFF2-40B4-BE49-F238E27FC236}">
                <a16:creationId xmlns:a16="http://schemas.microsoft.com/office/drawing/2014/main" id="{D0DD535B-2106-DF7A-89A8-3848CB7882F7}"/>
              </a:ext>
            </a:extLst>
          </p:cNvPr>
          <p:cNvSpPr txBox="1">
            <a:spLocks/>
          </p:cNvSpPr>
          <p:nvPr/>
        </p:nvSpPr>
        <p:spPr bwMode="auto">
          <a:xfrm>
            <a:off x="317500" y="542468"/>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Integration Points between Guidewire xCenters</a:t>
            </a:r>
            <a:endParaRPr lang="en-US" altLang="en-US" sz="5400" b="1">
              <a:solidFill>
                <a:srgbClr val="FF0000"/>
              </a:solidFill>
              <a:latin typeface="BebasNeueBold"/>
              <a:ea typeface="MS PGothic"/>
              <a:sym typeface="BebasNeueBold" charset="0"/>
            </a:endParaRPr>
          </a:p>
        </p:txBody>
      </p:sp>
      <p:sp>
        <p:nvSpPr>
          <p:cNvPr id="12" name="TextBox 11">
            <a:extLst>
              <a:ext uri="{FF2B5EF4-FFF2-40B4-BE49-F238E27FC236}">
                <a16:creationId xmlns:a16="http://schemas.microsoft.com/office/drawing/2014/main" id="{6BAC534A-BEEC-61E1-929E-F0A1ABCB8F2B}"/>
              </a:ext>
            </a:extLst>
          </p:cNvPr>
          <p:cNvSpPr txBox="1"/>
          <p:nvPr/>
        </p:nvSpPr>
        <p:spPr>
          <a:xfrm>
            <a:off x="364722" y="2577142"/>
            <a:ext cx="9284287" cy="9233297"/>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pPr algn="just" rtl="0"/>
            <a:r>
              <a:rPr lang="en-US" sz="2200">
                <a:solidFill>
                  <a:srgbClr val="000000"/>
                </a:solidFill>
                <a:effectLst/>
                <a:latin typeface="Graphik" panose="020B0503030202060203"/>
              </a:rPr>
              <a:t>Testing  performed at user story level where one or more integration could be tested as part of a user story testing during the development sprints.</a:t>
            </a:r>
          </a:p>
          <a:p>
            <a:pPr algn="just" rtl="0"/>
            <a:endParaRPr lang="en-US" sz="2200">
              <a:solidFill>
                <a:srgbClr val="000000"/>
              </a:solidFill>
              <a:effectLst/>
              <a:latin typeface="Graphik" panose="020B0503030202060203"/>
            </a:endParaRPr>
          </a:p>
          <a:p>
            <a:pPr algn="just" rtl="0"/>
            <a:r>
              <a:rPr lang="en-US" sz="2200">
                <a:solidFill>
                  <a:srgbClr val="000000"/>
                </a:solidFill>
                <a:effectLst/>
                <a:latin typeface="Graphik" panose="020B0503030202060203"/>
              </a:rPr>
              <a:t>Either Manual or automated Approach will be leveraged. Tools include SOAPUI, Postman, GT: API component will be used to perform integration testing to validate the communication between Guidewire applications and external systems.</a:t>
            </a:r>
          </a:p>
          <a:p>
            <a:pPr algn="just" rtl="0"/>
            <a:endParaRPr lang="en-US" sz="2200">
              <a:solidFill>
                <a:srgbClr val="000000"/>
              </a:solidFill>
              <a:effectLst/>
              <a:latin typeface="Graphik" panose="020B0503030202060203"/>
            </a:endParaRPr>
          </a:p>
          <a:p>
            <a:pPr algn="just" rtl="0"/>
            <a:r>
              <a:rPr lang="en-US" sz="2200" b="1">
                <a:solidFill>
                  <a:srgbClr val="000000"/>
                </a:solidFill>
                <a:effectLst/>
                <a:latin typeface="Graphik" panose="020B0503030202060203"/>
              </a:rPr>
              <a:t>Following techniques are used during integration testing:</a:t>
            </a:r>
          </a:p>
          <a:p>
            <a:pPr marL="342900" indent="-342900" algn="just" rtl="0">
              <a:buFont typeface="Wingdings" panose="05000000000000000000" pitchFamily="2" charset="2"/>
              <a:buChar char="v"/>
            </a:pPr>
            <a:r>
              <a:rPr lang="en-US" sz="2200">
                <a:solidFill>
                  <a:srgbClr val="000000"/>
                </a:solidFill>
                <a:effectLst/>
                <a:latin typeface="Graphik" panose="020B0503030202060203"/>
              </a:rPr>
              <a:t>Inbound and outbound integration points between ClaimCenter (including PolicyCenter, BillingCenter) and other external interfaces</a:t>
            </a:r>
          </a:p>
          <a:p>
            <a:pPr marL="342900" indent="-342900" algn="just" rtl="0">
              <a:buFont typeface="Wingdings" panose="05000000000000000000" pitchFamily="2" charset="2"/>
              <a:buChar char="v"/>
            </a:pPr>
            <a:r>
              <a:rPr lang="en-US" sz="2200">
                <a:solidFill>
                  <a:srgbClr val="000000"/>
                </a:solidFill>
                <a:effectLst/>
                <a:latin typeface="Graphik" panose="020B0503030202060203"/>
              </a:rPr>
              <a:t>Validation using stub/mock data where the integration is not readily available for QA validation</a:t>
            </a:r>
          </a:p>
          <a:p>
            <a:pPr marL="342900" indent="-342900" algn="just" rtl="0">
              <a:buFont typeface="Wingdings" panose="05000000000000000000" pitchFamily="2" charset="2"/>
              <a:buChar char="v"/>
            </a:pPr>
            <a:r>
              <a:rPr lang="en-US" sz="2200">
                <a:solidFill>
                  <a:srgbClr val="000000"/>
                </a:solidFill>
                <a:effectLst/>
                <a:latin typeface="Graphik" panose="020B0503030202060203"/>
              </a:rPr>
              <a:t>Functionality customization, forms and output validation, and dynamic data validation across functionalities / integration</a:t>
            </a:r>
          </a:p>
          <a:p>
            <a:pPr algn="just" rtl="0"/>
            <a:endParaRPr lang="en-US" sz="2200">
              <a:solidFill>
                <a:srgbClr val="000000"/>
              </a:solidFill>
              <a:effectLst/>
              <a:latin typeface="Graphik" panose="020B0503030202060203"/>
            </a:endParaRPr>
          </a:p>
          <a:p>
            <a:pPr algn="just" rtl="0"/>
            <a:r>
              <a:rPr lang="en-US" sz="2200" b="1">
                <a:solidFill>
                  <a:srgbClr val="000000"/>
                </a:solidFill>
                <a:effectLst/>
                <a:latin typeface="Graphik" panose="020B0503030202060203"/>
              </a:rPr>
              <a:t>Scope of integration testing can be classified into 2 parts:</a:t>
            </a:r>
          </a:p>
          <a:p>
            <a:pPr marL="342900" indent="-342900" algn="just" rtl="0">
              <a:buFont typeface="Wingdings" panose="05000000000000000000" pitchFamily="2" charset="2"/>
              <a:buChar char="v"/>
            </a:pPr>
            <a:r>
              <a:rPr lang="en-US" sz="2200">
                <a:solidFill>
                  <a:srgbClr val="000000"/>
                </a:solidFill>
                <a:effectLst/>
                <a:latin typeface="Graphik" panose="020B0503030202060203"/>
              </a:rPr>
              <a:t>Guidewire Cross Product Integration – That connects its core applications with each other, such as GW CC with GW CM, GW PC with CC, GW PC with BC, Digital Portals with GW CC</a:t>
            </a:r>
          </a:p>
          <a:p>
            <a:pPr marL="342900" indent="-342900" algn="just" rtl="0">
              <a:buFont typeface="Wingdings" panose="05000000000000000000" pitchFamily="2" charset="2"/>
              <a:buChar char="v"/>
            </a:pPr>
            <a:r>
              <a:rPr lang="en-US" sz="2200">
                <a:solidFill>
                  <a:srgbClr val="000000"/>
                </a:solidFill>
                <a:effectLst/>
                <a:latin typeface="Graphik" panose="020B0503030202060203"/>
              </a:rPr>
              <a:t>Guidewire Integration with other internal/external systems – The other integration is between the Guidewire core application with MSIG Client Legacy specific, Guidewire BBG and 3rd party vendor applications (Ex: Authentication Single-Sign on, BBG Accelerator, Enterprise, ISO ClaimSearch etc.,)</a:t>
            </a:r>
          </a:p>
          <a:p>
            <a:pPr marL="342900" indent="-342900" algn="just">
              <a:buFont typeface="Wingdings" panose="05000000000000000000" pitchFamily="2" charset="2"/>
              <a:buChar char="v"/>
            </a:pPr>
            <a:endParaRPr lang="en-US" sz="2200">
              <a:solidFill>
                <a:srgbClr val="000000"/>
              </a:solidFill>
              <a:latin typeface="Graphik" panose="020B0503030202060203"/>
            </a:endParaRPr>
          </a:p>
          <a:p>
            <a:pPr marL="342900" indent="-342900" algn="just">
              <a:buFont typeface="Wingdings" panose="05000000000000000000" pitchFamily="2" charset="2"/>
              <a:buChar char="v"/>
            </a:pPr>
            <a:endParaRPr lang="en-US" sz="2200">
              <a:solidFill>
                <a:srgbClr val="000000"/>
              </a:solidFill>
              <a:latin typeface="Graphik" panose="020B0503030202060203"/>
            </a:endParaRPr>
          </a:p>
        </p:txBody>
      </p:sp>
      <p:sp>
        <p:nvSpPr>
          <p:cNvPr id="15" name="Rectangle 8">
            <a:extLst>
              <a:ext uri="{FF2B5EF4-FFF2-40B4-BE49-F238E27FC236}">
                <a16:creationId xmlns:a16="http://schemas.microsoft.com/office/drawing/2014/main" id="{A3C799ED-4E8C-7B27-7946-395DC3D76DC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grpSp>
        <p:nvGrpSpPr>
          <p:cNvPr id="26" name="Group 25">
            <a:extLst>
              <a:ext uri="{FF2B5EF4-FFF2-40B4-BE49-F238E27FC236}">
                <a16:creationId xmlns:a16="http://schemas.microsoft.com/office/drawing/2014/main" id="{B0DDB844-A40E-9F89-C68F-020A0528A4E1}"/>
              </a:ext>
            </a:extLst>
          </p:cNvPr>
          <p:cNvGrpSpPr/>
          <p:nvPr/>
        </p:nvGrpSpPr>
        <p:grpSpPr>
          <a:xfrm>
            <a:off x="9925049" y="1646434"/>
            <a:ext cx="12450760" cy="7927392"/>
            <a:chOff x="8864167" y="2990591"/>
            <a:chExt cx="13905571" cy="8457262"/>
          </a:xfrm>
        </p:grpSpPr>
        <p:grpSp>
          <p:nvGrpSpPr>
            <p:cNvPr id="27" name="Group 26">
              <a:extLst>
                <a:ext uri="{FF2B5EF4-FFF2-40B4-BE49-F238E27FC236}">
                  <a16:creationId xmlns:a16="http://schemas.microsoft.com/office/drawing/2014/main" id="{7C3112BD-2F28-022E-6B2B-FC3F1A689D54}"/>
                </a:ext>
              </a:extLst>
            </p:cNvPr>
            <p:cNvGrpSpPr/>
            <p:nvPr/>
          </p:nvGrpSpPr>
          <p:grpSpPr>
            <a:xfrm>
              <a:off x="8913935" y="2990591"/>
              <a:ext cx="13855803" cy="8457262"/>
              <a:chOff x="5176331" y="1376997"/>
              <a:chExt cx="6806664" cy="3261242"/>
            </a:xfrm>
          </p:grpSpPr>
          <p:sp>
            <p:nvSpPr>
              <p:cNvPr id="54" name="TextBox 5">
                <a:extLst>
                  <a:ext uri="{FF2B5EF4-FFF2-40B4-BE49-F238E27FC236}">
                    <a16:creationId xmlns:a16="http://schemas.microsoft.com/office/drawing/2014/main" id="{4B38BB41-163F-A5A9-CE38-4E2BC2D9093E}"/>
                  </a:ext>
                </a:extLst>
              </p:cNvPr>
              <p:cNvSpPr txBox="1">
                <a:spLocks noChangeArrowheads="1"/>
              </p:cNvSpPr>
              <p:nvPr/>
            </p:nvSpPr>
            <p:spPr bwMode="auto">
              <a:xfrm>
                <a:off x="6618654" y="1376997"/>
                <a:ext cx="4375877" cy="177975"/>
              </a:xfrm>
              <a:prstGeom prst="rect">
                <a:avLst/>
              </a:prstGeom>
              <a:noFill/>
              <a:ln w="9525">
                <a:noFill/>
                <a:miter lim="800000"/>
                <a:headEnd/>
                <a:tailEnd/>
              </a:ln>
            </p:spPr>
            <p:txBody>
              <a:bodyPr wrap="square">
                <a:spAutoFit/>
              </a:bodyPr>
              <a:lstStyle/>
              <a:p>
                <a:pPr algn="ctr" eaLnBrk="0" hangingPunct="0"/>
                <a:r>
                  <a:rPr lang="en-US" sz="2399" b="1">
                    <a:latin typeface="Verdana" pitchFamily="34" charset="0"/>
                    <a:cs typeface="ＭＳ Ｐゴシック"/>
                  </a:rPr>
                  <a:t>High-level Scenario flow across applications</a:t>
                </a:r>
              </a:p>
            </p:txBody>
          </p:sp>
          <p:grpSp>
            <p:nvGrpSpPr>
              <p:cNvPr id="55" name="Group 54">
                <a:extLst>
                  <a:ext uri="{FF2B5EF4-FFF2-40B4-BE49-F238E27FC236}">
                    <a16:creationId xmlns:a16="http://schemas.microsoft.com/office/drawing/2014/main" id="{04193260-E148-529B-7F57-63CC0C95C76A}"/>
                  </a:ext>
                </a:extLst>
              </p:cNvPr>
              <p:cNvGrpSpPr/>
              <p:nvPr/>
            </p:nvGrpSpPr>
            <p:grpSpPr>
              <a:xfrm>
                <a:off x="5176331" y="1687961"/>
                <a:ext cx="6806664" cy="2950278"/>
                <a:chOff x="1213930" y="1572896"/>
                <a:chExt cx="6806664" cy="3776281"/>
              </a:xfrm>
            </p:grpSpPr>
            <p:sp>
              <p:nvSpPr>
                <p:cNvPr id="56" name="Rounded Rectangle 256">
                  <a:extLst>
                    <a:ext uri="{FF2B5EF4-FFF2-40B4-BE49-F238E27FC236}">
                      <a16:creationId xmlns:a16="http://schemas.microsoft.com/office/drawing/2014/main" id="{F38808CE-22A4-EA9D-1FCF-ADFEDB6546D1}"/>
                    </a:ext>
                  </a:extLst>
                </p:cNvPr>
                <p:cNvSpPr/>
                <p:nvPr/>
              </p:nvSpPr>
              <p:spPr>
                <a:xfrm>
                  <a:off x="1778374" y="3310521"/>
                  <a:ext cx="780961" cy="3719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Issuance</a:t>
                  </a:r>
                </a:p>
              </p:txBody>
            </p:sp>
            <p:sp>
              <p:nvSpPr>
                <p:cNvPr id="57" name="Rounded Rectangle 254">
                  <a:extLst>
                    <a:ext uri="{FF2B5EF4-FFF2-40B4-BE49-F238E27FC236}">
                      <a16:creationId xmlns:a16="http://schemas.microsoft.com/office/drawing/2014/main" id="{4C221173-1BFC-4A7A-BD14-F53D572805D3}"/>
                    </a:ext>
                  </a:extLst>
                </p:cNvPr>
                <p:cNvSpPr/>
                <p:nvPr/>
              </p:nvSpPr>
              <p:spPr>
                <a:xfrm>
                  <a:off x="2789838" y="3310521"/>
                  <a:ext cx="780961" cy="3719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Transactions</a:t>
                  </a:r>
                </a:p>
              </p:txBody>
            </p:sp>
            <p:sp>
              <p:nvSpPr>
                <p:cNvPr id="58" name="Rounded Rectangle 252">
                  <a:extLst>
                    <a:ext uri="{FF2B5EF4-FFF2-40B4-BE49-F238E27FC236}">
                      <a16:creationId xmlns:a16="http://schemas.microsoft.com/office/drawing/2014/main" id="{82D510CC-89D0-D81D-337C-E96151C3F36F}"/>
                    </a:ext>
                  </a:extLst>
                </p:cNvPr>
                <p:cNvSpPr/>
                <p:nvPr/>
              </p:nvSpPr>
              <p:spPr>
                <a:xfrm>
                  <a:off x="3811624" y="3310521"/>
                  <a:ext cx="780961" cy="3719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Rules</a:t>
                  </a:r>
                </a:p>
              </p:txBody>
            </p:sp>
            <p:cxnSp>
              <p:nvCxnSpPr>
                <p:cNvPr id="59" name="Straight Arrow Connector 58">
                  <a:extLst>
                    <a:ext uri="{FF2B5EF4-FFF2-40B4-BE49-F238E27FC236}">
                      <a16:creationId xmlns:a16="http://schemas.microsoft.com/office/drawing/2014/main" id="{FB8BB8B7-F5A3-EE1F-CDD3-8E538014F1E4}"/>
                    </a:ext>
                  </a:extLst>
                </p:cNvPr>
                <p:cNvCxnSpPr/>
                <p:nvPr/>
              </p:nvCxnSpPr>
              <p:spPr>
                <a:xfrm>
                  <a:off x="2559335" y="3481235"/>
                  <a:ext cx="240825" cy="0"/>
                </a:xfrm>
                <a:prstGeom prst="straightConnector1">
                  <a:avLst/>
                </a:prstGeom>
                <a:noFill/>
                <a:ln w="6350" cap="flat" cmpd="sng" algn="ctr">
                  <a:solidFill>
                    <a:sysClr val="windowText" lastClr="000000"/>
                  </a:solidFill>
                  <a:prstDash val="solid"/>
                  <a:miter lim="800000"/>
                  <a:tailEnd type="triangle"/>
                </a:ln>
                <a:effectLst/>
              </p:spPr>
            </p:cxnSp>
            <p:cxnSp>
              <p:nvCxnSpPr>
                <p:cNvPr id="60" name="Straight Arrow Connector 59">
                  <a:extLst>
                    <a:ext uri="{FF2B5EF4-FFF2-40B4-BE49-F238E27FC236}">
                      <a16:creationId xmlns:a16="http://schemas.microsoft.com/office/drawing/2014/main" id="{7B718067-FD0F-AF30-D4F9-BEE38229428D}"/>
                    </a:ext>
                  </a:extLst>
                </p:cNvPr>
                <p:cNvCxnSpPr/>
                <p:nvPr/>
              </p:nvCxnSpPr>
              <p:spPr>
                <a:xfrm>
                  <a:off x="3570799" y="3494523"/>
                  <a:ext cx="240825" cy="0"/>
                </a:xfrm>
                <a:prstGeom prst="straightConnector1">
                  <a:avLst/>
                </a:prstGeom>
                <a:noFill/>
                <a:ln w="6350" cap="flat" cmpd="sng" algn="ctr">
                  <a:solidFill>
                    <a:sysClr val="windowText" lastClr="000000"/>
                  </a:solidFill>
                  <a:prstDash val="solid"/>
                  <a:miter lim="800000"/>
                  <a:tailEnd type="triangle"/>
                </a:ln>
                <a:effectLst/>
              </p:spPr>
            </p:cxnSp>
            <p:sp>
              <p:nvSpPr>
                <p:cNvPr id="61" name="Rectangle 60">
                  <a:extLst>
                    <a:ext uri="{FF2B5EF4-FFF2-40B4-BE49-F238E27FC236}">
                      <a16:creationId xmlns:a16="http://schemas.microsoft.com/office/drawing/2014/main" id="{AA78C8AD-7E56-9161-EDC6-779AFC1CE388}"/>
                    </a:ext>
                  </a:extLst>
                </p:cNvPr>
                <p:cNvSpPr/>
                <p:nvPr/>
              </p:nvSpPr>
              <p:spPr>
                <a:xfrm>
                  <a:off x="1848558" y="2703635"/>
                  <a:ext cx="660549" cy="225589"/>
                </a:xfrm>
                <a:prstGeom prst="rect">
                  <a:avLst/>
                </a:prstGeom>
                <a:solidFill>
                  <a:sysClr val="windowText" lastClr="000000"/>
                </a:solidFill>
                <a:ln w="19050" cap="flat" cmpd="sng" algn="ctr">
                  <a:solidFill>
                    <a:sysClr val="window" lastClr="FFFFFF"/>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white"/>
                      </a:solidFill>
                      <a:latin typeface="Calibri" panose="020F0502020204030204"/>
                      <a:ea typeface="+mn-ea"/>
                    </a:rPr>
                    <a:t>PC</a:t>
                  </a:r>
                </a:p>
              </p:txBody>
            </p:sp>
            <p:sp>
              <p:nvSpPr>
                <p:cNvPr id="62" name="Rounded Rectangle 202">
                  <a:extLst>
                    <a:ext uri="{FF2B5EF4-FFF2-40B4-BE49-F238E27FC236}">
                      <a16:creationId xmlns:a16="http://schemas.microsoft.com/office/drawing/2014/main" id="{796B3E37-3F9E-2324-689D-584D4EB5A594}"/>
                    </a:ext>
                  </a:extLst>
                </p:cNvPr>
                <p:cNvSpPr/>
                <p:nvPr/>
              </p:nvSpPr>
              <p:spPr>
                <a:xfrm>
                  <a:off x="2799815" y="2669630"/>
                  <a:ext cx="1787323" cy="306025"/>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Rating\Underwriting\forms</a:t>
                  </a:r>
                </a:p>
              </p:txBody>
            </p:sp>
            <p:grpSp>
              <p:nvGrpSpPr>
                <p:cNvPr id="63" name="Group 62">
                  <a:extLst>
                    <a:ext uri="{FF2B5EF4-FFF2-40B4-BE49-F238E27FC236}">
                      <a16:creationId xmlns:a16="http://schemas.microsoft.com/office/drawing/2014/main" id="{0CD4C69A-3DBA-9857-FC5C-2D5AFF513254}"/>
                    </a:ext>
                  </a:extLst>
                </p:cNvPr>
                <p:cNvGrpSpPr/>
                <p:nvPr/>
              </p:nvGrpSpPr>
              <p:grpSpPr>
                <a:xfrm>
                  <a:off x="5143217" y="2753219"/>
                  <a:ext cx="780961" cy="925865"/>
                  <a:chOff x="2788919" y="1777491"/>
                  <a:chExt cx="1482635" cy="991835"/>
                </a:xfrm>
              </p:grpSpPr>
              <p:sp>
                <p:nvSpPr>
                  <p:cNvPr id="86" name="Rectangle 85">
                    <a:extLst>
                      <a:ext uri="{FF2B5EF4-FFF2-40B4-BE49-F238E27FC236}">
                        <a16:creationId xmlns:a16="http://schemas.microsoft.com/office/drawing/2014/main" id="{B9CD4D8A-E067-8C54-76F2-8E57E57B0A0A}"/>
                      </a:ext>
                    </a:extLst>
                  </p:cNvPr>
                  <p:cNvSpPr/>
                  <p:nvPr/>
                </p:nvSpPr>
                <p:spPr>
                  <a:xfrm>
                    <a:off x="2788919" y="1777491"/>
                    <a:ext cx="1254035" cy="241663"/>
                  </a:xfrm>
                  <a:prstGeom prst="rect">
                    <a:avLst/>
                  </a:prstGeom>
                  <a:solidFill>
                    <a:sysClr val="windowText" lastClr="000000"/>
                  </a:solidFill>
                  <a:ln w="19050" cap="flat" cmpd="sng" algn="ctr">
                    <a:solidFill>
                      <a:sysClr val="window" lastClr="FFFFFF"/>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white"/>
                        </a:solidFill>
                        <a:latin typeface="Calibri" panose="020F0502020204030204"/>
                        <a:ea typeface="+mn-ea"/>
                      </a:rPr>
                      <a:t>BC</a:t>
                    </a:r>
                  </a:p>
                </p:txBody>
              </p:sp>
              <p:sp>
                <p:nvSpPr>
                  <p:cNvPr id="87" name="Rounded Rectangle 250">
                    <a:extLst>
                      <a:ext uri="{FF2B5EF4-FFF2-40B4-BE49-F238E27FC236}">
                        <a16:creationId xmlns:a16="http://schemas.microsoft.com/office/drawing/2014/main" id="{48CDB1CF-BC72-9BF3-59D8-90DC16E3CFAE}"/>
                      </a:ext>
                    </a:extLst>
                  </p:cNvPr>
                  <p:cNvSpPr/>
                  <p:nvPr/>
                </p:nvSpPr>
                <p:spPr>
                  <a:xfrm>
                    <a:off x="2788919" y="2370909"/>
                    <a:ext cx="1482635" cy="3984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rPr>
                      <a:t>I</a:t>
                    </a:r>
                    <a:r>
                      <a:rPr lang="en-US" sz="1799" kern="0">
                        <a:solidFill>
                          <a:prstClr val="black"/>
                        </a:solidFill>
                        <a:latin typeface="Calibri" panose="020F0502020204030204"/>
                        <a:ea typeface="+mn-ea"/>
                      </a:rPr>
                      <a:t>nvoice</a:t>
                    </a:r>
                  </a:p>
                </p:txBody>
              </p:sp>
            </p:grpSp>
            <p:sp>
              <p:nvSpPr>
                <p:cNvPr id="64" name="Rounded Rectangle 248">
                  <a:extLst>
                    <a:ext uri="{FF2B5EF4-FFF2-40B4-BE49-F238E27FC236}">
                      <a16:creationId xmlns:a16="http://schemas.microsoft.com/office/drawing/2014/main" id="{84FAAE7F-A8D0-53FF-C8AA-C84D2E31A10C}"/>
                    </a:ext>
                  </a:extLst>
                </p:cNvPr>
                <p:cNvSpPr/>
                <p:nvPr/>
              </p:nvSpPr>
              <p:spPr>
                <a:xfrm>
                  <a:off x="6128555" y="3290443"/>
                  <a:ext cx="903575" cy="49939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 Payments/ Delinquencies</a:t>
                  </a:r>
                </a:p>
              </p:txBody>
            </p:sp>
            <p:sp>
              <p:nvSpPr>
                <p:cNvPr id="65" name="Rounded Rectangle 246">
                  <a:extLst>
                    <a:ext uri="{FF2B5EF4-FFF2-40B4-BE49-F238E27FC236}">
                      <a16:creationId xmlns:a16="http://schemas.microsoft.com/office/drawing/2014/main" id="{732DF1FF-52DA-4C73-F62C-2092344DA8C3}"/>
                    </a:ext>
                  </a:extLst>
                </p:cNvPr>
                <p:cNvSpPr/>
                <p:nvPr/>
              </p:nvSpPr>
              <p:spPr>
                <a:xfrm>
                  <a:off x="7176467" y="3307167"/>
                  <a:ext cx="780961" cy="3719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Collections</a:t>
                  </a:r>
                </a:p>
              </p:txBody>
            </p:sp>
            <p:cxnSp>
              <p:nvCxnSpPr>
                <p:cNvPr id="66" name="Straight Arrow Connector 65">
                  <a:extLst>
                    <a:ext uri="{FF2B5EF4-FFF2-40B4-BE49-F238E27FC236}">
                      <a16:creationId xmlns:a16="http://schemas.microsoft.com/office/drawing/2014/main" id="{8A028BFA-16BE-1D7B-78E3-98774634DF96}"/>
                    </a:ext>
                  </a:extLst>
                </p:cNvPr>
                <p:cNvCxnSpPr/>
                <p:nvPr/>
              </p:nvCxnSpPr>
              <p:spPr>
                <a:xfrm>
                  <a:off x="5924179" y="3477881"/>
                  <a:ext cx="240825" cy="0"/>
                </a:xfrm>
                <a:prstGeom prst="straightConnector1">
                  <a:avLst/>
                </a:prstGeom>
                <a:noFill/>
                <a:ln w="6350" cap="flat" cmpd="sng" algn="ctr">
                  <a:solidFill>
                    <a:sysClr val="windowText" lastClr="000000"/>
                  </a:solidFill>
                  <a:prstDash val="solid"/>
                  <a:miter lim="800000"/>
                  <a:tailEnd type="triangle"/>
                </a:ln>
                <a:effectLst/>
              </p:spPr>
            </p:cxnSp>
            <p:cxnSp>
              <p:nvCxnSpPr>
                <p:cNvPr id="67" name="Straight Arrow Connector 66">
                  <a:extLst>
                    <a:ext uri="{FF2B5EF4-FFF2-40B4-BE49-F238E27FC236}">
                      <a16:creationId xmlns:a16="http://schemas.microsoft.com/office/drawing/2014/main" id="{949777C1-F899-1EC4-EC4A-EF483CB277F8}"/>
                    </a:ext>
                  </a:extLst>
                </p:cNvPr>
                <p:cNvCxnSpPr>
                  <a:cxnSpLocks/>
                  <a:stCxn id="64" idx="3"/>
                </p:cNvCxnSpPr>
                <p:nvPr/>
              </p:nvCxnSpPr>
              <p:spPr>
                <a:xfrm flipV="1">
                  <a:off x="7032130" y="3491170"/>
                  <a:ext cx="144338" cy="0"/>
                </a:xfrm>
                <a:prstGeom prst="straightConnector1">
                  <a:avLst/>
                </a:prstGeom>
                <a:noFill/>
                <a:ln w="6350" cap="flat" cmpd="sng" algn="ctr">
                  <a:solidFill>
                    <a:sysClr val="windowText" lastClr="000000"/>
                  </a:solidFill>
                  <a:prstDash val="solid"/>
                  <a:miter lim="800000"/>
                  <a:tailEnd type="triangle"/>
                </a:ln>
                <a:effectLst/>
              </p:spPr>
            </p:cxnSp>
            <p:grpSp>
              <p:nvGrpSpPr>
                <p:cNvPr id="68" name="Group 67">
                  <a:extLst>
                    <a:ext uri="{FF2B5EF4-FFF2-40B4-BE49-F238E27FC236}">
                      <a16:creationId xmlns:a16="http://schemas.microsoft.com/office/drawing/2014/main" id="{9BE78282-B6C6-CE39-AC2E-F323481698C9}"/>
                    </a:ext>
                  </a:extLst>
                </p:cNvPr>
                <p:cNvGrpSpPr/>
                <p:nvPr/>
              </p:nvGrpSpPr>
              <p:grpSpPr>
                <a:xfrm>
                  <a:off x="1669603" y="4038009"/>
                  <a:ext cx="852946" cy="734527"/>
                  <a:chOff x="2652257" y="1982464"/>
                  <a:chExt cx="1619297" cy="786864"/>
                </a:xfrm>
              </p:grpSpPr>
              <p:sp>
                <p:nvSpPr>
                  <p:cNvPr id="84" name="Rectangle 83">
                    <a:extLst>
                      <a:ext uri="{FF2B5EF4-FFF2-40B4-BE49-F238E27FC236}">
                        <a16:creationId xmlns:a16="http://schemas.microsoft.com/office/drawing/2014/main" id="{F501948B-2F98-E569-326B-6C3016B951BC}"/>
                      </a:ext>
                    </a:extLst>
                  </p:cNvPr>
                  <p:cNvSpPr/>
                  <p:nvPr/>
                </p:nvSpPr>
                <p:spPr>
                  <a:xfrm>
                    <a:off x="2652257" y="1982464"/>
                    <a:ext cx="1254035" cy="241663"/>
                  </a:xfrm>
                  <a:prstGeom prst="rect">
                    <a:avLst/>
                  </a:prstGeom>
                  <a:solidFill>
                    <a:sysClr val="windowText" lastClr="000000"/>
                  </a:solidFill>
                  <a:ln w="19050" cap="flat" cmpd="sng" algn="ctr">
                    <a:solidFill>
                      <a:sysClr val="window" lastClr="FFFFFF"/>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white"/>
                        </a:solidFill>
                        <a:latin typeface="Calibri" panose="020F0502020204030204"/>
                        <a:ea typeface="+mn-ea"/>
                      </a:rPr>
                      <a:t>CC</a:t>
                    </a:r>
                  </a:p>
                </p:txBody>
              </p:sp>
              <p:sp>
                <p:nvSpPr>
                  <p:cNvPr id="85" name="Rounded Rectangle 244">
                    <a:extLst>
                      <a:ext uri="{FF2B5EF4-FFF2-40B4-BE49-F238E27FC236}">
                        <a16:creationId xmlns:a16="http://schemas.microsoft.com/office/drawing/2014/main" id="{80E32BF1-39B6-8864-93CF-30C0EF2A9F12}"/>
                      </a:ext>
                    </a:extLst>
                  </p:cNvPr>
                  <p:cNvSpPr/>
                  <p:nvPr/>
                </p:nvSpPr>
                <p:spPr>
                  <a:xfrm>
                    <a:off x="2788919" y="2370909"/>
                    <a:ext cx="1482635" cy="3984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FNOL</a:t>
                    </a:r>
                  </a:p>
                </p:txBody>
              </p:sp>
              <p:sp>
                <p:nvSpPr>
                  <p:cNvPr id="92" name="Rounded Rectangle 244">
                    <a:extLst>
                      <a:ext uri="{FF2B5EF4-FFF2-40B4-BE49-F238E27FC236}">
                        <a16:creationId xmlns:a16="http://schemas.microsoft.com/office/drawing/2014/main" id="{49E55B67-ECC3-2851-C782-93AD12EFA97C}"/>
                      </a:ext>
                    </a:extLst>
                  </p:cNvPr>
                  <p:cNvSpPr/>
                  <p:nvPr/>
                </p:nvSpPr>
                <p:spPr>
                  <a:xfrm>
                    <a:off x="2761299" y="2370911"/>
                    <a:ext cx="1482635" cy="3984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FNOL</a:t>
                    </a:r>
                  </a:p>
                </p:txBody>
              </p:sp>
            </p:grpSp>
            <p:sp>
              <p:nvSpPr>
                <p:cNvPr id="69" name="Rounded Rectangle 242">
                  <a:extLst>
                    <a:ext uri="{FF2B5EF4-FFF2-40B4-BE49-F238E27FC236}">
                      <a16:creationId xmlns:a16="http://schemas.microsoft.com/office/drawing/2014/main" id="{ADFE0166-F3F2-3E63-EEE3-D4C220475C81}"/>
                    </a:ext>
                  </a:extLst>
                </p:cNvPr>
                <p:cNvSpPr/>
                <p:nvPr/>
              </p:nvSpPr>
              <p:spPr>
                <a:xfrm>
                  <a:off x="2753052" y="4400618"/>
                  <a:ext cx="780961" cy="3719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Adjudicate</a:t>
                  </a:r>
                </a:p>
              </p:txBody>
            </p:sp>
            <p:sp>
              <p:nvSpPr>
                <p:cNvPr id="70" name="Rounded Rectangle 240">
                  <a:extLst>
                    <a:ext uri="{FF2B5EF4-FFF2-40B4-BE49-F238E27FC236}">
                      <a16:creationId xmlns:a16="http://schemas.microsoft.com/office/drawing/2014/main" id="{2088F429-CB54-DC41-6FF3-EE5B32EFE46D}"/>
                    </a:ext>
                  </a:extLst>
                </p:cNvPr>
                <p:cNvSpPr/>
                <p:nvPr/>
              </p:nvSpPr>
              <p:spPr>
                <a:xfrm>
                  <a:off x="3774839" y="4400618"/>
                  <a:ext cx="780961" cy="3719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Settle &amp; Close</a:t>
                  </a:r>
                </a:p>
              </p:txBody>
            </p:sp>
            <p:cxnSp>
              <p:nvCxnSpPr>
                <p:cNvPr id="71" name="Straight Arrow Connector 70">
                  <a:extLst>
                    <a:ext uri="{FF2B5EF4-FFF2-40B4-BE49-F238E27FC236}">
                      <a16:creationId xmlns:a16="http://schemas.microsoft.com/office/drawing/2014/main" id="{B09E293A-91C7-512A-BC09-7E7B0A413151}"/>
                    </a:ext>
                  </a:extLst>
                </p:cNvPr>
                <p:cNvCxnSpPr/>
                <p:nvPr/>
              </p:nvCxnSpPr>
              <p:spPr>
                <a:xfrm>
                  <a:off x="2522550" y="4571332"/>
                  <a:ext cx="240825" cy="0"/>
                </a:xfrm>
                <a:prstGeom prst="straightConnector1">
                  <a:avLst/>
                </a:prstGeom>
                <a:noFill/>
                <a:ln w="6350" cap="flat" cmpd="sng" algn="ctr">
                  <a:solidFill>
                    <a:sysClr val="windowText" lastClr="000000"/>
                  </a:solidFill>
                  <a:prstDash val="solid"/>
                  <a:miter lim="800000"/>
                  <a:tailEnd type="triangle"/>
                </a:ln>
                <a:effectLst/>
              </p:spPr>
            </p:cxnSp>
            <p:cxnSp>
              <p:nvCxnSpPr>
                <p:cNvPr id="72" name="Straight Arrow Connector 71">
                  <a:extLst>
                    <a:ext uri="{FF2B5EF4-FFF2-40B4-BE49-F238E27FC236}">
                      <a16:creationId xmlns:a16="http://schemas.microsoft.com/office/drawing/2014/main" id="{2A5DCFB9-C94F-CF6C-E845-4B5BD40D94A9}"/>
                    </a:ext>
                  </a:extLst>
                </p:cNvPr>
                <p:cNvCxnSpPr/>
                <p:nvPr/>
              </p:nvCxnSpPr>
              <p:spPr>
                <a:xfrm>
                  <a:off x="3534014" y="4584620"/>
                  <a:ext cx="240825" cy="0"/>
                </a:xfrm>
                <a:prstGeom prst="straightConnector1">
                  <a:avLst/>
                </a:prstGeom>
                <a:noFill/>
                <a:ln w="6350" cap="flat" cmpd="sng" algn="ctr">
                  <a:solidFill>
                    <a:sysClr val="windowText" lastClr="000000"/>
                  </a:solidFill>
                  <a:prstDash val="solid"/>
                  <a:miter lim="800000"/>
                  <a:tailEnd type="triangle"/>
                </a:ln>
                <a:effectLst/>
              </p:spPr>
            </p:cxnSp>
            <p:sp>
              <p:nvSpPr>
                <p:cNvPr id="73" name="Rounded Rectangle 213">
                  <a:extLst>
                    <a:ext uri="{FF2B5EF4-FFF2-40B4-BE49-F238E27FC236}">
                      <a16:creationId xmlns:a16="http://schemas.microsoft.com/office/drawing/2014/main" id="{893049DA-2D21-B2C7-AF43-6288DEF97A60}"/>
                    </a:ext>
                  </a:extLst>
                </p:cNvPr>
                <p:cNvSpPr/>
                <p:nvPr/>
              </p:nvSpPr>
              <p:spPr>
                <a:xfrm>
                  <a:off x="5143217" y="4309088"/>
                  <a:ext cx="2821607" cy="371916"/>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Internal &amp; External Integrations</a:t>
                  </a:r>
                </a:p>
              </p:txBody>
            </p:sp>
            <p:grpSp>
              <p:nvGrpSpPr>
                <p:cNvPr id="74" name="Group 73">
                  <a:extLst>
                    <a:ext uri="{FF2B5EF4-FFF2-40B4-BE49-F238E27FC236}">
                      <a16:creationId xmlns:a16="http://schemas.microsoft.com/office/drawing/2014/main" id="{35866ED1-9856-C8F3-A320-73693F887A6C}"/>
                    </a:ext>
                  </a:extLst>
                </p:cNvPr>
                <p:cNvGrpSpPr/>
                <p:nvPr/>
              </p:nvGrpSpPr>
              <p:grpSpPr>
                <a:xfrm>
                  <a:off x="4049996" y="1650231"/>
                  <a:ext cx="930791" cy="608475"/>
                  <a:chOff x="560311" y="2113766"/>
                  <a:chExt cx="1767082" cy="651831"/>
                </a:xfrm>
              </p:grpSpPr>
              <p:sp>
                <p:nvSpPr>
                  <p:cNvPr id="82" name="Rectangle 81">
                    <a:extLst>
                      <a:ext uri="{FF2B5EF4-FFF2-40B4-BE49-F238E27FC236}">
                        <a16:creationId xmlns:a16="http://schemas.microsoft.com/office/drawing/2014/main" id="{49464253-3B98-450B-DFBE-9E6A6E63575C}"/>
                      </a:ext>
                    </a:extLst>
                  </p:cNvPr>
                  <p:cNvSpPr/>
                  <p:nvPr/>
                </p:nvSpPr>
                <p:spPr>
                  <a:xfrm>
                    <a:off x="711129" y="2113766"/>
                    <a:ext cx="1465445" cy="241663"/>
                  </a:xfrm>
                  <a:prstGeom prst="rect">
                    <a:avLst/>
                  </a:prstGeom>
                  <a:solidFill>
                    <a:sysClr val="windowText" lastClr="000000"/>
                  </a:solidFill>
                  <a:ln w="19050" cap="flat" cmpd="sng" algn="ctr">
                    <a:solidFill>
                      <a:sysClr val="window" lastClr="FFFFFF"/>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white"/>
                        </a:solidFill>
                        <a:latin typeface="Calibri" panose="020F0502020204030204"/>
                        <a:ea typeface="+mn-ea"/>
                      </a:rPr>
                      <a:t>Digital Portal</a:t>
                    </a:r>
                  </a:p>
                </p:txBody>
              </p:sp>
              <p:sp>
                <p:nvSpPr>
                  <p:cNvPr id="83" name="Rounded Rectangle 234">
                    <a:extLst>
                      <a:ext uri="{FF2B5EF4-FFF2-40B4-BE49-F238E27FC236}">
                        <a16:creationId xmlns:a16="http://schemas.microsoft.com/office/drawing/2014/main" id="{A02ACB34-AA34-A13B-BFB2-6D1F2EAC39BD}"/>
                      </a:ext>
                    </a:extLst>
                  </p:cNvPr>
                  <p:cNvSpPr/>
                  <p:nvPr/>
                </p:nvSpPr>
                <p:spPr>
                  <a:xfrm>
                    <a:off x="560311" y="2367180"/>
                    <a:ext cx="1767082" cy="398417"/>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Claims Portal</a:t>
                    </a:r>
                  </a:p>
                </p:txBody>
              </p:sp>
            </p:grpSp>
            <p:sp>
              <p:nvSpPr>
                <p:cNvPr id="75" name="Rounded Rectangle 219">
                  <a:extLst>
                    <a:ext uri="{FF2B5EF4-FFF2-40B4-BE49-F238E27FC236}">
                      <a16:creationId xmlns:a16="http://schemas.microsoft.com/office/drawing/2014/main" id="{96C60F10-0364-FDE9-B337-374A5916B141}"/>
                    </a:ext>
                  </a:extLst>
                </p:cNvPr>
                <p:cNvSpPr/>
                <p:nvPr/>
              </p:nvSpPr>
              <p:spPr>
                <a:xfrm>
                  <a:off x="3390433" y="1572896"/>
                  <a:ext cx="2228261" cy="816883"/>
                </a:xfrm>
                <a:prstGeom prst="roundRect">
                  <a:avLst/>
                </a:prstGeom>
                <a:noFill/>
                <a:ln w="12700" cap="flat" cmpd="sng" algn="ctr">
                  <a:solidFill>
                    <a:sysClr val="windowText" lastClr="000000">
                      <a:lumMod val="95000"/>
                      <a:lumOff val="5000"/>
                    </a:sysClr>
                  </a:solidFill>
                  <a:prstDash val="lgDashDot"/>
                  <a:miter lim="800000"/>
                </a:ln>
                <a:effectLst/>
              </p:spPr>
              <p:txBody>
                <a:bodyPr rtlCol="0" anchor="ctr"/>
                <a:lstStyle/>
                <a:p>
                  <a:pPr algn="ctr" defTabSz="1827886" eaLnBrk="1" fontAlgn="auto" hangingPunct="1">
                    <a:spcBef>
                      <a:spcPts val="0"/>
                    </a:spcBef>
                    <a:spcAft>
                      <a:spcPts val="0"/>
                    </a:spcAft>
                    <a:defRPr/>
                  </a:pPr>
                  <a:endParaRPr lang="en-US" sz="1799" kern="0">
                    <a:solidFill>
                      <a:prstClr val="black"/>
                    </a:solidFill>
                    <a:latin typeface="Calibri" panose="020F0502020204030204"/>
                    <a:ea typeface="+mn-ea"/>
                  </a:endParaRPr>
                </a:p>
              </p:txBody>
            </p:sp>
            <p:sp>
              <p:nvSpPr>
                <p:cNvPr id="76" name="Rounded Rectangle 220">
                  <a:extLst>
                    <a:ext uri="{FF2B5EF4-FFF2-40B4-BE49-F238E27FC236}">
                      <a16:creationId xmlns:a16="http://schemas.microsoft.com/office/drawing/2014/main" id="{F3FFF2AC-5195-3AB5-0727-0952AC3EAB2F}"/>
                    </a:ext>
                  </a:extLst>
                </p:cNvPr>
                <p:cNvSpPr/>
                <p:nvPr/>
              </p:nvSpPr>
              <p:spPr>
                <a:xfrm>
                  <a:off x="1558493" y="2616728"/>
                  <a:ext cx="3157595" cy="1189835"/>
                </a:xfrm>
                <a:prstGeom prst="roundRect">
                  <a:avLst/>
                </a:prstGeom>
                <a:noFill/>
                <a:ln w="12700" cap="flat" cmpd="sng" algn="ctr">
                  <a:solidFill>
                    <a:sysClr val="windowText" lastClr="000000">
                      <a:lumMod val="95000"/>
                      <a:lumOff val="5000"/>
                    </a:sysClr>
                  </a:solidFill>
                  <a:prstDash val="lgDashDot"/>
                  <a:miter lim="800000"/>
                </a:ln>
                <a:effectLst/>
              </p:spPr>
              <p:txBody>
                <a:bodyPr rtlCol="0" anchor="ctr"/>
                <a:lstStyle/>
                <a:p>
                  <a:pPr algn="ctr" defTabSz="1827886" eaLnBrk="1" fontAlgn="auto" hangingPunct="1">
                    <a:spcBef>
                      <a:spcPts val="0"/>
                    </a:spcBef>
                    <a:spcAft>
                      <a:spcPts val="0"/>
                    </a:spcAft>
                    <a:defRPr/>
                  </a:pPr>
                  <a:endParaRPr lang="en-US" sz="1799" kern="0">
                    <a:solidFill>
                      <a:prstClr val="black"/>
                    </a:solidFill>
                    <a:latin typeface="Calibri" panose="020F0502020204030204"/>
                    <a:ea typeface="+mn-ea"/>
                  </a:endParaRPr>
                </a:p>
              </p:txBody>
            </p:sp>
            <p:sp>
              <p:nvSpPr>
                <p:cNvPr id="77" name="Rounded Rectangle 221">
                  <a:extLst>
                    <a:ext uri="{FF2B5EF4-FFF2-40B4-BE49-F238E27FC236}">
                      <a16:creationId xmlns:a16="http://schemas.microsoft.com/office/drawing/2014/main" id="{4D1C846C-1273-3BEF-2593-C716287BCC0D}"/>
                    </a:ext>
                  </a:extLst>
                </p:cNvPr>
                <p:cNvSpPr/>
                <p:nvPr/>
              </p:nvSpPr>
              <p:spPr>
                <a:xfrm>
                  <a:off x="5060650" y="2650603"/>
                  <a:ext cx="2959944" cy="1189835"/>
                </a:xfrm>
                <a:prstGeom prst="roundRect">
                  <a:avLst/>
                </a:prstGeom>
                <a:noFill/>
                <a:ln w="12700" cap="flat" cmpd="sng" algn="ctr">
                  <a:solidFill>
                    <a:sysClr val="windowText" lastClr="000000">
                      <a:lumMod val="95000"/>
                      <a:lumOff val="5000"/>
                    </a:sysClr>
                  </a:solidFill>
                  <a:prstDash val="lgDashDot"/>
                  <a:miter lim="800000"/>
                </a:ln>
                <a:effectLst/>
              </p:spPr>
              <p:txBody>
                <a:bodyPr rtlCol="0" anchor="ctr"/>
                <a:lstStyle/>
                <a:p>
                  <a:pPr algn="ctr" defTabSz="1827886" eaLnBrk="1" fontAlgn="auto" hangingPunct="1">
                    <a:spcBef>
                      <a:spcPts val="0"/>
                    </a:spcBef>
                    <a:spcAft>
                      <a:spcPts val="0"/>
                    </a:spcAft>
                    <a:defRPr/>
                  </a:pPr>
                  <a:endParaRPr lang="en-US" sz="1799" kern="0">
                    <a:solidFill>
                      <a:prstClr val="black"/>
                    </a:solidFill>
                    <a:latin typeface="Calibri" panose="020F0502020204030204"/>
                    <a:ea typeface="+mn-ea"/>
                  </a:endParaRPr>
                </a:p>
              </p:txBody>
            </p:sp>
            <p:sp>
              <p:nvSpPr>
                <p:cNvPr id="78" name="Rounded Rectangle 222">
                  <a:extLst>
                    <a:ext uri="{FF2B5EF4-FFF2-40B4-BE49-F238E27FC236}">
                      <a16:creationId xmlns:a16="http://schemas.microsoft.com/office/drawing/2014/main" id="{0AA955B0-208A-2E91-D8B4-AA717692A6DF}"/>
                    </a:ext>
                  </a:extLst>
                </p:cNvPr>
                <p:cNvSpPr/>
                <p:nvPr/>
              </p:nvSpPr>
              <p:spPr>
                <a:xfrm>
                  <a:off x="1558494" y="3990719"/>
                  <a:ext cx="3098281" cy="986231"/>
                </a:xfrm>
                <a:prstGeom prst="roundRect">
                  <a:avLst/>
                </a:prstGeom>
                <a:noFill/>
                <a:ln w="12700" cap="flat" cmpd="sng" algn="ctr">
                  <a:solidFill>
                    <a:sysClr val="windowText" lastClr="000000">
                      <a:lumMod val="95000"/>
                      <a:lumOff val="5000"/>
                    </a:sysClr>
                  </a:solidFill>
                  <a:prstDash val="lgDashDot"/>
                  <a:miter lim="800000"/>
                </a:ln>
                <a:effectLst/>
              </p:spPr>
              <p:txBody>
                <a:bodyPr rtlCol="0" anchor="ctr"/>
                <a:lstStyle/>
                <a:p>
                  <a:pPr algn="ctr" defTabSz="1827886" eaLnBrk="1" fontAlgn="auto" hangingPunct="1">
                    <a:spcBef>
                      <a:spcPts val="0"/>
                    </a:spcBef>
                    <a:spcAft>
                      <a:spcPts val="0"/>
                    </a:spcAft>
                    <a:defRPr/>
                  </a:pPr>
                  <a:endParaRPr lang="en-US" sz="1799" kern="0">
                    <a:solidFill>
                      <a:prstClr val="black"/>
                    </a:solidFill>
                    <a:latin typeface="Calibri" panose="020F0502020204030204"/>
                    <a:ea typeface="+mn-ea"/>
                  </a:endParaRPr>
                </a:p>
              </p:txBody>
            </p:sp>
            <p:cxnSp>
              <p:nvCxnSpPr>
                <p:cNvPr id="79" name="Straight Arrow Connector 78">
                  <a:extLst>
                    <a:ext uri="{FF2B5EF4-FFF2-40B4-BE49-F238E27FC236}">
                      <a16:creationId xmlns:a16="http://schemas.microsoft.com/office/drawing/2014/main" id="{FF9E7C3A-4237-8CD5-6106-FD413F91D19C}"/>
                    </a:ext>
                  </a:extLst>
                </p:cNvPr>
                <p:cNvCxnSpPr>
                  <a:cxnSpLocks/>
                  <a:endCxn id="77" idx="1"/>
                </p:cNvCxnSpPr>
                <p:nvPr/>
              </p:nvCxnSpPr>
              <p:spPr>
                <a:xfrm>
                  <a:off x="4716088" y="3210307"/>
                  <a:ext cx="344562" cy="0"/>
                </a:xfrm>
                <a:prstGeom prst="straightConnector1">
                  <a:avLst/>
                </a:prstGeom>
                <a:noFill/>
                <a:ln w="6350" cap="flat" cmpd="sng" algn="ctr">
                  <a:solidFill>
                    <a:sysClr val="windowText" lastClr="000000"/>
                  </a:solidFill>
                  <a:prstDash val="solid"/>
                  <a:miter lim="800000"/>
                  <a:tailEnd type="triangle"/>
                </a:ln>
                <a:effectLst/>
              </p:spPr>
            </p:cxnSp>
            <p:cxnSp>
              <p:nvCxnSpPr>
                <p:cNvPr id="80" name="Straight Arrow Connector 79">
                  <a:extLst>
                    <a:ext uri="{FF2B5EF4-FFF2-40B4-BE49-F238E27FC236}">
                      <a16:creationId xmlns:a16="http://schemas.microsoft.com/office/drawing/2014/main" id="{3EB0145B-F44A-9C30-5ED1-0FE38255D2F3}"/>
                    </a:ext>
                  </a:extLst>
                </p:cNvPr>
                <p:cNvCxnSpPr>
                  <a:cxnSpLocks/>
                </p:cNvCxnSpPr>
                <p:nvPr/>
              </p:nvCxnSpPr>
              <p:spPr>
                <a:xfrm flipH="1">
                  <a:off x="1213930" y="1809488"/>
                  <a:ext cx="1" cy="3539689"/>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81" name="Straight Arrow Connector 80">
                  <a:extLst>
                    <a:ext uri="{FF2B5EF4-FFF2-40B4-BE49-F238E27FC236}">
                      <a16:creationId xmlns:a16="http://schemas.microsoft.com/office/drawing/2014/main" id="{7262B0C6-B854-8E23-76D0-1FD6ED0712C8}"/>
                    </a:ext>
                  </a:extLst>
                </p:cNvPr>
                <p:cNvCxnSpPr/>
                <p:nvPr/>
              </p:nvCxnSpPr>
              <p:spPr>
                <a:xfrm>
                  <a:off x="2155768" y="3806563"/>
                  <a:ext cx="0" cy="182880"/>
                </a:xfrm>
                <a:prstGeom prst="straightConnector1">
                  <a:avLst/>
                </a:prstGeom>
                <a:noFill/>
                <a:ln w="6350" cap="flat" cmpd="sng" algn="ctr">
                  <a:solidFill>
                    <a:sysClr val="windowText" lastClr="000000"/>
                  </a:solidFill>
                  <a:prstDash val="solid"/>
                  <a:miter lim="800000"/>
                  <a:tailEnd type="triangle"/>
                </a:ln>
                <a:effectLst/>
              </p:spPr>
            </p:cxnSp>
          </p:grpSp>
        </p:grpSp>
        <p:grpSp>
          <p:nvGrpSpPr>
            <p:cNvPr id="28" name="Group 27">
              <a:extLst>
                <a:ext uri="{FF2B5EF4-FFF2-40B4-BE49-F238E27FC236}">
                  <a16:creationId xmlns:a16="http://schemas.microsoft.com/office/drawing/2014/main" id="{F30EFBA5-6F13-9BD9-B022-8964930D2497}"/>
                </a:ext>
              </a:extLst>
            </p:cNvPr>
            <p:cNvGrpSpPr/>
            <p:nvPr/>
          </p:nvGrpSpPr>
          <p:grpSpPr>
            <a:xfrm>
              <a:off x="8864167" y="4276345"/>
              <a:ext cx="11804515" cy="5441016"/>
              <a:chOff x="8864167" y="4276345"/>
              <a:chExt cx="11804515" cy="5441016"/>
            </a:xfrm>
          </p:grpSpPr>
          <p:cxnSp>
            <p:nvCxnSpPr>
              <p:cNvPr id="29" name="Straight Arrow Connector 28">
                <a:extLst>
                  <a:ext uri="{FF2B5EF4-FFF2-40B4-BE49-F238E27FC236}">
                    <a16:creationId xmlns:a16="http://schemas.microsoft.com/office/drawing/2014/main" id="{94782801-F3FA-1999-ABE6-BC4BA8B7D173}"/>
                  </a:ext>
                </a:extLst>
              </p:cNvPr>
              <p:cNvCxnSpPr>
                <a:cxnSpLocks/>
              </p:cNvCxnSpPr>
              <p:nvPr/>
            </p:nvCxnSpPr>
            <p:spPr>
              <a:xfrm>
                <a:off x="16391880" y="8746771"/>
                <a:ext cx="3201720" cy="24926"/>
              </a:xfrm>
              <a:prstGeom prst="straightConnector1">
                <a:avLst/>
              </a:prstGeom>
              <a:noFill/>
              <a:ln w="6350" cap="flat" cmpd="sng" algn="ctr">
                <a:solidFill>
                  <a:sysClr val="windowText" lastClr="000000"/>
                </a:solidFill>
                <a:prstDash val="solid"/>
                <a:miter lim="800000"/>
                <a:tailEnd type="triangle"/>
              </a:ln>
              <a:effectLst/>
            </p:spPr>
          </p:cxnSp>
          <p:cxnSp>
            <p:nvCxnSpPr>
              <p:cNvPr id="45" name="Straight Arrow Connector 44">
                <a:extLst>
                  <a:ext uri="{FF2B5EF4-FFF2-40B4-BE49-F238E27FC236}">
                    <a16:creationId xmlns:a16="http://schemas.microsoft.com/office/drawing/2014/main" id="{759AC8B5-F6FE-6483-BA3C-29806CA6C455}"/>
                  </a:ext>
                </a:extLst>
              </p:cNvPr>
              <p:cNvCxnSpPr>
                <a:cxnSpLocks/>
              </p:cNvCxnSpPr>
              <p:nvPr/>
            </p:nvCxnSpPr>
            <p:spPr>
              <a:xfrm>
                <a:off x="16391880" y="7136894"/>
                <a:ext cx="0" cy="1634803"/>
              </a:xfrm>
              <a:prstGeom prst="straightConnector1">
                <a:avLst/>
              </a:prstGeom>
              <a:noFill/>
              <a:ln w="6350" cap="flat" cmpd="sng" algn="ctr">
                <a:solidFill>
                  <a:sysClr val="windowText" lastClr="000000"/>
                </a:solidFill>
                <a:prstDash val="solid"/>
                <a:miter lim="800000"/>
                <a:tailEnd type="triangle"/>
              </a:ln>
              <a:effectLst/>
            </p:spPr>
          </p:cxnSp>
          <p:cxnSp>
            <p:nvCxnSpPr>
              <p:cNvPr id="46" name="Straight Arrow Connector 45">
                <a:extLst>
                  <a:ext uri="{FF2B5EF4-FFF2-40B4-BE49-F238E27FC236}">
                    <a16:creationId xmlns:a16="http://schemas.microsoft.com/office/drawing/2014/main" id="{41D56584-DDA8-4D2E-E596-34BEF5760373}"/>
                  </a:ext>
                </a:extLst>
              </p:cNvPr>
              <p:cNvCxnSpPr>
                <a:cxnSpLocks/>
              </p:cNvCxnSpPr>
              <p:nvPr/>
            </p:nvCxnSpPr>
            <p:spPr>
              <a:xfrm>
                <a:off x="16044538" y="6496706"/>
                <a:ext cx="751167" cy="0"/>
              </a:xfrm>
              <a:prstGeom prst="straightConnector1">
                <a:avLst/>
              </a:prstGeom>
              <a:noFill/>
              <a:ln w="6350" cap="flat" cmpd="sng" algn="ctr">
                <a:solidFill>
                  <a:sysClr val="windowText" lastClr="000000"/>
                </a:solidFill>
                <a:prstDash val="solid"/>
                <a:miter lim="800000"/>
                <a:tailEnd type="triangle"/>
              </a:ln>
              <a:effectLst/>
            </p:spPr>
          </p:cxnSp>
          <p:cxnSp>
            <p:nvCxnSpPr>
              <p:cNvPr id="47" name="Straight Arrow Connector 46">
                <a:extLst>
                  <a:ext uri="{FF2B5EF4-FFF2-40B4-BE49-F238E27FC236}">
                    <a16:creationId xmlns:a16="http://schemas.microsoft.com/office/drawing/2014/main" id="{5695E743-1436-8355-C94E-F7C89509211A}"/>
                  </a:ext>
                </a:extLst>
              </p:cNvPr>
              <p:cNvCxnSpPr>
                <a:cxnSpLocks/>
                <a:stCxn id="78" idx="3"/>
                <a:endCxn id="73" idx="1"/>
              </p:cNvCxnSpPr>
              <p:nvPr/>
            </p:nvCxnSpPr>
            <p:spPr>
              <a:xfrm>
                <a:off x="15922270" y="9694646"/>
                <a:ext cx="990213" cy="227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5AF5EC2-8F9F-5155-A55F-93D54B1106FE}"/>
                  </a:ext>
                </a:extLst>
              </p:cNvPr>
              <p:cNvCxnSpPr>
                <a:cxnSpLocks/>
              </p:cNvCxnSpPr>
              <p:nvPr/>
            </p:nvCxnSpPr>
            <p:spPr>
              <a:xfrm flipV="1">
                <a:off x="20668682" y="8326693"/>
                <a:ext cx="0" cy="10000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E5F91D2-C008-01FB-A0EC-3D75BD9B532A}"/>
                  </a:ext>
                </a:extLst>
              </p:cNvPr>
              <p:cNvCxnSpPr>
                <a:cxnSpLocks/>
              </p:cNvCxnSpPr>
              <p:nvPr/>
            </p:nvCxnSpPr>
            <p:spPr>
              <a:xfrm flipV="1">
                <a:off x="19593600" y="8746771"/>
                <a:ext cx="1" cy="5799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Rounded Rectangle 202">
                <a:extLst>
                  <a:ext uri="{FF2B5EF4-FFF2-40B4-BE49-F238E27FC236}">
                    <a16:creationId xmlns:a16="http://schemas.microsoft.com/office/drawing/2014/main" id="{E33B1436-9716-6EB3-EADB-3B817BAEB2B6}"/>
                  </a:ext>
                </a:extLst>
              </p:cNvPr>
              <p:cNvSpPr/>
              <p:nvPr/>
            </p:nvSpPr>
            <p:spPr>
              <a:xfrm>
                <a:off x="11822907" y="8762944"/>
                <a:ext cx="3896479" cy="620015"/>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Payment/Recovery/Checks/Forms</a:t>
                </a:r>
              </a:p>
            </p:txBody>
          </p:sp>
          <p:cxnSp>
            <p:nvCxnSpPr>
              <p:cNvPr id="51" name="Straight Arrow Connector 50">
                <a:extLst>
                  <a:ext uri="{FF2B5EF4-FFF2-40B4-BE49-F238E27FC236}">
                    <a16:creationId xmlns:a16="http://schemas.microsoft.com/office/drawing/2014/main" id="{8B038DBA-9932-1A33-50A2-61BD1F1FC8ED}"/>
                  </a:ext>
                </a:extLst>
              </p:cNvPr>
              <p:cNvCxnSpPr>
                <a:cxnSpLocks/>
              </p:cNvCxnSpPr>
              <p:nvPr/>
            </p:nvCxnSpPr>
            <p:spPr bwMode="auto">
              <a:xfrm>
                <a:off x="8913935" y="4276345"/>
                <a:ext cx="4430540" cy="0"/>
              </a:xfrm>
              <a:prstGeom prst="straightConnector1">
                <a:avLst/>
              </a:prstGeom>
              <a:solidFill>
                <a:srgbClr val="FFFFFF"/>
              </a:solidFill>
              <a:ln w="127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52ED9D83-AB3B-7E86-C7A2-32188C8E8DAC}"/>
                  </a:ext>
                </a:extLst>
              </p:cNvPr>
              <p:cNvCxnSpPr>
                <a:stCxn id="76" idx="1"/>
              </p:cNvCxnSpPr>
              <p:nvPr/>
            </p:nvCxnSpPr>
            <p:spPr bwMode="auto">
              <a:xfrm flipH="1" flipV="1">
                <a:off x="8913935" y="7114443"/>
                <a:ext cx="701400" cy="2713"/>
              </a:xfrm>
              <a:prstGeom prst="straightConnector1">
                <a:avLst/>
              </a:prstGeom>
              <a:solidFill>
                <a:srgbClr val="FFFFFF"/>
              </a:solidFill>
              <a:ln w="127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Arrow Connector 52">
                <a:extLst>
                  <a:ext uri="{FF2B5EF4-FFF2-40B4-BE49-F238E27FC236}">
                    <a16:creationId xmlns:a16="http://schemas.microsoft.com/office/drawing/2014/main" id="{69D38256-78E6-D840-F990-8601AB82CA05}"/>
                  </a:ext>
                </a:extLst>
              </p:cNvPr>
              <p:cNvCxnSpPr/>
              <p:nvPr/>
            </p:nvCxnSpPr>
            <p:spPr bwMode="auto">
              <a:xfrm flipH="1" flipV="1">
                <a:off x="8864167" y="9534074"/>
                <a:ext cx="751168" cy="2713"/>
              </a:xfrm>
              <a:prstGeom prst="straightConnector1">
                <a:avLst/>
              </a:prstGeom>
              <a:solidFill>
                <a:srgbClr val="FFFFFF"/>
              </a:solidFill>
              <a:ln w="127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sp>
        <p:nvSpPr>
          <p:cNvPr id="88" name="Rectangle 87">
            <a:extLst>
              <a:ext uri="{FF2B5EF4-FFF2-40B4-BE49-F238E27FC236}">
                <a16:creationId xmlns:a16="http://schemas.microsoft.com/office/drawing/2014/main" id="{E802653A-AD08-E141-32A9-D4BCFC219BFA}"/>
              </a:ext>
            </a:extLst>
          </p:cNvPr>
          <p:cNvSpPr/>
          <p:nvPr/>
        </p:nvSpPr>
        <p:spPr>
          <a:xfrm>
            <a:off x="10765200" y="9177668"/>
            <a:ext cx="1203952" cy="428414"/>
          </a:xfrm>
          <a:prstGeom prst="rect">
            <a:avLst/>
          </a:prstGeom>
          <a:solidFill>
            <a:sysClr val="windowText" lastClr="000000"/>
          </a:solidFill>
          <a:ln w="19050" cap="flat" cmpd="sng" algn="ctr">
            <a:solidFill>
              <a:sysClr val="window" lastClr="FFFFFF"/>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white"/>
                </a:solidFill>
                <a:latin typeface="Calibri" panose="020F0502020204030204"/>
                <a:ea typeface="+mn-ea"/>
              </a:rPr>
              <a:t>CM</a:t>
            </a:r>
          </a:p>
        </p:txBody>
      </p:sp>
      <p:sp>
        <p:nvSpPr>
          <p:cNvPr id="89" name="Rounded Rectangle 222">
            <a:extLst>
              <a:ext uri="{FF2B5EF4-FFF2-40B4-BE49-F238E27FC236}">
                <a16:creationId xmlns:a16="http://schemas.microsoft.com/office/drawing/2014/main" id="{810F1D7D-835A-7174-64F5-0A841EE3B2E5}"/>
              </a:ext>
            </a:extLst>
          </p:cNvPr>
          <p:cNvSpPr/>
          <p:nvPr/>
        </p:nvSpPr>
        <p:spPr>
          <a:xfrm>
            <a:off x="10562687" y="9087861"/>
            <a:ext cx="3874132" cy="1003692"/>
          </a:xfrm>
          <a:prstGeom prst="roundRect">
            <a:avLst/>
          </a:prstGeom>
          <a:noFill/>
          <a:ln w="12700" cap="flat" cmpd="sng" algn="ctr">
            <a:solidFill>
              <a:sysClr val="windowText" lastClr="000000">
                <a:lumMod val="95000"/>
                <a:lumOff val="5000"/>
              </a:sysClr>
            </a:solidFill>
            <a:prstDash val="lgDashDot"/>
            <a:miter lim="800000"/>
          </a:ln>
          <a:effectLst/>
        </p:spPr>
        <p:txBody>
          <a:bodyPr rtlCol="0" anchor="ctr"/>
          <a:lstStyle/>
          <a:p>
            <a:pPr algn="ctr" defTabSz="1827886" eaLnBrk="1" fontAlgn="auto" hangingPunct="1">
              <a:spcBef>
                <a:spcPts val="0"/>
              </a:spcBef>
              <a:spcAft>
                <a:spcPts val="0"/>
              </a:spcAft>
              <a:defRPr/>
            </a:pPr>
            <a:endParaRPr lang="en-US" sz="1799" kern="0">
              <a:solidFill>
                <a:prstClr val="black"/>
              </a:solidFill>
              <a:latin typeface="Calibri" panose="020F0502020204030204"/>
              <a:ea typeface="+mn-ea"/>
            </a:endParaRPr>
          </a:p>
        </p:txBody>
      </p:sp>
      <p:sp>
        <p:nvSpPr>
          <p:cNvPr id="95" name="Rounded Rectangle 234">
            <a:extLst>
              <a:ext uri="{FF2B5EF4-FFF2-40B4-BE49-F238E27FC236}">
                <a16:creationId xmlns:a16="http://schemas.microsoft.com/office/drawing/2014/main" id="{2DBA0075-1E53-ECAD-37A8-48064B5CD553}"/>
              </a:ext>
            </a:extLst>
          </p:cNvPr>
          <p:cNvSpPr/>
          <p:nvPr/>
        </p:nvSpPr>
        <p:spPr>
          <a:xfrm>
            <a:off x="12236282" y="9145693"/>
            <a:ext cx="1696511" cy="706304"/>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Vendor</a:t>
            </a:r>
          </a:p>
        </p:txBody>
      </p:sp>
      <p:cxnSp>
        <p:nvCxnSpPr>
          <p:cNvPr id="96" name="Straight Arrow Connector 95">
            <a:extLst>
              <a:ext uri="{FF2B5EF4-FFF2-40B4-BE49-F238E27FC236}">
                <a16:creationId xmlns:a16="http://schemas.microsoft.com/office/drawing/2014/main" id="{83DC6C9F-48C6-E9E3-AF72-CB6A4BE82E8E}"/>
              </a:ext>
            </a:extLst>
          </p:cNvPr>
          <p:cNvCxnSpPr/>
          <p:nvPr/>
        </p:nvCxnSpPr>
        <p:spPr bwMode="auto">
          <a:xfrm flipH="1" flipV="1">
            <a:off x="9950542" y="9519363"/>
            <a:ext cx="672580" cy="2543"/>
          </a:xfrm>
          <a:prstGeom prst="straightConnector1">
            <a:avLst/>
          </a:prstGeom>
          <a:solidFill>
            <a:srgbClr val="FFFFFF"/>
          </a:solidFill>
          <a:ln w="127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8" name="Rectangle 97">
            <a:extLst>
              <a:ext uri="{FF2B5EF4-FFF2-40B4-BE49-F238E27FC236}">
                <a16:creationId xmlns:a16="http://schemas.microsoft.com/office/drawing/2014/main" id="{C6A330CB-44C3-13FA-C14D-C257650AC15C}"/>
              </a:ext>
            </a:extLst>
          </p:cNvPr>
          <p:cNvSpPr/>
          <p:nvPr/>
        </p:nvSpPr>
        <p:spPr>
          <a:xfrm>
            <a:off x="9924354" y="10335824"/>
            <a:ext cx="14296659" cy="266739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marL="342900" indent="-342900" algn="just">
              <a:spcBef>
                <a:spcPts val="400"/>
              </a:spcBef>
              <a:spcAft>
                <a:spcPts val="400"/>
              </a:spcAft>
              <a:buFont typeface="Arial" panose="020B0604020202020204" pitchFamily="34" charset="0"/>
              <a:buChar char="•"/>
              <a:defRPr/>
            </a:pPr>
            <a:r>
              <a:rPr lang="en-US" sz="2200">
                <a:solidFill>
                  <a:srgbClr val="000000"/>
                </a:solidFill>
                <a:latin typeface="Graphik" panose="020B0503030202060203"/>
                <a:cs typeface="Calibri"/>
              </a:rPr>
              <a:t>Critical Path Approach will be utilized for validation of LOBs. Life cycle validation will subject a policy to flow through various stages, from Issuance to cancellation\Renewal, Claims till Closure, Invoicing to Collections process,  similar to a real time business flow to ensure no anomalies are observed</a:t>
            </a:r>
          </a:p>
          <a:p>
            <a:pPr marL="342900" indent="-342900" algn="just">
              <a:spcBef>
                <a:spcPts val="400"/>
              </a:spcBef>
              <a:spcAft>
                <a:spcPts val="400"/>
              </a:spcAft>
              <a:buFont typeface="Arial" panose="020B0604020202020204" pitchFamily="34" charset="0"/>
              <a:buChar char="•"/>
              <a:defRPr/>
            </a:pPr>
            <a:r>
              <a:rPr lang="en-US" sz="2200">
                <a:solidFill>
                  <a:srgbClr val="000000"/>
                </a:solidFill>
                <a:latin typeface="Graphik" panose="020B0503030202060203"/>
                <a:cs typeface="Calibri"/>
              </a:rPr>
              <a:t>Testing encompasses all in-scope integrating applications which will be part of Policy\Billing\Claims\Contact Manager lifecycle as part of MSIG business process</a:t>
            </a:r>
          </a:p>
          <a:p>
            <a:pPr marL="342900" indent="-342900" algn="just">
              <a:spcBef>
                <a:spcPts val="400"/>
              </a:spcBef>
              <a:spcAft>
                <a:spcPts val="400"/>
              </a:spcAft>
              <a:buClr>
                <a:srgbClr val="002060"/>
              </a:buClr>
              <a:buSzPct val="120000"/>
              <a:buFont typeface="Arial" panose="020B0604020202020204" pitchFamily="34" charset="0"/>
              <a:buChar char="•"/>
              <a:defRPr/>
            </a:pPr>
            <a:r>
              <a:rPr lang="en-US" sz="2200">
                <a:solidFill>
                  <a:srgbClr val="000000"/>
                </a:solidFill>
                <a:latin typeface="Graphik" panose="020B0503030202060203"/>
                <a:cs typeface="Calibri"/>
              </a:rPr>
              <a:t>Ensure maximum end-to-end test coverage for all the critical Insurance Business transactions for stamping the quality of the product</a:t>
            </a:r>
          </a:p>
        </p:txBody>
      </p:sp>
      <p:sp>
        <p:nvSpPr>
          <p:cNvPr id="100" name="Rounded Rectangle 234">
            <a:extLst>
              <a:ext uri="{FF2B5EF4-FFF2-40B4-BE49-F238E27FC236}">
                <a16:creationId xmlns:a16="http://schemas.microsoft.com/office/drawing/2014/main" id="{C7ED7FD2-DCB9-039A-1681-CE7B93682E41}"/>
              </a:ext>
            </a:extLst>
          </p:cNvPr>
          <p:cNvSpPr/>
          <p:nvPr/>
        </p:nvSpPr>
        <p:spPr>
          <a:xfrm>
            <a:off x="18993709" y="4555223"/>
            <a:ext cx="1696511" cy="706304"/>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1827886" eaLnBrk="1" fontAlgn="auto" hangingPunct="1">
              <a:spcBef>
                <a:spcPts val="0"/>
              </a:spcBef>
              <a:spcAft>
                <a:spcPts val="0"/>
              </a:spcAft>
              <a:defRPr/>
            </a:pPr>
            <a:r>
              <a:rPr lang="en-US" sz="1799" kern="0">
                <a:solidFill>
                  <a:prstClr val="black"/>
                </a:solidFill>
                <a:latin typeface="Calibri" panose="020F0502020204030204"/>
                <a:ea typeface="+mn-ea"/>
              </a:rPr>
              <a:t>Deductible Billing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21</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867712" y="4637141"/>
            <a:ext cx="8949446" cy="2016578"/>
          </a:xfrm>
          <a:prstGeom prst="rect">
            <a:avLst/>
          </a:prstGeom>
          <a:noFill/>
        </p:spPr>
        <p:txBody>
          <a:bodyPr wrap="square" rtlCol="0">
            <a:spAutoFit/>
          </a:bodyPr>
          <a:lstStyle/>
          <a:p>
            <a:pPr>
              <a:lnSpc>
                <a:spcPct val="150000"/>
              </a:lnSpc>
            </a:pPr>
            <a:r>
              <a:rPr lang="en-US" sz="9600" b="1">
                <a:solidFill>
                  <a:schemeClr val="bg1"/>
                </a:solidFill>
              </a:rPr>
              <a:t>Forms Testing</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3154587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7d7ecf2840_0_63"/>
          <p:cNvSpPr/>
          <p:nvPr/>
        </p:nvSpPr>
        <p:spPr>
          <a:xfrm>
            <a:off x="-82550" y="6915"/>
            <a:ext cx="492253" cy="13702166"/>
          </a:xfrm>
          <a:prstGeom prst="rect">
            <a:avLst/>
          </a:prstGeom>
          <a:solidFill>
            <a:srgbClr val="F00000"/>
          </a:solidFill>
          <a:ln>
            <a:noFill/>
          </a:ln>
          <a:effectLst>
            <a:outerShdw blurRad="101600" dist="23000" dir="271110" algn="ctr" rotWithShape="0">
              <a:srgbClr val="808080">
                <a:alpha val="18430"/>
              </a:srgbClr>
            </a:outerShdw>
          </a:effectLst>
        </p:spPr>
        <p:txBody>
          <a:bodyPr spcFirstLastPara="1" wrap="square" lIns="45704" tIns="45704" rIns="45704" bIns="45704" anchor="ctr" anchorCtr="0">
            <a:noAutofit/>
          </a:bodyPr>
          <a:lstStyle/>
          <a:p>
            <a:pPr>
              <a:spcBef>
                <a:spcPts val="0"/>
              </a:spcBef>
              <a:spcAft>
                <a:spcPts val="0"/>
              </a:spcAft>
              <a:buClr>
                <a:srgbClr val="000000"/>
              </a:buClr>
              <a:buSzPts val="900"/>
            </a:pPr>
            <a:endParaRPr sz="1686">
              <a:solidFill>
                <a:srgbClr val="AE2830"/>
              </a:solidFill>
              <a:latin typeface="Lato Light"/>
              <a:ea typeface="Lato Light"/>
              <a:cs typeface="Lato Light"/>
              <a:sym typeface="Lato Light"/>
            </a:endParaRPr>
          </a:p>
        </p:txBody>
      </p:sp>
      <p:sp>
        <p:nvSpPr>
          <p:cNvPr id="194" name="Google Shape;194;g27d7ecf2840_0_63" descr="TextBox 8"/>
          <p:cNvSpPr txBox="1"/>
          <p:nvPr/>
        </p:nvSpPr>
        <p:spPr>
          <a:xfrm>
            <a:off x="1136651" y="615905"/>
            <a:ext cx="22750967" cy="1006397"/>
          </a:xfrm>
          <a:prstGeom prst="rect">
            <a:avLst/>
          </a:prstGeom>
          <a:noFill/>
          <a:ln>
            <a:noFill/>
          </a:ln>
        </p:spPr>
        <p:txBody>
          <a:bodyPr spcFirstLastPara="1" wrap="square" lIns="45704" tIns="45704" rIns="45704" bIns="45704" anchor="t" anchorCtr="0">
            <a:spAutoFit/>
          </a:bodyPr>
          <a:lstStyle/>
          <a:p>
            <a:pPr>
              <a:lnSpc>
                <a:spcPct val="90000"/>
              </a:lnSpc>
              <a:spcBef>
                <a:spcPts val="0"/>
              </a:spcBef>
              <a:spcAft>
                <a:spcPts val="0"/>
              </a:spcAft>
              <a:buClr>
                <a:srgbClr val="000000"/>
              </a:buClr>
              <a:buSzPts val="3500"/>
            </a:pPr>
            <a:r>
              <a:rPr lang="en-US" sz="6600" b="1">
                <a:solidFill>
                  <a:srgbClr val="000000"/>
                </a:solidFill>
                <a:latin typeface="BebasNeueBold"/>
                <a:ea typeface="MS PGothic"/>
              </a:rPr>
              <a:t>Forms QA</a:t>
            </a:r>
            <a:endParaRPr sz="6600" b="1">
              <a:solidFill>
                <a:srgbClr val="000000"/>
              </a:solidFill>
              <a:latin typeface="BebasNeueBold"/>
              <a:ea typeface="MS PGothic"/>
            </a:endParaRPr>
          </a:p>
        </p:txBody>
      </p:sp>
      <p:sp>
        <p:nvSpPr>
          <p:cNvPr id="195" name="Google Shape;195;g27d7ecf2840_0_63"/>
          <p:cNvSpPr txBox="1">
            <a:spLocks noGrp="1"/>
          </p:cNvSpPr>
          <p:nvPr>
            <p:ph type="sldNum" idx="12"/>
          </p:nvPr>
        </p:nvSpPr>
        <p:spPr>
          <a:xfrm>
            <a:off x="12491253" y="6780908"/>
            <a:ext cx="376200" cy="389400"/>
          </a:xfrm>
          <a:prstGeom prst="rect">
            <a:avLst/>
          </a:prstGeom>
          <a:noFill/>
          <a:ln>
            <a:noFill/>
          </a:ln>
        </p:spPr>
        <p:txBody>
          <a:bodyPr spcFirstLastPara="1" wrap="square" lIns="48775" tIns="48775" rIns="48775" bIns="4877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7F7F7F"/>
                </a:solidFill>
                <a:latin typeface="Lato Light"/>
                <a:ea typeface="Lato Light"/>
                <a:cs typeface="Lato Light"/>
                <a:sym typeface="Lato Light"/>
              </a:defRPr>
            </a:lvl9pPr>
          </a:lstStyle>
          <a:p>
            <a:pPr>
              <a:spcBef>
                <a:spcPts val="0"/>
              </a:spcBef>
              <a:spcAft>
                <a:spcPts val="0"/>
              </a:spcAft>
              <a:buSzPts val="1900"/>
            </a:pPr>
            <a:fld id="{00000000-1234-1234-1234-123412341234}" type="slidenum">
              <a:rPr lang="en-US" smtClean="0"/>
              <a:pPr>
                <a:spcBef>
                  <a:spcPts val="0"/>
                </a:spcBef>
                <a:spcAft>
                  <a:spcPts val="0"/>
                </a:spcAft>
                <a:buSzPts val="1900"/>
              </a:pPr>
              <a:t>22</a:t>
            </a:fld>
            <a:endParaRPr/>
          </a:p>
        </p:txBody>
      </p:sp>
      <p:cxnSp>
        <p:nvCxnSpPr>
          <p:cNvPr id="196" name="Google Shape;196;g27d7ecf2840_0_63"/>
          <p:cNvCxnSpPr/>
          <p:nvPr/>
        </p:nvCxnSpPr>
        <p:spPr>
          <a:xfrm>
            <a:off x="1211995" y="1648937"/>
            <a:ext cx="1811671" cy="0"/>
          </a:xfrm>
          <a:prstGeom prst="straightConnector1">
            <a:avLst/>
          </a:prstGeom>
          <a:noFill/>
          <a:ln w="57150" cap="flat" cmpd="sng">
            <a:solidFill>
              <a:srgbClr val="AE2830"/>
            </a:solidFill>
            <a:prstDash val="solid"/>
            <a:round/>
            <a:headEnd type="none" w="sm" len="sm"/>
            <a:tailEnd type="none" w="sm" len="sm"/>
          </a:ln>
        </p:spPr>
      </p:cxnSp>
      <p:sp>
        <p:nvSpPr>
          <p:cNvPr id="2" name="TextBox 6">
            <a:extLst>
              <a:ext uri="{FF2B5EF4-FFF2-40B4-BE49-F238E27FC236}">
                <a16:creationId xmlns:a16="http://schemas.microsoft.com/office/drawing/2014/main" id="{9B2B0502-F95D-738F-3F97-5319D99F1B2F}"/>
              </a:ext>
            </a:extLst>
          </p:cNvPr>
          <p:cNvSpPr txBox="1"/>
          <p:nvPr/>
        </p:nvSpPr>
        <p:spPr>
          <a:xfrm>
            <a:off x="1290920" y="4755775"/>
            <a:ext cx="22232628" cy="7417415"/>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just"/>
            <a:r>
              <a:rPr lang="en-US" sz="2800" b="1">
                <a:solidFill>
                  <a:srgbClr val="141414"/>
                </a:solidFill>
                <a:latin typeface="Graphik"/>
                <a:cs typeface="Arial"/>
              </a:rPr>
              <a:t>Forms Test Execution Approach: </a:t>
            </a:r>
            <a:r>
              <a:rPr lang="en-US" sz="2800">
                <a:solidFill>
                  <a:srgbClr val="141414"/>
                </a:solidFill>
                <a:latin typeface="Graphik"/>
                <a:cs typeface="Arial"/>
              </a:rPr>
              <a:t>Forms testing will be carried out in three phases based on code-delivery.</a:t>
            </a:r>
          </a:p>
          <a:p>
            <a:pPr algn="just"/>
            <a:endParaRPr lang="en-US" sz="2800">
              <a:solidFill>
                <a:srgbClr val="141414"/>
              </a:solidFill>
              <a:latin typeface="Graphik" panose="020B0503030202060203" pitchFamily="34" charset="0"/>
            </a:endParaRPr>
          </a:p>
          <a:p>
            <a:pPr marL="320675" indent="-320675" algn="just">
              <a:buFont typeface="Wingdings" panose="05000000000000000000" charset="0"/>
              <a:buChar char="v"/>
            </a:pPr>
            <a:r>
              <a:rPr lang="en-US" sz="2800" b="1">
                <a:solidFill>
                  <a:srgbClr val="141414"/>
                </a:solidFill>
                <a:latin typeface="Graphik"/>
                <a:cs typeface="Arial"/>
              </a:rPr>
              <a:t>Draft phase (forms not completely developed)</a:t>
            </a:r>
          </a:p>
          <a:p>
            <a:pPr algn="just"/>
            <a:r>
              <a:rPr lang="en-US" sz="2800">
                <a:solidFill>
                  <a:srgbClr val="141414"/>
                </a:solidFill>
                <a:latin typeface="Graphik"/>
                <a:cs typeface="Arial"/>
              </a:rPr>
              <a:t>When static forms should have been developed and frozen; dynamic forms are developed partially with release notes, then QA team will perform inference logic validation, forms format validation, static and dynamic content validation for the delivered items partially. Regression test cases will need to be identified and QA backlog will be revisited for any undelivered items.</a:t>
            </a:r>
          </a:p>
          <a:p>
            <a:pPr algn="just"/>
            <a:endParaRPr lang="en-US" sz="2800">
              <a:solidFill>
                <a:srgbClr val="141414"/>
              </a:solidFill>
              <a:latin typeface="Graphik" panose="020B0503030202060203" pitchFamily="34" charset="0"/>
            </a:endParaRPr>
          </a:p>
          <a:p>
            <a:pPr marL="320675" indent="-320675" algn="just">
              <a:buFont typeface="Wingdings" panose="05000000000000000000" charset="0"/>
              <a:buChar char="v"/>
            </a:pPr>
            <a:r>
              <a:rPr lang="en-US" sz="2800" b="1">
                <a:solidFill>
                  <a:srgbClr val="141414"/>
                </a:solidFill>
                <a:latin typeface="Graphik"/>
                <a:cs typeface="Arial"/>
              </a:rPr>
              <a:t>Final phase (forms - completely developed)</a:t>
            </a:r>
          </a:p>
          <a:p>
            <a:pPr algn="just"/>
            <a:r>
              <a:rPr lang="en-US" sz="2800">
                <a:solidFill>
                  <a:srgbClr val="141414"/>
                </a:solidFill>
                <a:latin typeface="Graphik"/>
                <a:cs typeface="Arial"/>
              </a:rPr>
              <a:t>When static forms are developed and frozen; dynamic forms are developed and frozen, then QA team will perform validation on format, static and dynamic validation. Regression test cases will need to be executed and QA backlog will be revisited for any undelivered items identified earlier and executed.</a:t>
            </a:r>
          </a:p>
          <a:p>
            <a:pPr algn="just"/>
            <a:endParaRPr lang="en-US" sz="2800">
              <a:solidFill>
                <a:srgbClr val="141414"/>
              </a:solidFill>
              <a:latin typeface="Graphik" panose="020B0503030202060203" pitchFamily="34" charset="0"/>
            </a:endParaRPr>
          </a:p>
          <a:p>
            <a:pPr marL="534670" indent="-534670" algn="just">
              <a:buFont typeface="Wingdings" panose="05000000000000000000" charset="0"/>
              <a:buChar char="v"/>
            </a:pPr>
            <a:r>
              <a:rPr lang="en-US" sz="2800" b="1">
                <a:solidFill>
                  <a:srgbClr val="141414"/>
                </a:solidFill>
                <a:latin typeface="Graphik"/>
                <a:cs typeface="Arial"/>
              </a:rPr>
              <a:t>State approval</a:t>
            </a:r>
          </a:p>
          <a:p>
            <a:pPr algn="just"/>
            <a:r>
              <a:rPr lang="en-US" sz="2800">
                <a:solidFill>
                  <a:srgbClr val="141414"/>
                </a:solidFill>
                <a:latin typeface="Graphik"/>
                <a:cs typeface="Arial"/>
              </a:rPr>
              <a:t>When static forms are developed, dynamic forms are developed and state approval received for all applicable forms, then QA team will perform test execution that has undergone changes during state approval phase for business trigger condition, design and layout, static and dynamic content. A risk-based Approach will be followed to test countrywide and state-specific forms as part of regression. </a:t>
            </a:r>
            <a:endParaRPr lang="en-US" sz="2800">
              <a:solidFill>
                <a:srgbClr val="141414"/>
              </a:solidFill>
              <a:latin typeface="Graphik" panose="020B0503030202060203" pitchFamily="34" charset="0"/>
            </a:endParaRPr>
          </a:p>
        </p:txBody>
      </p:sp>
      <p:sp>
        <p:nvSpPr>
          <p:cNvPr id="3" name="Text Box 2">
            <a:extLst>
              <a:ext uri="{FF2B5EF4-FFF2-40B4-BE49-F238E27FC236}">
                <a16:creationId xmlns:a16="http://schemas.microsoft.com/office/drawing/2014/main" id="{1B6217BA-BD08-707F-D9D3-2FCD1FB8E10D}"/>
              </a:ext>
            </a:extLst>
          </p:cNvPr>
          <p:cNvSpPr txBox="1"/>
          <p:nvPr/>
        </p:nvSpPr>
        <p:spPr>
          <a:xfrm>
            <a:off x="1211995" y="1973695"/>
            <a:ext cx="22448105" cy="2246769"/>
          </a:xfrm>
          <a:prstGeom prst="rect">
            <a:avLst/>
          </a:prstGeom>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marL="457200" indent="-457200">
              <a:buFont typeface="Wingdings" panose="05000000000000000000" pitchFamily="2" charset="2"/>
              <a:buChar char="v"/>
            </a:pPr>
            <a:r>
              <a:rPr lang="en-US" sz="2800">
                <a:solidFill>
                  <a:srgbClr val="080808"/>
                </a:solidFill>
                <a:latin typeface="Graphik"/>
              </a:rPr>
              <a:t>ClaimCenter Forms testing will include (1) Inference logic validation (2) Payload (3) Static and dynamic content validation.</a:t>
            </a:r>
          </a:p>
          <a:p>
            <a:pPr marL="457200" indent="-457200">
              <a:buFont typeface="Wingdings" panose="05000000000000000000" pitchFamily="2" charset="2"/>
              <a:buChar char="v"/>
            </a:pPr>
            <a:r>
              <a:rPr lang="en-US" sz="2800">
                <a:solidFill>
                  <a:srgbClr val="080808"/>
                </a:solidFill>
                <a:latin typeface="Graphik"/>
              </a:rPr>
              <a:t>Forms testing will be done for applicable Claims transactions include Payment, Reserve change, Recovery and Claims Summary etc.</a:t>
            </a:r>
          </a:p>
          <a:p>
            <a:pPr marL="457200" indent="-457200">
              <a:buFont typeface="Wingdings" panose="05000000000000000000" pitchFamily="2" charset="2"/>
              <a:buChar char="v"/>
            </a:pPr>
            <a:r>
              <a:rPr lang="en-US" sz="2800">
                <a:solidFill>
                  <a:srgbClr val="080808"/>
                </a:solidFill>
                <a:latin typeface="Graphik"/>
              </a:rPr>
              <a:t>Document forms testing should meet Compliance, Accuracy, consistency, notifications etc.</a:t>
            </a:r>
          </a:p>
          <a:p>
            <a:pPr marL="457200" indent="-457200">
              <a:buFont typeface="Wingdings" panose="05000000000000000000" pitchFamily="2" charset="2"/>
              <a:buChar char="v"/>
            </a:pPr>
            <a:r>
              <a:rPr lang="en-US" sz="2800">
                <a:solidFill>
                  <a:srgbClr val="080808"/>
                </a:solidFill>
                <a:latin typeface="Graphik"/>
              </a:rPr>
              <a:t>Document Comparison Tool will be leveraged for Document Forms testing</a:t>
            </a:r>
          </a:p>
        </p:txBody>
      </p:sp>
    </p:spTree>
    <p:extLst>
      <p:ext uri="{BB962C8B-B14F-4D97-AF65-F5344CB8AC3E}">
        <p14:creationId xmlns:p14="http://schemas.microsoft.com/office/powerpoint/2010/main" val="3341580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23</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75881" y="2645923"/>
            <a:ext cx="9310950" cy="3326873"/>
          </a:xfrm>
          <a:prstGeom prst="rect">
            <a:avLst/>
          </a:prstGeom>
          <a:noFill/>
        </p:spPr>
        <p:txBody>
          <a:bodyPr wrap="square" rtlCol="0">
            <a:spAutoFit/>
          </a:bodyPr>
          <a:lstStyle/>
          <a:p>
            <a:pPr>
              <a:lnSpc>
                <a:spcPct val="150000"/>
              </a:lnSpc>
            </a:pPr>
            <a:r>
              <a:rPr lang="en-US" sz="7500" b="1">
                <a:solidFill>
                  <a:schemeClr val="bg1"/>
                </a:solidFill>
              </a:rPr>
              <a:t>MSIG Claims Automation Approach</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421227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035050" y="575577"/>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Claims Automation Approach</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24</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graphicFrame>
        <p:nvGraphicFramePr>
          <p:cNvPr id="8" name="Diagram 7">
            <a:extLst>
              <a:ext uri="{FF2B5EF4-FFF2-40B4-BE49-F238E27FC236}">
                <a16:creationId xmlns:a16="http://schemas.microsoft.com/office/drawing/2014/main" id="{569ABBA8-035F-9C4F-DC53-84761443E16E}"/>
              </a:ext>
            </a:extLst>
          </p:cNvPr>
          <p:cNvGraphicFramePr/>
          <p:nvPr/>
        </p:nvGraphicFramePr>
        <p:xfrm>
          <a:off x="2540000" y="3859621"/>
          <a:ext cx="18647507" cy="921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Graphic 9" descr="Badge 1 with solid fill">
            <a:extLst>
              <a:ext uri="{FF2B5EF4-FFF2-40B4-BE49-F238E27FC236}">
                <a16:creationId xmlns:a16="http://schemas.microsoft.com/office/drawing/2014/main" id="{3AC258F9-2F77-DFE2-98FF-C0DA5BC0CA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00672" y="4569694"/>
            <a:ext cx="914400" cy="914400"/>
          </a:xfrm>
          <a:prstGeom prst="rect">
            <a:avLst/>
          </a:prstGeom>
        </p:spPr>
      </p:pic>
      <p:pic>
        <p:nvPicPr>
          <p:cNvPr id="12" name="Graphic 11" descr="Badge with solid fill">
            <a:extLst>
              <a:ext uri="{FF2B5EF4-FFF2-40B4-BE49-F238E27FC236}">
                <a16:creationId xmlns:a16="http://schemas.microsoft.com/office/drawing/2014/main" id="{582E6AE2-30C7-2F02-65B7-FED048DB01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57979" y="6323588"/>
            <a:ext cx="914400" cy="914400"/>
          </a:xfrm>
          <a:prstGeom prst="rect">
            <a:avLst/>
          </a:prstGeom>
        </p:spPr>
      </p:pic>
      <p:pic>
        <p:nvPicPr>
          <p:cNvPr id="14" name="Graphic 13" descr="Badge 3 with solid fill">
            <a:extLst>
              <a:ext uri="{FF2B5EF4-FFF2-40B4-BE49-F238E27FC236}">
                <a16:creationId xmlns:a16="http://schemas.microsoft.com/office/drawing/2014/main" id="{4F611401-FAE1-C0B3-3129-821F88F44FC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94826" y="8077482"/>
            <a:ext cx="914400" cy="914400"/>
          </a:xfrm>
          <a:prstGeom prst="rect">
            <a:avLst/>
          </a:prstGeom>
        </p:spPr>
      </p:pic>
      <p:pic>
        <p:nvPicPr>
          <p:cNvPr id="16" name="Graphic 15" descr="Badge 4 with solid fill">
            <a:extLst>
              <a:ext uri="{FF2B5EF4-FFF2-40B4-BE49-F238E27FC236}">
                <a16:creationId xmlns:a16="http://schemas.microsoft.com/office/drawing/2014/main" id="{FC62D952-2E95-8EC7-15B2-FFB93F79407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697841" y="9831376"/>
            <a:ext cx="914400" cy="914400"/>
          </a:xfrm>
          <a:prstGeom prst="rect">
            <a:avLst/>
          </a:prstGeom>
        </p:spPr>
      </p:pic>
      <p:sp>
        <p:nvSpPr>
          <p:cNvPr id="17" name="TextBox 16">
            <a:extLst>
              <a:ext uri="{FF2B5EF4-FFF2-40B4-BE49-F238E27FC236}">
                <a16:creationId xmlns:a16="http://schemas.microsoft.com/office/drawing/2014/main" id="{60B1996B-A4B6-561B-DA47-32C2923B5303}"/>
              </a:ext>
            </a:extLst>
          </p:cNvPr>
          <p:cNvSpPr txBox="1"/>
          <p:nvPr/>
        </p:nvSpPr>
        <p:spPr>
          <a:xfrm>
            <a:off x="2540000" y="2040840"/>
            <a:ext cx="21123082" cy="1815882"/>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2800">
                <a:solidFill>
                  <a:srgbClr val="A100FF"/>
                </a:solidFill>
                <a:latin typeface="Graphik" panose="020B0503030202060203"/>
                <a:ea typeface="MS PGothic"/>
              </a:rPr>
              <a:t>The Approach for Claims Automation will adopt a 5-step process to deliver the automation deliverable</a:t>
            </a:r>
          </a:p>
          <a:p>
            <a:pPr marL="571500" indent="-571500">
              <a:buFont typeface="Arial" panose="020B0604020202020204" pitchFamily="34" charset="0"/>
              <a:buChar char="•"/>
            </a:pPr>
            <a:r>
              <a:rPr lang="en-US" sz="2800">
                <a:solidFill>
                  <a:srgbClr val="A100FF"/>
                </a:solidFill>
                <a:latin typeface="Graphik" panose="020B0503030202060203"/>
                <a:ea typeface="MS PGothic"/>
              </a:rPr>
              <a:t>Leverage GT++ accelerators and use Guidewire Testing Framework to build CC automation scripts</a:t>
            </a:r>
          </a:p>
          <a:p>
            <a:pPr marL="571500" indent="-571500">
              <a:buFont typeface="Arial" panose="020B0604020202020204" pitchFamily="34" charset="0"/>
              <a:buChar char="•"/>
            </a:pPr>
            <a:r>
              <a:rPr lang="en-US" sz="2800">
                <a:solidFill>
                  <a:srgbClr val="A100FF"/>
                </a:solidFill>
                <a:latin typeface="Graphik" panose="020B0503030202060203"/>
                <a:ea typeface="MS PGothic"/>
              </a:rPr>
              <a:t>Implement CI/CD pipeline using TeamCity to automate testing of new functionality changes </a:t>
            </a:r>
            <a:endParaRPr lang="en-US" sz="2800">
              <a:solidFill>
                <a:srgbClr val="A100FF"/>
              </a:solidFill>
              <a:latin typeface="Graphik" panose="020B0503030202060203"/>
            </a:endParaRPr>
          </a:p>
          <a:p>
            <a:pPr marL="571500" indent="-571500">
              <a:buFont typeface="Arial" panose="020B0604020202020204" pitchFamily="34" charset="0"/>
              <a:buChar char="•"/>
            </a:pPr>
            <a:r>
              <a:rPr lang="en-US" sz="2800">
                <a:solidFill>
                  <a:srgbClr val="A100FF"/>
                </a:solidFill>
                <a:latin typeface="Graphik" panose="020B0503030202060203"/>
                <a:ea typeface="MS PGothic"/>
              </a:rPr>
              <a:t>Test data management will play a key role to include migrated claims data, new business claims</a:t>
            </a:r>
          </a:p>
        </p:txBody>
      </p:sp>
      <p:pic>
        <p:nvPicPr>
          <p:cNvPr id="19" name="Graphic 18" descr="Badge 5 with solid fill">
            <a:extLst>
              <a:ext uri="{FF2B5EF4-FFF2-40B4-BE49-F238E27FC236}">
                <a16:creationId xmlns:a16="http://schemas.microsoft.com/office/drawing/2014/main" id="{BAA50898-ABE5-EE12-F0F3-C1776F205E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00672" y="11455351"/>
            <a:ext cx="914400" cy="914400"/>
          </a:xfrm>
          <a:prstGeom prst="rect">
            <a:avLst/>
          </a:prstGeom>
        </p:spPr>
      </p:pic>
    </p:spTree>
    <p:extLst>
      <p:ext uri="{BB962C8B-B14F-4D97-AF65-F5344CB8AC3E}">
        <p14:creationId xmlns:p14="http://schemas.microsoft.com/office/powerpoint/2010/main" val="33139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25</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867712" y="4637141"/>
            <a:ext cx="8949446" cy="2016578"/>
          </a:xfrm>
          <a:prstGeom prst="rect">
            <a:avLst/>
          </a:prstGeom>
          <a:noFill/>
        </p:spPr>
        <p:txBody>
          <a:bodyPr wrap="square" rtlCol="0">
            <a:spAutoFit/>
          </a:bodyPr>
          <a:lstStyle/>
          <a:p>
            <a:pPr>
              <a:lnSpc>
                <a:spcPct val="150000"/>
              </a:lnSpc>
            </a:pPr>
            <a:r>
              <a:rPr lang="en-US" sz="9600" b="1">
                <a:solidFill>
                  <a:schemeClr val="bg1"/>
                </a:solidFill>
              </a:rPr>
              <a:t>Stabilization</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2807790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1148504" y="4440803"/>
            <a:ext cx="17272523" cy="523601"/>
          </a:xfrm>
          <a:prstGeom prst="roundRect">
            <a:avLst>
              <a:gd name="adj" fmla="val 2422"/>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lvl="2" indent="0" defTabSz="1827886" fontAlgn="auto">
              <a:lnSpc>
                <a:spcPct val="150000"/>
              </a:lnSpc>
              <a:spcBef>
                <a:spcPts val="1199"/>
              </a:spcBef>
              <a:spcAft>
                <a:spcPts val="1199"/>
              </a:spcAft>
              <a:defRPr/>
            </a:pPr>
            <a:endParaRPr lang="en-US" sz="3198">
              <a:solidFill>
                <a:prstClr val="black"/>
              </a:solidFill>
              <a:latin typeface="Segoe UI" panose="020B0502040204020203" pitchFamily="34" charset="0"/>
              <a:cs typeface="Segoe UI" panose="020B0502040204020203" pitchFamily="34" charset="0"/>
            </a:endParaRPr>
          </a:p>
        </p:txBody>
      </p:sp>
      <p:sp>
        <p:nvSpPr>
          <p:cNvPr id="17" name="Rectangle 17"/>
          <p:cNvSpPr>
            <a:spLocks noChangeArrowheads="1"/>
          </p:cNvSpPr>
          <p:nvPr/>
        </p:nvSpPr>
        <p:spPr bwMode="auto">
          <a:xfrm>
            <a:off x="1154850" y="4188896"/>
            <a:ext cx="22190925" cy="1692771"/>
          </a:xfrm>
          <a:prstGeom prst="rect">
            <a:avLst/>
          </a:prstGeom>
          <a:noFill/>
          <a:ln w="9525">
            <a:noFill/>
            <a:miter lim="800000"/>
          </a:ln>
        </p:spPr>
        <p:txBody>
          <a:bodyPr wrap="square">
            <a:spAutoFit/>
          </a:bodyPr>
          <a:lstStyle/>
          <a:p>
            <a:pPr marL="456971" indent="-456971" algn="just" defTabSz="1827886" fontAlgn="auto">
              <a:spcBef>
                <a:spcPts val="600"/>
              </a:spcBef>
              <a:spcAft>
                <a:spcPts val="600"/>
              </a:spcAft>
              <a:buFont typeface="Wingdings" panose="05000000000000000000" pitchFamily="2" charset="2"/>
              <a:buChar char="§"/>
              <a:defRPr/>
            </a:pPr>
            <a:r>
              <a:rPr lang="en-US" sz="2800">
                <a:solidFill>
                  <a:prstClr val="black"/>
                </a:solidFill>
                <a:latin typeface="Graphik" panose="020B0503030202060203"/>
                <a:cs typeface="Calibri" panose="020F0502020204030204" charset="0"/>
              </a:rPr>
              <a:t>Validate that the ClaimCenter can perform business process flows and integrates seamlessly with both internal and external interfacing applications </a:t>
            </a:r>
          </a:p>
          <a:p>
            <a:pPr marL="456971" indent="-456971" algn="just" defTabSz="1827886" fontAlgn="auto">
              <a:spcBef>
                <a:spcPts val="600"/>
              </a:spcBef>
              <a:spcAft>
                <a:spcPts val="600"/>
              </a:spcAft>
              <a:buFont typeface="Wingdings" panose="05000000000000000000" pitchFamily="2" charset="2"/>
              <a:buChar char="§"/>
              <a:defRPr/>
            </a:pPr>
            <a:r>
              <a:rPr lang="en-US" sz="2800">
                <a:solidFill>
                  <a:prstClr val="black"/>
                </a:solidFill>
                <a:latin typeface="Graphik" panose="020B0503030202060203"/>
                <a:cs typeface="Calibri" panose="020F0502020204030204" charset="0"/>
              </a:rPr>
              <a:t>To test the complete claim process in an environment which is like production in transaction processing set up</a:t>
            </a:r>
          </a:p>
          <a:p>
            <a:pPr marL="456971" indent="-456971" algn="just" defTabSz="1827886" fontAlgn="auto">
              <a:spcBef>
                <a:spcPts val="600"/>
              </a:spcBef>
              <a:spcAft>
                <a:spcPts val="600"/>
              </a:spcAft>
              <a:buFont typeface="Wingdings" panose="05000000000000000000" pitchFamily="2" charset="2"/>
              <a:buChar char="§"/>
              <a:defRPr/>
            </a:pPr>
            <a:r>
              <a:rPr lang="en-US" sz="2800">
                <a:solidFill>
                  <a:prstClr val="black"/>
                </a:solidFill>
                <a:latin typeface="Graphik" panose="020B0503030202060203"/>
                <a:cs typeface="Calibri" panose="020F0502020204030204" charset="0"/>
              </a:rPr>
              <a:t>Also to validate all the Claim functionalities based on third party application’s request and response</a:t>
            </a:r>
          </a:p>
        </p:txBody>
      </p:sp>
      <p:sp>
        <p:nvSpPr>
          <p:cNvPr id="18" name="Rounded Rectangle 17"/>
          <p:cNvSpPr/>
          <p:nvPr/>
        </p:nvSpPr>
        <p:spPr bwMode="auto">
          <a:xfrm>
            <a:off x="1148504" y="5640328"/>
            <a:ext cx="17272523" cy="1415312"/>
          </a:xfrm>
          <a:prstGeom prst="roundRect">
            <a:avLst>
              <a:gd name="adj" fmla="val 1174"/>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lvl="2" indent="0" defTabSz="1827886" fontAlgn="auto">
              <a:lnSpc>
                <a:spcPct val="150000"/>
              </a:lnSpc>
              <a:spcBef>
                <a:spcPts val="1199"/>
              </a:spcBef>
              <a:spcAft>
                <a:spcPts val="1199"/>
              </a:spcAft>
              <a:defRPr/>
            </a:pPr>
            <a:endParaRPr lang="en-US" sz="3198">
              <a:solidFill>
                <a:prstClr val="black"/>
              </a:solidFill>
              <a:latin typeface="Segoe UI" panose="020B0502040204020203" pitchFamily="34" charset="0"/>
              <a:cs typeface="Segoe UI" panose="020B0502040204020203" pitchFamily="34" charset="0"/>
            </a:endParaRPr>
          </a:p>
        </p:txBody>
      </p:sp>
      <p:sp>
        <p:nvSpPr>
          <p:cNvPr id="19" name="Rounded Rectangle 18"/>
          <p:cNvSpPr/>
          <p:nvPr/>
        </p:nvSpPr>
        <p:spPr bwMode="auto">
          <a:xfrm>
            <a:off x="1186336" y="6272943"/>
            <a:ext cx="17272523" cy="4444916"/>
          </a:xfrm>
          <a:prstGeom prst="roundRect">
            <a:avLst>
              <a:gd name="adj" fmla="val 1174"/>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lvl="2" indent="0" defTabSz="1827886" fontAlgn="auto">
              <a:lnSpc>
                <a:spcPct val="150000"/>
              </a:lnSpc>
              <a:spcBef>
                <a:spcPts val="1199"/>
              </a:spcBef>
              <a:spcAft>
                <a:spcPts val="1199"/>
              </a:spcAft>
              <a:defRPr/>
            </a:pPr>
            <a:endParaRPr lang="en-US" sz="3198">
              <a:solidFill>
                <a:prstClr val="black"/>
              </a:solidFill>
              <a:latin typeface="Segoe UI" panose="020B0502040204020203" pitchFamily="34" charset="0"/>
              <a:cs typeface="Segoe UI" panose="020B0502040204020203" pitchFamily="34" charset="0"/>
            </a:endParaRPr>
          </a:p>
        </p:txBody>
      </p:sp>
      <p:sp>
        <p:nvSpPr>
          <p:cNvPr id="20" name="Rectangle 19"/>
          <p:cNvSpPr/>
          <p:nvPr/>
        </p:nvSpPr>
        <p:spPr>
          <a:xfrm>
            <a:off x="1009123" y="6432349"/>
            <a:ext cx="22946251" cy="6842899"/>
          </a:xfrm>
          <a:prstGeom prst="rect">
            <a:avLst/>
          </a:prstGeom>
          <a:noFill/>
        </p:spPr>
        <p:txBody>
          <a:bodyPr wrap="square">
            <a:spAutoFit/>
          </a:bodyPr>
          <a:lstStyle/>
          <a:p>
            <a:pPr marL="456971" lvl="1" indent="-456971" defTabSz="1827886" fontAlgn="auto">
              <a:spcBef>
                <a:spcPts val="400"/>
              </a:spcBef>
              <a:spcAft>
                <a:spcPts val="400"/>
              </a:spcAft>
              <a:buFont typeface="Wingdings" panose="05000000000000000000" pitchFamily="2" charset="2"/>
              <a:buChar char="§"/>
              <a:defRPr/>
            </a:pPr>
            <a:endParaRPr lang="en-US" sz="2800" kern="0">
              <a:solidFill>
                <a:sysClr val="windowText" lastClr="000000"/>
              </a:solidFill>
              <a:latin typeface="Graphik" panose="020B0503030202060203"/>
              <a:cs typeface="Calibri" panose="020F0502020204030204" charset="0"/>
            </a:endParaRPr>
          </a:p>
          <a:p>
            <a:pPr marL="456971" lvl="1" indent="-456971" defTabSz="1827886" fontAlgn="auto">
              <a:spcBef>
                <a:spcPts val="400"/>
              </a:spcBef>
              <a:spcAft>
                <a:spcPts val="400"/>
              </a:spcAft>
              <a:buFont typeface="Wingdings" panose="05000000000000000000" pitchFamily="2" charset="2"/>
              <a:buChar char="§"/>
              <a:defRPr/>
            </a:pPr>
            <a:endParaRPr lang="en-US" sz="2800" kern="0">
              <a:solidFill>
                <a:sysClr val="windowText" lastClr="000000"/>
              </a:solidFill>
              <a:latin typeface="Graphik" panose="020B0503030202060203"/>
              <a:cs typeface="Calibri" panose="020F0502020204030204" charset="0"/>
            </a:endParaRPr>
          </a:p>
          <a:p>
            <a:pPr marL="456971" lvl="1" indent="-456971" defTabSz="1827886" fontAlgn="auto">
              <a:spcBef>
                <a:spcPts val="400"/>
              </a:spcBef>
              <a:spcAft>
                <a:spcPts val="400"/>
              </a:spcAft>
              <a:buFont typeface="Wingdings" panose="05000000000000000000" pitchFamily="2" charset="2"/>
              <a:buChar char="§"/>
              <a:defRPr/>
            </a:pPr>
            <a:r>
              <a:rPr lang="en-US" sz="2800" kern="0">
                <a:solidFill>
                  <a:sysClr val="windowText" lastClr="000000"/>
                </a:solidFill>
                <a:latin typeface="Graphik" panose="020B0503030202060203"/>
                <a:cs typeface="Calibri" panose="020F0502020204030204" charset="0"/>
              </a:rPr>
              <a:t>End to End with Integrations: Claims data will include respective LOBs with </a:t>
            </a:r>
            <a:r>
              <a:rPr lang="en-US" sz="2800" b="1" kern="0">
                <a:solidFill>
                  <a:sysClr val="windowText" lastClr="000000"/>
                </a:solidFill>
                <a:latin typeface="Graphik" panose="020B0503030202060203"/>
                <a:cs typeface="Calibri" panose="020F0502020204030204" charset="0"/>
              </a:rPr>
              <a:t>(1) Migrated Claims from Legacy (2) New Business Policies (3) New Business Claims (3) Migrated Policies from Legacy and their respective Claims (4) Contact Manager (5) Internal/External Integrations to perform an End-to-End Cloud integration</a:t>
            </a:r>
          </a:p>
          <a:p>
            <a:pPr marL="456971" lvl="1" indent="-456971" defTabSz="1827886" fontAlgn="auto">
              <a:spcBef>
                <a:spcPts val="400"/>
              </a:spcBef>
              <a:spcAft>
                <a:spcPts val="400"/>
              </a:spcAft>
              <a:buFont typeface="Wingdings" panose="05000000000000000000" pitchFamily="2" charset="2"/>
              <a:buChar char="§"/>
              <a:defRPr/>
            </a:pPr>
            <a:r>
              <a:rPr lang="en-US" sz="2800" kern="0">
                <a:solidFill>
                  <a:sysClr val="windowText" lastClr="000000"/>
                </a:solidFill>
                <a:latin typeface="Graphik" panose="020B0503030202060203"/>
                <a:cs typeface="Calibri" panose="020F0502020204030204" charset="0"/>
              </a:rPr>
              <a:t>Claim life cycle validation will subject a claim to flow through various stages, from FNOL to Closure, like a real time business flow to ensure no anomalies are observed</a:t>
            </a:r>
            <a:endParaRPr lang="en-US" sz="2800">
              <a:solidFill>
                <a:prstClr val="black"/>
              </a:solidFill>
              <a:latin typeface="Graphik" panose="020B0503030202060203"/>
              <a:cs typeface="Calibri" panose="020F0502020204030204" charset="0"/>
            </a:endParaRPr>
          </a:p>
          <a:p>
            <a:pPr marL="456971" indent="-456971" defTabSz="1827886" fontAlgn="auto">
              <a:spcBef>
                <a:spcPts val="400"/>
              </a:spcBef>
              <a:spcAft>
                <a:spcPts val="400"/>
              </a:spcAft>
              <a:buFont typeface="Wingdings" panose="05000000000000000000" pitchFamily="2" charset="2"/>
              <a:buChar char="§"/>
              <a:defRPr/>
            </a:pPr>
            <a:r>
              <a:rPr lang="en-US" sz="2800">
                <a:solidFill>
                  <a:prstClr val="black"/>
                </a:solidFill>
                <a:latin typeface="Graphik" panose="020B0503030202060203"/>
                <a:cs typeface="Calibri" panose="020F0502020204030204" charset="0"/>
              </a:rPr>
              <a:t>Various transactions will be performed in ClaimCenter for the policies from Guidewire PolicyCenter and validating the integrating applications. The response from the external systems will be validated within ClaimCenter</a:t>
            </a:r>
          </a:p>
          <a:p>
            <a:pPr marL="456971" indent="-456971" defTabSz="1827886" fontAlgn="auto">
              <a:spcBef>
                <a:spcPts val="400"/>
              </a:spcBef>
              <a:spcAft>
                <a:spcPts val="400"/>
              </a:spcAft>
              <a:buFont typeface="Wingdings" panose="05000000000000000000" pitchFamily="2" charset="2"/>
              <a:buChar char="§"/>
              <a:defRPr/>
            </a:pPr>
            <a:r>
              <a:rPr lang="en-US" sz="2800">
                <a:solidFill>
                  <a:prstClr val="black"/>
                </a:solidFill>
                <a:latin typeface="Graphik" panose="020B0503030202060203"/>
                <a:cs typeface="Calibri" panose="020F0502020204030204" charset="0"/>
              </a:rPr>
              <a:t>Critical Path Approach will be utilized for schedule definition. </a:t>
            </a:r>
            <a:r>
              <a:rPr kumimoji="1" lang="en-US" sz="2800" kern="0">
                <a:solidFill>
                  <a:srgbClr val="000000"/>
                </a:solidFill>
                <a:latin typeface="Graphik" panose="020B0503030202060203"/>
                <a:cs typeface="Calibri" panose="020F0502020204030204" charset="0"/>
              </a:rPr>
              <a:t>Analyze, Design, Prioritize and Execute the critical end-to-end business critical scenarios</a:t>
            </a:r>
            <a:endParaRPr lang="en-US" sz="2800">
              <a:solidFill>
                <a:prstClr val="black"/>
              </a:solidFill>
              <a:latin typeface="Graphik" panose="020B0503030202060203"/>
              <a:cs typeface="Calibri" panose="020F0502020204030204" charset="0"/>
            </a:endParaRPr>
          </a:p>
          <a:p>
            <a:pPr marL="463318" indent="-463318" defTabSz="1827886" fontAlgn="auto">
              <a:spcBef>
                <a:spcPts val="400"/>
              </a:spcBef>
              <a:spcAft>
                <a:spcPts val="400"/>
              </a:spcAft>
              <a:buClr>
                <a:srgbClr val="002060"/>
              </a:buClr>
              <a:buSzPct val="120000"/>
              <a:buFont typeface="Arial" panose="020B0604020202020204" pitchFamily="34" charset="0"/>
              <a:buChar char="•"/>
              <a:defRPr/>
            </a:pPr>
            <a:r>
              <a:rPr lang="en-US" sz="2800" kern="0">
                <a:solidFill>
                  <a:sysClr val="windowText" lastClr="000000"/>
                </a:solidFill>
                <a:latin typeface="Graphik" panose="020B0503030202060203"/>
                <a:cs typeface="Calibri" panose="020F0502020204030204" charset="0"/>
              </a:rPr>
              <a:t>Claim forms will be validated and which will be identified based on the complexity and most used </a:t>
            </a:r>
            <a:r>
              <a:rPr lang="en-US" sz="2800">
                <a:solidFill>
                  <a:prstClr val="black"/>
                </a:solidFill>
                <a:latin typeface="Graphik" panose="020B0503030202060203"/>
                <a:cs typeface="Calibri" panose="020F0502020204030204" charset="0"/>
              </a:rPr>
              <a:t>as per the business transactions. The content of the OnDemand documents both Static and Dynamic forms will be considered.</a:t>
            </a:r>
          </a:p>
          <a:p>
            <a:pPr marL="463318" indent="-463318" defTabSz="1827886" fontAlgn="auto">
              <a:spcBef>
                <a:spcPts val="400"/>
              </a:spcBef>
              <a:spcAft>
                <a:spcPts val="400"/>
              </a:spcAft>
              <a:buClr>
                <a:srgbClr val="002060"/>
              </a:buClr>
              <a:buSzPct val="120000"/>
              <a:buFont typeface="Arial" panose="020B0604020202020204" pitchFamily="34" charset="0"/>
              <a:buChar char="•"/>
              <a:defRPr/>
            </a:pPr>
            <a:endParaRPr lang="en-US" sz="2800" kern="0">
              <a:solidFill>
                <a:sysClr val="windowText" lastClr="000000"/>
              </a:solidFill>
              <a:latin typeface="Graphik" panose="020B0503030202060203"/>
              <a:cs typeface="Calibri" panose="020F0502020204030204" charset="0"/>
            </a:endParaRPr>
          </a:p>
        </p:txBody>
      </p:sp>
      <p:sp>
        <p:nvSpPr>
          <p:cNvPr id="21" name="TextBox 24"/>
          <p:cNvSpPr txBox="1">
            <a:spLocks noChangeArrowheads="1"/>
          </p:cNvSpPr>
          <p:nvPr/>
        </p:nvSpPr>
        <p:spPr bwMode="auto">
          <a:xfrm>
            <a:off x="1009124" y="6661975"/>
            <a:ext cx="2589451" cy="584775"/>
          </a:xfrm>
          <a:prstGeom prst="rect">
            <a:avLst/>
          </a:prstGeom>
          <a:noFill/>
          <a:ln w="9525">
            <a:noFill/>
            <a:miter lim="800000"/>
          </a:ln>
        </p:spPr>
        <p:txBody>
          <a:bodyPr>
            <a:spAutoFit/>
          </a:bodyPr>
          <a:lstStyle/>
          <a:p>
            <a:pPr defTabSz="1827886" fontAlgn="auto">
              <a:spcBef>
                <a:spcPts val="0"/>
              </a:spcBef>
              <a:spcAft>
                <a:spcPts val="0"/>
              </a:spcAft>
              <a:defRPr/>
            </a:pPr>
            <a:r>
              <a:rPr lang="en-US" sz="3200" b="1">
                <a:solidFill>
                  <a:prstClr val="black"/>
                </a:solidFill>
                <a:latin typeface="Graphik" panose="020B0503030202060203"/>
                <a:cs typeface="Segoe UI" panose="020B0502040204020203" pitchFamily="34" charset="0"/>
              </a:rPr>
              <a:t>Approach</a:t>
            </a:r>
          </a:p>
        </p:txBody>
      </p:sp>
      <p:sp>
        <p:nvSpPr>
          <p:cNvPr id="22" name="TextBox 5"/>
          <p:cNvSpPr txBox="1">
            <a:spLocks noChangeArrowheads="1"/>
          </p:cNvSpPr>
          <p:nvPr/>
        </p:nvSpPr>
        <p:spPr bwMode="auto">
          <a:xfrm>
            <a:off x="1009125" y="3508863"/>
            <a:ext cx="4128523" cy="584775"/>
          </a:xfrm>
          <a:prstGeom prst="rect">
            <a:avLst/>
          </a:prstGeom>
          <a:noFill/>
          <a:ln w="9525">
            <a:noFill/>
            <a:miter lim="800000"/>
          </a:ln>
        </p:spPr>
        <p:txBody>
          <a:bodyPr>
            <a:spAutoFit/>
          </a:bodyPr>
          <a:lstStyle/>
          <a:p>
            <a:pPr defTabSz="1827886" fontAlgn="auto">
              <a:spcBef>
                <a:spcPts val="0"/>
              </a:spcBef>
              <a:spcAft>
                <a:spcPts val="0"/>
              </a:spcAft>
              <a:defRPr/>
            </a:pPr>
            <a:r>
              <a:rPr lang="en-US" sz="3200" b="1">
                <a:solidFill>
                  <a:prstClr val="black"/>
                </a:solidFill>
                <a:latin typeface="Graphik" panose="020B0503030202060203"/>
                <a:cs typeface="Segoe UI" panose="020B0502040204020203" pitchFamily="34" charset="0"/>
              </a:rPr>
              <a:t>Objectives</a:t>
            </a:r>
          </a:p>
        </p:txBody>
      </p:sp>
      <p:grpSp>
        <p:nvGrpSpPr>
          <p:cNvPr id="6" name="Group 5">
            <a:extLst>
              <a:ext uri="{FF2B5EF4-FFF2-40B4-BE49-F238E27FC236}">
                <a16:creationId xmlns:a16="http://schemas.microsoft.com/office/drawing/2014/main" id="{47891C8D-5411-1856-7918-D9C16D9C327D}"/>
              </a:ext>
            </a:extLst>
          </p:cNvPr>
          <p:cNvGrpSpPr/>
          <p:nvPr/>
        </p:nvGrpSpPr>
        <p:grpSpPr>
          <a:xfrm>
            <a:off x="1009123" y="2125756"/>
            <a:ext cx="19574694" cy="1034068"/>
            <a:chOff x="1009125" y="1978081"/>
            <a:chExt cx="19574694" cy="1034068"/>
          </a:xfrm>
        </p:grpSpPr>
        <p:grpSp>
          <p:nvGrpSpPr>
            <p:cNvPr id="8" name="Group 2"/>
            <p:cNvGrpSpPr/>
            <p:nvPr/>
          </p:nvGrpSpPr>
          <p:grpSpPr bwMode="auto">
            <a:xfrm>
              <a:off x="1009125" y="1981760"/>
              <a:ext cx="16804365" cy="1030389"/>
              <a:chOff x="-564462" y="968483"/>
              <a:chExt cx="8460032" cy="516301"/>
            </a:xfrm>
          </p:grpSpPr>
          <p:sp>
            <p:nvSpPr>
              <p:cNvPr id="9" name="Chevron 8"/>
              <p:cNvSpPr/>
              <p:nvPr/>
            </p:nvSpPr>
            <p:spPr bwMode="auto">
              <a:xfrm>
                <a:off x="1601929" y="980728"/>
                <a:ext cx="1231427" cy="504056"/>
              </a:xfrm>
              <a:prstGeom prst="chevron">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Assess</a:t>
                </a:r>
              </a:p>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Damage</a:t>
                </a:r>
              </a:p>
            </p:txBody>
          </p:sp>
          <p:sp>
            <p:nvSpPr>
              <p:cNvPr id="10" name="Chevron 9"/>
              <p:cNvSpPr/>
              <p:nvPr/>
            </p:nvSpPr>
            <p:spPr bwMode="auto">
              <a:xfrm>
                <a:off x="2794484" y="980728"/>
                <a:ext cx="1327117" cy="504056"/>
              </a:xfrm>
              <a:prstGeom prst="chevron">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Investigate</a:t>
                </a:r>
              </a:p>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Claim</a:t>
                </a:r>
              </a:p>
            </p:txBody>
          </p:sp>
          <p:sp>
            <p:nvSpPr>
              <p:cNvPr id="11" name="Chevron 10"/>
              <p:cNvSpPr/>
              <p:nvPr/>
            </p:nvSpPr>
            <p:spPr bwMode="auto">
              <a:xfrm>
                <a:off x="4102502" y="980728"/>
                <a:ext cx="1294319" cy="504056"/>
              </a:xfrm>
              <a:prstGeom prst="chevron">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Evaluate</a:t>
                </a:r>
              </a:p>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Claim</a:t>
                </a:r>
              </a:p>
            </p:txBody>
          </p:sp>
          <p:sp>
            <p:nvSpPr>
              <p:cNvPr id="12" name="Chevron 11"/>
              <p:cNvSpPr/>
              <p:nvPr/>
            </p:nvSpPr>
            <p:spPr bwMode="auto">
              <a:xfrm>
                <a:off x="5351876" y="980728"/>
                <a:ext cx="1294319" cy="504056"/>
              </a:xfrm>
              <a:prstGeom prst="chevron">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Resolve</a:t>
                </a:r>
              </a:p>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Claim</a:t>
                </a:r>
              </a:p>
            </p:txBody>
          </p:sp>
          <p:sp>
            <p:nvSpPr>
              <p:cNvPr id="13" name="Chevron 12"/>
              <p:cNvSpPr/>
              <p:nvPr/>
            </p:nvSpPr>
            <p:spPr bwMode="auto">
              <a:xfrm>
                <a:off x="6588224" y="980728"/>
                <a:ext cx="1294319" cy="504056"/>
              </a:xfrm>
              <a:prstGeom prst="chevron">
                <a:avLst/>
              </a:prstGeom>
              <a:solidFill>
                <a:schemeClr val="accent4">
                  <a:lumMod val="60000"/>
                  <a:lumOff val="40000"/>
                </a:scheme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Recover</a:t>
                </a:r>
              </a:p>
              <a:p>
                <a:pP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Damages</a:t>
                </a:r>
              </a:p>
            </p:txBody>
          </p:sp>
          <p:sp>
            <p:nvSpPr>
              <p:cNvPr id="14" name="Pentagon 13"/>
              <p:cNvSpPr/>
              <p:nvPr/>
            </p:nvSpPr>
            <p:spPr bwMode="auto">
              <a:xfrm>
                <a:off x="-564462" y="968483"/>
                <a:ext cx="1128764" cy="504056"/>
              </a:xfrm>
              <a:prstGeom prst="homePlate">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FNOL / Intake</a:t>
                </a:r>
              </a:p>
            </p:txBody>
          </p:sp>
          <p:sp>
            <p:nvSpPr>
              <p:cNvPr id="15" name="Chevron 14"/>
              <p:cNvSpPr/>
              <p:nvPr/>
            </p:nvSpPr>
            <p:spPr bwMode="auto">
              <a:xfrm>
                <a:off x="6601251" y="980728"/>
                <a:ext cx="1294319" cy="504056"/>
              </a:xfrm>
              <a:prstGeom prst="chevron">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Recover</a:t>
                </a:r>
              </a:p>
              <a:p>
                <a:pP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Damages</a:t>
                </a:r>
              </a:p>
            </p:txBody>
          </p:sp>
        </p:grpSp>
        <p:sp>
          <p:nvSpPr>
            <p:cNvPr id="23" name="Chevron 7"/>
            <p:cNvSpPr/>
            <p:nvPr/>
          </p:nvSpPr>
          <p:spPr bwMode="auto">
            <a:xfrm>
              <a:off x="3106904" y="1978081"/>
              <a:ext cx="2284875" cy="1005952"/>
            </a:xfrm>
            <a:prstGeom prst="chevron">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Assign</a:t>
              </a:r>
            </a:p>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Claim</a:t>
              </a:r>
            </a:p>
          </p:txBody>
        </p:sp>
        <p:sp>
          <p:nvSpPr>
            <p:cNvPr id="24" name="Chevron 15"/>
            <p:cNvSpPr/>
            <p:nvPr/>
          </p:nvSpPr>
          <p:spPr bwMode="auto">
            <a:xfrm>
              <a:off x="17683051" y="2006196"/>
              <a:ext cx="2900768" cy="1005952"/>
            </a:xfrm>
            <a:prstGeom prst="chevron">
              <a:avLst/>
            </a:prstGeom>
            <a:solidFill>
              <a:srgbClr val="92D050"/>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anchor="ctr" anchorCtr="1"/>
            <a:lstStyle/>
            <a:p>
              <a:pPr algn="ctr" defTabSz="1827886" eaLnBrk="1" fontAlgn="auto" hangingPunct="1">
                <a:spcBef>
                  <a:spcPts val="0"/>
                </a:spcBef>
                <a:spcAft>
                  <a:spcPts val="0"/>
                </a:spcAft>
                <a:defRPr/>
              </a:pPr>
              <a:r>
                <a:rPr lang="en-US" sz="2199">
                  <a:solidFill>
                    <a:prstClr val="black"/>
                  </a:solidFill>
                  <a:latin typeface="Segoe UI" panose="020B0502040204020203" pitchFamily="34" charset="0"/>
                  <a:cs typeface="Segoe UI" panose="020B0502040204020203" pitchFamily="34" charset="0"/>
                </a:rPr>
                <a:t>Settle / Close Claim</a:t>
              </a:r>
            </a:p>
          </p:txBody>
        </p:sp>
      </p:grpSp>
      <p:sp>
        <p:nvSpPr>
          <p:cNvPr id="4" name="Text Box 1" descr="TextBox 8">
            <a:extLst>
              <a:ext uri="{FF2B5EF4-FFF2-40B4-BE49-F238E27FC236}">
                <a16:creationId xmlns:a16="http://schemas.microsoft.com/office/drawing/2014/main" id="{FFD413B2-C578-B5BF-98D0-72F6F480C5C6}"/>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Stabilization Phase – Claim Lifecycle &amp; E2E Testing</a:t>
            </a:r>
            <a:endParaRPr lang="en-US" altLang="en-US" sz="5400" b="1">
              <a:solidFill>
                <a:srgbClr val="FF0000"/>
              </a:solidFill>
              <a:latin typeface="BebasNeueBold"/>
              <a:ea typeface="MS PGothic"/>
              <a:sym typeface="BebasNeueBold" charset="0"/>
            </a:endParaRPr>
          </a:p>
        </p:txBody>
      </p:sp>
      <p:sp>
        <p:nvSpPr>
          <p:cNvPr id="2" name="Rectangle 8">
            <a:extLst>
              <a:ext uri="{FF2B5EF4-FFF2-40B4-BE49-F238E27FC236}">
                <a16:creationId xmlns:a16="http://schemas.microsoft.com/office/drawing/2014/main" id="{126E7ABF-A40E-9618-6BEC-CE9A71F91EA1}"/>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27</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75881" y="2645923"/>
            <a:ext cx="9310950" cy="5058116"/>
          </a:xfrm>
          <a:prstGeom prst="rect">
            <a:avLst/>
          </a:prstGeom>
          <a:noFill/>
        </p:spPr>
        <p:txBody>
          <a:bodyPr wrap="square" rtlCol="0">
            <a:spAutoFit/>
          </a:bodyPr>
          <a:lstStyle/>
          <a:p>
            <a:pPr>
              <a:lnSpc>
                <a:spcPct val="150000"/>
              </a:lnSpc>
            </a:pPr>
            <a:r>
              <a:rPr lang="en-US" sz="7500" b="1">
                <a:solidFill>
                  <a:schemeClr val="bg1"/>
                </a:solidFill>
              </a:rPr>
              <a:t>MSIG Claims Migration – NPE Planning</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347342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v9 to ClaimCenter Cloud: NPE’s Planning</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28</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sp>
        <p:nvSpPr>
          <p:cNvPr id="9" name="TextBox 8">
            <a:extLst>
              <a:ext uri="{FF2B5EF4-FFF2-40B4-BE49-F238E27FC236}">
                <a16:creationId xmlns:a16="http://schemas.microsoft.com/office/drawing/2014/main" id="{A298A5D0-11A9-7E70-A7FD-A8F300C8CF13}"/>
              </a:ext>
            </a:extLst>
          </p:cNvPr>
          <p:cNvSpPr txBox="1"/>
          <p:nvPr/>
        </p:nvSpPr>
        <p:spPr>
          <a:xfrm>
            <a:off x="1262853" y="1643679"/>
            <a:ext cx="22850400" cy="1292662"/>
          </a:xfrm>
          <a:prstGeom prst="rect">
            <a:avLst/>
          </a:prstGeom>
          <a:noFill/>
        </p:spPr>
        <p:txBody>
          <a:bodyPr wrap="square" lIns="91440" tIns="45720" rIns="91440" bIns="45720" rtlCol="0" anchor="t">
            <a:spAutoFit/>
          </a:bodyPr>
          <a:lstStyle/>
          <a:p>
            <a:pPr marL="571500" indent="-571500">
              <a:buFont typeface="Wingdings" panose="05000000000000000000" pitchFamily="2" charset="2"/>
              <a:buChar char="v"/>
            </a:pPr>
            <a:r>
              <a:rPr lang="en-US" sz="2600">
                <a:solidFill>
                  <a:srgbClr val="A100FF"/>
                </a:solidFill>
                <a:latin typeface="Graphik" panose="020B0503030202060203"/>
                <a:ea typeface="MS PGothic"/>
              </a:rPr>
              <a:t>Leverage a dedicated dev, qa planets for upgrade development and testing</a:t>
            </a:r>
          </a:p>
          <a:p>
            <a:pPr marL="571500" indent="-571500">
              <a:buFont typeface="Wingdings" panose="05000000000000000000" pitchFamily="2" charset="2"/>
              <a:buChar char="v"/>
            </a:pPr>
            <a:r>
              <a:rPr lang="en-US" sz="2600">
                <a:solidFill>
                  <a:srgbClr val="A100FF"/>
                </a:solidFill>
                <a:latin typeface="Graphik" panose="020B0503030202060203"/>
                <a:ea typeface="MS PGothic"/>
              </a:rPr>
              <a:t> Setup cloud test environment to closely replicate production environment in terms of data, user load, and third-party integrations</a:t>
            </a:r>
          </a:p>
          <a:p>
            <a:pPr marL="571500" indent="-571500">
              <a:buFont typeface="Wingdings" panose="05000000000000000000" pitchFamily="2" charset="2"/>
              <a:buChar char="v"/>
            </a:pPr>
            <a:r>
              <a:rPr lang="en-US" sz="2600">
                <a:solidFill>
                  <a:srgbClr val="A100FF"/>
                </a:solidFill>
                <a:latin typeface="Graphik" panose="020B0503030202060203"/>
                <a:ea typeface="MS PGothic"/>
              </a:rPr>
              <a:t>Protect sensitive data and personal data in test environment, include data masking and anonymization</a:t>
            </a:r>
          </a:p>
        </p:txBody>
      </p:sp>
      <p:graphicFrame>
        <p:nvGraphicFramePr>
          <p:cNvPr id="10" name="Table 9">
            <a:extLst>
              <a:ext uri="{FF2B5EF4-FFF2-40B4-BE49-F238E27FC236}">
                <a16:creationId xmlns:a16="http://schemas.microsoft.com/office/drawing/2014/main" id="{8079277A-B720-3B3A-4C96-F960292D6FC1}"/>
              </a:ext>
            </a:extLst>
          </p:cNvPr>
          <p:cNvGraphicFramePr>
            <a:graphicFrameLocks noGrp="1"/>
          </p:cNvGraphicFramePr>
          <p:nvPr>
            <p:extLst>
              <p:ext uri="{D42A27DB-BD31-4B8C-83A1-F6EECF244321}">
                <p14:modId xmlns:p14="http://schemas.microsoft.com/office/powerpoint/2010/main" val="437021007"/>
              </p:ext>
            </p:extLst>
          </p:nvPr>
        </p:nvGraphicFramePr>
        <p:xfrm>
          <a:off x="1136650" y="2936341"/>
          <a:ext cx="21302784" cy="10264364"/>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4236372311"/>
                    </a:ext>
                  </a:extLst>
                </a:gridCol>
                <a:gridCol w="2749686">
                  <a:extLst>
                    <a:ext uri="{9D8B030D-6E8A-4147-A177-3AD203B41FA5}">
                      <a16:colId xmlns:a16="http://schemas.microsoft.com/office/drawing/2014/main" val="3068452491"/>
                    </a:ext>
                  </a:extLst>
                </a:gridCol>
                <a:gridCol w="8473317">
                  <a:extLst>
                    <a:ext uri="{9D8B030D-6E8A-4147-A177-3AD203B41FA5}">
                      <a16:colId xmlns:a16="http://schemas.microsoft.com/office/drawing/2014/main" val="3022710883"/>
                    </a:ext>
                  </a:extLst>
                </a:gridCol>
                <a:gridCol w="7158781">
                  <a:extLst>
                    <a:ext uri="{9D8B030D-6E8A-4147-A177-3AD203B41FA5}">
                      <a16:colId xmlns:a16="http://schemas.microsoft.com/office/drawing/2014/main" val="3829485037"/>
                    </a:ext>
                  </a:extLst>
                </a:gridCol>
              </a:tblGrid>
              <a:tr h="1006306">
                <a:tc>
                  <a:txBody>
                    <a:bodyPr/>
                    <a:lstStyle/>
                    <a:p>
                      <a:r>
                        <a:rPr lang="en-US" sz="2800">
                          <a:latin typeface="Graphik"/>
                        </a:rPr>
                        <a:t>Planet</a:t>
                      </a:r>
                    </a:p>
                  </a:txBody>
                  <a:tcPr/>
                </a:tc>
                <a:tc>
                  <a:txBody>
                    <a:bodyPr/>
                    <a:lstStyle/>
                    <a:p>
                      <a:r>
                        <a:rPr lang="en-US" sz="2800">
                          <a:latin typeface="Graphik"/>
                        </a:rPr>
                        <a:t>Existing / New</a:t>
                      </a:r>
                    </a:p>
                  </a:txBody>
                  <a:tcPr/>
                </a:tc>
                <a:tc>
                  <a:txBody>
                    <a:bodyPr/>
                    <a:lstStyle/>
                    <a:p>
                      <a:r>
                        <a:rPr lang="en-US" sz="2800">
                          <a:latin typeface="Graphik"/>
                        </a:rPr>
                        <a:t>Purpose</a:t>
                      </a:r>
                    </a:p>
                  </a:txBody>
                  <a:tcPr/>
                </a:tc>
                <a:tc>
                  <a:txBody>
                    <a:bodyPr/>
                    <a:lstStyle/>
                    <a:p>
                      <a:r>
                        <a:rPr lang="en-US" sz="2800">
                          <a:latin typeface="Graphik"/>
                        </a:rPr>
                        <a:t>Upcoming Strategy</a:t>
                      </a:r>
                    </a:p>
                  </a:txBody>
                  <a:tcPr/>
                </a:tc>
                <a:extLst>
                  <a:ext uri="{0D108BD9-81ED-4DB2-BD59-A6C34878D82A}">
                    <a16:rowId xmlns:a16="http://schemas.microsoft.com/office/drawing/2014/main" val="347476831"/>
                  </a:ext>
                </a:extLst>
              </a:tr>
              <a:tr h="696674">
                <a:tc>
                  <a:txBody>
                    <a:bodyPr/>
                    <a:lstStyle/>
                    <a:p>
                      <a:r>
                        <a:rPr lang="en-US" sz="2500" kern="1200">
                          <a:solidFill>
                            <a:srgbClr val="000000"/>
                          </a:solidFill>
                          <a:latin typeface="Graphik"/>
                          <a:ea typeface="MS PGothic"/>
                          <a:cs typeface="+mn-cs"/>
                          <a:sym typeface="Lato Light" charset="0"/>
                        </a:rPr>
                        <a:t>dev</a:t>
                      </a:r>
                    </a:p>
                  </a:txBody>
                  <a:tcPr/>
                </a:tc>
                <a:tc>
                  <a:txBody>
                    <a:bodyPr/>
                    <a:lstStyle/>
                    <a:p>
                      <a:r>
                        <a:rPr lang="en-US" sz="2500" kern="1200">
                          <a:solidFill>
                            <a:srgbClr val="000000"/>
                          </a:solidFill>
                          <a:latin typeface="Graphik"/>
                          <a:ea typeface="MS PGothic"/>
                          <a:cs typeface="+mn-cs"/>
                          <a:sym typeface="Lato Light" charset="0"/>
                        </a:rPr>
                        <a:t>Existing</a:t>
                      </a:r>
                    </a:p>
                  </a:txBody>
                  <a:tcPr/>
                </a:tc>
                <a:tc>
                  <a:txBody>
                    <a:bodyPr/>
                    <a:lstStyle/>
                    <a:p>
                      <a:r>
                        <a:rPr lang="en-US" sz="2500" kern="1200">
                          <a:solidFill>
                            <a:srgbClr val="000000"/>
                          </a:solidFill>
                          <a:latin typeface="Graphik"/>
                          <a:ea typeface="MS PGothic"/>
                          <a:cs typeface="+mn-cs"/>
                          <a:sym typeface="Lato Light" charset="0"/>
                        </a:rPr>
                        <a:t>Used by GW developers for coding and unit testing</a:t>
                      </a:r>
                    </a:p>
                  </a:txBody>
                  <a:tcPr/>
                </a:tc>
                <a:tc>
                  <a:txBody>
                    <a:bodyPr/>
                    <a:lstStyle/>
                    <a:p>
                      <a:r>
                        <a:rPr lang="en-US" sz="2500" kern="1200">
                          <a:solidFill>
                            <a:srgbClr val="7030A0"/>
                          </a:solidFill>
                          <a:latin typeface="Graphik"/>
                          <a:ea typeface="MS PGothic"/>
                          <a:cs typeface="+mn-cs"/>
                          <a:sym typeface="Lato Light" charset="0"/>
                        </a:rPr>
                        <a:t>Enable for ClaimCenter config development and unit testing</a:t>
                      </a:r>
                    </a:p>
                  </a:txBody>
                  <a:tcPr/>
                </a:tc>
                <a:extLst>
                  <a:ext uri="{0D108BD9-81ED-4DB2-BD59-A6C34878D82A}">
                    <a16:rowId xmlns:a16="http://schemas.microsoft.com/office/drawing/2014/main" val="4172547369"/>
                  </a:ext>
                </a:extLst>
              </a:tr>
              <a:tr h="696674">
                <a:tc>
                  <a:txBody>
                    <a:bodyPr/>
                    <a:lstStyle/>
                    <a:p>
                      <a:r>
                        <a:rPr lang="en-US" sz="2500" kern="1200">
                          <a:solidFill>
                            <a:srgbClr val="000000"/>
                          </a:solidFill>
                          <a:latin typeface="Graphik"/>
                          <a:ea typeface="MS PGothic"/>
                          <a:cs typeface="+mn-cs"/>
                          <a:sym typeface="Lato Light" charset="0"/>
                        </a:rPr>
                        <a:t>qa</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Used by Testing team and all integrations point to this qa planet</a:t>
                      </a:r>
                    </a:p>
                  </a:txBody>
                  <a:tcPr/>
                </a:tc>
                <a:tc>
                  <a:txBody>
                    <a:bodyPr/>
                    <a:lstStyle/>
                    <a:p>
                      <a:r>
                        <a:rPr lang="en-US" sz="2500" kern="1200">
                          <a:solidFill>
                            <a:srgbClr val="7030A0"/>
                          </a:solidFill>
                          <a:latin typeface="Graphik"/>
                          <a:ea typeface="MS PGothic"/>
                          <a:cs typeface="+mn-cs"/>
                          <a:sym typeface="Lato Light" charset="0"/>
                        </a:rPr>
                        <a:t>Enable for CC Config testing and CC integrations to the same qa planet</a:t>
                      </a:r>
                    </a:p>
                  </a:txBody>
                  <a:tcPr/>
                </a:tc>
                <a:extLst>
                  <a:ext uri="{0D108BD9-81ED-4DB2-BD59-A6C34878D82A}">
                    <a16:rowId xmlns:a16="http://schemas.microsoft.com/office/drawing/2014/main" val="2047103985"/>
                  </a:ext>
                </a:extLst>
              </a:tr>
              <a:tr h="387041">
                <a:tc>
                  <a:txBody>
                    <a:bodyPr/>
                    <a:lstStyle/>
                    <a:p>
                      <a:r>
                        <a:rPr lang="en-US" sz="2500" kern="1200">
                          <a:solidFill>
                            <a:srgbClr val="000000"/>
                          </a:solidFill>
                          <a:latin typeface="Graphik"/>
                          <a:ea typeface="MS PGothic"/>
                          <a:cs typeface="+mn-cs"/>
                          <a:sym typeface="Lato Light" charset="0"/>
                        </a:rPr>
                        <a:t>devmigr</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Used by GW developers for policy migration</a:t>
                      </a:r>
                    </a:p>
                  </a:txBody>
                  <a:tcPr/>
                </a:tc>
                <a:tc>
                  <a:txBody>
                    <a:bodyPr/>
                    <a:lstStyle/>
                    <a:p>
                      <a:endParaRPr lang="en-US" sz="2500" kern="1200">
                        <a:solidFill>
                          <a:srgbClr val="000000"/>
                        </a:solidFill>
                        <a:latin typeface="Graphik"/>
                        <a:ea typeface="MS PGothic"/>
                        <a:cs typeface="+mn-cs"/>
                        <a:sym typeface="Lato Light" charset="0"/>
                      </a:endParaRPr>
                    </a:p>
                  </a:txBody>
                  <a:tcPr/>
                </a:tc>
                <a:extLst>
                  <a:ext uri="{0D108BD9-81ED-4DB2-BD59-A6C34878D82A}">
                    <a16:rowId xmlns:a16="http://schemas.microsoft.com/office/drawing/2014/main" val="1245032392"/>
                  </a:ext>
                </a:extLst>
              </a:tr>
              <a:tr h="606104">
                <a:tc>
                  <a:txBody>
                    <a:bodyPr/>
                    <a:lstStyle/>
                    <a:p>
                      <a:r>
                        <a:rPr lang="en-US" sz="2500" kern="1200">
                          <a:solidFill>
                            <a:srgbClr val="000000"/>
                          </a:solidFill>
                          <a:latin typeface="Graphik"/>
                          <a:ea typeface="MS PGothic"/>
                          <a:cs typeface="+mn-cs"/>
                          <a:sym typeface="Lato Light" charset="0"/>
                        </a:rPr>
                        <a:t>qamigr</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Used by Testing team for policy migration validation</a:t>
                      </a:r>
                    </a:p>
                  </a:txBody>
                  <a:tcPr/>
                </a:tc>
                <a:tc>
                  <a:txBody>
                    <a:bodyPr/>
                    <a:lstStyle/>
                    <a:p>
                      <a:endParaRPr lang="en-US" sz="2500" kern="1200">
                        <a:solidFill>
                          <a:srgbClr val="000000"/>
                        </a:solidFill>
                        <a:latin typeface="Graphik"/>
                        <a:ea typeface="MS PGothic"/>
                        <a:cs typeface="+mn-cs"/>
                        <a:sym typeface="Lato Light" charset="0"/>
                      </a:endParaRPr>
                    </a:p>
                  </a:txBody>
                  <a:tcPr/>
                </a:tc>
                <a:extLst>
                  <a:ext uri="{0D108BD9-81ED-4DB2-BD59-A6C34878D82A}">
                    <a16:rowId xmlns:a16="http://schemas.microsoft.com/office/drawing/2014/main" val="3482710671"/>
                  </a:ext>
                </a:extLst>
              </a:tr>
              <a:tr h="387041">
                <a:tc>
                  <a:txBody>
                    <a:bodyPr/>
                    <a:lstStyle/>
                    <a:p>
                      <a:r>
                        <a:rPr lang="en-US" sz="2500" kern="1200">
                          <a:solidFill>
                            <a:srgbClr val="000000"/>
                          </a:solidFill>
                          <a:latin typeface="Graphik"/>
                          <a:ea typeface="MS PGothic"/>
                          <a:cs typeface="+mn-cs"/>
                          <a:sym typeface="Lato Light" charset="0"/>
                        </a:rPr>
                        <a:t>qahub</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Used by QA automation team</a:t>
                      </a:r>
                    </a:p>
                  </a:txBody>
                  <a:tcPr/>
                </a:tc>
                <a:tc>
                  <a:txBody>
                    <a:bodyPr/>
                    <a:lstStyle/>
                    <a:p>
                      <a:endParaRPr lang="en-US" sz="2500" kern="1200">
                        <a:solidFill>
                          <a:srgbClr val="000000"/>
                        </a:solidFill>
                        <a:latin typeface="Graphik"/>
                        <a:ea typeface="MS PGothic"/>
                        <a:cs typeface="+mn-cs"/>
                        <a:sym typeface="Lato Light" charset="0"/>
                      </a:endParaRPr>
                    </a:p>
                  </a:txBody>
                  <a:tcPr/>
                </a:tc>
                <a:extLst>
                  <a:ext uri="{0D108BD9-81ED-4DB2-BD59-A6C34878D82A}">
                    <a16:rowId xmlns:a16="http://schemas.microsoft.com/office/drawing/2014/main" val="1056823384"/>
                  </a:ext>
                </a:extLst>
              </a:tr>
              <a:tr h="387041">
                <a:tc>
                  <a:txBody>
                    <a:bodyPr/>
                    <a:lstStyle/>
                    <a:p>
                      <a:r>
                        <a:rPr lang="en-US" sz="2500" kern="1200">
                          <a:solidFill>
                            <a:srgbClr val="000000"/>
                          </a:solidFill>
                          <a:latin typeface="Graphik"/>
                          <a:ea typeface="MS PGothic"/>
                          <a:cs typeface="+mn-cs"/>
                          <a:sym typeface="Lato Light" charset="0"/>
                        </a:rPr>
                        <a:t>devta</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Dedicated time travel environment for DEV, BA</a:t>
                      </a:r>
                    </a:p>
                  </a:txBody>
                  <a:tcPr/>
                </a:tc>
                <a:tc>
                  <a:txBody>
                    <a:bodyPr/>
                    <a:lstStyle/>
                    <a:p>
                      <a:endParaRPr lang="en-US" sz="2500" kern="1200">
                        <a:solidFill>
                          <a:srgbClr val="000000"/>
                        </a:solidFill>
                        <a:latin typeface="Graphik"/>
                        <a:ea typeface="MS PGothic"/>
                        <a:cs typeface="+mn-cs"/>
                        <a:sym typeface="Lato Light" charset="0"/>
                      </a:endParaRPr>
                    </a:p>
                  </a:txBody>
                  <a:tcPr/>
                </a:tc>
                <a:extLst>
                  <a:ext uri="{0D108BD9-81ED-4DB2-BD59-A6C34878D82A}">
                    <a16:rowId xmlns:a16="http://schemas.microsoft.com/office/drawing/2014/main" val="3669704007"/>
                  </a:ext>
                </a:extLst>
              </a:tr>
              <a:tr h="0">
                <a:tc>
                  <a:txBody>
                    <a:bodyPr/>
                    <a:lstStyle/>
                    <a:p>
                      <a:r>
                        <a:rPr lang="en-US" sz="2500" kern="1200">
                          <a:solidFill>
                            <a:srgbClr val="000000"/>
                          </a:solidFill>
                          <a:latin typeface="Graphik"/>
                          <a:ea typeface="MS PGothic"/>
                          <a:cs typeface="+mn-cs"/>
                          <a:sym typeface="Lato Light" charset="0"/>
                        </a:rPr>
                        <a:t>qata</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Dedicated time travel environment for QA</a:t>
                      </a:r>
                    </a:p>
                  </a:txBody>
                  <a:tcPr/>
                </a:tc>
                <a:tc>
                  <a:txBody>
                    <a:bodyPr/>
                    <a:lstStyle/>
                    <a:p>
                      <a:endParaRPr lang="en-US" sz="2500" kern="1200">
                        <a:solidFill>
                          <a:srgbClr val="000000"/>
                        </a:solidFill>
                        <a:latin typeface="Graphik"/>
                        <a:ea typeface="MS PGothic"/>
                        <a:cs typeface="+mn-cs"/>
                        <a:sym typeface="Lato Light" charset="0"/>
                      </a:endParaRPr>
                    </a:p>
                  </a:txBody>
                  <a:tcPr/>
                </a:tc>
                <a:extLst>
                  <a:ext uri="{0D108BD9-81ED-4DB2-BD59-A6C34878D82A}">
                    <a16:rowId xmlns:a16="http://schemas.microsoft.com/office/drawing/2014/main" val="3953701156"/>
                  </a:ext>
                </a:extLst>
              </a:tr>
              <a:tr h="387041">
                <a:tc>
                  <a:txBody>
                    <a:bodyPr/>
                    <a:lstStyle/>
                    <a:p>
                      <a:r>
                        <a:rPr lang="en-US" sz="2500" kern="1200">
                          <a:solidFill>
                            <a:srgbClr val="000000"/>
                          </a:solidFill>
                          <a:latin typeface="Graphik"/>
                          <a:ea typeface="MS PGothic"/>
                          <a:cs typeface="+mn-cs"/>
                          <a:sym typeface="Lato Light" charset="0"/>
                        </a:rPr>
                        <a:t>devrating</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Dedicated for development rating changes</a:t>
                      </a:r>
                    </a:p>
                  </a:txBody>
                  <a:tcPr/>
                </a:tc>
                <a:tc>
                  <a:txBody>
                    <a:bodyPr/>
                    <a:lstStyle/>
                    <a:p>
                      <a:endParaRPr lang="en-US" sz="2500" kern="1200">
                        <a:solidFill>
                          <a:srgbClr val="000000"/>
                        </a:solidFill>
                        <a:latin typeface="Graphik"/>
                        <a:ea typeface="MS PGothic"/>
                        <a:cs typeface="+mn-cs"/>
                        <a:sym typeface="Lato Light" charset="0"/>
                      </a:endParaRPr>
                    </a:p>
                  </a:txBody>
                  <a:tcPr/>
                </a:tc>
                <a:extLst>
                  <a:ext uri="{0D108BD9-81ED-4DB2-BD59-A6C34878D82A}">
                    <a16:rowId xmlns:a16="http://schemas.microsoft.com/office/drawing/2014/main" val="978567403"/>
                  </a:ext>
                </a:extLst>
              </a:tr>
              <a:tr h="387041">
                <a:tc>
                  <a:txBody>
                    <a:bodyPr/>
                    <a:lstStyle/>
                    <a:p>
                      <a:r>
                        <a:rPr lang="en-US" sz="2500" kern="1200">
                          <a:solidFill>
                            <a:srgbClr val="000000"/>
                          </a:solidFill>
                          <a:latin typeface="Graphik"/>
                          <a:ea typeface="MS PGothic"/>
                          <a:cs typeface="+mn-cs"/>
                          <a:sym typeface="Lato Light" charset="0"/>
                        </a:rPr>
                        <a:t>sandbox</a:t>
                      </a:r>
                    </a:p>
                  </a:txBody>
                  <a:tcPr/>
                </a:tc>
                <a:tc>
                  <a:txBody>
                    <a:bodyPr/>
                    <a:lstStyle/>
                    <a:p>
                      <a:r>
                        <a:rPr kumimoji="0" lang="en-US" sz="2500" b="0" i="0" u="none" strike="noStrike" kern="1200" cap="none" spc="0" normalizeH="0" baseline="0" noProof="0">
                          <a:ln>
                            <a:noFill/>
                          </a:ln>
                          <a:solidFill>
                            <a:srgbClr val="000000"/>
                          </a:solidFill>
                          <a:effectLst/>
                          <a:uLnTx/>
                          <a:uFillTx/>
                          <a:latin typeface="Graphik"/>
                          <a:ea typeface="MS PGothic"/>
                          <a:cs typeface="+mn-cs"/>
                          <a:sym typeface="Lato Light" charset="0"/>
                        </a:rPr>
                        <a:t>Existing</a:t>
                      </a:r>
                      <a:endParaRPr lang="en-US" sz="2500" kern="1200">
                        <a:solidFill>
                          <a:srgbClr val="000000"/>
                        </a:solidFill>
                        <a:latin typeface="Graphik"/>
                        <a:ea typeface="MS PGothic"/>
                        <a:cs typeface="+mn-cs"/>
                        <a:sym typeface="Lato Light" charset="0"/>
                      </a:endParaRPr>
                    </a:p>
                  </a:txBody>
                  <a:tcPr/>
                </a:tc>
                <a:tc>
                  <a:txBody>
                    <a:bodyPr/>
                    <a:lstStyle/>
                    <a:p>
                      <a:r>
                        <a:rPr lang="en-US" sz="2500" kern="1200">
                          <a:solidFill>
                            <a:srgbClr val="000000"/>
                          </a:solidFill>
                          <a:latin typeface="Graphik"/>
                          <a:ea typeface="MS PGothic"/>
                          <a:cs typeface="+mn-cs"/>
                          <a:sym typeface="Lato Light" charset="0"/>
                        </a:rPr>
                        <a:t>Sandbox environment</a:t>
                      </a:r>
                    </a:p>
                  </a:txBody>
                  <a:tcPr/>
                </a:tc>
                <a:tc>
                  <a:txBody>
                    <a:bodyPr/>
                    <a:lstStyle/>
                    <a:p>
                      <a:endParaRPr lang="en-US" sz="2500" kern="1200">
                        <a:solidFill>
                          <a:srgbClr val="000000"/>
                        </a:solidFill>
                        <a:latin typeface="Graphik"/>
                        <a:ea typeface="MS PGothic"/>
                        <a:cs typeface="+mn-cs"/>
                        <a:sym typeface="Lato Light" charset="0"/>
                      </a:endParaRPr>
                    </a:p>
                  </a:txBody>
                  <a:tcPr/>
                </a:tc>
                <a:extLst>
                  <a:ext uri="{0D108BD9-81ED-4DB2-BD59-A6C34878D82A}">
                    <a16:rowId xmlns:a16="http://schemas.microsoft.com/office/drawing/2014/main" val="348048535"/>
                  </a:ext>
                </a:extLst>
              </a:tr>
              <a:tr h="696674">
                <a:tc>
                  <a:txBody>
                    <a:bodyPr/>
                    <a:lstStyle/>
                    <a:p>
                      <a:pPr lvl="0" defTabSz="457240">
                        <a:buNone/>
                        <a:tabLst/>
                        <a:defRPr/>
                      </a:pPr>
                      <a:r>
                        <a:rPr lang="en-US" sz="2500" kern="1200">
                          <a:solidFill>
                            <a:srgbClr val="7030A0"/>
                          </a:solidFill>
                          <a:latin typeface="Graphik"/>
                          <a:ea typeface="MS PGothic"/>
                          <a:cs typeface="+mn-cs"/>
                        </a:rPr>
                        <a:t>claimsupgrade</a:t>
                      </a:r>
                      <a:endParaRPr lang="en-US" sz="2500" kern="1200">
                        <a:solidFill>
                          <a:srgbClr val="7030A0"/>
                        </a:solidFill>
                        <a:highlight>
                          <a:srgbClr val="FFFF00"/>
                        </a:highlight>
                        <a:latin typeface="Graphik"/>
                        <a:ea typeface="MS PGothic"/>
                        <a:cs typeface="+mn-cs"/>
                        <a:sym typeface="Lato Light" charset="0"/>
                      </a:endParaRPr>
                    </a:p>
                  </a:txBody>
                  <a:tcPr/>
                </a:tc>
                <a:tc>
                  <a:txBody>
                    <a:bodyPr/>
                    <a:lstStyle/>
                    <a:p>
                      <a:pPr lvl="0">
                        <a:buNone/>
                      </a:pPr>
                      <a:r>
                        <a:rPr lang="en-US" sz="2500" kern="1200">
                          <a:solidFill>
                            <a:srgbClr val="7030A0"/>
                          </a:solidFill>
                          <a:latin typeface="Graphik"/>
                          <a:ea typeface="MS PGothic"/>
                          <a:cs typeface="+mn-cs"/>
                        </a:rPr>
                        <a:t>New</a:t>
                      </a:r>
                      <a:endParaRPr lang="en-US" sz="2500" kern="1200">
                        <a:solidFill>
                          <a:srgbClr val="000000"/>
                        </a:solidFill>
                        <a:highlight>
                          <a:srgbClr val="FFFF00"/>
                        </a:highlight>
                        <a:latin typeface="Graphik"/>
                        <a:ea typeface="MS PGothic"/>
                        <a:cs typeface="+mn-cs"/>
                        <a:sym typeface="Lato Light" charset="0"/>
                      </a:endParaRPr>
                    </a:p>
                  </a:txBody>
                  <a:tcPr/>
                </a:tc>
                <a:tc>
                  <a:txBody>
                    <a:bodyPr/>
                    <a:lstStyle/>
                    <a:p>
                      <a:pPr lvl="0">
                        <a:buNone/>
                      </a:pPr>
                      <a:r>
                        <a:rPr lang="en-US" sz="2500" kern="1200">
                          <a:solidFill>
                            <a:srgbClr val="7030A0"/>
                          </a:solidFill>
                          <a:latin typeface="Graphik"/>
                          <a:ea typeface="MS PGothic"/>
                          <a:cs typeface="+mn-cs"/>
                        </a:rPr>
                        <a:t>Will be used for GW v9 Claims On-Prem to GW Cloud (Jasper) upgrade validation</a:t>
                      </a:r>
                      <a:endParaRPr lang="en-US" sz="2500" kern="1200">
                        <a:solidFill>
                          <a:srgbClr val="7030A0"/>
                        </a:solidFill>
                        <a:latin typeface="Graphik"/>
                        <a:ea typeface="MS PGothic"/>
                        <a:cs typeface="+mn-cs"/>
                        <a:sym typeface="Lato Light" charset="0"/>
                      </a:endParaRPr>
                    </a:p>
                  </a:txBody>
                  <a:tcPr/>
                </a:tc>
                <a:tc>
                  <a:txBody>
                    <a:bodyPr/>
                    <a:lstStyle/>
                    <a:p>
                      <a:pPr lvl="0">
                        <a:buNone/>
                      </a:pPr>
                      <a:r>
                        <a:rPr lang="en-US" sz="2500" kern="1200">
                          <a:solidFill>
                            <a:srgbClr val="7030A0"/>
                          </a:solidFill>
                          <a:latin typeface="Graphik"/>
                          <a:ea typeface="MS PGothic"/>
                          <a:cs typeface="+mn-cs"/>
                        </a:rPr>
                        <a:t>Spin up for claims upgrade validation</a:t>
                      </a:r>
                    </a:p>
                    <a:p>
                      <a:pPr lvl="0">
                        <a:buNone/>
                      </a:pPr>
                      <a:r>
                        <a:rPr lang="en-US" sz="2500" kern="1200">
                          <a:solidFill>
                            <a:srgbClr val="7030A0"/>
                          </a:solidFill>
                          <a:latin typeface="Graphik"/>
                          <a:ea typeface="MS PGothic"/>
                          <a:cs typeface="+mn-cs"/>
                          <a:sym typeface="Lato Light" charset="0"/>
                        </a:rPr>
                        <a:t>Next steps: To discuss with John W – how soon we need it? </a:t>
                      </a:r>
                    </a:p>
                  </a:txBody>
                  <a:tcPr/>
                </a:tc>
                <a:extLst>
                  <a:ext uri="{0D108BD9-81ED-4DB2-BD59-A6C34878D82A}">
                    <a16:rowId xmlns:a16="http://schemas.microsoft.com/office/drawing/2014/main" val="2546982565"/>
                  </a:ext>
                </a:extLst>
              </a:tr>
              <a:tr h="696674">
                <a:tc>
                  <a:txBody>
                    <a:bodyPr/>
                    <a:lstStyle/>
                    <a:p>
                      <a:r>
                        <a:rPr lang="en-US" sz="2500" kern="1200">
                          <a:solidFill>
                            <a:srgbClr val="7030A0"/>
                          </a:solidFill>
                          <a:latin typeface="Graphik"/>
                          <a:ea typeface="MS PGothic"/>
                          <a:cs typeface="+mn-cs"/>
                          <a:sym typeface="Lato Light" charset="0"/>
                        </a:rPr>
                        <a:t>devccmigr</a:t>
                      </a:r>
                    </a:p>
                  </a:txBody>
                  <a:tcPr/>
                </a:tc>
                <a:tc>
                  <a:txBody>
                    <a:bodyPr/>
                    <a:lstStyle/>
                    <a:p>
                      <a:r>
                        <a:rPr lang="en-US" sz="2500" kern="1200">
                          <a:solidFill>
                            <a:srgbClr val="7030A0"/>
                          </a:solidFill>
                          <a:latin typeface="Graphik"/>
                          <a:ea typeface="MS PGothic"/>
                          <a:cs typeface="+mn-cs"/>
                          <a:sym typeface="Lato Light" charset="0"/>
                        </a:rPr>
                        <a:t>New</a:t>
                      </a:r>
                    </a:p>
                  </a:txBody>
                  <a:tcPr/>
                </a:tc>
                <a:tc>
                  <a:txBody>
                    <a:bodyPr/>
                    <a:lstStyle/>
                    <a:p>
                      <a:r>
                        <a:rPr lang="en-US" sz="2500" kern="1200">
                          <a:solidFill>
                            <a:srgbClr val="7030A0"/>
                          </a:solidFill>
                          <a:latin typeface="Graphik"/>
                          <a:ea typeface="MS PGothic"/>
                          <a:cs typeface="+mn-cs"/>
                          <a:sym typeface="Lato Light" charset="0"/>
                        </a:rPr>
                        <a:t>Will be used by GW developers for claims migration</a:t>
                      </a:r>
                    </a:p>
                  </a:txBody>
                  <a:tcPr/>
                </a:tc>
                <a:tc>
                  <a:txBody>
                    <a:bodyPr/>
                    <a:lstStyle/>
                    <a:p>
                      <a:pPr marL="0" marR="0" lvl="0" indent="0" algn="l" defTabSz="457240" rtl="0" eaLnBrk="1" fontAlgn="auto" latinLnBrk="0" hangingPunct="1">
                        <a:lnSpc>
                          <a:spcPct val="100000"/>
                        </a:lnSpc>
                        <a:spcBef>
                          <a:spcPts val="0"/>
                        </a:spcBef>
                        <a:spcAft>
                          <a:spcPts val="0"/>
                        </a:spcAft>
                        <a:buClrTx/>
                        <a:buSzTx/>
                        <a:buFontTx/>
                        <a:buNone/>
                        <a:tabLst/>
                        <a:defRPr/>
                      </a:pPr>
                      <a:r>
                        <a:rPr lang="en-US" sz="2500" kern="1200">
                          <a:solidFill>
                            <a:srgbClr val="7030A0"/>
                          </a:solidFill>
                          <a:latin typeface="Graphik"/>
                          <a:ea typeface="MS PGothic"/>
                          <a:cs typeface="+mn-cs"/>
                          <a:sym typeface="Lato Light" charset="0"/>
                        </a:rPr>
                        <a:t>Spin up for ClaimCenter migration development and unit testing</a:t>
                      </a:r>
                    </a:p>
                  </a:txBody>
                  <a:tcPr/>
                </a:tc>
                <a:extLst>
                  <a:ext uri="{0D108BD9-81ED-4DB2-BD59-A6C34878D82A}">
                    <a16:rowId xmlns:a16="http://schemas.microsoft.com/office/drawing/2014/main" val="2146582377"/>
                  </a:ext>
                </a:extLst>
              </a:tr>
              <a:tr h="696674">
                <a:tc>
                  <a:txBody>
                    <a:bodyPr/>
                    <a:lstStyle/>
                    <a:p>
                      <a:r>
                        <a:rPr lang="en-US" sz="2500" kern="1200">
                          <a:solidFill>
                            <a:srgbClr val="7030A0"/>
                          </a:solidFill>
                          <a:latin typeface="Graphik"/>
                          <a:ea typeface="MS PGothic"/>
                          <a:cs typeface="+mn-cs"/>
                          <a:sym typeface="Lato Light" charset="0"/>
                        </a:rPr>
                        <a:t>qaccmigr</a:t>
                      </a:r>
                    </a:p>
                  </a:txBody>
                  <a:tcPr/>
                </a:tc>
                <a:tc>
                  <a:txBody>
                    <a:bodyPr/>
                    <a:lstStyle/>
                    <a:p>
                      <a:r>
                        <a:rPr lang="en-US" sz="2500" kern="1200">
                          <a:solidFill>
                            <a:srgbClr val="7030A0"/>
                          </a:solidFill>
                          <a:latin typeface="Graphik"/>
                          <a:ea typeface="MS PGothic"/>
                          <a:cs typeface="+mn-cs"/>
                          <a:sym typeface="Lato Light" charset="0"/>
                        </a:rPr>
                        <a:t>New</a:t>
                      </a:r>
                    </a:p>
                  </a:txBody>
                  <a:tcPr/>
                </a:tc>
                <a:tc>
                  <a:txBody>
                    <a:bodyPr/>
                    <a:lstStyle/>
                    <a:p>
                      <a:pPr marL="0" marR="0" lvl="0" indent="0" algn="l" defTabSz="457240" rtl="0" eaLnBrk="1" fontAlgn="auto" latinLnBrk="0" hangingPunct="1">
                        <a:lnSpc>
                          <a:spcPct val="100000"/>
                        </a:lnSpc>
                        <a:spcBef>
                          <a:spcPts val="0"/>
                        </a:spcBef>
                        <a:spcAft>
                          <a:spcPts val="0"/>
                        </a:spcAft>
                        <a:buClrTx/>
                        <a:buSzTx/>
                        <a:buFontTx/>
                        <a:buNone/>
                        <a:tabLst/>
                        <a:defRPr/>
                      </a:pPr>
                      <a:r>
                        <a:rPr lang="en-US" sz="2500" kern="1200">
                          <a:solidFill>
                            <a:srgbClr val="7030A0"/>
                          </a:solidFill>
                          <a:latin typeface="Graphik"/>
                          <a:ea typeface="MS PGothic"/>
                          <a:cs typeface="+mn-cs"/>
                          <a:sym typeface="Lato Light" charset="0"/>
                        </a:rPr>
                        <a:t>Will be used by Testing team for claims migration validation</a:t>
                      </a:r>
                    </a:p>
                  </a:txBody>
                  <a:tcPr/>
                </a:tc>
                <a:tc>
                  <a:txBody>
                    <a:bodyPr/>
                    <a:lstStyle/>
                    <a:p>
                      <a:pPr marL="0" marR="0" lvl="0" indent="0" algn="l" defTabSz="457240" rtl="0" eaLnBrk="1" fontAlgn="auto" latinLnBrk="0" hangingPunct="1">
                        <a:lnSpc>
                          <a:spcPct val="100000"/>
                        </a:lnSpc>
                        <a:spcBef>
                          <a:spcPts val="0"/>
                        </a:spcBef>
                        <a:spcAft>
                          <a:spcPts val="0"/>
                        </a:spcAft>
                        <a:buClrTx/>
                        <a:buSzTx/>
                        <a:buFontTx/>
                        <a:buNone/>
                        <a:tabLst/>
                        <a:defRPr/>
                      </a:pPr>
                      <a:r>
                        <a:rPr lang="en-US" sz="2500" kern="1200">
                          <a:solidFill>
                            <a:srgbClr val="7030A0"/>
                          </a:solidFill>
                          <a:latin typeface="Graphik"/>
                          <a:ea typeface="MS PGothic"/>
                          <a:cs typeface="+mn-cs"/>
                          <a:sym typeface="Lato Light" charset="0"/>
                        </a:rPr>
                        <a:t>Spin up for ClaimCenter migration qa validation</a:t>
                      </a:r>
                    </a:p>
                  </a:txBody>
                  <a:tcPr/>
                </a:tc>
                <a:extLst>
                  <a:ext uri="{0D108BD9-81ED-4DB2-BD59-A6C34878D82A}">
                    <a16:rowId xmlns:a16="http://schemas.microsoft.com/office/drawing/2014/main" val="2000195178"/>
                  </a:ext>
                </a:extLst>
              </a:tr>
              <a:tr h="387041">
                <a:tc>
                  <a:txBody>
                    <a:bodyPr/>
                    <a:lstStyle/>
                    <a:p>
                      <a:pPr marL="0" marR="0" lvl="0" indent="0" algn="l" defTabSz="457240" rtl="0">
                        <a:lnSpc>
                          <a:spcPct val="100000"/>
                        </a:lnSpc>
                        <a:spcBef>
                          <a:spcPts val="0"/>
                        </a:spcBef>
                        <a:spcAft>
                          <a:spcPts val="0"/>
                        </a:spcAft>
                        <a:buClrTx/>
                        <a:buSzTx/>
                        <a:buFontTx/>
                        <a:buNone/>
                        <a:tabLst/>
                        <a:defRPr/>
                      </a:pPr>
                      <a:r>
                        <a:rPr lang="en-US" sz="2500" kern="1200">
                          <a:solidFill>
                            <a:srgbClr val="7030A0"/>
                          </a:solidFill>
                          <a:latin typeface="Graphik"/>
                          <a:ea typeface="MS PGothic"/>
                          <a:cs typeface="+mn-cs"/>
                        </a:rPr>
                        <a:t>&lt;TBD&gt;</a:t>
                      </a:r>
                      <a:endParaRPr lang="en-US" sz="2500" kern="1200">
                        <a:solidFill>
                          <a:srgbClr val="7030A0"/>
                        </a:solidFill>
                        <a:latin typeface="Graphik"/>
                        <a:ea typeface="MS PGothic"/>
                        <a:cs typeface="+mn-cs"/>
                        <a:sym typeface="Lato Light" charset="0"/>
                      </a:endParaRPr>
                    </a:p>
                  </a:txBody>
                  <a:tcPr/>
                </a:tc>
                <a:tc>
                  <a:txBody>
                    <a:bodyPr/>
                    <a:lstStyle/>
                    <a:p>
                      <a:pPr lvl="0">
                        <a:buNone/>
                      </a:pPr>
                      <a:r>
                        <a:rPr lang="en-US" sz="2500" kern="1200">
                          <a:solidFill>
                            <a:srgbClr val="7030A0"/>
                          </a:solidFill>
                          <a:latin typeface="Graphik"/>
                          <a:ea typeface="MS PGothic"/>
                          <a:cs typeface="+mn-cs"/>
                        </a:rPr>
                        <a:t>Claims Portal</a:t>
                      </a:r>
                      <a:endParaRPr lang="en-US" sz="2500" kern="1200">
                        <a:solidFill>
                          <a:srgbClr val="7030A0"/>
                        </a:solidFill>
                        <a:latin typeface="Graphik"/>
                        <a:ea typeface="MS PGothic"/>
                        <a:cs typeface="+mn-cs"/>
                        <a:sym typeface="Lato Light" charset="0"/>
                      </a:endParaRPr>
                    </a:p>
                  </a:txBody>
                  <a:tcPr/>
                </a:tc>
                <a:tc>
                  <a:txBody>
                    <a:bodyPr/>
                    <a:lstStyle/>
                    <a:p>
                      <a:pPr lvl="0">
                        <a:buNone/>
                      </a:pPr>
                      <a:r>
                        <a:rPr lang="en-US" sz="2500" kern="1200">
                          <a:solidFill>
                            <a:srgbClr val="7030A0"/>
                          </a:solidFill>
                          <a:latin typeface="Graphik"/>
                          <a:ea typeface="MS PGothic"/>
                          <a:cs typeface="+mn-cs"/>
                          <a:sym typeface="Lato Light" charset="0"/>
                        </a:rPr>
                        <a:t>For validation of Claims portal </a:t>
                      </a:r>
                    </a:p>
                  </a:txBody>
                  <a:tcPr/>
                </a:tc>
                <a:tc>
                  <a:txBody>
                    <a:bodyPr/>
                    <a:lstStyle/>
                    <a:p>
                      <a:pPr lvl="0">
                        <a:buNone/>
                      </a:pPr>
                      <a:r>
                        <a:rPr lang="en-US" sz="2500" kern="1200">
                          <a:solidFill>
                            <a:srgbClr val="7030A0"/>
                          </a:solidFill>
                          <a:latin typeface="Graphik"/>
                          <a:ea typeface="MS PGothic"/>
                          <a:cs typeface="+mn-cs"/>
                          <a:sym typeface="Lato Light" charset="0"/>
                        </a:rPr>
                        <a:t>Use new Jutro framework for Claims Portal.</a:t>
                      </a:r>
                    </a:p>
                  </a:txBody>
                  <a:tcPr/>
                </a:tc>
                <a:extLst>
                  <a:ext uri="{0D108BD9-81ED-4DB2-BD59-A6C34878D82A}">
                    <a16:rowId xmlns:a16="http://schemas.microsoft.com/office/drawing/2014/main" val="1810880435"/>
                  </a:ext>
                </a:extLst>
              </a:tr>
              <a:tr h="696674">
                <a:tc>
                  <a:txBody>
                    <a:bodyPr/>
                    <a:lstStyle/>
                    <a:p>
                      <a:pPr marL="0" marR="0" lvl="0" indent="0" algn="l" defTabSz="457240" rtl="0">
                        <a:lnSpc>
                          <a:spcPct val="100000"/>
                        </a:lnSpc>
                        <a:spcBef>
                          <a:spcPts val="0"/>
                        </a:spcBef>
                        <a:spcAft>
                          <a:spcPts val="0"/>
                        </a:spcAft>
                        <a:buClrTx/>
                        <a:buSzTx/>
                        <a:buFontTx/>
                        <a:buNone/>
                        <a:tabLst/>
                        <a:defRPr/>
                      </a:pPr>
                      <a:r>
                        <a:rPr lang="en-US" sz="2500" kern="1200">
                          <a:solidFill>
                            <a:srgbClr val="7030A0"/>
                          </a:solidFill>
                          <a:latin typeface="Graphik"/>
                          <a:ea typeface="MS PGothic"/>
                          <a:cs typeface="+mn-cs"/>
                          <a:sym typeface="Lato Light" charset="0"/>
                        </a:rPr>
                        <a:t>CDA</a:t>
                      </a:r>
                    </a:p>
                  </a:txBody>
                  <a:tcPr/>
                </a:tc>
                <a:tc>
                  <a:txBody>
                    <a:bodyPr/>
                    <a:lstStyle/>
                    <a:p>
                      <a:pPr lvl="0">
                        <a:buNone/>
                      </a:pPr>
                      <a:endParaRPr lang="en-US" sz="2500">
                        <a:latin typeface="Graphik" panose="020B0503030202060203"/>
                        <a:sym typeface="Lato Light" charset="0"/>
                      </a:endParaRPr>
                    </a:p>
                  </a:txBody>
                  <a:tcPr/>
                </a:tc>
                <a:tc>
                  <a:txBody>
                    <a:bodyPr/>
                    <a:lstStyle/>
                    <a:p>
                      <a:pPr lvl="0">
                        <a:buNone/>
                      </a:pPr>
                      <a:r>
                        <a:rPr lang="en-US" sz="2500" kern="1200">
                          <a:solidFill>
                            <a:srgbClr val="7030A0"/>
                          </a:solidFill>
                          <a:latin typeface="Graphik"/>
                          <a:ea typeface="MS PGothic"/>
                          <a:cs typeface="+mn-cs"/>
                          <a:sym typeface="Lato Light" charset="0"/>
                        </a:rPr>
                        <a:t> </a:t>
                      </a:r>
                    </a:p>
                  </a:txBody>
                  <a:tcPr/>
                </a:tc>
                <a:tc>
                  <a:txBody>
                    <a:bodyPr/>
                    <a:lstStyle/>
                    <a:p>
                      <a:pPr lvl="0">
                        <a:buNone/>
                      </a:pPr>
                      <a:r>
                        <a:rPr lang="en-US" sz="2500" kern="1200">
                          <a:solidFill>
                            <a:srgbClr val="7030A0"/>
                          </a:solidFill>
                          <a:latin typeface="Graphik"/>
                          <a:ea typeface="MS PGothic"/>
                          <a:cs typeface="+mn-cs"/>
                          <a:sym typeface="Lato Light" charset="0"/>
                        </a:rPr>
                        <a:t>Team to request specific mount point with Guidewire for Claims Migration</a:t>
                      </a:r>
                    </a:p>
                  </a:txBody>
                  <a:tcPr/>
                </a:tc>
                <a:extLst>
                  <a:ext uri="{0D108BD9-81ED-4DB2-BD59-A6C34878D82A}">
                    <a16:rowId xmlns:a16="http://schemas.microsoft.com/office/drawing/2014/main" val="340788356"/>
                  </a:ext>
                </a:extLst>
              </a:tr>
            </a:tbl>
          </a:graphicData>
        </a:graphic>
      </p:graphicFrame>
    </p:spTree>
    <p:extLst>
      <p:ext uri="{BB962C8B-B14F-4D97-AF65-F5344CB8AC3E}">
        <p14:creationId xmlns:p14="http://schemas.microsoft.com/office/powerpoint/2010/main" val="2536781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29</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75881" y="2645923"/>
            <a:ext cx="9310950" cy="5058116"/>
          </a:xfrm>
          <a:prstGeom prst="rect">
            <a:avLst/>
          </a:prstGeom>
          <a:noFill/>
        </p:spPr>
        <p:txBody>
          <a:bodyPr wrap="square" rtlCol="0">
            <a:spAutoFit/>
          </a:bodyPr>
          <a:lstStyle/>
          <a:p>
            <a:pPr>
              <a:lnSpc>
                <a:spcPct val="150000"/>
              </a:lnSpc>
            </a:pPr>
            <a:r>
              <a:rPr lang="en-US" sz="7500" b="1">
                <a:solidFill>
                  <a:schemeClr val="bg1"/>
                </a:solidFill>
              </a:rPr>
              <a:t>MSIG Claims Migration – QA methodologies</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352913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7d7ecf2840_0_63"/>
          <p:cNvSpPr/>
          <p:nvPr/>
        </p:nvSpPr>
        <p:spPr>
          <a:xfrm>
            <a:off x="-82550" y="6915"/>
            <a:ext cx="492253" cy="13702166"/>
          </a:xfrm>
          <a:prstGeom prst="rect">
            <a:avLst/>
          </a:prstGeom>
          <a:solidFill>
            <a:srgbClr val="F00000"/>
          </a:solidFill>
          <a:ln>
            <a:noFill/>
          </a:ln>
          <a:effectLst>
            <a:outerShdw blurRad="101600" dist="23000" dir="271110" algn="ctr" rotWithShape="0">
              <a:srgbClr val="808080">
                <a:alpha val="18430"/>
              </a:srgbClr>
            </a:outerShdw>
          </a:effectLst>
        </p:spPr>
        <p:txBody>
          <a:bodyPr spcFirstLastPara="1" wrap="square" lIns="45704" tIns="45704" rIns="45704" bIns="45704" anchor="ctr" anchorCtr="0">
            <a:noAutofit/>
          </a:bodyPr>
          <a:lstStyle/>
          <a:p>
            <a:pPr>
              <a:spcBef>
                <a:spcPts val="0"/>
              </a:spcBef>
              <a:spcAft>
                <a:spcPts val="0"/>
              </a:spcAft>
              <a:buClr>
                <a:srgbClr val="000000"/>
              </a:buClr>
              <a:buSzPts val="900"/>
            </a:pPr>
            <a:endParaRPr sz="1686">
              <a:solidFill>
                <a:srgbClr val="AE2830"/>
              </a:solidFill>
              <a:latin typeface="Lato Light"/>
              <a:ea typeface="Lato Light"/>
              <a:cs typeface="Lato Light"/>
              <a:sym typeface="Lato Light"/>
            </a:endParaRPr>
          </a:p>
        </p:txBody>
      </p:sp>
      <p:cxnSp>
        <p:nvCxnSpPr>
          <p:cNvPr id="196" name="Google Shape;196;g27d7ecf2840_0_63"/>
          <p:cNvCxnSpPr/>
          <p:nvPr/>
        </p:nvCxnSpPr>
        <p:spPr>
          <a:xfrm>
            <a:off x="1211995" y="1648937"/>
            <a:ext cx="1811671" cy="0"/>
          </a:xfrm>
          <a:prstGeom prst="straightConnector1">
            <a:avLst/>
          </a:prstGeom>
          <a:noFill/>
          <a:ln w="57150" cap="flat" cmpd="sng">
            <a:solidFill>
              <a:srgbClr val="AE2830"/>
            </a:solidFill>
            <a:prstDash val="solid"/>
            <a:round/>
            <a:headEnd type="none" w="sm" len="sm"/>
            <a:tailEnd type="none" w="sm" len="sm"/>
          </a:ln>
        </p:spPr>
      </p:cxnSp>
      <p:sp>
        <p:nvSpPr>
          <p:cNvPr id="3" name="TextBox 2">
            <a:extLst>
              <a:ext uri="{FF2B5EF4-FFF2-40B4-BE49-F238E27FC236}">
                <a16:creationId xmlns:a16="http://schemas.microsoft.com/office/drawing/2014/main" id="{0DA348E0-9449-855B-5E58-FF4FC1B82C14}"/>
              </a:ext>
            </a:extLst>
          </p:cNvPr>
          <p:cNvSpPr txBox="1"/>
          <p:nvPr/>
        </p:nvSpPr>
        <p:spPr>
          <a:xfrm>
            <a:off x="1211995" y="1827005"/>
            <a:ext cx="20440650" cy="10833735"/>
          </a:xfrm>
          <a:prstGeom prst="rect">
            <a:avLst/>
          </a:prstGeom>
          <a:noFill/>
        </p:spPr>
        <p:txBody>
          <a:bodyPr wrap="square" lIns="91440" tIns="45720" rIns="91440" bIns="45720" rtlCol="0" anchor="t">
            <a:spAutoFit/>
          </a:bodyPr>
          <a:lstStyle/>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QA Scope of Workers Compensation activities</a:t>
            </a:r>
          </a:p>
          <a:p>
            <a:pPr marL="1313815" lvl="1" indent="-857250">
              <a:spcAft>
                <a:spcPts val="600"/>
              </a:spcAft>
              <a:buFont typeface="Wingdings" panose="05000000000000000000" pitchFamily="2" charset="2"/>
              <a:buChar char="v"/>
            </a:pPr>
            <a:r>
              <a:rPr lang="en-US" sz="3200">
                <a:solidFill>
                  <a:srgbClr val="000000"/>
                </a:solidFill>
                <a:latin typeface="Graphik" panose="020B0503030202060203"/>
                <a:cs typeface="Arial" panose="020B0604020202020204" pitchFamily="34" charset="0"/>
              </a:rPr>
              <a:t>ClaimCenter, ContactManager Upgrade v9 to Jasper</a:t>
            </a:r>
          </a:p>
          <a:p>
            <a:pPr marL="1313815" lvl="1" indent="-857250">
              <a:spcAft>
                <a:spcPts val="600"/>
              </a:spcAft>
              <a:buFont typeface="Wingdings" panose="05000000000000000000" pitchFamily="2" charset="2"/>
              <a:buChar char="v"/>
            </a:pPr>
            <a:r>
              <a:rPr lang="en-US" sz="3200">
                <a:solidFill>
                  <a:srgbClr val="000000"/>
                </a:solidFill>
                <a:latin typeface="Graphik" panose="020B0503030202060203"/>
                <a:cs typeface="Arial" panose="020B0604020202020204" pitchFamily="34" charset="0"/>
              </a:rPr>
              <a:t>Claims Migration from Legacy systems to Jasper</a:t>
            </a:r>
          </a:p>
          <a:p>
            <a:pPr marL="1313815" lvl="1" indent="-857250">
              <a:spcAft>
                <a:spcPts val="600"/>
              </a:spcAft>
              <a:buFont typeface="Wingdings" panose="05000000000000000000" pitchFamily="2" charset="2"/>
              <a:buChar char="v"/>
            </a:pPr>
            <a:r>
              <a:rPr lang="en-US" sz="3200">
                <a:solidFill>
                  <a:srgbClr val="000000"/>
                </a:solidFill>
                <a:latin typeface="Graphik" panose="020B0503030202060203"/>
                <a:cs typeface="Arial" panose="020B0604020202020204" pitchFamily="34" charset="0"/>
              </a:rPr>
              <a:t>Integration Impacts (New, Updated, Retrofit) </a:t>
            </a:r>
          </a:p>
          <a:p>
            <a:pPr marL="1313815" lvl="1" indent="-857250">
              <a:spcAft>
                <a:spcPts val="600"/>
              </a:spcAft>
              <a:buFont typeface="Wingdings" panose="05000000000000000000" pitchFamily="2" charset="2"/>
              <a:buChar char="v"/>
            </a:pPr>
            <a:r>
              <a:rPr lang="en-US" sz="3200">
                <a:solidFill>
                  <a:srgbClr val="000000"/>
                </a:solidFill>
                <a:latin typeface="Graphik" panose="020B0503030202060203"/>
                <a:cs typeface="Arial" panose="020B0604020202020204" pitchFamily="34" charset="0"/>
              </a:rPr>
              <a:t>Billing Center impacts (Deductible Billing)</a:t>
            </a:r>
          </a:p>
          <a:p>
            <a:pPr marL="1313815" lvl="1" indent="-857250">
              <a:spcAft>
                <a:spcPts val="600"/>
              </a:spcAft>
              <a:buFont typeface="Wingdings" panose="05000000000000000000" pitchFamily="2" charset="2"/>
              <a:buChar char="v"/>
            </a:pPr>
            <a:r>
              <a:rPr lang="en-US" sz="3200">
                <a:solidFill>
                  <a:srgbClr val="000000"/>
                </a:solidFill>
                <a:latin typeface="Graphik" panose="020B0503030202060203"/>
                <a:cs typeface="Arial" panose="020B0604020202020204" pitchFamily="34" charset="0"/>
              </a:rPr>
              <a:t>Claims Portal </a:t>
            </a:r>
          </a:p>
          <a:p>
            <a:pPr marL="1313815" lvl="1" indent="-857250">
              <a:spcAft>
                <a:spcPts val="600"/>
              </a:spcAft>
              <a:buFont typeface="Wingdings" panose="05000000000000000000" pitchFamily="2" charset="2"/>
              <a:buChar char="v"/>
            </a:pPr>
            <a:r>
              <a:rPr lang="en-US" sz="3200">
                <a:solidFill>
                  <a:srgbClr val="000000"/>
                </a:solidFill>
                <a:latin typeface="Graphik" panose="020B0503030202060203"/>
                <a:cs typeface="Arial" panose="020B0604020202020204" pitchFamily="34" charset="0"/>
              </a:rPr>
              <a:t>Cross Product Validation (PC, BC, CC, CM, Digital Portals)</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ea typeface="MS PGothic"/>
                <a:cs typeface="Arial"/>
              </a:rPr>
              <a:t>Timeline</a:t>
            </a:r>
            <a:endParaRPr lang="en-US" sz="3200">
              <a:solidFill>
                <a:srgbClr val="000000"/>
              </a:solidFill>
              <a:latin typeface="Graphik" panose="020B0503030202060203"/>
              <a:cs typeface="Arial" panose="020B0604020202020204" pitchFamily="34" charset="0"/>
            </a:endParaRP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QA Approach: GW Claims Upgrade v9 to GW ClaimCenter Cloud</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QA Approach: WorkersComp LOB Configuration and Claims Conversion to GW ClaimCenter Cloud</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QA Approach: GW Claims Integrations</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QA Approach: Forms Testing</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QA Automation Approach</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Stabilization</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NPE Planning</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QA Methodologies</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Testing Assumptions, Risks &amp; Mitigation</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Entry, Exit and Acceptance Criteria</a:t>
            </a:r>
          </a:p>
          <a:p>
            <a:pPr marL="742950" indent="-742950">
              <a:spcAft>
                <a:spcPts val="600"/>
              </a:spcAft>
              <a:buFont typeface="Wingdings" panose="05000000000000000000" pitchFamily="2" charset="2"/>
              <a:buChar char="Ø"/>
            </a:pPr>
            <a:r>
              <a:rPr lang="en-US" sz="3200">
                <a:solidFill>
                  <a:srgbClr val="000000"/>
                </a:solidFill>
                <a:latin typeface="Graphik" panose="020B0503030202060203"/>
                <a:cs typeface="Arial" panose="020B0604020202020204" pitchFamily="34" charset="0"/>
              </a:rPr>
              <a:t>Appendix</a:t>
            </a:r>
          </a:p>
        </p:txBody>
      </p:sp>
      <p:sp>
        <p:nvSpPr>
          <p:cNvPr id="4" name="Text Box 1" descr="TextBox 8">
            <a:extLst>
              <a:ext uri="{FF2B5EF4-FFF2-40B4-BE49-F238E27FC236}">
                <a16:creationId xmlns:a16="http://schemas.microsoft.com/office/drawing/2014/main" id="{9EC08016-F4CD-1973-3351-41E29CB1AE86}"/>
              </a:ext>
            </a:extLst>
          </p:cNvPr>
          <p:cNvSpPr txBox="1">
            <a:spLocks/>
          </p:cNvSpPr>
          <p:nvPr/>
        </p:nvSpPr>
        <p:spPr bwMode="auto">
          <a:xfrm>
            <a:off x="1031875" y="586759"/>
            <a:ext cx="19007043"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QA Strategy Update</a:t>
            </a:r>
            <a:endParaRPr lang="en-US" altLang="en-US" sz="5400" b="1">
              <a:solidFill>
                <a:srgbClr val="FF0000"/>
              </a:solidFill>
              <a:latin typeface="BebasNeueBold"/>
              <a:ea typeface="MS PGothic"/>
              <a:sym typeface="BebasNeueBold"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Test Methodologies</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30</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sp>
        <p:nvSpPr>
          <p:cNvPr id="4" name="TextBox 3">
            <a:extLst>
              <a:ext uri="{FF2B5EF4-FFF2-40B4-BE49-F238E27FC236}">
                <a16:creationId xmlns:a16="http://schemas.microsoft.com/office/drawing/2014/main" id="{ECB3E2A2-B965-1E01-2B37-E90970EE7725}"/>
              </a:ext>
            </a:extLst>
          </p:cNvPr>
          <p:cNvSpPr txBox="1"/>
          <p:nvPr/>
        </p:nvSpPr>
        <p:spPr>
          <a:xfrm>
            <a:off x="1129551" y="2059110"/>
            <a:ext cx="22829845" cy="6986528"/>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r>
              <a:rPr lang="en-US" sz="2800" b="1">
                <a:solidFill>
                  <a:srgbClr val="000000"/>
                </a:solidFill>
                <a:latin typeface="Graphik" panose="020B0503030202060203"/>
                <a:ea typeface="MS PGothic"/>
              </a:rPr>
              <a:t>QA methodologies and Program Level Test Process will be extended for the ClaimCenter Workstream</a:t>
            </a:r>
          </a:p>
          <a:p>
            <a:endParaRPr lang="en-US" sz="2800">
              <a:solidFill>
                <a:srgbClr val="000000"/>
              </a:solidFill>
              <a:latin typeface="Graphik" panose="020B0503030202060203"/>
              <a:ea typeface="MS PGothic"/>
            </a:endParaRPr>
          </a:p>
          <a:p>
            <a:pPr marL="457200" indent="-457200">
              <a:buFont typeface="Wingdings" panose="05000000000000000000" pitchFamily="2" charset="2"/>
              <a:buChar char="v"/>
            </a:pPr>
            <a:r>
              <a:rPr lang="en-US" sz="2800">
                <a:solidFill>
                  <a:srgbClr val="000000"/>
                </a:solidFill>
                <a:latin typeface="Graphik" panose="020B0503030202060203"/>
                <a:ea typeface="MS PGothic"/>
              </a:rPr>
              <a:t>Azure DevOps (ADO) will be leveraged as Test Management tool for Claims Migration project</a:t>
            </a:r>
          </a:p>
          <a:p>
            <a:pPr marL="457200" indent="-457200">
              <a:buFont typeface="Wingdings" panose="05000000000000000000" pitchFamily="2" charset="2"/>
              <a:buChar char="v"/>
            </a:pPr>
            <a:endParaRPr lang="en-US" sz="2800">
              <a:solidFill>
                <a:srgbClr val="000000"/>
              </a:solidFill>
              <a:latin typeface="Graphik" panose="020B0503030202060203"/>
              <a:ea typeface="MS PGothic"/>
            </a:endParaRPr>
          </a:p>
          <a:p>
            <a:pPr marL="457200" indent="-457200">
              <a:buFont typeface="Wingdings" panose="05000000000000000000" pitchFamily="2" charset="2"/>
              <a:buChar char="v"/>
            </a:pPr>
            <a:r>
              <a:rPr lang="en-US" sz="2800">
                <a:solidFill>
                  <a:srgbClr val="000000"/>
                </a:solidFill>
                <a:latin typeface="Graphik" panose="020B0503030202060203"/>
                <a:ea typeface="MS PGothic"/>
              </a:rPr>
              <a:t>Bug tracking will be done in ADO</a:t>
            </a:r>
          </a:p>
          <a:p>
            <a:pPr marL="457200" indent="-457200">
              <a:buFont typeface="Wingdings" panose="05000000000000000000" pitchFamily="2" charset="2"/>
              <a:buChar char="v"/>
            </a:pPr>
            <a:endParaRPr lang="en-US" sz="2800">
              <a:solidFill>
                <a:srgbClr val="000000"/>
              </a:solidFill>
              <a:latin typeface="Graphik" panose="020B0503030202060203"/>
              <a:ea typeface="MS PGothic"/>
            </a:endParaRPr>
          </a:p>
          <a:p>
            <a:pPr marL="457200" indent="-457200">
              <a:buFont typeface="Wingdings" panose="05000000000000000000" pitchFamily="2" charset="2"/>
              <a:buChar char="v"/>
            </a:pPr>
            <a:r>
              <a:rPr lang="en-US" sz="2800">
                <a:solidFill>
                  <a:srgbClr val="000000"/>
                </a:solidFill>
                <a:latin typeface="Graphik" panose="020B0503030202060203"/>
                <a:ea typeface="MS PGothic"/>
              </a:rPr>
              <a:t>Build and Deployment process will follow similar Approach and extend deployment of ClaimCenter config code in dev and qa planets</a:t>
            </a:r>
          </a:p>
          <a:p>
            <a:pPr marL="457200" indent="-457200">
              <a:buFont typeface="Wingdings" panose="05000000000000000000" pitchFamily="2" charset="2"/>
              <a:buChar char="v"/>
            </a:pPr>
            <a:endParaRPr lang="en-US" sz="2800">
              <a:solidFill>
                <a:srgbClr val="000000"/>
              </a:solidFill>
              <a:latin typeface="Graphik" panose="020B0503030202060203"/>
              <a:ea typeface="MS PGothic"/>
            </a:endParaRPr>
          </a:p>
          <a:p>
            <a:pPr marL="457200" indent="-457200">
              <a:buFont typeface="Wingdings" panose="05000000000000000000" pitchFamily="2" charset="2"/>
              <a:buChar char="v"/>
            </a:pPr>
            <a:r>
              <a:rPr lang="en-US" sz="2800">
                <a:solidFill>
                  <a:srgbClr val="000000"/>
                </a:solidFill>
                <a:latin typeface="Graphik" panose="020B0503030202060203"/>
                <a:ea typeface="MS PGothic"/>
              </a:rPr>
              <a:t>ClaimCenter folder will be created for tracking QA artifacts (Test Design, Execution &amp; Logs) under Quality Assurance Teams Channel</a:t>
            </a:r>
          </a:p>
          <a:p>
            <a:pPr marL="457200" indent="-457200">
              <a:buFont typeface="Wingdings" panose="05000000000000000000" pitchFamily="2" charset="2"/>
              <a:buChar char="v"/>
            </a:pPr>
            <a:endParaRPr lang="en-US" sz="2800">
              <a:solidFill>
                <a:srgbClr val="000000"/>
              </a:solidFill>
              <a:latin typeface="Graphik" panose="020B0503030202060203"/>
              <a:ea typeface="MS PGothic"/>
            </a:endParaRPr>
          </a:p>
          <a:p>
            <a:pPr marL="457200" indent="-457200">
              <a:buFont typeface="Wingdings" panose="05000000000000000000" pitchFamily="2" charset="2"/>
              <a:buChar char="v"/>
            </a:pPr>
            <a:r>
              <a:rPr lang="en-US" sz="2800">
                <a:solidFill>
                  <a:srgbClr val="000000"/>
                </a:solidFill>
                <a:latin typeface="Graphik" panose="020B0503030202060203"/>
                <a:ea typeface="MS PGothic"/>
              </a:rPr>
              <a:t>Claims Automation sprint planning, tracking and closure will adhere to the similar Guidewire standards to meet acceptance criteria; Backlogs will be discussed during sprint start and prioritized for subsequent sprints</a:t>
            </a:r>
          </a:p>
          <a:p>
            <a:pPr marL="457200" indent="-457200">
              <a:buFont typeface="Wingdings" panose="05000000000000000000" pitchFamily="2" charset="2"/>
              <a:buChar char="v"/>
            </a:pPr>
            <a:endParaRPr lang="en-US" sz="2800">
              <a:solidFill>
                <a:srgbClr val="000000"/>
              </a:solidFill>
              <a:latin typeface="Graphik" panose="020B0503030202060203"/>
              <a:ea typeface="MS PGothic"/>
            </a:endParaRPr>
          </a:p>
          <a:p>
            <a:pPr marL="457200" indent="-457200">
              <a:buFont typeface="Wingdings" panose="05000000000000000000" pitchFamily="2" charset="2"/>
              <a:buChar char="v"/>
            </a:pPr>
            <a:endParaRPr lang="en-US" sz="2800">
              <a:solidFill>
                <a:srgbClr val="000000"/>
              </a:solidFill>
              <a:latin typeface="Graphik" panose="020B0503030202060203"/>
              <a:ea typeface="MS PGothic"/>
            </a:endParaRPr>
          </a:p>
        </p:txBody>
      </p:sp>
    </p:spTree>
    <p:extLst>
      <p:ext uri="{BB962C8B-B14F-4D97-AF65-F5344CB8AC3E}">
        <p14:creationId xmlns:p14="http://schemas.microsoft.com/office/powerpoint/2010/main" val="3168660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31</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920453" y="3595614"/>
            <a:ext cx="7966009" cy="5058116"/>
          </a:xfrm>
          <a:prstGeom prst="rect">
            <a:avLst/>
          </a:prstGeom>
          <a:noFill/>
        </p:spPr>
        <p:txBody>
          <a:bodyPr wrap="square" rtlCol="0">
            <a:spAutoFit/>
          </a:bodyPr>
          <a:lstStyle/>
          <a:p>
            <a:pPr>
              <a:lnSpc>
                <a:spcPct val="150000"/>
              </a:lnSpc>
            </a:pPr>
            <a:r>
              <a:rPr lang="en-US" sz="7500" b="1">
                <a:solidFill>
                  <a:schemeClr val="bg1"/>
                </a:solidFill>
              </a:rPr>
              <a:t>Testing Assumptions, Risks &amp; Mitigation Plan</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325981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Testing Risks &amp; Mitigation Plan</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32</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graphicFrame>
        <p:nvGraphicFramePr>
          <p:cNvPr id="3" name="Table 2">
            <a:extLst>
              <a:ext uri="{FF2B5EF4-FFF2-40B4-BE49-F238E27FC236}">
                <a16:creationId xmlns:a16="http://schemas.microsoft.com/office/drawing/2014/main" id="{CA03ADE0-BFB6-8EEB-83D2-B163CE719A96}"/>
              </a:ext>
            </a:extLst>
          </p:cNvPr>
          <p:cNvGraphicFramePr>
            <a:graphicFrameLocks noGrp="1"/>
          </p:cNvGraphicFramePr>
          <p:nvPr>
            <p:extLst>
              <p:ext uri="{D42A27DB-BD31-4B8C-83A1-F6EECF244321}">
                <p14:modId xmlns:p14="http://schemas.microsoft.com/office/powerpoint/2010/main" val="943595250"/>
              </p:ext>
            </p:extLst>
          </p:nvPr>
        </p:nvGraphicFramePr>
        <p:xfrm>
          <a:off x="1136650" y="2047631"/>
          <a:ext cx="20757662" cy="9472160"/>
        </p:xfrm>
        <a:graphic>
          <a:graphicData uri="http://schemas.openxmlformats.org/drawingml/2006/table">
            <a:tbl>
              <a:tblPr>
                <a:tableStyleId>{BC89EF96-8CEA-46FF-86C4-4CE0E7609802}</a:tableStyleId>
              </a:tblPr>
              <a:tblGrid>
                <a:gridCol w="1247042">
                  <a:extLst>
                    <a:ext uri="{9D8B030D-6E8A-4147-A177-3AD203B41FA5}">
                      <a16:colId xmlns:a16="http://schemas.microsoft.com/office/drawing/2014/main" val="2351762680"/>
                    </a:ext>
                  </a:extLst>
                </a:gridCol>
                <a:gridCol w="9137048">
                  <a:extLst>
                    <a:ext uri="{9D8B030D-6E8A-4147-A177-3AD203B41FA5}">
                      <a16:colId xmlns:a16="http://schemas.microsoft.com/office/drawing/2014/main" val="1472521769"/>
                    </a:ext>
                  </a:extLst>
                </a:gridCol>
                <a:gridCol w="10373572">
                  <a:extLst>
                    <a:ext uri="{9D8B030D-6E8A-4147-A177-3AD203B41FA5}">
                      <a16:colId xmlns:a16="http://schemas.microsoft.com/office/drawing/2014/main" val="441973083"/>
                    </a:ext>
                  </a:extLst>
                </a:gridCol>
              </a:tblGrid>
              <a:tr h="394763">
                <a:tc>
                  <a:txBody>
                    <a:bodyPr/>
                    <a:lstStyle/>
                    <a:p>
                      <a:r>
                        <a:rPr lang="en-US" sz="2400" b="1">
                          <a:solidFill>
                            <a:srgbClr val="000000"/>
                          </a:solidFill>
                          <a:effectLst/>
                          <a:latin typeface="Graphik" panose="020B0503030202060203"/>
                        </a:rPr>
                        <a:t>S#</a:t>
                      </a:r>
                    </a:p>
                  </a:txBody>
                  <a:tcPr anchor="ctr"/>
                </a:tc>
                <a:tc>
                  <a:txBody>
                    <a:bodyPr/>
                    <a:lstStyle/>
                    <a:p>
                      <a:r>
                        <a:rPr lang="en-US" sz="2400" b="1">
                          <a:solidFill>
                            <a:srgbClr val="000000"/>
                          </a:solidFill>
                          <a:effectLst/>
                          <a:latin typeface="Graphik" panose="020B0503030202060203"/>
                        </a:rPr>
                        <a:t>Risk/Issue</a:t>
                      </a:r>
                    </a:p>
                  </a:txBody>
                  <a:tcPr anchor="ctr"/>
                </a:tc>
                <a:tc>
                  <a:txBody>
                    <a:bodyPr/>
                    <a:lstStyle/>
                    <a:p>
                      <a:r>
                        <a:rPr lang="en-US" sz="2400" b="1">
                          <a:solidFill>
                            <a:srgbClr val="000000"/>
                          </a:solidFill>
                          <a:effectLst/>
                          <a:latin typeface="Graphik" panose="020B0503030202060203"/>
                        </a:rPr>
                        <a:t>Mitigation/Action Plan</a:t>
                      </a:r>
                    </a:p>
                  </a:txBody>
                  <a:tcPr anchor="ctr"/>
                </a:tc>
                <a:extLst>
                  <a:ext uri="{0D108BD9-81ED-4DB2-BD59-A6C34878D82A}">
                    <a16:rowId xmlns:a16="http://schemas.microsoft.com/office/drawing/2014/main" val="610034087"/>
                  </a:ext>
                </a:extLst>
              </a:tr>
              <a:tr h="1081795">
                <a:tc>
                  <a:txBody>
                    <a:bodyPr/>
                    <a:lstStyle/>
                    <a:p>
                      <a:r>
                        <a:rPr lang="en-US" sz="2400">
                          <a:solidFill>
                            <a:srgbClr val="000000"/>
                          </a:solidFill>
                          <a:effectLst/>
                          <a:latin typeface="Graphik" panose="020B0503030202060203"/>
                        </a:rPr>
                        <a:t>1</a:t>
                      </a:r>
                    </a:p>
                  </a:txBody>
                  <a:tcPr anchor="ctr"/>
                </a:tc>
                <a:tc>
                  <a:txBody>
                    <a:bodyPr/>
                    <a:lstStyle/>
                    <a:p>
                      <a:r>
                        <a:rPr lang="en-US" sz="2400">
                          <a:solidFill>
                            <a:srgbClr val="000000"/>
                          </a:solidFill>
                          <a:effectLst/>
                          <a:latin typeface="Graphik" panose="020B0503030202060203"/>
                        </a:rPr>
                        <a:t>Risk of additional data conversion scope added for Data Conversion testing</a:t>
                      </a:r>
                    </a:p>
                  </a:txBody>
                  <a:tcPr anchor="ctr"/>
                </a:tc>
                <a:tc>
                  <a:txBody>
                    <a:bodyPr/>
                    <a:lstStyle/>
                    <a:p>
                      <a:r>
                        <a:rPr lang="en-US" sz="2400">
                          <a:solidFill>
                            <a:srgbClr val="000000"/>
                          </a:solidFill>
                          <a:effectLst/>
                          <a:latin typeface="Graphik" panose="020B0503030202060203"/>
                        </a:rPr>
                        <a:t>Any additional scope will go through a change management process and mutually agreed between MSIG and Accenture Teams.</a:t>
                      </a:r>
                    </a:p>
                  </a:txBody>
                  <a:tcPr anchor="ctr"/>
                </a:tc>
                <a:extLst>
                  <a:ext uri="{0D108BD9-81ED-4DB2-BD59-A6C34878D82A}">
                    <a16:rowId xmlns:a16="http://schemas.microsoft.com/office/drawing/2014/main" val="2686814417"/>
                  </a:ext>
                </a:extLst>
              </a:tr>
              <a:tr h="1189975">
                <a:tc>
                  <a:txBody>
                    <a:bodyPr/>
                    <a:lstStyle/>
                    <a:p>
                      <a:r>
                        <a:rPr lang="en-US" sz="2400">
                          <a:solidFill>
                            <a:srgbClr val="000000"/>
                          </a:solidFill>
                          <a:effectLst/>
                          <a:latin typeface="Graphik" panose="020B0503030202060203"/>
                        </a:rPr>
                        <a:t>2</a:t>
                      </a:r>
                    </a:p>
                  </a:txBody>
                  <a:tcPr anchor="ctr"/>
                </a:tc>
                <a:tc>
                  <a:txBody>
                    <a:bodyPr/>
                    <a:lstStyle/>
                    <a:p>
                      <a:r>
                        <a:rPr lang="en-US" sz="2400">
                          <a:solidFill>
                            <a:srgbClr val="000000"/>
                          </a:solidFill>
                          <a:effectLst/>
                          <a:latin typeface="Graphik" panose="020B0503030202060203"/>
                        </a:rPr>
                        <a:t>Risk of Environment availability during Test execution phase</a:t>
                      </a:r>
                    </a:p>
                  </a:txBody>
                  <a:tcPr anchor="ctr"/>
                </a:tc>
                <a:tc>
                  <a:txBody>
                    <a:bodyPr/>
                    <a:lstStyle/>
                    <a:p>
                      <a:r>
                        <a:rPr lang="en-US" sz="2400">
                          <a:solidFill>
                            <a:srgbClr val="000000"/>
                          </a:solidFill>
                          <a:effectLst/>
                          <a:latin typeface="Graphik" panose="020B0503030202060203"/>
                        </a:rPr>
                        <a:t>Planned downtime to be informed earlier during the Testing team, Accenture QA team will log the downtime hours and periodically update MSIG for strategic action.</a:t>
                      </a:r>
                    </a:p>
                  </a:txBody>
                  <a:tcPr anchor="ctr"/>
                </a:tc>
                <a:extLst>
                  <a:ext uri="{0D108BD9-81ED-4DB2-BD59-A6C34878D82A}">
                    <a16:rowId xmlns:a16="http://schemas.microsoft.com/office/drawing/2014/main" val="2379371672"/>
                  </a:ext>
                </a:extLst>
              </a:tr>
              <a:tr h="1406334">
                <a:tc>
                  <a:txBody>
                    <a:bodyPr/>
                    <a:lstStyle/>
                    <a:p>
                      <a:r>
                        <a:rPr lang="en-US" sz="2400">
                          <a:solidFill>
                            <a:srgbClr val="000000"/>
                          </a:solidFill>
                          <a:effectLst/>
                          <a:latin typeface="Graphik" panose="020B0503030202060203"/>
                        </a:rPr>
                        <a:t>3</a:t>
                      </a:r>
                    </a:p>
                  </a:txBody>
                  <a:tcPr anchor="ctr"/>
                </a:tc>
                <a:tc>
                  <a:txBody>
                    <a:bodyPr/>
                    <a:lstStyle/>
                    <a:p>
                      <a:r>
                        <a:rPr lang="en-US" sz="2400">
                          <a:solidFill>
                            <a:srgbClr val="000000"/>
                          </a:solidFill>
                          <a:effectLst/>
                          <a:latin typeface="Graphik" panose="020B0503030202060203"/>
                        </a:rPr>
                        <a:t>Risk of test data availability for Data Conversion test execution</a:t>
                      </a:r>
                    </a:p>
                  </a:txBody>
                  <a:tcPr anchor="ctr"/>
                </a:tc>
                <a:tc>
                  <a:txBody>
                    <a:bodyPr/>
                    <a:lstStyle/>
                    <a:p>
                      <a:r>
                        <a:rPr lang="en-US" sz="2400">
                          <a:solidFill>
                            <a:srgbClr val="000000"/>
                          </a:solidFill>
                          <a:effectLst/>
                          <a:latin typeface="Graphik" panose="020B0503030202060203"/>
                        </a:rPr>
                        <a:t>SMEs to support during the Test data creation and data loaded for the LOBs by respective teams for Data Conversion testing on testing environments  </a:t>
                      </a:r>
                    </a:p>
                  </a:txBody>
                  <a:tcPr anchor="ctr"/>
                </a:tc>
                <a:extLst>
                  <a:ext uri="{0D108BD9-81ED-4DB2-BD59-A6C34878D82A}">
                    <a16:rowId xmlns:a16="http://schemas.microsoft.com/office/drawing/2014/main" val="3159403685"/>
                  </a:ext>
                </a:extLst>
              </a:tr>
              <a:tr h="1189975">
                <a:tc>
                  <a:txBody>
                    <a:bodyPr/>
                    <a:lstStyle/>
                    <a:p>
                      <a:r>
                        <a:rPr lang="en-US" sz="2400">
                          <a:solidFill>
                            <a:srgbClr val="000000"/>
                          </a:solidFill>
                          <a:effectLst/>
                          <a:latin typeface="Graphik" panose="020B0503030202060203"/>
                        </a:rPr>
                        <a:t>4</a:t>
                      </a:r>
                    </a:p>
                  </a:txBody>
                  <a:tcPr anchor="ctr"/>
                </a:tc>
                <a:tc>
                  <a:txBody>
                    <a:bodyPr/>
                    <a:lstStyle/>
                    <a:p>
                      <a:r>
                        <a:rPr lang="en-US" sz="2400">
                          <a:solidFill>
                            <a:srgbClr val="000000"/>
                          </a:solidFill>
                          <a:effectLst/>
                          <a:latin typeface="Graphik" panose="020B0503030202060203"/>
                        </a:rPr>
                        <a:t>Risk of completion on retesting of defects  </a:t>
                      </a:r>
                    </a:p>
                  </a:txBody>
                  <a:tcPr anchor="ctr"/>
                </a:tc>
                <a:tc>
                  <a:txBody>
                    <a:bodyPr/>
                    <a:lstStyle/>
                    <a:p>
                      <a:r>
                        <a:rPr lang="en-US" sz="2400">
                          <a:solidFill>
                            <a:srgbClr val="000000"/>
                          </a:solidFill>
                          <a:effectLst/>
                          <a:latin typeface="Graphik" panose="020B0503030202060203"/>
                        </a:rPr>
                        <a:t>Accenture test team to closely work with development team by conducting defect triage meeting along with Stakeholders for defect prioritization and retesting.</a:t>
                      </a:r>
                    </a:p>
                  </a:txBody>
                  <a:tcPr anchor="ctr"/>
                </a:tc>
                <a:extLst>
                  <a:ext uri="{0D108BD9-81ED-4DB2-BD59-A6C34878D82A}">
                    <a16:rowId xmlns:a16="http://schemas.microsoft.com/office/drawing/2014/main" val="4161551776"/>
                  </a:ext>
                </a:extLst>
              </a:tr>
              <a:tr h="829376">
                <a:tc>
                  <a:txBody>
                    <a:bodyPr/>
                    <a:lstStyle/>
                    <a:p>
                      <a:r>
                        <a:rPr lang="en-US" sz="2400">
                          <a:solidFill>
                            <a:srgbClr val="000000"/>
                          </a:solidFill>
                          <a:effectLst/>
                          <a:latin typeface="Graphik" panose="020B0503030202060203"/>
                        </a:rPr>
                        <a:t>5</a:t>
                      </a:r>
                    </a:p>
                  </a:txBody>
                  <a:tcPr anchor="ctr"/>
                </a:tc>
                <a:tc>
                  <a:txBody>
                    <a:bodyPr/>
                    <a:lstStyle/>
                    <a:p>
                      <a:r>
                        <a:rPr lang="en-US" sz="2400">
                          <a:solidFill>
                            <a:srgbClr val="000000"/>
                          </a:solidFill>
                          <a:effectLst/>
                          <a:latin typeface="Graphik" panose="020B0503030202060203"/>
                        </a:rPr>
                        <a:t>Risk of production data load available with all LOBs  </a:t>
                      </a:r>
                    </a:p>
                  </a:txBody>
                  <a:tcPr anchor="ctr"/>
                </a:tc>
                <a:tc>
                  <a:txBody>
                    <a:bodyPr/>
                    <a:lstStyle/>
                    <a:p>
                      <a:r>
                        <a:rPr lang="en-US" sz="2400">
                          <a:solidFill>
                            <a:srgbClr val="000000"/>
                          </a:solidFill>
                          <a:effectLst/>
                          <a:latin typeface="Graphik" panose="020B0503030202060203"/>
                        </a:rPr>
                        <a:t>Request for production cut with all LOBs to MSIG Legacy team</a:t>
                      </a:r>
                    </a:p>
                  </a:txBody>
                  <a:tcPr anchor="ctr"/>
                </a:tc>
                <a:extLst>
                  <a:ext uri="{0D108BD9-81ED-4DB2-BD59-A6C34878D82A}">
                    <a16:rowId xmlns:a16="http://schemas.microsoft.com/office/drawing/2014/main" val="3181621578"/>
                  </a:ext>
                </a:extLst>
              </a:tr>
              <a:tr h="1081795">
                <a:tc>
                  <a:txBody>
                    <a:bodyPr/>
                    <a:lstStyle/>
                    <a:p>
                      <a:r>
                        <a:rPr lang="en-US" sz="2400">
                          <a:solidFill>
                            <a:srgbClr val="000000"/>
                          </a:solidFill>
                          <a:effectLst/>
                          <a:latin typeface="Graphik" panose="020B0503030202060203"/>
                        </a:rPr>
                        <a:t>6</a:t>
                      </a:r>
                    </a:p>
                  </a:txBody>
                  <a:tcPr anchor="ctr"/>
                </a:tc>
                <a:tc>
                  <a:txBody>
                    <a:bodyPr/>
                    <a:lstStyle/>
                    <a:p>
                      <a:r>
                        <a:rPr lang="en-US" sz="2400">
                          <a:solidFill>
                            <a:srgbClr val="000000"/>
                          </a:solidFill>
                          <a:effectLst/>
                          <a:latin typeface="Graphik" panose="020B0503030202060203"/>
                        </a:rPr>
                        <a:t>Risk of VDI connectivity failure during SIT execution</a:t>
                      </a:r>
                    </a:p>
                  </a:txBody>
                  <a:tcPr anchor="ctr"/>
                </a:tc>
                <a:tc>
                  <a:txBody>
                    <a:bodyPr/>
                    <a:lstStyle/>
                    <a:p>
                      <a:r>
                        <a:rPr lang="en-US" sz="2400">
                          <a:solidFill>
                            <a:srgbClr val="000000"/>
                          </a:solidFill>
                          <a:effectLst/>
                          <a:latin typeface="Graphik" panose="020B0503030202060203"/>
                        </a:rPr>
                        <a:t>1. Maintain the downtime log and publish on a regular basis.</a:t>
                      </a:r>
                    </a:p>
                    <a:p>
                      <a:r>
                        <a:rPr lang="en-US" sz="2400">
                          <a:solidFill>
                            <a:srgbClr val="000000"/>
                          </a:solidFill>
                          <a:effectLst/>
                          <a:latin typeface="Graphik" panose="020B0503030202060203"/>
                        </a:rPr>
                        <a:t>2. Request for additional time accordingly.</a:t>
                      </a:r>
                    </a:p>
                  </a:txBody>
                  <a:tcPr anchor="ctr"/>
                </a:tc>
                <a:extLst>
                  <a:ext uri="{0D108BD9-81ED-4DB2-BD59-A6C34878D82A}">
                    <a16:rowId xmlns:a16="http://schemas.microsoft.com/office/drawing/2014/main" val="2827787192"/>
                  </a:ext>
                </a:extLst>
              </a:tr>
              <a:tr h="829376">
                <a:tc>
                  <a:txBody>
                    <a:bodyPr/>
                    <a:lstStyle/>
                    <a:p>
                      <a:r>
                        <a:rPr lang="en-US" sz="2400">
                          <a:solidFill>
                            <a:srgbClr val="000000"/>
                          </a:solidFill>
                          <a:effectLst/>
                          <a:latin typeface="Graphik" panose="020B0503030202060203"/>
                        </a:rPr>
                        <a:t>7</a:t>
                      </a:r>
                    </a:p>
                  </a:txBody>
                  <a:tcPr anchor="ctr"/>
                </a:tc>
                <a:tc>
                  <a:txBody>
                    <a:bodyPr/>
                    <a:lstStyle/>
                    <a:p>
                      <a:r>
                        <a:rPr lang="en-US" sz="2400">
                          <a:solidFill>
                            <a:srgbClr val="000000"/>
                          </a:solidFill>
                          <a:effectLst/>
                          <a:latin typeface="Graphik" panose="020B0503030202060203"/>
                        </a:rPr>
                        <a:t>Risk of Functional team working in parallel with SIT execution may uncover existing data defects</a:t>
                      </a:r>
                    </a:p>
                  </a:txBody>
                  <a:tcPr anchor="ctr"/>
                </a:tc>
                <a:tc>
                  <a:txBody>
                    <a:bodyPr/>
                    <a:lstStyle/>
                    <a:p>
                      <a:r>
                        <a:rPr lang="en-US" sz="2400">
                          <a:solidFill>
                            <a:srgbClr val="000000"/>
                          </a:solidFill>
                          <a:effectLst/>
                          <a:latin typeface="Graphik" panose="020B0503030202060203"/>
                        </a:rPr>
                        <a:t>Defects raised during Cycle 1 will be retested in Cycle 2 or subsequent cycles.</a:t>
                      </a:r>
                    </a:p>
                  </a:txBody>
                  <a:tcPr anchor="ctr"/>
                </a:tc>
                <a:extLst>
                  <a:ext uri="{0D108BD9-81ED-4DB2-BD59-A6C34878D82A}">
                    <a16:rowId xmlns:a16="http://schemas.microsoft.com/office/drawing/2014/main" val="2928221184"/>
                  </a:ext>
                </a:extLst>
              </a:tr>
              <a:tr h="1406334">
                <a:tc>
                  <a:txBody>
                    <a:bodyPr/>
                    <a:lstStyle/>
                    <a:p>
                      <a:r>
                        <a:rPr lang="en-US" sz="2400">
                          <a:solidFill>
                            <a:srgbClr val="000000"/>
                          </a:solidFill>
                          <a:effectLst/>
                          <a:latin typeface="Graphik" panose="020B0503030202060203"/>
                        </a:rPr>
                        <a:t>8</a:t>
                      </a:r>
                    </a:p>
                  </a:txBody>
                  <a:tcPr anchor="ctr"/>
                </a:tc>
                <a:tc>
                  <a:txBody>
                    <a:bodyPr/>
                    <a:lstStyle/>
                    <a:p>
                      <a:r>
                        <a:rPr lang="en-US" sz="2400">
                          <a:solidFill>
                            <a:srgbClr val="000000"/>
                          </a:solidFill>
                          <a:effectLst/>
                          <a:latin typeface="Graphik" panose="020B0503030202060203"/>
                        </a:rPr>
                        <a:t>Risk of fixing and deployment the defect fixes on time due to technical constraints.</a:t>
                      </a:r>
                    </a:p>
                  </a:txBody>
                  <a:tcPr anchor="ctr"/>
                </a:tc>
                <a:tc>
                  <a:txBody>
                    <a:bodyPr/>
                    <a:lstStyle/>
                    <a:p>
                      <a:r>
                        <a:rPr lang="en-US" sz="2400">
                          <a:solidFill>
                            <a:srgbClr val="000000"/>
                          </a:solidFill>
                          <a:effectLst/>
                          <a:latin typeface="Graphik" panose="020B0503030202060203"/>
                        </a:rPr>
                        <a:t>1. Conduct Defect triage meeting on a regular basis and discuss the SLA for fixes and retest.</a:t>
                      </a:r>
                    </a:p>
                    <a:p>
                      <a:r>
                        <a:rPr lang="en-US" sz="2400">
                          <a:solidFill>
                            <a:srgbClr val="000000"/>
                          </a:solidFill>
                          <a:effectLst/>
                          <a:latin typeface="Graphik" panose="020B0503030202060203"/>
                        </a:rPr>
                        <a:t>2. Any deferred bug will be noted and published in Test Metrics report.</a:t>
                      </a:r>
                    </a:p>
                  </a:txBody>
                  <a:tcPr anchor="ctr"/>
                </a:tc>
                <a:extLst>
                  <a:ext uri="{0D108BD9-81ED-4DB2-BD59-A6C34878D82A}">
                    <a16:rowId xmlns:a16="http://schemas.microsoft.com/office/drawing/2014/main" val="1850291107"/>
                  </a:ext>
                </a:extLst>
              </a:tr>
            </a:tbl>
          </a:graphicData>
        </a:graphic>
      </p:graphicFrame>
      <p:sp>
        <p:nvSpPr>
          <p:cNvPr id="6" name="Rectangle 1">
            <a:extLst>
              <a:ext uri="{FF2B5EF4-FFF2-40B4-BE49-F238E27FC236}">
                <a16:creationId xmlns:a16="http://schemas.microsoft.com/office/drawing/2014/main" id="{3F852BAF-1FE2-054C-056A-D04A456A16D2}"/>
              </a:ext>
            </a:extLst>
          </p:cNvPr>
          <p:cNvSpPr>
            <a:spLocks noChangeArrowheads="1"/>
          </p:cNvSpPr>
          <p:nvPr/>
        </p:nvSpPr>
        <p:spPr bwMode="auto">
          <a:xfrm>
            <a:off x="1217613" y="4505325"/>
            <a:ext cx="2437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01800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Assumptions &amp; Dependencies</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33</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sp>
        <p:nvSpPr>
          <p:cNvPr id="6" name="Rectangle 1">
            <a:extLst>
              <a:ext uri="{FF2B5EF4-FFF2-40B4-BE49-F238E27FC236}">
                <a16:creationId xmlns:a16="http://schemas.microsoft.com/office/drawing/2014/main" id="{3F852BAF-1FE2-054C-056A-D04A456A16D2}"/>
              </a:ext>
            </a:extLst>
          </p:cNvPr>
          <p:cNvSpPr>
            <a:spLocks noChangeArrowheads="1"/>
          </p:cNvSpPr>
          <p:nvPr/>
        </p:nvSpPr>
        <p:spPr bwMode="auto">
          <a:xfrm>
            <a:off x="1217613" y="4505325"/>
            <a:ext cx="2437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729375EC-090C-C6A6-22DC-D1FA510A5FC8}"/>
              </a:ext>
            </a:extLst>
          </p:cNvPr>
          <p:cNvSpPr txBox="1"/>
          <p:nvPr/>
        </p:nvSpPr>
        <p:spPr>
          <a:xfrm>
            <a:off x="1211996" y="1784750"/>
            <a:ext cx="22629078" cy="1051057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Current CC, CM version 9 is considered as baseline for validating GW CC,CM cloud</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Validations between CC, CM v9 and CC, CM Cloud are performed at the business function level and not the individual requirement level.</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Parallel testing will be carried out to ensure all elements in CC, CM v9 are successfully moved to CC, CM Cloud Jasper and E2E business process are working as expected in v10</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All the integrations will be tested only with real time integration through UI</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CC, CM v9 working systems will be available throughout testing lifecycle</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OOTB CC, CM Cloud version will be available for comparison during testing</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Third party vendor integration systems for Integration testing will be up and available in test environment throughout the testing life cycle in both CC, CM v9 and CC, CM Cloud</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Legacy test data will be available in the NPEs</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Migrated production data to be made available (after masking sensitive information) to lower environments</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Test policy data requested by QA team will be made available by policy teams</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Existing functional, integration and regression test cases will be used as starting point and those test cases will be updated as needed to match current flow</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MSIG SME’s will be available for any outstanding clarifications and questions</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Each story is developed, and unit tested by development team before it’s made available for the QA team to start testing</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All identified defects in a sprint will be fixed within the timelines or SLA’s. If not, they will be added back to the product backlog and resolved in any subsequent sprints based on its priority</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For each sprint, requirements and acceptance criteria will be finalized before the start of the sprint. If any requirements /Acceptance criteria must undergo the change during the sprint, the change will be accommodated in the same sprint based on reprioritization of the other requirements considering the available capacity</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CC, CM Cloud Production mimic test environment will be provided to testing team</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No changes will be made to any test environments (including configuration or code changes) without prior notice to testing team</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The build supplied for release to production is the same as the build tested in the final cycle</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Creation of UAT plan, test design for UAT, test execution, UAT sign off will be owned by the MSIG business team</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Design/Development strategy is reviewed with the test team</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Requirements/Mappings documents are reviewed with the test team</a:t>
            </a:r>
          </a:p>
          <a:p>
            <a:pPr marL="342900" indent="-342900" algn="just" rtl="0">
              <a:spcAft>
                <a:spcPts val="600"/>
              </a:spcAft>
              <a:buFont typeface="Arial" panose="020B0604020202020204" pitchFamily="34" charset="0"/>
              <a:buChar char="•"/>
            </a:pPr>
            <a:r>
              <a:rPr lang="en-US" sz="2200">
                <a:solidFill>
                  <a:srgbClr val="000000"/>
                </a:solidFill>
                <a:effectLst/>
                <a:latin typeface="Graphik" panose="020B0503030202060203"/>
              </a:rPr>
              <a:t>Any changes in the project plan or requirements will be communicated and Change control observed</a:t>
            </a:r>
            <a:endParaRPr lang="en-US" sz="2200">
              <a:solidFill>
                <a:srgbClr val="000000"/>
              </a:solidFill>
              <a:latin typeface="Graphik" panose="020B0503030202060203"/>
              <a:ea typeface="MS PGothic"/>
            </a:endParaRPr>
          </a:p>
        </p:txBody>
      </p:sp>
    </p:spTree>
    <p:extLst>
      <p:ext uri="{BB962C8B-B14F-4D97-AF65-F5344CB8AC3E}">
        <p14:creationId xmlns:p14="http://schemas.microsoft.com/office/powerpoint/2010/main" val="1358555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34</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920453" y="3595614"/>
            <a:ext cx="7966009" cy="5058116"/>
          </a:xfrm>
          <a:prstGeom prst="rect">
            <a:avLst/>
          </a:prstGeom>
          <a:noFill/>
        </p:spPr>
        <p:txBody>
          <a:bodyPr wrap="square" rtlCol="0">
            <a:spAutoFit/>
          </a:bodyPr>
          <a:lstStyle/>
          <a:p>
            <a:pPr>
              <a:lnSpc>
                <a:spcPct val="150000"/>
              </a:lnSpc>
            </a:pPr>
            <a:r>
              <a:rPr lang="en-US" sz="7500" b="1">
                <a:solidFill>
                  <a:schemeClr val="bg1"/>
                </a:solidFill>
              </a:rPr>
              <a:t>Entry, Exit &amp; Acceptance Criteria</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722170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7d7ecf2840_0_63"/>
          <p:cNvSpPr/>
          <p:nvPr/>
        </p:nvSpPr>
        <p:spPr>
          <a:xfrm>
            <a:off x="-82550" y="6915"/>
            <a:ext cx="492253" cy="13702166"/>
          </a:xfrm>
          <a:prstGeom prst="rect">
            <a:avLst/>
          </a:prstGeom>
          <a:solidFill>
            <a:srgbClr val="F00000"/>
          </a:solidFill>
          <a:ln>
            <a:noFill/>
          </a:ln>
          <a:effectLst>
            <a:outerShdw blurRad="101600" dist="23000" dir="271110" algn="ctr" rotWithShape="0">
              <a:srgbClr val="808080">
                <a:alpha val="18430"/>
              </a:srgbClr>
            </a:outerShdw>
          </a:effectLst>
        </p:spPr>
        <p:txBody>
          <a:bodyPr spcFirstLastPara="1" wrap="square" lIns="45704" tIns="45704" rIns="45704" bIns="45704" anchor="ctr" anchorCtr="0">
            <a:noAutofit/>
          </a:bodyPr>
          <a:lstStyle/>
          <a:p>
            <a:pPr>
              <a:spcBef>
                <a:spcPts val="0"/>
              </a:spcBef>
              <a:spcAft>
                <a:spcPts val="0"/>
              </a:spcAft>
              <a:buClr>
                <a:srgbClr val="000000"/>
              </a:buClr>
              <a:buSzPts val="900"/>
            </a:pPr>
            <a:endParaRPr sz="1686">
              <a:solidFill>
                <a:srgbClr val="AE2830"/>
              </a:solidFill>
              <a:latin typeface="Lato Light"/>
              <a:ea typeface="Lato Light"/>
              <a:cs typeface="Lato Light"/>
              <a:sym typeface="Lato Light"/>
            </a:endParaRPr>
          </a:p>
        </p:txBody>
      </p:sp>
      <p:cxnSp>
        <p:nvCxnSpPr>
          <p:cNvPr id="196" name="Google Shape;196;g27d7ecf2840_0_63"/>
          <p:cNvCxnSpPr/>
          <p:nvPr/>
        </p:nvCxnSpPr>
        <p:spPr>
          <a:xfrm>
            <a:off x="1211995" y="1648937"/>
            <a:ext cx="1811671" cy="0"/>
          </a:xfrm>
          <a:prstGeom prst="straightConnector1">
            <a:avLst/>
          </a:prstGeom>
          <a:noFill/>
          <a:ln w="57150" cap="flat" cmpd="sng">
            <a:solidFill>
              <a:srgbClr val="AE2830"/>
            </a:solidFill>
            <a:prstDash val="solid"/>
            <a:round/>
            <a:headEnd type="none" w="sm" len="sm"/>
            <a:tailEnd type="none" w="sm" len="sm"/>
          </a:ln>
        </p:spPr>
      </p:cxnSp>
      <p:sp>
        <p:nvSpPr>
          <p:cNvPr id="11" name="Text Box 1" descr="TextBox 8">
            <a:extLst>
              <a:ext uri="{FF2B5EF4-FFF2-40B4-BE49-F238E27FC236}">
                <a16:creationId xmlns:a16="http://schemas.microsoft.com/office/drawing/2014/main" id="{DE5678FA-9D4D-3BE2-8600-C88C272E9862}"/>
              </a:ext>
            </a:extLst>
          </p:cNvPr>
          <p:cNvSpPr txBox="1">
            <a:spLocks/>
          </p:cNvSpPr>
          <p:nvPr/>
        </p:nvSpPr>
        <p:spPr bwMode="auto">
          <a:xfrm>
            <a:off x="904623" y="629437"/>
            <a:ext cx="1859279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charset="0"/>
                <a:sym typeface="BebasNeueBold" charset="0"/>
              </a:rPr>
              <a:t>MSIG / Entry and Exit criteria</a:t>
            </a:r>
          </a:p>
        </p:txBody>
      </p:sp>
      <p:graphicFrame>
        <p:nvGraphicFramePr>
          <p:cNvPr id="4" name="Table 3">
            <a:extLst>
              <a:ext uri="{FF2B5EF4-FFF2-40B4-BE49-F238E27FC236}">
                <a16:creationId xmlns:a16="http://schemas.microsoft.com/office/drawing/2014/main" id="{FBF09E48-1A93-A523-EA25-97E333E39A40}"/>
              </a:ext>
            </a:extLst>
          </p:cNvPr>
          <p:cNvGraphicFramePr>
            <a:graphicFrameLocks noGrp="1"/>
          </p:cNvGraphicFramePr>
          <p:nvPr>
            <p:extLst>
              <p:ext uri="{D42A27DB-BD31-4B8C-83A1-F6EECF244321}">
                <p14:modId xmlns:p14="http://schemas.microsoft.com/office/powerpoint/2010/main" val="1633500094"/>
              </p:ext>
            </p:extLst>
          </p:nvPr>
        </p:nvGraphicFramePr>
        <p:xfrm>
          <a:off x="904622" y="1828209"/>
          <a:ext cx="22393527" cy="10787717"/>
        </p:xfrm>
        <a:graphic>
          <a:graphicData uri="http://schemas.openxmlformats.org/drawingml/2006/table">
            <a:tbl>
              <a:tblPr firstRow="1" firstCol="1" bandRow="1">
                <a:tableStyleId>{5C22544A-7EE6-4342-B048-85BDC9FD1C3A}</a:tableStyleId>
              </a:tblPr>
              <a:tblGrid>
                <a:gridCol w="3359028">
                  <a:extLst>
                    <a:ext uri="{9D8B030D-6E8A-4147-A177-3AD203B41FA5}">
                      <a16:colId xmlns:a16="http://schemas.microsoft.com/office/drawing/2014/main" val="2181906909"/>
                    </a:ext>
                  </a:extLst>
                </a:gridCol>
                <a:gridCol w="9629218">
                  <a:extLst>
                    <a:ext uri="{9D8B030D-6E8A-4147-A177-3AD203B41FA5}">
                      <a16:colId xmlns:a16="http://schemas.microsoft.com/office/drawing/2014/main" val="3865297944"/>
                    </a:ext>
                  </a:extLst>
                </a:gridCol>
                <a:gridCol w="9405281">
                  <a:extLst>
                    <a:ext uri="{9D8B030D-6E8A-4147-A177-3AD203B41FA5}">
                      <a16:colId xmlns:a16="http://schemas.microsoft.com/office/drawing/2014/main" val="746302607"/>
                    </a:ext>
                  </a:extLst>
                </a:gridCol>
              </a:tblGrid>
              <a:tr h="543021">
                <a:tc>
                  <a:txBody>
                    <a:bodyPr/>
                    <a:lstStyle/>
                    <a:p>
                      <a:pPr marL="0" marR="0">
                        <a:lnSpc>
                          <a:spcPct val="107000"/>
                        </a:lnSpc>
                        <a:spcBef>
                          <a:spcPts val="0"/>
                        </a:spcBef>
                        <a:spcAft>
                          <a:spcPts val="800"/>
                        </a:spcAft>
                      </a:pPr>
                      <a:r>
                        <a:rPr lang="en-US" sz="1800" kern="0">
                          <a:solidFill>
                            <a:srgbClr val="000000"/>
                          </a:solidFill>
                          <a:effectLst/>
                          <a:latin typeface="Graphik" panose="020B0503030202060203" pitchFamily="34" charset="0"/>
                        </a:rPr>
                        <a:t>Testing level</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0" marR="0">
                        <a:lnSpc>
                          <a:spcPct val="107000"/>
                        </a:lnSpc>
                        <a:spcBef>
                          <a:spcPts val="0"/>
                        </a:spcBef>
                        <a:spcAft>
                          <a:spcPts val="800"/>
                        </a:spcAft>
                      </a:pPr>
                      <a:r>
                        <a:rPr lang="en-US" sz="1800" kern="0">
                          <a:solidFill>
                            <a:srgbClr val="000000"/>
                          </a:solidFill>
                          <a:effectLst/>
                          <a:latin typeface="Graphik" panose="020B0503030202060203" pitchFamily="34" charset="0"/>
                        </a:rPr>
                        <a:t>Entry Criteria</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0" marR="0">
                        <a:lnSpc>
                          <a:spcPct val="107000"/>
                        </a:lnSpc>
                        <a:spcBef>
                          <a:spcPts val="0"/>
                        </a:spcBef>
                        <a:spcAft>
                          <a:spcPts val="800"/>
                        </a:spcAft>
                      </a:pPr>
                      <a:r>
                        <a:rPr lang="en-US" sz="1800" kern="0">
                          <a:solidFill>
                            <a:srgbClr val="000000"/>
                          </a:solidFill>
                          <a:effectLst/>
                          <a:latin typeface="Graphik" panose="020B0503030202060203" pitchFamily="34" charset="0"/>
                        </a:rPr>
                        <a:t>Exit Criteria</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extLst>
                  <a:ext uri="{0D108BD9-81ED-4DB2-BD59-A6C34878D82A}">
                    <a16:rowId xmlns:a16="http://schemas.microsoft.com/office/drawing/2014/main" val="591680256"/>
                  </a:ext>
                </a:extLst>
              </a:tr>
              <a:tr h="613995">
                <a:tc>
                  <a:txBody>
                    <a:bodyPr/>
                    <a:lstStyle/>
                    <a:p>
                      <a:pPr marL="0" marR="0">
                        <a:lnSpc>
                          <a:spcPct val="107000"/>
                        </a:lnSpc>
                        <a:spcBef>
                          <a:spcPts val="0"/>
                        </a:spcBef>
                        <a:spcAft>
                          <a:spcPts val="800"/>
                        </a:spcAft>
                      </a:pPr>
                      <a:r>
                        <a:rPr lang="en-US" sz="1800" b="0" kern="0">
                          <a:solidFill>
                            <a:schemeClr val="bg1"/>
                          </a:solidFill>
                          <a:effectLst/>
                          <a:latin typeface="Graphik" panose="020B0503030202060203" pitchFamily="34" charset="0"/>
                        </a:rPr>
                        <a:t>Unit Testing</a:t>
                      </a:r>
                      <a:endParaRPr lang="en-US" sz="1800" b="0" kern="100">
                        <a:solidFill>
                          <a:schemeClr val="bg1"/>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Development environment ready</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User Story elaborated and ready for Development</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Code deployed to DEV, QA planets</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Any identified unit test defects are resolved and re-tested</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extLst>
                  <a:ext uri="{0D108BD9-81ED-4DB2-BD59-A6C34878D82A}">
                    <a16:rowId xmlns:a16="http://schemas.microsoft.com/office/drawing/2014/main" val="843121314"/>
                  </a:ext>
                </a:extLst>
              </a:tr>
              <a:tr h="2081842">
                <a:tc>
                  <a:txBody>
                    <a:bodyPr/>
                    <a:lstStyle/>
                    <a:p>
                      <a:pPr marL="0" marR="0">
                        <a:lnSpc>
                          <a:spcPct val="107000"/>
                        </a:lnSpc>
                        <a:spcBef>
                          <a:spcPts val="0"/>
                        </a:spcBef>
                        <a:spcAft>
                          <a:spcPts val="800"/>
                        </a:spcAft>
                      </a:pPr>
                      <a:r>
                        <a:rPr lang="en-US" sz="1800" b="0" kern="0">
                          <a:solidFill>
                            <a:schemeClr val="bg1"/>
                          </a:solidFill>
                          <a:effectLst/>
                          <a:latin typeface="Graphik" panose="020B0503030202060203" pitchFamily="34" charset="0"/>
                          <a:ea typeface="Calibri" panose="020F0502020204030204" pitchFamily="34" charset="0"/>
                          <a:cs typeface="Times New Roman" panose="02020603050405020304" pitchFamily="18" charset="0"/>
                        </a:rPr>
                        <a:t>Data Conversion Testing</a:t>
                      </a:r>
                      <a:endParaRPr lang="en-US" sz="1800" b="0" kern="100">
                        <a:solidFill>
                          <a:schemeClr val="bg1"/>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Migration Test environment ready</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Workers Comp LOBs Development complete from iVOS and WINS</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Code deployed to Migration dev, Migration qa environment</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Data Conversion test cases developed and documented</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No critical defects from Unit testing</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Data loading complete for Integration testing as needed</a:t>
                      </a:r>
                      <a:endParaRPr lang="en-US" sz="1800" kern="100">
                        <a:solidFill>
                          <a:srgbClr val="000000"/>
                        </a:solidFill>
                        <a:effectLst/>
                        <a:latin typeface="Graphik" panose="020B0503030202060203" pitchFamily="34"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Data Conversion test cases executed, and test results documented in ADO</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No open Critical defects</a:t>
                      </a:r>
                    </a:p>
                    <a:p>
                      <a:pPr marL="285750" marR="0" lvl="0" indent="-285750" algn="l" defTabSz="45724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800" kern="0">
                          <a:solidFill>
                            <a:srgbClr val="000000"/>
                          </a:solidFill>
                          <a:effectLst/>
                          <a:latin typeface="Graphik" panose="020B0503030202060203" pitchFamily="34" charset="0"/>
                        </a:rPr>
                        <a:t>PO sign off on the test results</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defects are tracked to closure and  will be fixed with an agreed SLA before end of test phase.</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extLst>
                  <a:ext uri="{0D108BD9-81ED-4DB2-BD59-A6C34878D82A}">
                    <a16:rowId xmlns:a16="http://schemas.microsoft.com/office/drawing/2014/main" val="279691500"/>
                  </a:ext>
                </a:extLst>
              </a:tr>
              <a:tr h="3063186">
                <a:tc>
                  <a:txBody>
                    <a:bodyPr/>
                    <a:lstStyle/>
                    <a:p>
                      <a:pPr marL="0" marR="0">
                        <a:lnSpc>
                          <a:spcPct val="107000"/>
                        </a:lnSpc>
                        <a:spcBef>
                          <a:spcPts val="0"/>
                        </a:spcBef>
                        <a:spcAft>
                          <a:spcPts val="800"/>
                        </a:spcAft>
                      </a:pPr>
                      <a:r>
                        <a:rPr lang="en-US" sz="1800" b="0" kern="0">
                          <a:solidFill>
                            <a:schemeClr val="bg1"/>
                          </a:solidFill>
                          <a:effectLst/>
                          <a:latin typeface="Graphik" panose="020B0503030202060203" pitchFamily="34" charset="0"/>
                          <a:ea typeface="Calibri" panose="020F0502020204030204" pitchFamily="34" charset="0"/>
                          <a:cs typeface="Times New Roman" panose="02020603050405020304" pitchFamily="18" charset="0"/>
                        </a:rPr>
                        <a:t>Functional and SIT</a:t>
                      </a:r>
                      <a:endParaRPr lang="en-US" sz="1800" b="0" kern="100">
                        <a:solidFill>
                          <a:schemeClr val="bg1"/>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Test environment ready with Functional and integrated code</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Workers Comp LOBs Development complete  </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Code deployed to DEV, QA environment</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Functional and Integration test cases developed and documented</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No critical defects from Unit testing</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Data loading complete for Integration testing as needed</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necessary integration points are connected</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SIT Team has been granted necessary access to all required Applications and Databases.</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Integration test cases executed and integration test results (documented in QC Test Lab)</a:t>
                      </a:r>
                    </a:p>
                    <a:p>
                      <a:pPr marL="285750" marR="0" lvl="0" indent="-285750" algn="l" defTabSz="45724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800" kern="0">
                          <a:solidFill>
                            <a:srgbClr val="000000"/>
                          </a:solidFill>
                          <a:effectLst/>
                          <a:latin typeface="Graphik" panose="020B0503030202060203" pitchFamily="34" charset="0"/>
                        </a:rPr>
                        <a:t>PO sign off on the test results</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No open Critical defects</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defects are tracked to closure and  will be fixed with an agreed SLA before end of test phase.</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extLst>
                  <a:ext uri="{0D108BD9-81ED-4DB2-BD59-A6C34878D82A}">
                    <a16:rowId xmlns:a16="http://schemas.microsoft.com/office/drawing/2014/main" val="3445586750"/>
                  </a:ext>
                </a:extLst>
              </a:tr>
              <a:tr h="1858589">
                <a:tc>
                  <a:txBody>
                    <a:bodyPr/>
                    <a:lstStyle/>
                    <a:p>
                      <a:pPr marL="0" marR="0">
                        <a:lnSpc>
                          <a:spcPct val="107000"/>
                        </a:lnSpc>
                        <a:spcBef>
                          <a:spcPts val="0"/>
                        </a:spcBef>
                        <a:spcAft>
                          <a:spcPts val="800"/>
                        </a:spcAft>
                      </a:pPr>
                      <a:r>
                        <a:rPr lang="en-US" sz="1800" b="0" kern="0">
                          <a:solidFill>
                            <a:schemeClr val="bg1"/>
                          </a:solidFill>
                          <a:effectLst/>
                          <a:latin typeface="Graphik" panose="020B0503030202060203" pitchFamily="34" charset="0"/>
                        </a:rPr>
                        <a:t>E2E Testing</a:t>
                      </a:r>
                      <a:endParaRPr lang="en-US" sz="1800" b="0" kern="100">
                        <a:solidFill>
                          <a:schemeClr val="bg1"/>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Integration testing complete</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System Test Environment Ready</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No critical or High severity defects open</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Data loading complete for E2E System testing as needed</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E2E test cases executed, and test results documented in ADO</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defects are tracked to closure</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PO sign off on the test results</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No critical defects open</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defects are tracked to closure and or negotiated with business for fix in a future sprints</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extLst>
                  <a:ext uri="{0D108BD9-81ED-4DB2-BD59-A6C34878D82A}">
                    <a16:rowId xmlns:a16="http://schemas.microsoft.com/office/drawing/2014/main" val="2204517507"/>
                  </a:ext>
                </a:extLst>
              </a:tr>
              <a:tr h="1547925">
                <a:tc>
                  <a:txBody>
                    <a:bodyPr/>
                    <a:lstStyle/>
                    <a:p>
                      <a:pPr marL="0" marR="0">
                        <a:lnSpc>
                          <a:spcPct val="107000"/>
                        </a:lnSpc>
                        <a:spcBef>
                          <a:spcPts val="0"/>
                        </a:spcBef>
                        <a:spcAft>
                          <a:spcPts val="800"/>
                        </a:spcAft>
                      </a:pPr>
                      <a:r>
                        <a:rPr lang="en-US" sz="1800" b="0" kern="0">
                          <a:solidFill>
                            <a:schemeClr val="bg1"/>
                          </a:solidFill>
                          <a:effectLst/>
                          <a:latin typeface="Graphik" panose="020B0503030202060203" pitchFamily="34" charset="0"/>
                        </a:rPr>
                        <a:t>Regression Testing</a:t>
                      </a:r>
                      <a:endParaRPr lang="en-US" sz="1800" b="0" kern="100">
                        <a:solidFill>
                          <a:schemeClr val="bg1"/>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Successful completion of Claims Workflow testing and no critical defects impacting regression testing.</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Build deployment in NPEs and its passed </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gn="just">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the end-to end transactions are executed successfully and have been verified against the business requirements</a:t>
                      </a:r>
                      <a:endParaRPr lang="en-US" sz="1800" kern="100">
                        <a:solidFill>
                          <a:srgbClr val="000000"/>
                        </a:solidFill>
                        <a:effectLst/>
                        <a:latin typeface="Graphik" panose="020B0503030202060203"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Defects that have been logged have been fixed and the functional retesting of the same has been done</a:t>
                      </a:r>
                      <a:endParaRPr lang="en-US" sz="1800" kern="100">
                        <a:solidFill>
                          <a:srgbClr val="000000"/>
                        </a:solidFill>
                        <a:effectLst/>
                        <a:latin typeface="Graphik" panose="020B0503030202060203"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The identified E2E test cases have been rerun to confirm that the defect has been closed.</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extLst>
                  <a:ext uri="{0D108BD9-81ED-4DB2-BD59-A6C34878D82A}">
                    <a16:rowId xmlns:a16="http://schemas.microsoft.com/office/drawing/2014/main" val="1042755807"/>
                  </a:ext>
                </a:extLst>
              </a:tr>
              <a:tr h="731432">
                <a:tc>
                  <a:txBody>
                    <a:bodyPr/>
                    <a:lstStyle/>
                    <a:p>
                      <a:pPr marL="0" marR="0">
                        <a:lnSpc>
                          <a:spcPct val="107000"/>
                        </a:lnSpc>
                        <a:spcBef>
                          <a:spcPts val="0"/>
                        </a:spcBef>
                        <a:spcAft>
                          <a:spcPts val="800"/>
                        </a:spcAft>
                      </a:pPr>
                      <a:r>
                        <a:rPr lang="en-US" sz="1800" b="0" kern="0">
                          <a:solidFill>
                            <a:schemeClr val="bg1"/>
                          </a:solidFill>
                          <a:effectLst/>
                          <a:latin typeface="Graphik" panose="020B0503030202060203" pitchFamily="34" charset="0"/>
                        </a:rPr>
                        <a:t>UAT</a:t>
                      </a:r>
                      <a:endParaRPr lang="en-US" sz="1800" b="0" kern="100">
                        <a:solidFill>
                          <a:schemeClr val="bg1"/>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E2E testing complete</a:t>
                      </a:r>
                      <a:endParaRPr lang="en-US" sz="1800" kern="100">
                        <a:solidFill>
                          <a:srgbClr val="000000"/>
                        </a:solidFill>
                        <a:effectLst/>
                        <a:latin typeface="Graphik" panose="020B0503030202060203"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Test data for UAT testing</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tc>
                  <a:txBody>
                    <a:bodyPr/>
                    <a:lstStyle/>
                    <a:p>
                      <a:pPr marL="285750" marR="0" indent="-285750">
                        <a:lnSpc>
                          <a:spcPct val="107000"/>
                        </a:lnSpc>
                        <a:spcBef>
                          <a:spcPts val="0"/>
                        </a:spcBef>
                        <a:spcAft>
                          <a:spcPts val="800"/>
                        </a:spcAft>
                        <a:buFont typeface="Arial" panose="020B0604020202020204" pitchFamily="34" charset="0"/>
                        <a:buChar char="•"/>
                      </a:pPr>
                      <a:r>
                        <a:rPr lang="en-US" sz="1800" kern="0">
                          <a:solidFill>
                            <a:srgbClr val="000000"/>
                          </a:solidFill>
                          <a:effectLst/>
                          <a:latin typeface="Graphik" panose="020B0503030202060203" pitchFamily="34" charset="0"/>
                        </a:rPr>
                        <a:t>All defects are tracked to closure and or negotiated with business for fix in the appropriate sprint or future release</a:t>
                      </a:r>
                      <a:endParaRPr lang="en-US" sz="1800" kern="100">
                        <a:solidFill>
                          <a:srgbClr val="000000"/>
                        </a:solidFill>
                        <a:effectLst/>
                        <a:latin typeface="Graphik" panose="020B0503030202060203" pitchFamily="34" charset="0"/>
                        <a:ea typeface="Calibri" panose="020F0502020204030204" pitchFamily="34" charset="0"/>
                        <a:cs typeface="Times New Roman" panose="02020603050405020304" pitchFamily="18" charset="0"/>
                      </a:endParaRPr>
                    </a:p>
                  </a:txBody>
                  <a:tcPr marL="68080" marR="68080" marT="0" marB="0"/>
                </a:tc>
                <a:extLst>
                  <a:ext uri="{0D108BD9-81ED-4DB2-BD59-A6C34878D82A}">
                    <a16:rowId xmlns:a16="http://schemas.microsoft.com/office/drawing/2014/main" val="2213195810"/>
                  </a:ext>
                </a:extLst>
              </a:tr>
            </a:tbl>
          </a:graphicData>
        </a:graphic>
      </p:graphicFrame>
    </p:spTree>
    <p:extLst>
      <p:ext uri="{BB962C8B-B14F-4D97-AF65-F5344CB8AC3E}">
        <p14:creationId xmlns:p14="http://schemas.microsoft.com/office/powerpoint/2010/main" val="255173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7d7ecf2840_0_63"/>
          <p:cNvSpPr/>
          <p:nvPr/>
        </p:nvSpPr>
        <p:spPr>
          <a:xfrm>
            <a:off x="-82550" y="6915"/>
            <a:ext cx="492253" cy="13702166"/>
          </a:xfrm>
          <a:prstGeom prst="rect">
            <a:avLst/>
          </a:prstGeom>
          <a:solidFill>
            <a:srgbClr val="F00000"/>
          </a:solidFill>
          <a:ln>
            <a:noFill/>
          </a:ln>
          <a:effectLst>
            <a:outerShdw blurRad="101600" dist="23000" dir="271110" algn="ctr" rotWithShape="0">
              <a:srgbClr val="808080">
                <a:alpha val="18430"/>
              </a:srgbClr>
            </a:outerShdw>
          </a:effectLst>
        </p:spPr>
        <p:txBody>
          <a:bodyPr spcFirstLastPara="1" wrap="square" lIns="45704" tIns="45704" rIns="45704" bIns="45704" anchor="ctr" anchorCtr="0">
            <a:noAutofit/>
          </a:bodyPr>
          <a:lstStyle/>
          <a:p>
            <a:pPr>
              <a:spcBef>
                <a:spcPts val="0"/>
              </a:spcBef>
              <a:spcAft>
                <a:spcPts val="0"/>
              </a:spcAft>
              <a:buClr>
                <a:srgbClr val="000000"/>
              </a:buClr>
              <a:buSzPts val="900"/>
            </a:pPr>
            <a:endParaRPr sz="1686">
              <a:solidFill>
                <a:srgbClr val="AE2830"/>
              </a:solidFill>
              <a:latin typeface="Lato Light"/>
              <a:ea typeface="Lato Light"/>
              <a:cs typeface="Lato Light"/>
              <a:sym typeface="Lato Light"/>
            </a:endParaRPr>
          </a:p>
        </p:txBody>
      </p:sp>
      <p:cxnSp>
        <p:nvCxnSpPr>
          <p:cNvPr id="196" name="Google Shape;196;g27d7ecf2840_0_63"/>
          <p:cNvCxnSpPr/>
          <p:nvPr/>
        </p:nvCxnSpPr>
        <p:spPr>
          <a:xfrm>
            <a:off x="1211995" y="1648937"/>
            <a:ext cx="1811671" cy="0"/>
          </a:xfrm>
          <a:prstGeom prst="straightConnector1">
            <a:avLst/>
          </a:prstGeom>
          <a:noFill/>
          <a:ln w="57150" cap="flat" cmpd="sng">
            <a:solidFill>
              <a:srgbClr val="AE2830"/>
            </a:solidFill>
            <a:prstDash val="solid"/>
            <a:round/>
            <a:headEnd type="none" w="sm" len="sm"/>
            <a:tailEnd type="none" w="sm" len="sm"/>
          </a:ln>
        </p:spPr>
      </p:cxnSp>
      <p:sp>
        <p:nvSpPr>
          <p:cNvPr id="11" name="Text Box 1" descr="TextBox 8">
            <a:extLst>
              <a:ext uri="{FF2B5EF4-FFF2-40B4-BE49-F238E27FC236}">
                <a16:creationId xmlns:a16="http://schemas.microsoft.com/office/drawing/2014/main" id="{DE5678FA-9D4D-3BE2-8600-C88C272E9862}"/>
              </a:ext>
            </a:extLst>
          </p:cNvPr>
          <p:cNvSpPr txBox="1">
            <a:spLocks/>
          </p:cNvSpPr>
          <p:nvPr/>
        </p:nvSpPr>
        <p:spPr bwMode="auto">
          <a:xfrm>
            <a:off x="904623" y="629437"/>
            <a:ext cx="1859279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charset="0"/>
                <a:sym typeface="BebasNeueBold" charset="0"/>
              </a:rPr>
              <a:t>MSIG / QA Acceptance criteria</a:t>
            </a:r>
          </a:p>
        </p:txBody>
      </p:sp>
      <p:graphicFrame>
        <p:nvGraphicFramePr>
          <p:cNvPr id="3" name="Table 2">
            <a:extLst>
              <a:ext uri="{FF2B5EF4-FFF2-40B4-BE49-F238E27FC236}">
                <a16:creationId xmlns:a16="http://schemas.microsoft.com/office/drawing/2014/main" id="{ADAAD5D4-03DF-E0A6-2605-BE084B5E522B}"/>
              </a:ext>
            </a:extLst>
          </p:cNvPr>
          <p:cNvGraphicFramePr>
            <a:graphicFrameLocks noGrp="1"/>
          </p:cNvGraphicFramePr>
          <p:nvPr>
            <p:extLst>
              <p:ext uri="{D42A27DB-BD31-4B8C-83A1-F6EECF244321}">
                <p14:modId xmlns:p14="http://schemas.microsoft.com/office/powerpoint/2010/main" val="641949346"/>
              </p:ext>
            </p:extLst>
          </p:nvPr>
        </p:nvGraphicFramePr>
        <p:xfrm>
          <a:off x="1211995" y="2200277"/>
          <a:ext cx="18592799" cy="6486523"/>
        </p:xfrm>
        <a:graphic>
          <a:graphicData uri="http://schemas.openxmlformats.org/drawingml/2006/table">
            <a:tbl>
              <a:tblPr firstRow="1" firstCol="1" bandRow="1">
                <a:tableStyleId>{5C22544A-7EE6-4342-B048-85BDC9FD1C3A}</a:tableStyleId>
              </a:tblPr>
              <a:tblGrid>
                <a:gridCol w="3854346">
                  <a:extLst>
                    <a:ext uri="{9D8B030D-6E8A-4147-A177-3AD203B41FA5}">
                      <a16:colId xmlns:a16="http://schemas.microsoft.com/office/drawing/2014/main" val="3527568824"/>
                    </a:ext>
                  </a:extLst>
                </a:gridCol>
                <a:gridCol w="14738453">
                  <a:extLst>
                    <a:ext uri="{9D8B030D-6E8A-4147-A177-3AD203B41FA5}">
                      <a16:colId xmlns:a16="http://schemas.microsoft.com/office/drawing/2014/main" val="399885393"/>
                    </a:ext>
                  </a:extLst>
                </a:gridCol>
              </a:tblGrid>
              <a:tr h="1058509">
                <a:tc>
                  <a:txBody>
                    <a:bodyPr/>
                    <a:lstStyle/>
                    <a:p>
                      <a:pPr indent="0">
                        <a:buNone/>
                      </a:pPr>
                      <a:r>
                        <a:rPr lang="en-US" sz="2000" b="1">
                          <a:solidFill>
                            <a:srgbClr val="080808"/>
                          </a:solidFill>
                          <a:latin typeface="Graphik" panose="020B0503030202060203" pitchFamily="34" charset="0"/>
                          <a:cs typeface="+mn-lt"/>
                        </a:rPr>
                        <a:t>Criteria Factor(s)</a:t>
                      </a:r>
                      <a:endParaRPr lang="en-US" sz="2000" b="1">
                        <a:solidFill>
                          <a:srgbClr val="080808"/>
                        </a:solidFill>
                        <a:latin typeface="Graphik" panose="020B0503030202060203" pitchFamily="34" charset="0"/>
                        <a:ea typeface="Calibri" panose="020F0502020204030204" charset="0"/>
                        <a:cs typeface="+mn-lt"/>
                      </a:endParaRPr>
                    </a:p>
                  </a:txBody>
                  <a:tcPr marL="68580" marR="68580" marT="0" marB="0"/>
                </a:tc>
                <a:tc>
                  <a:txBody>
                    <a:bodyPr/>
                    <a:lstStyle/>
                    <a:p>
                      <a:pPr indent="0">
                        <a:buNone/>
                      </a:pPr>
                      <a:r>
                        <a:rPr lang="en-US" sz="2000" b="1">
                          <a:solidFill>
                            <a:srgbClr val="080808"/>
                          </a:solidFill>
                          <a:latin typeface="Graphik" panose="020B0503030202060203" pitchFamily="34" charset="0"/>
                          <a:ea typeface="Calibri" panose="020F0502020204030204" charset="0"/>
                          <a:cs typeface="+mn-lt"/>
                        </a:rPr>
                        <a:t>Means of Measure</a:t>
                      </a:r>
                    </a:p>
                  </a:txBody>
                  <a:tcPr marL="68580" marR="68580" marT="0" marB="0"/>
                </a:tc>
                <a:extLst>
                  <a:ext uri="{0D108BD9-81ED-4DB2-BD59-A6C34878D82A}">
                    <a16:rowId xmlns:a16="http://schemas.microsoft.com/office/drawing/2014/main" val="901742267"/>
                  </a:ext>
                </a:extLst>
              </a:tr>
              <a:tr h="978631">
                <a:tc>
                  <a:txBody>
                    <a:bodyPr/>
                    <a:lstStyle/>
                    <a:p>
                      <a:pPr indent="0">
                        <a:buNone/>
                      </a:pPr>
                      <a:r>
                        <a:rPr lang="en-US" sz="1800" b="0">
                          <a:solidFill>
                            <a:schemeClr val="bg1"/>
                          </a:solidFill>
                          <a:latin typeface="Graphik" panose="020B0503030202060203" pitchFamily="34" charset="0"/>
                          <a:cs typeface="+mn-lt"/>
                        </a:rPr>
                        <a:t>Strategy/Test Approach</a:t>
                      </a:r>
                      <a:endParaRPr lang="en-US" sz="1800" b="0">
                        <a:solidFill>
                          <a:schemeClr val="bg1"/>
                        </a:solidFill>
                        <a:latin typeface="Graphik" panose="020B0503030202060203" pitchFamily="34" charset="0"/>
                        <a:ea typeface="Calibri" panose="020F0502020204030204" charset="0"/>
                        <a:cs typeface="+mn-lt"/>
                      </a:endParaRPr>
                    </a:p>
                  </a:txBody>
                  <a:tcPr marL="68580" marR="68580" marT="0" marB="0"/>
                </a:tc>
                <a:tc>
                  <a:txBody>
                    <a:bodyPr/>
                    <a:lstStyle/>
                    <a:p>
                      <a:pPr indent="0">
                        <a:buNone/>
                      </a:pPr>
                      <a:r>
                        <a:rPr lang="en-US" sz="1800" b="0">
                          <a:solidFill>
                            <a:srgbClr val="080808"/>
                          </a:solidFill>
                          <a:latin typeface="Graphik" panose="020B0503030202060203" pitchFamily="34" charset="0"/>
                          <a:cs typeface="+mn-lt"/>
                        </a:rPr>
                        <a:t>QA Testing Strategy/Approach – Kept live and updated throughout the program</a:t>
                      </a:r>
                    </a:p>
                    <a:p>
                      <a:pPr indent="0">
                        <a:buNone/>
                      </a:pPr>
                      <a:r>
                        <a:rPr lang="en-US" sz="1800" b="0">
                          <a:solidFill>
                            <a:srgbClr val="080808"/>
                          </a:solidFill>
                          <a:latin typeface="Graphik" panose="020B0503030202060203" pitchFamily="34" charset="0"/>
                          <a:ea typeface="Calibri" panose="020F0502020204030204" charset="0"/>
                          <a:cs typeface="+mn-lt"/>
                        </a:rPr>
                        <a:t>Keep the test approach live and updated with various project stakeholders during the program</a:t>
                      </a:r>
                    </a:p>
                  </a:txBody>
                  <a:tcPr marL="68580" marR="68580" marT="0" marB="0"/>
                </a:tc>
                <a:extLst>
                  <a:ext uri="{0D108BD9-81ED-4DB2-BD59-A6C34878D82A}">
                    <a16:rowId xmlns:a16="http://schemas.microsoft.com/office/drawing/2014/main" val="64798031"/>
                  </a:ext>
                </a:extLst>
              </a:tr>
              <a:tr h="499067">
                <a:tc>
                  <a:txBody>
                    <a:bodyPr/>
                    <a:lstStyle/>
                    <a:p>
                      <a:pPr indent="0">
                        <a:buNone/>
                      </a:pPr>
                      <a:r>
                        <a:rPr lang="en-US" sz="1800" b="0">
                          <a:solidFill>
                            <a:schemeClr val="bg1"/>
                          </a:solidFill>
                          <a:latin typeface="Graphik" panose="020B0503030202060203" pitchFamily="34" charset="0"/>
                          <a:ea typeface="Calibri" panose="020F0502020204030204" charset="0"/>
                          <a:cs typeface="+mn-lt"/>
                        </a:rPr>
                        <a:t>User Stories / Story Huddle </a:t>
                      </a:r>
                    </a:p>
                  </a:txBody>
                  <a:tcPr marL="68580" marR="68580" marT="0" marB="0"/>
                </a:tc>
                <a:tc>
                  <a:txBody>
                    <a:bodyPr/>
                    <a:lstStyle/>
                    <a:p>
                      <a:pPr indent="0">
                        <a:buNone/>
                      </a:pPr>
                      <a:r>
                        <a:rPr lang="en-US" sz="1800" b="0">
                          <a:solidFill>
                            <a:srgbClr val="080808"/>
                          </a:solidFill>
                          <a:latin typeface="Graphik" panose="020B0503030202060203" pitchFamily="34" charset="0"/>
                          <a:ea typeface="Calibri" panose="020F0502020204030204" charset="0"/>
                          <a:cs typeface="+mn-lt"/>
                        </a:rPr>
                        <a:t>Concrete examples agreed through BDD approach with DEV, QA and BA teams for test automation.</a:t>
                      </a:r>
                    </a:p>
                  </a:txBody>
                  <a:tcPr marL="68580" marR="68580" marT="0" marB="0"/>
                </a:tc>
                <a:extLst>
                  <a:ext uri="{0D108BD9-81ED-4DB2-BD59-A6C34878D82A}">
                    <a16:rowId xmlns:a16="http://schemas.microsoft.com/office/drawing/2014/main" val="2522269945"/>
                  </a:ext>
                </a:extLst>
              </a:tr>
              <a:tr h="2258156">
                <a:tc>
                  <a:txBody>
                    <a:bodyPr/>
                    <a:lstStyle/>
                    <a:p>
                      <a:pPr indent="0">
                        <a:buNone/>
                      </a:pPr>
                      <a:r>
                        <a:rPr lang="en-US" sz="1800" b="0">
                          <a:solidFill>
                            <a:schemeClr val="bg1"/>
                          </a:solidFill>
                          <a:latin typeface="Graphik" panose="020B0503030202060203" pitchFamily="34" charset="0"/>
                          <a:cs typeface="+mn-lt"/>
                        </a:rPr>
                        <a:t>QA Deliverable(s)</a:t>
                      </a:r>
                      <a:endParaRPr lang="en-US" sz="1800" b="0">
                        <a:solidFill>
                          <a:schemeClr val="bg1"/>
                        </a:solidFill>
                        <a:latin typeface="Graphik" panose="020B0503030202060203" pitchFamily="34" charset="0"/>
                        <a:ea typeface="Calibri" panose="020F0502020204030204" charset="0"/>
                        <a:cs typeface="+mn-lt"/>
                      </a:endParaRPr>
                    </a:p>
                  </a:txBody>
                  <a:tcPr marL="68580" marR="68580" marT="0" marB="0"/>
                </a:tc>
                <a:tc>
                  <a:txBody>
                    <a:bodyPr/>
                    <a:lstStyle/>
                    <a:p>
                      <a:pPr indent="0">
                        <a:buNone/>
                      </a:pPr>
                      <a:r>
                        <a:rPr lang="en-US" sz="1800" b="0">
                          <a:solidFill>
                            <a:srgbClr val="080808"/>
                          </a:solidFill>
                          <a:latin typeface="Graphik" panose="020B0503030202060203" pitchFamily="34" charset="0"/>
                          <a:cs typeface="+mn-lt"/>
                        </a:rPr>
                        <a:t>Functional, Integration, End and End Test Scenarios, Test Cases and QA Test Execution artifacts have been reviewed and approved by MSMM.</a:t>
                      </a:r>
                    </a:p>
                    <a:p>
                      <a:pPr indent="0">
                        <a:buNone/>
                      </a:pPr>
                      <a:endParaRPr lang="en-US" sz="1800" b="0">
                        <a:solidFill>
                          <a:srgbClr val="080808"/>
                        </a:solidFill>
                        <a:latin typeface="Graphik" panose="020B0503030202060203" pitchFamily="34" charset="0"/>
                        <a:ea typeface="Calibri" panose="020F0502020204030204" charset="0"/>
                        <a:cs typeface="+mn-lt"/>
                      </a:endParaRPr>
                    </a:p>
                    <a:p>
                      <a:pPr marL="0" marR="0" lvl="0" indent="0" algn="l" defTabSz="457240" rtl="0" eaLnBrk="1" fontAlgn="auto" latinLnBrk="0" hangingPunct="1">
                        <a:lnSpc>
                          <a:spcPct val="100000"/>
                        </a:lnSpc>
                        <a:spcBef>
                          <a:spcPts val="0"/>
                        </a:spcBef>
                        <a:spcAft>
                          <a:spcPts val="0"/>
                        </a:spcAft>
                        <a:buClrTx/>
                        <a:buSzTx/>
                        <a:buFontTx/>
                        <a:buNone/>
                        <a:tabLst/>
                        <a:defRPr/>
                      </a:pPr>
                      <a:r>
                        <a:rPr lang="en-US" sz="1800" b="0">
                          <a:solidFill>
                            <a:srgbClr val="080808"/>
                          </a:solidFill>
                          <a:latin typeface="Graphik" panose="020B0503030202060203" pitchFamily="34" charset="0"/>
                          <a:ea typeface="Calibri" panose="020F0502020204030204" charset="0"/>
                          <a:cs typeface="+mn-lt"/>
                        </a:rPr>
                        <a:t>Potential behavior tests identified as GTF Automation candidates and scripting for Guidewire ClaimCenter and Integrations.</a:t>
                      </a:r>
                    </a:p>
                    <a:p>
                      <a:pPr indent="0">
                        <a:buNone/>
                      </a:pPr>
                      <a:endParaRPr lang="en-US" sz="1800" b="0">
                        <a:solidFill>
                          <a:srgbClr val="080808"/>
                        </a:solidFill>
                        <a:latin typeface="Graphik" panose="020B0503030202060203" pitchFamily="34" charset="0"/>
                        <a:ea typeface="Calibri" panose="020F0502020204030204" charset="0"/>
                        <a:cs typeface="+mn-lt"/>
                      </a:endParaRPr>
                    </a:p>
                    <a:p>
                      <a:pPr indent="0">
                        <a:buNone/>
                      </a:pPr>
                      <a:r>
                        <a:rPr lang="en-US" sz="1800" b="1" kern="1200">
                          <a:solidFill>
                            <a:srgbClr val="080808"/>
                          </a:solidFill>
                          <a:latin typeface="Graphik" panose="020B0503030202060203" pitchFamily="34" charset="0"/>
                          <a:ea typeface="+mn-ea"/>
                          <a:cs typeface="+mn-lt"/>
                        </a:rPr>
                        <a:t>QA acceptance criteria must meet the delivery of the QA Strategy, and each User Story must meet the Definition of done, written in Gerkan format</a:t>
                      </a:r>
                    </a:p>
                  </a:txBody>
                  <a:tcPr marL="68580" marR="68580" marT="0" marB="0"/>
                </a:tc>
                <a:extLst>
                  <a:ext uri="{0D108BD9-81ED-4DB2-BD59-A6C34878D82A}">
                    <a16:rowId xmlns:a16="http://schemas.microsoft.com/office/drawing/2014/main" val="2252984433"/>
                  </a:ext>
                </a:extLst>
              </a:tr>
              <a:tr h="1692160">
                <a:tc>
                  <a:txBody>
                    <a:bodyPr/>
                    <a:lstStyle/>
                    <a:p>
                      <a:pPr indent="0">
                        <a:buNone/>
                      </a:pPr>
                      <a:r>
                        <a:rPr lang="en-US" sz="1800" b="0">
                          <a:solidFill>
                            <a:schemeClr val="bg1"/>
                          </a:solidFill>
                          <a:latin typeface="Graphik" panose="020B0503030202060203" pitchFamily="34" charset="0"/>
                          <a:cs typeface="+mn-lt"/>
                        </a:rPr>
                        <a:t>Defect Leakage</a:t>
                      </a:r>
                      <a:endParaRPr lang="en-US" sz="1800" b="0">
                        <a:solidFill>
                          <a:schemeClr val="bg1"/>
                        </a:solidFill>
                        <a:latin typeface="Graphik" panose="020B0503030202060203" pitchFamily="34" charset="0"/>
                        <a:ea typeface="Calibri" panose="020F0502020204030204" charset="0"/>
                        <a:cs typeface="+mn-lt"/>
                      </a:endParaRPr>
                    </a:p>
                  </a:txBody>
                  <a:tcPr marL="68580" marR="68580" marT="0" marB="0"/>
                </a:tc>
                <a:tc>
                  <a:txBody>
                    <a:bodyPr/>
                    <a:lstStyle/>
                    <a:p>
                      <a:pPr indent="0">
                        <a:buNone/>
                      </a:pPr>
                      <a:r>
                        <a:rPr lang="en-US" sz="1800" b="0">
                          <a:solidFill>
                            <a:srgbClr val="080808"/>
                          </a:solidFill>
                          <a:latin typeface="Graphik" panose="020B0503030202060203" pitchFamily="34" charset="0"/>
                          <a:cs typeface="+mn-lt"/>
                        </a:rPr>
                        <a:t>No open Severity 1 and Severity 2 defects. If any open defects, will be mutually agreed with all project stakeholders for future release.</a:t>
                      </a:r>
                      <a:endParaRPr lang="en-US" sz="1800" b="0">
                        <a:solidFill>
                          <a:srgbClr val="080808"/>
                        </a:solidFill>
                        <a:latin typeface="Graphik" panose="020B0503030202060203" pitchFamily="34" charset="0"/>
                        <a:ea typeface="Calibri" panose="020F0502020204030204" charset="0"/>
                        <a:cs typeface="+mn-lt"/>
                      </a:endParaRPr>
                    </a:p>
                  </a:txBody>
                  <a:tcPr marL="68580" marR="68580" marT="0" marB="0"/>
                </a:tc>
                <a:extLst>
                  <a:ext uri="{0D108BD9-81ED-4DB2-BD59-A6C34878D82A}">
                    <a16:rowId xmlns:a16="http://schemas.microsoft.com/office/drawing/2014/main" val="4093448515"/>
                  </a:ext>
                </a:extLst>
              </a:tr>
            </a:tbl>
          </a:graphicData>
        </a:graphic>
      </p:graphicFrame>
    </p:spTree>
    <p:extLst>
      <p:ext uri="{BB962C8B-B14F-4D97-AF65-F5344CB8AC3E}">
        <p14:creationId xmlns:p14="http://schemas.microsoft.com/office/powerpoint/2010/main" val="138451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7d7ecf2840_0_63"/>
          <p:cNvSpPr/>
          <p:nvPr/>
        </p:nvSpPr>
        <p:spPr>
          <a:xfrm>
            <a:off x="-82550" y="6915"/>
            <a:ext cx="492253" cy="13702166"/>
          </a:xfrm>
          <a:prstGeom prst="rect">
            <a:avLst/>
          </a:prstGeom>
          <a:solidFill>
            <a:srgbClr val="F00000"/>
          </a:solidFill>
          <a:ln>
            <a:noFill/>
          </a:ln>
          <a:effectLst>
            <a:outerShdw blurRad="101600" dist="23000" dir="271110" algn="ctr" rotWithShape="0">
              <a:srgbClr val="808080">
                <a:alpha val="18430"/>
              </a:srgbClr>
            </a:outerShdw>
          </a:effectLst>
        </p:spPr>
        <p:txBody>
          <a:bodyPr spcFirstLastPara="1" wrap="square" lIns="45704" tIns="45704" rIns="45704" bIns="45704" anchor="ctr" anchorCtr="0">
            <a:noAutofit/>
          </a:bodyPr>
          <a:lstStyle/>
          <a:p>
            <a:pPr>
              <a:spcBef>
                <a:spcPts val="0"/>
              </a:spcBef>
              <a:spcAft>
                <a:spcPts val="0"/>
              </a:spcAft>
              <a:buClr>
                <a:srgbClr val="000000"/>
              </a:buClr>
              <a:buSzPts val="900"/>
            </a:pPr>
            <a:endParaRPr sz="1686">
              <a:solidFill>
                <a:srgbClr val="AE2830"/>
              </a:solidFill>
              <a:latin typeface="Lato Light"/>
              <a:ea typeface="Lato Light"/>
              <a:cs typeface="Lato Light"/>
              <a:sym typeface="Lato Light"/>
            </a:endParaRPr>
          </a:p>
        </p:txBody>
      </p:sp>
      <p:cxnSp>
        <p:nvCxnSpPr>
          <p:cNvPr id="196" name="Google Shape;196;g27d7ecf2840_0_63"/>
          <p:cNvCxnSpPr/>
          <p:nvPr/>
        </p:nvCxnSpPr>
        <p:spPr>
          <a:xfrm>
            <a:off x="1211995" y="1648937"/>
            <a:ext cx="1811671" cy="0"/>
          </a:xfrm>
          <a:prstGeom prst="straightConnector1">
            <a:avLst/>
          </a:prstGeom>
          <a:noFill/>
          <a:ln w="57150" cap="flat" cmpd="sng">
            <a:solidFill>
              <a:srgbClr val="AE2830"/>
            </a:solidFill>
            <a:prstDash val="solid"/>
            <a:round/>
            <a:headEnd type="none" w="sm" len="sm"/>
            <a:tailEnd type="none" w="sm" len="sm"/>
          </a:ln>
        </p:spPr>
      </p:cxnSp>
      <p:sp>
        <p:nvSpPr>
          <p:cNvPr id="11" name="Text Box 1" descr="TextBox 8">
            <a:extLst>
              <a:ext uri="{FF2B5EF4-FFF2-40B4-BE49-F238E27FC236}">
                <a16:creationId xmlns:a16="http://schemas.microsoft.com/office/drawing/2014/main" id="{DE5678FA-9D4D-3BE2-8600-C88C272E9862}"/>
              </a:ext>
            </a:extLst>
          </p:cNvPr>
          <p:cNvSpPr txBox="1">
            <a:spLocks/>
          </p:cNvSpPr>
          <p:nvPr/>
        </p:nvSpPr>
        <p:spPr bwMode="auto">
          <a:xfrm>
            <a:off x="904623" y="629437"/>
            <a:ext cx="1859279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charset="0"/>
                <a:sym typeface="BebasNeueBold" charset="0"/>
              </a:rPr>
              <a:t>MSIG / Automation Entry &amp; Exit Criteria</a:t>
            </a:r>
          </a:p>
        </p:txBody>
      </p:sp>
      <p:graphicFrame>
        <p:nvGraphicFramePr>
          <p:cNvPr id="2" name="Table 1">
            <a:extLst>
              <a:ext uri="{FF2B5EF4-FFF2-40B4-BE49-F238E27FC236}">
                <a16:creationId xmlns:a16="http://schemas.microsoft.com/office/drawing/2014/main" id="{90F8CCDB-CDEF-47EF-F593-20A6AB4C6573}"/>
              </a:ext>
            </a:extLst>
          </p:cNvPr>
          <p:cNvGraphicFramePr/>
          <p:nvPr>
            <p:extLst>
              <p:ext uri="{D42A27DB-BD31-4B8C-83A1-F6EECF244321}">
                <p14:modId xmlns:p14="http://schemas.microsoft.com/office/powerpoint/2010/main" val="4293603605"/>
              </p:ext>
            </p:extLst>
          </p:nvPr>
        </p:nvGraphicFramePr>
        <p:xfrm>
          <a:off x="1549776" y="2556978"/>
          <a:ext cx="20639664" cy="5915601"/>
        </p:xfrm>
        <a:graphic>
          <a:graphicData uri="http://schemas.openxmlformats.org/drawingml/2006/table">
            <a:tbl>
              <a:tblPr firstRow="1" bandRow="1">
                <a:tableStyleId>{5C22544A-7EE6-4342-B048-85BDC9FD1C3A}</a:tableStyleId>
              </a:tblPr>
              <a:tblGrid>
                <a:gridCol w="3798133">
                  <a:extLst>
                    <a:ext uri="{9D8B030D-6E8A-4147-A177-3AD203B41FA5}">
                      <a16:colId xmlns:a16="http://schemas.microsoft.com/office/drawing/2014/main" val="20000"/>
                    </a:ext>
                  </a:extLst>
                </a:gridCol>
                <a:gridCol w="7704992">
                  <a:extLst>
                    <a:ext uri="{9D8B030D-6E8A-4147-A177-3AD203B41FA5}">
                      <a16:colId xmlns:a16="http://schemas.microsoft.com/office/drawing/2014/main" val="20001"/>
                    </a:ext>
                  </a:extLst>
                </a:gridCol>
                <a:gridCol w="9136539">
                  <a:extLst>
                    <a:ext uri="{9D8B030D-6E8A-4147-A177-3AD203B41FA5}">
                      <a16:colId xmlns:a16="http://schemas.microsoft.com/office/drawing/2014/main" val="20002"/>
                    </a:ext>
                  </a:extLst>
                </a:gridCol>
              </a:tblGrid>
              <a:tr h="1074497">
                <a:tc rowSpan="2">
                  <a:txBody>
                    <a:bodyPr/>
                    <a:lstStyle/>
                    <a:p>
                      <a:pPr>
                        <a:buNone/>
                      </a:pPr>
                      <a:r>
                        <a:rPr lang="en-US" sz="1800">
                          <a:solidFill>
                            <a:srgbClr val="080808"/>
                          </a:solidFill>
                          <a:latin typeface="Graphik" panose="020B0503030202060203" pitchFamily="34" charset="0"/>
                        </a:rPr>
                        <a:t>Activity</a:t>
                      </a:r>
                    </a:p>
                  </a:txBody>
                  <a:tcPr/>
                </a:tc>
                <a:tc>
                  <a:txBody>
                    <a:bodyPr/>
                    <a:lstStyle/>
                    <a:p>
                      <a:pPr>
                        <a:buNone/>
                      </a:pPr>
                      <a:r>
                        <a:rPr lang="en-US" sz="2000">
                          <a:solidFill>
                            <a:srgbClr val="080808"/>
                          </a:solidFill>
                          <a:latin typeface="Graphik" panose="020B0503030202060203" pitchFamily="34" charset="0"/>
                        </a:rPr>
                        <a:t>Entry Criteria</a:t>
                      </a:r>
                    </a:p>
                  </a:txBody>
                  <a:tcPr/>
                </a:tc>
                <a:tc>
                  <a:txBody>
                    <a:bodyPr/>
                    <a:lstStyle/>
                    <a:p>
                      <a:pPr>
                        <a:buNone/>
                      </a:pPr>
                      <a:r>
                        <a:rPr lang="en-US" sz="2000">
                          <a:solidFill>
                            <a:srgbClr val="080808"/>
                          </a:solidFill>
                          <a:latin typeface="Graphik" panose="020B0503030202060203" pitchFamily="34" charset="0"/>
                        </a:rPr>
                        <a:t>Exit Criteria</a:t>
                      </a:r>
                    </a:p>
                  </a:txBody>
                  <a:tcPr/>
                </a:tc>
                <a:extLst>
                  <a:ext uri="{0D108BD9-81ED-4DB2-BD59-A6C34878D82A}">
                    <a16:rowId xmlns:a16="http://schemas.microsoft.com/office/drawing/2014/main" val="10000"/>
                  </a:ext>
                </a:extLst>
              </a:tr>
              <a:tr h="979704">
                <a:tc vMerge="1">
                  <a:txBody>
                    <a:bodyPr/>
                    <a:lstStyle/>
                    <a:p>
                      <a:endParaRPr lang="en-US"/>
                    </a:p>
                  </a:txBody>
                  <a:tcPr/>
                </a:tc>
                <a:tc>
                  <a:txBody>
                    <a:bodyPr/>
                    <a:lstStyle/>
                    <a:p>
                      <a:pPr>
                        <a:buNone/>
                      </a:pPr>
                      <a:r>
                        <a:rPr lang="en-US" sz="1800">
                          <a:solidFill>
                            <a:srgbClr val="080808"/>
                          </a:solidFill>
                          <a:latin typeface="Graphik" panose="020B0503030202060203" pitchFamily="34" charset="0"/>
                        </a:rPr>
                        <a:t>Pre-conditions that need to be satisfied before commencement of script design</a:t>
                      </a:r>
                    </a:p>
                  </a:txBody>
                  <a:tcPr/>
                </a:tc>
                <a:tc>
                  <a:txBody>
                    <a:bodyPr/>
                    <a:lstStyle/>
                    <a:p>
                      <a:pPr>
                        <a:buNone/>
                      </a:pPr>
                      <a:r>
                        <a:rPr lang="en-US" sz="1800">
                          <a:solidFill>
                            <a:srgbClr val="080808"/>
                          </a:solidFill>
                          <a:latin typeface="Graphik" panose="020B0503030202060203" pitchFamily="34" charset="0"/>
                        </a:rPr>
                        <a:t>Activities that mark completion of script design</a:t>
                      </a:r>
                    </a:p>
                  </a:txBody>
                  <a:tcPr/>
                </a:tc>
                <a:extLst>
                  <a:ext uri="{0D108BD9-81ED-4DB2-BD59-A6C34878D82A}">
                    <a16:rowId xmlns:a16="http://schemas.microsoft.com/office/drawing/2014/main" val="10001"/>
                  </a:ext>
                </a:extLst>
              </a:tr>
              <a:tr h="2584815">
                <a:tc>
                  <a:txBody>
                    <a:bodyPr/>
                    <a:lstStyle/>
                    <a:p>
                      <a:pPr>
                        <a:buNone/>
                      </a:pPr>
                      <a:r>
                        <a:rPr lang="en-US" sz="1800">
                          <a:solidFill>
                            <a:srgbClr val="080808"/>
                          </a:solidFill>
                          <a:latin typeface="Graphik" panose="020B0503030202060203" pitchFamily="34" charset="0"/>
                        </a:rPr>
                        <a:t>Automation script design</a:t>
                      </a:r>
                    </a:p>
                  </a:txBody>
                  <a:tcPr/>
                </a:tc>
                <a:tc>
                  <a:txBody>
                    <a:bodyPr/>
                    <a:lstStyle/>
                    <a:p>
                      <a:pPr marL="285750" indent="-285750" algn="l">
                        <a:buFont typeface="Wingdings" panose="05000000000000000000" charset="0"/>
                        <a:buChar char="ü"/>
                      </a:pPr>
                      <a:r>
                        <a:rPr lang="en-US" sz="1800">
                          <a:solidFill>
                            <a:srgbClr val="080808"/>
                          </a:solidFill>
                          <a:latin typeface="Graphik" panose="020B0503030202060203" pitchFamily="34" charset="0"/>
                        </a:rPr>
                        <a:t>Identify the test cases candidate for ClaimCenter automation</a:t>
                      </a:r>
                    </a:p>
                    <a:p>
                      <a:pPr marL="285750" indent="-285750" algn="l">
                        <a:buFont typeface="Wingdings" panose="05000000000000000000" charset="0"/>
                        <a:buChar char="ü"/>
                      </a:pPr>
                      <a:r>
                        <a:rPr lang="en-US" sz="1800">
                          <a:solidFill>
                            <a:srgbClr val="080808"/>
                          </a:solidFill>
                          <a:latin typeface="Graphik" panose="020B0503030202060203" pitchFamily="34" charset="0"/>
                        </a:rPr>
                        <a:t>Complete manual test cases for the automation</a:t>
                      </a:r>
                    </a:p>
                    <a:p>
                      <a:pPr marL="285750" indent="-285750" algn="l">
                        <a:buFont typeface="Wingdings" panose="05000000000000000000" charset="0"/>
                        <a:buChar char="ü"/>
                      </a:pPr>
                      <a:r>
                        <a:rPr lang="en-US" sz="1800">
                          <a:solidFill>
                            <a:srgbClr val="080808"/>
                          </a:solidFill>
                          <a:latin typeface="Graphik" panose="020B0503030202060203" pitchFamily="34" charset="0"/>
                        </a:rPr>
                        <a:t>Functional team-signed off for the identified test cases for automation</a:t>
                      </a:r>
                    </a:p>
                    <a:p>
                      <a:pPr marL="285750" indent="-285750" algn="l">
                        <a:buFont typeface="Wingdings" panose="05000000000000000000" charset="0"/>
                        <a:buChar char="ü"/>
                      </a:pPr>
                      <a:r>
                        <a:rPr lang="en-US" sz="1800">
                          <a:solidFill>
                            <a:srgbClr val="080808"/>
                          </a:solidFill>
                          <a:latin typeface="Graphik" panose="020B0503030202060203" pitchFamily="34" charset="0"/>
                        </a:rPr>
                        <a:t>Application stability to automate test scripts</a:t>
                      </a:r>
                    </a:p>
                  </a:txBody>
                  <a:tcPr/>
                </a:tc>
                <a:tc>
                  <a:txBody>
                    <a:bodyPr/>
                    <a:lstStyle/>
                    <a:p>
                      <a:pPr marL="285750" indent="-285750">
                        <a:buFont typeface="Wingdings" panose="05000000000000000000" charset="0"/>
                        <a:buChar char="ü"/>
                      </a:pPr>
                      <a:r>
                        <a:rPr lang="en-US" sz="1800">
                          <a:solidFill>
                            <a:srgbClr val="080808"/>
                          </a:solidFill>
                          <a:latin typeface="Graphik" panose="020B0503030202060203" pitchFamily="34" charset="0"/>
                        </a:rPr>
                        <a:t>Dry run of the scripts designed</a:t>
                      </a:r>
                    </a:p>
                    <a:p>
                      <a:pPr marL="285750" indent="-285750">
                        <a:buFont typeface="Wingdings" panose="05000000000000000000" charset="0"/>
                        <a:buChar char="ü"/>
                      </a:pPr>
                      <a:r>
                        <a:rPr lang="en-US" sz="1800">
                          <a:solidFill>
                            <a:srgbClr val="080808"/>
                          </a:solidFill>
                          <a:latin typeface="Graphik" panose="020B0503030202060203" pitchFamily="34" charset="0"/>
                        </a:rPr>
                        <a:t>Verify objective of test cases (policy/billing/claim) that meets behavior driven tests</a:t>
                      </a:r>
                    </a:p>
                    <a:p>
                      <a:pPr marL="285750" indent="-285750">
                        <a:buFont typeface="Wingdings" panose="05000000000000000000" charset="0"/>
                        <a:buChar char="ü"/>
                      </a:pPr>
                      <a:r>
                        <a:rPr lang="en-US" sz="1800">
                          <a:solidFill>
                            <a:srgbClr val="080808"/>
                          </a:solidFill>
                          <a:latin typeface="Graphik" panose="020B0503030202060203" pitchFamily="34" charset="0"/>
                        </a:rPr>
                        <a:t>Test cases stored (marked as automation candidate) in Azure DevOps</a:t>
                      </a:r>
                    </a:p>
                    <a:p>
                      <a:pPr marL="285750" indent="-285750">
                        <a:buFont typeface="Wingdings" panose="05000000000000000000" charset="0"/>
                        <a:buChar char="ü"/>
                      </a:pPr>
                      <a:r>
                        <a:rPr lang="en-US" sz="1800">
                          <a:solidFill>
                            <a:srgbClr val="080808"/>
                          </a:solidFill>
                          <a:latin typeface="Graphik" panose="020B0503030202060203" pitchFamily="34" charset="0"/>
                        </a:rPr>
                        <a:t>Test scripts stored in bitbucket</a:t>
                      </a:r>
                    </a:p>
                    <a:p>
                      <a:pPr marL="285750" indent="-285750">
                        <a:buFont typeface="Wingdings" panose="05000000000000000000" charset="0"/>
                        <a:buChar char="ü"/>
                      </a:pPr>
                      <a:r>
                        <a:rPr lang="en-US" sz="1800">
                          <a:solidFill>
                            <a:srgbClr val="080808"/>
                          </a:solidFill>
                          <a:latin typeface="Graphik" panose="020B0503030202060203" pitchFamily="34" charset="0"/>
                        </a:rPr>
                        <a:t>Traceability maintained for completed test design</a:t>
                      </a:r>
                    </a:p>
                    <a:p>
                      <a:pPr marL="285750" indent="-285750">
                        <a:buFont typeface="Wingdings" panose="05000000000000000000" charset="0"/>
                        <a:buChar char="ü"/>
                      </a:pPr>
                      <a:r>
                        <a:rPr lang="en-US" sz="1800">
                          <a:solidFill>
                            <a:srgbClr val="080808"/>
                          </a:solidFill>
                          <a:latin typeface="Graphik" panose="020B0503030202060203" pitchFamily="34" charset="0"/>
                        </a:rPr>
                        <a:t>Successful completion of script design</a:t>
                      </a:r>
                    </a:p>
                  </a:txBody>
                  <a:tcPr/>
                </a:tc>
                <a:extLst>
                  <a:ext uri="{0D108BD9-81ED-4DB2-BD59-A6C34878D82A}">
                    <a16:rowId xmlns:a16="http://schemas.microsoft.com/office/drawing/2014/main" val="10002"/>
                  </a:ext>
                </a:extLst>
              </a:tr>
              <a:tr h="1276585">
                <a:tc>
                  <a:txBody>
                    <a:bodyPr/>
                    <a:lstStyle/>
                    <a:p>
                      <a:pPr>
                        <a:buNone/>
                      </a:pPr>
                      <a:r>
                        <a:rPr lang="en-US" sz="1800">
                          <a:solidFill>
                            <a:srgbClr val="080808"/>
                          </a:solidFill>
                          <a:latin typeface="Graphik" panose="020B0503030202060203" pitchFamily="34" charset="0"/>
                        </a:rPr>
                        <a:t>Execution</a:t>
                      </a:r>
                    </a:p>
                  </a:txBody>
                  <a:tcPr/>
                </a:tc>
                <a:tc>
                  <a:txBody>
                    <a:bodyPr/>
                    <a:lstStyle/>
                    <a:p>
                      <a:pPr marL="285750" indent="-285750">
                        <a:buFont typeface="Wingdings" panose="05000000000000000000" charset="0"/>
                        <a:buChar char="ü"/>
                      </a:pPr>
                      <a:r>
                        <a:rPr lang="en-US" sz="1800">
                          <a:solidFill>
                            <a:srgbClr val="080808"/>
                          </a:solidFill>
                          <a:latin typeface="Graphik" panose="020B0503030202060203" pitchFamily="34" charset="0"/>
                        </a:rPr>
                        <a:t>Availability of the code</a:t>
                      </a:r>
                    </a:p>
                    <a:p>
                      <a:pPr marL="285750" indent="-285750">
                        <a:buFont typeface="Wingdings" panose="05000000000000000000" charset="0"/>
                        <a:buChar char="ü"/>
                      </a:pPr>
                      <a:r>
                        <a:rPr lang="en-US" sz="1800">
                          <a:solidFill>
                            <a:srgbClr val="080808"/>
                          </a:solidFill>
                          <a:latin typeface="Graphik" panose="020B0503030202060203" pitchFamily="34" charset="0"/>
                        </a:rPr>
                        <a:t>Application stability </a:t>
                      </a:r>
                    </a:p>
                    <a:p>
                      <a:pPr marL="285750" indent="-285750">
                        <a:buFont typeface="Wingdings" panose="05000000000000000000" charset="0"/>
                        <a:buChar char="ü"/>
                      </a:pPr>
                      <a:r>
                        <a:rPr lang="en-US" sz="1800">
                          <a:solidFill>
                            <a:srgbClr val="080808"/>
                          </a:solidFill>
                          <a:latin typeface="Graphik" panose="020B0503030202060203" pitchFamily="34" charset="0"/>
                        </a:rPr>
                        <a:t>Any defects open should be unblocked for execution</a:t>
                      </a:r>
                    </a:p>
                  </a:txBody>
                  <a:tcPr/>
                </a:tc>
                <a:tc>
                  <a:txBody>
                    <a:bodyPr/>
                    <a:lstStyle/>
                    <a:p>
                      <a:pPr marL="285750" indent="-285750">
                        <a:buFont typeface="Wingdings" panose="05000000000000000000" charset="0"/>
                        <a:buChar char="ü"/>
                      </a:pPr>
                      <a:r>
                        <a:rPr lang="en-US" sz="1800">
                          <a:solidFill>
                            <a:srgbClr val="080808"/>
                          </a:solidFill>
                          <a:latin typeface="Graphik" panose="020B0503030202060203" pitchFamily="34" charset="0"/>
                        </a:rPr>
                        <a:t>Complete execution with no issues</a:t>
                      </a:r>
                    </a:p>
                    <a:p>
                      <a:pPr marL="285750" indent="-285750">
                        <a:buFont typeface="Wingdings" panose="05000000000000000000" charset="0"/>
                        <a:buChar char="ü"/>
                      </a:pPr>
                      <a:r>
                        <a:rPr lang="en-US" sz="1800">
                          <a:solidFill>
                            <a:srgbClr val="080808"/>
                          </a:solidFill>
                          <a:latin typeface="Graphik" panose="020B0503030202060203" pitchFamily="34" charset="0"/>
                        </a:rPr>
                        <a:t>No defects reported</a:t>
                      </a:r>
                    </a:p>
                    <a:p>
                      <a:pPr marL="285750" indent="-285750">
                        <a:buFont typeface="Wingdings" panose="05000000000000000000" charset="0"/>
                        <a:buChar char="ü"/>
                      </a:pPr>
                      <a:r>
                        <a:rPr lang="en-US" sz="1800">
                          <a:solidFill>
                            <a:srgbClr val="080808"/>
                          </a:solidFill>
                          <a:latin typeface="Graphik" panose="020B0503030202060203" pitchFamily="34" charset="0"/>
                        </a:rPr>
                        <a:t>Provide test results summary and logs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6192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38</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2299781" y="4668983"/>
            <a:ext cx="9310950" cy="1595630"/>
          </a:xfrm>
          <a:prstGeom prst="rect">
            <a:avLst/>
          </a:prstGeom>
          <a:noFill/>
        </p:spPr>
        <p:txBody>
          <a:bodyPr wrap="square" rtlCol="0">
            <a:spAutoFit/>
          </a:bodyPr>
          <a:lstStyle/>
          <a:p>
            <a:pPr>
              <a:lnSpc>
                <a:spcPct val="150000"/>
              </a:lnSpc>
            </a:pPr>
            <a:r>
              <a:rPr lang="en-US" sz="7500" b="1">
                <a:solidFill>
                  <a:schemeClr val="bg1"/>
                </a:solidFill>
              </a:rPr>
              <a:t>Thank You</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2773729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39</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2299781" y="4668983"/>
            <a:ext cx="9310950" cy="1595630"/>
          </a:xfrm>
          <a:prstGeom prst="rect">
            <a:avLst/>
          </a:prstGeom>
          <a:noFill/>
        </p:spPr>
        <p:txBody>
          <a:bodyPr wrap="square" rtlCol="0">
            <a:spAutoFit/>
          </a:bodyPr>
          <a:lstStyle/>
          <a:p>
            <a:pPr>
              <a:lnSpc>
                <a:spcPct val="150000"/>
              </a:lnSpc>
            </a:pPr>
            <a:r>
              <a:rPr lang="en-US" sz="7500" b="1">
                <a:solidFill>
                  <a:schemeClr val="bg1"/>
                </a:solidFill>
              </a:rPr>
              <a:t>RACI</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182639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4</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08953" y="2237362"/>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595337" y="4897699"/>
            <a:ext cx="8949446" cy="1695849"/>
          </a:xfrm>
          <a:prstGeom prst="rect">
            <a:avLst/>
          </a:prstGeom>
          <a:noFill/>
        </p:spPr>
        <p:txBody>
          <a:bodyPr wrap="square" rtlCol="0">
            <a:spAutoFit/>
          </a:bodyPr>
          <a:lstStyle/>
          <a:p>
            <a:pPr>
              <a:lnSpc>
                <a:spcPct val="150000"/>
              </a:lnSpc>
            </a:pPr>
            <a:r>
              <a:rPr lang="en-US" sz="8000" b="1">
                <a:solidFill>
                  <a:schemeClr val="bg1"/>
                </a:solidFill>
              </a:rPr>
              <a:t>Scope &amp; Timeline</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10" name="Picture 9">
            <a:extLst>
              <a:ext uri="{FF2B5EF4-FFF2-40B4-BE49-F238E27FC236}">
                <a16:creationId xmlns:a16="http://schemas.microsoft.com/office/drawing/2014/main" id="{F5EE5CC6-E18A-19F0-312B-CE887E8EC678}"/>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12" name="Picture 11">
            <a:extLst>
              <a:ext uri="{FF2B5EF4-FFF2-40B4-BE49-F238E27FC236}">
                <a16:creationId xmlns:a16="http://schemas.microsoft.com/office/drawing/2014/main" id="{2079B2B5-BCCB-0079-EDD6-194A146AED82}"/>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890BA2E2-F563-6397-3D67-546ACA631F5D}"/>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1031785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RACI</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40</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pic>
        <p:nvPicPr>
          <p:cNvPr id="1026" name="Picture 2">
            <a:extLst>
              <a:ext uri="{FF2B5EF4-FFF2-40B4-BE49-F238E27FC236}">
                <a16:creationId xmlns:a16="http://schemas.microsoft.com/office/drawing/2014/main" id="{748D8F67-61EB-B1EF-6C6F-89319DC9A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207" y="2428874"/>
            <a:ext cx="19631303" cy="95481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298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R1 Program Level &amp; Automation Strategy (Current)</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41</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sp>
        <p:nvSpPr>
          <p:cNvPr id="3" name="TextBox 2">
            <a:extLst>
              <a:ext uri="{FF2B5EF4-FFF2-40B4-BE49-F238E27FC236}">
                <a16:creationId xmlns:a16="http://schemas.microsoft.com/office/drawing/2014/main" id="{8ABA52D3-F512-DBCA-651B-BBDB24140674}"/>
              </a:ext>
            </a:extLst>
          </p:cNvPr>
          <p:cNvSpPr txBox="1"/>
          <p:nvPr/>
        </p:nvSpPr>
        <p:spPr>
          <a:xfrm>
            <a:off x="1312985" y="2461846"/>
            <a:ext cx="20062092" cy="3969420"/>
          </a:xfrm>
          <a:prstGeom prst="rect">
            <a:avLst/>
          </a:prstGeom>
          <a:noFill/>
        </p:spPr>
        <p:txBody>
          <a:bodyPr wrap="square" rtlCol="0">
            <a:spAutoFit/>
          </a:bodyPr>
          <a:lstStyle/>
          <a:p>
            <a:r>
              <a:rPr lang="en-US">
                <a:hlinkClick r:id="rId3"/>
              </a:rPr>
              <a:t>https://msighusa.sharepoint.com/:w:/s/GuideWireCore/EcPlOqNwyZdKriiMg_0LJUIBGSbHQgs5JoMG7PPqsoh8rw?e=wPw8l7</a:t>
            </a:r>
            <a:endParaRPr lang="en-US"/>
          </a:p>
          <a:p>
            <a:endParaRPr lang="en-US"/>
          </a:p>
          <a:p>
            <a:endParaRPr lang="en-US"/>
          </a:p>
          <a:p>
            <a:r>
              <a:rPr lang="en-US">
                <a:hlinkClick r:id="rId4"/>
              </a:rPr>
              <a:t>https://msighusa.sharepoint.com/:w:/s/GuideWireCore/Eb1GgOYPMhhDnoGqeu8Eqw4BZQmPt-fabZiPQC-8rC1RFQ?e=HbkZUI</a:t>
            </a:r>
            <a:endParaRPr lang="en-US"/>
          </a:p>
          <a:p>
            <a:endParaRPr lang="en-US"/>
          </a:p>
        </p:txBody>
      </p:sp>
    </p:spTree>
    <p:extLst>
      <p:ext uri="{BB962C8B-B14F-4D97-AF65-F5344CB8AC3E}">
        <p14:creationId xmlns:p14="http://schemas.microsoft.com/office/powerpoint/2010/main" val="307428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2D9F54-490E-5F1D-7EBD-FB9FFED382D4}"/>
              </a:ext>
            </a:extLst>
          </p:cNvPr>
          <p:cNvGrpSpPr/>
          <p:nvPr/>
        </p:nvGrpSpPr>
        <p:grpSpPr>
          <a:xfrm>
            <a:off x="1211996" y="1777159"/>
            <a:ext cx="10856417" cy="11081591"/>
            <a:chOff x="1928591" y="1777159"/>
            <a:chExt cx="10063421" cy="10937043"/>
          </a:xfrm>
        </p:grpSpPr>
        <p:sp>
          <p:nvSpPr>
            <p:cNvPr id="4" name="Rectangle 3">
              <a:extLst>
                <a:ext uri="{FF2B5EF4-FFF2-40B4-BE49-F238E27FC236}">
                  <a16:creationId xmlns:a16="http://schemas.microsoft.com/office/drawing/2014/main" id="{001E08CB-DD8D-49DD-B2E8-42AE288C81F5}"/>
                </a:ext>
              </a:extLst>
            </p:cNvPr>
            <p:cNvSpPr/>
            <p:nvPr/>
          </p:nvSpPr>
          <p:spPr>
            <a:xfrm>
              <a:off x="1928591" y="2200933"/>
              <a:ext cx="10063421" cy="1051326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raphik" panose="020B0503030202060203" pitchFamily="34" charset="0"/>
              </a:endParaRPr>
            </a:p>
          </p:txBody>
        </p:sp>
        <p:sp>
          <p:nvSpPr>
            <p:cNvPr id="5" name="TextBox 4">
              <a:extLst>
                <a:ext uri="{FF2B5EF4-FFF2-40B4-BE49-F238E27FC236}">
                  <a16:creationId xmlns:a16="http://schemas.microsoft.com/office/drawing/2014/main" id="{F88517B0-1347-4BF0-8CE0-2380AE8B14D1}"/>
                </a:ext>
              </a:extLst>
            </p:cNvPr>
            <p:cNvSpPr txBox="1"/>
            <p:nvPr/>
          </p:nvSpPr>
          <p:spPr>
            <a:xfrm>
              <a:off x="2215596" y="1777159"/>
              <a:ext cx="9613337" cy="394891"/>
            </a:xfrm>
            <a:prstGeom prst="rect">
              <a:avLst/>
            </a:prstGeom>
            <a:solidFill>
              <a:srgbClr val="1C146B"/>
            </a:solidFill>
          </p:spPr>
          <p:txBody>
            <a:bodyPr wrap="square" lIns="91440" tIns="45720" rIns="91440" bIns="45720" rtlCol="0" anchor="t">
              <a:spAutoFit/>
            </a:bodyPr>
            <a:lstStyle/>
            <a:p>
              <a:pPr algn="ctr"/>
              <a:r>
                <a:rPr lang="en-US" sz="2000" b="1">
                  <a:solidFill>
                    <a:schemeClr val="bg1"/>
                  </a:solidFill>
                  <a:latin typeface="Graphik" panose="020B0503030202060203" pitchFamily="34" charset="0"/>
                  <a:ea typeface="MS PGothic"/>
                </a:rPr>
                <a:t>QA Scope of Work</a:t>
              </a:r>
            </a:p>
          </p:txBody>
        </p:sp>
        <p:sp>
          <p:nvSpPr>
            <p:cNvPr id="6" name="TextBox 5">
              <a:extLst>
                <a:ext uri="{FF2B5EF4-FFF2-40B4-BE49-F238E27FC236}">
                  <a16:creationId xmlns:a16="http://schemas.microsoft.com/office/drawing/2014/main" id="{7BC22B22-53DD-4AC4-BB81-2B3E6ED50DDC}"/>
                </a:ext>
              </a:extLst>
            </p:cNvPr>
            <p:cNvSpPr txBox="1"/>
            <p:nvPr/>
          </p:nvSpPr>
          <p:spPr>
            <a:xfrm>
              <a:off x="2215530" y="2331313"/>
              <a:ext cx="9590360" cy="6470129"/>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000" b="1">
                  <a:solidFill>
                    <a:srgbClr val="000000"/>
                  </a:solidFill>
                  <a:latin typeface="Graphik" panose="020B0503030202060203" pitchFamily="34" charset="0"/>
                  <a:ea typeface="MS PGothic"/>
                </a:rPr>
                <a:t>Configuration of new Line of Business implementation for Workers’ Compensation into Guidewire Cloud ClaimCenter</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Follow the Minimum Viable Product (MVP) Approach as the existing R1 program and maintain 95% or more OOTB Code and functionality.</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Utilize existing common functionality from ClaimCenter V9, only modify configuration where necessary for Workers’ Compensation line of business.</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Workers’ Compensation Coverage configured for 50 United States</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Handling of TPA Claims</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Implement Guidewire Cloud Jutro Digital Portal  </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Conversion of existing Workers’ Compensation claims out of </a:t>
              </a:r>
              <a:r>
                <a:rPr lang="en-US" sz="2000" b="1">
                  <a:solidFill>
                    <a:srgbClr val="000000"/>
                  </a:solidFill>
                  <a:latin typeface="Graphik" panose="020B0503030202060203" pitchFamily="34" charset="0"/>
                  <a:ea typeface="MS PGothic"/>
                </a:rPr>
                <a:t>iVOS, WINS </a:t>
              </a:r>
              <a:r>
                <a:rPr lang="en-US" sz="2000">
                  <a:solidFill>
                    <a:srgbClr val="000000"/>
                  </a:solidFill>
                  <a:latin typeface="Graphik" panose="020B0503030202060203" pitchFamily="34" charset="0"/>
                  <a:ea typeface="MS PGothic"/>
                </a:rPr>
                <a:t>into Guidewire Cloud ClaimCenter</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Upgrade of ClaimCenter V9 to GW Cloud ClaimCenter</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SmartComm Forms Integration and Testing of CC forms</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QA Testing and GT Automation</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Performance testing of GW </a:t>
              </a:r>
              <a:r>
                <a:rPr lang="en-US" sz="2000" err="1">
                  <a:solidFill>
                    <a:srgbClr val="000000"/>
                  </a:solidFill>
                  <a:latin typeface="Graphik" panose="020B0503030202060203" pitchFamily="34" charset="0"/>
                  <a:ea typeface="MS PGothic"/>
                </a:rPr>
                <a:t>ClaimCenter</a:t>
              </a:r>
              <a:endParaRPr lang="en-US" sz="2000">
                <a:solidFill>
                  <a:srgbClr val="000000"/>
                </a:solidFill>
                <a:latin typeface="Graphik" panose="020B0503030202060203" pitchFamily="34" charset="0"/>
                <a:ea typeface="MS PGothic"/>
              </a:endParaRPr>
            </a:p>
            <a:p>
              <a:endParaRPr lang="en-US" sz="2000">
                <a:solidFill>
                  <a:srgbClr val="000000"/>
                </a:solidFill>
                <a:latin typeface="Graphik" panose="020B0503030202060203" pitchFamily="34" charset="0"/>
                <a:ea typeface="MS PGothic"/>
              </a:endParaRPr>
            </a:p>
            <a:p>
              <a:endParaRPr lang="en-US" sz="2000">
                <a:solidFill>
                  <a:srgbClr val="000000"/>
                </a:solidFill>
                <a:latin typeface="Graphik" panose="020B0503030202060203" pitchFamily="34" charset="0"/>
                <a:ea typeface="MS PGothic"/>
              </a:endParaRPr>
            </a:p>
            <a:p>
              <a:r>
                <a:rPr lang="en-US" sz="2000" b="1">
                  <a:solidFill>
                    <a:srgbClr val="000000"/>
                  </a:solidFill>
                  <a:latin typeface="Graphik" panose="020B0503030202060203" pitchFamily="34" charset="0"/>
                  <a:ea typeface="MS PGothic"/>
                </a:rPr>
                <a:t>Additional Scope:</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BillingCenter configuration for Deductible Billing</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Integrations of Deductible Billing and External PAS to BillingCenter</a:t>
              </a:r>
            </a:p>
            <a:p>
              <a:pPr marL="342900" indent="-342900">
                <a:buFont typeface="Arial" panose="020B0604020202020204" pitchFamily="34" charset="0"/>
                <a:buChar char="•"/>
              </a:pPr>
              <a:r>
                <a:rPr lang="en-US" sz="2000">
                  <a:solidFill>
                    <a:srgbClr val="000000"/>
                  </a:solidFill>
                  <a:latin typeface="Graphik" panose="020B0503030202060203" pitchFamily="34" charset="0"/>
                  <a:ea typeface="MS PGothic"/>
                </a:rPr>
                <a:t>Workers’ Compensation claims document testing</a:t>
              </a:r>
            </a:p>
          </p:txBody>
        </p:sp>
      </p:grpSp>
      <p:grpSp>
        <p:nvGrpSpPr>
          <p:cNvPr id="28" name="Group 27">
            <a:extLst>
              <a:ext uri="{FF2B5EF4-FFF2-40B4-BE49-F238E27FC236}">
                <a16:creationId xmlns:a16="http://schemas.microsoft.com/office/drawing/2014/main" id="{F3DDA5D3-14BA-79FE-391E-06F2D34CBFE2}"/>
              </a:ext>
            </a:extLst>
          </p:cNvPr>
          <p:cNvGrpSpPr/>
          <p:nvPr/>
        </p:nvGrpSpPr>
        <p:grpSpPr>
          <a:xfrm>
            <a:off x="12429027" y="6759905"/>
            <a:ext cx="10949390" cy="2371904"/>
            <a:chOff x="12430394" y="7388127"/>
            <a:chExt cx="10949390" cy="2371904"/>
          </a:xfrm>
        </p:grpSpPr>
        <p:grpSp>
          <p:nvGrpSpPr>
            <p:cNvPr id="25" name="Group 24">
              <a:extLst>
                <a:ext uri="{FF2B5EF4-FFF2-40B4-BE49-F238E27FC236}">
                  <a16:creationId xmlns:a16="http://schemas.microsoft.com/office/drawing/2014/main" id="{3B23142A-B5C6-53EF-1161-C7A1B44445A9}"/>
                </a:ext>
              </a:extLst>
            </p:cNvPr>
            <p:cNvGrpSpPr/>
            <p:nvPr/>
          </p:nvGrpSpPr>
          <p:grpSpPr>
            <a:xfrm>
              <a:off x="12430394" y="7388127"/>
              <a:ext cx="10949390" cy="2371904"/>
              <a:chOff x="12430394" y="7388127"/>
              <a:chExt cx="10949390" cy="2371904"/>
            </a:xfrm>
          </p:grpSpPr>
          <p:sp>
            <p:nvSpPr>
              <p:cNvPr id="13" name="Rectangle 12">
                <a:extLst>
                  <a:ext uri="{FF2B5EF4-FFF2-40B4-BE49-F238E27FC236}">
                    <a16:creationId xmlns:a16="http://schemas.microsoft.com/office/drawing/2014/main" id="{64F433FD-0136-4C53-BBD1-C780D48A3EF8}"/>
                  </a:ext>
                </a:extLst>
              </p:cNvPr>
              <p:cNvSpPr/>
              <p:nvPr/>
            </p:nvSpPr>
            <p:spPr>
              <a:xfrm>
                <a:off x="12430394" y="7670684"/>
                <a:ext cx="10949390" cy="208934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raphik" panose="020B0503030202060203" pitchFamily="34" charset="0"/>
                </a:endParaRPr>
              </a:p>
            </p:txBody>
          </p:sp>
          <p:sp>
            <p:nvSpPr>
              <p:cNvPr id="14" name="TextBox 13">
                <a:extLst>
                  <a:ext uri="{FF2B5EF4-FFF2-40B4-BE49-F238E27FC236}">
                    <a16:creationId xmlns:a16="http://schemas.microsoft.com/office/drawing/2014/main" id="{3E5C9889-0D60-4E73-9208-68C4A6CD67E7}"/>
                  </a:ext>
                </a:extLst>
              </p:cNvPr>
              <p:cNvSpPr txBox="1"/>
              <p:nvPr/>
            </p:nvSpPr>
            <p:spPr>
              <a:xfrm>
                <a:off x="13679403" y="7388127"/>
                <a:ext cx="6997068" cy="400110"/>
              </a:xfrm>
              <a:prstGeom prst="rect">
                <a:avLst/>
              </a:prstGeom>
              <a:solidFill>
                <a:srgbClr val="1C146B"/>
              </a:solidFill>
            </p:spPr>
            <p:txBody>
              <a:bodyPr wrap="square" lIns="91440" tIns="45720" rIns="91440" bIns="45720" rtlCol="0" anchor="t">
                <a:spAutoFit/>
              </a:bodyPr>
              <a:lstStyle/>
              <a:p>
                <a:pPr algn="ctr"/>
                <a:r>
                  <a:rPr lang="en-US" sz="2000" b="1">
                    <a:solidFill>
                      <a:schemeClr val="bg1"/>
                    </a:solidFill>
                    <a:latin typeface="Graphik" panose="020B0503030202060203" pitchFamily="34" charset="0"/>
                    <a:ea typeface="MS PGothic"/>
                  </a:rPr>
                  <a:t>Other Areas – MSIG Led</a:t>
                </a:r>
                <a:endParaRPr lang="en-US" sz="2000" b="1">
                  <a:solidFill>
                    <a:schemeClr val="bg1"/>
                  </a:solidFill>
                  <a:latin typeface="Graphik" panose="020B0503030202060203" pitchFamily="34" charset="0"/>
                </a:endParaRPr>
              </a:p>
            </p:txBody>
          </p:sp>
        </p:grpSp>
        <p:sp>
          <p:nvSpPr>
            <p:cNvPr id="15" name="TextBox 14">
              <a:extLst>
                <a:ext uri="{FF2B5EF4-FFF2-40B4-BE49-F238E27FC236}">
                  <a16:creationId xmlns:a16="http://schemas.microsoft.com/office/drawing/2014/main" id="{07293713-98B0-44D8-81B4-289BB4CCDF32}"/>
                </a:ext>
              </a:extLst>
            </p:cNvPr>
            <p:cNvSpPr txBox="1"/>
            <p:nvPr/>
          </p:nvSpPr>
          <p:spPr>
            <a:xfrm>
              <a:off x="12775290" y="7919740"/>
              <a:ext cx="10432181" cy="1323439"/>
            </a:xfrm>
            <a:prstGeom prst="rect">
              <a:avLst/>
            </a:prstGeom>
            <a:noFill/>
          </p:spPr>
          <p:txBody>
            <a:bodyPr wrap="square" lIns="91440" tIns="45720" rIns="91440" bIns="45720" rtlCol="0" anchor="t">
              <a:spAutoFit/>
            </a:bodyPr>
            <a:lstStyle/>
            <a:p>
              <a:pPr marL="570915" indent="-570915">
                <a:buFont typeface="Arial" panose="020B0604020202020204" pitchFamily="34" charset="0"/>
                <a:buChar char="•"/>
              </a:pPr>
              <a:r>
                <a:rPr lang="en-US" sz="2000">
                  <a:solidFill>
                    <a:srgbClr val="000000"/>
                  </a:solidFill>
                  <a:latin typeface="Graphik" panose="020B0503030202060203" pitchFamily="34" charset="0"/>
                  <a:ea typeface="MS PGothic"/>
                </a:rPr>
                <a:t>Non-Guidewire legacy testing (iVOS, WINS)</a:t>
              </a:r>
            </a:p>
            <a:p>
              <a:pPr marL="570915" indent="-570915">
                <a:buFont typeface="Arial" panose="020B0604020202020204" pitchFamily="34" charset="0"/>
                <a:buChar char="•"/>
              </a:pPr>
              <a:r>
                <a:rPr lang="en-US" sz="2000">
                  <a:solidFill>
                    <a:srgbClr val="000000"/>
                  </a:solidFill>
                  <a:latin typeface="Graphik" panose="020B0503030202060203" pitchFamily="34" charset="0"/>
                  <a:ea typeface="MS PGothic"/>
                </a:rPr>
                <a:t>3</a:t>
              </a:r>
              <a:r>
                <a:rPr lang="en-US" sz="2000" baseline="30000">
                  <a:solidFill>
                    <a:srgbClr val="000000"/>
                  </a:solidFill>
                  <a:latin typeface="Graphik" panose="020B0503030202060203" pitchFamily="34" charset="0"/>
                  <a:ea typeface="MS PGothic"/>
                </a:rPr>
                <a:t>rd</a:t>
              </a:r>
              <a:r>
                <a:rPr lang="en-US" sz="2000">
                  <a:solidFill>
                    <a:srgbClr val="000000"/>
                  </a:solidFill>
                  <a:latin typeface="Graphik" panose="020B0503030202060203" pitchFamily="34" charset="0"/>
                  <a:ea typeface="MS PGothic"/>
                </a:rPr>
                <a:t> Party Vendor coordination during testing</a:t>
              </a:r>
            </a:p>
            <a:p>
              <a:pPr marL="570915" indent="-570915">
                <a:buFont typeface="Arial" panose="020B0604020202020204" pitchFamily="34" charset="0"/>
                <a:buChar char="•"/>
              </a:pPr>
              <a:r>
                <a:rPr lang="en-US" sz="2000">
                  <a:solidFill>
                    <a:srgbClr val="000000"/>
                  </a:solidFill>
                  <a:latin typeface="Graphik" panose="020B0503030202060203" pitchFamily="34" charset="0"/>
                  <a:ea typeface="MS PGothic"/>
                </a:rPr>
                <a:t>Infrastructure / Cloud Environments during testing</a:t>
              </a:r>
            </a:p>
            <a:p>
              <a:pPr marL="570915" indent="-570915">
                <a:buFont typeface="Arial" panose="020B0604020202020204" pitchFamily="34" charset="0"/>
                <a:buChar char="•"/>
              </a:pPr>
              <a:r>
                <a:rPr lang="en-US" sz="2000">
                  <a:solidFill>
                    <a:srgbClr val="000000"/>
                  </a:solidFill>
                  <a:latin typeface="Graphik" panose="020B0503030202060203" pitchFamily="34" charset="0"/>
                  <a:ea typeface="MS PGothic"/>
                </a:rPr>
                <a:t>Existing Document Forms Migration </a:t>
              </a:r>
            </a:p>
          </p:txBody>
        </p:sp>
      </p:grpSp>
      <p:grpSp>
        <p:nvGrpSpPr>
          <p:cNvPr id="29" name="Group 28">
            <a:extLst>
              <a:ext uri="{FF2B5EF4-FFF2-40B4-BE49-F238E27FC236}">
                <a16:creationId xmlns:a16="http://schemas.microsoft.com/office/drawing/2014/main" id="{307047CE-8FA1-A7E9-639F-1C9D494164C7}"/>
              </a:ext>
            </a:extLst>
          </p:cNvPr>
          <p:cNvGrpSpPr/>
          <p:nvPr/>
        </p:nvGrpSpPr>
        <p:grpSpPr>
          <a:xfrm>
            <a:off x="12429027" y="9528528"/>
            <a:ext cx="10987508" cy="3263200"/>
            <a:chOff x="12409968" y="9984001"/>
            <a:chExt cx="10987508" cy="3263200"/>
          </a:xfrm>
        </p:grpSpPr>
        <p:sp>
          <p:nvSpPr>
            <p:cNvPr id="16" name="Rectangle 15">
              <a:extLst>
                <a:ext uri="{FF2B5EF4-FFF2-40B4-BE49-F238E27FC236}">
                  <a16:creationId xmlns:a16="http://schemas.microsoft.com/office/drawing/2014/main" id="{EBC15E8B-AA44-423C-A12F-83A0C8EBA4AA}"/>
                </a:ext>
              </a:extLst>
            </p:cNvPr>
            <p:cNvSpPr/>
            <p:nvPr/>
          </p:nvSpPr>
          <p:spPr>
            <a:xfrm>
              <a:off x="12409968" y="10388732"/>
              <a:ext cx="10987508" cy="285846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raphik" panose="020B0503030202060203" pitchFamily="34" charset="0"/>
              </a:endParaRPr>
            </a:p>
          </p:txBody>
        </p:sp>
        <p:sp>
          <p:nvSpPr>
            <p:cNvPr id="17" name="TextBox 16">
              <a:extLst>
                <a:ext uri="{FF2B5EF4-FFF2-40B4-BE49-F238E27FC236}">
                  <a16:creationId xmlns:a16="http://schemas.microsoft.com/office/drawing/2014/main" id="{C9F26D59-58FC-472A-83F4-7D771BFC19E5}"/>
                </a:ext>
              </a:extLst>
            </p:cNvPr>
            <p:cNvSpPr txBox="1"/>
            <p:nvPr/>
          </p:nvSpPr>
          <p:spPr>
            <a:xfrm>
              <a:off x="12754861" y="10568776"/>
              <a:ext cx="10642615" cy="1938992"/>
            </a:xfrm>
            <a:prstGeom prst="rect">
              <a:avLst/>
            </a:prstGeom>
            <a:noFill/>
          </p:spPr>
          <p:txBody>
            <a:bodyPr wrap="square" lIns="91440" tIns="45720" rIns="91440" bIns="45720" rtlCol="0" anchor="t">
              <a:spAutoFit/>
            </a:bodyPr>
            <a:lstStyle/>
            <a:p>
              <a:pPr marL="570915" indent="-570915">
                <a:buFont typeface="Arial,Sans-Serif" panose="020B0604020202020204" pitchFamily="34" charset="0"/>
                <a:buChar char="•"/>
              </a:pPr>
              <a:r>
                <a:rPr lang="en-US" sz="2000">
                  <a:solidFill>
                    <a:srgbClr val="000000"/>
                  </a:solidFill>
                  <a:latin typeface="Graphik" panose="020B0503030202060203" pitchFamily="34" charset="0"/>
                  <a:ea typeface="MS PGothic"/>
                </a:rPr>
                <a:t>Any other legacy and integrations systems not mentioned as part of Claims conversion</a:t>
              </a:r>
            </a:p>
            <a:p>
              <a:pPr marL="570915" indent="-570915">
                <a:buFont typeface="Arial,Sans-Serif" panose="020B0604020202020204" pitchFamily="34" charset="0"/>
                <a:buChar char="•"/>
              </a:pPr>
              <a:r>
                <a:rPr lang="en-US" sz="2000">
                  <a:solidFill>
                    <a:srgbClr val="000000"/>
                  </a:solidFill>
                  <a:latin typeface="Graphik" panose="020B0503030202060203" pitchFamily="34" charset="0"/>
                  <a:ea typeface="MS PGothic"/>
                </a:rPr>
                <a:t>Testing of Multi-currency</a:t>
              </a:r>
            </a:p>
            <a:p>
              <a:pPr marL="570915" indent="-570915">
                <a:buFont typeface="Arial,Sans-Serif" panose="020B0604020202020204" pitchFamily="34" charset="0"/>
                <a:buChar char="•"/>
              </a:pPr>
              <a:r>
                <a:rPr lang="en-US" sz="2000">
                  <a:solidFill>
                    <a:srgbClr val="000000"/>
                  </a:solidFill>
                  <a:latin typeface="Graphik" panose="020B0503030202060203" pitchFamily="34" charset="0"/>
                  <a:ea typeface="MS PGothic"/>
                </a:rPr>
                <a:t>Testing Predictive Analytics</a:t>
              </a:r>
            </a:p>
            <a:p>
              <a:pPr marL="570915" indent="-570915">
                <a:buFont typeface="Arial,Sans-Serif" panose="020B0604020202020204" pitchFamily="34" charset="0"/>
                <a:buChar char="•"/>
              </a:pPr>
              <a:r>
                <a:rPr lang="en-US" sz="2000">
                  <a:solidFill>
                    <a:srgbClr val="000000"/>
                  </a:solidFill>
                  <a:latin typeface="Graphik" panose="020B0503030202060203" pitchFamily="34" charset="0"/>
                  <a:ea typeface="MS PGothic"/>
                </a:rPr>
                <a:t>GW Archival testing of claims</a:t>
              </a:r>
            </a:p>
            <a:p>
              <a:pPr marL="570915" indent="-570915">
                <a:buFont typeface="Arial,Sans-Serif" panose="020B0604020202020204" pitchFamily="34" charset="0"/>
                <a:buChar char="•"/>
              </a:pPr>
              <a:r>
                <a:rPr lang="en-US" sz="2000">
                  <a:solidFill>
                    <a:srgbClr val="000000"/>
                  </a:solidFill>
                  <a:latin typeface="Graphik" panose="020B0503030202060203" pitchFamily="34" charset="0"/>
                  <a:ea typeface="MS PGothic"/>
                </a:rPr>
                <a:t>Security testing</a:t>
              </a:r>
            </a:p>
          </p:txBody>
        </p:sp>
        <p:sp>
          <p:nvSpPr>
            <p:cNvPr id="18" name="TextBox 17">
              <a:extLst>
                <a:ext uri="{FF2B5EF4-FFF2-40B4-BE49-F238E27FC236}">
                  <a16:creationId xmlns:a16="http://schemas.microsoft.com/office/drawing/2014/main" id="{1BC18809-3C7B-4E86-9204-5049F909E259}"/>
                </a:ext>
              </a:extLst>
            </p:cNvPr>
            <p:cNvSpPr txBox="1"/>
            <p:nvPr/>
          </p:nvSpPr>
          <p:spPr>
            <a:xfrm>
              <a:off x="13658973" y="9984001"/>
              <a:ext cx="7008641" cy="400110"/>
            </a:xfrm>
            <a:prstGeom prst="rect">
              <a:avLst/>
            </a:prstGeom>
            <a:solidFill>
              <a:srgbClr val="1C146B"/>
            </a:solidFill>
          </p:spPr>
          <p:txBody>
            <a:bodyPr wrap="square" rtlCol="0">
              <a:spAutoFit/>
            </a:bodyPr>
            <a:lstStyle/>
            <a:p>
              <a:pPr algn="ctr"/>
              <a:r>
                <a:rPr lang="en-US" sz="2000" b="1">
                  <a:solidFill>
                    <a:schemeClr val="bg1"/>
                  </a:solidFill>
                  <a:latin typeface="Graphik" panose="020B0503030202060203" pitchFamily="34" charset="0"/>
                </a:rPr>
                <a:t>Out of Scope</a:t>
              </a:r>
            </a:p>
          </p:txBody>
        </p:sp>
      </p:grpSp>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71565" y="609602"/>
            <a:ext cx="20560801" cy="85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/High-Level QA Scope &amp; Out of Scope for Claims Migration</a:t>
            </a:r>
            <a:endParaRPr lang="en-US" altLang="en-US" sz="5400" b="1">
              <a:solidFill>
                <a:srgbClr val="FF0000"/>
              </a:solidFill>
              <a:latin typeface="BebasNeueBold"/>
              <a:ea typeface="MS PGothic"/>
              <a:sym typeface="BebasNeueBold" charset="0"/>
            </a:endParaRPr>
          </a:p>
        </p:txBody>
      </p:sp>
      <p:sp>
        <p:nvSpPr>
          <p:cNvPr id="24" name="Line 5">
            <a:extLst>
              <a:ext uri="{FF2B5EF4-FFF2-40B4-BE49-F238E27FC236}">
                <a16:creationId xmlns:a16="http://schemas.microsoft.com/office/drawing/2014/main" id="{E9B06662-8A11-0D4A-8C6D-6945FDCE0D31}"/>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2000">
              <a:latin typeface="Graphik" panose="020B0503030202060203" pitchFamily="34" charset="0"/>
            </a:endParaRPr>
          </a:p>
        </p:txBody>
      </p:sp>
      <p:sp>
        <p:nvSpPr>
          <p:cNvPr id="19" name="Rectangle 18">
            <a:extLst>
              <a:ext uri="{FF2B5EF4-FFF2-40B4-BE49-F238E27FC236}">
                <a16:creationId xmlns:a16="http://schemas.microsoft.com/office/drawing/2014/main" id="{37233D26-B6EF-6643-8AA7-042A5D1D90A4}"/>
              </a:ext>
            </a:extLst>
          </p:cNvPr>
          <p:cNvSpPr/>
          <p:nvPr/>
        </p:nvSpPr>
        <p:spPr>
          <a:xfrm>
            <a:off x="12377963" y="3490373"/>
            <a:ext cx="10953227" cy="261680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raphik" panose="020B0503030202060203" pitchFamily="34" charset="0"/>
            </a:endParaRPr>
          </a:p>
        </p:txBody>
      </p:sp>
      <p:sp>
        <p:nvSpPr>
          <p:cNvPr id="20" name="TextBox 19">
            <a:extLst>
              <a:ext uri="{FF2B5EF4-FFF2-40B4-BE49-F238E27FC236}">
                <a16:creationId xmlns:a16="http://schemas.microsoft.com/office/drawing/2014/main" id="{2452A0A8-D815-194B-A8BA-61002ADA31E3}"/>
              </a:ext>
            </a:extLst>
          </p:cNvPr>
          <p:cNvSpPr txBox="1"/>
          <p:nvPr/>
        </p:nvSpPr>
        <p:spPr>
          <a:xfrm>
            <a:off x="13643749" y="3169397"/>
            <a:ext cx="6997068" cy="400110"/>
          </a:xfrm>
          <a:prstGeom prst="rect">
            <a:avLst/>
          </a:prstGeom>
          <a:solidFill>
            <a:srgbClr val="1C146B"/>
          </a:solidFill>
        </p:spPr>
        <p:txBody>
          <a:bodyPr wrap="square" lIns="91440" tIns="45720" rIns="91440" bIns="45720" rtlCol="0" anchor="t">
            <a:spAutoFit/>
          </a:bodyPr>
          <a:lstStyle/>
          <a:p>
            <a:pPr algn="ctr"/>
            <a:r>
              <a:rPr lang="en-US" sz="2000" b="1">
                <a:solidFill>
                  <a:schemeClr val="bg1"/>
                </a:solidFill>
                <a:latin typeface="Graphik" panose="020B0503030202060203" pitchFamily="34" charset="0"/>
                <a:ea typeface="MS PGothic"/>
              </a:rPr>
              <a:t>PwC &amp; Guidewire Led</a:t>
            </a:r>
            <a:endParaRPr lang="en-US" sz="2000" b="1">
              <a:solidFill>
                <a:schemeClr val="bg1"/>
              </a:solidFill>
              <a:latin typeface="Graphik" panose="020B0503030202060203" pitchFamily="34" charset="0"/>
            </a:endParaRPr>
          </a:p>
        </p:txBody>
      </p:sp>
      <p:sp>
        <p:nvSpPr>
          <p:cNvPr id="26" name="TextBox 25">
            <a:extLst>
              <a:ext uri="{FF2B5EF4-FFF2-40B4-BE49-F238E27FC236}">
                <a16:creationId xmlns:a16="http://schemas.microsoft.com/office/drawing/2014/main" id="{E76038DA-8A5E-7242-BD05-4824CCE8614C}"/>
              </a:ext>
            </a:extLst>
          </p:cNvPr>
          <p:cNvSpPr txBox="1"/>
          <p:nvPr/>
        </p:nvSpPr>
        <p:spPr>
          <a:xfrm>
            <a:off x="12578751" y="3688639"/>
            <a:ext cx="10367218" cy="1015663"/>
          </a:xfrm>
          <a:prstGeom prst="rect">
            <a:avLst/>
          </a:prstGeom>
          <a:noFill/>
        </p:spPr>
        <p:txBody>
          <a:bodyPr wrap="square" lIns="91440" tIns="45720" rIns="91440" bIns="45720" rtlCol="0" anchor="t">
            <a:spAutoFit/>
          </a:bodyPr>
          <a:lstStyle/>
          <a:p>
            <a:pPr marL="570915" indent="-570915">
              <a:buFont typeface="Arial" panose="020B0604020202020204" pitchFamily="34" charset="0"/>
              <a:buChar char="•"/>
            </a:pPr>
            <a:r>
              <a:rPr lang="en-US" sz="2000">
                <a:solidFill>
                  <a:srgbClr val="000000"/>
                </a:solidFill>
                <a:latin typeface="Graphik" panose="020B0503030202060203" pitchFamily="34" charset="0"/>
                <a:ea typeface="MS PGothic"/>
              </a:rPr>
              <a:t>Downstream validation - Cloud Data Access &amp; Data Warehouse &amp; </a:t>
            </a:r>
          </a:p>
          <a:p>
            <a:pPr marL="570915" indent="-570915">
              <a:buFont typeface="Arial" panose="020B0604020202020204" pitchFamily="34" charset="0"/>
              <a:buChar char="•"/>
            </a:pPr>
            <a:r>
              <a:rPr lang="en-US" sz="2000">
                <a:solidFill>
                  <a:srgbClr val="000000"/>
                </a:solidFill>
                <a:latin typeface="Graphik" panose="020B0503030202060203" pitchFamily="34" charset="0"/>
                <a:ea typeface="MS PGothic"/>
              </a:rPr>
              <a:t>CDA Testing</a:t>
            </a:r>
          </a:p>
          <a:p>
            <a:pPr marL="570915" indent="-570915">
              <a:buFont typeface="Arial" panose="020B0604020202020204" pitchFamily="34" charset="0"/>
              <a:buChar char="•"/>
            </a:pPr>
            <a:endParaRPr lang="en-US" sz="2000">
              <a:solidFill>
                <a:srgbClr val="000000"/>
              </a:solidFill>
              <a:latin typeface="Graphik" panose="020B0503030202060203" pitchFamily="34" charset="0"/>
              <a:ea typeface="MS PGothic"/>
            </a:endParaRPr>
          </a:p>
        </p:txBody>
      </p:sp>
      <p:sp>
        <p:nvSpPr>
          <p:cNvPr id="3" name="Slide Number Placeholder 2">
            <a:extLst>
              <a:ext uri="{FF2B5EF4-FFF2-40B4-BE49-F238E27FC236}">
                <a16:creationId xmlns:a16="http://schemas.microsoft.com/office/drawing/2014/main" id="{AB054965-A271-61E1-67C2-569D7AD20BF0}"/>
              </a:ext>
            </a:extLst>
          </p:cNvPr>
          <p:cNvSpPr>
            <a:spLocks noGrp="1"/>
          </p:cNvSpPr>
          <p:nvPr>
            <p:ph type="sldNum" sz="quarter" idx="10"/>
          </p:nvPr>
        </p:nvSpPr>
        <p:spPr/>
        <p:txBody>
          <a:bodyPr/>
          <a:lstStyle/>
          <a:p>
            <a:pPr>
              <a:defRPr/>
            </a:pPr>
            <a:fld id="{DB3406B0-F3EB-4D06-87B9-743EB47851A1}" type="slidenum">
              <a:rPr lang="en-US" altLang="en-US" smtClean="0"/>
              <a:pPr>
                <a:defRPr/>
              </a:pPr>
              <a:t>5</a:t>
            </a:fld>
            <a:endParaRPr lang="en-US" altLang="en-US"/>
          </a:p>
        </p:txBody>
      </p:sp>
      <p:sp>
        <p:nvSpPr>
          <p:cNvPr id="30" name="TextBox 29">
            <a:extLst>
              <a:ext uri="{FF2B5EF4-FFF2-40B4-BE49-F238E27FC236}">
                <a16:creationId xmlns:a16="http://schemas.microsoft.com/office/drawing/2014/main" id="{B75BBA12-384E-6D31-CC27-BB504137849A}"/>
              </a:ext>
            </a:extLst>
          </p:cNvPr>
          <p:cNvSpPr txBox="1"/>
          <p:nvPr/>
        </p:nvSpPr>
        <p:spPr>
          <a:xfrm>
            <a:off x="1531255" y="9131809"/>
            <a:ext cx="10273269"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000" b="1">
                <a:solidFill>
                  <a:srgbClr val="000000"/>
                </a:solidFill>
                <a:latin typeface="Graphik" panose="020B0503030202060203" pitchFamily="34" charset="0"/>
                <a:ea typeface="MS PGothic"/>
              </a:rPr>
              <a:t>Integrations in Scope: </a:t>
            </a:r>
            <a:r>
              <a:rPr lang="en-US" sz="2000" b="1">
                <a:solidFill>
                  <a:srgbClr val="000000"/>
                </a:solidFill>
                <a:latin typeface="Graphik" panose="020B0503030202060203" pitchFamily="34" charset="0"/>
                <a:ea typeface="MS PGothic"/>
                <a:hlinkClick r:id="rId3" action="ppaction://hlinksldjump"/>
              </a:rPr>
              <a:t>Listed in Slide6</a:t>
            </a:r>
            <a:endParaRPr lang="en-US" sz="2000" b="1">
              <a:solidFill>
                <a:srgbClr val="000000"/>
              </a:solidFill>
              <a:latin typeface="Graphik" panose="020B0503030202060203" pitchFamily="34" charset="0"/>
              <a:ea typeface="MS PGothic"/>
            </a:endParaRPr>
          </a:p>
          <a:p>
            <a:endParaRPr lang="en-US" sz="2000">
              <a:solidFill>
                <a:srgbClr val="000000"/>
              </a:solidFill>
              <a:latin typeface="Graphik" panose="020B0503030202060203" pitchFamily="34" charset="0"/>
              <a:ea typeface="MS PGothic"/>
            </a:endParaRPr>
          </a:p>
          <a:p>
            <a:endParaRPr lang="en-US" sz="2000">
              <a:solidFill>
                <a:srgbClr val="000000"/>
              </a:solidFill>
              <a:latin typeface="Graphik" panose="020B0503030202060203" pitchFamily="34" charset="0"/>
              <a:ea typeface="MS PGothic"/>
            </a:endParaRPr>
          </a:p>
        </p:txBody>
      </p:sp>
      <p:sp>
        <p:nvSpPr>
          <p:cNvPr id="32" name="TextBox 31">
            <a:extLst>
              <a:ext uri="{FF2B5EF4-FFF2-40B4-BE49-F238E27FC236}">
                <a16:creationId xmlns:a16="http://schemas.microsoft.com/office/drawing/2014/main" id="{2FB21CCE-38AE-89CF-A6B1-DE6A5921AB61}"/>
              </a:ext>
            </a:extLst>
          </p:cNvPr>
          <p:cNvSpPr txBox="1"/>
          <p:nvPr/>
        </p:nvSpPr>
        <p:spPr>
          <a:xfrm>
            <a:off x="12377963" y="1495528"/>
            <a:ext cx="11150178" cy="163121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pPr marL="570915" indent="-570915">
              <a:buFont typeface="Arial" panose="020B0604020202020204" pitchFamily="34" charset="0"/>
              <a:buChar char="•"/>
            </a:pPr>
            <a:r>
              <a:rPr lang="en-US" sz="2000" b="1">
                <a:solidFill>
                  <a:srgbClr val="000000"/>
                </a:solidFill>
                <a:latin typeface="Graphik" panose="020B0503030202060203" pitchFamily="34" charset="0"/>
                <a:ea typeface="MS PGothic"/>
              </a:rPr>
              <a:t>Claims Existing LOBs</a:t>
            </a:r>
            <a:r>
              <a:rPr lang="en-US" sz="2000">
                <a:solidFill>
                  <a:srgbClr val="000000"/>
                </a:solidFill>
                <a:latin typeface="Graphik" panose="020B0503030202060203" pitchFamily="34" charset="0"/>
                <a:ea typeface="MS PGothic"/>
              </a:rPr>
              <a:t>: Inland Marine, Business Auto, Commercial Property, General Liability, TPA Product Liability, TPA OTAI (also known as TPA Travel), Management Liability, Ocean Marine, Crime, TPA Ocean Marine, Excess Liability, Umbrella, Package, International Liability</a:t>
            </a:r>
          </a:p>
          <a:p>
            <a:pPr marL="570915" indent="-570915">
              <a:buFont typeface="Arial" panose="020B0604020202020204" pitchFamily="34" charset="0"/>
              <a:buChar char="•"/>
            </a:pPr>
            <a:r>
              <a:rPr lang="en-US" sz="2000" b="1">
                <a:solidFill>
                  <a:srgbClr val="000000"/>
                </a:solidFill>
                <a:latin typeface="Graphik" panose="020B0503030202060203" pitchFamily="34" charset="0"/>
                <a:ea typeface="MS PGothic"/>
              </a:rPr>
              <a:t>Claims New LOB</a:t>
            </a:r>
            <a:r>
              <a:rPr lang="en-US" sz="2000">
                <a:solidFill>
                  <a:srgbClr val="000000"/>
                </a:solidFill>
                <a:latin typeface="Graphik" panose="020B0503030202060203" pitchFamily="34" charset="0"/>
                <a:ea typeface="MS PGothic"/>
              </a:rPr>
              <a:t>:   Workers Comp (from iVOS, WINS)</a:t>
            </a:r>
          </a:p>
        </p:txBody>
      </p:sp>
    </p:spTree>
    <p:extLst>
      <p:ext uri="{BB962C8B-B14F-4D97-AF65-F5344CB8AC3E}">
        <p14:creationId xmlns:p14="http://schemas.microsoft.com/office/powerpoint/2010/main" val="228248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136650" y="609602"/>
            <a:ext cx="1986406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Integrations in Scope </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6</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sp>
        <p:nvSpPr>
          <p:cNvPr id="8" name="TextBox 7">
            <a:extLst>
              <a:ext uri="{FF2B5EF4-FFF2-40B4-BE49-F238E27FC236}">
                <a16:creationId xmlns:a16="http://schemas.microsoft.com/office/drawing/2014/main" id="{B4125172-30ED-2B91-33D0-2E3E90C1B2D8}"/>
              </a:ext>
            </a:extLst>
          </p:cNvPr>
          <p:cNvSpPr txBox="1"/>
          <p:nvPr/>
        </p:nvSpPr>
        <p:spPr>
          <a:xfrm>
            <a:off x="1185003" y="1837525"/>
            <a:ext cx="21437045" cy="1815882"/>
          </a:xfrm>
          <a:prstGeom prst="rect">
            <a:avLst/>
          </a:prstGeom>
          <a:noFill/>
        </p:spPr>
        <p:txBody>
          <a:bodyPr wrap="square" lIns="91440" tIns="45720" rIns="91440" bIns="45720" rtlCol="0" anchor="t">
            <a:spAutoFit/>
          </a:bodyPr>
          <a:lstStyle/>
          <a:p>
            <a:pPr marL="571500" indent="-571500" algn="just">
              <a:buFont typeface="Wingdings" panose="05000000000000000000" pitchFamily="2" charset="2"/>
              <a:buChar char="v"/>
            </a:pPr>
            <a:r>
              <a:rPr lang="en-US" sz="2800">
                <a:solidFill>
                  <a:srgbClr val="000000"/>
                </a:solidFill>
                <a:latin typeface="Graphik" panose="020B0503030202060203"/>
                <a:ea typeface="MS PGothic"/>
              </a:rPr>
              <a:t>Integration pattern will be analyzed for each integration and derive the QA Test Approach </a:t>
            </a:r>
          </a:p>
          <a:p>
            <a:pPr marL="571500" indent="-571500" algn="just">
              <a:buFont typeface="Wingdings" panose="05000000000000000000" pitchFamily="2" charset="2"/>
              <a:buChar char="v"/>
            </a:pPr>
            <a:endParaRPr lang="en-US" sz="2800">
              <a:solidFill>
                <a:srgbClr val="000000"/>
              </a:solidFill>
              <a:latin typeface="Graphik" panose="020B0503030202060203"/>
            </a:endParaRPr>
          </a:p>
          <a:p>
            <a:pPr marL="571500" indent="-571500" algn="just">
              <a:buFont typeface="Wingdings" panose="05000000000000000000" pitchFamily="2" charset="2"/>
              <a:buChar char="v"/>
            </a:pPr>
            <a:r>
              <a:rPr lang="en-US" sz="2800">
                <a:solidFill>
                  <a:srgbClr val="000000"/>
                </a:solidFill>
                <a:latin typeface="Graphik" panose="020B0503030202060203"/>
              </a:rPr>
              <a:t>Testing team will devise a Test Plan at user story level to validate Component level, System Integration and End-to-End test cases are executed</a:t>
            </a:r>
          </a:p>
        </p:txBody>
      </p:sp>
      <p:graphicFrame>
        <p:nvGraphicFramePr>
          <p:cNvPr id="3" name="Table 2">
            <a:extLst>
              <a:ext uri="{FF2B5EF4-FFF2-40B4-BE49-F238E27FC236}">
                <a16:creationId xmlns:a16="http://schemas.microsoft.com/office/drawing/2014/main" id="{D3A97088-74C1-B85D-CF1D-488A49BF0CF3}"/>
              </a:ext>
            </a:extLst>
          </p:cNvPr>
          <p:cNvGraphicFramePr>
            <a:graphicFrameLocks noGrp="1"/>
          </p:cNvGraphicFramePr>
          <p:nvPr>
            <p:extLst>
              <p:ext uri="{D42A27DB-BD31-4B8C-83A1-F6EECF244321}">
                <p14:modId xmlns:p14="http://schemas.microsoft.com/office/powerpoint/2010/main" val="791237739"/>
              </p:ext>
            </p:extLst>
          </p:nvPr>
        </p:nvGraphicFramePr>
        <p:xfrm>
          <a:off x="1270131" y="3847253"/>
          <a:ext cx="22188680" cy="7410900"/>
        </p:xfrm>
        <a:graphic>
          <a:graphicData uri="http://schemas.openxmlformats.org/drawingml/2006/table">
            <a:tbl>
              <a:tblPr firstRow="1" bandRow="1">
                <a:tableStyleId>{5C22544A-7EE6-4342-B048-85BDC9FD1C3A}</a:tableStyleId>
              </a:tblPr>
              <a:tblGrid>
                <a:gridCol w="5449983">
                  <a:extLst>
                    <a:ext uri="{9D8B030D-6E8A-4147-A177-3AD203B41FA5}">
                      <a16:colId xmlns:a16="http://schemas.microsoft.com/office/drawing/2014/main" val="2643843818"/>
                    </a:ext>
                  </a:extLst>
                </a:gridCol>
                <a:gridCol w="5435600">
                  <a:extLst>
                    <a:ext uri="{9D8B030D-6E8A-4147-A177-3AD203B41FA5}">
                      <a16:colId xmlns:a16="http://schemas.microsoft.com/office/drawing/2014/main" val="2946022632"/>
                    </a:ext>
                  </a:extLst>
                </a:gridCol>
                <a:gridCol w="4920343">
                  <a:extLst>
                    <a:ext uri="{9D8B030D-6E8A-4147-A177-3AD203B41FA5}">
                      <a16:colId xmlns:a16="http://schemas.microsoft.com/office/drawing/2014/main" val="3464374146"/>
                    </a:ext>
                  </a:extLst>
                </a:gridCol>
                <a:gridCol w="6382754">
                  <a:extLst>
                    <a:ext uri="{9D8B030D-6E8A-4147-A177-3AD203B41FA5}">
                      <a16:colId xmlns:a16="http://schemas.microsoft.com/office/drawing/2014/main" val="2253500650"/>
                    </a:ext>
                  </a:extLst>
                </a:gridCol>
              </a:tblGrid>
              <a:tr h="459018">
                <a:tc>
                  <a:txBody>
                    <a:bodyPr/>
                    <a:lstStyle/>
                    <a:p>
                      <a:pPr marL="0" algn="l" defTabSz="457240" rtl="0" eaLnBrk="1" latinLnBrk="0" hangingPunct="1"/>
                      <a:r>
                        <a:rPr lang="en-US" sz="2800" b="1" kern="1200">
                          <a:solidFill>
                            <a:schemeClr val="lt1"/>
                          </a:solidFill>
                          <a:latin typeface="Graphik"/>
                          <a:ea typeface="+mn-ea"/>
                          <a:cs typeface="+mn-cs"/>
                        </a:rPr>
                        <a:t>New for Workers Comp</a:t>
                      </a:r>
                    </a:p>
                  </a:txBody>
                  <a:tcPr/>
                </a:tc>
                <a:tc>
                  <a:txBody>
                    <a:bodyPr/>
                    <a:lstStyle/>
                    <a:p>
                      <a:pPr marL="0" algn="l" defTabSz="457240" rtl="0" eaLnBrk="1" latinLnBrk="0" hangingPunct="1"/>
                      <a:r>
                        <a:rPr lang="en-US" sz="2800" b="1" kern="1200">
                          <a:solidFill>
                            <a:schemeClr val="lt1"/>
                          </a:solidFill>
                          <a:latin typeface="Graphik"/>
                          <a:ea typeface="+mn-ea"/>
                          <a:cs typeface="+mn-cs"/>
                        </a:rPr>
                        <a:t>Updated for Workers Comp</a:t>
                      </a:r>
                    </a:p>
                  </a:txBody>
                  <a:tcPr/>
                </a:tc>
                <a:tc>
                  <a:txBody>
                    <a:bodyPr/>
                    <a:lstStyle/>
                    <a:p>
                      <a:pPr marL="0" algn="l" defTabSz="457240" rtl="0" eaLnBrk="1" latinLnBrk="0" hangingPunct="1"/>
                      <a:r>
                        <a:rPr lang="en-US" sz="2800" b="1" kern="1200">
                          <a:solidFill>
                            <a:schemeClr val="lt1"/>
                          </a:solidFill>
                          <a:latin typeface="Graphik"/>
                          <a:ea typeface="+mn-ea"/>
                          <a:cs typeface="+mn-cs"/>
                        </a:rPr>
                        <a:t>Cloud Retrofit Only</a:t>
                      </a:r>
                    </a:p>
                  </a:txBody>
                  <a:tcPr/>
                </a:tc>
                <a:tc>
                  <a:txBody>
                    <a:bodyPr/>
                    <a:lstStyle/>
                    <a:p>
                      <a:pPr marL="0" algn="l" defTabSz="457240" rtl="0" eaLnBrk="1" latinLnBrk="0" hangingPunct="1"/>
                      <a:r>
                        <a:rPr lang="en-US" sz="2800" b="1" kern="1200">
                          <a:solidFill>
                            <a:schemeClr val="lt1"/>
                          </a:solidFill>
                          <a:latin typeface="Graphik"/>
                          <a:ea typeface="+mn-ea"/>
                          <a:cs typeface="+mn-cs"/>
                        </a:rPr>
                        <a:t>EDP Feeds (CDA)</a:t>
                      </a:r>
                    </a:p>
                  </a:txBody>
                  <a:tcPr/>
                </a:tc>
                <a:extLst>
                  <a:ext uri="{0D108BD9-81ED-4DB2-BD59-A6C34878D82A}">
                    <a16:rowId xmlns:a16="http://schemas.microsoft.com/office/drawing/2014/main" val="725056468"/>
                  </a:ext>
                </a:extLst>
              </a:tr>
              <a:tr h="405015">
                <a:tc>
                  <a:txBody>
                    <a:bodyPr/>
                    <a:lstStyle/>
                    <a:p>
                      <a:pPr marL="0" algn="l" defTabSz="457240" rtl="0" eaLnBrk="1" latinLnBrk="0" hangingPunct="1"/>
                      <a:r>
                        <a:rPr lang="en-US" sz="2400" b="0" kern="1200">
                          <a:solidFill>
                            <a:srgbClr val="000000"/>
                          </a:solidFill>
                          <a:latin typeface="Graphik"/>
                          <a:ea typeface="+mn-ea"/>
                          <a:cs typeface="+mn-cs"/>
                        </a:rPr>
                        <a:t>CC - PC</a:t>
                      </a:r>
                    </a:p>
                  </a:txBody>
                  <a:tcPr/>
                </a:tc>
                <a:tc>
                  <a:txBody>
                    <a:bodyPr/>
                    <a:lstStyle/>
                    <a:p>
                      <a:pPr marL="0" algn="l" defTabSz="457240" rtl="0" eaLnBrk="1" latinLnBrk="0" hangingPunct="1"/>
                      <a:r>
                        <a:rPr lang="en-US" sz="2400" b="0" kern="1200">
                          <a:solidFill>
                            <a:srgbClr val="000000"/>
                          </a:solidFill>
                          <a:latin typeface="Graphik"/>
                          <a:ea typeface="+mn-ea"/>
                          <a:cs typeface="+mn-cs"/>
                        </a:rPr>
                        <a:t>CC - WINS</a:t>
                      </a:r>
                    </a:p>
                  </a:txBody>
                  <a:tcPr/>
                </a:tc>
                <a:tc>
                  <a:txBody>
                    <a:bodyPr/>
                    <a:lstStyle/>
                    <a:p>
                      <a:pPr marL="0" algn="l" defTabSz="457240" rtl="0" eaLnBrk="1" latinLnBrk="0" hangingPunct="1"/>
                      <a:r>
                        <a:rPr lang="en-US" sz="2400" b="0" kern="1200">
                          <a:solidFill>
                            <a:srgbClr val="000000"/>
                          </a:solidFill>
                          <a:latin typeface="Graphik"/>
                          <a:ea typeface="+mn-ea"/>
                          <a:cs typeface="+mn-cs"/>
                        </a:rPr>
                        <a:t>Authentication</a:t>
                      </a:r>
                    </a:p>
                  </a:txBody>
                  <a:tcPr/>
                </a:tc>
                <a:tc>
                  <a:txBody>
                    <a:bodyPr/>
                    <a:lstStyle/>
                    <a:p>
                      <a:pPr marL="0" algn="l" defTabSz="457240" rtl="0" eaLnBrk="1" latinLnBrk="0" hangingPunct="1"/>
                      <a:r>
                        <a:rPr lang="en-US" sz="2400" b="0" kern="1200">
                          <a:solidFill>
                            <a:srgbClr val="000000"/>
                          </a:solidFill>
                          <a:latin typeface="Graphik"/>
                          <a:ea typeface="+mn-ea"/>
                          <a:cs typeface="+mn-cs"/>
                        </a:rPr>
                        <a:t>Clara analytics for Toyota</a:t>
                      </a:r>
                    </a:p>
                  </a:txBody>
                  <a:tcPr/>
                </a:tc>
                <a:extLst>
                  <a:ext uri="{0D108BD9-81ED-4DB2-BD59-A6C34878D82A}">
                    <a16:rowId xmlns:a16="http://schemas.microsoft.com/office/drawing/2014/main" val="1753956895"/>
                  </a:ext>
                </a:extLst>
              </a:tr>
              <a:tr h="729028">
                <a:tc>
                  <a:txBody>
                    <a:bodyPr/>
                    <a:lstStyle/>
                    <a:p>
                      <a:pPr marL="0" algn="l" defTabSz="457240" rtl="0" eaLnBrk="1" latinLnBrk="0" hangingPunct="1"/>
                      <a:r>
                        <a:rPr lang="en-US" sz="2400" b="0" kern="1200">
                          <a:solidFill>
                            <a:srgbClr val="000000"/>
                          </a:solidFill>
                          <a:latin typeface="Graphik"/>
                          <a:ea typeface="+mn-ea"/>
                          <a:cs typeface="+mn-cs"/>
                        </a:rPr>
                        <a:t>Document Production (SmartComm)***</a:t>
                      </a:r>
                    </a:p>
                  </a:txBody>
                  <a:tcPr/>
                </a:tc>
                <a:tc>
                  <a:txBody>
                    <a:bodyPr/>
                    <a:lstStyle/>
                    <a:p>
                      <a:pPr marL="0" algn="l" defTabSz="457240" rtl="0" eaLnBrk="1" latinLnBrk="0" hangingPunct="1"/>
                      <a:r>
                        <a:rPr lang="en-US" sz="2400" b="0" kern="1200">
                          <a:solidFill>
                            <a:srgbClr val="000000"/>
                          </a:solidFill>
                          <a:latin typeface="Graphik"/>
                          <a:ea typeface="+mn-ea"/>
                          <a:cs typeface="+mn-cs"/>
                        </a:rPr>
                        <a:t>Document Storage (Laserfiche)</a:t>
                      </a:r>
                    </a:p>
                  </a:txBody>
                  <a:tcPr/>
                </a:tc>
                <a:tc>
                  <a:txBody>
                    <a:bodyPr/>
                    <a:lstStyle/>
                    <a:p>
                      <a:pPr marL="0" algn="l" defTabSz="457240" rtl="0" eaLnBrk="1" latinLnBrk="0" hangingPunct="1"/>
                      <a:r>
                        <a:rPr lang="en-US" sz="2400" b="0" kern="1200">
                          <a:solidFill>
                            <a:srgbClr val="000000"/>
                          </a:solidFill>
                          <a:latin typeface="Graphik"/>
                          <a:ea typeface="+mn-ea"/>
                          <a:cs typeface="+mn-cs"/>
                        </a:rPr>
                        <a:t>Email Integration</a:t>
                      </a:r>
                    </a:p>
                  </a:txBody>
                  <a:tcPr/>
                </a:tc>
                <a:tc>
                  <a:txBody>
                    <a:bodyPr/>
                    <a:lstStyle/>
                    <a:p>
                      <a:pPr marL="0" algn="l" defTabSz="457240" rtl="0" eaLnBrk="1" latinLnBrk="0" hangingPunct="1"/>
                      <a:r>
                        <a:rPr lang="en-US" sz="2400" b="0" kern="1200">
                          <a:solidFill>
                            <a:srgbClr val="000000"/>
                          </a:solidFill>
                          <a:latin typeface="Graphik"/>
                          <a:ea typeface="+mn-ea"/>
                          <a:cs typeface="+mn-cs"/>
                        </a:rPr>
                        <a:t>Tax Reporting</a:t>
                      </a:r>
                    </a:p>
                  </a:txBody>
                  <a:tcPr/>
                </a:tc>
                <a:extLst>
                  <a:ext uri="{0D108BD9-81ED-4DB2-BD59-A6C34878D82A}">
                    <a16:rowId xmlns:a16="http://schemas.microsoft.com/office/drawing/2014/main" val="1142489940"/>
                  </a:ext>
                </a:extLst>
              </a:tr>
              <a:tr h="729028">
                <a:tc>
                  <a:txBody>
                    <a:bodyPr/>
                    <a:lstStyle/>
                    <a:p>
                      <a:pPr marL="0" algn="l" defTabSz="457240" rtl="0" eaLnBrk="1" latinLnBrk="0" hangingPunct="1"/>
                      <a:r>
                        <a:rPr lang="en-US" sz="2400" b="0" kern="1200">
                          <a:solidFill>
                            <a:srgbClr val="000000"/>
                          </a:solidFill>
                          <a:latin typeface="Graphik"/>
                          <a:ea typeface="+mn-ea"/>
                          <a:cs typeface="+mn-cs"/>
                        </a:rPr>
                        <a:t>Medical Bill Review - Corvell</a:t>
                      </a:r>
                    </a:p>
                  </a:txBody>
                  <a:tcPr/>
                </a:tc>
                <a:tc>
                  <a:txBody>
                    <a:bodyPr/>
                    <a:lstStyle/>
                    <a:p>
                      <a:pPr marL="0" algn="l" defTabSz="457240" rtl="0" eaLnBrk="1" latinLnBrk="0" hangingPunct="1"/>
                      <a:r>
                        <a:rPr lang="en-US" sz="2400" b="0" kern="1200">
                          <a:solidFill>
                            <a:srgbClr val="000000"/>
                          </a:solidFill>
                          <a:latin typeface="Graphik"/>
                          <a:ea typeface="+mn-ea"/>
                          <a:cs typeface="+mn-cs"/>
                        </a:rPr>
                        <a:t>Legal Bill Review (Bottomline)</a:t>
                      </a:r>
                    </a:p>
                  </a:txBody>
                  <a:tcPr/>
                </a:tc>
                <a:tc>
                  <a:txBody>
                    <a:bodyPr/>
                    <a:lstStyle/>
                    <a:p>
                      <a:pPr marL="0" algn="l" defTabSz="457240" rtl="0" eaLnBrk="1" latinLnBrk="0" hangingPunct="1"/>
                      <a:r>
                        <a:rPr lang="en-US" sz="2400" b="0" kern="1200">
                          <a:solidFill>
                            <a:srgbClr val="000000"/>
                          </a:solidFill>
                          <a:latin typeface="Graphik"/>
                          <a:ea typeface="+mn-ea"/>
                          <a:cs typeface="+mn-cs"/>
                        </a:rPr>
                        <a:t>Special Handling Instructions***</a:t>
                      </a:r>
                    </a:p>
                  </a:txBody>
                  <a:tcPr/>
                </a:tc>
                <a:tc>
                  <a:txBody>
                    <a:bodyPr/>
                    <a:lstStyle/>
                    <a:p>
                      <a:pPr marL="0" algn="l" defTabSz="457240" rtl="0" eaLnBrk="1" latinLnBrk="0" hangingPunct="1"/>
                      <a:r>
                        <a:rPr lang="en-US" sz="2400" b="0" kern="1200">
                          <a:solidFill>
                            <a:srgbClr val="000000"/>
                          </a:solidFill>
                          <a:latin typeface="Graphik"/>
                          <a:ea typeface="+mn-ea"/>
                          <a:cs typeface="+mn-cs"/>
                        </a:rPr>
                        <a:t>Unit Stat Reporting.</a:t>
                      </a:r>
                    </a:p>
                  </a:txBody>
                  <a:tcPr/>
                </a:tc>
                <a:extLst>
                  <a:ext uri="{0D108BD9-81ED-4DB2-BD59-A6C34878D82A}">
                    <a16:rowId xmlns:a16="http://schemas.microsoft.com/office/drawing/2014/main" val="1459082982"/>
                  </a:ext>
                </a:extLst>
              </a:tr>
              <a:tr h="1053040">
                <a:tc>
                  <a:txBody>
                    <a:bodyPr/>
                    <a:lstStyle/>
                    <a:p>
                      <a:pPr marL="0" marR="0" lvl="0" indent="0" algn="l" defTabSz="457240" rtl="0" eaLnBrk="1" fontAlgn="auto" latinLnBrk="0" hangingPunct="1">
                        <a:lnSpc>
                          <a:spcPct val="100000"/>
                        </a:lnSpc>
                        <a:spcBef>
                          <a:spcPts val="0"/>
                        </a:spcBef>
                        <a:spcAft>
                          <a:spcPts val="0"/>
                        </a:spcAft>
                        <a:buClrTx/>
                        <a:buSzTx/>
                        <a:buFontTx/>
                        <a:buNone/>
                        <a:tabLst/>
                        <a:defRPr/>
                      </a:pPr>
                      <a:r>
                        <a:rPr lang="en-US" sz="2400" b="0" kern="1200">
                          <a:solidFill>
                            <a:srgbClr val="000000"/>
                          </a:solidFill>
                          <a:latin typeface="Graphik"/>
                          <a:ea typeface="+mn-ea"/>
                          <a:cs typeface="+mn-cs"/>
                        </a:rPr>
                        <a:t>Medical Bill Review – Genex (TBD)</a:t>
                      </a:r>
                    </a:p>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r>
                        <a:rPr lang="en-US" sz="2400" b="0" kern="1200">
                          <a:solidFill>
                            <a:srgbClr val="000000"/>
                          </a:solidFill>
                          <a:latin typeface="Graphik"/>
                          <a:ea typeface="+mn-ea"/>
                          <a:cs typeface="+mn-cs"/>
                        </a:rPr>
                        <a:t>CC – ContactManager(will include location codes***)</a:t>
                      </a:r>
                    </a:p>
                  </a:txBody>
                  <a:tcPr/>
                </a:tc>
                <a:tc>
                  <a:txBody>
                    <a:bodyPr/>
                    <a:lstStyle/>
                    <a:p>
                      <a:pPr marL="0" marR="0" lvl="0" indent="0" algn="l" defTabSz="457240" rtl="0" eaLnBrk="1" fontAlgn="auto" latinLnBrk="0" hangingPunct="1">
                        <a:lnSpc>
                          <a:spcPct val="100000"/>
                        </a:lnSpc>
                        <a:spcBef>
                          <a:spcPts val="0"/>
                        </a:spcBef>
                        <a:spcAft>
                          <a:spcPts val="0"/>
                        </a:spcAft>
                        <a:buClrTx/>
                        <a:buSzTx/>
                        <a:buFontTx/>
                        <a:buNone/>
                        <a:tabLst/>
                        <a:defRPr/>
                      </a:pPr>
                      <a:r>
                        <a:rPr lang="en-US" sz="2400" b="0" kern="1200">
                          <a:solidFill>
                            <a:srgbClr val="000000"/>
                          </a:solidFill>
                          <a:latin typeface="Graphik"/>
                          <a:ea typeface="+mn-ea"/>
                          <a:cs typeface="+mn-cs"/>
                        </a:rPr>
                        <a:t>Number Generation</a:t>
                      </a:r>
                    </a:p>
                  </a:txBody>
                  <a:tcPr/>
                </a:tc>
                <a:tc>
                  <a:txBody>
                    <a:bodyPr/>
                    <a:lstStyle/>
                    <a:p>
                      <a:pPr marL="0" algn="l" defTabSz="457240" rtl="0" eaLnBrk="1" latinLnBrk="0" hangingPunct="1"/>
                      <a:r>
                        <a:rPr lang="en-US" sz="2400" b="0" kern="1200">
                          <a:solidFill>
                            <a:srgbClr val="000000"/>
                          </a:solidFill>
                          <a:latin typeface="Graphik"/>
                          <a:ea typeface="+mn-ea"/>
                          <a:cs typeface="+mn-cs"/>
                        </a:rPr>
                        <a:t>GL</a:t>
                      </a:r>
                    </a:p>
                  </a:txBody>
                  <a:tcPr/>
                </a:tc>
                <a:extLst>
                  <a:ext uri="{0D108BD9-81ED-4DB2-BD59-A6C34878D82A}">
                    <a16:rowId xmlns:a16="http://schemas.microsoft.com/office/drawing/2014/main" val="2727548695"/>
                  </a:ext>
                </a:extLst>
              </a:tr>
              <a:tr h="729028">
                <a:tc>
                  <a:txBody>
                    <a:bodyPr/>
                    <a:lstStyle/>
                    <a:p>
                      <a:pPr marL="0" algn="l" defTabSz="457240" rtl="0" eaLnBrk="1" latinLnBrk="0" hangingPunct="1"/>
                      <a:r>
                        <a:rPr lang="en-US" sz="2400" b="0" kern="1200">
                          <a:solidFill>
                            <a:srgbClr val="000000"/>
                          </a:solidFill>
                          <a:latin typeface="Graphik"/>
                          <a:ea typeface="+mn-ea"/>
                          <a:cs typeface="+mn-cs"/>
                        </a:rPr>
                        <a:t>Deductible Billing***</a:t>
                      </a:r>
                    </a:p>
                  </a:txBody>
                  <a:tcPr/>
                </a:tc>
                <a:tc>
                  <a:txBody>
                    <a:bodyPr/>
                    <a:lstStyle/>
                    <a:p>
                      <a:pPr marL="0" algn="l" defTabSz="457240" rtl="0" eaLnBrk="1" latinLnBrk="0" hangingPunct="1"/>
                      <a:r>
                        <a:rPr lang="en-US" sz="2400" b="0" kern="1200">
                          <a:solidFill>
                            <a:srgbClr val="000000"/>
                          </a:solidFill>
                          <a:latin typeface="Graphik"/>
                          <a:ea typeface="+mn-ea"/>
                          <a:cs typeface="+mn-cs"/>
                        </a:rPr>
                        <a:t>ISO Claim Search reporting(?-TBD)</a:t>
                      </a:r>
                    </a:p>
                  </a:txBody>
                  <a:tcPr/>
                </a:tc>
                <a:tc>
                  <a:txBody>
                    <a:bodyPr/>
                    <a:lstStyle/>
                    <a:p>
                      <a:pPr marL="0" algn="l" defTabSz="457240" rtl="0" eaLnBrk="1" latinLnBrk="0" hangingPunct="1"/>
                      <a:r>
                        <a:rPr lang="en-US" sz="2400" b="0" kern="1200">
                          <a:solidFill>
                            <a:srgbClr val="000000"/>
                          </a:solidFill>
                          <a:latin typeface="Graphik"/>
                          <a:ea typeface="+mn-ea"/>
                          <a:cs typeface="+mn-cs"/>
                        </a:rPr>
                        <a:t>One Inc. Payments***</a:t>
                      </a:r>
                    </a:p>
                  </a:txBody>
                  <a:tcPr/>
                </a:tc>
                <a:tc>
                  <a:txBody>
                    <a:bodyPr/>
                    <a:lstStyle/>
                    <a:p>
                      <a:pPr marL="0" algn="l" defTabSz="457240" rtl="0" eaLnBrk="1" latinLnBrk="0" hangingPunct="1"/>
                      <a:r>
                        <a:rPr lang="en-US" sz="2400" b="0" kern="1200">
                          <a:solidFill>
                            <a:srgbClr val="000000"/>
                          </a:solidFill>
                          <a:latin typeface="Graphik"/>
                          <a:ea typeface="+mn-ea"/>
                          <a:cs typeface="+mn-cs"/>
                        </a:rPr>
                        <a:t>Risk Console</a:t>
                      </a:r>
                    </a:p>
                  </a:txBody>
                  <a:tcPr/>
                </a:tc>
                <a:extLst>
                  <a:ext uri="{0D108BD9-81ED-4DB2-BD59-A6C34878D82A}">
                    <a16:rowId xmlns:a16="http://schemas.microsoft.com/office/drawing/2014/main" val="3109366327"/>
                  </a:ext>
                </a:extLst>
              </a:tr>
              <a:tr h="729028">
                <a:tc>
                  <a:txBody>
                    <a:bodyPr/>
                    <a:lstStyle/>
                    <a:p>
                      <a:pPr marL="0" algn="l" defTabSz="457240" rtl="0" eaLnBrk="1" latinLnBrk="0" hangingPunct="1"/>
                      <a:r>
                        <a:rPr lang="en-US" sz="2400" b="0" kern="1200">
                          <a:solidFill>
                            <a:srgbClr val="000000"/>
                          </a:solidFill>
                          <a:latin typeface="Graphik"/>
                          <a:ea typeface="+mn-ea"/>
                          <a:cs typeface="+mn-cs"/>
                        </a:rPr>
                        <a:t>TPA error correction and Feeds (RiskConnect)***</a:t>
                      </a: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r>
                        <a:rPr lang="en-US" sz="2400" b="0" kern="1200">
                          <a:solidFill>
                            <a:srgbClr val="000000"/>
                          </a:solidFill>
                          <a:latin typeface="Graphik"/>
                          <a:ea typeface="+mn-ea"/>
                          <a:cs typeface="+mn-cs"/>
                        </a:rPr>
                        <a:t>Police reports (Metro)</a:t>
                      </a:r>
                    </a:p>
                  </a:txBody>
                  <a:tcPr/>
                </a:tc>
                <a:tc>
                  <a:txBody>
                    <a:bodyPr/>
                    <a:lstStyle/>
                    <a:p>
                      <a:pPr marL="0" algn="l" defTabSz="457240" rtl="0" eaLnBrk="1" latinLnBrk="0" hangingPunct="1"/>
                      <a:r>
                        <a:rPr lang="en-US" sz="2400" b="0" kern="1200">
                          <a:solidFill>
                            <a:srgbClr val="000000"/>
                          </a:solidFill>
                          <a:latin typeface="Graphik"/>
                          <a:ea typeface="+mn-ea"/>
                          <a:cs typeface="+mn-cs"/>
                        </a:rPr>
                        <a:t>RiskConnect(TPA Outbound claims feed)</a:t>
                      </a:r>
                    </a:p>
                  </a:txBody>
                  <a:tcPr/>
                </a:tc>
                <a:extLst>
                  <a:ext uri="{0D108BD9-81ED-4DB2-BD59-A6C34878D82A}">
                    <a16:rowId xmlns:a16="http://schemas.microsoft.com/office/drawing/2014/main" val="2921969088"/>
                  </a:ext>
                </a:extLst>
              </a:tr>
              <a:tr h="729028">
                <a:tc>
                  <a:txBody>
                    <a:bodyPr/>
                    <a:lstStyle/>
                    <a:p>
                      <a:pPr marL="0" algn="l" defTabSz="457240" rtl="0" eaLnBrk="1" latinLnBrk="0" hangingPunct="1"/>
                      <a:r>
                        <a:rPr lang="en-US" sz="2400" b="0" kern="1200">
                          <a:solidFill>
                            <a:srgbClr val="000000"/>
                          </a:solidFill>
                          <a:latin typeface="Graphik"/>
                          <a:ea typeface="+mn-ea"/>
                          <a:cs typeface="+mn-cs"/>
                        </a:rPr>
                        <a:t>FROI/SROI using Verisk Accelerator**</a:t>
                      </a: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r>
                        <a:rPr lang="en-US" sz="2400" b="0" kern="1200">
                          <a:solidFill>
                            <a:srgbClr val="000000"/>
                          </a:solidFill>
                          <a:latin typeface="Graphik"/>
                          <a:ea typeface="+mn-ea"/>
                          <a:cs typeface="+mn-cs"/>
                        </a:rPr>
                        <a:t>RiskConnect Toyota feed</a:t>
                      </a:r>
                    </a:p>
                  </a:txBody>
                  <a:tcPr/>
                </a:tc>
                <a:extLst>
                  <a:ext uri="{0D108BD9-81ED-4DB2-BD59-A6C34878D82A}">
                    <a16:rowId xmlns:a16="http://schemas.microsoft.com/office/drawing/2014/main" val="4160744126"/>
                  </a:ext>
                </a:extLst>
              </a:tr>
              <a:tr h="729028">
                <a:tc>
                  <a:txBody>
                    <a:bodyPr/>
                    <a:lstStyle/>
                    <a:p>
                      <a:pPr marL="0" algn="l" defTabSz="457240" rtl="0" eaLnBrk="1" latinLnBrk="0" hangingPunct="1"/>
                      <a:r>
                        <a:rPr lang="en-US" sz="2400" b="0" kern="1200">
                          <a:solidFill>
                            <a:srgbClr val="000000"/>
                          </a:solidFill>
                          <a:latin typeface="Graphik"/>
                          <a:ea typeface="+mn-ea"/>
                          <a:cs typeface="+mn-cs"/>
                        </a:rPr>
                        <a:t>Contact Manager – DMS (Laserfiche)</a:t>
                      </a: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r>
                        <a:rPr lang="en-US" sz="2400" b="0" kern="1200">
                          <a:solidFill>
                            <a:srgbClr val="000000"/>
                          </a:solidFill>
                          <a:latin typeface="Graphik"/>
                          <a:ea typeface="+mn-ea"/>
                          <a:cs typeface="+mn-cs"/>
                        </a:rPr>
                        <a:t>PolicyFeed for TPAs</a:t>
                      </a:r>
                    </a:p>
                  </a:txBody>
                  <a:tcPr/>
                </a:tc>
                <a:extLst>
                  <a:ext uri="{0D108BD9-81ED-4DB2-BD59-A6C34878D82A}">
                    <a16:rowId xmlns:a16="http://schemas.microsoft.com/office/drawing/2014/main" val="3490687673"/>
                  </a:ext>
                </a:extLst>
              </a:tr>
              <a:tr h="405015">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r>
                        <a:rPr lang="en-US" sz="2400" b="0" kern="1200">
                          <a:solidFill>
                            <a:srgbClr val="000000"/>
                          </a:solidFill>
                          <a:latin typeface="Graphik"/>
                          <a:ea typeface="+mn-ea"/>
                          <a:cs typeface="+mn-cs"/>
                        </a:rPr>
                        <a:t>PolicyFeed for Actec</a:t>
                      </a:r>
                    </a:p>
                  </a:txBody>
                  <a:tcPr/>
                </a:tc>
                <a:extLst>
                  <a:ext uri="{0D108BD9-81ED-4DB2-BD59-A6C34878D82A}">
                    <a16:rowId xmlns:a16="http://schemas.microsoft.com/office/drawing/2014/main" val="53616615"/>
                  </a:ext>
                </a:extLst>
              </a:tr>
              <a:tr h="405015">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endParaRPr lang="en-US" sz="2400" b="0" kern="1200">
                        <a:solidFill>
                          <a:srgbClr val="000000"/>
                        </a:solidFill>
                        <a:latin typeface="Graphik"/>
                        <a:ea typeface="+mn-ea"/>
                        <a:cs typeface="+mn-cs"/>
                      </a:endParaRPr>
                    </a:p>
                  </a:txBody>
                  <a:tcPr/>
                </a:tc>
                <a:tc>
                  <a:txBody>
                    <a:bodyPr/>
                    <a:lstStyle/>
                    <a:p>
                      <a:pPr marL="0" algn="l" defTabSz="457240" rtl="0" eaLnBrk="1" latinLnBrk="0" hangingPunct="1"/>
                      <a:r>
                        <a:rPr lang="en-US" sz="2400" b="0" kern="1200">
                          <a:solidFill>
                            <a:srgbClr val="000000"/>
                          </a:solidFill>
                          <a:latin typeface="Graphik"/>
                          <a:ea typeface="+mn-ea"/>
                          <a:cs typeface="+mn-cs"/>
                        </a:rPr>
                        <a:t>Corvel Balancing report</a:t>
                      </a:r>
                    </a:p>
                  </a:txBody>
                  <a:tcPr/>
                </a:tc>
                <a:extLst>
                  <a:ext uri="{0D108BD9-81ED-4DB2-BD59-A6C34878D82A}">
                    <a16:rowId xmlns:a16="http://schemas.microsoft.com/office/drawing/2014/main" val="62117324"/>
                  </a:ext>
                </a:extLst>
              </a:tr>
            </a:tbl>
          </a:graphicData>
        </a:graphic>
      </p:graphicFrame>
      <p:sp>
        <p:nvSpPr>
          <p:cNvPr id="4" name="TextBox 3">
            <a:extLst>
              <a:ext uri="{FF2B5EF4-FFF2-40B4-BE49-F238E27FC236}">
                <a16:creationId xmlns:a16="http://schemas.microsoft.com/office/drawing/2014/main" id="{02EC888A-96E3-F8CB-28D6-F1D94007BE7E}"/>
              </a:ext>
            </a:extLst>
          </p:cNvPr>
          <p:cNvSpPr txBox="1"/>
          <p:nvPr/>
        </p:nvSpPr>
        <p:spPr>
          <a:xfrm>
            <a:off x="4069072" y="12323537"/>
            <a:ext cx="11823686" cy="954107"/>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800" kern="1200">
                <a:solidFill>
                  <a:srgbClr val="000000"/>
                </a:solidFill>
                <a:latin typeface="Graphik"/>
                <a:ea typeface="+mn-ea"/>
                <a:cs typeface="+mn-cs"/>
              </a:rPr>
              <a:t>** </a:t>
            </a:r>
            <a:r>
              <a:rPr lang="en-US" sz="2800">
                <a:solidFill>
                  <a:srgbClr val="000000"/>
                </a:solidFill>
              </a:rPr>
              <a:t>Cloud version of accelerator available in August</a:t>
            </a:r>
          </a:p>
          <a:p>
            <a:r>
              <a:rPr lang="en-US" sz="2800">
                <a:solidFill>
                  <a:srgbClr val="000000"/>
                </a:solidFill>
              </a:rPr>
              <a:t>*** Will need support all LOBs</a:t>
            </a:r>
          </a:p>
        </p:txBody>
      </p:sp>
    </p:spTree>
    <p:extLst>
      <p:ext uri="{BB962C8B-B14F-4D97-AF65-F5344CB8AC3E}">
        <p14:creationId xmlns:p14="http://schemas.microsoft.com/office/powerpoint/2010/main" val="154656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1211996" y="600077"/>
            <a:ext cx="19007043"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/High level Timeline </a:t>
            </a:r>
            <a:endParaRPr lang="en-US" altLang="en-US" sz="5400" b="1">
              <a:solidFill>
                <a:srgbClr val="FF0000"/>
              </a:solidFill>
              <a:latin typeface="BebasNeueBold"/>
              <a:ea typeface="MS PGothic"/>
            </a:endParaRPr>
          </a:p>
        </p:txBody>
      </p:sp>
      <p:sp>
        <p:nvSpPr>
          <p:cNvPr id="24" name="Line 5">
            <a:extLst>
              <a:ext uri="{FF2B5EF4-FFF2-40B4-BE49-F238E27FC236}">
                <a16:creationId xmlns:a16="http://schemas.microsoft.com/office/drawing/2014/main" id="{E9B06662-8A11-0D4A-8C6D-6945FDCE0D31}"/>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sp>
        <p:nvSpPr>
          <p:cNvPr id="3" name="Slide Number Placeholder 2">
            <a:extLst>
              <a:ext uri="{FF2B5EF4-FFF2-40B4-BE49-F238E27FC236}">
                <a16:creationId xmlns:a16="http://schemas.microsoft.com/office/drawing/2014/main" id="{AB054965-A271-61E1-67C2-569D7AD20BF0}"/>
              </a:ext>
            </a:extLst>
          </p:cNvPr>
          <p:cNvSpPr>
            <a:spLocks noGrp="1"/>
          </p:cNvSpPr>
          <p:nvPr>
            <p:ph type="sldNum" sz="quarter" idx="10"/>
          </p:nvPr>
        </p:nvSpPr>
        <p:spPr/>
        <p:txBody>
          <a:bodyPr/>
          <a:lstStyle/>
          <a:p>
            <a:pPr>
              <a:defRPr/>
            </a:pPr>
            <a:fld id="{DB3406B0-F3EB-4D06-87B9-743EB47851A1}" type="slidenum">
              <a:rPr lang="en-US" altLang="en-US" smtClean="0"/>
              <a:pPr>
                <a:defRPr/>
              </a:pPr>
              <a:t>7</a:t>
            </a:fld>
            <a:endParaRPr lang="en-US" altLang="en-US"/>
          </a:p>
        </p:txBody>
      </p:sp>
      <p:pic>
        <p:nvPicPr>
          <p:cNvPr id="88" name="Picture 87" descr="A screenshot of a project&#10;&#10;Description automatically generated">
            <a:extLst>
              <a:ext uri="{FF2B5EF4-FFF2-40B4-BE49-F238E27FC236}">
                <a16:creationId xmlns:a16="http://schemas.microsoft.com/office/drawing/2014/main" id="{34E3915A-026E-E775-1D03-5E80D5AF7133}"/>
              </a:ext>
            </a:extLst>
          </p:cNvPr>
          <p:cNvPicPr>
            <a:picLocks noChangeAspect="1"/>
          </p:cNvPicPr>
          <p:nvPr/>
        </p:nvPicPr>
        <p:blipFill>
          <a:blip r:embed="rId3"/>
          <a:stretch>
            <a:fillRect/>
          </a:stretch>
        </p:blipFill>
        <p:spPr>
          <a:xfrm>
            <a:off x="881627" y="2047835"/>
            <a:ext cx="22509470" cy="98473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800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3" name="Slide Number Placeholder 2">
            <a:extLst>
              <a:ext uri="{FF2B5EF4-FFF2-40B4-BE49-F238E27FC236}">
                <a16:creationId xmlns:a16="http://schemas.microsoft.com/office/drawing/2014/main" id="{1D956A3B-5A7E-F5B2-F5B6-74152DF77E09}"/>
              </a:ext>
            </a:extLst>
          </p:cNvPr>
          <p:cNvSpPr>
            <a:spLocks noGrp="1"/>
          </p:cNvSpPr>
          <p:nvPr>
            <p:ph type="sldNum" sz="quarter" idx="10"/>
          </p:nvPr>
        </p:nvSpPr>
        <p:spPr/>
        <p:txBody>
          <a:bodyPr/>
          <a:lstStyle/>
          <a:p>
            <a:pPr>
              <a:defRPr/>
            </a:pPr>
            <a:fld id="{DB3406B0-F3EB-4D06-87B9-743EB47851A1}" type="slidenum">
              <a:rPr lang="en-US" altLang="en-US" smtClean="0"/>
              <a:pPr>
                <a:defRPr/>
              </a:pPr>
              <a:t>8</a:t>
            </a:fld>
            <a:endParaRPr lang="en-US" altLang="en-US"/>
          </a:p>
        </p:txBody>
      </p:sp>
      <p:sp>
        <p:nvSpPr>
          <p:cNvPr id="4" name="Rectangle 3">
            <a:extLst>
              <a:ext uri="{FF2B5EF4-FFF2-40B4-BE49-F238E27FC236}">
                <a16:creationId xmlns:a16="http://schemas.microsoft.com/office/drawing/2014/main" id="{7C7B1843-3EBE-CEDA-3C72-69220DA93161}"/>
              </a:ext>
            </a:extLst>
          </p:cNvPr>
          <p:cNvSpPr/>
          <p:nvPr/>
        </p:nvSpPr>
        <p:spPr bwMode="auto">
          <a:xfrm>
            <a:off x="1128409" y="2245177"/>
            <a:ext cx="9883302" cy="8832715"/>
          </a:xfrm>
          <a:prstGeom prst="rect">
            <a:avLst/>
          </a:prstGeom>
          <a:solidFill>
            <a:schemeClr val="accent1">
              <a:lumMod val="75000"/>
            </a:schemeClr>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5" name="TextBox 4">
            <a:extLst>
              <a:ext uri="{FF2B5EF4-FFF2-40B4-BE49-F238E27FC236}">
                <a16:creationId xmlns:a16="http://schemas.microsoft.com/office/drawing/2014/main" id="{5DD5D491-B8BD-B66C-5CCC-21151E6CBCB8}"/>
              </a:ext>
            </a:extLst>
          </p:cNvPr>
          <p:cNvSpPr txBox="1"/>
          <p:nvPr/>
        </p:nvSpPr>
        <p:spPr>
          <a:xfrm>
            <a:off x="1817160" y="3573937"/>
            <a:ext cx="8466888" cy="5389168"/>
          </a:xfrm>
          <a:prstGeom prst="rect">
            <a:avLst/>
          </a:prstGeom>
          <a:noFill/>
        </p:spPr>
        <p:txBody>
          <a:bodyPr wrap="square" rtlCol="0">
            <a:spAutoFit/>
          </a:bodyPr>
          <a:lstStyle/>
          <a:p>
            <a:pPr>
              <a:lnSpc>
                <a:spcPct val="150000"/>
              </a:lnSpc>
            </a:pPr>
            <a:r>
              <a:rPr lang="en-US" sz="8000" b="1">
                <a:solidFill>
                  <a:schemeClr val="bg1"/>
                </a:solidFill>
              </a:rPr>
              <a:t>MSIG  GW Claims Upgrade: v9 to ClaimCenter Cloud</a:t>
            </a:r>
          </a:p>
        </p:txBody>
      </p:sp>
      <p:sp>
        <p:nvSpPr>
          <p:cNvPr id="24" name="Rectangle 23">
            <a:extLst>
              <a:ext uri="{FF2B5EF4-FFF2-40B4-BE49-F238E27FC236}">
                <a16:creationId xmlns:a16="http://schemas.microsoft.com/office/drawing/2014/main" id="{AB58CCB2-B91C-B64F-0C4D-2773CB85EB6D}"/>
              </a:ext>
            </a:extLst>
          </p:cNvPr>
          <p:cNvSpPr/>
          <p:nvPr/>
        </p:nvSpPr>
        <p:spPr bwMode="auto">
          <a:xfrm>
            <a:off x="1322962" y="10291864"/>
            <a:ext cx="9494196" cy="544749"/>
          </a:xfrm>
          <a:prstGeom prst="rect">
            <a:avLst/>
          </a:prstGeom>
          <a:solidFill>
            <a:srgbClr val="F00000"/>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6" name="Picture 5">
            <a:extLst>
              <a:ext uri="{FF2B5EF4-FFF2-40B4-BE49-F238E27FC236}">
                <a16:creationId xmlns:a16="http://schemas.microsoft.com/office/drawing/2014/main" id="{04F4F30B-D2A7-1242-CC3E-9519E5D84903}"/>
              </a:ext>
            </a:extLst>
          </p:cNvPr>
          <p:cNvPicPr>
            <a:picLocks noChangeAspect="1"/>
          </p:cNvPicPr>
          <p:nvPr/>
        </p:nvPicPr>
        <p:blipFill>
          <a:blip r:embed="rId2">
            <a:alphaModFix amt="51000"/>
          </a:blip>
          <a:stretch>
            <a:fillRect/>
          </a:stretch>
        </p:blipFill>
        <p:spPr>
          <a:xfrm>
            <a:off x="1108953" y="11295499"/>
            <a:ext cx="9883302" cy="1607721"/>
          </a:xfrm>
          <a:prstGeom prst="rect">
            <a:avLst/>
          </a:prstGeom>
        </p:spPr>
      </p:pic>
      <p:pic>
        <p:nvPicPr>
          <p:cNvPr id="8" name="Picture 7">
            <a:extLst>
              <a:ext uri="{FF2B5EF4-FFF2-40B4-BE49-F238E27FC236}">
                <a16:creationId xmlns:a16="http://schemas.microsoft.com/office/drawing/2014/main" id="{27765B5F-9333-78CF-39EB-5C67368CA03A}"/>
              </a:ext>
            </a:extLst>
          </p:cNvPr>
          <p:cNvPicPr>
            <a:picLocks noChangeAspect="1"/>
          </p:cNvPicPr>
          <p:nvPr/>
        </p:nvPicPr>
        <p:blipFill>
          <a:blip r:embed="rId2">
            <a:alphaModFix amt="51000"/>
          </a:blip>
          <a:stretch>
            <a:fillRect/>
          </a:stretch>
        </p:blipFill>
        <p:spPr>
          <a:xfrm>
            <a:off x="1128409" y="512908"/>
            <a:ext cx="9863846" cy="1607721"/>
          </a:xfrm>
          <a:prstGeom prst="rect">
            <a:avLst/>
          </a:prstGeom>
        </p:spPr>
      </p:pic>
      <p:pic>
        <p:nvPicPr>
          <p:cNvPr id="2" name="Picture 1">
            <a:extLst>
              <a:ext uri="{FF2B5EF4-FFF2-40B4-BE49-F238E27FC236}">
                <a16:creationId xmlns:a16="http://schemas.microsoft.com/office/drawing/2014/main" id="{237C5ED0-5D72-9840-ADD7-9604D4B3D564}"/>
              </a:ext>
            </a:extLst>
          </p:cNvPr>
          <p:cNvPicPr>
            <a:picLocks noChangeAspect="1"/>
          </p:cNvPicPr>
          <p:nvPr/>
        </p:nvPicPr>
        <p:blipFill>
          <a:blip r:embed="rId3"/>
          <a:stretch>
            <a:fillRect/>
          </a:stretch>
        </p:blipFill>
        <p:spPr>
          <a:xfrm>
            <a:off x="13103803" y="5342720"/>
            <a:ext cx="9115545" cy="3030558"/>
          </a:xfrm>
          <a:prstGeom prst="rect">
            <a:avLst/>
          </a:prstGeom>
        </p:spPr>
      </p:pic>
    </p:spTree>
    <p:extLst>
      <p:ext uri="{BB962C8B-B14F-4D97-AF65-F5344CB8AC3E}">
        <p14:creationId xmlns:p14="http://schemas.microsoft.com/office/powerpoint/2010/main" val="52941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E99990A-2DC4-9043-BDF9-1BB7AA720912}"/>
              </a:ext>
            </a:extLst>
          </p:cNvPr>
          <p:cNvSpPr>
            <a:spLocks/>
          </p:cNvSpPr>
          <p:nvPr/>
        </p:nvSpPr>
        <p:spPr bwMode="auto">
          <a:xfrm>
            <a:off x="-82550" y="-1"/>
            <a:ext cx="492125" cy="13716001"/>
          </a:xfrm>
          <a:prstGeom prst="rect">
            <a:avLst/>
          </a:prstGeom>
          <a:solidFill>
            <a:srgbClr val="F00000"/>
          </a:solidFill>
          <a:ln>
            <a:noFill/>
          </a:ln>
          <a:effectLst>
            <a:outerShdw blurRad="101600" dist="23000" dir="271110" algn="ctr" rotWithShape="0">
              <a:srgbClr val="808080">
                <a:alpha val="19127"/>
              </a:srgbClr>
            </a:outerShdw>
          </a:effectLst>
        </p:spPr>
        <p:txBody>
          <a:bodyPr lIns="45720" rIns="45720" anchor="ctr"/>
          <a:lstStyle/>
          <a:p>
            <a:pPr eaLnBrk="1">
              <a:defRPr/>
            </a:pPr>
            <a:endParaRPr lang="en-US" sz="1771">
              <a:solidFill>
                <a:srgbClr val="AE2830"/>
              </a:solidFill>
              <a:ea typeface="ＭＳ Ｐゴシック" charset="0"/>
              <a:cs typeface="Lato Light" charset="0"/>
            </a:endParaRPr>
          </a:p>
        </p:txBody>
      </p:sp>
      <p:sp>
        <p:nvSpPr>
          <p:cNvPr id="23" name="Text Box 1" descr="TextBox 8">
            <a:extLst>
              <a:ext uri="{FF2B5EF4-FFF2-40B4-BE49-F238E27FC236}">
                <a16:creationId xmlns:a16="http://schemas.microsoft.com/office/drawing/2014/main" id="{A8318A4F-14B4-C74B-8E8F-93A9ADB0FDD7}"/>
              </a:ext>
            </a:extLst>
          </p:cNvPr>
          <p:cNvSpPr txBox="1">
            <a:spLocks/>
          </p:cNvSpPr>
          <p:nvPr/>
        </p:nvSpPr>
        <p:spPr bwMode="auto">
          <a:xfrm>
            <a:off x="577994" y="714371"/>
            <a:ext cx="21597001"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45720" rIns="45720" bIns="45720" anchor="t">
            <a:spAutoFit/>
          </a:bodyPr>
          <a:lstStyle>
            <a:lvl1pPr>
              <a:lnSpc>
                <a:spcPct val="90000"/>
              </a:lnSpc>
              <a:spcBef>
                <a:spcPts val="2000"/>
              </a:spcBef>
              <a:defRPr sz="4800">
                <a:solidFill>
                  <a:srgbClr val="7F7F7F"/>
                </a:solidFill>
                <a:latin typeface="Montserrat Hairline" charset="0"/>
                <a:ea typeface="MS PGothic" panose="020B0600070205080204" pitchFamily="34" charset="-128"/>
                <a:cs typeface="Montserrat Hairline" charset="0"/>
                <a:sym typeface="Montserrat Hairline" charset="0"/>
              </a:defRPr>
            </a:lvl1pPr>
            <a:lvl2pPr marL="742950" indent="-28575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2pPr>
            <a:lvl3pPr marL="11430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3pPr>
            <a:lvl4pPr marL="16002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4pPr>
            <a:lvl5pPr marL="2057400" indent="-228600">
              <a:lnSpc>
                <a:spcPct val="90000"/>
              </a:lnSpc>
              <a:spcBef>
                <a:spcPts val="2000"/>
              </a:spcBef>
              <a:defRPr sz="4800">
                <a:solidFill>
                  <a:srgbClr val="7F7F7F"/>
                </a:solidFill>
                <a:latin typeface="Montserrat Hairline" charset="0"/>
                <a:ea typeface="Montserrat Hairline" charset="0"/>
                <a:cs typeface="Montserrat Hairline" charset="0"/>
                <a:sym typeface="Montserrat Hairline" charset="0"/>
              </a:defRPr>
            </a:lvl5pPr>
            <a:lvl6pPr marL="25146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6pPr>
            <a:lvl7pPr marL="29718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7pPr>
            <a:lvl8pPr marL="34290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8pPr>
            <a:lvl9pPr marL="3886200" indent="-228600" defTabSz="1827213" eaLnBrk="0" fontAlgn="base" hangingPunct="0">
              <a:lnSpc>
                <a:spcPct val="90000"/>
              </a:lnSpc>
              <a:spcBef>
                <a:spcPts val="2000"/>
              </a:spcBef>
              <a:spcAft>
                <a:spcPct val="0"/>
              </a:spcAft>
              <a:defRPr sz="4800">
                <a:solidFill>
                  <a:srgbClr val="7F7F7F"/>
                </a:solidFill>
                <a:latin typeface="Montserrat Hairline" charset="0"/>
                <a:ea typeface="Montserrat Hairline" charset="0"/>
                <a:cs typeface="Montserrat Hairline" charset="0"/>
                <a:sym typeface="Montserrat Hairline" charset="0"/>
              </a:defRPr>
            </a:lvl9pPr>
          </a:lstStyle>
          <a:p>
            <a:pPr eaLnBrk="1">
              <a:spcBef>
                <a:spcPct val="0"/>
              </a:spcBef>
            </a:pPr>
            <a:r>
              <a:rPr lang="en-US" altLang="en-US" sz="5400" b="1">
                <a:solidFill>
                  <a:srgbClr val="000000"/>
                </a:solidFill>
                <a:latin typeface="BebasNeueBold"/>
                <a:ea typeface="MS PGothic"/>
                <a:sym typeface="BebasNeueBold" charset="0"/>
              </a:rPr>
              <a:t>MSIG / GW Claims Upgrade v9 vs. ClaimCenter Cloud – Parallel testing</a:t>
            </a:r>
            <a:endParaRPr lang="en-US" altLang="en-US" sz="5400" b="1">
              <a:solidFill>
                <a:srgbClr val="FF0000"/>
              </a:solidFill>
              <a:latin typeface="BebasNeueBold"/>
              <a:ea typeface="MS PGothic"/>
              <a:sym typeface="BebasNeueBold" charset="0"/>
            </a:endParaRPr>
          </a:p>
        </p:txBody>
      </p:sp>
      <p:sp>
        <p:nvSpPr>
          <p:cNvPr id="5" name="Slide Number Placeholder 4">
            <a:extLst>
              <a:ext uri="{FF2B5EF4-FFF2-40B4-BE49-F238E27FC236}">
                <a16:creationId xmlns:a16="http://schemas.microsoft.com/office/drawing/2014/main" id="{6F07C548-F006-013E-13CE-6FB580B960E7}"/>
              </a:ext>
            </a:extLst>
          </p:cNvPr>
          <p:cNvSpPr>
            <a:spLocks noGrp="1"/>
          </p:cNvSpPr>
          <p:nvPr>
            <p:ph type="sldNum" sz="quarter" idx="10"/>
          </p:nvPr>
        </p:nvSpPr>
        <p:spPr/>
        <p:txBody>
          <a:bodyPr/>
          <a:lstStyle/>
          <a:p>
            <a:pPr>
              <a:defRPr/>
            </a:pPr>
            <a:fld id="{DB3406B0-F3EB-4D06-87B9-743EB47851A1}" type="slidenum">
              <a:rPr lang="en-US" altLang="en-US" smtClean="0"/>
              <a:pPr>
                <a:defRPr/>
              </a:pPr>
              <a:t>9</a:t>
            </a:fld>
            <a:endParaRPr lang="en-US" altLang="en-US"/>
          </a:p>
        </p:txBody>
      </p:sp>
      <p:sp>
        <p:nvSpPr>
          <p:cNvPr id="2" name="Line 5">
            <a:extLst>
              <a:ext uri="{FF2B5EF4-FFF2-40B4-BE49-F238E27FC236}">
                <a16:creationId xmlns:a16="http://schemas.microsoft.com/office/drawing/2014/main" id="{E6633718-F6A7-9979-E6BF-B1698C02C3D3}"/>
              </a:ext>
            </a:extLst>
          </p:cNvPr>
          <p:cNvSpPr>
            <a:spLocks noChangeShapeType="1"/>
          </p:cNvSpPr>
          <p:nvPr/>
        </p:nvSpPr>
        <p:spPr bwMode="auto">
          <a:xfrm>
            <a:off x="1211996" y="1643678"/>
            <a:ext cx="1811337" cy="0"/>
          </a:xfrm>
          <a:prstGeom prst="line">
            <a:avLst/>
          </a:prstGeom>
          <a:noFill/>
          <a:ln w="57150">
            <a:solidFill>
              <a:srgbClr val="AE2830"/>
            </a:solidFill>
            <a:round/>
            <a:headEnd/>
            <a:tailEnd/>
          </a:ln>
          <a:extLst>
            <a:ext uri="{909E8E84-426E-40DD-AFC4-6F175D3DCCD1}">
              <a14:hiddenFill xmlns:a14="http://schemas.microsoft.com/office/drawing/2010/main">
                <a:noFill/>
              </a14:hiddenFill>
            </a:ext>
          </a:extLst>
        </p:spPr>
        <p:txBody>
          <a:bodyPr lIns="45720" rIns="45720"/>
          <a:lstStyle/>
          <a:p>
            <a:endParaRPr lang="en-US" sz="1771"/>
          </a:p>
        </p:txBody>
      </p:sp>
      <p:pic>
        <p:nvPicPr>
          <p:cNvPr id="12" name="Graphic 11" descr="Table outline">
            <a:extLst>
              <a:ext uri="{FF2B5EF4-FFF2-40B4-BE49-F238E27FC236}">
                <a16:creationId xmlns:a16="http://schemas.microsoft.com/office/drawing/2014/main" id="{A87B6758-A7C5-A9D5-3309-5AC28E3EBB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6069" y="2802528"/>
            <a:ext cx="1321595" cy="1321595"/>
          </a:xfrm>
          <a:prstGeom prst="rect">
            <a:avLst/>
          </a:prstGeom>
        </p:spPr>
      </p:pic>
      <p:pic>
        <p:nvPicPr>
          <p:cNvPr id="13" name="Graphic 12" descr="Table outline">
            <a:extLst>
              <a:ext uri="{FF2B5EF4-FFF2-40B4-BE49-F238E27FC236}">
                <a16:creationId xmlns:a16="http://schemas.microsoft.com/office/drawing/2014/main" id="{1C26221E-8C0D-BCAA-F79E-DD59B06D75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26187" y="3182064"/>
            <a:ext cx="1461782" cy="1461782"/>
          </a:xfrm>
          <a:prstGeom prst="rect">
            <a:avLst/>
          </a:prstGeom>
        </p:spPr>
      </p:pic>
      <p:pic>
        <p:nvPicPr>
          <p:cNvPr id="15" name="Graphic 14" descr="Monitor outline">
            <a:extLst>
              <a:ext uri="{FF2B5EF4-FFF2-40B4-BE49-F238E27FC236}">
                <a16:creationId xmlns:a16="http://schemas.microsoft.com/office/drawing/2014/main" id="{55F1BC59-136A-DA34-4C3D-69AB80CD9B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1231" y="7045171"/>
            <a:ext cx="1302725" cy="1302725"/>
          </a:xfrm>
          <a:prstGeom prst="rect">
            <a:avLst/>
          </a:prstGeom>
        </p:spPr>
      </p:pic>
      <p:pic>
        <p:nvPicPr>
          <p:cNvPr id="16" name="Graphic 15" descr="Monitor outline">
            <a:extLst>
              <a:ext uri="{FF2B5EF4-FFF2-40B4-BE49-F238E27FC236}">
                <a16:creationId xmlns:a16="http://schemas.microsoft.com/office/drawing/2014/main" id="{123C9183-ACAF-CF59-D09E-04D883CE7D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1231" y="2295323"/>
            <a:ext cx="1302726" cy="1302726"/>
          </a:xfrm>
          <a:prstGeom prst="rect">
            <a:avLst/>
          </a:prstGeom>
        </p:spPr>
      </p:pic>
      <p:sp>
        <p:nvSpPr>
          <p:cNvPr id="18" name="Arrow: Right 17">
            <a:extLst>
              <a:ext uri="{FF2B5EF4-FFF2-40B4-BE49-F238E27FC236}">
                <a16:creationId xmlns:a16="http://schemas.microsoft.com/office/drawing/2014/main" id="{FA0C5459-AFC1-9EB9-FCB6-A45D7787CBD5}"/>
              </a:ext>
            </a:extLst>
          </p:cNvPr>
          <p:cNvSpPr/>
          <p:nvPr/>
        </p:nvSpPr>
        <p:spPr bwMode="auto">
          <a:xfrm>
            <a:off x="5611444" y="7679680"/>
            <a:ext cx="1641231" cy="422031"/>
          </a:xfrm>
          <a:prstGeom prst="rightArrow">
            <a:avLst/>
          </a:prstGeom>
          <a:solidFill>
            <a:schemeClr val="tx1"/>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19" name="Arrow: Left-Right-Up 18">
            <a:extLst>
              <a:ext uri="{FF2B5EF4-FFF2-40B4-BE49-F238E27FC236}">
                <a16:creationId xmlns:a16="http://schemas.microsoft.com/office/drawing/2014/main" id="{738733A9-7920-95C4-C726-76238ACC1097}"/>
              </a:ext>
            </a:extLst>
          </p:cNvPr>
          <p:cNvSpPr/>
          <p:nvPr/>
        </p:nvSpPr>
        <p:spPr bwMode="auto">
          <a:xfrm rot="5400000">
            <a:off x="5472496" y="4972316"/>
            <a:ext cx="4584175" cy="1023816"/>
          </a:xfrm>
          <a:prstGeom prst="leftRightUpArrow">
            <a:avLst>
              <a:gd name="adj1" fmla="val 25000"/>
              <a:gd name="adj2" fmla="val 17721"/>
              <a:gd name="adj3" fmla="val 25000"/>
            </a:avLst>
          </a:prstGeom>
          <a:solidFill>
            <a:schemeClr val="tx2"/>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21" name="Graphic 20" descr="Clipboard Mixed outline">
            <a:extLst>
              <a:ext uri="{FF2B5EF4-FFF2-40B4-BE49-F238E27FC236}">
                <a16:creationId xmlns:a16="http://schemas.microsoft.com/office/drawing/2014/main" id="{C4DAE6E1-D252-508B-7DFD-41424B4255C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85977" y="4491372"/>
            <a:ext cx="1576770" cy="1576770"/>
          </a:xfrm>
          <a:prstGeom prst="rect">
            <a:avLst/>
          </a:prstGeom>
        </p:spPr>
      </p:pic>
      <p:pic>
        <p:nvPicPr>
          <p:cNvPr id="25" name="Graphic 24" descr="Tools outline">
            <a:extLst>
              <a:ext uri="{FF2B5EF4-FFF2-40B4-BE49-F238E27FC236}">
                <a16:creationId xmlns:a16="http://schemas.microsoft.com/office/drawing/2014/main" id="{FF2B53DF-7629-2BF1-D35E-EC04A90F7E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660414" y="4504650"/>
            <a:ext cx="1165999" cy="1165999"/>
          </a:xfrm>
          <a:prstGeom prst="rect">
            <a:avLst/>
          </a:prstGeom>
        </p:spPr>
      </p:pic>
      <p:sp>
        <p:nvSpPr>
          <p:cNvPr id="26" name="Arrow: Right 25">
            <a:extLst>
              <a:ext uri="{FF2B5EF4-FFF2-40B4-BE49-F238E27FC236}">
                <a16:creationId xmlns:a16="http://schemas.microsoft.com/office/drawing/2014/main" id="{B12A7942-B182-A2C0-8DF3-DA9F7CFCAAB1}"/>
              </a:ext>
            </a:extLst>
          </p:cNvPr>
          <p:cNvSpPr/>
          <p:nvPr/>
        </p:nvSpPr>
        <p:spPr bwMode="auto">
          <a:xfrm>
            <a:off x="5763846" y="2762738"/>
            <a:ext cx="1641231" cy="422031"/>
          </a:xfrm>
          <a:prstGeom prst="rightArrow">
            <a:avLst/>
          </a:prstGeom>
          <a:solidFill>
            <a:schemeClr val="tx1"/>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27" name="Arrow: Right 26">
            <a:extLst>
              <a:ext uri="{FF2B5EF4-FFF2-40B4-BE49-F238E27FC236}">
                <a16:creationId xmlns:a16="http://schemas.microsoft.com/office/drawing/2014/main" id="{E3074F5E-64AB-DB98-B3A0-9C0FAA30AF8E}"/>
              </a:ext>
            </a:extLst>
          </p:cNvPr>
          <p:cNvSpPr/>
          <p:nvPr/>
        </p:nvSpPr>
        <p:spPr bwMode="auto">
          <a:xfrm>
            <a:off x="13947044" y="4949492"/>
            <a:ext cx="2867552" cy="422031"/>
          </a:xfrm>
          <a:prstGeom prst="rightArrow">
            <a:avLst/>
          </a:prstGeom>
          <a:solidFill>
            <a:schemeClr val="tx1"/>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pic>
        <p:nvPicPr>
          <p:cNvPr id="28" name="Graphic 27" descr="Clipboard Mixed outline">
            <a:extLst>
              <a:ext uri="{FF2B5EF4-FFF2-40B4-BE49-F238E27FC236}">
                <a16:creationId xmlns:a16="http://schemas.microsoft.com/office/drawing/2014/main" id="{33FFF037-DBB6-2414-F473-103C0C1A6D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862527" y="4533529"/>
            <a:ext cx="1415047" cy="1415047"/>
          </a:xfrm>
          <a:prstGeom prst="rect">
            <a:avLst/>
          </a:prstGeom>
        </p:spPr>
      </p:pic>
      <p:sp>
        <p:nvSpPr>
          <p:cNvPr id="31" name="Arrow: Right 30">
            <a:extLst>
              <a:ext uri="{FF2B5EF4-FFF2-40B4-BE49-F238E27FC236}">
                <a16:creationId xmlns:a16="http://schemas.microsoft.com/office/drawing/2014/main" id="{060A7723-858D-19BF-16DD-3E3C143F0041}"/>
              </a:ext>
            </a:extLst>
          </p:cNvPr>
          <p:cNvSpPr/>
          <p:nvPr/>
        </p:nvSpPr>
        <p:spPr bwMode="auto">
          <a:xfrm>
            <a:off x="9672232" y="4941399"/>
            <a:ext cx="2867552" cy="422031"/>
          </a:xfrm>
          <a:prstGeom prst="rightArrow">
            <a:avLst/>
          </a:prstGeom>
          <a:solidFill>
            <a:schemeClr val="tx1"/>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45720" tIns="45720" rIns="45720" bIns="45720" numCol="1" rtlCol="0" anchor="ctr" anchorCtr="0" compatLnSpc="1">
            <a:prstTxWarp prst="textNoShape">
              <a:avLst/>
            </a:prstTxWarp>
            <a:spAutoFit/>
          </a:bodyPr>
          <a:lstStyle/>
          <a:p>
            <a:pPr marL="0" marR="0" indent="0" algn="l" defTabSz="1827213" rtl="0" eaLnBrk="1"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endParaRPr>
          </a:p>
        </p:txBody>
      </p:sp>
      <p:sp>
        <p:nvSpPr>
          <p:cNvPr id="33" name="TextBox 32">
            <a:extLst>
              <a:ext uri="{FF2B5EF4-FFF2-40B4-BE49-F238E27FC236}">
                <a16:creationId xmlns:a16="http://schemas.microsoft.com/office/drawing/2014/main" id="{9B46BBD1-8E9D-0264-2871-DA14BCD6E720}"/>
              </a:ext>
            </a:extLst>
          </p:cNvPr>
          <p:cNvSpPr txBox="1"/>
          <p:nvPr/>
        </p:nvSpPr>
        <p:spPr>
          <a:xfrm>
            <a:off x="4110892" y="3399692"/>
            <a:ext cx="2418860" cy="400110"/>
          </a:xfrm>
          <a:prstGeom prst="rect">
            <a:avLst/>
          </a:prstGeom>
          <a:noFill/>
        </p:spPr>
        <p:txBody>
          <a:bodyPr wrap="square" rtlCol="0">
            <a:spAutoFit/>
          </a:bodyPr>
          <a:lstStyle/>
          <a:p>
            <a:r>
              <a:rPr lang="en-US" sz="2000" b="1">
                <a:solidFill>
                  <a:srgbClr val="000000"/>
                </a:solidFill>
                <a:latin typeface="Graphik" panose="020B0503030202060203"/>
              </a:rPr>
              <a:t>Guidewire CC, CM v9</a:t>
            </a:r>
          </a:p>
        </p:txBody>
      </p:sp>
      <p:sp>
        <p:nvSpPr>
          <p:cNvPr id="34" name="TextBox 33">
            <a:extLst>
              <a:ext uri="{FF2B5EF4-FFF2-40B4-BE49-F238E27FC236}">
                <a16:creationId xmlns:a16="http://schemas.microsoft.com/office/drawing/2014/main" id="{E820D631-36F5-6A36-957F-64E5AB343BF5}"/>
              </a:ext>
            </a:extLst>
          </p:cNvPr>
          <p:cNvSpPr txBox="1"/>
          <p:nvPr/>
        </p:nvSpPr>
        <p:spPr>
          <a:xfrm>
            <a:off x="4013199" y="8345496"/>
            <a:ext cx="2840892" cy="707886"/>
          </a:xfrm>
          <a:prstGeom prst="rect">
            <a:avLst/>
          </a:prstGeom>
          <a:noFill/>
        </p:spPr>
        <p:txBody>
          <a:bodyPr wrap="square" rtlCol="0">
            <a:spAutoFit/>
          </a:bodyPr>
          <a:lstStyle/>
          <a:p>
            <a:r>
              <a:rPr lang="en-US" sz="2000" b="1">
                <a:solidFill>
                  <a:srgbClr val="000000"/>
                </a:solidFill>
                <a:latin typeface="Graphik" panose="020B0503030202060203"/>
              </a:rPr>
              <a:t>Guidewire CC, CM Cloud</a:t>
            </a:r>
          </a:p>
          <a:p>
            <a:r>
              <a:rPr lang="en-US" sz="2000" b="1">
                <a:solidFill>
                  <a:srgbClr val="000000"/>
                </a:solidFill>
                <a:latin typeface="Graphik" panose="020B0503030202060203"/>
              </a:rPr>
              <a:t>(Jasper release)</a:t>
            </a:r>
          </a:p>
        </p:txBody>
      </p:sp>
      <p:sp>
        <p:nvSpPr>
          <p:cNvPr id="35" name="TextBox 34">
            <a:extLst>
              <a:ext uri="{FF2B5EF4-FFF2-40B4-BE49-F238E27FC236}">
                <a16:creationId xmlns:a16="http://schemas.microsoft.com/office/drawing/2014/main" id="{AFC22D30-46C4-DBC7-F91E-065872E8C29A}"/>
              </a:ext>
            </a:extLst>
          </p:cNvPr>
          <p:cNvSpPr txBox="1"/>
          <p:nvPr/>
        </p:nvSpPr>
        <p:spPr>
          <a:xfrm>
            <a:off x="7487139" y="2752523"/>
            <a:ext cx="2840892" cy="400110"/>
          </a:xfrm>
          <a:prstGeom prst="rect">
            <a:avLst/>
          </a:prstGeom>
          <a:noFill/>
        </p:spPr>
        <p:txBody>
          <a:bodyPr wrap="square" rtlCol="0">
            <a:spAutoFit/>
          </a:bodyPr>
          <a:lstStyle/>
          <a:p>
            <a:r>
              <a:rPr lang="en-US" sz="2000" b="1">
                <a:solidFill>
                  <a:srgbClr val="000000"/>
                </a:solidFill>
                <a:latin typeface="Graphik" panose="020B0503030202060203"/>
              </a:rPr>
              <a:t>Create a claim*</a:t>
            </a:r>
          </a:p>
        </p:txBody>
      </p:sp>
      <p:sp>
        <p:nvSpPr>
          <p:cNvPr id="38" name="TextBox 37">
            <a:extLst>
              <a:ext uri="{FF2B5EF4-FFF2-40B4-BE49-F238E27FC236}">
                <a16:creationId xmlns:a16="http://schemas.microsoft.com/office/drawing/2014/main" id="{84FDF09B-8A62-EBC2-F9B2-479BFF067274}"/>
              </a:ext>
            </a:extLst>
          </p:cNvPr>
          <p:cNvSpPr txBox="1"/>
          <p:nvPr/>
        </p:nvSpPr>
        <p:spPr>
          <a:xfrm>
            <a:off x="7348901" y="7679680"/>
            <a:ext cx="2840892" cy="400110"/>
          </a:xfrm>
          <a:prstGeom prst="rect">
            <a:avLst/>
          </a:prstGeom>
          <a:noFill/>
        </p:spPr>
        <p:txBody>
          <a:bodyPr wrap="square" rtlCol="0">
            <a:spAutoFit/>
          </a:bodyPr>
          <a:lstStyle/>
          <a:p>
            <a:r>
              <a:rPr lang="en-US" sz="2000" b="1">
                <a:solidFill>
                  <a:srgbClr val="000000"/>
                </a:solidFill>
                <a:latin typeface="Graphik" panose="020B0503030202060203"/>
              </a:rPr>
              <a:t>Create a claim*</a:t>
            </a:r>
          </a:p>
        </p:txBody>
      </p:sp>
      <p:sp>
        <p:nvSpPr>
          <p:cNvPr id="39" name="TextBox 38">
            <a:extLst>
              <a:ext uri="{FF2B5EF4-FFF2-40B4-BE49-F238E27FC236}">
                <a16:creationId xmlns:a16="http://schemas.microsoft.com/office/drawing/2014/main" id="{B48D9C65-C62A-9438-4AB8-8BDD66421BA6}"/>
              </a:ext>
            </a:extLst>
          </p:cNvPr>
          <p:cNvSpPr txBox="1"/>
          <p:nvPr/>
        </p:nvSpPr>
        <p:spPr>
          <a:xfrm>
            <a:off x="8173633" y="6010474"/>
            <a:ext cx="2840892" cy="707886"/>
          </a:xfrm>
          <a:prstGeom prst="rect">
            <a:avLst/>
          </a:prstGeom>
          <a:noFill/>
        </p:spPr>
        <p:txBody>
          <a:bodyPr wrap="square" rtlCol="0">
            <a:spAutoFit/>
          </a:bodyPr>
          <a:lstStyle/>
          <a:p>
            <a:pPr algn="ctr"/>
            <a:r>
              <a:rPr lang="en-US" sz="2000" b="1">
                <a:solidFill>
                  <a:srgbClr val="000000"/>
                </a:solidFill>
                <a:latin typeface="Graphik" panose="020B0503030202060203"/>
              </a:rPr>
              <a:t>Compare claim screens v9 vs. CC Cloud</a:t>
            </a:r>
          </a:p>
        </p:txBody>
      </p:sp>
      <p:sp>
        <p:nvSpPr>
          <p:cNvPr id="40" name="TextBox 39">
            <a:extLst>
              <a:ext uri="{FF2B5EF4-FFF2-40B4-BE49-F238E27FC236}">
                <a16:creationId xmlns:a16="http://schemas.microsoft.com/office/drawing/2014/main" id="{821C50FA-BF25-49F7-7D33-02F83D5700BF}"/>
              </a:ext>
            </a:extLst>
          </p:cNvPr>
          <p:cNvSpPr txBox="1"/>
          <p:nvPr/>
        </p:nvSpPr>
        <p:spPr>
          <a:xfrm>
            <a:off x="15707560" y="6010474"/>
            <a:ext cx="2840892" cy="707886"/>
          </a:xfrm>
          <a:prstGeom prst="rect">
            <a:avLst/>
          </a:prstGeom>
          <a:noFill/>
        </p:spPr>
        <p:txBody>
          <a:bodyPr wrap="square" rtlCol="0">
            <a:spAutoFit/>
          </a:bodyPr>
          <a:lstStyle/>
          <a:p>
            <a:pPr algn="ctr"/>
            <a:r>
              <a:rPr lang="en-US" sz="2000" b="1">
                <a:solidFill>
                  <a:srgbClr val="000000"/>
                </a:solidFill>
                <a:latin typeface="Graphik" panose="020B0503030202060203"/>
              </a:rPr>
              <a:t>Compare output  of UI screens v9 vs. CC Cloud</a:t>
            </a:r>
          </a:p>
        </p:txBody>
      </p:sp>
      <p:sp>
        <p:nvSpPr>
          <p:cNvPr id="41" name="TextBox 40">
            <a:extLst>
              <a:ext uri="{FF2B5EF4-FFF2-40B4-BE49-F238E27FC236}">
                <a16:creationId xmlns:a16="http://schemas.microsoft.com/office/drawing/2014/main" id="{986D7ECA-C526-6735-54E1-978445FB806A}"/>
              </a:ext>
            </a:extLst>
          </p:cNvPr>
          <p:cNvSpPr txBox="1"/>
          <p:nvPr/>
        </p:nvSpPr>
        <p:spPr>
          <a:xfrm>
            <a:off x="11654979" y="5948576"/>
            <a:ext cx="2840892" cy="1015663"/>
          </a:xfrm>
          <a:prstGeom prst="rect">
            <a:avLst/>
          </a:prstGeom>
          <a:noFill/>
        </p:spPr>
        <p:txBody>
          <a:bodyPr wrap="square" rtlCol="0">
            <a:spAutoFit/>
          </a:bodyPr>
          <a:lstStyle/>
          <a:p>
            <a:pPr algn="ctr"/>
            <a:r>
              <a:rPr lang="en-US" sz="2000" b="1">
                <a:solidFill>
                  <a:srgbClr val="000000"/>
                </a:solidFill>
                <a:latin typeface="Graphik" panose="020B0503030202060203"/>
              </a:rPr>
              <a:t>Process a claim through all interfaces and transactions</a:t>
            </a:r>
          </a:p>
        </p:txBody>
      </p:sp>
      <p:sp>
        <p:nvSpPr>
          <p:cNvPr id="42" name="TextBox 41">
            <a:extLst>
              <a:ext uri="{FF2B5EF4-FFF2-40B4-BE49-F238E27FC236}">
                <a16:creationId xmlns:a16="http://schemas.microsoft.com/office/drawing/2014/main" id="{F6FE1AEB-F5FF-699B-D068-741A92570822}"/>
              </a:ext>
            </a:extLst>
          </p:cNvPr>
          <p:cNvSpPr txBox="1"/>
          <p:nvPr/>
        </p:nvSpPr>
        <p:spPr>
          <a:xfrm>
            <a:off x="577607" y="4515507"/>
            <a:ext cx="3339366" cy="84023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a:solidFill>
                  <a:srgbClr val="000000"/>
                </a:solidFill>
                <a:latin typeface="Graphik" panose="020B0503030202060203"/>
              </a:rPr>
              <a:t>* Pick the most used business transactions for each LOB</a:t>
            </a:r>
          </a:p>
          <a:p>
            <a:pPr algn="ctr"/>
            <a:endParaRPr lang="en-US" sz="2000">
              <a:solidFill>
                <a:srgbClr val="000000"/>
              </a:solidFill>
              <a:latin typeface="Graphik" panose="020B0503030202060203"/>
            </a:endParaRPr>
          </a:p>
          <a:p>
            <a:pPr algn="ctr"/>
            <a:r>
              <a:rPr lang="en-US" sz="2000">
                <a:solidFill>
                  <a:schemeClr val="tx1"/>
                </a:solidFill>
                <a:latin typeface="Graphik" panose="020B0503030202060203"/>
                <a:ea typeface="MS PGothic"/>
              </a:rPr>
              <a:t>Inland Marine</a:t>
            </a:r>
          </a:p>
          <a:p>
            <a:pPr algn="ctr"/>
            <a:r>
              <a:rPr lang="en-US" sz="2000">
                <a:solidFill>
                  <a:schemeClr val="tx1"/>
                </a:solidFill>
                <a:latin typeface="Graphik" panose="020B0503030202060203"/>
                <a:ea typeface="MS PGothic"/>
              </a:rPr>
              <a:t> Business Auto</a:t>
            </a:r>
          </a:p>
          <a:p>
            <a:pPr algn="ctr"/>
            <a:r>
              <a:rPr lang="en-US" sz="2000">
                <a:solidFill>
                  <a:schemeClr val="tx1"/>
                </a:solidFill>
                <a:latin typeface="Graphik" panose="020B0503030202060203"/>
                <a:ea typeface="MS PGothic"/>
              </a:rPr>
              <a:t> Commercial Property, General Liability</a:t>
            </a:r>
          </a:p>
          <a:p>
            <a:pPr algn="ctr"/>
            <a:r>
              <a:rPr lang="en-US" sz="2000">
                <a:solidFill>
                  <a:schemeClr val="tx1"/>
                </a:solidFill>
                <a:latin typeface="Graphik" panose="020B0503030202060203"/>
                <a:ea typeface="MS PGothic"/>
              </a:rPr>
              <a:t> TPA Product Liability</a:t>
            </a:r>
          </a:p>
          <a:p>
            <a:pPr algn="ctr"/>
            <a:r>
              <a:rPr lang="en-US" sz="2000">
                <a:solidFill>
                  <a:schemeClr val="tx1"/>
                </a:solidFill>
                <a:latin typeface="Graphik" panose="020B0503030202060203"/>
                <a:ea typeface="MS PGothic"/>
              </a:rPr>
              <a:t> TPA OTAI (also known as TPA Travel)</a:t>
            </a:r>
          </a:p>
          <a:p>
            <a:pPr algn="ctr"/>
            <a:r>
              <a:rPr lang="en-US" sz="2000">
                <a:solidFill>
                  <a:schemeClr val="tx1"/>
                </a:solidFill>
                <a:latin typeface="Graphik" panose="020B0503030202060203"/>
                <a:ea typeface="MS PGothic"/>
              </a:rPr>
              <a:t> Management Liability Ocean Marine</a:t>
            </a:r>
          </a:p>
          <a:p>
            <a:pPr algn="ctr"/>
            <a:r>
              <a:rPr lang="en-US" sz="2000">
                <a:solidFill>
                  <a:schemeClr val="tx1"/>
                </a:solidFill>
                <a:latin typeface="Graphik" panose="020B0503030202060203"/>
                <a:ea typeface="MS PGothic"/>
              </a:rPr>
              <a:t>Crime</a:t>
            </a:r>
          </a:p>
          <a:p>
            <a:pPr algn="ctr"/>
            <a:r>
              <a:rPr lang="en-US" sz="2000">
                <a:solidFill>
                  <a:schemeClr val="tx1"/>
                </a:solidFill>
                <a:latin typeface="Graphik" panose="020B0503030202060203"/>
                <a:ea typeface="MS PGothic"/>
              </a:rPr>
              <a:t> TPA Ocean Marine</a:t>
            </a:r>
          </a:p>
          <a:p>
            <a:pPr algn="ctr"/>
            <a:r>
              <a:rPr lang="en-US" sz="2000">
                <a:solidFill>
                  <a:schemeClr val="tx1"/>
                </a:solidFill>
                <a:latin typeface="Graphik" panose="020B0503030202060203"/>
                <a:ea typeface="MS PGothic"/>
              </a:rPr>
              <a:t> Excess Liability</a:t>
            </a:r>
          </a:p>
          <a:p>
            <a:pPr algn="ctr"/>
            <a:r>
              <a:rPr lang="en-US" sz="2000">
                <a:solidFill>
                  <a:schemeClr val="tx1"/>
                </a:solidFill>
                <a:latin typeface="Graphik" panose="020B0503030202060203"/>
                <a:ea typeface="MS PGothic"/>
              </a:rPr>
              <a:t> Umbrella</a:t>
            </a:r>
          </a:p>
          <a:p>
            <a:pPr algn="ctr"/>
            <a:r>
              <a:rPr lang="en-US" sz="2000">
                <a:solidFill>
                  <a:schemeClr val="tx1"/>
                </a:solidFill>
                <a:latin typeface="Graphik" panose="020B0503030202060203"/>
                <a:ea typeface="MS PGothic"/>
              </a:rPr>
              <a:t> Package</a:t>
            </a:r>
          </a:p>
          <a:p>
            <a:pPr algn="ctr"/>
            <a:r>
              <a:rPr lang="en-US" sz="2000">
                <a:solidFill>
                  <a:schemeClr val="tx1"/>
                </a:solidFill>
                <a:latin typeface="Graphik" panose="020B0503030202060203"/>
                <a:ea typeface="MS PGothic"/>
              </a:rPr>
              <a:t>International Liability</a:t>
            </a:r>
          </a:p>
          <a:p>
            <a:pPr algn="ctr"/>
            <a:endParaRPr lang="en-US" sz="2000">
              <a:solidFill>
                <a:srgbClr val="000000"/>
              </a:solidFill>
              <a:latin typeface="Graphik" panose="020B0503030202060203"/>
            </a:endParaRPr>
          </a:p>
          <a:p>
            <a:pPr algn="ctr"/>
            <a:endParaRPr lang="en-US" sz="2000">
              <a:solidFill>
                <a:srgbClr val="000000"/>
              </a:solidFill>
              <a:latin typeface="Graphik" panose="020B0503030202060203"/>
            </a:endParaRPr>
          </a:p>
          <a:p>
            <a:pPr algn="ctr"/>
            <a:r>
              <a:rPr lang="en-US" sz="2000" b="1">
                <a:solidFill>
                  <a:srgbClr val="000000"/>
                </a:solidFill>
                <a:latin typeface="Graphik" panose="020B0503030202060203"/>
              </a:rPr>
              <a:t>States</a:t>
            </a:r>
            <a:r>
              <a:rPr lang="en-US" sz="2000">
                <a:solidFill>
                  <a:srgbClr val="000000"/>
                </a:solidFill>
                <a:latin typeface="Graphik" panose="020B0503030202060203"/>
              </a:rPr>
              <a:t>: </a:t>
            </a:r>
          </a:p>
          <a:p>
            <a:pPr algn="ctr"/>
            <a:r>
              <a:rPr lang="en-US" sz="2000">
                <a:solidFill>
                  <a:srgbClr val="A100FF"/>
                </a:solidFill>
                <a:latin typeface="Graphik" panose="020B0503030202060203"/>
              </a:rPr>
              <a:t>KY, CA, MA, TX, NY, IL – Risk Based testing</a:t>
            </a:r>
          </a:p>
          <a:p>
            <a:pPr algn="ctr"/>
            <a:endParaRPr lang="en-US" sz="2000">
              <a:solidFill>
                <a:srgbClr val="A100FF"/>
              </a:solidFill>
              <a:latin typeface="Graphik" panose="020B0503030202060203"/>
            </a:endParaRPr>
          </a:p>
          <a:p>
            <a:pPr algn="ctr"/>
            <a:endParaRPr lang="en-US" sz="2000">
              <a:solidFill>
                <a:srgbClr val="000000"/>
              </a:solidFill>
              <a:latin typeface="Graphik" panose="020B0503030202060203"/>
            </a:endParaRPr>
          </a:p>
          <a:p>
            <a:pPr algn="ctr"/>
            <a:endParaRPr lang="en-US" sz="2000">
              <a:solidFill>
                <a:srgbClr val="000000"/>
              </a:solidFill>
              <a:latin typeface="Graphik" panose="020B0503030202060203"/>
            </a:endParaRPr>
          </a:p>
        </p:txBody>
      </p:sp>
      <p:sp>
        <p:nvSpPr>
          <p:cNvPr id="43" name="Rectangle 42">
            <a:extLst>
              <a:ext uri="{FF2B5EF4-FFF2-40B4-BE49-F238E27FC236}">
                <a16:creationId xmlns:a16="http://schemas.microsoft.com/office/drawing/2014/main" id="{CA748BC9-9336-8EAD-257B-890F9B1FE1E2}"/>
              </a:ext>
            </a:extLst>
          </p:cNvPr>
          <p:cNvSpPr/>
          <p:nvPr/>
        </p:nvSpPr>
        <p:spPr bwMode="auto">
          <a:xfrm>
            <a:off x="4110892" y="9417798"/>
            <a:ext cx="17686218" cy="34163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45720" tIns="45720" rIns="45720" bIns="45720" numCol="1" rtlCol="0" anchor="ctr" anchorCtr="0" compatLnSpc="1">
            <a:prstTxWarp prst="textNoShape">
              <a:avLst/>
            </a:prstTxWarp>
            <a:spAutoFit/>
          </a:bodyPr>
          <a:lstStyle/>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400" b="0" i="0" u="none" strike="noStrike" cap="none" normalizeH="0" baseline="0">
                <a:ln>
                  <a:noFill/>
                </a:ln>
                <a:solidFill>
                  <a:srgbClr val="000000"/>
                </a:solidFill>
                <a:effectLst/>
                <a:latin typeface="Graphik" panose="020B0503030202060203"/>
                <a:ea typeface="ＭＳ Ｐゴシック"/>
                <a:cs typeface="Lato Light"/>
                <a:sym typeface="Lato Light" charset="0"/>
              </a:rPr>
              <a:t>Create similar Claim transactions for a given business function in V9 and GW CC Cloud</a:t>
            </a:r>
            <a:endParaRPr lang="en-US" sz="2400" b="0" i="0" u="none" strike="noStrike" cap="none" normalizeH="0" baseline="0">
              <a:ln>
                <a:noFill/>
              </a:ln>
              <a:solidFill>
                <a:srgbClr val="000000"/>
              </a:solidFill>
              <a:effectLst/>
              <a:latin typeface="Graphik" panose="020B0503030202060203"/>
              <a:ea typeface="ＭＳ Ｐゴシック"/>
              <a:cs typeface="Lato Light"/>
            </a:endParaRPr>
          </a:p>
          <a:p>
            <a:pPr marL="1028065" lvl="1" indent="-571500" defTabSz="1827213" eaLnBrk="1">
              <a:buFont typeface="Courier New" panose="02070309020205020404" pitchFamily="49" charset="0"/>
              <a:buChar char="o"/>
            </a:pPr>
            <a:r>
              <a:rPr lang="en-US" sz="2400" b="1">
                <a:solidFill>
                  <a:srgbClr val="000000"/>
                </a:solidFill>
                <a:latin typeface="Graphik" panose="020B0503030202060203"/>
                <a:ea typeface="ＭＳ Ｐゴシック"/>
                <a:cs typeface="Lato Light"/>
              </a:rPr>
              <a:t>Example</a:t>
            </a:r>
            <a:r>
              <a:rPr lang="en-US" sz="2400">
                <a:solidFill>
                  <a:srgbClr val="000000"/>
                </a:solidFill>
                <a:latin typeface="Graphik" panose="020B0503030202060203"/>
                <a:ea typeface="ＭＳ Ｐゴシック"/>
                <a:cs typeface="Lato Light"/>
              </a:rPr>
              <a:t>: Validate FNOL process, Adjudicate a claim and make single/multiple payment(s) to vendors</a:t>
            </a:r>
            <a:endParaRPr lang="en-US" sz="2400" b="0" i="0" u="none" strike="noStrike" cap="none" normalizeH="0" baseline="0">
              <a:ln>
                <a:noFill/>
              </a:ln>
              <a:solidFill>
                <a:srgbClr val="000000"/>
              </a:solidFill>
              <a:effectLst/>
              <a:latin typeface="Graphik" panose="020B0503030202060203"/>
              <a:ea typeface="ＭＳ Ｐゴシック"/>
              <a:cs typeface="Lato Light"/>
            </a:endParaRPr>
          </a:p>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lang="en-US" sz="2400">
                <a:solidFill>
                  <a:srgbClr val="000000"/>
                </a:solidFill>
                <a:latin typeface="Graphik" panose="020B0503030202060203"/>
                <a:ea typeface="ＭＳ Ｐゴシック"/>
                <a:cs typeface="Lato Light"/>
              </a:rPr>
              <a:t>Compare screen data elements between on-prem V9 and GW CC Jasper Release</a:t>
            </a:r>
          </a:p>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400" b="0" i="0" u="none" strike="noStrike" cap="none" normalizeH="0" baseline="0">
                <a:ln>
                  <a:noFill/>
                </a:ln>
                <a:solidFill>
                  <a:srgbClr val="000000"/>
                </a:solidFill>
                <a:effectLst/>
                <a:latin typeface="Graphik" panose="020B0503030202060203"/>
                <a:ea typeface="ＭＳ Ｐゴシック"/>
                <a:cs typeface="Lato Light"/>
                <a:sym typeface="Lato Light" charset="0"/>
              </a:rPr>
              <a:t>Validate rem</a:t>
            </a:r>
            <a:r>
              <a:rPr lang="en-US" sz="2400">
                <a:solidFill>
                  <a:srgbClr val="000000"/>
                </a:solidFill>
                <a:latin typeface="Graphik" panose="020B0503030202060203"/>
                <a:ea typeface="ＭＳ Ｐゴシック"/>
                <a:cs typeface="Lato Light"/>
              </a:rPr>
              <a:t>oved MSIG ClaimCenter features if any applicable from V9</a:t>
            </a:r>
          </a:p>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400" b="0" i="0" u="none" strike="noStrike" cap="none" normalizeH="0" baseline="0">
                <a:ln>
                  <a:noFill/>
                </a:ln>
                <a:solidFill>
                  <a:srgbClr val="000000"/>
                </a:solidFill>
                <a:effectLst/>
                <a:latin typeface="Graphik" panose="020B0503030202060203"/>
                <a:ea typeface="ＭＳ Ｐゴシック"/>
                <a:cs typeface="Lato Light"/>
                <a:sym typeface="Lato Light" charset="0"/>
              </a:rPr>
              <a:t>Validate customized features in the latest GW CC Jasper </a:t>
            </a:r>
            <a:r>
              <a:rPr lang="en-US" sz="2400">
                <a:solidFill>
                  <a:srgbClr val="000000"/>
                </a:solidFill>
                <a:latin typeface="Graphik" panose="020B0503030202060203"/>
                <a:ea typeface="ＭＳ Ｐゴシック"/>
                <a:cs typeface="Lato Light"/>
              </a:rPr>
              <a:t>Release</a:t>
            </a:r>
          </a:p>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400" b="0" i="0" u="none" strike="noStrike" cap="none" normalizeH="0" baseline="0">
                <a:ln>
                  <a:noFill/>
                </a:ln>
                <a:solidFill>
                  <a:srgbClr val="000000"/>
                </a:solidFill>
                <a:effectLst/>
                <a:latin typeface="Graphik" panose="020B0503030202060203"/>
                <a:ea typeface="ＭＳ Ｐゴシック"/>
                <a:cs typeface="Lato Light"/>
                <a:sym typeface="Lato Light" charset="0"/>
              </a:rPr>
              <a:t>Validate Business rules, </a:t>
            </a:r>
            <a:r>
              <a:rPr lang="en-US" sz="2400">
                <a:solidFill>
                  <a:srgbClr val="000000"/>
                </a:solidFill>
                <a:latin typeface="Graphik" panose="020B0503030202060203"/>
                <a:ea typeface="ＭＳ Ｐゴシック"/>
                <a:cs typeface="Lato Light"/>
              </a:rPr>
              <a:t>Admin data (example: Users, Roles, Reserve, Authority Limit) as per the MSIG requirement</a:t>
            </a:r>
          </a:p>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400" b="0" i="0" u="none" strike="noStrike" cap="none" normalizeH="0" baseline="0">
                <a:ln>
                  <a:noFill/>
                </a:ln>
                <a:solidFill>
                  <a:srgbClr val="000000"/>
                </a:solidFill>
                <a:effectLst/>
                <a:latin typeface="Graphik" panose="020B0503030202060203"/>
                <a:ea typeface="ＭＳ Ｐゴシック"/>
                <a:cs typeface="Lato Light"/>
                <a:sym typeface="Lato Light" charset="0"/>
              </a:rPr>
              <a:t>Run Automated regression scripts (GT Automation) against the latest GW CC Cloud</a:t>
            </a:r>
          </a:p>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lang="en-US" sz="2400">
                <a:solidFill>
                  <a:srgbClr val="000000"/>
                </a:solidFill>
                <a:latin typeface="Graphik" panose="020B0503030202060203"/>
                <a:ea typeface="ＭＳ Ｐゴシック"/>
                <a:cs typeface="Lato Light"/>
              </a:rPr>
              <a:t>Risk based testing will focus on priority states KY, CA, MA, TX, NY and IL for the upgrade tests</a:t>
            </a:r>
          </a:p>
          <a:p>
            <a:pPr marL="571500" marR="0" indent="-571500" algn="l" defTabSz="1827213" rtl="0" eaLnBrk="1" fontAlgn="base" latinLnBrk="0" hangingPunct="0">
              <a:lnSpc>
                <a:spcPct val="100000"/>
              </a:lnSpc>
              <a:spcBef>
                <a:spcPct val="0"/>
              </a:spcBef>
              <a:spcAft>
                <a:spcPct val="0"/>
              </a:spcAft>
              <a:buClrTx/>
              <a:buSzTx/>
              <a:buFont typeface="Wingdings" panose="05000000000000000000" pitchFamily="2" charset="2"/>
              <a:buChar char="Ø"/>
              <a:tabLst/>
            </a:pPr>
            <a:r>
              <a:rPr lang="en-US" sz="2400" b="0" i="0" u="none" strike="noStrike" cap="none" normalizeH="0" baseline="0">
                <a:ln>
                  <a:noFill/>
                </a:ln>
                <a:solidFill>
                  <a:srgbClr val="000000"/>
                </a:solidFill>
                <a:effectLst/>
                <a:latin typeface="Graphik" panose="020B0503030202060203"/>
                <a:ea typeface="ＭＳ Ｐゴシック"/>
                <a:cs typeface="Lato Light"/>
              </a:rPr>
              <a:t>Validation of Claims should continue in </a:t>
            </a:r>
            <a:r>
              <a:rPr lang="en-US" sz="2400" b="0" i="0" u="none" strike="noStrike" cap="none" normalizeH="0" baseline="0" err="1">
                <a:ln>
                  <a:noFill/>
                </a:ln>
                <a:solidFill>
                  <a:srgbClr val="000000"/>
                </a:solidFill>
                <a:effectLst/>
                <a:latin typeface="Graphik" panose="020B0503030202060203"/>
                <a:ea typeface="ＭＳ Ｐゴシック"/>
                <a:cs typeface="Lato Light"/>
              </a:rPr>
              <a:t>ClaimCenter</a:t>
            </a:r>
            <a:r>
              <a:rPr lang="en-US" sz="2400" b="0" i="0" u="none" strike="noStrike" cap="none" normalizeH="0" baseline="0">
                <a:ln>
                  <a:noFill/>
                </a:ln>
                <a:solidFill>
                  <a:srgbClr val="000000"/>
                </a:solidFill>
                <a:effectLst/>
                <a:latin typeface="Graphik" panose="020B0503030202060203"/>
                <a:ea typeface="ＭＳ Ｐゴシック"/>
                <a:cs typeface="Lato Light"/>
              </a:rPr>
              <a:t>, </a:t>
            </a:r>
            <a:r>
              <a:rPr lang="en-US" sz="2400" b="0" i="0" u="none" strike="noStrike" cap="none" normalizeH="0" baseline="0" err="1">
                <a:ln>
                  <a:noFill/>
                </a:ln>
                <a:solidFill>
                  <a:srgbClr val="000000"/>
                </a:solidFill>
                <a:effectLst/>
                <a:latin typeface="Graphik" panose="020B0503030202060203"/>
                <a:ea typeface="ＭＳ Ｐゴシック"/>
                <a:cs typeface="Lato Light"/>
              </a:rPr>
              <a:t>ContactManager</a:t>
            </a:r>
            <a:r>
              <a:rPr lang="en-US" sz="2400" b="0" i="0" u="none" strike="noStrike" cap="none" normalizeH="0" baseline="0">
                <a:ln>
                  <a:noFill/>
                </a:ln>
                <a:solidFill>
                  <a:srgbClr val="000000"/>
                </a:solidFill>
                <a:effectLst/>
                <a:latin typeface="Graphik" panose="020B0503030202060203"/>
                <a:ea typeface="ＭＳ Ｐゴシック"/>
                <a:cs typeface="Lato Light"/>
              </a:rPr>
              <a:t> for all 50 US states</a:t>
            </a:r>
          </a:p>
        </p:txBody>
      </p:sp>
    </p:spTree>
    <p:extLst>
      <p:ext uri="{BB962C8B-B14F-4D97-AF65-F5344CB8AC3E}">
        <p14:creationId xmlns:p14="http://schemas.microsoft.com/office/powerpoint/2010/main" val="13925910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yBxj8DHthxnauR84hAG_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Bxj8DHthxnauR84hAG_gQ"/>
</p:tagLst>
</file>

<file path=ppt/theme/theme1.xml><?xml version="1.0" encoding="utf-8"?>
<a:theme xmlns:a="http://schemas.openxmlformats.org/drawingml/2006/main" name="Default Theme">
  <a:themeElements>
    <a:clrScheme name="">
      <a:dk1>
        <a:srgbClr val="7F7F7F"/>
      </a:dk1>
      <a:lt1>
        <a:srgbClr val="FFFFFF"/>
      </a:lt1>
      <a:dk2>
        <a:srgbClr val="A7A7A7"/>
      </a:dk2>
      <a:lt2>
        <a:srgbClr val="535353"/>
      </a:lt2>
      <a:accent1>
        <a:srgbClr val="707070"/>
      </a:accent1>
      <a:accent2>
        <a:srgbClr val="D6AE7E"/>
      </a:accent2>
      <a:accent3>
        <a:srgbClr val="FFFFFF"/>
      </a:accent3>
      <a:accent4>
        <a:srgbClr val="6C6C6C"/>
      </a:accent4>
      <a:accent5>
        <a:srgbClr val="BBBBBB"/>
      </a:accent5>
      <a:accent6>
        <a:srgbClr val="C29D72"/>
      </a:accent6>
      <a:hlink>
        <a:srgbClr val="0000FF"/>
      </a:hlink>
      <a:folHlink>
        <a:srgbClr val="FF00FF"/>
      </a:folHlink>
    </a:clrScheme>
    <a:fontScheme name="Default Theme">
      <a:majorFont>
        <a:latin typeface="Montserrat Hairline"/>
        <a:ea typeface="ＭＳ Ｐゴシック"/>
        <a:cs typeface="Montserrat Hairline"/>
      </a:majorFont>
      <a:minorFont>
        <a:latin typeface="Montserrat Hairline"/>
        <a:ea typeface="ＭＳ Ｐゴシック"/>
        <a:cs typeface="Montserrat Hairlin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000000"/>
          </a:solidFill>
          <a:prstDash val="solid"/>
          <a:miter lim="800000"/>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defRPr>
        </a:defPPr>
      </a:lstStyle>
    </a:spDef>
    <a:lnDef>
      <a:spPr bwMode="auto">
        <a:xfrm>
          <a:off x="0" y="0"/>
          <a:ext cx="1" cy="1"/>
        </a:xfrm>
        <a:custGeom>
          <a:avLst/>
          <a:gdLst/>
          <a:ahLst/>
          <a:cxnLst/>
          <a:rect l="0" t="0" r="0" b="0"/>
          <a:pathLst/>
        </a:custGeom>
        <a:solidFill>
          <a:srgbClr val="FFFFFF"/>
        </a:solidFill>
        <a:ln w="12700" cap="flat" cmpd="sng" algn="ctr">
          <a:solidFill>
            <a:srgbClr val="000000"/>
          </a:solidFill>
          <a:prstDash val="solid"/>
          <a:miter lim="800000"/>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en-US" sz="3600" b="0" i="0" u="none" strike="noStrike" cap="none" normalizeH="0" baseline="0">
            <a:ln>
              <a:noFill/>
            </a:ln>
            <a:solidFill>
              <a:srgbClr val="7F7F7F"/>
            </a:solidFill>
            <a:effectLst/>
            <a:latin typeface="Lato Light" charset="0"/>
            <a:ea typeface="ＭＳ Ｐゴシック" charset="0"/>
            <a:cs typeface="Lato Light" charset="0"/>
            <a:sym typeface="Lato Light"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707070"/>
      </a:accent1>
      <a:accent2>
        <a:srgbClr val="D6AE7E"/>
      </a:accent2>
      <a:accent3>
        <a:srgbClr val="FFFFFF"/>
      </a:accent3>
      <a:accent4>
        <a:srgbClr val="000000"/>
      </a:accent4>
      <a:accent5>
        <a:srgbClr val="BBBBBB"/>
      </a:accent5>
      <a:accent6>
        <a:srgbClr val="C29D72"/>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FC6A298167CC41B2D1CB0F1444C105" ma:contentTypeVersion="4" ma:contentTypeDescription="Create a new document." ma:contentTypeScope="" ma:versionID="e62adb500a0acefcc46ba2fe35f5ea3c">
  <xsd:schema xmlns:xsd="http://www.w3.org/2001/XMLSchema" xmlns:xs="http://www.w3.org/2001/XMLSchema" xmlns:p="http://schemas.microsoft.com/office/2006/metadata/properties" xmlns:ns2="33516bc3-2385-465a-97f8-ed060a3e2459" targetNamespace="http://schemas.microsoft.com/office/2006/metadata/properties" ma:root="true" ma:fieldsID="6fa845bc7e0840e3c0a7f5ef7906c1cf" ns2:_="">
    <xsd:import namespace="33516bc3-2385-465a-97f8-ed060a3e245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516bc3-2385-465a-97f8-ed060a3e2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26334E-125E-42A3-AB37-F17861BC04C9}"/>
</file>

<file path=customXml/itemProps2.xml><?xml version="1.0" encoding="utf-8"?>
<ds:datastoreItem xmlns:ds="http://schemas.openxmlformats.org/officeDocument/2006/customXml" ds:itemID="{C67C79CF-E0AE-496D-BDA4-BE1065B56E40}">
  <ds:schemaRefs>
    <ds:schemaRef ds:uri="0951d47c-76a3-4312-a701-9433091774dd"/>
    <ds:schemaRef ds:uri="6e413ac8-71b7-438c-8913-caca88e41cb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DBF120A-4363-4401-B760-D8DA34DA3951}">
  <ds:schemaRefs>
    <ds:schemaRef ds:uri="http://schemas.microsoft.com/sharepoint/v3/contenttype/forms"/>
  </ds:schemaRefs>
</ds:datastoreItem>
</file>

<file path=docMetadata/LabelInfo.xml><?xml version="1.0" encoding="utf-8"?>
<clbl:labelList xmlns:clbl="http://schemas.microsoft.com/office/2020/mipLabelMetadata">
  <clbl:label id="{ccb6fc37-a1d1-4252-981c-63836d1ca50c}"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41</Slides>
  <Notes>24</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modified xsi:type="dcterms:W3CDTF">2024-10-21T14:28:55Z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0x01010022FC6A298167CC41B2D1CB0F1444C105</vt:lpwstr>
  </property>
  <property fmtid="{D5CDD505-2E9C-101B-9397-08002B2CF9AE}" pid="3" name="MediaServiceImageTags">
    <vt:lpwstr/>
  </property>
  <property fmtid="{D5CDD505-2E9C-101B-9397-08002B2CF9AE}" pid="4" name="Order">
    <vt:r8>23100</vt:r8>
  </property>
  <property fmtid="{D5CDD505-2E9C-101B-9397-08002B2CF9AE}" pid="5" name="xd_Signature">
    <vt:bool>false</vt:bool>
  </property>
  <property fmtid="{D5CDD505-2E9C-101B-9397-08002B2CF9AE}" pid="6" name="SharedWithUsers">
    <vt:lpwstr>20;#Vinod Mhase;#14;#Jyothi Sudi</vt:lpwstr>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Sentforreview">
    <vt:bool>false</vt:bool>
  </property>
  <property fmtid="{D5CDD505-2E9C-101B-9397-08002B2CF9AE}" pid="11" name="ComplianceAssetId">
    <vt:lpwstr/>
  </property>
  <property fmtid="{D5CDD505-2E9C-101B-9397-08002B2CF9AE}" pid="12" name="TemplateUrl">
    <vt:lpwstr/>
  </property>
  <property fmtid="{D5CDD505-2E9C-101B-9397-08002B2CF9AE}" pid="13" name="ClassificationContentMarkingHeaderLocations">
    <vt:lpwstr>Default Theme:12</vt:lpwstr>
  </property>
  <property fmtid="{D5CDD505-2E9C-101B-9397-08002B2CF9AE}" pid="14" name="ClassificationContentMarkingHeaderText">
    <vt:lpwstr>***Confidential***</vt:lpwstr>
  </property>
</Properties>
</file>