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9" r:id="rId4"/>
    <p:sldId id="272" r:id="rId5"/>
    <p:sldId id="273" r:id="rId6"/>
    <p:sldId id="258" r:id="rId7"/>
    <p:sldId id="260" r:id="rId8"/>
    <p:sldId id="261" r:id="rId9"/>
    <p:sldId id="271" r:id="rId10"/>
    <p:sldId id="268" r:id="rId11"/>
    <p:sldId id="269" r:id="rId12"/>
    <p:sldId id="270" r:id="rId13"/>
    <p:sldId id="262" r:id="rId14"/>
    <p:sldId id="263" r:id="rId15"/>
    <p:sldId id="264" r:id="rId16"/>
    <p:sldId id="265"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3C6C50-5345-441E-AFEC-E646C18AA9FB}" v="82" dt="2024-11-21T20:32:27.759"/>
    <p1510:client id="{8329493D-6006-40E1-8853-1B1D140ED5C0}" v="9" dt="2024-11-22T12:36:50.0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16" autoAdjust="0"/>
  </p:normalViewPr>
  <p:slideViewPr>
    <p:cSldViewPr snapToGrid="0">
      <p:cViewPr varScale="1">
        <p:scale>
          <a:sx n="70" d="100"/>
          <a:sy n="70" d="100"/>
        </p:scale>
        <p:origin x="501"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epally Harshitha" userId="a959d3687e06d05f" providerId="LiveId" clId="{8329493D-6006-40E1-8853-1B1D140ED5C0}"/>
    <pc:docChg chg="undo custSel addSld modSld">
      <pc:chgData name="Parepally Harshitha" userId="a959d3687e06d05f" providerId="LiveId" clId="{8329493D-6006-40E1-8853-1B1D140ED5C0}" dt="2024-11-22T12:53:35.321" v="144" actId="20577"/>
      <pc:docMkLst>
        <pc:docMk/>
      </pc:docMkLst>
      <pc:sldChg chg="addSp delSp modSp mod">
        <pc:chgData name="Parepally Harshitha" userId="a959d3687e06d05f" providerId="LiveId" clId="{8329493D-6006-40E1-8853-1B1D140ED5C0}" dt="2024-11-22T12:38:02.571" v="41" actId="114"/>
        <pc:sldMkLst>
          <pc:docMk/>
          <pc:sldMk cId="224996031" sldId="258"/>
        </pc:sldMkLst>
        <pc:spChg chg="add del mod">
          <ac:chgData name="Parepally Harshitha" userId="a959d3687e06d05f" providerId="LiveId" clId="{8329493D-6006-40E1-8853-1B1D140ED5C0}" dt="2024-11-22T12:38:02.571" v="41" actId="114"/>
          <ac:spMkLst>
            <pc:docMk/>
            <pc:sldMk cId="224996031" sldId="258"/>
            <ac:spMk id="3" creationId="{D20A43A5-722D-0642-E0BF-8C15E209B7E3}"/>
          </ac:spMkLst>
        </pc:spChg>
        <pc:spChg chg="add mod">
          <ac:chgData name="Parepally Harshitha" userId="a959d3687e06d05f" providerId="LiveId" clId="{8329493D-6006-40E1-8853-1B1D140ED5C0}" dt="2024-11-22T12:36:27.703" v="20" actId="27636"/>
          <ac:spMkLst>
            <pc:docMk/>
            <pc:sldMk cId="224996031" sldId="258"/>
            <ac:spMk id="4" creationId="{78887604-0342-B13F-9A99-5D5C2E119F4E}"/>
          </ac:spMkLst>
        </pc:spChg>
        <pc:spChg chg="add mod">
          <ac:chgData name="Parepally Harshitha" userId="a959d3687e06d05f" providerId="LiveId" clId="{8329493D-6006-40E1-8853-1B1D140ED5C0}" dt="2024-11-22T12:36:34.325" v="23"/>
          <ac:spMkLst>
            <pc:docMk/>
            <pc:sldMk cId="224996031" sldId="258"/>
            <ac:spMk id="5" creationId="{1A435EF7-452C-3E42-8BA3-81882D69D8A0}"/>
          </ac:spMkLst>
        </pc:spChg>
        <pc:spChg chg="add mod">
          <ac:chgData name="Parepally Harshitha" userId="a959d3687e06d05f" providerId="LiveId" clId="{8329493D-6006-40E1-8853-1B1D140ED5C0}" dt="2024-11-22T12:36:45.160" v="25"/>
          <ac:spMkLst>
            <pc:docMk/>
            <pc:sldMk cId="224996031" sldId="258"/>
            <ac:spMk id="6" creationId="{B3EDA16D-CD76-971F-C485-FB66BE4FB3C2}"/>
          </ac:spMkLst>
        </pc:spChg>
        <pc:spChg chg="add mod">
          <ac:chgData name="Parepally Harshitha" userId="a959d3687e06d05f" providerId="LiveId" clId="{8329493D-6006-40E1-8853-1B1D140ED5C0}" dt="2024-11-22T12:36:50.012" v="27"/>
          <ac:spMkLst>
            <pc:docMk/>
            <pc:sldMk cId="224996031" sldId="258"/>
            <ac:spMk id="7" creationId="{F0565BAC-A4AA-3A68-ECD1-8C75311FAE80}"/>
          </ac:spMkLst>
        </pc:spChg>
      </pc:sldChg>
      <pc:sldChg chg="modSp mod">
        <pc:chgData name="Parepally Harshitha" userId="a959d3687e06d05f" providerId="LiveId" clId="{8329493D-6006-40E1-8853-1B1D140ED5C0}" dt="2024-11-22T11:49:02.380" v="11" actId="20577"/>
        <pc:sldMkLst>
          <pc:docMk/>
          <pc:sldMk cId="1327333652" sldId="259"/>
        </pc:sldMkLst>
        <pc:graphicFrameChg chg="modGraphic">
          <ac:chgData name="Parepally Harshitha" userId="a959d3687e06d05f" providerId="LiveId" clId="{8329493D-6006-40E1-8853-1B1D140ED5C0}" dt="2024-11-22T11:49:02.380" v="11" actId="20577"/>
          <ac:graphicFrameMkLst>
            <pc:docMk/>
            <pc:sldMk cId="1327333652" sldId="259"/>
            <ac:graphicFrameMk id="4" creationId="{AA1A0E06-8F9B-A971-6AA5-3595AEB34016}"/>
          </ac:graphicFrameMkLst>
        </pc:graphicFrameChg>
      </pc:sldChg>
      <pc:sldChg chg="modSp mod">
        <pc:chgData name="Parepally Harshitha" userId="a959d3687e06d05f" providerId="LiveId" clId="{8329493D-6006-40E1-8853-1B1D140ED5C0}" dt="2024-11-22T12:53:35.321" v="144" actId="20577"/>
        <pc:sldMkLst>
          <pc:docMk/>
          <pc:sldMk cId="1595786098" sldId="266"/>
        </pc:sldMkLst>
        <pc:spChg chg="mod">
          <ac:chgData name="Parepally Harshitha" userId="a959d3687e06d05f" providerId="LiveId" clId="{8329493D-6006-40E1-8853-1B1D140ED5C0}" dt="2024-11-22T12:53:35.321" v="144" actId="20577"/>
          <ac:spMkLst>
            <pc:docMk/>
            <pc:sldMk cId="1595786098" sldId="266"/>
            <ac:spMk id="3" creationId="{BC3D8CE0-AFA8-F66F-1311-21ABDE12D8FD}"/>
          </ac:spMkLst>
        </pc:spChg>
      </pc:sldChg>
      <pc:sldChg chg="modSp mod">
        <pc:chgData name="Parepally Harshitha" userId="a959d3687e06d05f" providerId="LiveId" clId="{8329493D-6006-40E1-8853-1B1D140ED5C0}" dt="2024-11-22T12:45:04.459" v="132" actId="20577"/>
        <pc:sldMkLst>
          <pc:docMk/>
          <pc:sldMk cId="3949474249" sldId="270"/>
        </pc:sldMkLst>
        <pc:spChg chg="mod">
          <ac:chgData name="Parepally Harshitha" userId="a959d3687e06d05f" providerId="LiveId" clId="{8329493D-6006-40E1-8853-1B1D140ED5C0}" dt="2024-11-22T12:45:04.459" v="132" actId="20577"/>
          <ac:spMkLst>
            <pc:docMk/>
            <pc:sldMk cId="3949474249" sldId="270"/>
            <ac:spMk id="2" creationId="{00000000-0000-0000-0000-000000000000}"/>
          </ac:spMkLst>
        </pc:spChg>
      </pc:sldChg>
      <pc:sldChg chg="modSp mod">
        <pc:chgData name="Parepally Harshitha" userId="a959d3687e06d05f" providerId="LiveId" clId="{8329493D-6006-40E1-8853-1B1D140ED5C0}" dt="2024-11-22T12:44:26.346" v="91" actId="20577"/>
        <pc:sldMkLst>
          <pc:docMk/>
          <pc:sldMk cId="376713524" sldId="272"/>
        </pc:sldMkLst>
        <pc:spChg chg="mod">
          <ac:chgData name="Parepally Harshitha" userId="a959d3687e06d05f" providerId="LiveId" clId="{8329493D-6006-40E1-8853-1B1D140ED5C0}" dt="2024-11-22T12:44:26.346" v="91" actId="20577"/>
          <ac:spMkLst>
            <pc:docMk/>
            <pc:sldMk cId="376713524" sldId="272"/>
            <ac:spMk id="3" creationId="{D1A497BD-B0D7-F7FA-ECAF-A5D3CF22304F}"/>
          </ac:spMkLst>
        </pc:spChg>
      </pc:sldChg>
      <pc:sldChg chg="modSp new mod">
        <pc:chgData name="Parepally Harshitha" userId="a959d3687e06d05f" providerId="LiveId" clId="{8329493D-6006-40E1-8853-1B1D140ED5C0}" dt="2024-11-22T12:44:15.718" v="83" actId="255"/>
        <pc:sldMkLst>
          <pc:docMk/>
          <pc:sldMk cId="1264768189" sldId="273"/>
        </pc:sldMkLst>
        <pc:spChg chg="mod">
          <ac:chgData name="Parepally Harshitha" userId="a959d3687e06d05f" providerId="LiveId" clId="{8329493D-6006-40E1-8853-1B1D140ED5C0}" dt="2024-11-22T12:43:03.162" v="66" actId="20577"/>
          <ac:spMkLst>
            <pc:docMk/>
            <pc:sldMk cId="1264768189" sldId="273"/>
            <ac:spMk id="2" creationId="{2FE97DBA-266A-B61C-BEC6-E538D584E979}"/>
          </ac:spMkLst>
        </pc:spChg>
        <pc:spChg chg="mod">
          <ac:chgData name="Parepally Harshitha" userId="a959d3687e06d05f" providerId="LiveId" clId="{8329493D-6006-40E1-8853-1B1D140ED5C0}" dt="2024-11-22T12:44:15.718" v="83" actId="255"/>
          <ac:spMkLst>
            <pc:docMk/>
            <pc:sldMk cId="1264768189" sldId="273"/>
            <ac:spMk id="3" creationId="{986233BF-A856-3D78-910F-95C0D852EDD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ATTACKS</c:v>
                </c:pt>
              </c:strCache>
            </c:strRef>
          </c:tx>
          <c:dPt>
            <c:idx val="0"/>
            <c:bubble3D val="0"/>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1-F03A-48A6-AE4F-2680586DE961}"/>
              </c:ext>
            </c:extLst>
          </c:dPt>
          <c:dPt>
            <c:idx val="1"/>
            <c:bubble3D val="0"/>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3-F03A-48A6-AE4F-2680586DE961}"/>
              </c:ext>
            </c:extLst>
          </c:dPt>
          <c:dPt>
            <c:idx val="2"/>
            <c:bubble3D val="0"/>
            <c:spPr>
              <a:gradFill rotWithShape="1">
                <a:gsLst>
                  <a:gs pos="0">
                    <a:schemeClr val="accent3">
                      <a:tint val="96000"/>
                      <a:lumMod val="104000"/>
                    </a:schemeClr>
                  </a:gs>
                  <a:gs pos="100000">
                    <a:schemeClr val="accent3">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5-F03A-48A6-AE4F-2680586DE961}"/>
              </c:ext>
            </c:extLst>
          </c:dPt>
          <c:dPt>
            <c:idx val="3"/>
            <c:bubble3D val="0"/>
            <c:spPr>
              <a:gradFill rotWithShape="1">
                <a:gsLst>
                  <a:gs pos="0">
                    <a:schemeClr val="accent4">
                      <a:tint val="96000"/>
                      <a:lumMod val="104000"/>
                    </a:schemeClr>
                  </a:gs>
                  <a:gs pos="100000">
                    <a:schemeClr val="accent4">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7-F03A-48A6-AE4F-2680586DE961}"/>
              </c:ext>
            </c:extLst>
          </c:dPt>
          <c:dPt>
            <c:idx val="4"/>
            <c:bubble3D val="0"/>
            <c:spPr>
              <a:gradFill rotWithShape="1">
                <a:gsLst>
                  <a:gs pos="0">
                    <a:schemeClr val="accent5">
                      <a:tint val="96000"/>
                      <a:lumMod val="104000"/>
                    </a:schemeClr>
                  </a:gs>
                  <a:gs pos="100000">
                    <a:schemeClr val="accent5">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9-F03A-48A6-AE4F-2680586DE961}"/>
              </c:ext>
            </c:extLst>
          </c:dPt>
          <c:dPt>
            <c:idx val="5"/>
            <c:bubble3D val="0"/>
            <c:spPr>
              <a:gradFill rotWithShape="1">
                <a:gsLst>
                  <a:gs pos="0">
                    <a:schemeClr val="accent6">
                      <a:tint val="96000"/>
                      <a:lumMod val="104000"/>
                    </a:schemeClr>
                  </a:gs>
                  <a:gs pos="100000">
                    <a:schemeClr val="accent6">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B-F03A-48A6-AE4F-2680586DE961}"/>
              </c:ext>
            </c:extLst>
          </c:dPt>
          <c:dPt>
            <c:idx val="6"/>
            <c:bubble3D val="0"/>
            <c:spPr>
              <a:gradFill rotWithShape="1">
                <a:gsLst>
                  <a:gs pos="0">
                    <a:schemeClr val="accent1">
                      <a:lumMod val="60000"/>
                      <a:tint val="96000"/>
                      <a:lumMod val="104000"/>
                    </a:schemeClr>
                  </a:gs>
                  <a:gs pos="100000">
                    <a:schemeClr val="accent1">
                      <a:lumMod val="60000"/>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D-F03A-48A6-AE4F-2680586DE961}"/>
              </c:ext>
            </c:extLst>
          </c:dPt>
          <c:dPt>
            <c:idx val="7"/>
            <c:bubble3D val="0"/>
            <c:spPr>
              <a:gradFill rotWithShape="1">
                <a:gsLst>
                  <a:gs pos="0">
                    <a:schemeClr val="accent2">
                      <a:lumMod val="60000"/>
                      <a:tint val="96000"/>
                      <a:lumMod val="104000"/>
                    </a:schemeClr>
                  </a:gs>
                  <a:gs pos="100000">
                    <a:schemeClr val="accent2">
                      <a:lumMod val="60000"/>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F-F03A-48A6-AE4F-2680586DE961}"/>
              </c:ext>
            </c:extLst>
          </c:dPt>
          <c:dPt>
            <c:idx val="8"/>
            <c:bubble3D val="0"/>
            <c:spPr>
              <a:gradFill rotWithShape="1">
                <a:gsLst>
                  <a:gs pos="0">
                    <a:schemeClr val="accent3">
                      <a:lumMod val="60000"/>
                      <a:tint val="96000"/>
                      <a:lumMod val="104000"/>
                    </a:schemeClr>
                  </a:gs>
                  <a:gs pos="100000">
                    <a:schemeClr val="accent3">
                      <a:lumMod val="60000"/>
                      <a:shade val="98000"/>
                      <a:lumMod val="94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11-F03A-48A6-AE4F-2680586DE96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Sheet1!$A$2:$A$10</c:f>
              <c:strCache>
                <c:ptCount val="9"/>
                <c:pt idx="0">
                  <c:v>Normal</c:v>
                </c:pt>
                <c:pt idx="1">
                  <c:v>Backdoor</c:v>
                </c:pt>
                <c:pt idx="2">
                  <c:v>Fuzzers</c:v>
                </c:pt>
                <c:pt idx="3">
                  <c:v>Reconnaissance</c:v>
                </c:pt>
                <c:pt idx="4">
                  <c:v>Exploits</c:v>
                </c:pt>
                <c:pt idx="5">
                  <c:v>Analysis</c:v>
                </c:pt>
                <c:pt idx="6">
                  <c:v>DoS</c:v>
                </c:pt>
                <c:pt idx="7">
                  <c:v>Worms</c:v>
                </c:pt>
                <c:pt idx="8">
                  <c:v>Genric</c:v>
                </c:pt>
              </c:strCache>
            </c:strRef>
          </c:cat>
          <c:val>
            <c:numRef>
              <c:f>Sheet1!$B$2:$B$10</c:f>
              <c:numCache>
                <c:formatCode>General</c:formatCode>
                <c:ptCount val="9"/>
                <c:pt idx="0">
                  <c:v>37000</c:v>
                </c:pt>
                <c:pt idx="1">
                  <c:v>583</c:v>
                </c:pt>
                <c:pt idx="2">
                  <c:v>6062</c:v>
                </c:pt>
                <c:pt idx="3">
                  <c:v>3496</c:v>
                </c:pt>
                <c:pt idx="4">
                  <c:v>11132</c:v>
                </c:pt>
                <c:pt idx="5">
                  <c:v>677</c:v>
                </c:pt>
                <c:pt idx="6">
                  <c:v>4089</c:v>
                </c:pt>
                <c:pt idx="7">
                  <c:v>44</c:v>
                </c:pt>
                <c:pt idx="8">
                  <c:v>18871</c:v>
                </c:pt>
              </c:numCache>
            </c:numRef>
          </c:val>
          <c:extLst>
            <c:ext xmlns:c16="http://schemas.microsoft.com/office/drawing/2014/chart" uri="{C3380CC4-5D6E-409C-BE32-E72D297353CC}">
              <c16:uniqueId val="{00000000-B140-4985-BEE2-0E0FABC83E31}"/>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F97637-FB73-44BE-9A1D-D8E8D4A9BBE2}"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95453C-5981-4FB0-A5DB-47E85841147A}" type="slidenum">
              <a:rPr lang="en-IN" smtClean="0"/>
              <a:t>‹#›</a:t>
            </a:fld>
            <a:endParaRPr lang="en-IN"/>
          </a:p>
        </p:txBody>
      </p:sp>
    </p:spTree>
    <p:extLst>
      <p:ext uri="{BB962C8B-B14F-4D97-AF65-F5344CB8AC3E}">
        <p14:creationId xmlns:p14="http://schemas.microsoft.com/office/powerpoint/2010/main" val="29688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F97637-FB73-44BE-9A1D-D8E8D4A9BBE2}"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95453C-5981-4FB0-A5DB-47E85841147A}" type="slidenum">
              <a:rPr lang="en-IN" smtClean="0"/>
              <a:t>‹#›</a:t>
            </a:fld>
            <a:endParaRPr lang="en-IN"/>
          </a:p>
        </p:txBody>
      </p:sp>
    </p:spTree>
    <p:extLst>
      <p:ext uri="{BB962C8B-B14F-4D97-AF65-F5344CB8AC3E}">
        <p14:creationId xmlns:p14="http://schemas.microsoft.com/office/powerpoint/2010/main" val="157704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F97637-FB73-44BE-9A1D-D8E8D4A9BBE2}"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95453C-5981-4FB0-A5DB-47E85841147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1029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2F97637-FB73-44BE-9A1D-D8E8D4A9BBE2}"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95453C-5981-4FB0-A5DB-47E85841147A}" type="slidenum">
              <a:rPr lang="en-IN" smtClean="0"/>
              <a:t>‹#›</a:t>
            </a:fld>
            <a:endParaRPr lang="en-IN"/>
          </a:p>
        </p:txBody>
      </p:sp>
    </p:spTree>
    <p:extLst>
      <p:ext uri="{BB962C8B-B14F-4D97-AF65-F5344CB8AC3E}">
        <p14:creationId xmlns:p14="http://schemas.microsoft.com/office/powerpoint/2010/main" val="3784882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2F97637-FB73-44BE-9A1D-D8E8D4A9BBE2}"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95453C-5981-4FB0-A5DB-47E85841147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9571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2F97637-FB73-44BE-9A1D-D8E8D4A9BBE2}"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95453C-5981-4FB0-A5DB-47E85841147A}" type="slidenum">
              <a:rPr lang="en-IN" smtClean="0"/>
              <a:t>‹#›</a:t>
            </a:fld>
            <a:endParaRPr lang="en-IN"/>
          </a:p>
        </p:txBody>
      </p:sp>
    </p:spTree>
    <p:extLst>
      <p:ext uri="{BB962C8B-B14F-4D97-AF65-F5344CB8AC3E}">
        <p14:creationId xmlns:p14="http://schemas.microsoft.com/office/powerpoint/2010/main" val="3917439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97637-FB73-44BE-9A1D-D8E8D4A9BBE2}"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95453C-5981-4FB0-A5DB-47E85841147A}" type="slidenum">
              <a:rPr lang="en-IN" smtClean="0"/>
              <a:t>‹#›</a:t>
            </a:fld>
            <a:endParaRPr lang="en-IN"/>
          </a:p>
        </p:txBody>
      </p:sp>
    </p:spTree>
    <p:extLst>
      <p:ext uri="{BB962C8B-B14F-4D97-AF65-F5344CB8AC3E}">
        <p14:creationId xmlns:p14="http://schemas.microsoft.com/office/powerpoint/2010/main" val="917935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97637-FB73-44BE-9A1D-D8E8D4A9BBE2}"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95453C-5981-4FB0-A5DB-47E85841147A}" type="slidenum">
              <a:rPr lang="en-IN" smtClean="0"/>
              <a:t>‹#›</a:t>
            </a:fld>
            <a:endParaRPr lang="en-IN"/>
          </a:p>
        </p:txBody>
      </p:sp>
    </p:spTree>
    <p:extLst>
      <p:ext uri="{BB962C8B-B14F-4D97-AF65-F5344CB8AC3E}">
        <p14:creationId xmlns:p14="http://schemas.microsoft.com/office/powerpoint/2010/main" val="265609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97637-FB73-44BE-9A1D-D8E8D4A9BBE2}"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95453C-5981-4FB0-A5DB-47E85841147A}" type="slidenum">
              <a:rPr lang="en-IN" smtClean="0"/>
              <a:t>‹#›</a:t>
            </a:fld>
            <a:endParaRPr lang="en-IN"/>
          </a:p>
        </p:txBody>
      </p:sp>
    </p:spTree>
    <p:extLst>
      <p:ext uri="{BB962C8B-B14F-4D97-AF65-F5344CB8AC3E}">
        <p14:creationId xmlns:p14="http://schemas.microsoft.com/office/powerpoint/2010/main" val="257656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F97637-FB73-44BE-9A1D-D8E8D4A9BBE2}"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95453C-5981-4FB0-A5DB-47E85841147A}" type="slidenum">
              <a:rPr lang="en-IN" smtClean="0"/>
              <a:t>‹#›</a:t>
            </a:fld>
            <a:endParaRPr lang="en-IN"/>
          </a:p>
        </p:txBody>
      </p:sp>
    </p:spTree>
    <p:extLst>
      <p:ext uri="{BB962C8B-B14F-4D97-AF65-F5344CB8AC3E}">
        <p14:creationId xmlns:p14="http://schemas.microsoft.com/office/powerpoint/2010/main" val="196942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F97637-FB73-44BE-9A1D-D8E8D4A9BBE2}"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95453C-5981-4FB0-A5DB-47E85841147A}" type="slidenum">
              <a:rPr lang="en-IN" smtClean="0"/>
              <a:t>‹#›</a:t>
            </a:fld>
            <a:endParaRPr lang="en-IN"/>
          </a:p>
        </p:txBody>
      </p:sp>
    </p:spTree>
    <p:extLst>
      <p:ext uri="{BB962C8B-B14F-4D97-AF65-F5344CB8AC3E}">
        <p14:creationId xmlns:p14="http://schemas.microsoft.com/office/powerpoint/2010/main" val="12028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F97637-FB73-44BE-9A1D-D8E8D4A9BBE2}" type="datetimeFigureOut">
              <a:rPr lang="en-IN" smtClean="0"/>
              <a:t>22-11-2024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95453C-5981-4FB0-A5DB-47E85841147A}" type="slidenum">
              <a:rPr lang="en-IN" smtClean="0"/>
              <a:t>‹#›</a:t>
            </a:fld>
            <a:endParaRPr lang="en-IN"/>
          </a:p>
        </p:txBody>
      </p:sp>
    </p:spTree>
    <p:extLst>
      <p:ext uri="{BB962C8B-B14F-4D97-AF65-F5344CB8AC3E}">
        <p14:creationId xmlns:p14="http://schemas.microsoft.com/office/powerpoint/2010/main" val="772316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F97637-FB73-44BE-9A1D-D8E8D4A9BBE2}" type="datetimeFigureOut">
              <a:rPr lang="en-IN" smtClean="0"/>
              <a:t>22-11-2024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95453C-5981-4FB0-A5DB-47E85841147A}" type="slidenum">
              <a:rPr lang="en-IN" smtClean="0"/>
              <a:t>‹#›</a:t>
            </a:fld>
            <a:endParaRPr lang="en-IN"/>
          </a:p>
        </p:txBody>
      </p:sp>
    </p:spTree>
    <p:extLst>
      <p:ext uri="{BB962C8B-B14F-4D97-AF65-F5344CB8AC3E}">
        <p14:creationId xmlns:p14="http://schemas.microsoft.com/office/powerpoint/2010/main" val="143878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97637-FB73-44BE-9A1D-D8E8D4A9BBE2}" type="datetimeFigureOut">
              <a:rPr lang="en-IN" smtClean="0"/>
              <a:t>22-11-2024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95453C-5981-4FB0-A5DB-47E85841147A}" type="slidenum">
              <a:rPr lang="en-IN" smtClean="0"/>
              <a:t>‹#›</a:t>
            </a:fld>
            <a:endParaRPr lang="en-IN"/>
          </a:p>
        </p:txBody>
      </p:sp>
    </p:spTree>
    <p:extLst>
      <p:ext uri="{BB962C8B-B14F-4D97-AF65-F5344CB8AC3E}">
        <p14:creationId xmlns:p14="http://schemas.microsoft.com/office/powerpoint/2010/main" val="370645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F97637-FB73-44BE-9A1D-D8E8D4A9BBE2}"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95453C-5981-4FB0-A5DB-47E85841147A}" type="slidenum">
              <a:rPr lang="en-IN" smtClean="0"/>
              <a:t>‹#›</a:t>
            </a:fld>
            <a:endParaRPr lang="en-IN"/>
          </a:p>
        </p:txBody>
      </p:sp>
    </p:spTree>
    <p:extLst>
      <p:ext uri="{BB962C8B-B14F-4D97-AF65-F5344CB8AC3E}">
        <p14:creationId xmlns:p14="http://schemas.microsoft.com/office/powerpoint/2010/main" val="284478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F97637-FB73-44BE-9A1D-D8E8D4A9BBE2}"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95453C-5981-4FB0-A5DB-47E85841147A}" type="slidenum">
              <a:rPr lang="en-IN" smtClean="0"/>
              <a:t>‹#›</a:t>
            </a:fld>
            <a:endParaRPr lang="en-IN"/>
          </a:p>
        </p:txBody>
      </p:sp>
    </p:spTree>
    <p:extLst>
      <p:ext uri="{BB962C8B-B14F-4D97-AF65-F5344CB8AC3E}">
        <p14:creationId xmlns:p14="http://schemas.microsoft.com/office/powerpoint/2010/main" val="258225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2F97637-FB73-44BE-9A1D-D8E8D4A9BBE2}" type="datetimeFigureOut">
              <a:rPr lang="en-IN" smtClean="0"/>
              <a:t>22-11-2024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95453C-5981-4FB0-A5DB-47E85841147A}" type="slidenum">
              <a:rPr lang="en-IN" smtClean="0"/>
              <a:t>‹#›</a:t>
            </a:fld>
            <a:endParaRPr lang="en-IN"/>
          </a:p>
        </p:txBody>
      </p:sp>
    </p:spTree>
    <p:extLst>
      <p:ext uri="{BB962C8B-B14F-4D97-AF65-F5344CB8AC3E}">
        <p14:creationId xmlns:p14="http://schemas.microsoft.com/office/powerpoint/2010/main" val="355936703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ED7D-945F-6826-F8F0-FBA3375B15C2}"/>
              </a:ext>
            </a:extLst>
          </p:cNvPr>
          <p:cNvSpPr>
            <a:spLocks noGrp="1"/>
          </p:cNvSpPr>
          <p:nvPr>
            <p:ph type="ctrTitle"/>
          </p:nvPr>
        </p:nvSpPr>
        <p:spPr>
          <a:xfrm>
            <a:off x="2589213" y="2258704"/>
            <a:ext cx="9482232" cy="3214048"/>
          </a:xfrm>
        </p:spPr>
        <p:txBody>
          <a:bodyPr>
            <a:normAutofit fontScale="90000"/>
          </a:bodyPr>
          <a:lstStyle/>
          <a:p>
            <a:br>
              <a:rPr lang="en-IN" i="1" dirty="0"/>
            </a:br>
            <a:br>
              <a:rPr lang="en-IN" i="1" dirty="0"/>
            </a:br>
            <a:r>
              <a:rPr lang="en-IN" i="1" dirty="0">
                <a:solidFill>
                  <a:schemeClr val="accent3">
                    <a:lumMod val="75000"/>
                  </a:schemeClr>
                </a:solidFill>
              </a:rPr>
              <a:t>Enhancing Network Security with Machine Learning Based Intrusion Detection System</a:t>
            </a:r>
          </a:p>
        </p:txBody>
      </p:sp>
      <p:sp>
        <p:nvSpPr>
          <p:cNvPr id="3" name="Subtitle 2">
            <a:extLst>
              <a:ext uri="{FF2B5EF4-FFF2-40B4-BE49-F238E27FC236}">
                <a16:creationId xmlns:a16="http://schemas.microsoft.com/office/drawing/2014/main" id="{17604112-1F10-B38E-0EFE-6882E4491CFB}"/>
              </a:ext>
            </a:extLst>
          </p:cNvPr>
          <p:cNvSpPr>
            <a:spLocks noGrp="1"/>
          </p:cNvSpPr>
          <p:nvPr>
            <p:ph type="subTitle" idx="1"/>
          </p:nvPr>
        </p:nvSpPr>
        <p:spPr>
          <a:xfrm>
            <a:off x="2589213" y="5800299"/>
            <a:ext cx="8915399" cy="103363"/>
          </a:xfrm>
        </p:spPr>
        <p:txBody>
          <a:bodyPr>
            <a:normAutofit fontScale="25000" lnSpcReduction="20000"/>
          </a:bodyPr>
          <a:lstStyle/>
          <a:p>
            <a:r>
              <a:rPr lang="en-IN" dirty="0"/>
              <a:t>  </a:t>
            </a:r>
          </a:p>
        </p:txBody>
      </p:sp>
      <p:sp>
        <p:nvSpPr>
          <p:cNvPr id="4" name="TextBox 3">
            <a:extLst>
              <a:ext uri="{FF2B5EF4-FFF2-40B4-BE49-F238E27FC236}">
                <a16:creationId xmlns:a16="http://schemas.microsoft.com/office/drawing/2014/main" id="{21EC9473-A4F9-C9D2-57FF-A83F17CE15C8}"/>
              </a:ext>
            </a:extLst>
          </p:cNvPr>
          <p:cNvSpPr txBox="1"/>
          <p:nvPr/>
        </p:nvSpPr>
        <p:spPr>
          <a:xfrm>
            <a:off x="3098043" y="1317009"/>
            <a:ext cx="9341892" cy="646331"/>
          </a:xfrm>
          <a:prstGeom prst="rect">
            <a:avLst/>
          </a:prstGeom>
          <a:noFill/>
        </p:spPr>
        <p:txBody>
          <a:bodyPr wrap="square" rtlCol="0">
            <a:spAutoFit/>
          </a:bodyPr>
          <a:lstStyle/>
          <a:p>
            <a:r>
              <a:rPr lang="en-IN" sz="3600" b="1" i="1" dirty="0">
                <a:solidFill>
                  <a:schemeClr val="accent3">
                    <a:lumMod val="50000"/>
                  </a:schemeClr>
                </a:solidFill>
              </a:rPr>
              <a:t> CS 389-INNOVATION LAB PROJECT</a:t>
            </a:r>
          </a:p>
        </p:txBody>
      </p:sp>
    </p:spTree>
    <p:extLst>
      <p:ext uri="{BB962C8B-B14F-4D97-AF65-F5344CB8AC3E}">
        <p14:creationId xmlns:p14="http://schemas.microsoft.com/office/powerpoint/2010/main" val="1226798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764"/>
          </a:xfrm>
        </p:spPr>
        <p:txBody>
          <a:bodyPr>
            <a:normAutofit fontScale="90000"/>
          </a:bodyPr>
          <a:lstStyle/>
          <a:p>
            <a:r>
              <a:rPr lang="en-US" dirty="0"/>
              <a:t> </a:t>
            </a:r>
          </a:p>
        </p:txBody>
      </p:sp>
      <p:sp>
        <p:nvSpPr>
          <p:cNvPr id="3" name="Content Placeholder 2"/>
          <p:cNvSpPr>
            <a:spLocks noGrp="1"/>
          </p:cNvSpPr>
          <p:nvPr>
            <p:ph idx="1"/>
          </p:nvPr>
        </p:nvSpPr>
        <p:spPr>
          <a:xfrm>
            <a:off x="2589212" y="441158"/>
            <a:ext cx="8915400" cy="5719010"/>
          </a:xfrm>
        </p:spPr>
        <p:txBody>
          <a:bodyPr>
            <a:normAutofit/>
          </a:bodyPr>
          <a:lstStyle/>
          <a:p>
            <a:pPr marL="0" indent="0">
              <a:buNone/>
            </a:pPr>
            <a:endParaRPr lang="cy-GB" dirty="0"/>
          </a:p>
          <a:p>
            <a:r>
              <a:rPr lang="cy-GB" sz="2000" b="1" i="1" dirty="0"/>
              <a:t>Output: </a:t>
            </a:r>
          </a:p>
          <a:p>
            <a:pPr marL="0" indent="0">
              <a:buNone/>
            </a:pPr>
            <a:r>
              <a:rPr lang="cy-GB" dirty="0"/>
              <a:t>		• Transform via O = T⁻¹(y’) </a:t>
            </a:r>
          </a:p>
          <a:p>
            <a:pPr marL="0" indent="0">
              <a:buNone/>
            </a:pPr>
            <a:r>
              <a:rPr lang="cy-GB" dirty="0"/>
              <a:t>		• Return security state C*</a:t>
            </a:r>
          </a:p>
          <a:p>
            <a:r>
              <a:rPr lang="cy-GB" sz="2000" b="1" i="1" dirty="0"/>
              <a:t>Constraints:</a:t>
            </a:r>
          </a:p>
          <a:p>
            <a:pPr marL="0" indent="0">
              <a:buNone/>
            </a:pPr>
            <a:r>
              <a:rPr lang="cy-GB" dirty="0"/>
              <a:t>		 • ∑</a:t>
            </a:r>
            <a:r>
              <a:rPr lang="el-GR" dirty="0"/>
              <a:t>ω</a:t>
            </a:r>
            <a:r>
              <a:rPr lang="cy-GB" dirty="0"/>
              <a:t>i = 1 </a:t>
            </a:r>
          </a:p>
          <a:p>
            <a:pPr marL="0" indent="0">
              <a:buNone/>
            </a:pPr>
            <a:r>
              <a:rPr lang="cy-GB" dirty="0"/>
              <a:t>		• 0 ≤ </a:t>
            </a:r>
            <a:r>
              <a:rPr lang="el-GR" dirty="0"/>
              <a:t>ω</a:t>
            </a:r>
            <a:r>
              <a:rPr lang="cy-GB" dirty="0"/>
              <a:t>i ≤ 1 </a:t>
            </a:r>
          </a:p>
          <a:p>
            <a:pPr marL="0" indent="0">
              <a:buNone/>
            </a:pPr>
            <a:r>
              <a:rPr lang="cy-GB" dirty="0"/>
              <a:t>		• d ≥ 1 (tree depth) </a:t>
            </a:r>
          </a:p>
          <a:p>
            <a:pPr marL="0" indent="0">
              <a:buNone/>
            </a:pPr>
            <a:r>
              <a:rPr lang="cy-GB" dirty="0"/>
              <a:t>		• S ≥ 1 (decision steps)</a:t>
            </a:r>
          </a:p>
          <a:p>
            <a:endParaRPr lang="en-US" dirty="0"/>
          </a:p>
        </p:txBody>
      </p:sp>
    </p:spTree>
    <p:extLst>
      <p:ext uri="{BB962C8B-B14F-4D97-AF65-F5344CB8AC3E}">
        <p14:creationId xmlns:p14="http://schemas.microsoft.com/office/powerpoint/2010/main" val="137276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9869"/>
          </a:xfrm>
        </p:spPr>
        <p:txBody>
          <a:bodyPr>
            <a:normAutofit fontScale="90000"/>
          </a:bodyPr>
          <a:lstStyle/>
          <a:p>
            <a:r>
              <a:rPr lang="en-US" dirty="0"/>
              <a:t> </a:t>
            </a:r>
          </a:p>
        </p:txBody>
      </p:sp>
      <p:sp>
        <p:nvSpPr>
          <p:cNvPr id="3" name="Content Placeholder 2"/>
          <p:cNvSpPr>
            <a:spLocks noGrp="1"/>
          </p:cNvSpPr>
          <p:nvPr>
            <p:ph idx="1"/>
          </p:nvPr>
        </p:nvSpPr>
        <p:spPr>
          <a:xfrm>
            <a:off x="2589212" y="441158"/>
            <a:ext cx="8915400" cy="5470064"/>
          </a:xfrm>
        </p:spPr>
        <p:txBody>
          <a:bodyPr/>
          <a:lstStyle/>
          <a:p>
            <a:r>
              <a:rPr lang="cy-GB" sz="2000" b="1" i="1" dirty="0"/>
              <a:t>Key Parameters: </a:t>
            </a:r>
          </a:p>
          <a:p>
            <a:pPr marL="0" indent="0">
              <a:buNone/>
            </a:pPr>
            <a:r>
              <a:rPr lang="cy-GB" dirty="0"/>
              <a:t>	     • </a:t>
            </a:r>
            <a:r>
              <a:rPr lang="el-GR" dirty="0"/>
              <a:t>Φ: </a:t>
            </a:r>
            <a:r>
              <a:rPr lang="cy-GB" dirty="0"/>
              <a:t>Feature transformation matrix </a:t>
            </a:r>
          </a:p>
          <a:p>
            <a:pPr marL="0" indent="0">
              <a:buNone/>
            </a:pPr>
            <a:r>
              <a:rPr lang="cy-GB" dirty="0"/>
              <a:t>	     • W: Weight vector (0.4, 0.3, 0.3) </a:t>
            </a:r>
          </a:p>
          <a:p>
            <a:pPr marL="0" indent="0">
              <a:buNone/>
            </a:pPr>
            <a:r>
              <a:rPr lang="cy-GB" dirty="0"/>
              <a:t>	     • </a:t>
            </a:r>
            <a:r>
              <a:rPr lang="el-GR" dirty="0"/>
              <a:t>λ: </a:t>
            </a:r>
            <a:r>
              <a:rPr lang="cy-GB" dirty="0"/>
              <a:t>Regularization coefficient </a:t>
            </a:r>
          </a:p>
          <a:p>
            <a:pPr marL="0" indent="0">
              <a:buNone/>
            </a:pPr>
            <a:r>
              <a:rPr lang="cy-GB" dirty="0"/>
              <a:t>	     • </a:t>
            </a:r>
            <a:r>
              <a:rPr lang="el-GR" dirty="0"/>
              <a:t>γ: </a:t>
            </a:r>
            <a:r>
              <a:rPr lang="cy-GB" dirty="0"/>
              <a:t>Tree complexity </a:t>
            </a:r>
          </a:p>
          <a:p>
            <a:pPr marL="0" indent="0">
              <a:buNone/>
            </a:pPr>
            <a:r>
              <a:rPr lang="cy-GB" dirty="0"/>
              <a:t>	     • B(x): Bayesian bootstrap </a:t>
            </a:r>
          </a:p>
          <a:p>
            <a:pPr marL="0" indent="0">
              <a:buNone/>
            </a:pPr>
            <a:r>
              <a:rPr lang="cy-GB" dirty="0"/>
              <a:t>	     • A: Attention mask matrix</a:t>
            </a:r>
          </a:p>
          <a:p>
            <a:r>
              <a:rPr lang="cy-GB" sz="2000" b="1" i="1" dirty="0"/>
              <a:t>Optimization:  </a:t>
            </a:r>
          </a:p>
          <a:p>
            <a:pPr algn="r">
              <a:buFont typeface="Arial" panose="020B0604020202020204" pitchFamily="34" charset="0"/>
              <a:buChar char="•"/>
            </a:pPr>
            <a:r>
              <a:rPr lang="cy-GB" sz="2000" dirty="0"/>
              <a:t>minimize L(x) = </a:t>
            </a:r>
            <a:r>
              <a:rPr lang="el-GR" sz="2000" dirty="0"/>
              <a:t>α₁</a:t>
            </a:r>
            <a:r>
              <a:rPr lang="cy-GB" sz="2000" dirty="0"/>
              <a:t>L1 + </a:t>
            </a:r>
            <a:r>
              <a:rPr lang="el-GR" sz="2000" dirty="0"/>
              <a:t>α₂</a:t>
            </a:r>
            <a:r>
              <a:rPr lang="cy-GB" sz="2000" dirty="0"/>
              <a:t>L2 + </a:t>
            </a:r>
            <a:r>
              <a:rPr lang="el-GR" sz="2000" dirty="0"/>
              <a:t>α₃</a:t>
            </a:r>
            <a:r>
              <a:rPr lang="cy-GB" sz="2000" dirty="0"/>
              <a:t>L3 subject to model constraints</a:t>
            </a:r>
          </a:p>
          <a:p>
            <a:endParaRPr lang="en-US" dirty="0"/>
          </a:p>
        </p:txBody>
      </p:sp>
    </p:spTree>
    <p:extLst>
      <p:ext uri="{BB962C8B-B14F-4D97-AF65-F5344CB8AC3E}">
        <p14:creationId xmlns:p14="http://schemas.microsoft.com/office/powerpoint/2010/main" val="3789206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chemeClr val="accent3">
                    <a:lumMod val="50000"/>
                  </a:schemeClr>
                </a:solidFill>
              </a:rPr>
              <a:t>       Conceptual diagram of work done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5841" y="1702617"/>
            <a:ext cx="6336631" cy="4612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47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8A62-4860-8A50-C9EC-38032AB95575}"/>
              </a:ext>
            </a:extLst>
          </p:cNvPr>
          <p:cNvSpPr>
            <a:spLocks noGrp="1"/>
          </p:cNvSpPr>
          <p:nvPr>
            <p:ph type="title"/>
          </p:nvPr>
        </p:nvSpPr>
        <p:spPr>
          <a:xfrm>
            <a:off x="2592925" y="624110"/>
            <a:ext cx="8911687" cy="890791"/>
          </a:xfrm>
        </p:spPr>
        <p:txBody>
          <a:bodyPr/>
          <a:lstStyle/>
          <a:p>
            <a:r>
              <a:rPr lang="en-IN" b="1" i="1" dirty="0">
                <a:solidFill>
                  <a:schemeClr val="accent3">
                    <a:lumMod val="50000"/>
                  </a:schemeClr>
                </a:solidFill>
              </a:rPr>
              <a:t>Classification of attacks:</a:t>
            </a:r>
          </a:p>
        </p:txBody>
      </p:sp>
      <p:graphicFrame>
        <p:nvGraphicFramePr>
          <p:cNvPr id="6" name="Content Placeholder 5">
            <a:extLst>
              <a:ext uri="{FF2B5EF4-FFF2-40B4-BE49-F238E27FC236}">
                <a16:creationId xmlns:a16="http://schemas.microsoft.com/office/drawing/2014/main" id="{32E3A6F5-F89E-473E-5BDD-89528E269C44}"/>
              </a:ext>
            </a:extLst>
          </p:cNvPr>
          <p:cNvGraphicFramePr>
            <a:graphicFrameLocks noGrp="1"/>
          </p:cNvGraphicFramePr>
          <p:nvPr>
            <p:ph idx="1"/>
            <p:extLst>
              <p:ext uri="{D42A27DB-BD31-4B8C-83A1-F6EECF244321}">
                <p14:modId xmlns:p14="http://schemas.microsoft.com/office/powerpoint/2010/main" val="2565205297"/>
              </p:ext>
            </p:extLst>
          </p:nvPr>
        </p:nvGraphicFramePr>
        <p:xfrm>
          <a:off x="1638300" y="1357953"/>
          <a:ext cx="8915400" cy="5063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3364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FE7B-1B0F-7F05-6C0B-36C4582C88ED}"/>
              </a:ext>
            </a:extLst>
          </p:cNvPr>
          <p:cNvSpPr>
            <a:spLocks noGrp="1"/>
          </p:cNvSpPr>
          <p:nvPr>
            <p:ph type="title"/>
          </p:nvPr>
        </p:nvSpPr>
        <p:spPr/>
        <p:txBody>
          <a:bodyPr/>
          <a:lstStyle/>
          <a:p>
            <a:r>
              <a:rPr lang="en-IN" b="1" i="1" dirty="0">
                <a:solidFill>
                  <a:schemeClr val="accent3">
                    <a:lumMod val="50000"/>
                  </a:schemeClr>
                </a:solidFill>
              </a:rPr>
              <a:t>Results &amp; Analysis:</a:t>
            </a:r>
          </a:p>
        </p:txBody>
      </p:sp>
      <p:graphicFrame>
        <p:nvGraphicFramePr>
          <p:cNvPr id="13" name="Content Placeholder 12">
            <a:extLst>
              <a:ext uri="{FF2B5EF4-FFF2-40B4-BE49-F238E27FC236}">
                <a16:creationId xmlns:a16="http://schemas.microsoft.com/office/drawing/2014/main" id="{12385346-BFCF-594D-F1B8-DA831E81D11D}"/>
              </a:ext>
            </a:extLst>
          </p:cNvPr>
          <p:cNvGraphicFramePr>
            <a:graphicFrameLocks noGrp="1"/>
          </p:cNvGraphicFramePr>
          <p:nvPr>
            <p:ph idx="1"/>
            <p:extLst>
              <p:ext uri="{D42A27DB-BD31-4B8C-83A1-F6EECF244321}">
                <p14:modId xmlns:p14="http://schemas.microsoft.com/office/powerpoint/2010/main" val="3711715841"/>
              </p:ext>
            </p:extLst>
          </p:nvPr>
        </p:nvGraphicFramePr>
        <p:xfrm>
          <a:off x="2115403" y="2190466"/>
          <a:ext cx="9502241" cy="3389812"/>
        </p:xfrm>
        <a:graphic>
          <a:graphicData uri="http://schemas.openxmlformats.org/drawingml/2006/table">
            <a:tbl>
              <a:tblPr firstRow="1" bandRow="1">
                <a:tableStyleId>{F5AB1C69-6EDB-4FF4-983F-18BD219EF322}</a:tableStyleId>
              </a:tblPr>
              <a:tblGrid>
                <a:gridCol w="1682841">
                  <a:extLst>
                    <a:ext uri="{9D8B030D-6E8A-4147-A177-3AD203B41FA5}">
                      <a16:colId xmlns:a16="http://schemas.microsoft.com/office/drawing/2014/main" val="3676129623"/>
                    </a:ext>
                  </a:extLst>
                </a:gridCol>
                <a:gridCol w="1563880">
                  <a:extLst>
                    <a:ext uri="{9D8B030D-6E8A-4147-A177-3AD203B41FA5}">
                      <a16:colId xmlns:a16="http://schemas.microsoft.com/office/drawing/2014/main" val="848370191"/>
                    </a:ext>
                  </a:extLst>
                </a:gridCol>
                <a:gridCol w="1563880">
                  <a:extLst>
                    <a:ext uri="{9D8B030D-6E8A-4147-A177-3AD203B41FA5}">
                      <a16:colId xmlns:a16="http://schemas.microsoft.com/office/drawing/2014/main" val="3356519841"/>
                    </a:ext>
                  </a:extLst>
                </a:gridCol>
                <a:gridCol w="1563880">
                  <a:extLst>
                    <a:ext uri="{9D8B030D-6E8A-4147-A177-3AD203B41FA5}">
                      <a16:colId xmlns:a16="http://schemas.microsoft.com/office/drawing/2014/main" val="293349206"/>
                    </a:ext>
                  </a:extLst>
                </a:gridCol>
                <a:gridCol w="1563880">
                  <a:extLst>
                    <a:ext uri="{9D8B030D-6E8A-4147-A177-3AD203B41FA5}">
                      <a16:colId xmlns:a16="http://schemas.microsoft.com/office/drawing/2014/main" val="2655717592"/>
                    </a:ext>
                  </a:extLst>
                </a:gridCol>
                <a:gridCol w="1563880">
                  <a:extLst>
                    <a:ext uri="{9D8B030D-6E8A-4147-A177-3AD203B41FA5}">
                      <a16:colId xmlns:a16="http://schemas.microsoft.com/office/drawing/2014/main" val="2772125781"/>
                    </a:ext>
                  </a:extLst>
                </a:gridCol>
              </a:tblGrid>
              <a:tr h="1168994">
                <a:tc>
                  <a:txBody>
                    <a:bodyPr/>
                    <a:lstStyle/>
                    <a:p>
                      <a:r>
                        <a:rPr lang="en-IN" dirty="0"/>
                        <a:t>  </a:t>
                      </a:r>
                    </a:p>
                    <a:p>
                      <a:r>
                        <a:rPr lang="en-IN" dirty="0"/>
                        <a:t>  Algorithm</a:t>
                      </a:r>
                    </a:p>
                  </a:txBody>
                  <a:tcPr/>
                </a:tc>
                <a:tc>
                  <a:txBody>
                    <a:bodyPr/>
                    <a:lstStyle/>
                    <a:p>
                      <a:r>
                        <a:rPr lang="en-IN" dirty="0"/>
                        <a:t>  </a:t>
                      </a:r>
                    </a:p>
                    <a:p>
                      <a:r>
                        <a:rPr lang="en-IN" dirty="0"/>
                        <a:t>  Precision</a:t>
                      </a:r>
                    </a:p>
                    <a:p>
                      <a:r>
                        <a:rPr lang="en-IN" dirty="0"/>
                        <a:t>      (%)</a:t>
                      </a:r>
                    </a:p>
                  </a:txBody>
                  <a:tcPr/>
                </a:tc>
                <a:tc>
                  <a:txBody>
                    <a:bodyPr/>
                    <a:lstStyle/>
                    <a:p>
                      <a:r>
                        <a:rPr lang="en-US" dirty="0"/>
                        <a:t>   </a:t>
                      </a:r>
                    </a:p>
                    <a:p>
                      <a:r>
                        <a:rPr lang="en-US" dirty="0"/>
                        <a:t>  Recall</a:t>
                      </a:r>
                    </a:p>
                    <a:p>
                      <a:r>
                        <a:rPr lang="en-US" dirty="0"/>
                        <a:t>     (%)</a:t>
                      </a:r>
                      <a:endParaRPr lang="en-IN" dirty="0"/>
                    </a:p>
                  </a:txBody>
                  <a:tcPr/>
                </a:tc>
                <a:tc>
                  <a:txBody>
                    <a:bodyPr/>
                    <a:lstStyle/>
                    <a:p>
                      <a:r>
                        <a:rPr lang="en-US" dirty="0"/>
                        <a:t>   </a:t>
                      </a:r>
                    </a:p>
                    <a:p>
                      <a:r>
                        <a:rPr lang="en-US" dirty="0"/>
                        <a:t>  F1 Score</a:t>
                      </a:r>
                    </a:p>
                    <a:p>
                      <a:r>
                        <a:rPr lang="en-US" dirty="0"/>
                        <a:t>      (%)</a:t>
                      </a:r>
                      <a:endParaRPr lang="en-IN" dirty="0"/>
                    </a:p>
                  </a:txBody>
                  <a:tcPr/>
                </a:tc>
                <a:tc>
                  <a:txBody>
                    <a:bodyPr/>
                    <a:lstStyle/>
                    <a:p>
                      <a:r>
                        <a:rPr lang="en-US" dirty="0"/>
                        <a:t>   </a:t>
                      </a:r>
                    </a:p>
                    <a:p>
                      <a:r>
                        <a:rPr lang="en-US" dirty="0"/>
                        <a:t>   Support</a:t>
                      </a:r>
                      <a:endParaRPr lang="en-IN" dirty="0"/>
                    </a:p>
                  </a:txBody>
                  <a:tcPr/>
                </a:tc>
                <a:tc>
                  <a:txBody>
                    <a:bodyPr/>
                    <a:lstStyle/>
                    <a:p>
                      <a:r>
                        <a:rPr lang="en-IN" dirty="0"/>
                        <a:t> </a:t>
                      </a:r>
                    </a:p>
                    <a:p>
                      <a:r>
                        <a:rPr lang="en-IN" dirty="0"/>
                        <a:t>  Accuracy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      (%)</a:t>
                      </a:r>
                      <a:endParaRPr lang="en-IN" dirty="0"/>
                    </a:p>
                    <a:p>
                      <a:endParaRPr lang="en-IN" dirty="0"/>
                    </a:p>
                  </a:txBody>
                  <a:tcPr/>
                </a:tc>
                <a:extLst>
                  <a:ext uri="{0D108BD9-81ED-4DB2-BD59-A6C34878D82A}">
                    <a16:rowId xmlns:a16="http://schemas.microsoft.com/office/drawing/2014/main" val="1415166717"/>
                  </a:ext>
                </a:extLst>
              </a:tr>
              <a:tr h="1113967">
                <a:tc>
                  <a:txBody>
                    <a:bodyPr/>
                    <a:lstStyle/>
                    <a:p>
                      <a:r>
                        <a:rPr lang="en-IN" dirty="0"/>
                        <a:t>  </a:t>
                      </a:r>
                    </a:p>
                    <a:p>
                      <a:r>
                        <a:rPr lang="en-IN" dirty="0"/>
                        <a:t>  Proposed</a:t>
                      </a:r>
                    </a:p>
                    <a:p>
                      <a:r>
                        <a:rPr lang="en-IN" dirty="0"/>
                        <a:t> (</a:t>
                      </a:r>
                      <a:r>
                        <a:rPr lang="cy-GB" sz="1800" b="0" dirty="0"/>
                        <a:t>AEMNSC)</a:t>
                      </a:r>
                      <a:endParaRPr lang="en-IN" b="0" dirty="0"/>
                    </a:p>
                  </a:txBody>
                  <a:tcPr/>
                </a:tc>
                <a:tc>
                  <a:txBody>
                    <a:bodyPr/>
                    <a:lstStyle/>
                    <a:p>
                      <a:r>
                        <a:rPr lang="en-US" dirty="0"/>
                        <a:t>   </a:t>
                      </a:r>
                    </a:p>
                    <a:p>
                      <a:r>
                        <a:rPr lang="en-US" dirty="0"/>
                        <a:t>    86.89%</a:t>
                      </a:r>
                      <a:endParaRPr lang="en-IN" dirty="0"/>
                    </a:p>
                  </a:txBody>
                  <a:tcPr/>
                </a:tc>
                <a:tc>
                  <a:txBody>
                    <a:bodyPr/>
                    <a:lstStyle/>
                    <a:p>
                      <a:endParaRPr lang="en-US" dirty="0"/>
                    </a:p>
                    <a:p>
                      <a:r>
                        <a:rPr lang="en-US" dirty="0"/>
                        <a:t>   85.95%</a:t>
                      </a:r>
                      <a:endParaRPr lang="en-IN" dirty="0"/>
                    </a:p>
                  </a:txBody>
                  <a:tcPr/>
                </a:tc>
                <a:tc>
                  <a:txBody>
                    <a:bodyPr/>
                    <a:lstStyle/>
                    <a:p>
                      <a:endParaRPr lang="en-IN" dirty="0"/>
                    </a:p>
                    <a:p>
                      <a:r>
                        <a:rPr lang="en-IN" dirty="0"/>
                        <a:t>   84.13%</a:t>
                      </a:r>
                    </a:p>
                  </a:txBody>
                  <a:tcPr/>
                </a:tc>
                <a:tc>
                  <a:txBody>
                    <a:bodyPr/>
                    <a:lstStyle/>
                    <a:p>
                      <a:endParaRPr lang="en-US" dirty="0"/>
                    </a:p>
                    <a:p>
                      <a:r>
                        <a:rPr lang="en-US" dirty="0"/>
                        <a:t>    82,332 </a:t>
                      </a:r>
                      <a:endParaRPr lang="en-IN" dirty="0"/>
                    </a:p>
                  </a:txBody>
                  <a:tcPr/>
                </a:tc>
                <a:tc>
                  <a:txBody>
                    <a:bodyPr/>
                    <a:lstStyle/>
                    <a:p>
                      <a:endParaRPr lang="en-IN" dirty="0"/>
                    </a:p>
                    <a:p>
                      <a:r>
                        <a:rPr lang="en-IN" dirty="0"/>
                        <a:t>   85.95%</a:t>
                      </a:r>
                    </a:p>
                  </a:txBody>
                  <a:tcPr/>
                </a:tc>
                <a:extLst>
                  <a:ext uri="{0D108BD9-81ED-4DB2-BD59-A6C34878D82A}">
                    <a16:rowId xmlns:a16="http://schemas.microsoft.com/office/drawing/2014/main" val="2549723140"/>
                  </a:ext>
                </a:extLst>
              </a:tr>
              <a:tr h="1087125">
                <a:tc>
                  <a:txBody>
                    <a:bodyPr/>
                    <a:lstStyle/>
                    <a:p>
                      <a:endParaRPr lang="en-IN" dirty="0"/>
                    </a:p>
                    <a:p>
                      <a:r>
                        <a:rPr lang="en-IN" dirty="0"/>
                        <a:t> M-</a:t>
                      </a:r>
                      <a:r>
                        <a:rPr lang="en-IN" dirty="0" err="1"/>
                        <a:t>MultiSVM</a:t>
                      </a:r>
                      <a:r>
                        <a:rPr lang="en-IN" dirty="0"/>
                        <a:t> </a:t>
                      </a:r>
                    </a:p>
                  </a:txBody>
                  <a:tcPr/>
                </a:tc>
                <a:tc>
                  <a:txBody>
                    <a:bodyPr/>
                    <a:lstStyle/>
                    <a:p>
                      <a:r>
                        <a:rPr lang="en-IN" dirty="0"/>
                        <a:t>   </a:t>
                      </a:r>
                    </a:p>
                    <a:p>
                      <a:r>
                        <a:rPr lang="en-IN" dirty="0"/>
                        <a:t>    80.22%</a:t>
                      </a:r>
                    </a:p>
                  </a:txBody>
                  <a:tcPr/>
                </a:tc>
                <a:tc>
                  <a:txBody>
                    <a:bodyPr/>
                    <a:lstStyle/>
                    <a:p>
                      <a:endParaRPr lang="en-IN" dirty="0"/>
                    </a:p>
                    <a:p>
                      <a:r>
                        <a:rPr lang="en-IN" dirty="0"/>
                        <a:t>   76.51%</a:t>
                      </a:r>
                    </a:p>
                  </a:txBody>
                  <a:tcPr/>
                </a:tc>
                <a:tc>
                  <a:txBody>
                    <a:bodyPr/>
                    <a:lstStyle/>
                    <a:p>
                      <a:endParaRPr lang="en-IN" dirty="0"/>
                    </a:p>
                    <a:p>
                      <a:r>
                        <a:rPr lang="en-IN" dirty="0"/>
                        <a:t>   75.25%</a:t>
                      </a:r>
                    </a:p>
                  </a:txBody>
                  <a:tcPr/>
                </a:tc>
                <a:tc>
                  <a:txBody>
                    <a:bodyPr/>
                    <a:lstStyle/>
                    <a:p>
                      <a:endParaRPr lang="en-IN" dirty="0"/>
                    </a:p>
                    <a:p>
                      <a:r>
                        <a:rPr lang="en-IN" dirty="0"/>
                        <a:t>    82,332</a:t>
                      </a:r>
                    </a:p>
                  </a:txBody>
                  <a:tcPr/>
                </a:tc>
                <a:tc>
                  <a:txBody>
                    <a:bodyPr/>
                    <a:lstStyle/>
                    <a:p>
                      <a:endParaRPr lang="en-IN" dirty="0"/>
                    </a:p>
                    <a:p>
                      <a:r>
                        <a:rPr lang="en-IN" dirty="0"/>
                        <a:t>   76.57%</a:t>
                      </a:r>
                    </a:p>
                  </a:txBody>
                  <a:tcPr/>
                </a:tc>
                <a:extLst>
                  <a:ext uri="{0D108BD9-81ED-4DB2-BD59-A6C34878D82A}">
                    <a16:rowId xmlns:a16="http://schemas.microsoft.com/office/drawing/2014/main" val="1428455522"/>
                  </a:ext>
                </a:extLst>
              </a:tr>
            </a:tbl>
          </a:graphicData>
        </a:graphic>
      </p:graphicFrame>
    </p:spTree>
    <p:extLst>
      <p:ext uri="{BB962C8B-B14F-4D97-AF65-F5344CB8AC3E}">
        <p14:creationId xmlns:p14="http://schemas.microsoft.com/office/powerpoint/2010/main" val="240328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ECDF-C042-81DA-B449-EE1D63BE6042}"/>
              </a:ext>
            </a:extLst>
          </p:cNvPr>
          <p:cNvSpPr>
            <a:spLocks noGrp="1"/>
          </p:cNvSpPr>
          <p:nvPr>
            <p:ph type="title"/>
          </p:nvPr>
        </p:nvSpPr>
        <p:spPr/>
        <p:txBody>
          <a:bodyPr/>
          <a:lstStyle/>
          <a:p>
            <a:r>
              <a:rPr lang="en-IN" b="1" i="1" dirty="0">
                <a:solidFill>
                  <a:schemeClr val="accent3">
                    <a:lumMod val="50000"/>
                  </a:schemeClr>
                </a:solidFill>
              </a:rPr>
              <a:t>Conclusion :</a:t>
            </a:r>
          </a:p>
        </p:txBody>
      </p:sp>
      <p:sp>
        <p:nvSpPr>
          <p:cNvPr id="3" name="Content Placeholder 2">
            <a:extLst>
              <a:ext uri="{FF2B5EF4-FFF2-40B4-BE49-F238E27FC236}">
                <a16:creationId xmlns:a16="http://schemas.microsoft.com/office/drawing/2014/main" id="{58792356-F04C-F0BC-2AF1-C0A6326A857C}"/>
              </a:ext>
            </a:extLst>
          </p:cNvPr>
          <p:cNvSpPr>
            <a:spLocks noGrp="1"/>
          </p:cNvSpPr>
          <p:nvPr>
            <p:ph idx="1"/>
          </p:nvPr>
        </p:nvSpPr>
        <p:spPr>
          <a:xfrm>
            <a:off x="2589212" y="1514901"/>
            <a:ext cx="8915400" cy="4396321"/>
          </a:xfrm>
        </p:spPr>
        <p:txBody>
          <a:bodyPr>
            <a:normAutofit/>
          </a:bodyPr>
          <a:lstStyle/>
          <a:p>
            <a:r>
              <a:rPr lang="en-US" sz="2400" i="1" dirty="0">
                <a:solidFill>
                  <a:schemeClr val="tx1"/>
                </a:solidFill>
              </a:rPr>
              <a:t>The proposed intrusion detection system leverages efficient feature selection and advanced machine learning models to enhance classification performance significantly. By optimizing hyperparameters, reducing false positives/negatives, and improving feature relevance, the system ensures high reliability and scalability. With an accuracy of </a:t>
            </a:r>
            <a:r>
              <a:rPr lang="en-US" sz="2400" b="1" i="1" dirty="0">
                <a:solidFill>
                  <a:schemeClr val="tx1"/>
                </a:solidFill>
              </a:rPr>
              <a:t>85.95%</a:t>
            </a:r>
            <a:r>
              <a:rPr lang="en-US" sz="2400" i="1" dirty="0">
                <a:solidFill>
                  <a:schemeClr val="tx1"/>
                </a:solidFill>
              </a:rPr>
              <a:t> and robust performance across key metrics, the model addresses the limitations of existing approaches while demonstrating improved detection efficiency and adaptability.</a:t>
            </a:r>
          </a:p>
          <a:p>
            <a:pPr marL="0" indent="0">
              <a:buNone/>
            </a:pPr>
            <a:endParaRPr lang="en-IN" sz="2000" dirty="0"/>
          </a:p>
        </p:txBody>
      </p:sp>
    </p:spTree>
    <p:extLst>
      <p:ext uri="{BB962C8B-B14F-4D97-AF65-F5344CB8AC3E}">
        <p14:creationId xmlns:p14="http://schemas.microsoft.com/office/powerpoint/2010/main" val="4244530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01AB-8562-B498-DD63-FB1512CBBAAE}"/>
              </a:ext>
            </a:extLst>
          </p:cNvPr>
          <p:cNvSpPr>
            <a:spLocks noGrp="1"/>
          </p:cNvSpPr>
          <p:nvPr>
            <p:ph type="title"/>
          </p:nvPr>
        </p:nvSpPr>
        <p:spPr/>
        <p:txBody>
          <a:bodyPr/>
          <a:lstStyle/>
          <a:p>
            <a:r>
              <a:rPr lang="en-IN" b="1" i="1" dirty="0">
                <a:solidFill>
                  <a:schemeClr val="accent3">
                    <a:lumMod val="50000"/>
                  </a:schemeClr>
                </a:solidFill>
              </a:rPr>
              <a:t>Future Scope:</a:t>
            </a:r>
          </a:p>
        </p:txBody>
      </p:sp>
      <p:sp>
        <p:nvSpPr>
          <p:cNvPr id="3" name="Content Placeholder 2">
            <a:extLst>
              <a:ext uri="{FF2B5EF4-FFF2-40B4-BE49-F238E27FC236}">
                <a16:creationId xmlns:a16="http://schemas.microsoft.com/office/drawing/2014/main" id="{7F98D6B3-E297-120E-6C2E-C9522B93822D}"/>
              </a:ext>
            </a:extLst>
          </p:cNvPr>
          <p:cNvSpPr>
            <a:spLocks noGrp="1"/>
          </p:cNvSpPr>
          <p:nvPr>
            <p:ph idx="1"/>
          </p:nvPr>
        </p:nvSpPr>
        <p:spPr>
          <a:xfrm>
            <a:off x="2589212" y="1310185"/>
            <a:ext cx="8915400" cy="4601037"/>
          </a:xfrm>
        </p:spPr>
        <p:txBody>
          <a:bodyPr>
            <a:normAutofit/>
          </a:bodyPr>
          <a:lstStyle/>
          <a:p>
            <a:r>
              <a:rPr lang="en-US" sz="2400" i="1" dirty="0"/>
              <a:t>The proposed system can be extended to real-time intrusion detection in large-scale networks. Integrating deep learning for dynamic feature extraction and improving adaptability to new attack patterns can further enhance its robustness. Scalability for cloud and IoT environments is another promising direction.</a:t>
            </a:r>
            <a:r>
              <a:rPr lang="en-US" sz="2400" dirty="0"/>
              <a:t> </a:t>
            </a:r>
            <a:r>
              <a:rPr lang="en-US" sz="2400" i="1" dirty="0"/>
              <a:t>For effective monitoring, tracking individual model performance, monitoring feature stability, implementing prediction confidence metrics, and incorporating model drift detection are essential.</a:t>
            </a:r>
            <a:endParaRPr lang="en-IN" sz="2400" i="1" dirty="0"/>
          </a:p>
        </p:txBody>
      </p:sp>
    </p:spTree>
    <p:extLst>
      <p:ext uri="{BB962C8B-B14F-4D97-AF65-F5344CB8AC3E}">
        <p14:creationId xmlns:p14="http://schemas.microsoft.com/office/powerpoint/2010/main" val="261539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2184-D837-6BA7-281D-9B562A8CF7B0}"/>
              </a:ext>
            </a:extLst>
          </p:cNvPr>
          <p:cNvSpPr>
            <a:spLocks noGrp="1"/>
          </p:cNvSpPr>
          <p:nvPr>
            <p:ph type="title"/>
          </p:nvPr>
        </p:nvSpPr>
        <p:spPr/>
        <p:txBody>
          <a:bodyPr/>
          <a:lstStyle/>
          <a:p>
            <a:r>
              <a:rPr lang="en-IN" b="1" i="1" dirty="0">
                <a:solidFill>
                  <a:schemeClr val="accent3">
                    <a:lumMod val="50000"/>
                  </a:schemeClr>
                </a:solidFill>
              </a:rPr>
              <a:t>References:</a:t>
            </a:r>
          </a:p>
        </p:txBody>
      </p:sp>
      <p:sp>
        <p:nvSpPr>
          <p:cNvPr id="3" name="Content Placeholder 2">
            <a:extLst>
              <a:ext uri="{FF2B5EF4-FFF2-40B4-BE49-F238E27FC236}">
                <a16:creationId xmlns:a16="http://schemas.microsoft.com/office/drawing/2014/main" id="{BC3D8CE0-AFA8-F66F-1311-21ABDE12D8FD}"/>
              </a:ext>
            </a:extLst>
          </p:cNvPr>
          <p:cNvSpPr>
            <a:spLocks noGrp="1"/>
          </p:cNvSpPr>
          <p:nvPr>
            <p:ph idx="1"/>
          </p:nvPr>
        </p:nvSpPr>
        <p:spPr>
          <a:xfrm>
            <a:off x="2286000" y="1473958"/>
            <a:ext cx="9218612" cy="4437264"/>
          </a:xfrm>
        </p:spPr>
        <p:txBody>
          <a:bodyPr/>
          <a:lstStyle/>
          <a:p>
            <a:r>
              <a:rPr lang="en-US" dirty="0"/>
              <a:t>Mishra, S., 2022. An optimized gradient boost decision tree using enhanced African buffalo optimization method for cyber security intrusion detection. Appl. Sci. 12 (24), 12591.</a:t>
            </a:r>
          </a:p>
          <a:p>
            <a:r>
              <a:rPr lang="en-US" dirty="0"/>
              <a:t>Sarker, I.H., 2021. Cyber Learning: effectiveness analysis of machine learning security modeling to detect cyber-anomalies and multi-attacks. Internet Things 14, 100393. </a:t>
            </a:r>
          </a:p>
          <a:p>
            <a:r>
              <a:rPr lang="en-US" b="0" i="0" dirty="0" err="1">
                <a:solidFill>
                  <a:srgbClr val="1F2937"/>
                </a:solidFill>
                <a:effectLst/>
              </a:rPr>
              <a:t>Turukmane</a:t>
            </a:r>
            <a:r>
              <a:rPr lang="en-US" b="0" i="0" dirty="0">
                <a:solidFill>
                  <a:srgbClr val="1F2937"/>
                </a:solidFill>
                <a:effectLst/>
              </a:rPr>
              <a:t> , A.V., </a:t>
            </a:r>
            <a:r>
              <a:rPr lang="en-US" b="0" i="0" dirty="0" err="1">
                <a:solidFill>
                  <a:srgbClr val="1F2937"/>
                </a:solidFill>
                <a:effectLst/>
              </a:rPr>
              <a:t>Devendiran</a:t>
            </a:r>
            <a:r>
              <a:rPr lang="en-US" b="0" i="0" dirty="0">
                <a:solidFill>
                  <a:srgbClr val="1F2937"/>
                </a:solidFill>
                <a:effectLst/>
              </a:rPr>
              <a:t> , R., 2024. M-</a:t>
            </a:r>
            <a:r>
              <a:rPr lang="en-US" b="0" i="0" dirty="0" err="1">
                <a:solidFill>
                  <a:srgbClr val="1F2937"/>
                </a:solidFill>
                <a:effectLst/>
              </a:rPr>
              <a:t>MultiSVM</a:t>
            </a:r>
            <a:r>
              <a:rPr lang="en-US" b="0" i="0" dirty="0">
                <a:solidFill>
                  <a:srgbClr val="1F2937"/>
                </a:solidFill>
                <a:effectLst/>
              </a:rPr>
              <a:t> : An efficient feature selection assisted network intrusion detection system using machine learning. Computers &amp; Security 137, 103587.</a:t>
            </a:r>
            <a:endParaRPr lang="en-IN" dirty="0"/>
          </a:p>
        </p:txBody>
      </p:sp>
    </p:spTree>
    <p:extLst>
      <p:ext uri="{BB962C8B-B14F-4D97-AF65-F5344CB8AC3E}">
        <p14:creationId xmlns:p14="http://schemas.microsoft.com/office/powerpoint/2010/main" val="1595786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B875-726E-5BBB-F626-624819B08DCC}"/>
              </a:ext>
            </a:extLst>
          </p:cNvPr>
          <p:cNvSpPr>
            <a:spLocks noGrp="1"/>
          </p:cNvSpPr>
          <p:nvPr>
            <p:ph type="title"/>
          </p:nvPr>
        </p:nvSpPr>
        <p:spPr/>
        <p:txBody>
          <a:bodyPr>
            <a:normAutofit/>
          </a:bodyPr>
          <a:lstStyle/>
          <a:p>
            <a:r>
              <a:rPr lang="en-IN" sz="4800" b="1" i="1" dirty="0">
                <a:solidFill>
                  <a:schemeClr val="accent3">
                    <a:lumMod val="50000"/>
                  </a:schemeClr>
                </a:solidFill>
              </a:rPr>
              <a:t>             THANK YOU</a:t>
            </a:r>
          </a:p>
        </p:txBody>
      </p:sp>
      <p:sp>
        <p:nvSpPr>
          <p:cNvPr id="3" name="Content Placeholder 2">
            <a:extLst>
              <a:ext uri="{FF2B5EF4-FFF2-40B4-BE49-F238E27FC236}">
                <a16:creationId xmlns:a16="http://schemas.microsoft.com/office/drawing/2014/main" id="{EF037DBC-39E5-6C62-F2F0-2F9C4D901F08}"/>
              </a:ext>
            </a:extLst>
          </p:cNvPr>
          <p:cNvSpPr>
            <a:spLocks noGrp="1"/>
          </p:cNvSpPr>
          <p:nvPr>
            <p:ph idx="1"/>
          </p:nvPr>
        </p:nvSpPr>
        <p:spPr>
          <a:xfrm>
            <a:off x="880282" y="736979"/>
            <a:ext cx="10624330" cy="5174243"/>
          </a:xfrm>
        </p:spPr>
        <p:txBody>
          <a:bodyPr/>
          <a:lstStyle/>
          <a:p>
            <a:r>
              <a:rPr lang="en-IN" dirty="0"/>
              <a:t>  </a:t>
            </a:r>
          </a:p>
        </p:txBody>
      </p:sp>
      <p:sp>
        <p:nvSpPr>
          <p:cNvPr id="4" name="TextBox 3">
            <a:extLst>
              <a:ext uri="{FF2B5EF4-FFF2-40B4-BE49-F238E27FC236}">
                <a16:creationId xmlns:a16="http://schemas.microsoft.com/office/drawing/2014/main" id="{C302E894-691E-6BCD-0433-8499B444EDC0}"/>
              </a:ext>
            </a:extLst>
          </p:cNvPr>
          <p:cNvSpPr txBox="1"/>
          <p:nvPr/>
        </p:nvSpPr>
        <p:spPr>
          <a:xfrm>
            <a:off x="2729552" y="2763672"/>
            <a:ext cx="7874758" cy="954107"/>
          </a:xfrm>
          <a:prstGeom prst="rect">
            <a:avLst/>
          </a:prstGeom>
          <a:noFill/>
        </p:spPr>
        <p:txBody>
          <a:bodyPr wrap="square" rtlCol="0">
            <a:spAutoFit/>
          </a:bodyPr>
          <a:lstStyle/>
          <a:p>
            <a:pPr algn="just"/>
            <a:r>
              <a:rPr lang="en-IN" sz="2800" b="1" i="1" dirty="0">
                <a:solidFill>
                  <a:schemeClr val="accent3">
                    <a:lumMod val="75000"/>
                  </a:schemeClr>
                </a:solidFill>
              </a:rPr>
              <a:t>Pannala </a:t>
            </a:r>
            <a:r>
              <a:rPr lang="en-IN" sz="2800" b="1" i="1" dirty="0" err="1">
                <a:solidFill>
                  <a:schemeClr val="accent3">
                    <a:lumMod val="75000"/>
                  </a:schemeClr>
                </a:solidFill>
              </a:rPr>
              <a:t>Kankshitha</a:t>
            </a:r>
            <a:r>
              <a:rPr lang="en-IN" sz="2800" b="1" i="1" dirty="0">
                <a:solidFill>
                  <a:schemeClr val="accent3">
                    <a:lumMod val="75000"/>
                  </a:schemeClr>
                </a:solidFill>
              </a:rPr>
              <a:t> Reddy(2201CS51)</a:t>
            </a:r>
          </a:p>
          <a:p>
            <a:pPr algn="just"/>
            <a:r>
              <a:rPr lang="en-IN" sz="2800" b="1" i="1" dirty="0">
                <a:solidFill>
                  <a:schemeClr val="accent3">
                    <a:lumMod val="75000"/>
                  </a:schemeClr>
                </a:solidFill>
              </a:rPr>
              <a:t>Parepally </a:t>
            </a:r>
            <a:r>
              <a:rPr lang="en-IN" sz="2800" b="1" i="1" dirty="0" err="1">
                <a:solidFill>
                  <a:schemeClr val="accent3">
                    <a:lumMod val="75000"/>
                  </a:schemeClr>
                </a:solidFill>
              </a:rPr>
              <a:t>Sasya</a:t>
            </a:r>
            <a:r>
              <a:rPr lang="en-IN" sz="2800" b="1" i="1" dirty="0">
                <a:solidFill>
                  <a:schemeClr val="accent3">
                    <a:lumMod val="75000"/>
                  </a:schemeClr>
                </a:solidFill>
              </a:rPr>
              <a:t> Sri Harshitha(2201CS52)</a:t>
            </a:r>
          </a:p>
        </p:txBody>
      </p:sp>
    </p:spTree>
    <p:extLst>
      <p:ext uri="{BB962C8B-B14F-4D97-AF65-F5344CB8AC3E}">
        <p14:creationId xmlns:p14="http://schemas.microsoft.com/office/powerpoint/2010/main" val="19263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51B89-9518-A034-C838-476F42847BDD}"/>
              </a:ext>
            </a:extLst>
          </p:cNvPr>
          <p:cNvSpPr>
            <a:spLocks noGrp="1"/>
          </p:cNvSpPr>
          <p:nvPr>
            <p:ph type="title"/>
          </p:nvPr>
        </p:nvSpPr>
        <p:spPr>
          <a:xfrm>
            <a:off x="2592925" y="624110"/>
            <a:ext cx="8911687" cy="686075"/>
          </a:xfrm>
        </p:spPr>
        <p:txBody>
          <a:bodyPr/>
          <a:lstStyle/>
          <a:p>
            <a:r>
              <a:rPr lang="en-IN" b="1" i="1" dirty="0">
                <a:solidFill>
                  <a:schemeClr val="accent3">
                    <a:lumMod val="50000"/>
                  </a:schemeClr>
                </a:solidFill>
              </a:rPr>
              <a:t>INTRODUCTION</a:t>
            </a:r>
            <a:r>
              <a:rPr lang="en-IN" i="1" dirty="0">
                <a:solidFill>
                  <a:schemeClr val="accent3">
                    <a:lumMod val="50000"/>
                  </a:schemeClr>
                </a:solidFill>
              </a:rPr>
              <a:t>:</a:t>
            </a:r>
          </a:p>
        </p:txBody>
      </p:sp>
      <p:sp>
        <p:nvSpPr>
          <p:cNvPr id="3" name="Content Placeholder 2">
            <a:extLst>
              <a:ext uri="{FF2B5EF4-FFF2-40B4-BE49-F238E27FC236}">
                <a16:creationId xmlns:a16="http://schemas.microsoft.com/office/drawing/2014/main" id="{6B385EB9-6E7A-14CC-3906-0D101C95A5ED}"/>
              </a:ext>
            </a:extLst>
          </p:cNvPr>
          <p:cNvSpPr>
            <a:spLocks noGrp="1"/>
          </p:cNvSpPr>
          <p:nvPr>
            <p:ph idx="1"/>
          </p:nvPr>
        </p:nvSpPr>
        <p:spPr>
          <a:xfrm>
            <a:off x="2176818" y="1426191"/>
            <a:ext cx="9327794" cy="4485031"/>
          </a:xfrm>
        </p:spPr>
        <p:txBody>
          <a:bodyPr>
            <a:normAutofit lnSpcReduction="10000"/>
          </a:bodyPr>
          <a:lstStyle/>
          <a:p>
            <a:pPr algn="just"/>
            <a:r>
              <a:rPr lang="en-US" sz="2800" i="1" dirty="0">
                <a:solidFill>
                  <a:schemeClr val="accent3">
                    <a:lumMod val="75000"/>
                  </a:schemeClr>
                </a:solidFill>
                <a:latin typeface="Nobile" pitchFamily="34" charset="0"/>
                <a:ea typeface="Nobile" pitchFamily="34" charset="-122"/>
                <a:cs typeface="Nobile" pitchFamily="34" charset="-120"/>
              </a:rPr>
              <a:t>The rapid evolution of cyber threats poses significant challenges for safeguarding data and network integrity. Fortunately, advancements in Artificial Intelligence (AI) are transforming cybersecurity, particularly in the realm of Intrusion Detection Systems (IDS). This presentation explores the use of AI in IDS, highlighting its benefits and the challenges it addresses. We will delve into the limitations of existing models and introduce a novel approach that utilizes efficient feature selection and machine learning to enhance intrusion detection accuracy, efficiency, and scalability</a:t>
            </a:r>
            <a:r>
              <a:rPr lang="en-US" sz="2800" dirty="0">
                <a:solidFill>
                  <a:schemeClr val="accent3">
                    <a:lumMod val="75000"/>
                  </a:schemeClr>
                </a:solidFill>
                <a:latin typeface="Nobile" pitchFamily="34" charset="0"/>
                <a:ea typeface="Nobile" pitchFamily="34" charset="-122"/>
                <a:cs typeface="Nobile" pitchFamily="34" charset="-120"/>
              </a:rPr>
              <a:t>.</a:t>
            </a:r>
            <a:endParaRPr lang="en-US" sz="2800" dirty="0">
              <a:solidFill>
                <a:schemeClr val="accent3">
                  <a:lumMod val="75000"/>
                </a:schemeClr>
              </a:solidFill>
            </a:endParaRPr>
          </a:p>
          <a:p>
            <a:pPr algn="just"/>
            <a:endParaRPr lang="en-IN" dirty="0"/>
          </a:p>
        </p:txBody>
      </p:sp>
    </p:spTree>
    <p:extLst>
      <p:ext uri="{BB962C8B-B14F-4D97-AF65-F5344CB8AC3E}">
        <p14:creationId xmlns:p14="http://schemas.microsoft.com/office/powerpoint/2010/main" val="313949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B62D-8D06-01EB-B31D-AC3651FDFCC3}"/>
              </a:ext>
            </a:extLst>
          </p:cNvPr>
          <p:cNvSpPr>
            <a:spLocks noGrp="1"/>
          </p:cNvSpPr>
          <p:nvPr>
            <p:ph type="title"/>
          </p:nvPr>
        </p:nvSpPr>
        <p:spPr>
          <a:xfrm>
            <a:off x="1671851" y="624110"/>
            <a:ext cx="9832761" cy="733842"/>
          </a:xfrm>
        </p:spPr>
        <p:txBody>
          <a:bodyPr/>
          <a:lstStyle/>
          <a:p>
            <a:r>
              <a:rPr lang="en-IN" b="1" i="1" dirty="0">
                <a:solidFill>
                  <a:schemeClr val="accent3">
                    <a:lumMod val="50000"/>
                  </a:schemeClr>
                </a:solidFill>
              </a:rPr>
              <a:t>Literature Review:</a:t>
            </a:r>
            <a:endParaRPr lang="en-IN" i="1" dirty="0">
              <a:solidFill>
                <a:schemeClr val="accent3">
                  <a:lumMod val="50000"/>
                </a:schemeClr>
              </a:solidFill>
            </a:endParaRPr>
          </a:p>
        </p:txBody>
      </p:sp>
      <p:graphicFrame>
        <p:nvGraphicFramePr>
          <p:cNvPr id="4" name="Content Placeholder 3">
            <a:extLst>
              <a:ext uri="{FF2B5EF4-FFF2-40B4-BE49-F238E27FC236}">
                <a16:creationId xmlns:a16="http://schemas.microsoft.com/office/drawing/2014/main" id="{AA1A0E06-8F9B-A971-6AA5-3595AEB34016}"/>
              </a:ext>
            </a:extLst>
          </p:cNvPr>
          <p:cNvGraphicFramePr>
            <a:graphicFrameLocks noGrp="1"/>
          </p:cNvGraphicFramePr>
          <p:nvPr>
            <p:ph idx="1"/>
            <p:extLst>
              <p:ext uri="{D42A27DB-BD31-4B8C-83A1-F6EECF244321}">
                <p14:modId xmlns:p14="http://schemas.microsoft.com/office/powerpoint/2010/main" val="2883433726"/>
              </p:ext>
            </p:extLst>
          </p:nvPr>
        </p:nvGraphicFramePr>
        <p:xfrm>
          <a:off x="687388" y="1241947"/>
          <a:ext cx="11117922" cy="5029200"/>
        </p:xfrm>
        <a:graphic>
          <a:graphicData uri="http://schemas.openxmlformats.org/drawingml/2006/table">
            <a:tbl>
              <a:tblPr firstRow="1" bandRow="1">
                <a:tableStyleId>{21E4AEA4-8DFA-4A89-87EB-49C32662AFE0}</a:tableStyleId>
              </a:tblPr>
              <a:tblGrid>
                <a:gridCol w="2305460">
                  <a:extLst>
                    <a:ext uri="{9D8B030D-6E8A-4147-A177-3AD203B41FA5}">
                      <a16:colId xmlns:a16="http://schemas.microsoft.com/office/drawing/2014/main" val="2509081402"/>
                    </a:ext>
                  </a:extLst>
                </a:gridCol>
                <a:gridCol w="2428877">
                  <a:extLst>
                    <a:ext uri="{9D8B030D-6E8A-4147-A177-3AD203B41FA5}">
                      <a16:colId xmlns:a16="http://schemas.microsoft.com/office/drawing/2014/main" val="3139032712"/>
                    </a:ext>
                  </a:extLst>
                </a:gridCol>
                <a:gridCol w="1585928">
                  <a:extLst>
                    <a:ext uri="{9D8B030D-6E8A-4147-A177-3AD203B41FA5}">
                      <a16:colId xmlns:a16="http://schemas.microsoft.com/office/drawing/2014/main" val="3144725648"/>
                    </a:ext>
                  </a:extLst>
                </a:gridCol>
                <a:gridCol w="2427557">
                  <a:extLst>
                    <a:ext uri="{9D8B030D-6E8A-4147-A177-3AD203B41FA5}">
                      <a16:colId xmlns:a16="http://schemas.microsoft.com/office/drawing/2014/main" val="3545596312"/>
                    </a:ext>
                  </a:extLst>
                </a:gridCol>
                <a:gridCol w="2370100">
                  <a:extLst>
                    <a:ext uri="{9D8B030D-6E8A-4147-A177-3AD203B41FA5}">
                      <a16:colId xmlns:a16="http://schemas.microsoft.com/office/drawing/2014/main" val="305226590"/>
                    </a:ext>
                  </a:extLst>
                </a:gridCol>
              </a:tblGrid>
              <a:tr h="302383">
                <a:tc>
                  <a:txBody>
                    <a:bodyPr/>
                    <a:lstStyle/>
                    <a:p>
                      <a:r>
                        <a:rPr lang="en-IN" i="1" dirty="0"/>
                        <a:t>METHODOLOGY</a:t>
                      </a:r>
                    </a:p>
                  </a:txBody>
                  <a:tcPr>
                    <a:solidFill>
                      <a:schemeClr val="accent3">
                        <a:lumMod val="75000"/>
                      </a:schemeClr>
                    </a:solidFill>
                  </a:tcPr>
                </a:tc>
                <a:tc>
                  <a:txBody>
                    <a:bodyPr/>
                    <a:lstStyle/>
                    <a:p>
                      <a:r>
                        <a:rPr lang="en-IN" dirty="0"/>
                        <a:t>   </a:t>
                      </a:r>
                      <a:r>
                        <a:rPr lang="en-IN" i="1" dirty="0"/>
                        <a:t>Description</a:t>
                      </a:r>
                    </a:p>
                  </a:txBody>
                  <a:tcPr>
                    <a:solidFill>
                      <a:schemeClr val="accent3">
                        <a:lumMod val="75000"/>
                      </a:schemeClr>
                    </a:solidFill>
                  </a:tcPr>
                </a:tc>
                <a:tc>
                  <a:txBody>
                    <a:bodyPr/>
                    <a:lstStyle/>
                    <a:p>
                      <a:r>
                        <a:rPr lang="en-IN" dirty="0"/>
                        <a:t> </a:t>
                      </a:r>
                      <a:r>
                        <a:rPr lang="en-IN" i="1" dirty="0"/>
                        <a:t>Dataset</a:t>
                      </a:r>
                    </a:p>
                  </a:txBody>
                  <a:tcPr>
                    <a:solidFill>
                      <a:schemeClr val="accent3">
                        <a:lumMod val="75000"/>
                      </a:schemeClr>
                    </a:solidFill>
                  </a:tcPr>
                </a:tc>
                <a:tc>
                  <a:txBody>
                    <a:bodyPr/>
                    <a:lstStyle/>
                    <a:p>
                      <a:r>
                        <a:rPr lang="en-IN" i="1" dirty="0"/>
                        <a:t>    Future scope</a:t>
                      </a:r>
                    </a:p>
                  </a:txBody>
                  <a:tcPr>
                    <a:solidFill>
                      <a:schemeClr val="accent3">
                        <a:lumMod val="75000"/>
                      </a:schemeClr>
                    </a:solidFill>
                  </a:tcPr>
                </a:tc>
                <a:tc>
                  <a:txBody>
                    <a:bodyPr/>
                    <a:lstStyle/>
                    <a:p>
                      <a:r>
                        <a:rPr lang="en-IN" dirty="0"/>
                        <a:t>        </a:t>
                      </a:r>
                      <a:r>
                        <a:rPr lang="en-IN" i="1" dirty="0"/>
                        <a:t>Drawbacks</a:t>
                      </a:r>
                    </a:p>
                  </a:txBody>
                  <a:tcPr>
                    <a:solidFill>
                      <a:schemeClr val="accent3">
                        <a:lumMod val="75000"/>
                      </a:schemeClr>
                    </a:solidFill>
                  </a:tcPr>
                </a:tc>
                <a:extLst>
                  <a:ext uri="{0D108BD9-81ED-4DB2-BD59-A6C34878D82A}">
                    <a16:rowId xmlns:a16="http://schemas.microsoft.com/office/drawing/2014/main" val="3728686447"/>
                  </a:ext>
                </a:extLst>
              </a:tr>
              <a:tr h="1436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i="1" dirty="0"/>
                        <a:t>OGBDTs-IDs</a:t>
                      </a:r>
                    </a:p>
                    <a:p>
                      <a:endParaRPr lang="en-IN"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405449"/>
                          </a:solidFill>
                          <a:latin typeface="+mn-lt"/>
                          <a:ea typeface="Nobile" pitchFamily="34" charset="-122"/>
                          <a:cs typeface="Nobile" pitchFamily="34" charset="-120"/>
                        </a:rPr>
                        <a:t>Gradient Boosting Decision Trees for intrusion detection</a:t>
                      </a:r>
                      <a:r>
                        <a:rPr lang="en-US" sz="1800" dirty="0">
                          <a:solidFill>
                            <a:srgbClr val="405449"/>
                          </a:solidFill>
                          <a:latin typeface="+mn-lt"/>
                          <a:ea typeface="Nobile" pitchFamily="34" charset="-122"/>
                          <a:cs typeface="Nobile" pitchFamily="34" charset="-120"/>
                        </a:rPr>
                        <a:t>.</a:t>
                      </a:r>
                      <a:endParaRPr lang="en-US" sz="1800" dirty="0">
                        <a:latin typeface="+mn-lt"/>
                      </a:endParaRPr>
                    </a:p>
                    <a:p>
                      <a:endParaRPr lang="en-IN" dirty="0"/>
                    </a:p>
                  </a:txBody>
                  <a:tcPr/>
                </a:tc>
                <a:tc>
                  <a:txBody>
                    <a:bodyPr/>
                    <a:lstStyle/>
                    <a:p>
                      <a:r>
                        <a:rPr lang="en-IN" i="1" dirty="0"/>
                        <a:t>UNBS-NB 15 </a:t>
                      </a:r>
                    </a:p>
                  </a:txBody>
                  <a:tcPr/>
                </a:tc>
                <a:tc>
                  <a:txBody>
                    <a:bodyPr/>
                    <a:lstStyle/>
                    <a:p>
                      <a:pPr marL="285750" indent="-285750">
                        <a:buFont typeface="Arial" panose="020B0604020202020204" pitchFamily="34" charset="0"/>
                        <a:buChar char="•"/>
                      </a:pPr>
                      <a:r>
                        <a:rPr lang="en-US" i="1" dirty="0"/>
                        <a:t>Enhance with advanced feature selection and ensemble methods.</a:t>
                      </a:r>
                      <a:endParaRPr lang="en-IN" i="1" dirty="0"/>
                    </a:p>
                  </a:txBody>
                  <a:tcPr/>
                </a:tc>
                <a:tc>
                  <a:txBody>
                    <a:bodyPr/>
                    <a:lstStyle/>
                    <a:p>
                      <a:pPr algn="just"/>
                      <a:r>
                        <a:rPr lang="en-US" i="1" dirty="0"/>
                        <a:t>•Cannot find the     type of cyber- attack. </a:t>
                      </a:r>
                    </a:p>
                  </a:txBody>
                  <a:tcPr/>
                </a:tc>
                <a:extLst>
                  <a:ext uri="{0D108BD9-81ED-4DB2-BD59-A6C34878D82A}">
                    <a16:rowId xmlns:a16="http://schemas.microsoft.com/office/drawing/2014/main" val="2899063827"/>
                  </a:ext>
                </a:extLst>
              </a:tr>
              <a:tr h="16631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i="1" dirty="0"/>
                        <a:t>Fusion of feature selection and security model based on ML </a:t>
                      </a:r>
                      <a:endParaRPr lang="en-IN" i="1" dirty="0"/>
                    </a:p>
                    <a:p>
                      <a:endParaRPr lang="en-IN"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405449"/>
                          </a:solidFill>
                          <a:latin typeface="+mn-lt"/>
                          <a:ea typeface="Nobile" pitchFamily="34" charset="-122"/>
                          <a:cs typeface="Nobile" pitchFamily="34" charset="-120"/>
                        </a:rPr>
                        <a:t>Combines feature selection techniques with ML models</a:t>
                      </a:r>
                      <a:r>
                        <a:rPr lang="en-US" sz="1800" dirty="0">
                          <a:solidFill>
                            <a:srgbClr val="405449"/>
                          </a:solidFill>
                          <a:latin typeface="Nobile" pitchFamily="34" charset="0"/>
                          <a:ea typeface="Nobile" pitchFamily="34" charset="-122"/>
                          <a:cs typeface="Nobile" pitchFamily="34" charset="-120"/>
                        </a:rPr>
                        <a:t>.</a:t>
                      </a:r>
                      <a:endParaRPr lang="en-US" sz="1800" dirty="0"/>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p>
                    <a:p>
                      <a:pPr algn="l"/>
                      <a:endParaRPr lang="en-IN" dirty="0"/>
                    </a:p>
                  </a:txBody>
                  <a:tcPr/>
                </a:tc>
                <a:tc>
                  <a:txBody>
                    <a:bodyPr/>
                    <a:lstStyle/>
                    <a:p>
                      <a:r>
                        <a:rPr lang="en-IN" i="1" dirty="0"/>
                        <a:t>UNSW-NB 15 </a:t>
                      </a:r>
                    </a:p>
                  </a:txBody>
                  <a:tcPr/>
                </a:tc>
                <a:tc>
                  <a:txBody>
                    <a:bodyPr/>
                    <a:lstStyle/>
                    <a:p>
                      <a:pPr marL="285750" indent="-285750">
                        <a:buFont typeface="Arial" panose="020B0604020202020204" pitchFamily="34" charset="0"/>
                        <a:buChar char="•"/>
                      </a:pPr>
                      <a:r>
                        <a:rPr lang="en-US" i="1" dirty="0"/>
                        <a:t>Integrate feature selection with deep learning.</a:t>
                      </a:r>
                      <a:endParaRPr lang="en-IN" i="1" dirty="0"/>
                    </a:p>
                  </a:txBody>
                  <a:tcPr/>
                </a:tc>
                <a:tc>
                  <a:txBody>
                    <a:bodyPr/>
                    <a:lstStyle/>
                    <a:p>
                      <a:pPr algn="l"/>
                      <a:r>
                        <a:rPr lang="en-US" i="1" dirty="0"/>
                        <a:t>• Used low- dimensional security data. </a:t>
                      </a:r>
                      <a:endParaRPr lang="en-IN" i="1" dirty="0"/>
                    </a:p>
                  </a:txBody>
                  <a:tcPr/>
                </a:tc>
                <a:extLst>
                  <a:ext uri="{0D108BD9-81ED-4DB2-BD59-A6C34878D82A}">
                    <a16:rowId xmlns:a16="http://schemas.microsoft.com/office/drawing/2014/main" val="898508475"/>
                  </a:ext>
                </a:extLst>
              </a:tr>
              <a:tr h="1436320">
                <a:tc>
                  <a:txBody>
                    <a:bodyPr/>
                    <a:lstStyle/>
                    <a:p>
                      <a:r>
                        <a:rPr lang="en-IN" i="1" dirty="0"/>
                        <a:t>M-</a:t>
                      </a:r>
                      <a:r>
                        <a:rPr lang="en-IN" i="1" dirty="0" err="1"/>
                        <a:t>MultiSVM</a:t>
                      </a:r>
                      <a:endParaRPr lang="en-IN" i="1" dirty="0"/>
                    </a:p>
                  </a:txBody>
                  <a:tcPr/>
                </a:tc>
                <a:tc>
                  <a:txBody>
                    <a:bodyPr/>
                    <a:lstStyle/>
                    <a:p>
                      <a:r>
                        <a:rPr lang="en-US" dirty="0"/>
                        <a:t>•</a:t>
                      </a:r>
                      <a:r>
                        <a:rPr lang="en-US" i="1" dirty="0"/>
                        <a:t>An efficient feature selection assisted network intrusion detection system using ML</a:t>
                      </a:r>
                      <a:endParaRPr lang="en-IN" i="1" dirty="0"/>
                    </a:p>
                  </a:txBody>
                  <a:tcPr/>
                </a:tc>
                <a:tc>
                  <a:txBody>
                    <a:bodyPr/>
                    <a:lstStyle/>
                    <a:p>
                      <a:r>
                        <a:rPr lang="en-IN" i="1" dirty="0"/>
                        <a:t>UNSW-NB 15 </a:t>
                      </a:r>
                    </a:p>
                  </a:txBody>
                  <a:tcPr/>
                </a:tc>
                <a:tc>
                  <a:txBody>
                    <a:bodyPr/>
                    <a:lstStyle/>
                    <a:p>
                      <a:pPr marL="285750" indent="-285750">
                        <a:buFont typeface="Arial" panose="020B0604020202020204" pitchFamily="34" charset="0"/>
                        <a:buChar char="•"/>
                      </a:pPr>
                      <a:r>
                        <a:rPr lang="en-US" i="1" dirty="0"/>
                        <a:t>Implement attention mechanisms and test across various networks.</a:t>
                      </a:r>
                      <a:endParaRPr lang="en-IN" i="1" dirty="0"/>
                    </a:p>
                  </a:txBody>
                  <a:tcPr/>
                </a:tc>
                <a:tc>
                  <a:txBody>
                    <a:bodyPr/>
                    <a:lstStyle/>
                    <a:p>
                      <a:pPr marL="285750" indent="-285750">
                        <a:buFont typeface="Arial" panose="020B0604020202020204" pitchFamily="34" charset="0"/>
                        <a:buChar char="•"/>
                      </a:pPr>
                      <a:r>
                        <a:rPr lang="en-US" i="1" dirty="0"/>
                        <a:t>high computational cost, and limited attack classification</a:t>
                      </a:r>
                      <a:endParaRPr lang="en-IN" i="1" dirty="0"/>
                    </a:p>
                  </a:txBody>
                  <a:tcPr/>
                </a:tc>
                <a:extLst>
                  <a:ext uri="{0D108BD9-81ED-4DB2-BD59-A6C34878D82A}">
                    <a16:rowId xmlns:a16="http://schemas.microsoft.com/office/drawing/2014/main" val="3766067021"/>
                  </a:ext>
                </a:extLst>
              </a:tr>
            </a:tbl>
          </a:graphicData>
        </a:graphic>
      </p:graphicFrame>
    </p:spTree>
    <p:extLst>
      <p:ext uri="{BB962C8B-B14F-4D97-AF65-F5344CB8AC3E}">
        <p14:creationId xmlns:p14="http://schemas.microsoft.com/office/powerpoint/2010/main" val="132733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E144-954E-4A20-1C63-D5DDA143A71F}"/>
              </a:ext>
            </a:extLst>
          </p:cNvPr>
          <p:cNvSpPr>
            <a:spLocks noGrp="1"/>
          </p:cNvSpPr>
          <p:nvPr>
            <p:ph type="title"/>
          </p:nvPr>
        </p:nvSpPr>
        <p:spPr>
          <a:xfrm>
            <a:off x="2592925" y="624110"/>
            <a:ext cx="8911687" cy="883968"/>
          </a:xfrm>
        </p:spPr>
        <p:txBody>
          <a:bodyPr>
            <a:normAutofit/>
          </a:bodyPr>
          <a:lstStyle/>
          <a:p>
            <a:r>
              <a:rPr lang="en-IN" sz="4000" b="1" i="1" dirty="0">
                <a:solidFill>
                  <a:schemeClr val="accent3">
                    <a:lumMod val="50000"/>
                  </a:schemeClr>
                </a:solidFill>
              </a:rPr>
              <a:t>Research Gap:</a:t>
            </a:r>
          </a:p>
        </p:txBody>
      </p:sp>
      <p:sp>
        <p:nvSpPr>
          <p:cNvPr id="3" name="Content Placeholder 2">
            <a:extLst>
              <a:ext uri="{FF2B5EF4-FFF2-40B4-BE49-F238E27FC236}">
                <a16:creationId xmlns:a16="http://schemas.microsoft.com/office/drawing/2014/main" id="{D1A497BD-B0D7-F7FA-ECAF-A5D3CF22304F}"/>
              </a:ext>
            </a:extLst>
          </p:cNvPr>
          <p:cNvSpPr>
            <a:spLocks noGrp="1"/>
          </p:cNvSpPr>
          <p:nvPr>
            <p:ph idx="1"/>
          </p:nvPr>
        </p:nvSpPr>
        <p:spPr>
          <a:xfrm>
            <a:off x="2589212" y="1508078"/>
            <a:ext cx="8915400" cy="4403144"/>
          </a:xfrm>
        </p:spPr>
        <p:txBody>
          <a:bodyPr>
            <a:noAutofit/>
          </a:bodyPr>
          <a:lstStyle/>
          <a:p>
            <a:r>
              <a:rPr lang="en-IN" sz="3600" b="1" i="1" dirty="0">
                <a:solidFill>
                  <a:schemeClr val="accent3">
                    <a:lumMod val="75000"/>
                  </a:schemeClr>
                </a:solidFill>
                <a:latin typeface="Nobile"/>
              </a:rPr>
              <a:t>Limitations of Existing IDS:</a:t>
            </a:r>
          </a:p>
          <a:p>
            <a:r>
              <a:rPr lang="en-IN" sz="2800" i="1" dirty="0">
                <a:solidFill>
                  <a:schemeClr val="accent3">
                    <a:lumMod val="75000"/>
                  </a:schemeClr>
                </a:solidFill>
                <a:latin typeface="Nobile"/>
              </a:rPr>
              <a:t> High computational time and delays</a:t>
            </a:r>
          </a:p>
          <a:p>
            <a:r>
              <a:rPr lang="en-IN" sz="2800" i="1" dirty="0">
                <a:solidFill>
                  <a:schemeClr val="accent3">
                    <a:lumMod val="75000"/>
                  </a:schemeClr>
                </a:solidFill>
                <a:latin typeface="Nobile"/>
              </a:rPr>
              <a:t> Inability to handle large-scale networks</a:t>
            </a:r>
          </a:p>
          <a:p>
            <a:r>
              <a:rPr lang="en-IN" sz="2800" i="1" dirty="0">
                <a:solidFill>
                  <a:schemeClr val="accent3">
                    <a:lumMod val="75000"/>
                  </a:schemeClr>
                </a:solidFill>
                <a:latin typeface="Nobile"/>
              </a:rPr>
              <a:t> Inaccurate attack classification</a:t>
            </a:r>
          </a:p>
          <a:p>
            <a:r>
              <a:rPr lang="en-IN" sz="2800" i="1" dirty="0">
                <a:solidFill>
                  <a:schemeClr val="accent3">
                    <a:lumMod val="75000"/>
                  </a:schemeClr>
                </a:solidFill>
                <a:latin typeface="Nobile"/>
              </a:rPr>
              <a:t> Limited security data</a:t>
            </a:r>
          </a:p>
        </p:txBody>
      </p:sp>
    </p:spTree>
    <p:extLst>
      <p:ext uri="{BB962C8B-B14F-4D97-AF65-F5344CB8AC3E}">
        <p14:creationId xmlns:p14="http://schemas.microsoft.com/office/powerpoint/2010/main" val="376713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DBA-266A-B61C-BEC6-E538D584E979}"/>
              </a:ext>
            </a:extLst>
          </p:cNvPr>
          <p:cNvSpPr>
            <a:spLocks noGrp="1"/>
          </p:cNvSpPr>
          <p:nvPr>
            <p:ph type="title"/>
          </p:nvPr>
        </p:nvSpPr>
        <p:spPr>
          <a:xfrm>
            <a:off x="2592925" y="624110"/>
            <a:ext cx="8911687" cy="249347"/>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986233BF-A856-3D78-910F-95C0D852EDD9}"/>
              </a:ext>
            </a:extLst>
          </p:cNvPr>
          <p:cNvSpPr>
            <a:spLocks noGrp="1"/>
          </p:cNvSpPr>
          <p:nvPr>
            <p:ph idx="1"/>
          </p:nvPr>
        </p:nvSpPr>
        <p:spPr>
          <a:xfrm>
            <a:off x="2589212" y="1057701"/>
            <a:ext cx="8915400" cy="4853521"/>
          </a:xfrm>
        </p:spPr>
        <p:txBody>
          <a:bodyPr/>
          <a:lstStyle/>
          <a:p>
            <a:r>
              <a:rPr lang="en-IN" sz="3600" b="1" i="1" dirty="0">
                <a:solidFill>
                  <a:schemeClr val="accent3">
                    <a:lumMod val="75000"/>
                  </a:schemeClr>
                </a:solidFill>
                <a:latin typeface="Nobile"/>
              </a:rPr>
              <a:t>Need for Improvement:</a:t>
            </a:r>
          </a:p>
          <a:p>
            <a:r>
              <a:rPr lang="en-IN" sz="2800" i="1" dirty="0">
                <a:solidFill>
                  <a:schemeClr val="accent3">
                    <a:lumMod val="75000"/>
                  </a:schemeClr>
                </a:solidFill>
                <a:latin typeface="Nobile"/>
              </a:rPr>
              <a:t> Develop efficient algorithms for fast data processing</a:t>
            </a:r>
          </a:p>
          <a:p>
            <a:r>
              <a:rPr lang="en-IN" sz="2800" i="1" dirty="0">
                <a:solidFill>
                  <a:schemeClr val="accent3">
                    <a:lumMod val="75000"/>
                  </a:schemeClr>
                </a:solidFill>
                <a:latin typeface="Nobile"/>
              </a:rPr>
              <a:t>Design scalable algorithms for large networks</a:t>
            </a:r>
          </a:p>
          <a:p>
            <a:r>
              <a:rPr lang="en-IN" sz="2800" i="1" dirty="0">
                <a:solidFill>
                  <a:schemeClr val="accent3">
                    <a:lumMod val="75000"/>
                  </a:schemeClr>
                </a:solidFill>
                <a:latin typeface="Nobile"/>
              </a:rPr>
              <a:t>Implement advanced classification methods</a:t>
            </a:r>
          </a:p>
          <a:p>
            <a:r>
              <a:rPr lang="en-IN" sz="2800" i="1" dirty="0">
                <a:solidFill>
                  <a:schemeClr val="accent3">
                    <a:lumMod val="75000"/>
                  </a:schemeClr>
                </a:solidFill>
                <a:latin typeface="Nobile"/>
              </a:rPr>
              <a:t> Integrate diverse, high-dimensional security data</a:t>
            </a:r>
          </a:p>
          <a:p>
            <a:endParaRPr lang="en-IN" dirty="0"/>
          </a:p>
        </p:txBody>
      </p:sp>
    </p:spTree>
    <p:extLst>
      <p:ext uri="{BB962C8B-B14F-4D97-AF65-F5344CB8AC3E}">
        <p14:creationId xmlns:p14="http://schemas.microsoft.com/office/powerpoint/2010/main" val="126476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CB78-D314-15D7-164E-72FCFF64EC77}"/>
              </a:ext>
            </a:extLst>
          </p:cNvPr>
          <p:cNvSpPr>
            <a:spLocks noGrp="1"/>
          </p:cNvSpPr>
          <p:nvPr>
            <p:ph type="title"/>
          </p:nvPr>
        </p:nvSpPr>
        <p:spPr>
          <a:xfrm>
            <a:off x="2258705" y="624110"/>
            <a:ext cx="9245908" cy="774786"/>
          </a:xfrm>
        </p:spPr>
        <p:txBody>
          <a:bodyPr/>
          <a:lstStyle/>
          <a:p>
            <a:r>
              <a:rPr lang="en-IN" b="1" i="1" dirty="0">
                <a:solidFill>
                  <a:schemeClr val="accent3">
                    <a:lumMod val="50000"/>
                  </a:schemeClr>
                </a:solidFill>
              </a:rPr>
              <a:t>MOTIVATION:</a:t>
            </a:r>
          </a:p>
        </p:txBody>
      </p:sp>
      <p:sp>
        <p:nvSpPr>
          <p:cNvPr id="3" name="Content Placeholder 2">
            <a:extLst>
              <a:ext uri="{FF2B5EF4-FFF2-40B4-BE49-F238E27FC236}">
                <a16:creationId xmlns:a16="http://schemas.microsoft.com/office/drawing/2014/main" id="{D20A43A5-722D-0642-E0BF-8C15E209B7E3}"/>
              </a:ext>
            </a:extLst>
          </p:cNvPr>
          <p:cNvSpPr>
            <a:spLocks noGrp="1"/>
          </p:cNvSpPr>
          <p:nvPr>
            <p:ph idx="1"/>
          </p:nvPr>
        </p:nvSpPr>
        <p:spPr>
          <a:xfrm>
            <a:off x="1951629" y="1453487"/>
            <a:ext cx="9245908" cy="4450912"/>
          </a:xfrm>
        </p:spPr>
        <p:txBody>
          <a:bodyPr>
            <a:normAutofit/>
          </a:bodyPr>
          <a:lstStyle/>
          <a:p>
            <a:pPr algn="just"/>
            <a:r>
              <a:rPr lang="en-US" sz="3600" i="1" dirty="0">
                <a:solidFill>
                  <a:schemeClr val="accent3">
                    <a:lumMod val="75000"/>
                  </a:schemeClr>
                </a:solidFill>
              </a:rPr>
              <a:t>Existing intrusion detection models struggle with high detection time, limited scalability, and low-dimensional data. The proposed </a:t>
            </a:r>
            <a:r>
              <a:rPr lang="en-US" sz="3600" b="1" i="1" dirty="0">
                <a:solidFill>
                  <a:schemeClr val="accent3">
                    <a:lumMod val="75000"/>
                  </a:schemeClr>
                </a:solidFill>
              </a:rPr>
              <a:t>Efficient Feature Selection-Assisted System</a:t>
            </a:r>
            <a:r>
              <a:rPr lang="en-US" sz="3600" i="1" dirty="0">
                <a:solidFill>
                  <a:schemeClr val="accent3">
                    <a:lumMod val="75000"/>
                  </a:schemeClr>
                </a:solidFill>
              </a:rPr>
              <a:t> uses machine learning to enhance accuracy and security in networks</a:t>
            </a:r>
            <a:r>
              <a:rPr lang="en-US" sz="2800" dirty="0"/>
              <a:t>.</a:t>
            </a:r>
            <a:endParaRPr lang="en-IN" sz="2800" i="1" dirty="0">
              <a:solidFill>
                <a:schemeClr val="accent3">
                  <a:lumMod val="75000"/>
                </a:schemeClr>
              </a:solidFill>
              <a:latin typeface="Nobile"/>
            </a:endParaRPr>
          </a:p>
        </p:txBody>
      </p:sp>
    </p:spTree>
    <p:extLst>
      <p:ext uri="{BB962C8B-B14F-4D97-AF65-F5344CB8AC3E}">
        <p14:creationId xmlns:p14="http://schemas.microsoft.com/office/powerpoint/2010/main" val="22499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F853-BE12-C450-2375-F1F27579FC45}"/>
              </a:ext>
            </a:extLst>
          </p:cNvPr>
          <p:cNvSpPr>
            <a:spLocks noGrp="1"/>
          </p:cNvSpPr>
          <p:nvPr>
            <p:ph type="title"/>
          </p:nvPr>
        </p:nvSpPr>
        <p:spPr>
          <a:xfrm>
            <a:off x="2449773" y="624110"/>
            <a:ext cx="9054839" cy="767962"/>
          </a:xfrm>
        </p:spPr>
        <p:txBody>
          <a:bodyPr/>
          <a:lstStyle/>
          <a:p>
            <a:r>
              <a:rPr lang="en-IN" sz="4000" b="1" i="1" dirty="0">
                <a:solidFill>
                  <a:schemeClr val="accent3">
                    <a:lumMod val="75000"/>
                  </a:schemeClr>
                </a:solidFill>
              </a:rPr>
              <a:t>Problem Statement</a:t>
            </a:r>
            <a:r>
              <a:rPr lang="en-IN" b="1" i="1" dirty="0">
                <a:solidFill>
                  <a:schemeClr val="accent3">
                    <a:lumMod val="75000"/>
                  </a:schemeClr>
                </a:solidFill>
              </a:rPr>
              <a:t>:</a:t>
            </a:r>
          </a:p>
        </p:txBody>
      </p:sp>
      <p:sp>
        <p:nvSpPr>
          <p:cNvPr id="3" name="Content Placeholder 2">
            <a:extLst>
              <a:ext uri="{FF2B5EF4-FFF2-40B4-BE49-F238E27FC236}">
                <a16:creationId xmlns:a16="http://schemas.microsoft.com/office/drawing/2014/main" id="{FEA9AE61-41BF-DDD2-4D3D-E9F9AC880692}"/>
              </a:ext>
            </a:extLst>
          </p:cNvPr>
          <p:cNvSpPr>
            <a:spLocks noGrp="1"/>
          </p:cNvSpPr>
          <p:nvPr>
            <p:ph idx="1"/>
          </p:nvPr>
        </p:nvSpPr>
        <p:spPr>
          <a:xfrm>
            <a:off x="2163170" y="1317010"/>
            <a:ext cx="9341442" cy="1119115"/>
          </a:xfrm>
        </p:spPr>
        <p:txBody>
          <a:bodyPr>
            <a:normAutofit/>
          </a:bodyPr>
          <a:lstStyle/>
          <a:p>
            <a:r>
              <a:rPr lang="en-US" sz="2400" i="1" dirty="0"/>
              <a:t>Enhancing the Classification Performance for Cybersecurity Intrusion Detection Using the UNSW-NB15 Dataset</a:t>
            </a:r>
            <a:endParaRPr lang="en-IN" sz="2400" i="1" dirty="0"/>
          </a:p>
        </p:txBody>
      </p:sp>
      <p:sp>
        <p:nvSpPr>
          <p:cNvPr id="4" name="TextBox 3">
            <a:extLst>
              <a:ext uri="{FF2B5EF4-FFF2-40B4-BE49-F238E27FC236}">
                <a16:creationId xmlns:a16="http://schemas.microsoft.com/office/drawing/2014/main" id="{517A8C13-2253-A12D-AE43-121B36E00D58}"/>
              </a:ext>
            </a:extLst>
          </p:cNvPr>
          <p:cNvSpPr txBox="1"/>
          <p:nvPr/>
        </p:nvSpPr>
        <p:spPr>
          <a:xfrm>
            <a:off x="2432638" y="2148048"/>
            <a:ext cx="8802505" cy="646331"/>
          </a:xfrm>
          <a:prstGeom prst="rect">
            <a:avLst/>
          </a:prstGeom>
          <a:noFill/>
        </p:spPr>
        <p:txBody>
          <a:bodyPr wrap="square" rtlCol="0">
            <a:spAutoFit/>
          </a:bodyPr>
          <a:lstStyle/>
          <a:p>
            <a:r>
              <a:rPr lang="en-IN" sz="3600" b="1" i="1" dirty="0">
                <a:solidFill>
                  <a:schemeClr val="accent3">
                    <a:lumMod val="75000"/>
                  </a:schemeClr>
                </a:solidFill>
              </a:rPr>
              <a:t>Objectives:</a:t>
            </a:r>
            <a:endParaRPr lang="en-IN" sz="3600" i="1" dirty="0"/>
          </a:p>
        </p:txBody>
      </p:sp>
      <p:sp>
        <p:nvSpPr>
          <p:cNvPr id="5" name="TextBox 4">
            <a:extLst>
              <a:ext uri="{FF2B5EF4-FFF2-40B4-BE49-F238E27FC236}">
                <a16:creationId xmlns:a16="http://schemas.microsoft.com/office/drawing/2014/main" id="{3632CAC7-659D-DA12-D168-FF9C22B018EF}"/>
              </a:ext>
            </a:extLst>
          </p:cNvPr>
          <p:cNvSpPr txBox="1"/>
          <p:nvPr/>
        </p:nvSpPr>
        <p:spPr>
          <a:xfrm>
            <a:off x="2449773" y="2900149"/>
            <a:ext cx="8584443" cy="5232202"/>
          </a:xfrm>
          <a:prstGeom prst="rect">
            <a:avLst/>
          </a:prstGeom>
          <a:noFill/>
        </p:spPr>
        <p:txBody>
          <a:bodyPr wrap="square" rtlCol="0">
            <a:spAutoFit/>
          </a:bodyPr>
          <a:lstStyle/>
          <a:p>
            <a:pPr marL="457200" indent="-457200" algn="just">
              <a:buFont typeface="+mj-lt"/>
              <a:buAutoNum type="arabicPeriod"/>
            </a:pPr>
            <a:r>
              <a:rPr lang="en-US" sz="2800" b="1" i="1" dirty="0"/>
              <a:t>Improve Classification Accuracy:</a:t>
            </a:r>
            <a:r>
              <a:rPr lang="en-US" sz="2800" i="1" dirty="0"/>
              <a:t> Develop and optimize machine learning models to achieve higher    classification accuracy for detecting malicious and normal network traffic.</a:t>
            </a:r>
          </a:p>
          <a:p>
            <a:pPr marL="457200" indent="-457200" algn="just">
              <a:buFont typeface="+mj-lt"/>
              <a:buAutoNum type="arabicPeriod"/>
            </a:pPr>
            <a:r>
              <a:rPr lang="en-US" sz="2800" b="1" i="1" dirty="0"/>
              <a:t>Reduce False Positives and False Negatives: </a:t>
            </a:r>
            <a:r>
              <a:rPr lang="en-US" sz="2800" i="1" dirty="0"/>
              <a:t>Minimize the rate of false alarms and missed detections to improve the reliability of the intrusion detection system (IDS).</a:t>
            </a:r>
          </a:p>
          <a:p>
            <a:endParaRPr lang="en-US" sz="2800" dirty="0"/>
          </a:p>
          <a:p>
            <a:pPr algn="just"/>
            <a:endParaRPr lang="en-US" dirty="0"/>
          </a:p>
          <a:p>
            <a:pPr marL="457200" indent="-457200" algn="just">
              <a:buFont typeface="+mj-lt"/>
              <a:buAutoNum type="arabicPeriod"/>
            </a:pPr>
            <a:endParaRPr lang="en-US" dirty="0"/>
          </a:p>
          <a:p>
            <a:endParaRPr lang="en-IN" dirty="0"/>
          </a:p>
        </p:txBody>
      </p:sp>
    </p:spTree>
    <p:extLst>
      <p:ext uri="{BB962C8B-B14F-4D97-AF65-F5344CB8AC3E}">
        <p14:creationId xmlns:p14="http://schemas.microsoft.com/office/powerpoint/2010/main" val="150447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2651-DB4D-F802-B6C7-D9C3E334CB1D}"/>
              </a:ext>
            </a:extLst>
          </p:cNvPr>
          <p:cNvSpPr>
            <a:spLocks noGrp="1"/>
          </p:cNvSpPr>
          <p:nvPr>
            <p:ph type="title"/>
          </p:nvPr>
        </p:nvSpPr>
        <p:spPr/>
        <p:txBody>
          <a:bodyPr/>
          <a:lstStyle/>
          <a:p>
            <a:r>
              <a:rPr lang="en-IN" b="1" i="1" dirty="0">
                <a:solidFill>
                  <a:schemeClr val="accent3">
                    <a:lumMod val="50000"/>
                  </a:schemeClr>
                </a:solidFill>
              </a:rPr>
              <a:t>METHODOLOGY:</a:t>
            </a:r>
          </a:p>
        </p:txBody>
      </p:sp>
      <p:sp>
        <p:nvSpPr>
          <p:cNvPr id="3" name="Content Placeholder 2">
            <a:extLst>
              <a:ext uri="{FF2B5EF4-FFF2-40B4-BE49-F238E27FC236}">
                <a16:creationId xmlns:a16="http://schemas.microsoft.com/office/drawing/2014/main" id="{DFE45C21-D59E-DD01-0745-58BFB87E2B77}"/>
              </a:ext>
            </a:extLst>
          </p:cNvPr>
          <p:cNvSpPr>
            <a:spLocks noGrp="1"/>
          </p:cNvSpPr>
          <p:nvPr>
            <p:ph idx="1"/>
          </p:nvPr>
        </p:nvSpPr>
        <p:spPr>
          <a:xfrm>
            <a:off x="2589212" y="1344304"/>
            <a:ext cx="8915400" cy="4566918"/>
          </a:xfrm>
        </p:spPr>
        <p:txBody>
          <a:bodyPr>
            <a:normAutofit fontScale="92500"/>
          </a:bodyPr>
          <a:lstStyle/>
          <a:p>
            <a:r>
              <a:rPr lang="cy-GB" sz="3400" b="1" dirty="0"/>
              <a:t>AEMNSC Algorithm (Advanced Ensemble Model for Network Security Classification)</a:t>
            </a:r>
          </a:p>
          <a:p>
            <a:r>
              <a:rPr lang="cy-GB" sz="2400" b="1" dirty="0"/>
              <a:t> </a:t>
            </a:r>
            <a:r>
              <a:rPr lang="cy-GB" sz="2200" b="1" i="1" dirty="0"/>
              <a:t>Initialize: </a:t>
            </a:r>
          </a:p>
          <a:p>
            <a:pPr marL="0" indent="0">
              <a:buNone/>
            </a:pPr>
            <a:r>
              <a:rPr lang="cy-GB" sz="1900" dirty="0"/>
              <a:t>		• Feature transformation matrices </a:t>
            </a:r>
            <a:r>
              <a:rPr lang="el-GR" sz="1900" dirty="0"/>
              <a:t>Φ </a:t>
            </a:r>
            <a:endParaRPr lang="en-US" sz="1900" dirty="0"/>
          </a:p>
          <a:p>
            <a:pPr marL="0" indent="0">
              <a:buNone/>
            </a:pPr>
            <a:r>
              <a:rPr lang="en-IN" sz="1900" dirty="0"/>
              <a:t>		</a:t>
            </a:r>
            <a:r>
              <a:rPr lang="el-GR" sz="1900" dirty="0"/>
              <a:t>• </a:t>
            </a:r>
            <a:r>
              <a:rPr lang="cy-GB" sz="1900" dirty="0"/>
              <a:t>Model weight vector W = {</a:t>
            </a:r>
            <a:r>
              <a:rPr lang="el-GR" sz="1900" dirty="0"/>
              <a:t>ω1, ω2, ω3} </a:t>
            </a:r>
            <a:endParaRPr lang="en-US" sz="1900" dirty="0"/>
          </a:p>
          <a:p>
            <a:pPr marL="0" indent="0">
              <a:buNone/>
            </a:pPr>
            <a:r>
              <a:rPr lang="en-IN" sz="1900" dirty="0"/>
              <a:t>		</a:t>
            </a:r>
            <a:r>
              <a:rPr lang="el-GR" sz="1900" dirty="0"/>
              <a:t>• </a:t>
            </a:r>
            <a:r>
              <a:rPr lang="cy-GB" sz="1900" dirty="0"/>
              <a:t>Establish feature space F and label space L</a:t>
            </a:r>
          </a:p>
          <a:p>
            <a:r>
              <a:rPr lang="cy-GB" dirty="0"/>
              <a:t> </a:t>
            </a:r>
            <a:r>
              <a:rPr lang="cy-GB" sz="2200" b="1" i="1" dirty="0"/>
              <a:t>Feature Engineering: G(F) = </a:t>
            </a:r>
          </a:p>
          <a:p>
            <a:pPr marL="0" indent="0">
              <a:buNone/>
            </a:pPr>
            <a:r>
              <a:rPr lang="cy-GB" sz="1900" dirty="0"/>
              <a:t>		• Z-score normalization: (x - </a:t>
            </a:r>
            <a:r>
              <a:rPr lang="el-GR" sz="1900" dirty="0"/>
              <a:t>μ)/σ</a:t>
            </a:r>
            <a:endParaRPr lang="en-US" sz="1900" dirty="0"/>
          </a:p>
          <a:p>
            <a:pPr marL="0" indent="0">
              <a:buNone/>
            </a:pPr>
            <a:r>
              <a:rPr lang="en-IN" sz="1900" dirty="0"/>
              <a:t>		</a:t>
            </a:r>
            <a:r>
              <a:rPr lang="el-GR" sz="1900" dirty="0"/>
              <a:t> • </a:t>
            </a:r>
            <a:r>
              <a:rPr lang="cy-GB" sz="1900" dirty="0"/>
              <a:t>Pairwise ratio: R(i,j) </a:t>
            </a:r>
          </a:p>
          <a:p>
            <a:pPr marL="0" indent="0">
              <a:buNone/>
            </a:pPr>
            <a:r>
              <a:rPr lang="cy-GB" sz="1900" dirty="0"/>
              <a:t>		• Yeo-Johnson transformation: P(</a:t>
            </a:r>
            <a:r>
              <a:rPr lang="el-GR" sz="1900" dirty="0"/>
              <a:t>λ)</a:t>
            </a:r>
          </a:p>
          <a:p>
            <a:endParaRPr lang="en-IN" sz="1900" dirty="0"/>
          </a:p>
        </p:txBody>
      </p:sp>
    </p:spTree>
    <p:extLst>
      <p:ext uri="{BB962C8B-B14F-4D97-AF65-F5344CB8AC3E}">
        <p14:creationId xmlns:p14="http://schemas.microsoft.com/office/powerpoint/2010/main" val="981641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45911"/>
          </a:xfrm>
        </p:spPr>
        <p:txBody>
          <a:bodyPr>
            <a:normAutofit fontScale="90000"/>
          </a:bodyPr>
          <a:lstStyle/>
          <a:p>
            <a:r>
              <a:rPr lang="en-US" dirty="0"/>
              <a:t> </a:t>
            </a:r>
          </a:p>
        </p:txBody>
      </p:sp>
      <p:sp>
        <p:nvSpPr>
          <p:cNvPr id="3" name="Content Placeholder 2"/>
          <p:cNvSpPr>
            <a:spLocks noGrp="1"/>
          </p:cNvSpPr>
          <p:nvPr>
            <p:ph idx="1"/>
          </p:nvPr>
        </p:nvSpPr>
        <p:spPr>
          <a:xfrm>
            <a:off x="2589212" y="465221"/>
            <a:ext cx="8915400" cy="5446001"/>
          </a:xfrm>
        </p:spPr>
        <p:txBody>
          <a:bodyPr/>
          <a:lstStyle/>
          <a:p>
            <a:r>
              <a:rPr lang="cy-GB" sz="2000" b="1" i="1" dirty="0"/>
              <a:t>Preprocessing: </a:t>
            </a:r>
            <a:r>
              <a:rPr lang="el-GR" sz="2000" b="1" i="1" dirty="0"/>
              <a:t>Ψ(</a:t>
            </a:r>
            <a:r>
              <a:rPr lang="cy-GB" sz="2000" b="1" i="1" dirty="0"/>
              <a:t>x) =</a:t>
            </a:r>
          </a:p>
          <a:p>
            <a:pPr marL="0" indent="0">
              <a:buNone/>
            </a:pPr>
            <a:r>
              <a:rPr lang="cy-GB" dirty="0"/>
              <a:t>		 • Median imputation: M(x) </a:t>
            </a:r>
          </a:p>
          <a:p>
            <a:pPr marL="0" indent="0">
              <a:buNone/>
            </a:pPr>
            <a:r>
              <a:rPr lang="cy-GB" dirty="0"/>
              <a:t>		• Categorical encoding: E(x) </a:t>
            </a:r>
          </a:p>
          <a:p>
            <a:pPr marL="0" indent="0">
              <a:buNone/>
            </a:pPr>
            <a:r>
              <a:rPr lang="cy-GB" dirty="0"/>
              <a:t>		• Standardization: S(x) </a:t>
            </a:r>
          </a:p>
          <a:p>
            <a:pPr marL="0" indent="0">
              <a:buNone/>
            </a:pPr>
            <a:r>
              <a:rPr lang="cy-GB" dirty="0"/>
              <a:t>		• Output: Enhanced space F'</a:t>
            </a:r>
          </a:p>
          <a:p>
            <a:r>
              <a:rPr lang="cy-GB" sz="2000" b="1" i="1" dirty="0"/>
              <a:t>Model Training:</a:t>
            </a:r>
          </a:p>
          <a:p>
            <a:pPr marL="0" indent="0">
              <a:buNone/>
            </a:pPr>
            <a:r>
              <a:rPr lang="cy-GB" dirty="0"/>
              <a:t>		 • CatBoost: L1 = ∑(yi - ŷi)² + </a:t>
            </a:r>
            <a:r>
              <a:rPr lang="el-GR" dirty="0"/>
              <a:t>λ||</a:t>
            </a:r>
            <a:r>
              <a:rPr lang="cy-GB" dirty="0"/>
              <a:t>w||²</a:t>
            </a:r>
          </a:p>
          <a:p>
            <a:pPr marL="0" indent="0">
              <a:buNone/>
            </a:pPr>
            <a:r>
              <a:rPr lang="cy-GB" dirty="0"/>
              <a:t>		• XGBoost: L2 = ∑l(yi,ŷi) + </a:t>
            </a:r>
            <a:r>
              <a:rPr lang="el-GR" dirty="0"/>
              <a:t>γ</a:t>
            </a:r>
            <a:r>
              <a:rPr lang="cy-GB" dirty="0"/>
              <a:t>T + 1/2</a:t>
            </a:r>
            <a:r>
              <a:rPr lang="el-GR" dirty="0"/>
              <a:t>λ||</a:t>
            </a:r>
            <a:r>
              <a:rPr lang="cy-GB" dirty="0"/>
              <a:t>w||² </a:t>
            </a:r>
          </a:p>
          <a:p>
            <a:pPr marL="0" indent="0">
              <a:buNone/>
            </a:pPr>
            <a:r>
              <a:rPr lang="cy-GB" dirty="0"/>
              <a:t>		• TabNet: Minimizes L3 with attention masks A</a:t>
            </a:r>
          </a:p>
          <a:p>
            <a:r>
              <a:rPr lang="cy-GB" sz="2000" b="1" i="1" dirty="0"/>
              <a:t>Ensemble Integration: </a:t>
            </a:r>
          </a:p>
          <a:p>
            <a:pPr marL="0" indent="0">
              <a:buNone/>
            </a:pPr>
            <a:r>
              <a:rPr lang="cy-GB" dirty="0"/>
              <a:t>		• I(x) = </a:t>
            </a:r>
            <a:r>
              <a:rPr lang="el-GR" dirty="0"/>
              <a:t>ω1</a:t>
            </a:r>
            <a:r>
              <a:rPr lang="cy-GB" dirty="0"/>
              <a:t>P1(x) + </a:t>
            </a:r>
            <a:r>
              <a:rPr lang="el-GR" dirty="0"/>
              <a:t>ω2</a:t>
            </a:r>
            <a:r>
              <a:rPr lang="cy-GB" dirty="0"/>
              <a:t>P2(x) + </a:t>
            </a:r>
            <a:r>
              <a:rPr lang="el-GR" dirty="0"/>
              <a:t>ω3</a:t>
            </a:r>
            <a:r>
              <a:rPr lang="cy-GB" dirty="0"/>
              <a:t>P3(x) </a:t>
            </a:r>
          </a:p>
          <a:p>
            <a:pPr marL="0" indent="0">
              <a:buNone/>
            </a:pPr>
            <a:r>
              <a:rPr lang="cy-GB" dirty="0"/>
              <a:t>		• Decision function: D(x) = argmax(I(x))</a:t>
            </a:r>
            <a:endParaRPr lang="en-US" dirty="0"/>
          </a:p>
        </p:txBody>
      </p:sp>
    </p:spTree>
    <p:extLst>
      <p:ext uri="{BB962C8B-B14F-4D97-AF65-F5344CB8AC3E}">
        <p14:creationId xmlns:p14="http://schemas.microsoft.com/office/powerpoint/2010/main" val="36944108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305</TotalTime>
  <Words>1116</Words>
  <Application>Microsoft Office PowerPoint</Application>
  <PresentationFormat>Widescreen</PresentationFormat>
  <Paragraphs>147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Nobile</vt:lpstr>
      <vt:lpstr>Wingdings 3</vt:lpstr>
      <vt:lpstr>Wisp</vt:lpstr>
      <vt:lpstr>  Enhancing Network Security with Machine Learning Based Intrusion Detection System</vt:lpstr>
      <vt:lpstr>INTRODUCTION:</vt:lpstr>
      <vt:lpstr>Literature Review:</vt:lpstr>
      <vt:lpstr>Research Gap:</vt:lpstr>
      <vt:lpstr> </vt:lpstr>
      <vt:lpstr>MOTIVATION:</vt:lpstr>
      <vt:lpstr>Problem Statement:</vt:lpstr>
      <vt:lpstr>METHODOLOGY:</vt:lpstr>
      <vt:lpstr> </vt:lpstr>
      <vt:lpstr> </vt:lpstr>
      <vt:lpstr> </vt:lpstr>
      <vt:lpstr>       Conceptual diagram of work done</vt:lpstr>
      <vt:lpstr>Classification of attacks:</vt:lpstr>
      <vt:lpstr>Results &amp; Analysis:</vt:lpstr>
      <vt:lpstr>Conclusion :</vt:lpstr>
      <vt:lpstr>Future Scope:</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Enhancing Network Security with Machine Learning Based Intrusion Detection System</dc:title>
  <dc:creator>Parepally Harshitha</dc:creator>
  <cp:lastModifiedBy>Parepally Harshitha</cp:lastModifiedBy>
  <cp:revision>7</cp:revision>
  <dcterms:created xsi:type="dcterms:W3CDTF">2024-11-21T14:01:59Z</dcterms:created>
  <dcterms:modified xsi:type="dcterms:W3CDTF">2024-11-22T12:53:46Z</dcterms:modified>
</cp:coreProperties>
</file>