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7273" r:id="rId1"/>
    <p:sldMasterId id="2147487300" r:id="rId2"/>
    <p:sldMasterId id="2147487312" r:id="rId3"/>
  </p:sldMasterIdLst>
  <p:notesMasterIdLst>
    <p:notesMasterId r:id="rId22"/>
  </p:notesMasterIdLst>
  <p:handoutMasterIdLst>
    <p:handoutMasterId r:id="rId23"/>
  </p:handoutMasterIdLst>
  <p:sldIdLst>
    <p:sldId id="727" r:id="rId4"/>
    <p:sldId id="726" r:id="rId5"/>
    <p:sldId id="740" r:id="rId6"/>
    <p:sldId id="763" r:id="rId7"/>
    <p:sldId id="729" r:id="rId8"/>
    <p:sldId id="760" r:id="rId9"/>
    <p:sldId id="766" r:id="rId10"/>
    <p:sldId id="762" r:id="rId11"/>
    <p:sldId id="765" r:id="rId12"/>
    <p:sldId id="764" r:id="rId13"/>
    <p:sldId id="767" r:id="rId14"/>
    <p:sldId id="753" r:id="rId15"/>
    <p:sldId id="768" r:id="rId16"/>
    <p:sldId id="769" r:id="rId17"/>
    <p:sldId id="741" r:id="rId18"/>
    <p:sldId id="776" r:id="rId19"/>
    <p:sldId id="739" r:id="rId20"/>
    <p:sldId id="775" r:id="rId21"/>
  </p:sldIdLst>
  <p:sldSz cx="9906000" cy="6858000" type="A4"/>
  <p:notesSz cx="6858000" cy="9144000"/>
  <p:custDataLst>
    <p:tags r:id="rId24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FF99"/>
    <a:srgbClr val="996633"/>
    <a:srgbClr val="66FF66"/>
    <a:srgbClr val="CCFFCC"/>
    <a:srgbClr val="FF6600"/>
    <a:srgbClr val="99FF99"/>
    <a:srgbClr val="0066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70" autoAdjust="0"/>
    <p:restoredTop sz="91018" autoAdjust="0"/>
  </p:normalViewPr>
  <p:slideViewPr>
    <p:cSldViewPr>
      <p:cViewPr varScale="1">
        <p:scale>
          <a:sx n="72" d="100"/>
          <a:sy n="72" d="100"/>
        </p:scale>
        <p:origin x="750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301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688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2FA0CD-FE40-E742-8BB8-462AA0EC27F0}" type="doc">
      <dgm:prSet loTypeId="urn:microsoft.com/office/officeart/2005/8/layout/radial5" loCatId="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0D6F8C51-1A51-E44E-BC02-6A29B2DF0563}">
      <dgm:prSet phldrT="[Text]"/>
      <dgm:spPr/>
      <dgm:t>
        <a:bodyPr/>
        <a:lstStyle/>
        <a:p>
          <a:r>
            <a:rPr lang="en-US" b="1" dirty="0"/>
            <a:t>Change Management</a:t>
          </a:r>
        </a:p>
      </dgm:t>
    </dgm:pt>
    <dgm:pt modelId="{01372201-F613-6E49-9FE7-25507325A61D}" type="parTrans" cxnId="{344729CE-61EF-7D43-B648-ABB2C16A3E0B}">
      <dgm:prSet/>
      <dgm:spPr/>
      <dgm:t>
        <a:bodyPr/>
        <a:lstStyle/>
        <a:p>
          <a:endParaRPr lang="en-US"/>
        </a:p>
      </dgm:t>
    </dgm:pt>
    <dgm:pt modelId="{B6446849-2FB6-1C42-A68F-C039C43769F9}" type="sibTrans" cxnId="{344729CE-61EF-7D43-B648-ABB2C16A3E0B}">
      <dgm:prSet/>
      <dgm:spPr/>
      <dgm:t>
        <a:bodyPr/>
        <a:lstStyle/>
        <a:p>
          <a:endParaRPr lang="en-US"/>
        </a:p>
      </dgm:t>
    </dgm:pt>
    <dgm:pt modelId="{4937640F-5744-1F4F-9578-1D56C9D261E7}">
      <dgm:prSet phldrT="[Text]" custT="1"/>
      <dgm:spPr/>
      <dgm:t>
        <a:bodyPr/>
        <a:lstStyle/>
        <a:p>
          <a:r>
            <a:rPr lang="en-GB" sz="1050" b="0" dirty="0"/>
            <a:t>Scope Deviation due to change in requirements </a:t>
          </a:r>
          <a:endParaRPr lang="en-US" sz="1050" b="0" dirty="0"/>
        </a:p>
      </dgm:t>
    </dgm:pt>
    <dgm:pt modelId="{20055ED0-A201-3C44-AF15-FCB5FD3074E2}" type="parTrans" cxnId="{0569BE1F-3318-7945-8F26-7EDE8CC2BF7C}">
      <dgm:prSet/>
      <dgm:spPr/>
      <dgm:t>
        <a:bodyPr/>
        <a:lstStyle/>
        <a:p>
          <a:endParaRPr lang="en-US" dirty="0"/>
        </a:p>
      </dgm:t>
    </dgm:pt>
    <dgm:pt modelId="{B485F8C2-27D2-3842-B219-827B3014D08D}" type="sibTrans" cxnId="{0569BE1F-3318-7945-8F26-7EDE8CC2BF7C}">
      <dgm:prSet/>
      <dgm:spPr/>
      <dgm:t>
        <a:bodyPr/>
        <a:lstStyle/>
        <a:p>
          <a:endParaRPr lang="en-US"/>
        </a:p>
      </dgm:t>
    </dgm:pt>
    <dgm:pt modelId="{AE4C1472-71C7-3F45-9B1C-5D2D5089C11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050" b="0" dirty="0"/>
            <a:t>Onshore/Offshore Ratio deviates from </a:t>
          </a:r>
          <a:r>
            <a:rPr lang="en-GB" sz="1050" b="0" dirty="0">
              <a:solidFill>
                <a:srgbClr val="FF0000"/>
              </a:solidFill>
            </a:rPr>
            <a:t>61:39</a:t>
          </a:r>
          <a:r>
            <a:rPr lang="en-GB" sz="1050" b="0" dirty="0"/>
            <a:t> due to project reasons</a:t>
          </a:r>
          <a:endParaRPr lang="en-US" sz="1050" b="0" dirty="0"/>
        </a:p>
      </dgm:t>
    </dgm:pt>
    <dgm:pt modelId="{B920EA17-ED39-2A4E-A165-D78AC8996B51}" type="parTrans" cxnId="{0C986A88-724C-9448-9EED-03D395F2090E}">
      <dgm:prSet/>
      <dgm:spPr/>
      <dgm:t>
        <a:bodyPr/>
        <a:lstStyle/>
        <a:p>
          <a:endParaRPr lang="en-US" dirty="0"/>
        </a:p>
      </dgm:t>
    </dgm:pt>
    <dgm:pt modelId="{E37560FB-BE90-2C49-A18D-D1FBE00888A1}" type="sibTrans" cxnId="{0C986A88-724C-9448-9EED-03D395F2090E}">
      <dgm:prSet/>
      <dgm:spPr/>
      <dgm:t>
        <a:bodyPr/>
        <a:lstStyle/>
        <a:p>
          <a:endParaRPr lang="en-US"/>
        </a:p>
      </dgm:t>
    </dgm:pt>
    <dgm:pt modelId="{EBC826F5-5DF3-D249-876E-F29FF6797C0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pPr algn="ctr"/>
          <a:r>
            <a:rPr lang="en-GB" sz="1050" b="0" dirty="0"/>
            <a:t>Deviation in resource pyramid</a:t>
          </a:r>
          <a:endParaRPr lang="en-US" sz="1050" b="0" dirty="0"/>
        </a:p>
      </dgm:t>
    </dgm:pt>
    <dgm:pt modelId="{C2BF7C1F-82CC-3F48-BC6C-BA62781A0432}" type="parTrans" cxnId="{DEFF36EB-D1DA-0447-A9C3-08EECA69D5AB}">
      <dgm:prSet/>
      <dgm:spPr/>
      <dgm:t>
        <a:bodyPr/>
        <a:lstStyle/>
        <a:p>
          <a:endParaRPr lang="en-US" dirty="0"/>
        </a:p>
      </dgm:t>
    </dgm:pt>
    <dgm:pt modelId="{A6599DBE-E4A0-EA41-B02C-1DDB0E2D7C92}" type="sibTrans" cxnId="{DEFF36EB-D1DA-0447-A9C3-08EECA69D5AB}">
      <dgm:prSet/>
      <dgm:spPr/>
      <dgm:t>
        <a:bodyPr/>
        <a:lstStyle/>
        <a:p>
          <a:endParaRPr lang="en-US"/>
        </a:p>
      </dgm:t>
    </dgm:pt>
    <dgm:pt modelId="{1163ADC9-CBC0-E143-87CB-06460DCC425F}">
      <dgm:prSet/>
      <dgm:spPr/>
      <dgm:t>
        <a:bodyPr/>
        <a:lstStyle/>
        <a:p>
          <a:endParaRPr lang="en-GB" b="1" dirty="0">
            <a:solidFill>
              <a:srgbClr val="141414"/>
            </a:solidFill>
            <a:latin typeface="Calibri" panose="020F0502020204030204" pitchFamily="34" charset="0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2B6EB43D-6D6B-804E-B416-928FB7DB60B1}" type="parTrans" cxnId="{40F8C9F7-DBFD-E149-B65E-121B738D74E7}">
      <dgm:prSet/>
      <dgm:spPr/>
      <dgm:t>
        <a:bodyPr/>
        <a:lstStyle/>
        <a:p>
          <a:endParaRPr lang="en-US"/>
        </a:p>
      </dgm:t>
    </dgm:pt>
    <dgm:pt modelId="{E92E075A-BD1C-444C-B410-00ED2AD023A7}" type="sibTrans" cxnId="{40F8C9F7-DBFD-E149-B65E-121B738D74E7}">
      <dgm:prSet/>
      <dgm:spPr/>
      <dgm:t>
        <a:bodyPr/>
        <a:lstStyle/>
        <a:p>
          <a:endParaRPr lang="en-US"/>
        </a:p>
      </dgm:t>
    </dgm:pt>
    <dgm:pt modelId="{51B355E9-75B7-0C4A-8649-A20D3DD00F67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050" b="0" dirty="0"/>
            <a:t>Introduction of new apps /</a:t>
          </a:r>
        </a:p>
        <a:p>
          <a:r>
            <a:rPr lang="en-GB" sz="1050" b="0" dirty="0"/>
            <a:t>Technology</a:t>
          </a:r>
          <a:endParaRPr lang="en-US" sz="1050" b="0" dirty="0"/>
        </a:p>
      </dgm:t>
    </dgm:pt>
    <dgm:pt modelId="{89CE7567-280E-3544-8532-8320FA39D776}" type="parTrans" cxnId="{B7735A9C-FF3A-0D48-9486-F3123468742E}">
      <dgm:prSet/>
      <dgm:spPr/>
      <dgm:t>
        <a:bodyPr/>
        <a:lstStyle/>
        <a:p>
          <a:endParaRPr lang="en-US" dirty="0"/>
        </a:p>
      </dgm:t>
    </dgm:pt>
    <dgm:pt modelId="{E231AABC-6FAB-A946-B857-54C7E9923EEF}" type="sibTrans" cxnId="{B7735A9C-FF3A-0D48-9486-F3123468742E}">
      <dgm:prSet/>
      <dgm:spPr/>
      <dgm:t>
        <a:bodyPr/>
        <a:lstStyle/>
        <a:p>
          <a:endParaRPr lang="en-US"/>
        </a:p>
      </dgm:t>
    </dgm:pt>
    <dgm:pt modelId="{63653C9C-86EA-4D4D-9EEC-B3B0501D193D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US" sz="1050" b="0" dirty="0"/>
            <a:t>Environment down is more than </a:t>
          </a:r>
          <a:r>
            <a:rPr lang="en-US" sz="1050" b="0" dirty="0">
              <a:solidFill>
                <a:srgbClr val="FF0000"/>
              </a:solidFill>
            </a:rPr>
            <a:t>1%</a:t>
          </a:r>
        </a:p>
      </dgm:t>
    </dgm:pt>
    <dgm:pt modelId="{617064A2-CEFC-4329-8E91-B14889D3B78F}" type="parTrans" cxnId="{1959CA53-31C7-471A-A1AF-7F3213A36C64}">
      <dgm:prSet/>
      <dgm:spPr/>
      <dgm:t>
        <a:bodyPr/>
        <a:lstStyle/>
        <a:p>
          <a:endParaRPr lang="en-GB" dirty="0"/>
        </a:p>
      </dgm:t>
    </dgm:pt>
    <dgm:pt modelId="{60335FC8-2654-46A3-8B08-ABD67583BF08}" type="sibTrans" cxnId="{1959CA53-31C7-471A-A1AF-7F3213A36C64}">
      <dgm:prSet/>
      <dgm:spPr/>
      <dgm:t>
        <a:bodyPr/>
        <a:lstStyle/>
        <a:p>
          <a:endParaRPr lang="en-GB"/>
        </a:p>
      </dgm:t>
    </dgm:pt>
    <dgm:pt modelId="{FD8D0A18-DC54-EB4B-BC90-5A668E7A135F}" type="pres">
      <dgm:prSet presAssocID="{952FA0CD-FE40-E742-8BB8-462AA0EC27F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9C413DF-F746-454F-A800-2F57F24EA7AD}" type="pres">
      <dgm:prSet presAssocID="{0D6F8C51-1A51-E44E-BC02-6A29B2DF0563}" presName="centerShape" presStyleLbl="node0" presStyleIdx="0" presStyleCnt="1"/>
      <dgm:spPr/>
    </dgm:pt>
    <dgm:pt modelId="{0426DD2C-926C-BB4E-8F81-35270DC21408}" type="pres">
      <dgm:prSet presAssocID="{20055ED0-A201-3C44-AF15-FCB5FD3074E2}" presName="parTrans" presStyleLbl="sibTrans2D1" presStyleIdx="0" presStyleCnt="5"/>
      <dgm:spPr/>
    </dgm:pt>
    <dgm:pt modelId="{BACCFEC9-BA87-624D-9FF5-3C722BC4E353}" type="pres">
      <dgm:prSet presAssocID="{20055ED0-A201-3C44-AF15-FCB5FD3074E2}" presName="connectorText" presStyleLbl="sibTrans2D1" presStyleIdx="0" presStyleCnt="5"/>
      <dgm:spPr/>
    </dgm:pt>
    <dgm:pt modelId="{5BEFBB94-F25C-1B42-882A-D41159B3DFD0}" type="pres">
      <dgm:prSet presAssocID="{4937640F-5744-1F4F-9578-1D56C9D261E7}" presName="node" presStyleLbl="node1" presStyleIdx="0" presStyleCnt="5">
        <dgm:presLayoutVars>
          <dgm:bulletEnabled val="1"/>
        </dgm:presLayoutVars>
      </dgm:prSet>
      <dgm:spPr/>
    </dgm:pt>
    <dgm:pt modelId="{826403F9-E4C9-A74C-9A8D-BE3570B6312B}" type="pres">
      <dgm:prSet presAssocID="{B920EA17-ED39-2A4E-A165-D78AC8996B51}" presName="parTrans" presStyleLbl="sibTrans2D1" presStyleIdx="1" presStyleCnt="5"/>
      <dgm:spPr/>
    </dgm:pt>
    <dgm:pt modelId="{30159B8E-D493-FA4C-82B9-96649B61A5D6}" type="pres">
      <dgm:prSet presAssocID="{B920EA17-ED39-2A4E-A165-D78AC8996B51}" presName="connectorText" presStyleLbl="sibTrans2D1" presStyleIdx="1" presStyleCnt="5"/>
      <dgm:spPr/>
    </dgm:pt>
    <dgm:pt modelId="{0DC1C310-E00D-F945-ABD5-A7AE341CA654}" type="pres">
      <dgm:prSet presAssocID="{AE4C1472-71C7-3F45-9B1C-5D2D5089C118}" presName="node" presStyleLbl="node1" presStyleIdx="1" presStyleCnt="5">
        <dgm:presLayoutVars>
          <dgm:bulletEnabled val="1"/>
        </dgm:presLayoutVars>
      </dgm:prSet>
      <dgm:spPr/>
    </dgm:pt>
    <dgm:pt modelId="{EEDB0513-CCD5-AD42-9B85-12EE1DAC1D6D}" type="pres">
      <dgm:prSet presAssocID="{C2BF7C1F-82CC-3F48-BC6C-BA62781A0432}" presName="parTrans" presStyleLbl="sibTrans2D1" presStyleIdx="2" presStyleCnt="5"/>
      <dgm:spPr/>
    </dgm:pt>
    <dgm:pt modelId="{8C0A0DAE-7B5D-B849-861D-F1D4DA8901F8}" type="pres">
      <dgm:prSet presAssocID="{C2BF7C1F-82CC-3F48-BC6C-BA62781A0432}" presName="connectorText" presStyleLbl="sibTrans2D1" presStyleIdx="2" presStyleCnt="5"/>
      <dgm:spPr/>
    </dgm:pt>
    <dgm:pt modelId="{54F97217-3C48-A04E-94FE-EC0B4B40497E}" type="pres">
      <dgm:prSet presAssocID="{EBC826F5-5DF3-D249-876E-F29FF6797C00}" presName="node" presStyleLbl="node1" presStyleIdx="2" presStyleCnt="5">
        <dgm:presLayoutVars>
          <dgm:bulletEnabled val="1"/>
        </dgm:presLayoutVars>
      </dgm:prSet>
      <dgm:spPr/>
    </dgm:pt>
    <dgm:pt modelId="{5D2A789F-DC08-0A43-A608-EDAE246D3A6A}" type="pres">
      <dgm:prSet presAssocID="{89CE7567-280E-3544-8532-8320FA39D776}" presName="parTrans" presStyleLbl="sibTrans2D1" presStyleIdx="3" presStyleCnt="5"/>
      <dgm:spPr/>
    </dgm:pt>
    <dgm:pt modelId="{26A6899B-6111-EB4D-9AF5-380F830EF3C9}" type="pres">
      <dgm:prSet presAssocID="{89CE7567-280E-3544-8532-8320FA39D776}" presName="connectorText" presStyleLbl="sibTrans2D1" presStyleIdx="3" presStyleCnt="5"/>
      <dgm:spPr/>
    </dgm:pt>
    <dgm:pt modelId="{6A800B2A-38F6-034F-A1BC-92B509EFDD8F}" type="pres">
      <dgm:prSet presAssocID="{51B355E9-75B7-0C4A-8649-A20D3DD00F67}" presName="node" presStyleLbl="node1" presStyleIdx="3" presStyleCnt="5">
        <dgm:presLayoutVars>
          <dgm:bulletEnabled val="1"/>
        </dgm:presLayoutVars>
      </dgm:prSet>
      <dgm:spPr/>
    </dgm:pt>
    <dgm:pt modelId="{280D2944-932D-42F3-97A3-ABFF4A223515}" type="pres">
      <dgm:prSet presAssocID="{617064A2-CEFC-4329-8E91-B14889D3B78F}" presName="parTrans" presStyleLbl="sibTrans2D1" presStyleIdx="4" presStyleCnt="5"/>
      <dgm:spPr/>
    </dgm:pt>
    <dgm:pt modelId="{D712238D-5C0C-4A33-93F6-3BF9802B9E57}" type="pres">
      <dgm:prSet presAssocID="{617064A2-CEFC-4329-8E91-B14889D3B78F}" presName="connectorText" presStyleLbl="sibTrans2D1" presStyleIdx="4" presStyleCnt="5"/>
      <dgm:spPr/>
    </dgm:pt>
    <dgm:pt modelId="{327DC7C7-18C0-4560-8FB6-D0FD70337B09}" type="pres">
      <dgm:prSet presAssocID="{63653C9C-86EA-4D4D-9EEC-B3B0501D193D}" presName="node" presStyleLbl="node1" presStyleIdx="4" presStyleCnt="5">
        <dgm:presLayoutVars>
          <dgm:bulletEnabled val="1"/>
        </dgm:presLayoutVars>
      </dgm:prSet>
      <dgm:spPr/>
    </dgm:pt>
  </dgm:ptLst>
  <dgm:cxnLst>
    <dgm:cxn modelId="{2A0D7D04-10A7-44CF-9CEA-A89B5224644F}" type="presOf" srcId="{51B355E9-75B7-0C4A-8649-A20D3DD00F67}" destId="{6A800B2A-38F6-034F-A1BC-92B509EFDD8F}" srcOrd="0" destOrd="0" presId="urn:microsoft.com/office/officeart/2005/8/layout/radial5"/>
    <dgm:cxn modelId="{393AF613-6209-9F41-B4D3-9075DDDD72CE}" type="presOf" srcId="{952FA0CD-FE40-E742-8BB8-462AA0EC27F0}" destId="{FD8D0A18-DC54-EB4B-BC90-5A668E7A135F}" srcOrd="0" destOrd="0" presId="urn:microsoft.com/office/officeart/2005/8/layout/radial5"/>
    <dgm:cxn modelId="{D5824F15-5C52-452F-8CBD-CDA652DCA7AC}" type="presOf" srcId="{AE4C1472-71C7-3F45-9B1C-5D2D5089C118}" destId="{0DC1C310-E00D-F945-ABD5-A7AE341CA654}" srcOrd="0" destOrd="0" presId="urn:microsoft.com/office/officeart/2005/8/layout/radial5"/>
    <dgm:cxn modelId="{0569BE1F-3318-7945-8F26-7EDE8CC2BF7C}" srcId="{0D6F8C51-1A51-E44E-BC02-6A29B2DF0563}" destId="{4937640F-5744-1F4F-9578-1D56C9D261E7}" srcOrd="0" destOrd="0" parTransId="{20055ED0-A201-3C44-AF15-FCB5FD3074E2}" sibTransId="{B485F8C2-27D2-3842-B219-827B3014D08D}"/>
    <dgm:cxn modelId="{F1D9EF22-1355-472E-B699-4A2CAAD3E1B9}" type="presOf" srcId="{C2BF7C1F-82CC-3F48-BC6C-BA62781A0432}" destId="{EEDB0513-CCD5-AD42-9B85-12EE1DAC1D6D}" srcOrd="0" destOrd="0" presId="urn:microsoft.com/office/officeart/2005/8/layout/radial5"/>
    <dgm:cxn modelId="{65034F33-5D29-4737-AD43-F8A30FD6E968}" type="presOf" srcId="{89CE7567-280E-3544-8532-8320FA39D776}" destId="{5D2A789F-DC08-0A43-A608-EDAE246D3A6A}" srcOrd="0" destOrd="0" presId="urn:microsoft.com/office/officeart/2005/8/layout/radial5"/>
    <dgm:cxn modelId="{EC894436-BD3F-674B-A041-60BAA9353A47}" type="presOf" srcId="{4937640F-5744-1F4F-9578-1D56C9D261E7}" destId="{5BEFBB94-F25C-1B42-882A-D41159B3DFD0}" srcOrd="0" destOrd="0" presId="urn:microsoft.com/office/officeart/2005/8/layout/radial5"/>
    <dgm:cxn modelId="{D1827639-906B-1046-ACE2-83CA39E2EFF0}" type="presOf" srcId="{20055ED0-A201-3C44-AF15-FCB5FD3074E2}" destId="{BACCFEC9-BA87-624D-9FF5-3C722BC4E353}" srcOrd="1" destOrd="0" presId="urn:microsoft.com/office/officeart/2005/8/layout/radial5"/>
    <dgm:cxn modelId="{0823F962-CE04-D94D-8A92-1A00C1BAD41B}" type="presOf" srcId="{0D6F8C51-1A51-E44E-BC02-6A29B2DF0563}" destId="{29C413DF-F746-454F-A800-2F57F24EA7AD}" srcOrd="0" destOrd="0" presId="urn:microsoft.com/office/officeart/2005/8/layout/radial5"/>
    <dgm:cxn modelId="{70F76567-2566-2C44-AAC2-29CE654CA3C0}" type="presOf" srcId="{20055ED0-A201-3C44-AF15-FCB5FD3074E2}" destId="{0426DD2C-926C-BB4E-8F81-35270DC21408}" srcOrd="0" destOrd="0" presId="urn:microsoft.com/office/officeart/2005/8/layout/radial5"/>
    <dgm:cxn modelId="{231A1D50-FE2F-413E-88BD-51FCB9153EC3}" type="presOf" srcId="{B920EA17-ED39-2A4E-A165-D78AC8996B51}" destId="{30159B8E-D493-FA4C-82B9-96649B61A5D6}" srcOrd="1" destOrd="0" presId="urn:microsoft.com/office/officeart/2005/8/layout/radial5"/>
    <dgm:cxn modelId="{1959CA53-31C7-471A-A1AF-7F3213A36C64}" srcId="{0D6F8C51-1A51-E44E-BC02-6A29B2DF0563}" destId="{63653C9C-86EA-4D4D-9EEC-B3B0501D193D}" srcOrd="4" destOrd="0" parTransId="{617064A2-CEFC-4329-8E91-B14889D3B78F}" sibTransId="{60335FC8-2654-46A3-8B08-ABD67583BF08}"/>
    <dgm:cxn modelId="{CDA3587D-389F-4ADE-82DD-B39D4F941C4D}" type="presOf" srcId="{89CE7567-280E-3544-8532-8320FA39D776}" destId="{26A6899B-6111-EB4D-9AF5-380F830EF3C9}" srcOrd="1" destOrd="0" presId="urn:microsoft.com/office/officeart/2005/8/layout/radial5"/>
    <dgm:cxn modelId="{DF9B7D82-639F-4499-9D20-F5438E2DA644}" type="presOf" srcId="{EBC826F5-5DF3-D249-876E-F29FF6797C00}" destId="{54F97217-3C48-A04E-94FE-EC0B4B40497E}" srcOrd="0" destOrd="0" presId="urn:microsoft.com/office/officeart/2005/8/layout/radial5"/>
    <dgm:cxn modelId="{0C986A88-724C-9448-9EED-03D395F2090E}" srcId="{0D6F8C51-1A51-E44E-BC02-6A29B2DF0563}" destId="{AE4C1472-71C7-3F45-9B1C-5D2D5089C118}" srcOrd="1" destOrd="0" parTransId="{B920EA17-ED39-2A4E-A165-D78AC8996B51}" sibTransId="{E37560FB-BE90-2C49-A18D-D1FBE00888A1}"/>
    <dgm:cxn modelId="{B7735A9C-FF3A-0D48-9486-F3123468742E}" srcId="{0D6F8C51-1A51-E44E-BC02-6A29B2DF0563}" destId="{51B355E9-75B7-0C4A-8649-A20D3DD00F67}" srcOrd="3" destOrd="0" parTransId="{89CE7567-280E-3544-8532-8320FA39D776}" sibTransId="{E231AABC-6FAB-A946-B857-54C7E9923EEF}"/>
    <dgm:cxn modelId="{545678B4-F862-439A-A9EC-409E51FAC129}" type="presOf" srcId="{B920EA17-ED39-2A4E-A165-D78AC8996B51}" destId="{826403F9-E4C9-A74C-9A8D-BE3570B6312B}" srcOrd="0" destOrd="0" presId="urn:microsoft.com/office/officeart/2005/8/layout/radial5"/>
    <dgm:cxn modelId="{289F86B8-399A-4794-8ED3-8CFE5B5551D7}" type="presOf" srcId="{63653C9C-86EA-4D4D-9EEC-B3B0501D193D}" destId="{327DC7C7-18C0-4560-8FB6-D0FD70337B09}" srcOrd="0" destOrd="0" presId="urn:microsoft.com/office/officeart/2005/8/layout/radial5"/>
    <dgm:cxn modelId="{CE0F16BD-8806-4365-BBF2-1DD3B03547D8}" type="presOf" srcId="{C2BF7C1F-82CC-3F48-BC6C-BA62781A0432}" destId="{8C0A0DAE-7B5D-B849-861D-F1D4DA8901F8}" srcOrd="1" destOrd="0" presId="urn:microsoft.com/office/officeart/2005/8/layout/radial5"/>
    <dgm:cxn modelId="{8A27FDC2-B117-42A2-9FE6-5F364874C5C5}" type="presOf" srcId="{617064A2-CEFC-4329-8E91-B14889D3B78F}" destId="{D712238D-5C0C-4A33-93F6-3BF9802B9E57}" srcOrd="1" destOrd="0" presId="urn:microsoft.com/office/officeart/2005/8/layout/radial5"/>
    <dgm:cxn modelId="{344729CE-61EF-7D43-B648-ABB2C16A3E0B}" srcId="{952FA0CD-FE40-E742-8BB8-462AA0EC27F0}" destId="{0D6F8C51-1A51-E44E-BC02-6A29B2DF0563}" srcOrd="0" destOrd="0" parTransId="{01372201-F613-6E49-9FE7-25507325A61D}" sibTransId="{B6446849-2FB6-1C42-A68F-C039C43769F9}"/>
    <dgm:cxn modelId="{DEFF36EB-D1DA-0447-A9C3-08EECA69D5AB}" srcId="{0D6F8C51-1A51-E44E-BC02-6A29B2DF0563}" destId="{EBC826F5-5DF3-D249-876E-F29FF6797C00}" srcOrd="2" destOrd="0" parTransId="{C2BF7C1F-82CC-3F48-BC6C-BA62781A0432}" sibTransId="{A6599DBE-E4A0-EA41-B02C-1DDB0E2D7C92}"/>
    <dgm:cxn modelId="{40F8C9F7-DBFD-E149-B65E-121B738D74E7}" srcId="{952FA0CD-FE40-E742-8BB8-462AA0EC27F0}" destId="{1163ADC9-CBC0-E143-87CB-06460DCC425F}" srcOrd="1" destOrd="0" parTransId="{2B6EB43D-6D6B-804E-B416-928FB7DB60B1}" sibTransId="{E92E075A-BD1C-444C-B410-00ED2AD023A7}"/>
    <dgm:cxn modelId="{A7B190F8-A2E9-4CD4-815D-F896BB402FEC}" type="presOf" srcId="{617064A2-CEFC-4329-8E91-B14889D3B78F}" destId="{280D2944-932D-42F3-97A3-ABFF4A223515}" srcOrd="0" destOrd="0" presId="urn:microsoft.com/office/officeart/2005/8/layout/radial5"/>
    <dgm:cxn modelId="{E16FFA0F-2FAA-9E43-BFBA-B9DB799490D4}" type="presParOf" srcId="{FD8D0A18-DC54-EB4B-BC90-5A668E7A135F}" destId="{29C413DF-F746-454F-A800-2F57F24EA7AD}" srcOrd="0" destOrd="0" presId="urn:microsoft.com/office/officeart/2005/8/layout/radial5"/>
    <dgm:cxn modelId="{17A60850-3281-4E43-8246-EF8DC0C9B7D0}" type="presParOf" srcId="{FD8D0A18-DC54-EB4B-BC90-5A668E7A135F}" destId="{0426DD2C-926C-BB4E-8F81-35270DC21408}" srcOrd="1" destOrd="0" presId="urn:microsoft.com/office/officeart/2005/8/layout/radial5"/>
    <dgm:cxn modelId="{6FA3727A-1D8B-EB48-B42C-7673B7A24981}" type="presParOf" srcId="{0426DD2C-926C-BB4E-8F81-35270DC21408}" destId="{BACCFEC9-BA87-624D-9FF5-3C722BC4E353}" srcOrd="0" destOrd="0" presId="urn:microsoft.com/office/officeart/2005/8/layout/radial5"/>
    <dgm:cxn modelId="{A87D1234-8E3C-F248-8C0D-DCE0B060AD18}" type="presParOf" srcId="{FD8D0A18-DC54-EB4B-BC90-5A668E7A135F}" destId="{5BEFBB94-F25C-1B42-882A-D41159B3DFD0}" srcOrd="2" destOrd="0" presId="urn:microsoft.com/office/officeart/2005/8/layout/radial5"/>
    <dgm:cxn modelId="{FF930BE4-4F2D-4E3B-AB02-8A51F7EAC08F}" type="presParOf" srcId="{FD8D0A18-DC54-EB4B-BC90-5A668E7A135F}" destId="{826403F9-E4C9-A74C-9A8D-BE3570B6312B}" srcOrd="3" destOrd="0" presId="urn:microsoft.com/office/officeart/2005/8/layout/radial5"/>
    <dgm:cxn modelId="{5501AC79-A636-4E98-96FB-D90A18B45801}" type="presParOf" srcId="{826403F9-E4C9-A74C-9A8D-BE3570B6312B}" destId="{30159B8E-D493-FA4C-82B9-96649B61A5D6}" srcOrd="0" destOrd="0" presId="urn:microsoft.com/office/officeart/2005/8/layout/radial5"/>
    <dgm:cxn modelId="{A9BE6C13-70CA-42C0-AF2F-7A7244B4B097}" type="presParOf" srcId="{FD8D0A18-DC54-EB4B-BC90-5A668E7A135F}" destId="{0DC1C310-E00D-F945-ABD5-A7AE341CA654}" srcOrd="4" destOrd="0" presId="urn:microsoft.com/office/officeart/2005/8/layout/radial5"/>
    <dgm:cxn modelId="{FE2D4BB2-89BA-4DEA-AF10-BB5CC46F1239}" type="presParOf" srcId="{FD8D0A18-DC54-EB4B-BC90-5A668E7A135F}" destId="{EEDB0513-CCD5-AD42-9B85-12EE1DAC1D6D}" srcOrd="5" destOrd="0" presId="urn:microsoft.com/office/officeart/2005/8/layout/radial5"/>
    <dgm:cxn modelId="{8C00029A-C10E-4329-A66B-6E99100AB9E1}" type="presParOf" srcId="{EEDB0513-CCD5-AD42-9B85-12EE1DAC1D6D}" destId="{8C0A0DAE-7B5D-B849-861D-F1D4DA8901F8}" srcOrd="0" destOrd="0" presId="urn:microsoft.com/office/officeart/2005/8/layout/radial5"/>
    <dgm:cxn modelId="{5BFEF476-2AA2-47BB-AFD1-F2264E016F1B}" type="presParOf" srcId="{FD8D0A18-DC54-EB4B-BC90-5A668E7A135F}" destId="{54F97217-3C48-A04E-94FE-EC0B4B40497E}" srcOrd="6" destOrd="0" presId="urn:microsoft.com/office/officeart/2005/8/layout/radial5"/>
    <dgm:cxn modelId="{36C04C30-C6A7-40F0-82DA-2761E3831DD2}" type="presParOf" srcId="{FD8D0A18-DC54-EB4B-BC90-5A668E7A135F}" destId="{5D2A789F-DC08-0A43-A608-EDAE246D3A6A}" srcOrd="7" destOrd="0" presId="urn:microsoft.com/office/officeart/2005/8/layout/radial5"/>
    <dgm:cxn modelId="{E5DE649A-A701-435D-89F7-813B7837BAD9}" type="presParOf" srcId="{5D2A789F-DC08-0A43-A608-EDAE246D3A6A}" destId="{26A6899B-6111-EB4D-9AF5-380F830EF3C9}" srcOrd="0" destOrd="0" presId="urn:microsoft.com/office/officeart/2005/8/layout/radial5"/>
    <dgm:cxn modelId="{49BE8B1B-36F9-475C-BFA0-982BBFE7C32C}" type="presParOf" srcId="{FD8D0A18-DC54-EB4B-BC90-5A668E7A135F}" destId="{6A800B2A-38F6-034F-A1BC-92B509EFDD8F}" srcOrd="8" destOrd="0" presId="urn:microsoft.com/office/officeart/2005/8/layout/radial5"/>
    <dgm:cxn modelId="{8CABE01B-4ED8-4225-8C7E-33B08A254455}" type="presParOf" srcId="{FD8D0A18-DC54-EB4B-BC90-5A668E7A135F}" destId="{280D2944-932D-42F3-97A3-ABFF4A223515}" srcOrd="9" destOrd="0" presId="urn:microsoft.com/office/officeart/2005/8/layout/radial5"/>
    <dgm:cxn modelId="{6264BF46-C344-4094-AED0-58155416931F}" type="presParOf" srcId="{280D2944-932D-42F3-97A3-ABFF4A223515}" destId="{D712238D-5C0C-4A33-93F6-3BF9802B9E57}" srcOrd="0" destOrd="0" presId="urn:microsoft.com/office/officeart/2005/8/layout/radial5"/>
    <dgm:cxn modelId="{B854852A-E837-42B3-944C-7B0EC6CF3777}" type="presParOf" srcId="{FD8D0A18-DC54-EB4B-BC90-5A668E7A135F}" destId="{327DC7C7-18C0-4560-8FB6-D0FD70337B09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C413DF-F746-454F-A800-2F57F24EA7AD}">
      <dsp:nvSpPr>
        <dsp:cNvPr id="0" name=""/>
        <dsp:cNvSpPr/>
      </dsp:nvSpPr>
      <dsp:spPr>
        <a:xfrm>
          <a:off x="3262982" y="1959743"/>
          <a:ext cx="1398835" cy="13988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Change Management</a:t>
          </a:r>
        </a:p>
      </dsp:txBody>
      <dsp:txXfrm>
        <a:off x="3467837" y="2164598"/>
        <a:ext cx="989125" cy="989125"/>
      </dsp:txXfrm>
    </dsp:sp>
    <dsp:sp modelId="{0426DD2C-926C-BB4E-8F81-35270DC21408}">
      <dsp:nvSpPr>
        <dsp:cNvPr id="0" name=""/>
        <dsp:cNvSpPr/>
      </dsp:nvSpPr>
      <dsp:spPr>
        <a:xfrm rot="16200000">
          <a:off x="3814436" y="1451141"/>
          <a:ext cx="295926" cy="4756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3858825" y="1590651"/>
        <a:ext cx="207148" cy="285362"/>
      </dsp:txXfrm>
    </dsp:sp>
    <dsp:sp modelId="{5BEFBB94-F25C-1B42-882A-D41159B3DFD0}">
      <dsp:nvSpPr>
        <dsp:cNvPr id="0" name=""/>
        <dsp:cNvSpPr/>
      </dsp:nvSpPr>
      <dsp:spPr>
        <a:xfrm>
          <a:off x="3262982" y="2556"/>
          <a:ext cx="1398835" cy="13988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b="0" kern="1200" dirty="0"/>
            <a:t>Scope Deviation due to change in requirements </a:t>
          </a:r>
          <a:endParaRPr lang="en-US" sz="1050" b="0" kern="1200" dirty="0"/>
        </a:p>
      </dsp:txBody>
      <dsp:txXfrm>
        <a:off x="3467837" y="207411"/>
        <a:ext cx="989125" cy="989125"/>
      </dsp:txXfrm>
    </dsp:sp>
    <dsp:sp modelId="{826403F9-E4C9-A74C-9A8D-BE3570B6312B}">
      <dsp:nvSpPr>
        <dsp:cNvPr id="0" name=""/>
        <dsp:cNvSpPr/>
      </dsp:nvSpPr>
      <dsp:spPr>
        <a:xfrm rot="20520000">
          <a:off x="4737169" y="2121545"/>
          <a:ext cx="295926" cy="4756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4739342" y="2230383"/>
        <a:ext cx="207148" cy="285362"/>
      </dsp:txXfrm>
    </dsp:sp>
    <dsp:sp modelId="{0DC1C310-E00D-F945-ABD5-A7AE341CA654}">
      <dsp:nvSpPr>
        <dsp:cNvPr id="0" name=""/>
        <dsp:cNvSpPr/>
      </dsp:nvSpPr>
      <dsp:spPr>
        <a:xfrm>
          <a:off x="5124377" y="1354939"/>
          <a:ext cx="1398835" cy="13988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b="0" kern="1200" dirty="0"/>
            <a:t>Onshore/Offshore Ratio deviates from </a:t>
          </a:r>
          <a:r>
            <a:rPr lang="en-GB" sz="1050" b="0" kern="1200" dirty="0">
              <a:solidFill>
                <a:srgbClr val="FF0000"/>
              </a:solidFill>
            </a:rPr>
            <a:t>61:39</a:t>
          </a:r>
          <a:r>
            <a:rPr lang="en-GB" sz="1050" b="0" kern="1200" dirty="0"/>
            <a:t> due to project reasons</a:t>
          </a:r>
          <a:endParaRPr lang="en-US" sz="1050" b="0" kern="1200" dirty="0"/>
        </a:p>
      </dsp:txBody>
      <dsp:txXfrm>
        <a:off x="5329232" y="1559794"/>
        <a:ext cx="989125" cy="989125"/>
      </dsp:txXfrm>
    </dsp:sp>
    <dsp:sp modelId="{EEDB0513-CCD5-AD42-9B85-12EE1DAC1D6D}">
      <dsp:nvSpPr>
        <dsp:cNvPr id="0" name=""/>
        <dsp:cNvSpPr/>
      </dsp:nvSpPr>
      <dsp:spPr>
        <a:xfrm rot="3240000">
          <a:off x="4384716" y="3206282"/>
          <a:ext cx="295926" cy="4756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4403014" y="3265492"/>
        <a:ext cx="207148" cy="285362"/>
      </dsp:txXfrm>
    </dsp:sp>
    <dsp:sp modelId="{54F97217-3C48-A04E-94FE-EC0B4B40497E}">
      <dsp:nvSpPr>
        <dsp:cNvPr id="0" name=""/>
        <dsp:cNvSpPr/>
      </dsp:nvSpPr>
      <dsp:spPr>
        <a:xfrm>
          <a:off x="4413388" y="3543141"/>
          <a:ext cx="1398835" cy="13988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b="0" kern="1200" dirty="0"/>
            <a:t>Deviation in resource pyramid</a:t>
          </a:r>
          <a:endParaRPr lang="en-US" sz="1050" b="0" kern="1200" dirty="0"/>
        </a:p>
      </dsp:txBody>
      <dsp:txXfrm>
        <a:off x="4618243" y="3747996"/>
        <a:ext cx="989125" cy="989125"/>
      </dsp:txXfrm>
    </dsp:sp>
    <dsp:sp modelId="{5D2A789F-DC08-0A43-A608-EDAE246D3A6A}">
      <dsp:nvSpPr>
        <dsp:cNvPr id="0" name=""/>
        <dsp:cNvSpPr/>
      </dsp:nvSpPr>
      <dsp:spPr>
        <a:xfrm rot="7560000">
          <a:off x="3244156" y="3206282"/>
          <a:ext cx="295926" cy="4756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 rot="10800000">
        <a:off x="3314636" y="3265492"/>
        <a:ext cx="207148" cy="285362"/>
      </dsp:txXfrm>
    </dsp:sp>
    <dsp:sp modelId="{6A800B2A-38F6-034F-A1BC-92B509EFDD8F}">
      <dsp:nvSpPr>
        <dsp:cNvPr id="0" name=""/>
        <dsp:cNvSpPr/>
      </dsp:nvSpPr>
      <dsp:spPr>
        <a:xfrm>
          <a:off x="2112576" y="3543141"/>
          <a:ext cx="1398835" cy="13988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b="0" kern="1200" dirty="0"/>
            <a:t>Introduction of new apps /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b="0" kern="1200" dirty="0"/>
            <a:t>Technology</a:t>
          </a:r>
          <a:endParaRPr lang="en-US" sz="1050" b="0" kern="1200" dirty="0"/>
        </a:p>
      </dsp:txBody>
      <dsp:txXfrm>
        <a:off x="2317431" y="3747996"/>
        <a:ext cx="989125" cy="989125"/>
      </dsp:txXfrm>
    </dsp:sp>
    <dsp:sp modelId="{280D2944-932D-42F3-97A3-ABFF4A223515}">
      <dsp:nvSpPr>
        <dsp:cNvPr id="0" name=""/>
        <dsp:cNvSpPr/>
      </dsp:nvSpPr>
      <dsp:spPr>
        <a:xfrm rot="11880000">
          <a:off x="2891704" y="2121545"/>
          <a:ext cx="295926" cy="4756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 dirty="0"/>
        </a:p>
      </dsp:txBody>
      <dsp:txXfrm rot="10800000">
        <a:off x="2978309" y="2230383"/>
        <a:ext cx="207148" cy="285362"/>
      </dsp:txXfrm>
    </dsp:sp>
    <dsp:sp modelId="{327DC7C7-18C0-4560-8FB6-D0FD70337B09}">
      <dsp:nvSpPr>
        <dsp:cNvPr id="0" name=""/>
        <dsp:cNvSpPr/>
      </dsp:nvSpPr>
      <dsp:spPr>
        <a:xfrm>
          <a:off x="1401586" y="1354939"/>
          <a:ext cx="1398835" cy="13988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kern="1200" dirty="0"/>
            <a:t>Environment down is more than </a:t>
          </a:r>
          <a:r>
            <a:rPr lang="en-US" sz="1050" b="0" kern="1200" dirty="0">
              <a:solidFill>
                <a:srgbClr val="FF0000"/>
              </a:solidFill>
            </a:rPr>
            <a:t>1%</a:t>
          </a:r>
        </a:p>
      </dsp:txBody>
      <dsp:txXfrm>
        <a:off x="1606441" y="1559794"/>
        <a:ext cx="989125" cy="989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dirty="0">
                <a:latin typeface="Century Gothic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Century Gothic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B92A487-A8A3-4A08-9A82-416686D84F3D}" type="datetimeFigureOut">
              <a:rPr lang="en-GB"/>
              <a:pPr>
                <a:defRPr/>
              </a:pPr>
              <a:t>12/08/2021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  <a:cs typeface="+mn-cs"/>
              </a:defRPr>
            </a:lvl1pPr>
          </a:lstStyle>
          <a:p>
            <a:pPr>
              <a:defRPr/>
            </a:pPr>
            <a:fld id="{B095CF15-35FF-4F4A-97C7-200EB959C2C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dirty="0">
                <a:latin typeface="Century Gothic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9946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latin typeface="Century Gothic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Century Gothic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latin typeface="Century Gothic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  <a:cs typeface="+mn-cs"/>
              </a:defRPr>
            </a:lvl1pPr>
          </a:lstStyle>
          <a:p>
            <a:pPr>
              <a:defRPr/>
            </a:pPr>
            <a:fld id="{570B3258-52D7-41A8-8DFD-A517113896DB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54174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B3258-52D7-41A8-8DFD-A517113896DB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1365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B3258-52D7-41A8-8DFD-A517113896DB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0067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B3258-52D7-41A8-8DFD-A517113896DB}" type="slidenum">
              <a:rPr lang="en-GB" altLang="en-US" smtClean="0"/>
              <a:pPr>
                <a:defRPr/>
              </a:pPr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1582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B3258-52D7-41A8-8DFD-A517113896DB}" type="slidenum">
              <a:rPr lang="en-GB" altLang="en-US" smtClean="0"/>
              <a:pPr>
                <a:defRPr/>
              </a:pPr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56505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B3258-52D7-41A8-8DFD-A517113896DB}" type="slidenum">
              <a:rPr lang="en-GB" altLang="en-US" smtClean="0"/>
              <a:pPr>
                <a:defRPr/>
              </a:pPr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0589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/>
          </p:cNvSpPr>
          <p:nvPr/>
        </p:nvSpPr>
        <p:spPr>
          <a:xfrm>
            <a:off x="38100" y="6470650"/>
            <a:ext cx="457200" cy="412750"/>
          </a:xfrm>
          <a:prstGeom prst="rect">
            <a:avLst/>
          </a:prstGeom>
        </p:spPr>
        <p:txBody>
          <a:bodyPr lIns="77925" tIns="38963" rIns="77925" bIns="38963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fld id="{D41816B0-B027-4F31-A1E1-48CB9A17612E}" type="slidenum">
              <a:rPr lang="en-US" altLang="en-US" sz="1200" b="1" smtClean="0">
                <a:solidFill>
                  <a:srgbClr val="000000"/>
                </a:solidFill>
                <a:latin typeface="Tw Cen MT" pitchFamily="34" charset="0"/>
                <a:cs typeface="+mn-cs"/>
              </a:rPr>
              <a:pPr algn="r">
                <a:defRPr/>
              </a:pPr>
              <a:t>‹#›</a:t>
            </a:fld>
            <a:endParaRPr lang="en-US" altLang="en-US" sz="1200" b="1" dirty="0">
              <a:solidFill>
                <a:srgbClr val="000000"/>
              </a:solidFill>
              <a:latin typeface="Tw Cen MT" pitchFamily="34" charset="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 rot="5400000">
            <a:off x="1242219" y="-613569"/>
            <a:ext cx="19050" cy="24653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 defTabSz="779252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GB" sz="15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5400000">
            <a:off x="3722688" y="-619125"/>
            <a:ext cx="19050" cy="2476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 defTabSz="779252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GB" sz="15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6215063" y="-619125"/>
            <a:ext cx="19050" cy="2476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 defTabSz="779252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GB" sz="15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8689182" y="-604044"/>
            <a:ext cx="19050" cy="24463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 defTabSz="779252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GB" sz="1500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0"/>
            <a:ext cx="8213725" cy="563562"/>
          </a:xfrm>
        </p:spPr>
        <p:txBody>
          <a:bodyPr/>
          <a:lstStyle>
            <a:lvl1pPr algn="l"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2"/>
            <a:ext cx="5943600" cy="566739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40"/>
            <a:ext cx="5943600" cy="804863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B8836263-8815-4E18-B084-3881D0E55FED}" type="datetimeFigureOut">
              <a:rPr lang="en-US"/>
              <a:pPr>
                <a:defRPr/>
              </a:pPr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altLang="en-US" dirty="0"/>
              <a:t>Cognizant Technology Services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A78BC-5BE7-414A-A3C5-73B247A3A4A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B2E81586-E22E-47D1-B8DE-E519801DC2D2}" type="datetimeFigureOut">
              <a:rPr lang="en-US"/>
              <a:pPr>
                <a:defRPr/>
              </a:pPr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altLang="en-US" dirty="0"/>
              <a:t>Cognizant Technology Services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09F46-2745-451A-9DE4-361B3C23905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4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4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4D898F03-6D54-488C-B329-4D68E0F992B1}" type="datetimeFigureOut">
              <a:rPr lang="en-US"/>
              <a:pPr>
                <a:defRPr/>
              </a:pPr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altLang="en-US" dirty="0"/>
              <a:t>Cognizant Technology Services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EFC61-A2CC-48E9-A2DA-3BDAABDEC16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165100" y="619125"/>
            <a:ext cx="9493250" cy="0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65100" y="116633"/>
            <a:ext cx="9328150" cy="502493"/>
          </a:xfrm>
        </p:spPr>
        <p:txBody>
          <a:bodyPr/>
          <a:lstStyle>
            <a:lvl1pPr>
              <a:defRPr sz="24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3813" y="6415088"/>
            <a:ext cx="495300" cy="457200"/>
          </a:xfrm>
        </p:spPr>
        <p:txBody>
          <a:bodyPr/>
          <a:lstStyle>
            <a:lvl1pPr>
              <a:defRPr sz="120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85E1E6D1-F739-428D-A8AB-F8670132EF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1825" y="1136650"/>
            <a:ext cx="8629650" cy="852488"/>
          </a:xfrm>
        </p:spPr>
        <p:txBody>
          <a:bodyPr anchor="b"/>
          <a:lstStyle>
            <a:lvl1pPr algn="ctr">
              <a:defRPr sz="2800" smtClean="0"/>
            </a:lvl1pPr>
          </a:lstStyle>
          <a:p>
            <a:pPr lvl="0"/>
            <a:r>
              <a:rPr lang="en-GB" altLang="en-US" noProof="0"/>
              <a:t>Click to edit Master title style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31825" y="2179638"/>
            <a:ext cx="8629650" cy="528637"/>
          </a:xfrm>
        </p:spPr>
        <p:txBody>
          <a:bodyPr/>
          <a:lstStyle>
            <a:lvl1pPr algn="ctr">
              <a:defRPr b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10855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12CF5-9C59-465A-90E8-B7D241237065}" type="datetimeFigureOut">
              <a:rPr lang="en-US" altLang="en-US"/>
              <a:pPr>
                <a:defRPr/>
              </a:pPr>
              <a:t>8/12/2021</a:t>
            </a:fld>
            <a:r>
              <a:rPr lang="en-US" altLang="en-US" dirty="0"/>
              <a:t>18/11/2013</a:t>
            </a:r>
            <a:endParaRPr lang="en-GB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dirty="0"/>
              <a:t>Testing Services – Barny Hall v0.2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A99252-1BB0-41F1-B2EC-AE49F9469B50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08275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E1E6E-6769-438F-9A6B-FDE65F341F38}" type="datetimeFigureOut">
              <a:rPr lang="en-US" altLang="en-US"/>
              <a:pPr>
                <a:defRPr/>
              </a:pPr>
              <a:t>8/12/2021</a:t>
            </a:fld>
            <a:r>
              <a:rPr lang="en-US" altLang="en-US" dirty="0"/>
              <a:t>18/11/2013</a:t>
            </a:r>
            <a:endParaRPr lang="en-GB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dirty="0"/>
              <a:t>Testing Services – Barny Hall v0.2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97B6B-1BB8-4E90-BB95-C466A3F1A941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19037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39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39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D3877-2AE7-4592-AB21-D167F66DF234}" type="datetimeFigureOut">
              <a:rPr lang="en-US" altLang="en-US"/>
              <a:pPr>
                <a:defRPr/>
              </a:pPr>
              <a:t>8/12/2021</a:t>
            </a:fld>
            <a:r>
              <a:rPr lang="en-US" altLang="en-US" dirty="0"/>
              <a:t>18/11/2013</a:t>
            </a:r>
            <a:endParaRPr lang="en-GB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dirty="0"/>
              <a:t>Testing Services – Barny Hall v0.2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046D49-8B65-4FD0-BC41-3EC60502F87F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71060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C0383-FE54-405F-BCA9-3F96BC76A680}" type="datetimeFigureOut">
              <a:rPr lang="en-US" altLang="en-US"/>
              <a:pPr>
                <a:defRPr/>
              </a:pPr>
              <a:t>8/12/2021</a:t>
            </a:fld>
            <a:r>
              <a:rPr lang="en-US" altLang="en-US" dirty="0"/>
              <a:t>18/11/2013</a:t>
            </a:r>
            <a:endParaRPr lang="en-GB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dirty="0"/>
              <a:t>Testing Services – Barny Hall v0.2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000B82-459C-43B6-9B2E-2756A137E213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4689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11CF5-2A4F-42C1-A6CB-B6EBF0A45C7E}" type="datetimeFigureOut">
              <a:rPr lang="en-US" altLang="en-US"/>
              <a:pPr>
                <a:defRPr/>
              </a:pPr>
              <a:t>8/12/2021</a:t>
            </a:fld>
            <a:r>
              <a:rPr lang="en-US" altLang="en-US" dirty="0"/>
              <a:t>18/11/2013</a:t>
            </a:r>
            <a:endParaRPr lang="en-GB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dirty="0"/>
              <a:t>Testing Services – Barny Hall v0.2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A0FF6-ED00-4C31-A2EE-0941F1876A25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9085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1829" y="1136651"/>
            <a:ext cx="8629650" cy="852488"/>
          </a:xfrm>
        </p:spPr>
        <p:txBody>
          <a:bodyPr anchor="b"/>
          <a:lstStyle>
            <a:lvl1pPr algn="ctr">
              <a:defRPr sz="240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31829" y="2179640"/>
            <a:ext cx="8629650" cy="528637"/>
          </a:xfrm>
        </p:spPr>
        <p:txBody>
          <a:bodyPr/>
          <a:lstStyle>
            <a:lvl1pPr algn="ctr">
              <a:defRPr b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A7845-D8EE-486F-B920-C567AECF1F92}" type="datetimeFigureOut">
              <a:rPr lang="en-US" altLang="en-US"/>
              <a:pPr>
                <a:defRPr/>
              </a:pPr>
              <a:t>8/12/2021</a:t>
            </a:fld>
            <a:r>
              <a:rPr lang="en-US" altLang="en-US" dirty="0"/>
              <a:t>18/11/2013</a:t>
            </a:r>
            <a:endParaRPr lang="en-GB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dirty="0"/>
              <a:t>Testing Services – Barny Hall v0.2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32873-B333-4D8B-B02A-A7671015B5B9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509670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D56D6-9E84-4F5A-96A5-F8FCE7DC6912}" type="datetimeFigureOut">
              <a:rPr lang="en-US" altLang="en-US"/>
              <a:pPr>
                <a:defRPr/>
              </a:pPr>
              <a:t>8/12/2021</a:t>
            </a:fld>
            <a:r>
              <a:rPr lang="en-US" altLang="en-US" dirty="0"/>
              <a:t>18/11/2013</a:t>
            </a:r>
            <a:endParaRPr lang="en-GB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dirty="0"/>
              <a:t>Testing Services – Barny Hall v0.2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0563F3-336B-4976-8EEC-3D2B680F4F5E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20736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6C7AC-8360-4256-B705-AD5A7968A76D}" type="datetimeFigureOut">
              <a:rPr lang="en-US" altLang="en-US"/>
              <a:pPr>
                <a:defRPr/>
              </a:pPr>
              <a:t>8/12/2021</a:t>
            </a:fld>
            <a:r>
              <a:rPr lang="en-US" altLang="en-US" dirty="0"/>
              <a:t>18/11/2013</a:t>
            </a:r>
            <a:endParaRPr lang="en-GB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dirty="0"/>
              <a:t>Testing Services – Barny Hall v0.2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210FAB-AB59-432C-928A-33C4147D103F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17964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2610D-9D6A-41DF-8602-517A5E870765}" type="datetimeFigureOut">
              <a:rPr lang="en-US" altLang="en-US"/>
              <a:pPr>
                <a:defRPr/>
              </a:pPr>
              <a:t>8/12/2021</a:t>
            </a:fld>
            <a:r>
              <a:rPr lang="en-US" altLang="en-US" dirty="0"/>
              <a:t>18/11/2013</a:t>
            </a:r>
            <a:endParaRPr lang="en-GB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dirty="0"/>
              <a:t>Testing Services – Barny Hall v0.2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FC3CE4-754A-4713-8899-A26A67176AF8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663684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50838"/>
            <a:ext cx="20574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50838"/>
            <a:ext cx="60198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6359E-F4F1-4798-ADB2-DA6A954C52E7}" type="datetimeFigureOut">
              <a:rPr lang="en-US" altLang="en-US"/>
              <a:pPr>
                <a:defRPr/>
              </a:pPr>
              <a:t>8/12/2021</a:t>
            </a:fld>
            <a:r>
              <a:rPr lang="en-US" altLang="en-US" dirty="0"/>
              <a:t>18/11/2013</a:t>
            </a:r>
            <a:endParaRPr lang="en-GB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dirty="0"/>
              <a:t>Testing Services – Barny Hall v0.2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455F3A-21B1-4606-B142-C3D8E71F5769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10311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1830" y="1136650"/>
            <a:ext cx="8629650" cy="852488"/>
          </a:xfrm>
        </p:spPr>
        <p:txBody>
          <a:bodyPr anchor="b"/>
          <a:lstStyle>
            <a:lvl1pPr algn="ctr">
              <a:defRPr sz="2275" smtClean="0"/>
            </a:lvl1pPr>
          </a:lstStyle>
          <a:p>
            <a:pPr lvl="0"/>
            <a:r>
              <a:rPr lang="en-GB" altLang="en-US" noProof="0"/>
              <a:t>Click to edit Master title style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31830" y="2179650"/>
            <a:ext cx="8629650" cy="528637"/>
          </a:xfrm>
        </p:spPr>
        <p:txBody>
          <a:bodyPr/>
          <a:lstStyle>
            <a:lvl1pPr algn="ctr">
              <a:defRPr b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685353"/>
      </p:ext>
    </p:extLst>
  </p:cSld>
  <p:clrMapOvr>
    <a:masterClrMapping/>
  </p:clrMapOvr>
  <p:transition spd="med">
    <p:fade/>
  </p:transition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3F45B-7176-4832-895E-4ECC409DC528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83194278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4406912"/>
            <a:ext cx="7772400" cy="1362075"/>
          </a:xfrm>
        </p:spPr>
        <p:txBody>
          <a:bodyPr/>
          <a:lstStyle>
            <a:lvl1pPr algn="l">
              <a:defRPr sz="325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2906713"/>
            <a:ext cx="7772400" cy="1500187"/>
          </a:xfrm>
        </p:spPr>
        <p:txBody>
          <a:bodyPr anchor="b"/>
          <a:lstStyle>
            <a:lvl1pPr marL="0" indent="0">
              <a:buNone/>
              <a:defRPr sz="1625"/>
            </a:lvl1pPr>
            <a:lvl2pPr marL="371475" indent="0">
              <a:buNone/>
              <a:defRPr sz="1463"/>
            </a:lvl2pPr>
            <a:lvl3pPr marL="742950" indent="0">
              <a:buNone/>
              <a:defRPr sz="1300"/>
            </a:lvl3pPr>
            <a:lvl4pPr marL="1114425" indent="0">
              <a:buNone/>
              <a:defRPr sz="1138"/>
            </a:lvl4pPr>
            <a:lvl5pPr marL="1485900" indent="0">
              <a:buNone/>
              <a:defRPr sz="1138"/>
            </a:lvl5pPr>
            <a:lvl6pPr marL="1857375" indent="0">
              <a:buNone/>
              <a:defRPr sz="1138"/>
            </a:lvl6pPr>
            <a:lvl7pPr marL="2228850" indent="0">
              <a:buNone/>
              <a:defRPr sz="1138"/>
            </a:lvl7pPr>
            <a:lvl8pPr marL="2600325" indent="0">
              <a:buNone/>
              <a:defRPr sz="1138"/>
            </a:lvl8pPr>
            <a:lvl9pPr marL="2971800" indent="0">
              <a:buNone/>
              <a:defRPr sz="11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C2682-20CE-4FF5-AFFD-A7B39368E5A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2866475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412876"/>
            <a:ext cx="4038600" cy="4392613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4392613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DED93-2642-4BD6-BA00-526A8682F39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39651617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81CAA-996F-490C-B947-BF37CAD2AD9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7903736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04200" y="141288"/>
            <a:ext cx="17018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8031E70B-3005-4F96-90FD-AA2B5B846660}" type="datetimeFigureOut">
              <a:rPr lang="en-US"/>
              <a:pPr>
                <a:defRPr/>
              </a:pPr>
              <a:t>8/12/2021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altLang="en-US" dirty="0"/>
              <a:t>Cognizant Technology Services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83173-BD1D-4313-97DE-5E6044E57BC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D00BA-C6D6-4DC9-A997-285B43479F0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19531482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985DB-D853-470F-B515-3D3ABDED01EC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81143263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BD730-708B-4A55-B8A7-5D82CDD345D9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90721507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</p:spPr>
        <p:txBody>
          <a:bodyPr/>
          <a:lstStyle>
            <a:lvl1pPr marL="0" indent="0">
              <a:buNone/>
              <a:defRPr sz="1138"/>
            </a:lvl1pPr>
            <a:lvl2pPr marL="371475" indent="0">
              <a:buNone/>
              <a:defRPr sz="975"/>
            </a:lvl2pPr>
            <a:lvl3pPr marL="742950" indent="0">
              <a:buNone/>
              <a:defRPr sz="813"/>
            </a:lvl3pPr>
            <a:lvl4pPr marL="1114425" indent="0">
              <a:buNone/>
              <a:defRPr sz="731"/>
            </a:lvl4pPr>
            <a:lvl5pPr marL="1485900" indent="0">
              <a:buNone/>
              <a:defRPr sz="731"/>
            </a:lvl5pPr>
            <a:lvl6pPr marL="1857375" indent="0">
              <a:buNone/>
              <a:defRPr sz="731"/>
            </a:lvl6pPr>
            <a:lvl7pPr marL="2228850" indent="0">
              <a:buNone/>
              <a:defRPr sz="731"/>
            </a:lvl7pPr>
            <a:lvl8pPr marL="2600325" indent="0">
              <a:buNone/>
              <a:defRPr sz="731"/>
            </a:lvl8pPr>
            <a:lvl9pPr marL="2971800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19771-4834-423C-85B0-D2B61D1B24B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9191184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BF53E-9DEC-46C0-84EF-632F61EE063B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86101832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50838"/>
            <a:ext cx="20574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350838"/>
            <a:ext cx="60198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DC828-4D07-4087-97F7-4F549492DE6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6697053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6"/>
            <a:ext cx="8420100" cy="1362075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CA3B5DE6-89C4-4434-9C8C-0341C432F34D}" type="datetimeFigureOut">
              <a:rPr lang="en-US"/>
              <a:pPr>
                <a:defRPr/>
              </a:pPr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altLang="en-US" dirty="0"/>
              <a:t>Cognizant Technology Services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53278-A35C-42FC-9872-CA3F19BD9619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32C4DB02-A3DB-4BCF-820C-DA8113909722}" type="datetimeFigureOut">
              <a:rPr lang="en-US"/>
              <a:pPr>
                <a:defRPr/>
              </a:pPr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altLang="en-US" dirty="0"/>
              <a:t>Cognizant Technology Services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71763-251E-4F5A-8650-743D873AABC7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7" y="1535114"/>
            <a:ext cx="4378590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7" y="2174875"/>
            <a:ext cx="4378590" cy="395128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80C2D994-BA79-44AD-8DC6-B123D54317CF}" type="datetimeFigureOut">
              <a:rPr lang="en-US"/>
              <a:pPr>
                <a:defRPr/>
              </a:pPr>
              <a:t>8/12/2021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altLang="en-US" dirty="0"/>
              <a:t>Cognizant Technology Services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1327C-23B2-4D97-BABE-0836ECC8D30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21C900E3-B61E-4B5C-8A7E-40661BA0E10A}" type="datetimeFigureOut">
              <a:rPr lang="en-US"/>
              <a:pPr>
                <a:defRPr/>
              </a:pPr>
              <a:t>8/12/2021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altLang="en-US" dirty="0"/>
              <a:t>Cognizant Technology Services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FD0DC-E28E-4939-8A75-D15E4FDA02BC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16BA11D3-FF32-4B05-957E-5B38726ABE69}" type="datetimeFigureOut">
              <a:rPr lang="en-US"/>
              <a:pPr>
                <a:defRPr/>
              </a:pPr>
              <a:t>8/12/2021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altLang="en-US" dirty="0"/>
              <a:t>Cognizant Technology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39BC0-6624-4845-B6BD-7EEF38B2709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4" y="273050"/>
            <a:ext cx="3259006" cy="1162051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9"/>
            <a:ext cx="5537729" cy="585311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4" y="1435104"/>
            <a:ext cx="3259006" cy="4691063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4FB123FE-46CC-45A5-82A8-AB292D88FCCF}" type="datetimeFigureOut">
              <a:rPr lang="en-US"/>
              <a:pPr>
                <a:defRPr/>
              </a:pPr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altLang="en-US" dirty="0"/>
              <a:t>Cognizant Technology Services	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3B9EB-FDFA-4F09-BD89-BD09D6C1C199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925" tIns="38963" rIns="77925" bIns="389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7925" tIns="38963" rIns="77925" bIns="389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wrap="square" lIns="77925" tIns="38963" rIns="77925" bIns="38963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898989"/>
                </a:solidFill>
                <a:latin typeface="Calibri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F0F1DF82-DF0F-46EE-B1B0-C1A71D656C5B}" type="datetimeFigureOut">
              <a:rPr lang="en-US"/>
              <a:pPr>
                <a:defRPr/>
              </a:pPr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77925" tIns="38963" rIns="77925" bIns="38963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00" dirty="0">
                <a:solidFill>
                  <a:srgbClr val="898989"/>
                </a:solidFill>
                <a:latin typeface="Calibri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GB" altLang="en-US" dirty="0"/>
              <a:t>Testing Services – Barny Hall v0.2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77925" tIns="38963" rIns="77925" bIns="38963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42DE38EB-E016-4368-937B-FF7A8481DD9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87" r:id="rId1"/>
    <p:sldLayoutId id="2147487288" r:id="rId2"/>
    <p:sldLayoutId id="2147487289" r:id="rId3"/>
    <p:sldLayoutId id="2147487290" r:id="rId4"/>
    <p:sldLayoutId id="2147487291" r:id="rId5"/>
    <p:sldLayoutId id="2147487292" r:id="rId6"/>
    <p:sldLayoutId id="2147487293" r:id="rId7"/>
    <p:sldLayoutId id="2147487294" r:id="rId8"/>
    <p:sldLayoutId id="2147487295" r:id="rId9"/>
    <p:sldLayoutId id="2147487296" r:id="rId10"/>
    <p:sldLayoutId id="2147487297" r:id="rId11"/>
    <p:sldLayoutId id="2147487298" r:id="rId12"/>
    <p:sldLayoutId id="2147487299" r:id="rId13"/>
  </p:sldLayoutIdLst>
  <p:hf hdr="0"/>
  <p:txStyles>
    <p:titleStyle>
      <a:lvl1pPr algn="ctr" defTabSz="777875" rtl="0" eaLnBrk="0" fontAlgn="base" hangingPunct="0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777875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</a:defRPr>
      </a:lvl2pPr>
      <a:lvl3pPr algn="ctr" defTabSz="777875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</a:defRPr>
      </a:lvl3pPr>
      <a:lvl4pPr algn="ctr" defTabSz="777875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</a:defRPr>
      </a:lvl4pPr>
      <a:lvl5pPr algn="ctr" defTabSz="777875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</a:defRPr>
      </a:lvl5pPr>
      <a:lvl6pPr marL="457200" algn="ctr" defTabSz="777875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</a:defRPr>
      </a:lvl6pPr>
      <a:lvl7pPr marL="914400" algn="ctr" defTabSz="777875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</a:defRPr>
      </a:lvl7pPr>
      <a:lvl8pPr marL="1371600" algn="ctr" defTabSz="777875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</a:defRPr>
      </a:lvl8pPr>
      <a:lvl9pPr marL="1828800" algn="ctr" defTabSz="777875" rtl="0" eaLnBrk="1" fontAlgn="base" hangingPunct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</a:defRPr>
      </a:lvl9pPr>
    </p:titleStyle>
    <p:bodyStyle>
      <a:lvl1pPr marL="292100" indent="-292100" algn="l" defTabSz="7778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242888" algn="l" defTabSz="7778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138" indent="-193675" algn="l" defTabSz="7778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63" indent="-193675" algn="l" defTabSz="7778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2600" indent="-193675" algn="l" defTabSz="7778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117475"/>
            <a:ext cx="935672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765175"/>
            <a:ext cx="935672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76888" y="6308725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>
                <a:solidFill>
                  <a:srgbClr val="07276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5B9C4028-2DC7-457A-981B-5B289C960630}" type="datetimeFigureOut">
              <a:rPr lang="en-US" altLang="en-US">
                <a:latin typeface="Century Gothic" panose="020B0502020202020204" pitchFamily="34" charset="0"/>
                <a:cs typeface="+mn-cs"/>
              </a:rPr>
              <a:pPr>
                <a:defRPr/>
              </a:pPr>
              <a:t>8/12/2021</a:t>
            </a:fld>
            <a:r>
              <a:rPr lang="en-US" altLang="en-US" dirty="0">
                <a:latin typeface="Century Gothic" panose="020B0502020202020204" pitchFamily="34" charset="0"/>
                <a:cs typeface="+mn-cs"/>
              </a:rPr>
              <a:t>18/11/2013</a:t>
            </a:r>
            <a:endParaRPr lang="en-GB" altLang="en-US" dirty="0">
              <a:latin typeface="Century Gothic" panose="020B0502020202020204" pitchFamily="34" charset="0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47738" y="6308725"/>
            <a:ext cx="4229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>
                <a:solidFill>
                  <a:srgbClr val="072769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GB" altLang="en-US" dirty="0">
                <a:latin typeface="Century Gothic" panose="020B0502020202020204" pitchFamily="34" charset="0"/>
                <a:cs typeface="+mn-cs"/>
              </a:rPr>
              <a:t>Testing Services – Barny Hall v0.2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6700" y="6308725"/>
            <a:ext cx="58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72769"/>
                </a:solidFill>
              </a:defRPr>
            </a:lvl1pPr>
          </a:lstStyle>
          <a:p>
            <a:fld id="{64322636-C027-4D8A-B153-E7B4A4EE7670}" type="slidenum">
              <a:rPr lang="en-GB" altLang="en-US" smtClean="0">
                <a:latin typeface="Century Gothic" panose="020B0502020202020204" pitchFamily="34" charset="0"/>
                <a:cs typeface="+mn-cs"/>
              </a:rPr>
              <a:pPr/>
              <a:t>‹#›</a:t>
            </a:fld>
            <a:endParaRPr lang="en-GB" altLang="en-US" dirty="0">
              <a:latin typeface="Century Gothic" panose="020B0502020202020204" pitchFamily="34" charset="0"/>
              <a:cs typeface="+mn-cs"/>
            </a:endParaRPr>
          </a:p>
        </p:txBody>
      </p:sp>
      <p:sp>
        <p:nvSpPr>
          <p:cNvPr id="2055" name="Line 10"/>
          <p:cNvSpPr>
            <a:spLocks noChangeShapeType="1"/>
          </p:cNvSpPr>
          <p:nvPr/>
        </p:nvSpPr>
        <p:spPr bwMode="auto">
          <a:xfrm>
            <a:off x="273050" y="620713"/>
            <a:ext cx="9356725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GB" dirty="0">
              <a:solidFill>
                <a:srgbClr val="1E185A"/>
              </a:solidFill>
              <a:latin typeface="Century Gothic" panose="020B0502020202020204" pitchFamily="34" charset="0"/>
              <a:cs typeface="+mn-cs"/>
            </a:endParaRPr>
          </a:p>
        </p:txBody>
      </p:sp>
      <p:sp>
        <p:nvSpPr>
          <p:cNvPr id="2056" name="Line 10"/>
          <p:cNvSpPr>
            <a:spLocks noChangeShapeType="1"/>
          </p:cNvSpPr>
          <p:nvPr/>
        </p:nvSpPr>
        <p:spPr bwMode="auto">
          <a:xfrm>
            <a:off x="269875" y="6237288"/>
            <a:ext cx="9356725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GB" dirty="0">
              <a:solidFill>
                <a:srgbClr val="1E185A"/>
              </a:solidFill>
              <a:latin typeface="Century Gothic" panose="020B0502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97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301" r:id="rId1"/>
    <p:sldLayoutId id="2147487302" r:id="rId2"/>
    <p:sldLayoutId id="2147487303" r:id="rId3"/>
    <p:sldLayoutId id="2147487304" r:id="rId4"/>
    <p:sldLayoutId id="2147487305" r:id="rId5"/>
    <p:sldLayoutId id="2147487306" r:id="rId6"/>
    <p:sldLayoutId id="2147487307" r:id="rId7"/>
    <p:sldLayoutId id="2147487308" r:id="rId8"/>
    <p:sldLayoutId id="2147487309" r:id="rId9"/>
    <p:sldLayoutId id="2147487310" r:id="rId10"/>
    <p:sldLayoutId id="214748731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+mj-lt"/>
          <a:ea typeface="ＭＳ Ｐゴシック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Century Gothic" pitchFamily="34" charset="0"/>
          <a:ea typeface="ＭＳ Ｐゴシック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Century Gothic" pitchFamily="34" charset="0"/>
          <a:ea typeface="ＭＳ Ｐゴシック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Century Gothic" pitchFamily="34" charset="0"/>
          <a:ea typeface="ＭＳ Ｐゴシック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Century Gothic" pitchFamily="34" charset="0"/>
          <a:ea typeface="ＭＳ Ｐゴシック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hlink"/>
          </a:solidFill>
          <a:latin typeface="+mn-lt"/>
          <a:ea typeface="ＭＳ Ｐゴシック" panose="020B0600070205080204" pitchFamily="34" charset="-128"/>
          <a:cs typeface="MS PGothic" charset="0"/>
        </a:defRPr>
      </a:lvl1pPr>
      <a:lvl2pPr marL="3175" indent="-1588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hlink"/>
          </a:solidFill>
          <a:latin typeface="+mn-lt"/>
          <a:ea typeface="ＭＳ Ｐゴシック" panose="020B0600070205080204" pitchFamily="34" charset="-128"/>
          <a:cs typeface="MS PGothic" charset="0"/>
        </a:defRPr>
      </a:lvl2pPr>
      <a:lvl3pPr marL="209550" indent="-20002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hlink"/>
          </a:solidFill>
          <a:latin typeface="+mn-lt"/>
          <a:ea typeface="ＭＳ Ｐゴシック" panose="020B0600070205080204" pitchFamily="34" charset="-128"/>
          <a:cs typeface="MS PGothic" charset="0"/>
        </a:defRPr>
      </a:lvl3pPr>
      <a:lvl4pPr marL="396875" indent="-184150" algn="l" rtl="0" eaLnBrk="0" fontAlgn="base" hangingPunct="0">
        <a:spcBef>
          <a:spcPct val="20000"/>
        </a:spcBef>
        <a:spcAft>
          <a:spcPct val="0"/>
        </a:spcAft>
        <a:buFont typeface="Century Gothic" panose="020B0502020202020204" pitchFamily="34" charset="0"/>
        <a:buChar char="–"/>
        <a:defRPr sz="1500">
          <a:solidFill>
            <a:schemeClr val="hlink"/>
          </a:solidFill>
          <a:latin typeface="+mn-lt"/>
          <a:ea typeface="ＭＳ Ｐゴシック" panose="020B0600070205080204" pitchFamily="34" charset="-128"/>
          <a:cs typeface="MS PGothic" charset="0"/>
        </a:defRPr>
      </a:lvl4pPr>
      <a:lvl5pPr marL="603250" indent="-204788" algn="l" rtl="0" eaLnBrk="0" fontAlgn="base" hangingPunct="0">
        <a:spcBef>
          <a:spcPct val="20000"/>
        </a:spcBef>
        <a:spcAft>
          <a:spcPct val="0"/>
        </a:spcAft>
        <a:buSzPct val="65000"/>
        <a:buFont typeface="Century Gothic" panose="020B0502020202020204" pitchFamily="34" charset="0"/>
        <a:buChar char="►"/>
        <a:defRPr sz="1500">
          <a:solidFill>
            <a:schemeClr val="hlink"/>
          </a:solidFill>
          <a:latin typeface="+mn-lt"/>
          <a:ea typeface="ＭＳ Ｐゴシック" panose="020B0600070205080204" pitchFamily="34" charset="-128"/>
          <a:cs typeface="MS PGothic" charset="0"/>
        </a:defRPr>
      </a:lvl5pPr>
      <a:lvl6pPr marL="1060450" indent="-204788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6pPr>
      <a:lvl7pPr marL="1517650" indent="-204788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7pPr>
      <a:lvl8pPr marL="1974850" indent="-204788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8pPr>
      <a:lvl9pPr marL="2432050" indent="-204788" algn="l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9876" y="117477"/>
            <a:ext cx="935672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6" y="765177"/>
            <a:ext cx="9356725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6700" y="6308725"/>
            <a:ext cx="58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13">
                <a:solidFill>
                  <a:srgbClr val="072769"/>
                </a:solidFill>
                <a:cs typeface="+mn-cs"/>
              </a:defRPr>
            </a:lvl1pPr>
          </a:lstStyle>
          <a:p>
            <a:pPr>
              <a:defRPr/>
            </a:pPr>
            <a:fld id="{7B166E65-F3F6-4C2D-B38A-9F9F5E5819AA}" type="slidenum">
              <a:rPr lang="en-GB" altLang="en-US">
                <a:latin typeface="Century Gothic"/>
                <a:ea typeface="MS PGothic" pitchFamily="34" charset="-128"/>
              </a:rPr>
              <a:pPr>
                <a:defRPr/>
              </a:pPr>
              <a:t>‹#›</a:t>
            </a:fld>
            <a:endParaRPr lang="en-GB" altLang="en-US" dirty="0">
              <a:latin typeface="Century Gothic"/>
              <a:ea typeface="MS PGothic" pitchFamily="34" charset="-128"/>
            </a:endParaRPr>
          </a:p>
        </p:txBody>
      </p:sp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273051" y="620713"/>
            <a:ext cx="9356725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1E185A"/>
              </a:solidFill>
              <a:latin typeface="Century Gothic"/>
              <a:ea typeface="MS PGothic" pitchFamily="34" charset="-128"/>
            </a:endParaRPr>
          </a:p>
        </p:txBody>
      </p:sp>
      <p:sp>
        <p:nvSpPr>
          <p:cNvPr id="1031" name="Line 10"/>
          <p:cNvSpPr>
            <a:spLocks noChangeShapeType="1"/>
          </p:cNvSpPr>
          <p:nvPr/>
        </p:nvSpPr>
        <p:spPr bwMode="auto">
          <a:xfrm>
            <a:off x="269876" y="6237288"/>
            <a:ext cx="9356725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1E185A"/>
              </a:solidFill>
              <a:latin typeface="Century Gothic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737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313" r:id="rId1"/>
    <p:sldLayoutId id="2147487314" r:id="rId2"/>
    <p:sldLayoutId id="2147487315" r:id="rId3"/>
    <p:sldLayoutId id="2147487316" r:id="rId4"/>
    <p:sldLayoutId id="2147487317" r:id="rId5"/>
    <p:sldLayoutId id="2147487318" r:id="rId6"/>
    <p:sldLayoutId id="2147487319" r:id="rId7"/>
    <p:sldLayoutId id="2147487320" r:id="rId8"/>
    <p:sldLayoutId id="2147487321" r:id="rId9"/>
    <p:sldLayoutId id="2147487322" r:id="rId10"/>
    <p:sldLayoutId id="2147487323" r:id="rId11"/>
  </p:sldLayoutIdLst>
  <p:transition spd="med"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950" b="1">
          <a:solidFill>
            <a:schemeClr val="hlink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50" b="1">
          <a:solidFill>
            <a:schemeClr val="hlink"/>
          </a:solidFill>
          <a:latin typeface="Century Gothic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50" b="1">
          <a:solidFill>
            <a:schemeClr val="hlink"/>
          </a:solidFill>
          <a:latin typeface="Century Gothic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50" b="1">
          <a:solidFill>
            <a:schemeClr val="hlink"/>
          </a:solidFill>
          <a:latin typeface="Century Gothic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50" b="1">
          <a:solidFill>
            <a:schemeClr val="hlink"/>
          </a:solidFill>
          <a:latin typeface="Century Gothic" pitchFamily="34" charset="0"/>
          <a:ea typeface="MS PGothic" pitchFamily="34" charset="-128"/>
          <a:cs typeface="ＭＳ Ｐゴシック" charset="0"/>
        </a:defRPr>
      </a:lvl5pPr>
      <a:lvl6pPr marL="371475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Century Gothic" pitchFamily="34" charset="0"/>
        </a:defRPr>
      </a:lvl6pPr>
      <a:lvl7pPr marL="74295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Century Gothic" pitchFamily="34" charset="0"/>
        </a:defRPr>
      </a:lvl7pPr>
      <a:lvl8pPr marL="1114425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Century Gothic" pitchFamily="34" charset="0"/>
        </a:defRPr>
      </a:lvl8pPr>
      <a:lvl9pPr marL="1485900" algn="l" rtl="0" fontAlgn="base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Century Gothic" pitchFamily="34" charset="0"/>
        </a:defRPr>
      </a:lvl9pPr>
    </p:titleStyle>
    <p:bodyStyle>
      <a:lvl1pPr marL="278606" indent="-278606" algn="l" rtl="0" eaLnBrk="0" fontAlgn="base" hangingPunct="0">
        <a:spcBef>
          <a:spcPct val="20000"/>
        </a:spcBef>
        <a:spcAft>
          <a:spcPct val="0"/>
        </a:spcAft>
        <a:defRPr b="1">
          <a:solidFill>
            <a:schemeClr val="hlink"/>
          </a:solidFill>
          <a:latin typeface="+mn-lt"/>
          <a:ea typeface="MS PGothic" pitchFamily="34" charset="-128"/>
          <a:cs typeface="ＭＳ Ｐゴシック" charset="0"/>
        </a:defRPr>
      </a:lvl1pPr>
      <a:lvl2pPr marL="2580" indent="-129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hlink"/>
          </a:solidFill>
          <a:latin typeface="+mn-lt"/>
          <a:ea typeface="MS PGothic" pitchFamily="34" charset="-128"/>
        </a:defRPr>
      </a:lvl2pPr>
      <a:lvl3pPr marL="170259" indent="-16252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hlink"/>
          </a:solidFill>
          <a:latin typeface="+mn-lt"/>
          <a:ea typeface="MS PGothic" pitchFamily="34" charset="-128"/>
        </a:defRPr>
      </a:lvl3pPr>
      <a:lvl4pPr marL="322461" indent="-149622" algn="l" rtl="0" eaLnBrk="0" fontAlgn="base" hangingPunct="0">
        <a:spcBef>
          <a:spcPct val="20000"/>
        </a:spcBef>
        <a:spcAft>
          <a:spcPct val="0"/>
        </a:spcAft>
        <a:buFont typeface="Century Gothic" pitchFamily="34" charset="0"/>
        <a:buChar char="–"/>
        <a:defRPr sz="1219">
          <a:solidFill>
            <a:schemeClr val="hlink"/>
          </a:solidFill>
          <a:latin typeface="+mn-lt"/>
          <a:ea typeface="MS PGothic" pitchFamily="34" charset="-128"/>
        </a:defRPr>
      </a:lvl4pPr>
      <a:lvl5pPr marL="490141" indent="-166390" algn="l" rtl="0" eaLnBrk="0" fontAlgn="base" hangingPunct="0">
        <a:spcBef>
          <a:spcPct val="20000"/>
        </a:spcBef>
        <a:spcAft>
          <a:spcPct val="0"/>
        </a:spcAft>
        <a:buSzPct val="65000"/>
        <a:buFont typeface="Century Gothic" pitchFamily="34" charset="0"/>
        <a:buChar char="►"/>
        <a:defRPr sz="1219">
          <a:solidFill>
            <a:schemeClr val="hlink"/>
          </a:solidFill>
          <a:latin typeface="+mn-lt"/>
          <a:ea typeface="MS PGothic" pitchFamily="34" charset="-128"/>
        </a:defRPr>
      </a:lvl5pPr>
      <a:lvl6pPr marL="861616" indent="-166390" algn="l" rtl="0" fontAlgn="base">
        <a:spcBef>
          <a:spcPct val="20000"/>
        </a:spcBef>
        <a:spcAft>
          <a:spcPct val="0"/>
        </a:spcAft>
        <a:buChar char="•"/>
        <a:defRPr sz="1219">
          <a:solidFill>
            <a:schemeClr val="tx1"/>
          </a:solidFill>
          <a:latin typeface="+mn-lt"/>
        </a:defRPr>
      </a:lvl6pPr>
      <a:lvl7pPr marL="1233091" indent="-166390" algn="l" rtl="0" fontAlgn="base">
        <a:spcBef>
          <a:spcPct val="20000"/>
        </a:spcBef>
        <a:spcAft>
          <a:spcPct val="0"/>
        </a:spcAft>
        <a:buChar char="•"/>
        <a:defRPr sz="1219">
          <a:solidFill>
            <a:schemeClr val="tx1"/>
          </a:solidFill>
          <a:latin typeface="+mn-lt"/>
        </a:defRPr>
      </a:lvl7pPr>
      <a:lvl8pPr marL="1604566" indent="-166390" algn="l" rtl="0" fontAlgn="base">
        <a:spcBef>
          <a:spcPct val="20000"/>
        </a:spcBef>
        <a:spcAft>
          <a:spcPct val="0"/>
        </a:spcAft>
        <a:buChar char="•"/>
        <a:defRPr sz="1219">
          <a:solidFill>
            <a:schemeClr val="tx1"/>
          </a:solidFill>
          <a:latin typeface="+mn-lt"/>
        </a:defRPr>
      </a:lvl8pPr>
      <a:lvl9pPr marL="1976041" indent="-166390" algn="l" rtl="0" fontAlgn="base">
        <a:spcBef>
          <a:spcPct val="20000"/>
        </a:spcBef>
        <a:spcAft>
          <a:spcPct val="0"/>
        </a:spcAft>
        <a:buChar char="•"/>
        <a:defRPr sz="1219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6"/>
          <p:cNvSpPr>
            <a:spLocks noGrp="1"/>
          </p:cNvSpPr>
          <p:nvPr>
            <p:ph type="ctrTitle"/>
          </p:nvPr>
        </p:nvSpPr>
        <p:spPr>
          <a:xfrm>
            <a:off x="1565032" y="1338164"/>
            <a:ext cx="7121768" cy="121245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pPr>
              <a:defRPr/>
            </a:pPr>
            <a:r>
              <a:rPr lang="en-GB" altLang="en-US" sz="2800" dirty="0">
                <a:solidFill>
                  <a:srgbClr val="0070C0"/>
                </a:solidFill>
                <a:latin typeface="Century Gothic" panose="020B0502020202020204" pitchFamily="34" charset="0"/>
              </a:rPr>
              <a:t>EVO Agile Unit Pricing : Estimation process</a:t>
            </a:r>
            <a:endParaRPr lang="en-GB" altLang="en-US" sz="2925" cap="all" dirty="0">
              <a:solidFill>
                <a:srgbClr val="0070C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1880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BAU  Vs. Digital Unit Price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2873-B333-4D8B-B02A-A7671015B5B9}" type="slidenum">
              <a:rPr lang="en-GB" altLang="en-US"/>
              <a:pPr/>
              <a:t>10</a:t>
            </a:fld>
            <a:endParaRPr lang="en-GB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914400"/>
            <a:ext cx="899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endParaRPr lang="en-GB" sz="1600" dirty="0">
              <a:latin typeface="+mj-lt"/>
            </a:endParaRPr>
          </a:p>
          <a:p>
            <a:r>
              <a:rPr lang="en-GB" dirty="0">
                <a:latin typeface="+mj-lt"/>
              </a:rPr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694598"/>
              </p:ext>
            </p:extLst>
          </p:nvPr>
        </p:nvGraphicFramePr>
        <p:xfrm>
          <a:off x="381000" y="990600"/>
          <a:ext cx="9067800" cy="3581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BAU Pricing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/>
                        <a:t>Digital Pricing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Unit is based on business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Unit is based on effort required to</a:t>
                      </a:r>
                      <a:r>
                        <a:rPr lang="en-GB" sz="1200" baseline="0" dirty="0"/>
                        <a:t> perform test execution for one testing story point.</a:t>
                      </a:r>
                      <a:endParaRPr lang="en-GB" sz="1200" dirty="0"/>
                    </a:p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Model based on Waterfall 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Model based on Agile 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Higher offshore ratio . Majority</a:t>
                      </a:r>
                      <a:r>
                        <a:rPr lang="en-GB" sz="1200" baseline="0" dirty="0"/>
                        <a:t> of project work is performed from offshore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  <a:p>
                      <a:r>
                        <a:rPr lang="en-GB" sz="1200" dirty="0"/>
                        <a:t>Higher onsite ratio in order to</a:t>
                      </a:r>
                      <a:r>
                        <a:rPr lang="en-GB" sz="1200" baseline="0" dirty="0"/>
                        <a:t> participate in Agile activities, scrum meetings, make use of real devices for testing, production checkouts.</a:t>
                      </a:r>
                    </a:p>
                    <a:p>
                      <a:endParaRPr lang="en-GB" sz="1200" baseline="0" dirty="0"/>
                    </a:p>
                    <a:p>
                      <a:r>
                        <a:rPr lang="en-GB" sz="1200" baseline="0" dirty="0"/>
                        <a:t>Majority of project work is done at onsite.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Unit</a:t>
                      </a:r>
                      <a:r>
                        <a:rPr lang="en-GB" sz="1200" baseline="0" dirty="0"/>
                        <a:t> price calculation is done at test cases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Unit</a:t>
                      </a:r>
                      <a:r>
                        <a:rPr lang="en-GB" sz="1200" baseline="0" dirty="0"/>
                        <a:t> price calculation is done at testing story point (Requirement) level.</a:t>
                      </a:r>
                    </a:p>
                    <a:p>
                      <a:r>
                        <a:rPr lang="en-GB" sz="1200" baseline="0" dirty="0"/>
                        <a:t>Hence, the unit cost difference is high in Digital compare to BAU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Down time</a:t>
                      </a:r>
                      <a:r>
                        <a:rPr lang="en-GB" sz="1200" baseline="0" dirty="0"/>
                        <a:t> is assumed 2%-9% for the calculation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Down time</a:t>
                      </a:r>
                      <a:r>
                        <a:rPr lang="en-GB" sz="1200" baseline="0" dirty="0"/>
                        <a:t> is assumed &lt; 1% for the calculation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 rot="19307873">
            <a:off x="1215814" y="3130898"/>
            <a:ext cx="7924800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</a:rPr>
              <a:t>Need To Remove</a:t>
            </a:r>
          </a:p>
        </p:txBody>
      </p:sp>
    </p:spTree>
    <p:extLst>
      <p:ext uri="{BB962C8B-B14F-4D97-AF65-F5344CB8AC3E}">
        <p14:creationId xmlns:p14="http://schemas.microsoft.com/office/powerpoint/2010/main" val="63683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 bwMode="auto">
          <a:xfrm>
            <a:off x="304800" y="5410200"/>
            <a:ext cx="3048000" cy="228600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</a:rPr>
              <a:t>Calculation consideration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162800" y="4038600"/>
            <a:ext cx="2460626" cy="914400"/>
          </a:xfrm>
          <a:prstGeom prst="roundRect">
            <a:avLst>
              <a:gd name="adj" fmla="val 6863"/>
            </a:avLst>
          </a:prstGeom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entury Gothic" pitchFamily="34" charset="0"/>
              </a:rPr>
              <a:t>Legends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</a:rPr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Price Calculator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0FF6-ED00-4C31-A2EE-0941F1876A25}" type="slidenum">
              <a:rPr lang="en-GB" altLang="en-US" smtClean="0"/>
              <a:pPr/>
              <a:t>11</a:t>
            </a:fld>
            <a:endParaRPr lang="en-GB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689918"/>
              </p:ext>
            </p:extLst>
          </p:nvPr>
        </p:nvGraphicFramePr>
        <p:xfrm>
          <a:off x="3886200" y="4053384"/>
          <a:ext cx="3124201" cy="899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5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1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Testing story point velocity by one resource ( 10 Days Sprint)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ndara" charset="0"/>
                      </a:endParaRPr>
                    </a:p>
                  </a:txBody>
                  <a:tcPr marL="12700" marR="12700" marT="127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900" u="none" strike="noStrike" dirty="0">
                          <a:effectLst/>
                        </a:rPr>
                        <a:t>8.25</a:t>
                      </a:r>
                      <a:endParaRPr lang="hr-H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2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Total Saving( Per Sprint)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ndara" charset="0"/>
                      </a:endParaRPr>
                    </a:p>
                  </a:txBody>
                  <a:tcPr marL="12700" marR="12700" marT="127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u="none" strike="noStrike" dirty="0">
                          <a:effectLst/>
                        </a:rPr>
                        <a:t>6%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2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Expected Onsite : Offshore Ratio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ndara" charset="0"/>
                      </a:endParaRPr>
                    </a:p>
                  </a:txBody>
                  <a:tcPr marL="12700" marR="12700" marT="127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u="none" strike="noStrike" dirty="0">
                          <a:effectLst/>
                        </a:rPr>
                        <a:t>  60:40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52922"/>
              </p:ext>
            </p:extLst>
          </p:nvPr>
        </p:nvGraphicFramePr>
        <p:xfrm>
          <a:off x="8001000" y="4244788"/>
          <a:ext cx="16002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3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Input</a:t>
                      </a:r>
                      <a:r>
                        <a:rPr lang="en-US" sz="9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 Field</a:t>
                      </a:r>
                      <a:endParaRPr lang="en-US" sz="9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Calculated</a:t>
                      </a:r>
                      <a:r>
                        <a:rPr lang="en-US" sz="9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 Value</a:t>
                      </a:r>
                      <a:endParaRPr lang="en-US" sz="9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Final Cost</a:t>
                      </a:r>
                      <a:r>
                        <a:rPr lang="en-US" sz="9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</a:rPr>
                        <a:t>/ Savings</a:t>
                      </a:r>
                      <a:endParaRPr lang="en-US" sz="9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 bwMode="auto">
          <a:xfrm>
            <a:off x="304800" y="5638800"/>
            <a:ext cx="9318626" cy="457200"/>
          </a:xfrm>
          <a:prstGeom prst="roundRect">
            <a:avLst>
              <a:gd name="adj" fmla="val 5410"/>
            </a:avLst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Wingdings" charset="2"/>
              <a:buChar char="ü"/>
            </a:pPr>
            <a:r>
              <a:rPr lang="en-US" sz="1000" dirty="0">
                <a:solidFill>
                  <a:schemeClr val="tx1"/>
                </a:solidFill>
                <a:latin typeface="Century Gothic" pitchFamily="34" charset="0"/>
              </a:rPr>
              <a:t>Considered Threshold limit as additional 10% story points from baseline no of units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000" dirty="0">
                <a:solidFill>
                  <a:schemeClr val="tx1"/>
                </a:solidFill>
                <a:latin typeface="Century Gothic" pitchFamily="34" charset="0"/>
              </a:rPr>
              <a:t>Onsite : Offshore Ratio has been arrived based on current model.</a:t>
            </a:r>
          </a:p>
          <a:p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889462"/>
              </p:ext>
            </p:extLst>
          </p:nvPr>
        </p:nvGraphicFramePr>
        <p:xfrm>
          <a:off x="304800" y="5039360"/>
          <a:ext cx="928052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9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Unit Price for BAU</a:t>
                      </a:r>
                      <a:r>
                        <a:rPr lang="en-GB" sz="14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Project ( HIP, MIP &amp; GF –SEO- Servicing)</a:t>
                      </a:r>
                      <a:endParaRPr lang="en-GB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£340.68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48798"/>
              </p:ext>
            </p:extLst>
          </p:nvPr>
        </p:nvGraphicFramePr>
        <p:xfrm>
          <a:off x="304800" y="529137"/>
          <a:ext cx="9318626" cy="341488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7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9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82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27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89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827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680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96430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24508">
                <a:tc rowSpan="23"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New Unit Price Model</a:t>
                      </a:r>
                    </a:p>
                  </a:txBody>
                  <a:tcPr marL="7235" marR="7235" marT="7235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Onsite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Offshore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Total Resource Planned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0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T5-PL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T4-TL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T3 - Sr Tester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T5-PL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T4-TL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T3 - Sr Tester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Resource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Onsite </a:t>
                      </a:r>
                      <a:b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(LCL : 55%)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Offshore </a:t>
                      </a:r>
                      <a:b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</a:b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(UCL : 45%)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50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63%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38%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GB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en-GB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GB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4">
                  <a:txBody>
                    <a:bodyPr/>
                    <a:lstStyle/>
                    <a:p>
                      <a:pPr algn="ctr" fontAlgn="ctr"/>
                      <a:r>
                        <a:rPr lang="en-GB" sz="1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235" marR="7235" marT="72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50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Start Date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01/10/2016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End date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30/10/2016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50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No of Story Dev Story Point (Planned for 1 Sprint)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ndara"/>
                        </a:rPr>
                        <a:t> </a:t>
                      </a:r>
                    </a:p>
                  </a:txBody>
                  <a:tcPr marL="7235" marR="7235" marT="72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50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Total No of Sprints between start date and end date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ndara"/>
                        </a:rPr>
                        <a:t> </a:t>
                      </a:r>
                    </a:p>
                  </a:txBody>
                  <a:tcPr marL="7235" marR="7235" marT="72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1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GB" sz="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" b="0" i="0" u="none" strike="noStrike" dirty="0">
                          <a:solidFill>
                            <a:srgbClr val="FF0000"/>
                          </a:solidFill>
                          <a:effectLst/>
                          <a:latin typeface="Candara"/>
                        </a:rPr>
                        <a:t> </a:t>
                      </a:r>
                    </a:p>
                  </a:txBody>
                  <a:tcPr marL="7235" marR="7235" marT="72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450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 dirty="0">
                          <a:solidFill>
                            <a:srgbClr val="203864"/>
                          </a:solidFill>
                          <a:effectLst/>
                          <a:latin typeface="+mn-lt"/>
                        </a:rPr>
                        <a:t>Effort split in a Story Point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ndara"/>
                        </a:rPr>
                        <a:t> </a:t>
                      </a:r>
                    </a:p>
                  </a:txBody>
                  <a:tcPr marL="7235" marR="7235" marT="72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0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User story testing (Analysis &amp; Planning + Design + Execution)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Regression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Tier 1 &amp; Exploratory Test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Production Checkout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 </a:t>
                      </a:r>
                    </a:p>
                  </a:txBody>
                  <a:tcPr marL="7235" marR="7235" marT="72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450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Required Testing?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 </a:t>
                      </a:r>
                    </a:p>
                  </a:txBody>
                  <a:tcPr marL="7235" marR="7235" marT="72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450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Assumed %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ndara"/>
                        </a:rPr>
                        <a:t> </a:t>
                      </a:r>
                    </a:p>
                  </a:txBody>
                  <a:tcPr marL="7235" marR="7235" marT="72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450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of Unit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ndara"/>
                        </a:rPr>
                        <a:t> </a:t>
                      </a:r>
                    </a:p>
                  </a:txBody>
                  <a:tcPr marL="7235" marR="7235" marT="72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983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10">
                  <a:txBody>
                    <a:bodyPr/>
                    <a:lstStyle/>
                    <a:p>
                      <a:pPr algn="ctr" fontAlgn="ctr"/>
                      <a:r>
                        <a:rPr lang="en-GB" sz="1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" b="0" i="0" u="none" strike="noStrike" dirty="0">
                        <a:solidFill>
                          <a:srgbClr val="203864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" b="0" i="0" u="none" strike="noStrike" dirty="0">
                        <a:solidFill>
                          <a:srgbClr val="203864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" b="0" i="0" u="none" strike="noStrike" dirty="0">
                          <a:solidFill>
                            <a:srgbClr val="203864"/>
                          </a:solidFill>
                          <a:effectLst/>
                          <a:latin typeface="Candara"/>
                        </a:rPr>
                        <a:t> </a:t>
                      </a:r>
                    </a:p>
                  </a:txBody>
                  <a:tcPr marL="7235" marR="7235" marT="72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10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" b="0" i="0" u="none" strike="noStrike" dirty="0">
                        <a:solidFill>
                          <a:srgbClr val="203864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0" b="0" i="0" u="none" strike="noStrike" dirty="0">
                        <a:solidFill>
                          <a:srgbClr val="203864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" b="0" i="0" u="none" strike="noStrike" dirty="0">
                          <a:solidFill>
                            <a:srgbClr val="203864"/>
                          </a:solidFill>
                          <a:effectLst/>
                          <a:latin typeface="Candara"/>
                        </a:rPr>
                        <a:t> </a:t>
                      </a:r>
                    </a:p>
                  </a:txBody>
                  <a:tcPr marL="7235" marR="7235" marT="72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20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Baseline * Sprint Velocity</a:t>
                      </a:r>
                      <a:br>
                        <a:rPr lang="en-GB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(No of Story Points)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One Story Point</a:t>
                      </a:r>
                      <a:br>
                        <a:rPr lang="en-GB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(1 Story Point)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FFFFFF"/>
                        </a:solidFill>
                        <a:effectLst/>
                        <a:latin typeface="Candara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Total no of unit required for the sprint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Current Sprint Cost (10 Days)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ndara"/>
                        </a:rPr>
                        <a:t> 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373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 Price (£)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Time Required (Hrs)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ndara"/>
                        </a:rPr>
                        <a:t> 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450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65.96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£340.68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9.17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67.50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22996.15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ndara"/>
                        </a:rPr>
                        <a:t> </a:t>
                      </a:r>
                    </a:p>
                  </a:txBody>
                  <a:tcPr marL="7235" marR="7235" marT="723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450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800" b="0" i="0" u="none" strike="noStrike" dirty="0">
                        <a:solidFill>
                          <a:srgbClr val="203864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T&amp;M Model cost Vs</a:t>
                      </a:r>
                      <a:r>
                        <a:rPr lang="en-GB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Unit Price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GB" sz="700" b="0" i="0" u="none" strike="noStrike" dirty="0">
                        <a:solidFill>
                          <a:srgbClr val="203864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 </a:t>
                      </a:r>
                    </a:p>
                  </a:txBody>
                  <a:tcPr marL="7235" marR="7235" marT="72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450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ndara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ndara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GB" sz="800" b="0" i="0" u="none" strike="noStrike">
                        <a:solidFill>
                          <a:srgbClr val="FF0000"/>
                        </a:solidFill>
                        <a:effectLst/>
                        <a:latin typeface="Canda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203864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T&amp;M</a:t>
                      </a:r>
                      <a:r>
                        <a:rPr lang="en-GB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Model cost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£52,294</a:t>
                      </a: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 </a:t>
                      </a:r>
                    </a:p>
                  </a:txBody>
                  <a:tcPr marL="7235" marR="7235" marT="72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450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nda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235" marR="7235" marT="723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 with Unit Price Model</a:t>
                      </a: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£49,441</a:t>
                      </a: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 </a:t>
                      </a:r>
                    </a:p>
                  </a:txBody>
                  <a:tcPr marL="7235" marR="7235" marT="72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741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Cost per Sprint</a:t>
                      </a:r>
                    </a:p>
                  </a:txBody>
                  <a:tcPr marL="7235" marR="7235" marT="7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800" b="1" i="0" u="none" strike="noStrike" dirty="0">
                        <a:solidFill>
                          <a:srgbClr val="FFFFFF"/>
                        </a:solidFill>
                        <a:effectLst/>
                        <a:latin typeface="Candara"/>
                      </a:endParaRPr>
                    </a:p>
                  </a:txBody>
                  <a:tcPr marL="7235" marR="7235" marT="7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800" b="1" i="0" u="none" strike="noStrike" dirty="0">
                        <a:solidFill>
                          <a:srgbClr val="FFFFFF"/>
                        </a:solidFill>
                        <a:effectLst/>
                        <a:latin typeface="Candara"/>
                      </a:endParaRPr>
                    </a:p>
                  </a:txBody>
                  <a:tcPr marL="7235" marR="7235" marT="7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800" b="1" i="0" u="none" strike="noStrike" dirty="0">
                        <a:solidFill>
                          <a:srgbClr val="FFFFFF"/>
                        </a:solidFill>
                        <a:effectLst/>
                        <a:latin typeface="Candar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Total Cost</a:t>
                      </a:r>
                    </a:p>
                  </a:txBody>
                  <a:tcPr marL="7235" marR="7235" marT="7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Savings</a:t>
                      </a: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£2,853</a:t>
                      </a:r>
                    </a:p>
                  </a:txBody>
                  <a:tcPr marL="7235" marR="7235" marT="72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/>
                        </a:rPr>
                        <a:t> </a:t>
                      </a:r>
                    </a:p>
                  </a:txBody>
                  <a:tcPr marL="7235" marR="7235" marT="72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20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Estimated Sprint Cost</a:t>
                      </a:r>
                    </a:p>
                  </a:txBody>
                  <a:tcPr marL="7235" marR="7235" marT="72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£22,473</a:t>
                      </a:r>
                    </a:p>
                  </a:txBody>
                  <a:tcPr marL="7235" marR="7235" marT="7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35" marR="7235" marT="7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35" marR="7235" marT="7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£49,441</a:t>
                      </a:r>
                    </a:p>
                  </a:txBody>
                  <a:tcPr marL="7235" marR="7235" marT="7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235" marR="7235" marT="72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 Baseline: Average Capacity with Current Team</a:t>
                      </a:r>
                      <a:b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35" marR="7235" marT="7235" marB="0" anchor="ctr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453906"/>
              </p:ext>
            </p:extLst>
          </p:nvPr>
        </p:nvGraphicFramePr>
        <p:xfrm>
          <a:off x="304799" y="4038601"/>
          <a:ext cx="3048001" cy="838200"/>
        </p:xfrm>
        <a:graphic>
          <a:graphicData uri="http://schemas.openxmlformats.org/drawingml/2006/table">
            <a:tbl>
              <a:tblPr/>
              <a:tblGrid>
                <a:gridCol w="799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32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Baseline no of unit considered</a:t>
                      </a:r>
                      <a:r>
                        <a:rPr lang="en-GB" sz="10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 for  one sprint 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( Individual Scrum)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Total Baseline Unit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GreenFlag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70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152400" y="5433700"/>
            <a:ext cx="2210662" cy="586100"/>
          </a:xfrm>
          <a:prstGeom prst="roundRect">
            <a:avLst/>
          </a:prstGeom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</a:rPr>
              <a:t>Change in no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</a:rPr>
              <a:t> of Unit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93528835"/>
              </p:ext>
            </p:extLst>
          </p:nvPr>
        </p:nvGraphicFramePr>
        <p:xfrm>
          <a:off x="990600" y="1143000"/>
          <a:ext cx="7924800" cy="4944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ounded Rectangle 9"/>
          <p:cNvSpPr/>
          <p:nvPr/>
        </p:nvSpPr>
        <p:spPr bwMode="auto">
          <a:xfrm>
            <a:off x="7085738" y="5433700"/>
            <a:ext cx="2210662" cy="586100"/>
          </a:xfrm>
          <a:prstGeom prst="roundRect">
            <a:avLst/>
          </a:prstGeom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</a:rPr>
              <a:t>Change in Unit Price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raising change request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0FF6-ED00-4C31-A2EE-0941F1876A25}" type="slidenum">
              <a:rPr lang="en-GB" altLang="en-US" smtClean="0"/>
              <a:pPr/>
              <a:t>12</a:t>
            </a:fld>
            <a:endParaRPr lang="en-GB" altLang="en-US" dirty="0"/>
          </a:p>
        </p:txBody>
      </p:sp>
      <p:sp>
        <p:nvSpPr>
          <p:cNvPr id="8" name="Oval 7"/>
          <p:cNvSpPr/>
          <p:nvPr/>
        </p:nvSpPr>
        <p:spPr bwMode="auto">
          <a:xfrm>
            <a:off x="7128084" y="5532262"/>
            <a:ext cx="432000" cy="4320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7738" y="5486400"/>
            <a:ext cx="432000" cy="43200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7738" y="609600"/>
            <a:ext cx="9525862" cy="5730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en-GB" sz="1200" dirty="0">
                <a:solidFill>
                  <a:srgbClr val="002060"/>
                </a:solidFill>
              </a:rPr>
              <a:t>A Change Request will be raised to increase the unit consumption or per unit price under the </a:t>
            </a:r>
            <a:r>
              <a:rPr lang="en-US" sz="1200" dirty="0">
                <a:solidFill>
                  <a:srgbClr val="002060"/>
                </a:solidFill>
              </a:rPr>
              <a:t>following scenarios:</a:t>
            </a:r>
            <a:endParaRPr lang="en-GB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295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cost Vs Testing cost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0FF6-ED00-4C31-A2EE-0941F1876A25}" type="slidenum">
              <a:rPr lang="en-GB" altLang="en-US" smtClean="0"/>
              <a:pPr/>
              <a:t>13</a:t>
            </a:fld>
            <a:endParaRPr lang="en-GB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4038600"/>
            <a:ext cx="909319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n w="0"/>
                <a:latin typeface="+mj-lt"/>
              </a:rPr>
              <a:t>Home – New Quote &amp; Buy</a:t>
            </a:r>
          </a:p>
          <a:p>
            <a:endParaRPr lang="en-GB" sz="11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r>
              <a:rPr lang="en-GB" sz="1100" dirty="0">
                <a:ln w="0"/>
                <a:latin typeface="+mj-lt"/>
              </a:rPr>
              <a:t>Testing  Start Date 	:  15/09/2014</a:t>
            </a:r>
          </a:p>
          <a:p>
            <a:r>
              <a:rPr lang="en-GB" sz="1100" dirty="0">
                <a:ln w="0"/>
                <a:latin typeface="+mj-lt"/>
              </a:rPr>
              <a:t>End Date Considered 	: 24/04/2015</a:t>
            </a:r>
          </a:p>
          <a:p>
            <a:endParaRPr lang="en-GB" sz="1100" dirty="0">
              <a:ln w="0"/>
              <a:latin typeface="+mj-lt"/>
            </a:endParaRPr>
          </a:p>
          <a:p>
            <a:r>
              <a:rPr lang="en-GB" sz="1100" b="1" dirty="0">
                <a:ln w="0"/>
                <a:latin typeface="+mj-lt"/>
              </a:rPr>
              <a:t>GreenFlag – New Rescue</a:t>
            </a:r>
          </a:p>
          <a:p>
            <a:endParaRPr lang="en-GB" sz="11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r>
              <a:rPr lang="en-GB" sz="1100" dirty="0">
                <a:ln w="0"/>
                <a:latin typeface="+mj-lt"/>
              </a:rPr>
              <a:t>Testing  Start Date 	:  16/03/2015</a:t>
            </a:r>
          </a:p>
          <a:p>
            <a:r>
              <a:rPr lang="en-GB" sz="1100" dirty="0">
                <a:ln w="0"/>
                <a:latin typeface="+mj-lt"/>
              </a:rPr>
              <a:t>End Date Considered 	:   23/07/2015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737736"/>
              </p:ext>
            </p:extLst>
          </p:nvPr>
        </p:nvGraphicFramePr>
        <p:xfrm>
          <a:off x="226218" y="1152861"/>
          <a:ext cx="9402762" cy="25809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2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0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19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0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1766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 dirty="0" err="1">
                          <a:effectLst/>
                        </a:rPr>
                        <a:t>Sr</a:t>
                      </a:r>
                      <a:r>
                        <a:rPr lang="en-GB" sz="1200" u="none" strike="noStrike" dirty="0">
                          <a:effectLst/>
                        </a:rPr>
                        <a:t> No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 dirty="0">
                          <a:effectLst/>
                        </a:rPr>
                        <a:t>Scrum Team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>
                          <a:effectLst/>
                        </a:rPr>
                        <a:t>Overall Project cost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>
                          <a:effectLst/>
                        </a:rPr>
                        <a:t>Testing Cost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>
                          <a:effectLst/>
                        </a:rPr>
                        <a:t>% Testing cost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 dirty="0">
                          <a:effectLst/>
                        </a:rPr>
                        <a:t>Remarks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8558" marR="8558" marT="8558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391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1E185A"/>
                        </a:solidFill>
                        <a:effectLst/>
                        <a:latin typeface="Century Gothic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 dirty="0">
                          <a:effectLst/>
                        </a:rPr>
                        <a:t>Home</a:t>
                      </a:r>
                      <a:endParaRPr lang="en-GB" sz="1200" b="0" i="0" u="none" strike="noStrike" dirty="0">
                        <a:solidFill>
                          <a:srgbClr val="1E185A"/>
                        </a:solidFill>
                        <a:effectLst/>
                        <a:latin typeface="Century Gothic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 dirty="0">
                          <a:effectLst/>
                        </a:rPr>
                        <a:t>817,000</a:t>
                      </a:r>
                      <a:endParaRPr lang="en-GB" sz="1200" b="0" i="0" u="none" strike="noStrike" dirty="0">
                        <a:solidFill>
                          <a:srgbClr val="1E185A"/>
                        </a:solidFill>
                        <a:effectLst/>
                        <a:latin typeface="Century Gothic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 dirty="0">
                          <a:effectLst/>
                        </a:rPr>
                        <a:t>156,333</a:t>
                      </a:r>
                      <a:endParaRPr lang="en-GB" sz="1200" b="0" i="0" u="none" strike="noStrike" dirty="0">
                        <a:solidFill>
                          <a:srgbClr val="1E185A"/>
                        </a:solidFill>
                        <a:effectLst/>
                        <a:latin typeface="Century Gothic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>
                          <a:effectLst/>
                        </a:rPr>
                        <a:t>19%</a:t>
                      </a:r>
                      <a:endParaRPr lang="en-GB" sz="1200" b="0" i="0" u="none" strike="noStrike">
                        <a:solidFill>
                          <a:srgbClr val="1E185A"/>
                        </a:solidFill>
                        <a:effectLst/>
                        <a:latin typeface="Century Gothic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 dirty="0">
                          <a:effectLst/>
                        </a:rPr>
                        <a:t>went live on 24/04/2015</a:t>
                      </a:r>
                      <a:endParaRPr lang="en-GB" sz="1200" b="0" i="0" u="none" strike="noStrike" dirty="0">
                        <a:solidFill>
                          <a:srgbClr val="1E185A"/>
                        </a:solidFill>
                        <a:effectLst/>
                        <a:latin typeface="Century Gothic"/>
                      </a:endParaRPr>
                    </a:p>
                  </a:txBody>
                  <a:tcPr marL="8558" marR="8558" marT="8558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391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>
                          <a:effectLst/>
                        </a:rPr>
                        <a:t>2</a:t>
                      </a:r>
                      <a:endParaRPr lang="en-GB" sz="1200" b="0" i="0" u="none" strike="noStrike">
                        <a:solidFill>
                          <a:srgbClr val="1E185A"/>
                        </a:solidFill>
                        <a:effectLst/>
                        <a:latin typeface="Century Gothic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>
                          <a:effectLst/>
                        </a:rPr>
                        <a:t>GreenFlag</a:t>
                      </a:r>
                      <a:endParaRPr lang="en-GB" sz="1200" b="0" i="0" u="none" strike="noStrike">
                        <a:solidFill>
                          <a:srgbClr val="1E185A"/>
                        </a:solidFill>
                        <a:effectLst/>
                        <a:latin typeface="Century Gothic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 dirty="0">
                          <a:effectLst/>
                        </a:rPr>
                        <a:t>848,027</a:t>
                      </a:r>
                      <a:endParaRPr lang="en-GB" sz="1200" b="0" i="0" u="none" strike="noStrike" dirty="0">
                        <a:solidFill>
                          <a:srgbClr val="1E185A"/>
                        </a:solidFill>
                        <a:effectLst/>
                        <a:latin typeface="Century Gothic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 dirty="0">
                          <a:effectLst/>
                        </a:rPr>
                        <a:t>89,618</a:t>
                      </a:r>
                      <a:endParaRPr lang="en-GB" sz="1200" b="0" i="0" u="none" strike="noStrike" dirty="0">
                        <a:solidFill>
                          <a:srgbClr val="1E185A"/>
                        </a:solidFill>
                        <a:effectLst/>
                        <a:latin typeface="Century Gothic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 dirty="0">
                          <a:effectLst/>
                        </a:rPr>
                        <a:t>11%</a:t>
                      </a:r>
                      <a:endParaRPr lang="en-GB" sz="1200" b="0" i="0" u="none" strike="noStrike" dirty="0">
                        <a:solidFill>
                          <a:srgbClr val="1E185A"/>
                        </a:solidFill>
                        <a:effectLst/>
                        <a:latin typeface="Century Gothic"/>
                      </a:endParaRPr>
                    </a:p>
                  </a:txBody>
                  <a:tcPr marL="8558" marR="8558" marT="8558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 dirty="0">
                          <a:effectLst/>
                        </a:rPr>
                        <a:t>went live on 23/07/2015</a:t>
                      </a:r>
                      <a:endParaRPr lang="en-GB" sz="1200" b="0" i="0" u="none" strike="noStrike" dirty="0">
                        <a:solidFill>
                          <a:srgbClr val="1E185A"/>
                        </a:solidFill>
                        <a:effectLst/>
                        <a:latin typeface="Century Gothic"/>
                      </a:endParaRPr>
                    </a:p>
                  </a:txBody>
                  <a:tcPr marL="8558" marR="8558" marT="8558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391"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 dirty="0">
                          <a:effectLst/>
                        </a:rPr>
                        <a:t>Total</a:t>
                      </a:r>
                      <a:endParaRPr lang="en-GB" sz="1200" b="0" i="0" u="none" strike="noStrike" dirty="0">
                        <a:solidFill>
                          <a:srgbClr val="1E185A"/>
                        </a:solidFill>
                        <a:effectLst/>
                        <a:latin typeface="Century Gothic"/>
                      </a:endParaRPr>
                    </a:p>
                  </a:txBody>
                  <a:tcPr marL="8558" marR="8558" marT="8558" marB="0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 dirty="0">
                          <a:effectLst/>
                        </a:rPr>
                        <a:t>1,665,027</a:t>
                      </a:r>
                      <a:endParaRPr lang="en-GB" sz="1200" b="0" i="0" u="none" strike="noStrike" dirty="0">
                        <a:solidFill>
                          <a:srgbClr val="1E185A"/>
                        </a:solidFill>
                        <a:effectLst/>
                        <a:latin typeface="Century Gothic"/>
                      </a:endParaRPr>
                    </a:p>
                  </a:txBody>
                  <a:tcPr marL="8558" marR="8558" marT="8558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 dirty="0">
                          <a:effectLst/>
                        </a:rPr>
                        <a:t>245,951</a:t>
                      </a:r>
                      <a:endParaRPr lang="en-GB" sz="1200" b="0" i="0" u="none" strike="noStrike" dirty="0">
                        <a:solidFill>
                          <a:srgbClr val="1E185A"/>
                        </a:solidFill>
                        <a:effectLst/>
                        <a:latin typeface="Century Gothic"/>
                      </a:endParaRPr>
                    </a:p>
                  </a:txBody>
                  <a:tcPr marL="8558" marR="8558" marT="8558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 dirty="0">
                          <a:effectLst/>
                        </a:rPr>
                        <a:t>15%</a:t>
                      </a:r>
                      <a:endParaRPr lang="en-GB" sz="1200" b="0" i="0" u="none" strike="noStrike" dirty="0">
                        <a:solidFill>
                          <a:srgbClr val="1E185A"/>
                        </a:solidFill>
                        <a:effectLst/>
                        <a:latin typeface="Century Gothic"/>
                      </a:endParaRPr>
                    </a:p>
                  </a:txBody>
                  <a:tcPr marL="8558" marR="8558" marT="8558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rgbClr val="1E185A"/>
                        </a:solidFill>
                        <a:effectLst/>
                        <a:latin typeface="Century Gothic"/>
                      </a:endParaRPr>
                    </a:p>
                  </a:txBody>
                  <a:tcPr marL="8558" marR="8558" marT="8558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70329" y="685800"/>
            <a:ext cx="93546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>
                <a:ln w="0"/>
                <a:latin typeface="+mj-lt"/>
              </a:rPr>
              <a:t>Below the cost details for delivering Home new Q&amp;B Journey and GreenFlag new Rescue Journey</a:t>
            </a:r>
          </a:p>
        </p:txBody>
      </p:sp>
      <p:sp>
        <p:nvSpPr>
          <p:cNvPr id="7" name="Rectangle 6"/>
          <p:cNvSpPr/>
          <p:nvPr/>
        </p:nvSpPr>
        <p:spPr bwMode="auto">
          <a:xfrm rot="19307873">
            <a:off x="1187027" y="2673699"/>
            <a:ext cx="7924800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</a:rPr>
              <a:t>Need To Remove</a:t>
            </a:r>
          </a:p>
        </p:txBody>
      </p:sp>
    </p:spTree>
    <p:extLst>
      <p:ext uri="{BB962C8B-B14F-4D97-AF65-F5344CB8AC3E}">
        <p14:creationId xmlns:p14="http://schemas.microsoft.com/office/powerpoint/2010/main" val="183512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vs Agile Unit price cost comparison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0FF6-ED00-4C31-A2EE-0941F1876A25}" type="slidenum">
              <a:rPr lang="en-GB" altLang="en-US" smtClean="0"/>
              <a:pPr/>
              <a:t>14</a:t>
            </a:fld>
            <a:endParaRPr lang="en-GB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70329" y="950893"/>
            <a:ext cx="93546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1400" dirty="0">
                <a:ln w="0"/>
                <a:latin typeface="+mj-lt"/>
              </a:rPr>
              <a:t>We have considered the requirements delivered in one sprint as the sample for assessment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1400" dirty="0">
                <a:ln w="0"/>
                <a:latin typeface="+mj-lt"/>
              </a:rPr>
              <a:t>The same requirements (user stories) were used as the input for the comparison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1400" dirty="0">
                <a:ln w="0"/>
                <a:latin typeface="+mj-lt"/>
              </a:rPr>
              <a:t>11 user stories from the Digital Home Scrum used for the analysis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0584"/>
              </p:ext>
            </p:extLst>
          </p:nvPr>
        </p:nvGraphicFramePr>
        <p:xfrm>
          <a:off x="381000" y="2286000"/>
          <a:ext cx="9144000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686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Delivery Methodology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Waterfall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Agile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5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Number of 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950.93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4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Cost Per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£21.12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£340.68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4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Total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£20,064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£10,220.40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94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Cost Saving</a:t>
                      </a:r>
                      <a:r>
                        <a:rPr lang="en-GB" sz="1400" baseline="0" dirty="0"/>
                        <a:t> in Agile</a:t>
                      </a:r>
                      <a:endParaRPr lang="en-GB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£9843.60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00188" y="4152205"/>
            <a:ext cx="95264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ln w="0"/>
                <a:latin typeface="+mj-lt"/>
              </a:rPr>
              <a:t>Inference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400" dirty="0">
                <a:ln w="0"/>
                <a:latin typeface="+mj-lt"/>
              </a:rPr>
              <a:t>Increase in cost in waterfall model is due to the release process involved and the defined set of deliverables in order to comply with the process and gateways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400" dirty="0">
                <a:ln w="0"/>
                <a:latin typeface="+mj-lt"/>
              </a:rPr>
              <a:t>Agile model and the way of working as a close knit team within the sprint helps in getting requirements built, tested and delivered faster.  </a:t>
            </a:r>
            <a:r>
              <a:rPr lang="en-GB" sz="1200" i="1" dirty="0">
                <a:ln w="0"/>
                <a:latin typeface="+mj-lt"/>
              </a:rPr>
              <a:t>Refer slide 18 and 19 for more information.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400" dirty="0">
                <a:ln w="0"/>
                <a:latin typeface="+mj-lt"/>
              </a:rPr>
              <a:t>Even though the cost per unit is high in agile, overall cost will be significantly less if agile methodology is implemented effectively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256" y="1903226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n w="0"/>
                <a:latin typeface="+mj-lt"/>
              </a:rPr>
              <a:t>Comparison Table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50988" y="631684"/>
            <a:ext cx="1903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ln w="0"/>
                <a:latin typeface="+mj-lt"/>
              </a:rPr>
              <a:t>Comparison criteria</a:t>
            </a:r>
          </a:p>
        </p:txBody>
      </p:sp>
      <p:sp>
        <p:nvSpPr>
          <p:cNvPr id="10" name="Rectangle 9"/>
          <p:cNvSpPr/>
          <p:nvPr/>
        </p:nvSpPr>
        <p:spPr bwMode="auto">
          <a:xfrm rot="19307873">
            <a:off x="1215814" y="3130898"/>
            <a:ext cx="7924800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</a:rPr>
              <a:t>Need To Remove</a:t>
            </a:r>
          </a:p>
        </p:txBody>
      </p:sp>
    </p:spTree>
    <p:extLst>
      <p:ext uri="{BB962C8B-B14F-4D97-AF65-F5344CB8AC3E}">
        <p14:creationId xmlns:p14="http://schemas.microsoft.com/office/powerpoint/2010/main" val="1518744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Assumptions &amp; Consideration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0FF6-ED00-4C31-A2EE-0941F1876A25}" type="slidenum">
              <a:rPr lang="en-GB" altLang="en-US" smtClean="0"/>
              <a:pPr/>
              <a:t>15</a:t>
            </a:fld>
            <a:endParaRPr lang="en-GB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609600"/>
            <a:ext cx="9525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+mj-lt"/>
              </a:rPr>
              <a:t>Unit price model is on the assumption that we are going to have consistent velocity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FF0000"/>
                </a:solidFill>
                <a:latin typeface="+mj-lt"/>
              </a:rPr>
              <a:t>Considered Digital- HIP, MIP and GreenFlag &amp; Serving scrums for the unit price calculation .( MIP - 3 Resources, HIP &amp; Automation - 4 Resources and  GreenFlag &amp; Servicing -1)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+mj-lt"/>
              </a:rPr>
              <a:t>This model of deriving story point cost can be scaled and used wherever agile scrum methodology is used in DLG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+mj-lt"/>
              </a:rPr>
              <a:t>Can be implemented where user story complexity is defined in terms of Fibonacci series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+mj-lt"/>
              </a:rPr>
              <a:t>Can be considered for pricing where user story complexity follows a similar definition as in Digital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+mj-lt"/>
              </a:rPr>
              <a:t>Complexity classification for EVO unit price considered based on one year historical data  in EVO R1.2 Sprint Data . The same complexity classification may not be applicable for other Agile project.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+mj-lt"/>
              </a:rPr>
              <a:t>Story point cost arrived for Digital BAU will not be applicable for Performance, Accessibility &amp; Operational acceptance testing considering the testing effort is different from functional , BCDC and Analytics testing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+mj-lt"/>
              </a:rPr>
              <a:t>Post the definition of unit price, an exercise will be done to scale them to new change projects provided each user story complexity is determined using  Fibonacci series estimation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FF0000"/>
                </a:solidFill>
                <a:latin typeface="+mj-lt"/>
              </a:rPr>
              <a:t>Unit price cost for Performance testing in Digital can be derived from the Unit Price arrived for NFT in BAU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FF0000"/>
                </a:solidFill>
                <a:latin typeface="+mj-lt"/>
              </a:rPr>
              <a:t>Accessibility &amp; OAT testing is currently out of scope for unit price calculation and will follow T&amp;M cost model as the frequency of such request in Digital BAU is rare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+mj-lt"/>
              </a:rPr>
              <a:t>Unit price model will require further socialisation and needs to be agreed with digital business team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+mj-lt"/>
              </a:rPr>
              <a:t>Number of unit will change if there is increase in Down time more than </a:t>
            </a:r>
            <a:r>
              <a:rPr lang="en-GB" sz="1200" dirty="0">
                <a:solidFill>
                  <a:srgbClr val="FF0000"/>
                </a:solidFill>
                <a:latin typeface="+mj-lt"/>
              </a:rPr>
              <a:t>1%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+mj-lt"/>
              </a:rPr>
              <a:t>Unit price is higher for </a:t>
            </a:r>
            <a:r>
              <a:rPr lang="en-GB" sz="1200" dirty="0">
                <a:solidFill>
                  <a:srgbClr val="FF0000"/>
                </a:solidFill>
                <a:latin typeface="+mj-lt"/>
              </a:rPr>
              <a:t>Digital</a:t>
            </a:r>
            <a:r>
              <a:rPr lang="en-GB" sz="1200" dirty="0">
                <a:latin typeface="+mj-lt"/>
              </a:rPr>
              <a:t> when compared to BAU as the unit is not test case and it is a story point and also given it is an agile methodology a higher onsite team ratio is required to participate in production checkout, sprint stand-up meetings and perform testing on real devices which is relatively difficult to offshore.</a:t>
            </a:r>
          </a:p>
        </p:txBody>
      </p:sp>
    </p:spTree>
    <p:extLst>
      <p:ext uri="{BB962C8B-B14F-4D97-AF65-F5344CB8AC3E}">
        <p14:creationId xmlns:p14="http://schemas.microsoft.com/office/powerpoint/2010/main" val="723117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EVO Unit Pricing – Key milestone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2873-B333-4D8B-B02A-A7671015B5B9}" type="slidenum">
              <a:rPr lang="en-GB" altLang="en-US"/>
              <a:pPr/>
              <a:t>16</a:t>
            </a:fld>
            <a:endParaRPr lang="en-GB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14287"/>
              </p:ext>
            </p:extLst>
          </p:nvPr>
        </p:nvGraphicFramePr>
        <p:xfrm>
          <a:off x="838200" y="914400"/>
          <a:ext cx="7887600" cy="39023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GB" sz="1200" dirty="0" err="1"/>
                        <a:t>S.No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Understanding the Unit Price approach for Agile from Digital Team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06/04/2018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 Historical data (from R1.1 &amp; R1.2 Sprints)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11/04/2018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In-progress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Derive Unit Price for EVO Agile Sprints and generate the Deck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13/04/2018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In-progress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Present the initial deck with Cognizant management &amp; gather feedback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16/04/2018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 the pack based on the feedback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17/04/2018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Present the Unit Price deck to Rudy &amp; Barny and gather feedback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18/04/2018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 the pack based on the feedback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24/04/2018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Present the finalized presentation on various stages, assumptions and factors considered to arrive at unit price with  the Testing Leadership Team (Helen and 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Anukul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26/04/2018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Socialize the unit price model and  agree with EVO Project team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30/04/2018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Pilot the new Unit price model in EVO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01/05/2018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076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Unit Pricing – Key milestone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2873-B333-4D8B-B02A-A7671015B5B9}" type="slidenum">
              <a:rPr lang="en-GB" altLang="en-US"/>
              <a:pPr/>
              <a:t>17</a:t>
            </a:fld>
            <a:endParaRPr lang="en-GB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914400"/>
            <a:ext cx="8991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200" dirty="0">
                <a:latin typeface="+mj-lt"/>
              </a:rPr>
              <a:t>Presentation of Historical Data and initial proposal of unit price  - </a:t>
            </a:r>
            <a:r>
              <a:rPr lang="en-GB" sz="120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Discussed with Lucie on 23/08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200" dirty="0">
                <a:latin typeface="+mj-lt"/>
              </a:rPr>
              <a:t>Present the story point cost with flexible options to adjust the resource allocation, onsite-offshore ratio –  </a:t>
            </a:r>
            <a:r>
              <a:rPr lang="en-GB" sz="120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Discussed with Lucie on 30/08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200" dirty="0">
                <a:latin typeface="+mj-lt"/>
              </a:rPr>
              <a:t>Present the story point cost with flexible options to adjust the resource allocation, onsite-offshore ratio with Testing Leadership – </a:t>
            </a:r>
            <a:r>
              <a:rPr lang="en-GB" sz="120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Discussed in Unit price meeting on 31/08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200" dirty="0">
                <a:latin typeface="+mj-lt"/>
              </a:rPr>
              <a:t>Present the changes requested in the presentation during unit price meeting – </a:t>
            </a:r>
            <a:r>
              <a:rPr lang="en-GB" sz="120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Discussed the updated presentation with Barny on 06/09 and Follow up discussion with Lucie &amp; Barny on 07/09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200" dirty="0">
                <a:latin typeface="+mj-lt"/>
              </a:rPr>
              <a:t>Present the finalized presentation on various stages, assumptions and factors considered to arrive at unit price with  the Testing Leadership Team – </a:t>
            </a:r>
            <a:r>
              <a:rPr lang="en-GB" sz="120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Discussed in Unit price meeting on 08/09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200" dirty="0">
                <a:latin typeface="+mj-lt"/>
              </a:rPr>
              <a:t>Revisit the unit price calculation based suggested method – </a:t>
            </a:r>
            <a:r>
              <a:rPr lang="en-GB" sz="120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Revisited the unit price based on the suggestion. The earlier calculation is aligned with suggested way of calculation; Discussed and agreed with Barney and Lucie on 12/09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200" dirty="0">
                <a:latin typeface="+mj-lt"/>
              </a:rPr>
              <a:t>Discuss the new unit price and present it to Testing leadership team –  </a:t>
            </a:r>
            <a:r>
              <a:rPr lang="en-GB" sz="120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Incorporated all review comments from PTM and shared  Final version on16/09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200" dirty="0">
                <a:latin typeface="+mj-lt"/>
              </a:rPr>
              <a:t>Socialize the unit price model and  agree with digital business team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200" dirty="0">
                <a:latin typeface="+mj-lt"/>
              </a:rPr>
              <a:t>Finalize the Governance process for SoW, Estimation, Invoicing, Capacity review and CR Process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200" dirty="0">
                <a:latin typeface="+mj-lt"/>
              </a:rPr>
              <a:t>Pilot the new Unit price model in Digital </a:t>
            </a:r>
          </a:p>
          <a:p>
            <a:r>
              <a:rPr lang="en-GB" sz="1400" dirty="0">
                <a:latin typeface="+mj-l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 bwMode="auto">
          <a:xfrm rot="19307873">
            <a:off x="1215814" y="3193700"/>
            <a:ext cx="7924800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</a:rPr>
              <a:t>Need To Remove</a:t>
            </a:r>
          </a:p>
        </p:txBody>
      </p:sp>
    </p:spTree>
    <p:extLst>
      <p:ext uri="{BB962C8B-B14F-4D97-AF65-F5344CB8AC3E}">
        <p14:creationId xmlns:p14="http://schemas.microsoft.com/office/powerpoint/2010/main" val="2761635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Unit Pricing – New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2873-B333-4D8B-B02A-A7671015B5B9}" type="slidenum">
              <a:rPr lang="en-GB" altLang="en-US"/>
              <a:pPr/>
              <a:t>18</a:t>
            </a:fld>
            <a:endParaRPr lang="en-GB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685800"/>
            <a:ext cx="9372600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GB" sz="1000" b="1" dirty="0">
                <a:latin typeface="+mj-lt"/>
              </a:rPr>
              <a:t>Objective</a:t>
            </a:r>
          </a:p>
          <a:p>
            <a:pPr lvl="0">
              <a:lnSpc>
                <a:spcPct val="150000"/>
              </a:lnSpc>
            </a:pPr>
            <a:r>
              <a:rPr lang="en-GB" sz="1000" dirty="0">
                <a:latin typeface="+mj-lt"/>
              </a:rPr>
              <a:t>To arrive at the unit price for New Digital projects </a:t>
            </a:r>
          </a:p>
          <a:p>
            <a:pPr lvl="0">
              <a:lnSpc>
                <a:spcPct val="150000"/>
              </a:lnSpc>
            </a:pPr>
            <a:r>
              <a:rPr lang="en-GB" sz="1000" b="1" dirty="0">
                <a:latin typeface="+mj-lt"/>
              </a:rPr>
              <a:t>Steps Followed &amp; Conclusion</a:t>
            </a: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000" dirty="0">
                <a:latin typeface="+mj-lt"/>
              </a:rPr>
              <a:t>Analysed new digital transformation projects (Green Flag, Claims Online) which went live in 2015</a:t>
            </a: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000" dirty="0">
                <a:latin typeface="+mj-lt"/>
              </a:rPr>
              <a:t>Calculated the </a:t>
            </a:r>
            <a:r>
              <a:rPr lang="en-GB" sz="1000" b="1" dirty="0">
                <a:latin typeface="+mj-lt"/>
              </a:rPr>
              <a:t>Overall units </a:t>
            </a:r>
            <a:r>
              <a:rPr lang="en-GB" sz="1000" dirty="0">
                <a:latin typeface="+mj-lt"/>
              </a:rPr>
              <a:t>consumed for the project and  </a:t>
            </a:r>
            <a:r>
              <a:rPr lang="en-GB" sz="1000" b="1" dirty="0">
                <a:latin typeface="+mj-lt"/>
              </a:rPr>
              <a:t>Unit price </a:t>
            </a:r>
            <a:r>
              <a:rPr lang="en-GB" sz="1000" dirty="0">
                <a:latin typeface="+mj-lt"/>
              </a:rPr>
              <a:t>based on the calculation approach used in Digital -BAU Unit pricing method</a:t>
            </a: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000" dirty="0">
                <a:latin typeface="+mj-lt"/>
              </a:rPr>
              <a:t>After implementing Digital-BAU unit price method for new digital project, cost savings was found to be similar. Hence planning to use the same unit price approach for new digital transformation projects</a:t>
            </a: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000" dirty="0">
                <a:latin typeface="+mj-lt"/>
              </a:rPr>
              <a:t>Unit price was found to be different due to the variation in onsite-offshore ratio between BAU and New transformation projects</a:t>
            </a: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000" dirty="0">
                <a:latin typeface="+mj-lt"/>
              </a:rPr>
              <a:t>In order to make the unit price constant across Digital projects, a weightage factor was introduced and calculated revised units as per below example</a:t>
            </a:r>
          </a:p>
          <a:p>
            <a:pPr lvl="1"/>
            <a:endParaRPr lang="en-GB" sz="1000" dirty="0"/>
          </a:p>
          <a:p>
            <a:pPr lvl="1"/>
            <a:r>
              <a:rPr lang="en-GB" sz="1000" dirty="0">
                <a:latin typeface="+mj-lt"/>
              </a:rPr>
              <a:t>Weightage Factor          =   </a:t>
            </a: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Calculated Unit price  / 340.68 </a:t>
            </a:r>
            <a:r>
              <a:rPr lang="en-GB" sz="1000" dirty="0">
                <a:latin typeface="+mj-lt"/>
              </a:rPr>
              <a:t>(BAU Unit Price)</a:t>
            </a:r>
          </a:p>
          <a:p>
            <a:pPr lvl="1"/>
            <a:endParaRPr lang="en-GB" sz="1000" dirty="0">
              <a:latin typeface="+mj-lt"/>
            </a:endParaRPr>
          </a:p>
          <a:p>
            <a:pPr lvl="1"/>
            <a:r>
              <a:rPr lang="en-GB" sz="1000" dirty="0">
                <a:latin typeface="+mj-lt"/>
              </a:rPr>
              <a:t>Revised no of Units         =   </a:t>
            </a: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Weightage Factor X  No of Unit Arrived</a:t>
            </a:r>
          </a:p>
          <a:p>
            <a:pPr lvl="0">
              <a:lnSpc>
                <a:spcPct val="150000"/>
              </a:lnSpc>
            </a:pPr>
            <a:r>
              <a:rPr lang="en-GB" sz="1000" b="1" i="1" dirty="0">
                <a:latin typeface="+mj-lt"/>
              </a:rPr>
              <a:t>Example 1:</a:t>
            </a:r>
            <a:r>
              <a:rPr lang="en-GB" sz="1000" dirty="0">
                <a:latin typeface="+mj-lt"/>
              </a:rPr>
              <a:t>- Onsite ratio higher than BAU  and Calculated Unit price  &gt;  </a:t>
            </a:r>
            <a:r>
              <a:rPr lang="en-GB" sz="1000" b="1" dirty="0">
                <a:latin typeface="+mj-lt"/>
              </a:rPr>
              <a:t>£340.68 </a:t>
            </a:r>
            <a:r>
              <a:rPr lang="en-GB" sz="1000" dirty="0">
                <a:latin typeface="+mj-lt"/>
              </a:rPr>
              <a:t>(  BAU Unit Price)</a:t>
            </a:r>
          </a:p>
          <a:p>
            <a:pPr>
              <a:lnSpc>
                <a:spcPct val="150000"/>
              </a:lnSpc>
            </a:pPr>
            <a:endParaRPr lang="en-GB" sz="1000" b="1" i="1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GB" sz="1000" b="1" i="1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GB" sz="1000" b="1" i="1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GB" sz="1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000" dirty="0">
                <a:latin typeface="+mj-lt"/>
              </a:rPr>
              <a:t>Overall cost comparison </a:t>
            </a:r>
            <a:r>
              <a:rPr lang="en-GB" sz="1000" dirty="0">
                <a:solidFill>
                  <a:srgbClr val="0070C0"/>
                </a:solidFill>
                <a:latin typeface="+mj-lt"/>
              </a:rPr>
              <a:t>: 100 x 418.51 = </a:t>
            </a:r>
            <a:r>
              <a:rPr lang="en-GB" sz="1000" dirty="0">
                <a:solidFill>
                  <a:srgbClr val="00B050"/>
                </a:solidFill>
                <a:latin typeface="+mj-lt"/>
              </a:rPr>
              <a:t>£41851 </a:t>
            </a:r>
            <a:r>
              <a:rPr lang="en-GB" sz="1000" dirty="0">
                <a:latin typeface="+mj-lt"/>
              </a:rPr>
              <a:t>| </a:t>
            </a: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122.8 x 340.68 </a:t>
            </a:r>
            <a:r>
              <a:rPr lang="en-GB" sz="1000" dirty="0">
                <a:solidFill>
                  <a:srgbClr val="00B050"/>
                </a:solidFill>
                <a:latin typeface="+mj-lt"/>
              </a:rPr>
              <a:t>= £41851</a:t>
            </a:r>
          </a:p>
          <a:p>
            <a:pPr>
              <a:lnSpc>
                <a:spcPct val="150000"/>
              </a:lnSpc>
            </a:pPr>
            <a:r>
              <a:rPr lang="en-GB" sz="1000" b="1" i="1" dirty="0">
                <a:latin typeface="+mj-lt"/>
              </a:rPr>
              <a:t>Example 2 :- </a:t>
            </a:r>
            <a:r>
              <a:rPr lang="en-GB" sz="1000" dirty="0">
                <a:latin typeface="+mj-lt"/>
              </a:rPr>
              <a:t>Onsite ratio lower than BAU  and Calculated Unit price  &lt;  </a:t>
            </a:r>
            <a:r>
              <a:rPr lang="en-GB" sz="1000" b="1" dirty="0">
                <a:latin typeface="+mj-lt"/>
              </a:rPr>
              <a:t>£340.68</a:t>
            </a:r>
            <a:r>
              <a:rPr lang="en-GB" sz="1000" dirty="0">
                <a:latin typeface="+mj-lt"/>
              </a:rPr>
              <a:t> (  BAU Unit Price)</a:t>
            </a:r>
            <a:r>
              <a:rPr lang="en-GB" sz="1000" i="1" dirty="0"/>
              <a:t> </a:t>
            </a:r>
          </a:p>
          <a:p>
            <a:pPr>
              <a:lnSpc>
                <a:spcPct val="150000"/>
              </a:lnSpc>
            </a:pPr>
            <a:endParaRPr lang="en-GB" sz="1000" i="1" dirty="0"/>
          </a:p>
          <a:p>
            <a:pPr>
              <a:lnSpc>
                <a:spcPct val="150000"/>
              </a:lnSpc>
            </a:pPr>
            <a:endParaRPr lang="en-GB" sz="1000" i="1" dirty="0"/>
          </a:p>
          <a:p>
            <a:pPr>
              <a:lnSpc>
                <a:spcPct val="150000"/>
              </a:lnSpc>
            </a:pPr>
            <a:endParaRPr lang="en-GB" sz="1000" i="1" dirty="0"/>
          </a:p>
          <a:p>
            <a:pPr>
              <a:lnSpc>
                <a:spcPct val="150000"/>
              </a:lnSpc>
            </a:pPr>
            <a:r>
              <a:rPr lang="en-GB" sz="1000" dirty="0">
                <a:latin typeface="+mj-lt"/>
              </a:rPr>
              <a:t>Overall cost comparison : </a:t>
            </a:r>
            <a:r>
              <a:rPr lang="en-GB" sz="1000" dirty="0">
                <a:solidFill>
                  <a:srgbClr val="0070C0"/>
                </a:solidFill>
                <a:latin typeface="+mj-lt"/>
              </a:rPr>
              <a:t>100 x 231.23 =</a:t>
            </a:r>
            <a:r>
              <a:rPr lang="en-GB" sz="1000" dirty="0">
                <a:solidFill>
                  <a:srgbClr val="00B050"/>
                </a:solidFill>
                <a:latin typeface="+mj-lt"/>
              </a:rPr>
              <a:t> £23123 </a:t>
            </a:r>
            <a:r>
              <a:rPr lang="en-GB" sz="1000" dirty="0">
                <a:latin typeface="+mj-lt"/>
              </a:rPr>
              <a:t>| </a:t>
            </a:r>
            <a:r>
              <a:rPr lang="en-GB" sz="1000" dirty="0">
                <a:solidFill>
                  <a:srgbClr val="0070C0"/>
                </a:solidFill>
                <a:latin typeface="+mj-lt"/>
              </a:rPr>
              <a:t>67.88 x 340.68 </a:t>
            </a:r>
            <a:r>
              <a:rPr lang="en-GB" sz="1000" dirty="0">
                <a:solidFill>
                  <a:srgbClr val="00B050"/>
                </a:solidFill>
                <a:latin typeface="+mj-lt"/>
              </a:rPr>
              <a:t>= £23123</a:t>
            </a:r>
          </a:p>
          <a:p>
            <a:pPr>
              <a:lnSpc>
                <a:spcPct val="150000"/>
              </a:lnSpc>
            </a:pPr>
            <a:endParaRPr lang="en-GB" sz="1000" dirty="0">
              <a:latin typeface="+mj-lt"/>
            </a:endParaRPr>
          </a:p>
          <a:p>
            <a:endParaRPr lang="en-GB" sz="1400" dirty="0">
              <a:latin typeface="+mj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255794"/>
              </p:ext>
            </p:extLst>
          </p:nvPr>
        </p:nvGraphicFramePr>
        <p:xfrm>
          <a:off x="609600" y="3962400"/>
          <a:ext cx="8839199" cy="685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7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4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442">
                <a:tc>
                  <a:txBody>
                    <a:bodyPr/>
                    <a:lstStyle/>
                    <a:p>
                      <a:pPr algn="ctr"/>
                      <a:r>
                        <a:rPr lang="en-GB" sz="1100" b="1" kern="1200" dirty="0">
                          <a:solidFill>
                            <a:schemeClr val="lt1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A  - No of Unit Arrived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kern="1200" dirty="0">
                          <a:solidFill>
                            <a:schemeClr val="lt1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B -</a:t>
                      </a:r>
                      <a:r>
                        <a:rPr lang="en-GB" sz="1100" b="1" kern="1200" baseline="0" dirty="0">
                          <a:solidFill>
                            <a:schemeClr val="lt1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GB" sz="1100" b="1" kern="1200" dirty="0">
                          <a:solidFill>
                            <a:schemeClr val="lt1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Calculated Unit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kern="1200" dirty="0">
                          <a:solidFill>
                            <a:schemeClr val="lt1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C - BAU  Unit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kern="1200" dirty="0">
                          <a:solidFill>
                            <a:schemeClr val="lt1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D -  Weightage Factor</a:t>
                      </a:r>
                    </a:p>
                    <a:p>
                      <a:pPr algn="ctr"/>
                      <a:r>
                        <a:rPr lang="en-GB" sz="1100" b="1" kern="1200" dirty="0">
                          <a:solidFill>
                            <a:schemeClr val="lt1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1" kern="1200" dirty="0">
                          <a:solidFill>
                            <a:srgbClr val="CCFF99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D = B /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kern="1200" dirty="0">
                          <a:solidFill>
                            <a:schemeClr val="lt1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E - Revised no of Units</a:t>
                      </a:r>
                    </a:p>
                    <a:p>
                      <a:pPr algn="ctr"/>
                      <a:r>
                        <a:rPr lang="en-GB" sz="1100" b="1" kern="1200" dirty="0">
                          <a:solidFill>
                            <a:srgbClr val="CCFF99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E = A x 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£418.51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£340.68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Calibri" pitchFamily="34" charset="0"/>
                          <a:cs typeface="Calibri" pitchFamily="34" charset="0"/>
                        </a:rPr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122.8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637632"/>
              </p:ext>
            </p:extLst>
          </p:nvPr>
        </p:nvGraphicFramePr>
        <p:xfrm>
          <a:off x="609600" y="5258961"/>
          <a:ext cx="8839199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GB" sz="1100" b="1" kern="1200" dirty="0">
                          <a:solidFill>
                            <a:schemeClr val="lt1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A  - No of Unit Arrived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kern="1200" dirty="0">
                          <a:solidFill>
                            <a:schemeClr val="lt1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B -</a:t>
                      </a:r>
                      <a:r>
                        <a:rPr lang="en-GB" sz="1100" b="1" kern="1200" baseline="0" dirty="0">
                          <a:solidFill>
                            <a:schemeClr val="lt1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GB" sz="1100" b="1" kern="1200" dirty="0">
                          <a:solidFill>
                            <a:schemeClr val="lt1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Calculated Unit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kern="1200" dirty="0">
                          <a:solidFill>
                            <a:schemeClr val="lt1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C - BAU  Unit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kern="1200" dirty="0">
                          <a:solidFill>
                            <a:schemeClr val="lt1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D -  Weightage Factor</a:t>
                      </a:r>
                    </a:p>
                    <a:p>
                      <a:pPr algn="ctr"/>
                      <a:r>
                        <a:rPr lang="en-GB" sz="1100" b="1" kern="1200" dirty="0">
                          <a:solidFill>
                            <a:schemeClr val="lt1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1" kern="1200" dirty="0">
                          <a:solidFill>
                            <a:srgbClr val="CCFF99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D = B /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kern="1200" dirty="0">
                          <a:solidFill>
                            <a:schemeClr val="lt1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E - Revised no of Units</a:t>
                      </a:r>
                    </a:p>
                    <a:p>
                      <a:pPr algn="ctr"/>
                      <a:r>
                        <a:rPr lang="en-GB" sz="1100" b="1" kern="1200" dirty="0">
                          <a:solidFill>
                            <a:srgbClr val="CCFF99"/>
                          </a:solidFill>
                          <a:latin typeface="Candara" pitchFamily="34" charset="0"/>
                          <a:ea typeface="+mn-ea"/>
                          <a:cs typeface="+mn-cs"/>
                        </a:rPr>
                        <a:t>E = A x 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£ 231.23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£340.68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Calibri" pitchFamily="34" charset="0"/>
                          <a:cs typeface="Calibri" pitchFamily="34" charset="0"/>
                        </a:rP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67.8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 rot="19307873">
            <a:off x="1215814" y="3054700"/>
            <a:ext cx="7924800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</a:rPr>
              <a:t>Need To Remove</a:t>
            </a:r>
          </a:p>
        </p:txBody>
      </p:sp>
    </p:spTree>
    <p:extLst>
      <p:ext uri="{BB962C8B-B14F-4D97-AF65-F5344CB8AC3E}">
        <p14:creationId xmlns:p14="http://schemas.microsoft.com/office/powerpoint/2010/main" val="22635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and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2873-B333-4D8B-B02A-A7671015B5B9}" type="slidenum">
              <a:rPr lang="en-GB" altLang="en-US"/>
              <a:pPr/>
              <a:t>2</a:t>
            </a:fld>
            <a:endParaRPr lang="en-GB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43000"/>
            <a:ext cx="93218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>
                <a:latin typeface="+mj-lt"/>
              </a:rPr>
              <a:t>Align with the vision of scaling the Unit Pricing for EVO Agile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>
                <a:latin typeface="+mj-lt"/>
              </a:rPr>
              <a:t>Arrive at the unit price of testing in Agile Sprint projects except for Performance, Accessibility &amp; Operational acceptance testing where there is no clear definition of requirements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700" y="685800"/>
            <a:ext cx="256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+mj-lt"/>
              </a:rPr>
              <a:t>Objective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2362200"/>
            <a:ext cx="9321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>
                <a:latin typeface="+mj-lt"/>
              </a:rPr>
              <a:t>Analysed and looked at the progress made in Unit Pricing implementation in EVO, Digital and BAU. Based on the analysis we have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>
                <a:latin typeface="+mj-lt"/>
              </a:rPr>
              <a:t>Decided to do unit pricing at requirement level and not at test case level compared to other testing areas in DLG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>
                <a:latin typeface="+mj-lt"/>
              </a:rPr>
              <a:t>Identified story point(Requirements) as the unit to be considered for defining pricing in agile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>
                <a:latin typeface="+mj-lt"/>
              </a:rPr>
              <a:t>Collected historic data from EVO releases between Apr’2017 – Mar’2018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00" y="2023646"/>
            <a:ext cx="256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+mj-lt"/>
              </a:rPr>
              <a:t>Background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4419600"/>
            <a:ext cx="9321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300" dirty="0">
                <a:latin typeface="+mj-lt"/>
              </a:rPr>
              <a:t>This pack discusses about the initial steps taken, progress made, artefacts produced in the implementation roadmap for EVO Agile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3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300" dirty="0">
                <a:latin typeface="+mj-lt"/>
              </a:rPr>
              <a:t>Discuss the Story point Complexity definition in 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300" dirty="0">
                <a:latin typeface="+mj-lt"/>
              </a:rPr>
              <a:t>Information about Historical data from EVO releases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300" dirty="0">
                <a:latin typeface="+mj-lt"/>
              </a:rPr>
              <a:t>Calculate the average testing velocity in a sprint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300" dirty="0">
                <a:latin typeface="+mj-lt"/>
              </a:rPr>
              <a:t>Review the story point cost across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300" dirty="0">
                <a:latin typeface="+mj-lt"/>
              </a:rPr>
              <a:t>Estimate the cost for a sprint based on number of story points to be tested and delivered</a:t>
            </a:r>
            <a:endParaRPr lang="en-GB" sz="1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" y="4038600"/>
            <a:ext cx="256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+mj-lt"/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1977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Glossary of Agile terms Used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0FF6-ED00-4C31-A2EE-0941F1876A25}" type="slidenum">
              <a:rPr lang="en-GB" altLang="en-US" smtClean="0"/>
              <a:pPr/>
              <a:t>3</a:t>
            </a:fld>
            <a:endParaRPr lang="en-GB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776122"/>
              </p:ext>
            </p:extLst>
          </p:nvPr>
        </p:nvGraphicFramePr>
        <p:xfrm>
          <a:off x="266700" y="990600"/>
          <a:ext cx="9359900" cy="473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0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96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Agile Term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Definition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385">
                <a:tc>
                  <a:txBody>
                    <a:bodyPr/>
                    <a:lstStyle/>
                    <a:p>
                      <a:r>
                        <a:rPr lang="en-GB" sz="1100" dirty="0"/>
                        <a:t>User</a:t>
                      </a:r>
                      <a:r>
                        <a:rPr lang="en-GB" sz="1100" baseline="0" dirty="0"/>
                        <a:t> Story</a:t>
                      </a:r>
                      <a:endParaRPr lang="en-GB" sz="11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ffectLst/>
                        </a:rPr>
                        <a:t>A user story is a very high-level definition of a requirement, containing just enough information so that the developers can produce a reasonable estimate of the effort to implement it</a:t>
                      </a:r>
                      <a:endParaRPr lang="en-GB" sz="11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418">
                <a:tc>
                  <a:txBody>
                    <a:bodyPr/>
                    <a:lstStyle/>
                    <a:p>
                      <a:r>
                        <a:rPr lang="en-GB" sz="1100" dirty="0"/>
                        <a:t>Story Point</a:t>
                      </a:r>
                    </a:p>
                  </a:txBody>
                  <a:tcPr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It is a measure of complexity of a user story. It is</a:t>
                      </a:r>
                      <a:r>
                        <a:rPr lang="en-GB" sz="1100" baseline="0" dirty="0"/>
                        <a:t> a relative value that denotes the amount of work to be done to implement a user story requirement</a:t>
                      </a:r>
                      <a:endParaRPr lang="en-GB" sz="1100" dirty="0"/>
                    </a:p>
                  </a:txBody>
                  <a:tcPr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385">
                <a:tc>
                  <a:txBody>
                    <a:bodyPr/>
                    <a:lstStyle/>
                    <a:p>
                      <a:r>
                        <a:rPr lang="en-GB" sz="1100" dirty="0"/>
                        <a:t>Velocity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Velocity is the number of story points completed by a team in an iteration. </a:t>
                      </a:r>
                    </a:p>
                    <a:p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E.g.</a:t>
                      </a:r>
                      <a:r>
                        <a:rPr lang="en-GB" sz="1100" kern="1200" baseline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i="1" kern="1200" baseline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100" i="1" dirty="0">
                          <a:solidFill>
                            <a:srgbClr val="7030A0"/>
                          </a:solidFill>
                        </a:rPr>
                        <a:t>f the team completed 6 stories during a two-week sprint and each story was worth 5 story points, then the team's velocity is </a:t>
                      </a:r>
                      <a:r>
                        <a:rPr lang="en-GB" sz="1100" b="0" i="1" dirty="0">
                          <a:solidFill>
                            <a:srgbClr val="7030A0"/>
                          </a:solidFill>
                        </a:rPr>
                        <a:t>30 story points per sprint</a:t>
                      </a:r>
                      <a:r>
                        <a:rPr lang="en-GB" sz="1100" b="0" dirty="0">
                          <a:solidFill>
                            <a:srgbClr val="7030A0"/>
                          </a:solidFill>
                        </a:rPr>
                        <a:t>.</a:t>
                      </a:r>
                    </a:p>
                    <a:p>
                      <a:endParaRPr lang="en-GB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5385">
                <a:tc>
                  <a:txBody>
                    <a:bodyPr/>
                    <a:lstStyle/>
                    <a:p>
                      <a:r>
                        <a:rPr lang="en-GB" sz="1100" dirty="0"/>
                        <a:t>1 Story</a:t>
                      </a:r>
                      <a:r>
                        <a:rPr lang="en-GB" sz="1100" baseline="0" dirty="0"/>
                        <a:t> point</a:t>
                      </a:r>
                      <a:endParaRPr lang="en-GB" sz="1100" dirty="0"/>
                    </a:p>
                  </a:txBody>
                  <a:tcPr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testing story point  is defined as a</a:t>
                      </a:r>
                      <a:r>
                        <a:rPr lang="en-GB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relative measure of the effort spent on various activities such as planning, analysis, design, test execution, defect retesting as part of functional testing, regression testing, Exploratory testing &amp; production checkout</a:t>
                      </a:r>
                    </a:p>
                  </a:txBody>
                  <a:tcPr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5385">
                <a:tc>
                  <a:txBody>
                    <a:bodyPr/>
                    <a:lstStyle/>
                    <a:p>
                      <a:r>
                        <a:rPr lang="en-GB" sz="1100" dirty="0"/>
                        <a:t>1 Unit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effort required to perform testing for an user story including test analysis &amp; planning , design and execution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48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Stages in the Estimation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2873-B333-4D8B-B02A-A7671015B5B9}" type="slidenum">
              <a:rPr lang="en-GB" altLang="en-US"/>
              <a:pPr/>
              <a:t>4</a:t>
            </a:fld>
            <a:endParaRPr lang="en-GB" altLang="en-US" dirty="0"/>
          </a:p>
        </p:txBody>
      </p:sp>
      <p:sp>
        <p:nvSpPr>
          <p:cNvPr id="10" name="Chevron 4"/>
          <p:cNvSpPr/>
          <p:nvPr/>
        </p:nvSpPr>
        <p:spPr>
          <a:xfrm>
            <a:off x="1946275" y="1023938"/>
            <a:ext cx="1316038" cy="5429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8890" tIns="8890" rIns="8890" bIns="8890" spcCol="1270" anchor="ctr"/>
          <a:lstStyle/>
          <a:p>
            <a:pPr algn="ctr" defTabSz="622300" eaLnBrk="0" hangingPunct="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400" b="1" dirty="0">
                <a:latin typeface="Candar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88963" y="990600"/>
            <a:ext cx="8707437" cy="420688"/>
            <a:chOff x="741026" y="1271249"/>
            <a:chExt cx="7945773" cy="315001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741026" y="1429344"/>
              <a:ext cx="7945773" cy="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TextBox 29"/>
            <p:cNvSpPr txBox="1">
              <a:spLocks noChangeArrowheads="1"/>
            </p:cNvSpPr>
            <p:nvPr/>
          </p:nvSpPr>
          <p:spPr bwMode="auto">
            <a:xfrm>
              <a:off x="2845895" y="1271249"/>
              <a:ext cx="3637703" cy="31500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45720" rIns="45720" anchor="ctr"/>
            <a:lstStyle/>
            <a:p>
              <a:pPr algn="ctr" eaLnBrk="0" hangingPunct="0">
                <a:spcAft>
                  <a:spcPts val="30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Stages of maturity in Estimation Process</a:t>
              </a:r>
            </a:p>
          </p:txBody>
        </p:sp>
      </p:grp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1600200" y="2819400"/>
            <a:ext cx="2016000" cy="1944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171450" lvl="1" indent="-171450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90000"/>
              <a:buFont typeface="Wingdings" charset="2"/>
              <a:buChar char="§"/>
              <a:defRPr/>
            </a:pPr>
            <a:r>
              <a:rPr lang="en-US" sz="1050" kern="0" dirty="0">
                <a:solidFill>
                  <a:prstClr val="black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User story complexity is defined in the sprint planning meeting using the planning poker method.</a:t>
            </a:r>
          </a:p>
          <a:p>
            <a:pPr marL="171450" lvl="1" indent="-171450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90000"/>
              <a:buFont typeface="Wingdings" charset="2"/>
              <a:buChar char="§"/>
              <a:defRPr/>
            </a:pPr>
            <a:r>
              <a:rPr lang="en-US" sz="1050" kern="0" dirty="0">
                <a:solidFill>
                  <a:prstClr val="black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Each user story is assigned a Fibonacci value (1, 2, 3, 5, 8) based on complexity inputs from Designer, developer &amp; test teams</a:t>
            </a:r>
          </a:p>
          <a:p>
            <a:pPr marL="0" lvl="1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90000"/>
              <a:defRPr/>
            </a:pPr>
            <a:endParaRPr lang="en-US" sz="1050" kern="0" dirty="0">
              <a:solidFill>
                <a:prstClr val="black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9063" lvl="1" indent="-119063" eaLnBrk="0" fontAlgn="auto" hangingPunct="0">
              <a:spcBef>
                <a:spcPts val="300"/>
              </a:spcBef>
              <a:spcAft>
                <a:spcPts val="300"/>
              </a:spcAft>
              <a:buClr>
                <a:srgbClr val="A7EA52">
                  <a:lumMod val="75000"/>
                </a:srgbClr>
              </a:buClr>
              <a:buSzPct val="90000"/>
              <a:buFont typeface="Wingdings" pitchFamily="2" charset="2"/>
              <a:buChar char="§"/>
              <a:defRPr/>
            </a:pPr>
            <a:endParaRPr lang="en-US" sz="1050" kern="0" dirty="0">
              <a:solidFill>
                <a:prstClr val="black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9063" lvl="1" indent="-119063" eaLnBrk="0" fontAlgn="auto" hangingPunct="0">
              <a:spcBef>
                <a:spcPts val="300"/>
              </a:spcBef>
              <a:spcAft>
                <a:spcPts val="300"/>
              </a:spcAft>
              <a:buClr>
                <a:srgbClr val="A7EA52">
                  <a:lumMod val="75000"/>
                </a:srgbClr>
              </a:buClr>
              <a:buSzPct val="90000"/>
              <a:buFont typeface="Wingdings" pitchFamily="2" charset="2"/>
              <a:buChar char="§"/>
              <a:defRPr/>
            </a:pPr>
            <a:endParaRPr lang="en-US" sz="1050" kern="0" dirty="0">
              <a:solidFill>
                <a:prstClr val="black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9063" lvl="1" indent="-119063" eaLnBrk="0" fontAlgn="auto" hangingPunct="0">
              <a:spcBef>
                <a:spcPts val="300"/>
              </a:spcBef>
              <a:spcAft>
                <a:spcPts val="300"/>
              </a:spcAft>
              <a:buClr>
                <a:srgbClr val="A7EA52">
                  <a:lumMod val="75000"/>
                </a:srgbClr>
              </a:buClr>
              <a:buSzPct val="90000"/>
              <a:buFont typeface="Wingdings" pitchFamily="2" charset="2"/>
              <a:buChar char="§"/>
              <a:defRPr/>
            </a:pPr>
            <a:endParaRPr lang="en-US" sz="1050" kern="0" dirty="0">
              <a:solidFill>
                <a:prstClr val="black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4038600" y="2780400"/>
            <a:ext cx="2016000" cy="1944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171450" lvl="1" indent="-171450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SzPct val="90000"/>
              <a:buFont typeface="Wingdings" charset="2"/>
              <a:buChar char="§"/>
              <a:defRPr/>
            </a:pPr>
            <a:r>
              <a:rPr lang="en-US" sz="1050" kern="0" dirty="0">
                <a:solidFill>
                  <a:prstClr val="black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Based on the user story complexity defined, testing units for the sprint is calculated by taking the sum of individual story complexities</a:t>
            </a:r>
          </a:p>
          <a:p>
            <a:pPr marL="171450" lvl="1" indent="-171450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SzPct val="90000"/>
              <a:buFont typeface="Wingdings" charset="2"/>
              <a:buChar char="§"/>
              <a:defRPr/>
            </a:pPr>
            <a:r>
              <a:rPr lang="en-US" sz="1050" kern="0" dirty="0">
                <a:solidFill>
                  <a:prstClr val="black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Calculate the unit for  Analysis, Test Design , Test Execution for the user story</a:t>
            </a:r>
          </a:p>
          <a:p>
            <a:pPr marL="119063" lvl="1" indent="-119063" eaLnBrk="0" fontAlgn="auto" hangingPunct="0">
              <a:spcBef>
                <a:spcPts val="300"/>
              </a:spcBef>
              <a:spcAft>
                <a:spcPts val="300"/>
              </a:spcAft>
              <a:buClr>
                <a:srgbClr val="A7EA52">
                  <a:lumMod val="75000"/>
                </a:srgbClr>
              </a:buClr>
              <a:buSzPct val="90000"/>
              <a:buFont typeface="Wingdings" pitchFamily="2" charset="2"/>
              <a:buChar char="§"/>
              <a:defRPr/>
            </a:pPr>
            <a:endParaRPr lang="en-US" sz="1050" kern="0" dirty="0">
              <a:solidFill>
                <a:prstClr val="black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19063" lvl="1" indent="-119063" eaLnBrk="0" fontAlgn="auto" hangingPunct="0">
              <a:spcBef>
                <a:spcPts val="300"/>
              </a:spcBef>
              <a:spcAft>
                <a:spcPts val="300"/>
              </a:spcAft>
              <a:buClr>
                <a:srgbClr val="A7EA52">
                  <a:lumMod val="75000"/>
                </a:srgbClr>
              </a:buClr>
              <a:buSzPct val="90000"/>
              <a:buFont typeface="Wingdings" pitchFamily="2" charset="2"/>
              <a:buChar char="§"/>
              <a:defRPr/>
            </a:pPr>
            <a:endParaRPr lang="en-US" sz="1050" kern="0" dirty="0">
              <a:solidFill>
                <a:prstClr val="black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6518400" y="2819400"/>
            <a:ext cx="2016000" cy="1944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171450" lvl="1" indent="-171450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SzPct val="90000"/>
              <a:buFont typeface="Wingdings" charset="2"/>
              <a:buChar char="§"/>
              <a:defRPr/>
            </a:pPr>
            <a:r>
              <a:rPr lang="en-US" sz="1050" kern="0" dirty="0">
                <a:solidFill>
                  <a:prstClr val="black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Total units are calculated to include Regression, exploratory &amp; Production tests</a:t>
            </a:r>
          </a:p>
          <a:p>
            <a:pPr marL="171450" lvl="1" indent="-171450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SzPct val="90000"/>
              <a:buFont typeface="Wingdings" charset="2"/>
              <a:buChar char="§"/>
              <a:defRPr/>
            </a:pPr>
            <a:r>
              <a:rPr lang="en-US" sz="1050" kern="0" dirty="0">
                <a:solidFill>
                  <a:prstClr val="black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Accessibility, Performance and OAT test are not part this unit price estimation </a:t>
            </a:r>
          </a:p>
          <a:p>
            <a:pPr marL="171450" lvl="1" indent="-171450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SzPct val="90000"/>
              <a:buFont typeface="Wingdings" charset="2"/>
              <a:buChar char="§"/>
              <a:defRPr/>
            </a:pPr>
            <a:endParaRPr lang="en-US" sz="1050" kern="0" dirty="0">
              <a:solidFill>
                <a:prstClr val="black"/>
              </a:solidFill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6096000" y="1828800"/>
            <a:ext cx="2808000" cy="648000"/>
          </a:xfrm>
          <a:prstGeom prst="chevron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300" b="1" dirty="0">
                <a:solidFill>
                  <a:prstClr val="white"/>
                </a:solidFill>
                <a:latin typeface="+mj-lt"/>
              </a:rPr>
              <a:t>Stage 3:</a:t>
            </a:r>
          </a:p>
          <a:p>
            <a:pPr algn="ctr" eaLnBrk="0" hangingPunct="0">
              <a:defRPr/>
            </a:pPr>
            <a:r>
              <a:rPr lang="en-US" sz="1200" dirty="0">
                <a:solidFill>
                  <a:prstClr val="white"/>
                </a:solidFill>
                <a:latin typeface="+mj-lt"/>
              </a:rPr>
              <a:t>Units distribution for testing stages in  the sprint</a:t>
            </a:r>
          </a:p>
        </p:txBody>
      </p:sp>
      <p:sp>
        <p:nvSpPr>
          <p:cNvPr id="24" name="Chevron 23"/>
          <p:cNvSpPr/>
          <p:nvPr/>
        </p:nvSpPr>
        <p:spPr>
          <a:xfrm>
            <a:off x="1371600" y="1828800"/>
            <a:ext cx="2808000" cy="648000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300" b="1" dirty="0">
                <a:solidFill>
                  <a:prstClr val="white"/>
                </a:solidFill>
                <a:latin typeface="+mj-lt"/>
              </a:rPr>
              <a:t>Stage 1:</a:t>
            </a:r>
          </a:p>
          <a:p>
            <a:pPr algn="ctr" eaLnBrk="0" hangingPunct="0">
              <a:defRPr/>
            </a:pPr>
            <a:r>
              <a:rPr lang="en-US" sz="1200" dirty="0">
                <a:solidFill>
                  <a:prstClr val="white"/>
                </a:solidFill>
                <a:latin typeface="+mj-lt"/>
              </a:rPr>
              <a:t>User Story Complexity Classification</a:t>
            </a:r>
          </a:p>
        </p:txBody>
      </p:sp>
      <p:sp>
        <p:nvSpPr>
          <p:cNvPr id="25" name="Chevron 24"/>
          <p:cNvSpPr/>
          <p:nvPr/>
        </p:nvSpPr>
        <p:spPr>
          <a:xfrm>
            <a:off x="3724084" y="1828800"/>
            <a:ext cx="2808000" cy="648000"/>
          </a:xfrm>
          <a:prstGeom prst="chevron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300" b="1" dirty="0">
                <a:solidFill>
                  <a:prstClr val="white"/>
                </a:solidFill>
                <a:latin typeface="+mj-lt"/>
              </a:rPr>
              <a:t>Stage 2:</a:t>
            </a:r>
          </a:p>
          <a:p>
            <a:pPr algn="ctr" eaLnBrk="0" hangingPunct="0">
              <a:defRPr/>
            </a:pPr>
            <a:r>
              <a:rPr lang="en-US" sz="1200" dirty="0">
                <a:solidFill>
                  <a:prstClr val="white"/>
                </a:solidFill>
                <a:latin typeface="+mj-lt"/>
              </a:rPr>
              <a:t>Total Testing Units for user stories in the sprint </a:t>
            </a:r>
          </a:p>
        </p:txBody>
      </p:sp>
      <p:sp>
        <p:nvSpPr>
          <p:cNvPr id="31" name="Down Arrow 30"/>
          <p:cNvSpPr/>
          <p:nvPr/>
        </p:nvSpPr>
        <p:spPr bwMode="auto">
          <a:xfrm>
            <a:off x="2514600" y="2540356"/>
            <a:ext cx="193675" cy="20284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</a:endParaRPr>
          </a:p>
        </p:txBody>
      </p:sp>
      <p:sp>
        <p:nvSpPr>
          <p:cNvPr id="32" name="Down Arrow 31"/>
          <p:cNvSpPr/>
          <p:nvPr/>
        </p:nvSpPr>
        <p:spPr bwMode="auto">
          <a:xfrm>
            <a:off x="4953000" y="2540356"/>
            <a:ext cx="193675" cy="20284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</a:endParaRPr>
          </a:p>
        </p:txBody>
      </p:sp>
      <p:sp>
        <p:nvSpPr>
          <p:cNvPr id="33" name="Down Arrow 32"/>
          <p:cNvSpPr/>
          <p:nvPr/>
        </p:nvSpPr>
        <p:spPr bwMode="auto">
          <a:xfrm>
            <a:off x="7426325" y="2590800"/>
            <a:ext cx="193675" cy="20284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84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Stage 1:User Story Complexity Classification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2873-B333-4D8B-B02A-A7671015B5B9}" type="slidenum">
              <a:rPr lang="en-GB" altLang="en-US"/>
              <a:pPr/>
              <a:t>5</a:t>
            </a:fld>
            <a:endParaRPr lang="en-GB" altLang="en-US" dirty="0"/>
          </a:p>
        </p:txBody>
      </p:sp>
      <p:sp>
        <p:nvSpPr>
          <p:cNvPr id="10" name="Chevron 4"/>
          <p:cNvSpPr/>
          <p:nvPr/>
        </p:nvSpPr>
        <p:spPr>
          <a:xfrm>
            <a:off x="2098676" y="1176337"/>
            <a:ext cx="1316038" cy="5429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8890" tIns="8890" rIns="8890" bIns="8890" spcCol="1270" anchor="ctr"/>
          <a:lstStyle/>
          <a:p>
            <a:pPr algn="ctr" defTabSz="622300" eaLnBrk="0" hangingPunct="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400" b="1" dirty="0">
                <a:latin typeface="Candar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659796"/>
              </p:ext>
            </p:extLst>
          </p:nvPr>
        </p:nvGraphicFramePr>
        <p:xfrm>
          <a:off x="558800" y="638201"/>
          <a:ext cx="9067798" cy="55815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2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930">
                  <a:extLst>
                    <a:ext uri="{9D8B030D-6E8A-4147-A177-3AD203B41FA5}">
                      <a16:colId xmlns:a16="http://schemas.microsoft.com/office/drawing/2014/main" val="1402462380"/>
                    </a:ext>
                  </a:extLst>
                </a:gridCol>
                <a:gridCol w="2600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8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552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Story Point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Testing Units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Days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Definition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Digital</a:t>
                      </a:r>
                      <a:r>
                        <a:rPr lang="en-GB" sz="1200" baseline="0" dirty="0"/>
                        <a:t> Stories under each category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63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point story is very simple and requires least effort to deliver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 label or help text changes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Minor change in the resource/initialization sheets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automation code 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879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aseline="0" dirty="0">
                          <a:solidFill>
                            <a:srgbClr val="FF0000"/>
                          </a:solidFill>
                        </a:rPr>
                        <a:t>1.5</a:t>
                      </a:r>
                      <a:endParaRPr lang="en-GB" sz="1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GB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point story involves minor changes to only one of the components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1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Requires only maintenance of an existing automation 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303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en-GB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point story involves minor changes to any two of the components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Addition of new fields in the UI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Requires only maintenance of an existing automation 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358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en-GB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point story has changes to multiple components and slightly complex in nature to develop and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Functional changes impacting multiple components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Minor integration changes between components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Changes requiring minor automation code 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5431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en-GB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8 point story is complex and involves changes in all components – Select, PRE, UXP and CCM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data point creation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rules including functional changes in multiple components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Integration changes between systems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Documents impact 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Automation code updates on multiple re-usable functions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3799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13 point story is complex and involves changes in all components – Select, PRE, UXP and CCM slightly complex in nature to develop and test</a:t>
                      </a:r>
                    </a:p>
                    <a:p>
                      <a:pPr algn="l"/>
                      <a:endParaRPr lang="en-GB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accordions/pages added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Functional dynamism 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 functionality changes across pages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Multiple documents impact 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 integration changes between systems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automation code to be designed and/or major maintenance on existing scripts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84615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21 point story is complex and involves changes in all components – Select, PRE, UXP and CCM complex in nature to develop and test</a:t>
                      </a:r>
                    </a:p>
                    <a:p>
                      <a:pPr algn="l"/>
                      <a:endParaRPr lang="en-GB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E2E Journey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Pricing Changes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Multiple documents impact 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points changes affects Integration files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automation code to be designed and/or major maintenance on existing scripts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93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 2: </a:t>
            </a:r>
            <a:r>
              <a:rPr lang="en-US" dirty="0"/>
              <a:t>Total Testing Units for user stories in the sprint </a:t>
            </a:r>
            <a:br>
              <a:rPr lang="en-US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2873-B333-4D8B-B02A-A7671015B5B9}" type="slidenum">
              <a:rPr lang="en-GB" altLang="en-US"/>
              <a:pPr/>
              <a:t>6</a:t>
            </a:fld>
            <a:endParaRPr lang="en-GB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86997"/>
              </p:ext>
            </p:extLst>
          </p:nvPr>
        </p:nvGraphicFramePr>
        <p:xfrm>
          <a:off x="381003" y="1695395"/>
          <a:ext cx="9067797" cy="37910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0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9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1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91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91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91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91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2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93689">
                <a:tc rowSpan="2">
                  <a:txBody>
                    <a:bodyPr/>
                    <a:lstStyle/>
                    <a:p>
                      <a:r>
                        <a:rPr lang="en-GB" sz="12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Story Number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 Story – Short Description 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Story Type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Story Point Categorization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GB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 </a:t>
                      </a:r>
                      <a:endParaRPr lang="en-GB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59">
                <a:tc vMerge="1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8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CE-2421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 Risk Address page based on selection on wizard not the premises type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Dev-Test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14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CE-2400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 regarding business premises and the assumptions in</a:t>
                      </a:r>
                      <a:r>
                        <a:rPr lang="en-GB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documents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Dev-Test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92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CE-4124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Referral based on turnover and certain answers  for PI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Dev-Test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21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CE-868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”Make my own products” Question in PL accordion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Dev-Test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28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CE-1974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“I don't work from an industrial unit or warehouse” question fro Retails user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Dev-Test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21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CE-4270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 Side Performance Testing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CE-4266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Regression - Features ,H&amp;B and B&amp;B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CE-4267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Regression - OP &amp; 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92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CE-4262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E2E Design - OP &amp; R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927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r>
                        <a:rPr lang="en-GB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User story point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92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r>
                        <a:rPr lang="en-GB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Testing unit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4800" y="122938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+mj-lt"/>
              </a:rPr>
              <a:t>Sample illustration of  testing unit thus arrived for user stories in a sprint</a:t>
            </a:r>
          </a:p>
          <a:p>
            <a:endParaRPr lang="en-GB" sz="1400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318" y="695980"/>
            <a:ext cx="935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This stage happens during sprint planning session. Test member of the scrum will participate in arriving at the complexity of a user story using Poker method and thus the testing unit for ach user story </a:t>
            </a:r>
          </a:p>
        </p:txBody>
      </p:sp>
    </p:spTree>
    <p:extLst>
      <p:ext uri="{BB962C8B-B14F-4D97-AF65-F5344CB8AC3E}">
        <p14:creationId xmlns:p14="http://schemas.microsoft.com/office/powerpoint/2010/main" val="84926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 3: </a:t>
            </a:r>
            <a:r>
              <a:rPr lang="en-US" dirty="0"/>
              <a:t>Units distribution for testing stages in  the sprint</a:t>
            </a:r>
            <a:br>
              <a:rPr lang="en-US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2873-B333-4D8B-B02A-A7671015B5B9}" type="slidenum">
              <a:rPr lang="en-GB" altLang="en-US"/>
              <a:pPr/>
              <a:t>7</a:t>
            </a:fld>
            <a:endParaRPr lang="en-GB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091"/>
              </p:ext>
            </p:extLst>
          </p:nvPr>
        </p:nvGraphicFramePr>
        <p:xfrm>
          <a:off x="304800" y="1149072"/>
          <a:ext cx="9000000" cy="8492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1656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bg1"/>
                          </a:solidFill>
                        </a:rPr>
                        <a:t>Phases 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Analysis &amp; Planning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Test Design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bg1"/>
                          </a:solidFill>
                        </a:rPr>
                        <a:t>Test Execution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9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% Distribution</a:t>
                      </a:r>
                      <a:endParaRPr lang="en-GB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10%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55%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35%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6700" y="762000"/>
            <a:ext cx="935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+mj-lt"/>
              </a:rPr>
              <a:t>Overall testing units arrived based on the following distribution of weightage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99774"/>
              </p:ext>
            </p:extLst>
          </p:nvPr>
        </p:nvGraphicFramePr>
        <p:xfrm>
          <a:off x="304798" y="2977871"/>
          <a:ext cx="9000000" cy="2545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129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Overall User Story arrived</a:t>
                      </a:r>
                      <a:r>
                        <a:rPr lang="en-GB" sz="1400" b="1" baseline="0" dirty="0">
                          <a:solidFill>
                            <a:schemeClr val="bg1"/>
                          </a:solidFill>
                        </a:rPr>
                        <a:t> for this Illustration (Outcome of Stage 2) : 70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24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bg1"/>
                          </a:solidFill>
                        </a:rPr>
                        <a:t>Phases </a:t>
                      </a:r>
                      <a:r>
                        <a:rPr lang="en-GB" sz="1400" b="0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en-GB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Analysis &amp; Planning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Test Design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solidFill>
                            <a:schemeClr val="bg1"/>
                          </a:solidFill>
                        </a:rPr>
                        <a:t>Test Execution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bg1"/>
                          </a:solidFill>
                        </a:rPr>
                        <a:t>% Distribution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10%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55%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35%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5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bg1"/>
                          </a:solidFill>
                        </a:rPr>
                        <a:t>Units Calculated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428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Overall testing units arrived</a:t>
                      </a:r>
                      <a:r>
                        <a:rPr lang="en-GB" sz="1400" b="1" baseline="0" dirty="0">
                          <a:solidFill>
                            <a:schemeClr val="bg1"/>
                          </a:solidFill>
                        </a:rPr>
                        <a:t> for this Illustration (Outcome of Stage 3) :36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698" y="2590800"/>
            <a:ext cx="935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+mj-lt"/>
              </a:rPr>
              <a:t>Sample Illustration </a:t>
            </a:r>
          </a:p>
        </p:txBody>
      </p:sp>
    </p:spTree>
    <p:extLst>
      <p:ext uri="{BB962C8B-B14F-4D97-AF65-F5344CB8AC3E}">
        <p14:creationId xmlns:p14="http://schemas.microsoft.com/office/powerpoint/2010/main" val="11542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6670513" y="1558806"/>
            <a:ext cx="2930687" cy="32417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pPr marL="171450" lvl="1" indent="-171450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SzPct val="90000"/>
              <a:buFont typeface="Wingdings" charset="2"/>
              <a:buChar char="§"/>
              <a:defRPr/>
            </a:pPr>
            <a:r>
              <a:rPr lang="en-GB" sz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Unit capacity (Productivity) is calculated from the unit consumed per sprint and resource deployed in each sprint</a:t>
            </a:r>
          </a:p>
          <a:p>
            <a:pPr marL="171450" lvl="1" indent="-171450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SzPct val="90000"/>
              <a:buFont typeface="Wingdings" charset="2"/>
              <a:buChar char="§"/>
              <a:defRPr/>
            </a:pPr>
            <a:r>
              <a:rPr lang="en-GB" sz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Unit price is calculated based on costs for resource pyramid, effort and various influencing factors like on: off ratio, defect yield etc</a:t>
            </a:r>
            <a:r>
              <a:rPr lang="en-GB" sz="1200" kern="0" dirty="0">
                <a:solidFill>
                  <a:prstClr val="black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71450" lvl="1" indent="-171450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SzPct val="90000"/>
              <a:buFont typeface="Wingdings" charset="2"/>
              <a:buChar char="§"/>
              <a:defRPr/>
            </a:pPr>
            <a:endParaRPr lang="en-GB" sz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171450" lvl="1" indent="-171450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SzPct val="90000"/>
              <a:buFont typeface="Wingdings" charset="2"/>
              <a:buChar char="§"/>
              <a:defRPr/>
            </a:pPr>
            <a:endParaRPr lang="en-GB" sz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6366" y="4890671"/>
            <a:ext cx="8966234" cy="3269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GB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657225"/>
            <a:ext cx="9296400" cy="409575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en-US" sz="1200" dirty="0"/>
              <a:t>All Data from EVO Releases </a:t>
            </a:r>
            <a:r>
              <a:rPr lang="en-GB" sz="1200" dirty="0"/>
              <a:t>between Apr’2017 – Mar’2018</a:t>
            </a:r>
            <a:r>
              <a:rPr lang="en-GB" sz="1300" dirty="0"/>
              <a:t>.</a:t>
            </a:r>
          </a:p>
        </p:txBody>
      </p:sp>
      <p:sp>
        <p:nvSpPr>
          <p:cNvPr id="8" name="Chevron 7"/>
          <p:cNvSpPr/>
          <p:nvPr/>
        </p:nvSpPr>
        <p:spPr bwMode="auto">
          <a:xfrm>
            <a:off x="368266" y="1149067"/>
            <a:ext cx="2336787" cy="324000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45695" rIns="0" bIns="45695" anchor="ctr"/>
          <a:lstStyle/>
          <a:p>
            <a:pPr algn="r" defTabSz="864713">
              <a:defRPr/>
            </a:pPr>
            <a:r>
              <a:rPr kumimoji="1" lang="en-US" sz="1050" b="1" kern="0" dirty="0">
                <a:solidFill>
                  <a:prstClr val="white"/>
                </a:solidFill>
                <a:latin typeface="Calibri" panose="020F0502020204030204" pitchFamily="34" charset="0"/>
                <a:ea typeface="Verdana" pitchFamily="34" charset="0"/>
                <a:cs typeface="Calibri" pitchFamily="34" charset="0"/>
              </a:rPr>
              <a:t>Normalization to unit level</a:t>
            </a:r>
          </a:p>
        </p:txBody>
      </p:sp>
      <p:sp>
        <p:nvSpPr>
          <p:cNvPr id="9" name="Chevron 8"/>
          <p:cNvSpPr/>
          <p:nvPr/>
        </p:nvSpPr>
        <p:spPr bwMode="auto">
          <a:xfrm>
            <a:off x="2895947" y="1149067"/>
            <a:ext cx="3809653" cy="324000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45695" rIns="0" bIns="45695" anchor="ctr"/>
          <a:lstStyle/>
          <a:p>
            <a:pPr algn="ctr" defTabSz="8647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sz="1050" b="1" kern="0" dirty="0">
                <a:solidFill>
                  <a:prstClr val="white"/>
                </a:solidFill>
                <a:latin typeface="Calibri" panose="020F0502020204030204" pitchFamily="34" charset="0"/>
                <a:ea typeface="Verdana" pitchFamily="34" charset="0"/>
                <a:cs typeface="Calibri" pitchFamily="34" charset="0"/>
              </a:rPr>
              <a:t>Distribution of Effort across various phases was determined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06366" y="1558806"/>
            <a:ext cx="2298700" cy="32417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pPr marL="214313" indent="-21431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Overall testing unit information for past one year was analysed</a:t>
            </a:r>
          </a:p>
          <a:p>
            <a:pPr marL="214313" indent="-21431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Testing unit has classified with </a:t>
            </a:r>
            <a:r>
              <a:rPr lang="en-US" sz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Fibonacci value</a:t>
            </a:r>
            <a:endParaRPr lang="en-GB" sz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214313" indent="-21431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Unit for user story testing calculation were split across various testing stages</a:t>
            </a:r>
          </a:p>
          <a:p>
            <a:pPr marL="171450" lvl="1" indent="-171450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SzPct val="90000"/>
              <a:buFont typeface="Wingdings" charset="2"/>
              <a:buChar char="§"/>
              <a:defRPr/>
            </a:pPr>
            <a:r>
              <a:rPr lang="en-US" sz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Considered additional testing units to accommodate for Regression, exploratory &amp; Pricing tests in Test only user story*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200" b="1" kern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b="1" kern="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4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933045"/>
              </p:ext>
            </p:extLst>
          </p:nvPr>
        </p:nvGraphicFramePr>
        <p:xfrm>
          <a:off x="2819400" y="1558805"/>
          <a:ext cx="3736779" cy="3204000"/>
        </p:xfrm>
        <a:graphic>
          <a:graphicData uri="http://schemas.openxmlformats.org/drawingml/2006/table">
            <a:tbl>
              <a:tblPr/>
              <a:tblGrid>
                <a:gridCol w="2082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362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Test phase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marT="45585" marB="45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% Distribution of  Units for a Project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pitchFamily="34" charset="-128"/>
                      </a:endParaRPr>
                    </a:p>
                  </a:txBody>
                  <a:tcPr marT="45585" marB="45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43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Analysis &amp; Planning</a:t>
                      </a:r>
                    </a:p>
                  </a:txBody>
                  <a:tcPr marT="45585" marB="45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10</a:t>
                      </a:r>
                    </a:p>
                  </a:txBody>
                  <a:tcPr marT="45585" marB="45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7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Test Design</a:t>
                      </a:r>
                    </a:p>
                  </a:txBody>
                  <a:tcPr marT="45585" marB="45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55</a:t>
                      </a:r>
                    </a:p>
                  </a:txBody>
                  <a:tcPr marT="45585" marB="45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317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Test Execution</a:t>
                      </a:r>
                    </a:p>
                  </a:txBody>
                  <a:tcPr marT="45585" marB="45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</a:rPr>
                        <a:t>35</a:t>
                      </a:r>
                    </a:p>
                  </a:txBody>
                  <a:tcPr marT="45585" marB="45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743201" y="4919246"/>
            <a:ext cx="761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34:66</a:t>
            </a:r>
            <a:endParaRPr lang="en-GB" sz="1600" b="1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0999" y="4963696"/>
            <a:ext cx="213360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050" b="1" kern="0" spc="300" dirty="0">
                <a:solidFill>
                  <a:prstClr val="black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ONSITE:OFFSHORE</a:t>
            </a:r>
            <a:endParaRPr lang="en-US" altLang="zh-TW" sz="900" kern="0" spc="300" dirty="0">
              <a:solidFill>
                <a:sysClr val="windowText" lastClr="000000">
                  <a:lumMod val="50000"/>
                  <a:lumOff val="50000"/>
                </a:sysClr>
              </a:solidFill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04800" y="1149067"/>
            <a:ext cx="324000" cy="324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/>
              <a:t>1</a:t>
            </a:r>
            <a:endParaRPr lang="en-US" sz="1400" dirty="0"/>
          </a:p>
        </p:txBody>
      </p:sp>
      <p:sp>
        <p:nvSpPr>
          <p:cNvPr id="26" name="Oval 25"/>
          <p:cNvSpPr/>
          <p:nvPr/>
        </p:nvSpPr>
        <p:spPr>
          <a:xfrm>
            <a:off x="2743200" y="1147359"/>
            <a:ext cx="324000" cy="34288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/>
              <a:t>2</a:t>
            </a:r>
            <a:endParaRPr lang="en-US" sz="140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381000" y="122237"/>
            <a:ext cx="8213725" cy="563563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Determining units and cost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62801" y="4952951"/>
            <a:ext cx="12192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050" b="1" kern="0" spc="300" dirty="0">
                <a:solidFill>
                  <a:prstClr val="black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DOWNTIME</a:t>
            </a:r>
            <a:endParaRPr lang="en-US" altLang="zh-TW" sz="900" kern="0" spc="300" dirty="0">
              <a:solidFill>
                <a:sysClr val="windowText" lastClr="000000">
                  <a:lumMod val="50000"/>
                  <a:lumOff val="50000"/>
                </a:sysClr>
              </a:solidFill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05801" y="4902067"/>
            <a:ext cx="761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 </a:t>
            </a:r>
            <a:r>
              <a:rPr lang="en-US" sz="1600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%</a:t>
            </a:r>
            <a:endParaRPr lang="en-GB" sz="1600" b="1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0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469523"/>
              </p:ext>
            </p:extLst>
          </p:nvPr>
        </p:nvGraphicFramePr>
        <p:xfrm>
          <a:off x="6858000" y="3200400"/>
          <a:ext cx="2667000" cy="1524000"/>
        </p:xfrm>
        <a:graphic>
          <a:graphicData uri="http://schemas.openxmlformats.org/drawingml/2006/table">
            <a:tbl>
              <a:tblPr/>
              <a:tblGrid>
                <a:gridCol w="1898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51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+mn-cs"/>
                        </a:rPr>
                        <a:t>Parameters</a:t>
                      </a:r>
                    </a:p>
                  </a:txBody>
                  <a:tcPr marL="91409" marR="91409" marT="45692" marB="456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+mn-cs"/>
                        </a:rPr>
                        <a:t>Values</a:t>
                      </a:r>
                    </a:p>
                  </a:txBody>
                  <a:tcPr marL="91409" marR="91409" marT="45692" marB="456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48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+mn-cs"/>
                        </a:rPr>
                        <a:t>Unit Price </a:t>
                      </a:r>
                    </a:p>
                  </a:txBody>
                  <a:tcPr marL="91409" marR="91409" marT="45692" marB="456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+mn-cs"/>
                        </a:rPr>
                        <a:t>£481.77</a:t>
                      </a:r>
                    </a:p>
                  </a:txBody>
                  <a:tcPr marL="91409" marR="91409" marT="45692" marB="456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99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+mn-cs"/>
                        </a:rPr>
                        <a:t>Unit Capacity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+mn-cs"/>
                        </a:rPr>
                        <a:t>(Per person/per day)</a:t>
                      </a:r>
                    </a:p>
                  </a:txBody>
                  <a:tcPr marL="91409" marR="91409" marT="45692" marB="456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pitchFamily="34" charset="-128"/>
                          <a:cs typeface="+mn-cs"/>
                        </a:rPr>
                        <a:t>0.50</a:t>
                      </a:r>
                    </a:p>
                  </a:txBody>
                  <a:tcPr marL="91409" marR="91409" marT="45692" marB="456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Chevron 26"/>
          <p:cNvSpPr/>
          <p:nvPr/>
        </p:nvSpPr>
        <p:spPr bwMode="auto">
          <a:xfrm>
            <a:off x="6934200" y="1142508"/>
            <a:ext cx="2667000" cy="324000"/>
          </a:xfrm>
          <a:prstGeom prst="chevron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45695" rIns="0" bIns="45695" anchor="ctr"/>
          <a:lstStyle/>
          <a:p>
            <a:pPr algn="r" defTabSz="864713">
              <a:defRPr/>
            </a:pPr>
            <a:r>
              <a:rPr kumimoji="1" lang="en-US" sz="1050" b="1" kern="0" dirty="0">
                <a:solidFill>
                  <a:prstClr val="white"/>
                </a:solidFill>
                <a:latin typeface="Calibri" panose="020F0502020204030204" pitchFamily="34" charset="0"/>
                <a:ea typeface="Verdana" pitchFamily="34" charset="0"/>
                <a:cs typeface="Calibri" pitchFamily="34" charset="0"/>
              </a:rPr>
              <a:t>Unit price and Unit capacity delivered</a:t>
            </a:r>
          </a:p>
        </p:txBody>
      </p:sp>
      <p:sp>
        <p:nvSpPr>
          <p:cNvPr id="29" name="Oval 28"/>
          <p:cNvSpPr/>
          <p:nvPr/>
        </p:nvSpPr>
        <p:spPr>
          <a:xfrm>
            <a:off x="6781800" y="1147359"/>
            <a:ext cx="324000" cy="34288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400" dirty="0"/>
              <a:t>3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4953000" y="4965600"/>
            <a:ext cx="14288" cy="216000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 dirty="0">
              <a:solidFill>
                <a:sysClr val="window" lastClr="FFFFFF"/>
              </a:solidFill>
              <a:latin typeface="Calibri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42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Deliverables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0FF6-ED00-4C31-A2EE-0941F1876A25}" type="slidenum">
              <a:rPr lang="en-GB" altLang="en-US" smtClean="0"/>
              <a:pPr/>
              <a:t>9</a:t>
            </a:fld>
            <a:endParaRPr lang="en-GB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609600"/>
            <a:ext cx="9448800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1E185A"/>
                </a:solidFill>
                <a:latin typeface="Century Gothic"/>
              </a:rPr>
              <a:t>Functional Testing Deliverables</a:t>
            </a:r>
          </a:p>
          <a:p>
            <a:endParaRPr lang="en-GB" sz="1600" dirty="0">
              <a:solidFill>
                <a:srgbClr val="1E185A"/>
              </a:solidFill>
              <a:latin typeface="Century Gothic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GB" sz="1600" dirty="0">
              <a:solidFill>
                <a:srgbClr val="1E185A"/>
              </a:solidFill>
              <a:latin typeface="Century Gothic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GB" sz="1600" dirty="0">
              <a:solidFill>
                <a:srgbClr val="1E185A"/>
              </a:solidFill>
              <a:latin typeface="Century Gothic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GB" sz="1600" dirty="0">
              <a:solidFill>
                <a:srgbClr val="1E185A"/>
              </a:solidFill>
              <a:latin typeface="Century Gothic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GB" sz="1600" dirty="0">
              <a:solidFill>
                <a:srgbClr val="1E185A"/>
              </a:solidFill>
              <a:latin typeface="Century Gothic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GB" sz="1600" dirty="0">
              <a:solidFill>
                <a:srgbClr val="1E185A"/>
              </a:solidFill>
              <a:latin typeface="Century Gothic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GB" sz="1600" dirty="0">
              <a:solidFill>
                <a:srgbClr val="1E185A"/>
              </a:solidFill>
              <a:latin typeface="Century Gothic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GB" sz="1600" dirty="0">
              <a:solidFill>
                <a:srgbClr val="1E185A"/>
              </a:solidFill>
              <a:latin typeface="Century Gothic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GB" sz="1600" dirty="0">
              <a:solidFill>
                <a:srgbClr val="1E185A"/>
              </a:solidFill>
              <a:latin typeface="Century Gothic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GB" sz="1600" dirty="0">
              <a:solidFill>
                <a:srgbClr val="1E185A"/>
              </a:solidFill>
              <a:latin typeface="Century Gothic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GB" sz="1600" dirty="0">
              <a:solidFill>
                <a:srgbClr val="1E185A"/>
              </a:solidFill>
              <a:latin typeface="Century Gothic"/>
            </a:endParaRPr>
          </a:p>
          <a:p>
            <a:endParaRPr lang="en-GB" sz="1600" dirty="0">
              <a:solidFill>
                <a:srgbClr val="1E185A"/>
              </a:solidFill>
              <a:latin typeface="Century Gothic"/>
            </a:endParaRPr>
          </a:p>
          <a:p>
            <a:endParaRPr lang="en-GB" sz="1600" dirty="0">
              <a:solidFill>
                <a:srgbClr val="1E185A"/>
              </a:solidFill>
              <a:latin typeface="Century Gothic"/>
            </a:endParaRPr>
          </a:p>
          <a:p>
            <a:pPr lvl="1"/>
            <a:endParaRPr lang="en-GB" sz="1100" dirty="0">
              <a:solidFill>
                <a:srgbClr val="1E185A"/>
              </a:solidFill>
              <a:latin typeface="Century Gothic"/>
            </a:endParaRPr>
          </a:p>
          <a:p>
            <a:endParaRPr lang="en-GB" dirty="0">
              <a:solidFill>
                <a:srgbClr val="1E185A"/>
              </a:solidFill>
            </a:endParaRPr>
          </a:p>
          <a:p>
            <a:endParaRPr lang="en-GB" dirty="0">
              <a:solidFill>
                <a:srgbClr val="1E185A"/>
              </a:solidFill>
            </a:endParaRPr>
          </a:p>
          <a:p>
            <a:endParaRPr lang="en-GB" sz="800" dirty="0">
              <a:solidFill>
                <a:srgbClr val="1E185A"/>
              </a:solidFill>
            </a:endParaRPr>
          </a:p>
          <a:p>
            <a:endParaRPr lang="en-GB" sz="800" dirty="0">
              <a:solidFill>
                <a:srgbClr val="1E185A"/>
              </a:solidFill>
            </a:endParaRPr>
          </a:p>
          <a:p>
            <a:endParaRPr lang="en-GB" sz="800" dirty="0">
              <a:solidFill>
                <a:srgbClr val="1E185A"/>
              </a:solidFill>
            </a:endParaRPr>
          </a:p>
          <a:p>
            <a:endParaRPr lang="en-GB" dirty="0">
              <a:solidFill>
                <a:srgbClr val="1E185A"/>
              </a:solidFill>
            </a:endParaRPr>
          </a:p>
          <a:p>
            <a:endParaRPr lang="en-GB" dirty="0">
              <a:solidFill>
                <a:srgbClr val="1E185A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60436"/>
              </p:ext>
            </p:extLst>
          </p:nvPr>
        </p:nvGraphicFramePr>
        <p:xfrm>
          <a:off x="457200" y="932329"/>
          <a:ext cx="9296400" cy="22862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350">
                <a:tc>
                  <a:txBody>
                    <a:bodyPr/>
                    <a:lstStyle/>
                    <a:p>
                      <a:r>
                        <a:rPr lang="en-GB" sz="1400" dirty="0"/>
                        <a:t>Test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Deliverable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558">
                <a:tc>
                  <a:txBody>
                    <a:bodyPr/>
                    <a:lstStyle/>
                    <a:p>
                      <a:r>
                        <a:rPr lang="en-GB" sz="900" dirty="0"/>
                        <a:t>Test Analysis &amp;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Participate in Sprint planning meeting. Analyse</a:t>
                      </a:r>
                      <a:r>
                        <a:rPr lang="en-GB" sz="900" baseline="0" dirty="0"/>
                        <a:t> user story and arrive at complexity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Overall Test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GB" sz="900" dirty="0"/>
                        <a:t>Test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Test ideation session &amp; prepare high level 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Test Ideas / Scenarios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GB" sz="900" dirty="0"/>
                        <a:t>Test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Perform In-sprint</a:t>
                      </a:r>
                      <a:r>
                        <a:rPr lang="en-GB" sz="900" baseline="0" dirty="0"/>
                        <a:t> testing as and when user stories are delivered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Test report,</a:t>
                      </a:r>
                      <a:r>
                        <a:rPr lang="en-GB" sz="900" baseline="0" dirty="0"/>
                        <a:t> Defect logs in Target Process</a:t>
                      </a:r>
                      <a:endParaRPr lang="en-GB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828">
                <a:tc>
                  <a:txBody>
                    <a:bodyPr/>
                    <a:lstStyle/>
                    <a:p>
                      <a:r>
                        <a:rPr lang="en-GB" sz="900" dirty="0"/>
                        <a:t>Regression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Perform Manual, automation,</a:t>
                      </a:r>
                      <a:r>
                        <a:rPr lang="en-GB" sz="900" baseline="0" dirty="0"/>
                        <a:t> </a:t>
                      </a:r>
                      <a:r>
                        <a:rPr lang="en-GB" sz="900" dirty="0"/>
                        <a:t> analytics &amp; BCDC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Automation regression logs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025">
                <a:tc>
                  <a:txBody>
                    <a:bodyPr/>
                    <a:lstStyle/>
                    <a:p>
                      <a:r>
                        <a:rPr lang="en-GB" sz="900" dirty="0"/>
                        <a:t>Automation</a:t>
                      </a:r>
                      <a:r>
                        <a:rPr lang="en-GB" sz="900" baseline="0" dirty="0"/>
                        <a:t> Smoke testing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 daily</a:t>
                      </a:r>
                      <a:r>
                        <a:rPr lang="en-GB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automation smoke testing</a:t>
                      </a:r>
                      <a:endParaRPr lang="en-GB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Daily</a:t>
                      </a:r>
                      <a:r>
                        <a:rPr lang="en-GB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smoke test report</a:t>
                      </a:r>
                      <a:endParaRPr lang="en-GB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839">
                <a:tc>
                  <a:txBody>
                    <a:bodyPr/>
                    <a:lstStyle/>
                    <a:p>
                      <a:r>
                        <a:rPr lang="en-GB" sz="900" dirty="0"/>
                        <a:t>Exploratory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 tests</a:t>
                      </a:r>
                      <a:r>
                        <a:rPr lang="en-GB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exploring areas where a possible bug fix / change could have had some impact</a:t>
                      </a:r>
                      <a:endParaRPr lang="en-GB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kern="1200" dirty="0"/>
                        <a:t>Regression bugs</a:t>
                      </a:r>
                      <a:endParaRPr lang="en-GB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3891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PREFIX" val="DLG_"/>
  <p:tag name="DLG_TEMPLATENAME" val="DLG.ppt"/>
  <p:tag name="DLG_CREATEDATE" val="08 March 2012"/>
  <p:tag name="DLG_DPI" val=""/>
</p:tagLst>
</file>

<file path=ppt/theme/theme1.xml><?xml version="1.0" encoding="utf-8"?>
<a:theme xmlns:a="http://schemas.openxmlformats.org/drawingml/2006/main" name="DLG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LG" id="{810DB059-B019-4E66-880C-6F7C89298E1F}" vid="{D1D651C3-534B-4FF9-8987-9CF940653AF4}"/>
    </a:ext>
  </a:extLst>
</a:theme>
</file>

<file path=ppt/theme/theme2.xml><?xml version="1.0" encoding="utf-8"?>
<a:theme xmlns:a="http://schemas.openxmlformats.org/drawingml/2006/main" name="2_Main Style">
  <a:themeElements>
    <a:clrScheme name="Main Style 1">
      <a:dk1>
        <a:srgbClr val="1E185A"/>
      </a:dk1>
      <a:lt1>
        <a:srgbClr val="FFFFFF"/>
      </a:lt1>
      <a:dk2>
        <a:srgbClr val="8E8CAC"/>
      </a:dk2>
      <a:lt2>
        <a:srgbClr val="C6C7C8"/>
      </a:lt2>
      <a:accent1>
        <a:srgbClr val="CC3333"/>
      </a:accent1>
      <a:accent2>
        <a:srgbClr val="0099FF"/>
      </a:accent2>
      <a:accent3>
        <a:srgbClr val="FFFFFF"/>
      </a:accent3>
      <a:accent4>
        <a:srgbClr val="18134C"/>
      </a:accent4>
      <a:accent5>
        <a:srgbClr val="E2ADAD"/>
      </a:accent5>
      <a:accent6>
        <a:srgbClr val="008AE7"/>
      </a:accent6>
      <a:hlink>
        <a:srgbClr val="072769"/>
      </a:hlink>
      <a:folHlink>
        <a:srgbClr val="FECB00"/>
      </a:folHlink>
    </a:clrScheme>
    <a:fontScheme name="Main Styl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</a:defRPr>
        </a:defPPr>
      </a:lstStyle>
    </a:lnDef>
  </a:objectDefaults>
  <a:extraClrSchemeLst>
    <a:extraClrScheme>
      <a:clrScheme name="Main Sty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Sty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Sty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Sty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Sty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Sty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Sty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Sty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Sty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Sty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Sty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Sty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Style 13">
        <a:dk1>
          <a:srgbClr val="000000"/>
        </a:dk1>
        <a:lt1>
          <a:srgbClr val="FFFFFF"/>
        </a:lt1>
        <a:dk2>
          <a:srgbClr val="000000"/>
        </a:dk2>
        <a:lt2>
          <a:srgbClr val="C6C6C8"/>
        </a:lt2>
        <a:accent1>
          <a:srgbClr val="CC3333"/>
        </a:accent1>
        <a:accent2>
          <a:srgbClr val="0099FF"/>
        </a:accent2>
        <a:accent3>
          <a:srgbClr val="FFFFFF"/>
        </a:accent3>
        <a:accent4>
          <a:srgbClr val="000000"/>
        </a:accent4>
        <a:accent5>
          <a:srgbClr val="E2ADAD"/>
        </a:accent5>
        <a:accent6>
          <a:srgbClr val="008AE7"/>
        </a:accent6>
        <a:hlink>
          <a:srgbClr val="072769"/>
        </a:hlink>
        <a:folHlink>
          <a:srgbClr val="FEC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Style 1">
        <a:dk1>
          <a:srgbClr val="1E185A"/>
        </a:dk1>
        <a:lt1>
          <a:srgbClr val="FFFFFF"/>
        </a:lt1>
        <a:dk2>
          <a:srgbClr val="8E8CAC"/>
        </a:dk2>
        <a:lt2>
          <a:srgbClr val="C6C7C8"/>
        </a:lt2>
        <a:accent1>
          <a:srgbClr val="CC3333"/>
        </a:accent1>
        <a:accent2>
          <a:srgbClr val="0099FF"/>
        </a:accent2>
        <a:accent3>
          <a:srgbClr val="FFFFFF"/>
        </a:accent3>
        <a:accent4>
          <a:srgbClr val="18134C"/>
        </a:accent4>
        <a:accent5>
          <a:srgbClr val="E2ADAD"/>
        </a:accent5>
        <a:accent6>
          <a:srgbClr val="008AE7"/>
        </a:accent6>
        <a:hlink>
          <a:srgbClr val="072769"/>
        </a:hlink>
        <a:folHlink>
          <a:srgbClr val="FECB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Main Style">
  <a:themeElements>
    <a:clrScheme name="Main Style 1">
      <a:dk1>
        <a:srgbClr val="1E185A"/>
      </a:dk1>
      <a:lt1>
        <a:srgbClr val="FFFFFF"/>
      </a:lt1>
      <a:dk2>
        <a:srgbClr val="8E8CAC"/>
      </a:dk2>
      <a:lt2>
        <a:srgbClr val="C6C7C8"/>
      </a:lt2>
      <a:accent1>
        <a:srgbClr val="CC3333"/>
      </a:accent1>
      <a:accent2>
        <a:srgbClr val="0099FF"/>
      </a:accent2>
      <a:accent3>
        <a:srgbClr val="FFFFFF"/>
      </a:accent3>
      <a:accent4>
        <a:srgbClr val="18134C"/>
      </a:accent4>
      <a:accent5>
        <a:srgbClr val="E2ADAD"/>
      </a:accent5>
      <a:accent6>
        <a:srgbClr val="008AE7"/>
      </a:accent6>
      <a:hlink>
        <a:srgbClr val="072769"/>
      </a:hlink>
      <a:folHlink>
        <a:srgbClr val="FECB00"/>
      </a:folHlink>
    </a:clrScheme>
    <a:fontScheme name="Main Styl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</a:defRPr>
        </a:defPPr>
      </a:lstStyle>
    </a:lnDef>
  </a:objectDefaults>
  <a:extraClrSchemeLst>
    <a:extraClrScheme>
      <a:clrScheme name="Main Sty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Sty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Sty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Sty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Sty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Sty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Sty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Sty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Sty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Sty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Sty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Sty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in Style 13">
        <a:dk1>
          <a:srgbClr val="000000"/>
        </a:dk1>
        <a:lt1>
          <a:srgbClr val="FFFFFF"/>
        </a:lt1>
        <a:dk2>
          <a:srgbClr val="000000"/>
        </a:dk2>
        <a:lt2>
          <a:srgbClr val="C6C6C8"/>
        </a:lt2>
        <a:accent1>
          <a:srgbClr val="CC3333"/>
        </a:accent1>
        <a:accent2>
          <a:srgbClr val="0099FF"/>
        </a:accent2>
        <a:accent3>
          <a:srgbClr val="FFFFFF"/>
        </a:accent3>
        <a:accent4>
          <a:srgbClr val="000000"/>
        </a:accent4>
        <a:accent5>
          <a:srgbClr val="E2ADAD"/>
        </a:accent5>
        <a:accent6>
          <a:srgbClr val="008AE7"/>
        </a:accent6>
        <a:hlink>
          <a:srgbClr val="072769"/>
        </a:hlink>
        <a:folHlink>
          <a:srgbClr val="FEC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Style 1">
        <a:dk1>
          <a:srgbClr val="1E185A"/>
        </a:dk1>
        <a:lt1>
          <a:srgbClr val="FFFFFF"/>
        </a:lt1>
        <a:dk2>
          <a:srgbClr val="8E8CAC"/>
        </a:dk2>
        <a:lt2>
          <a:srgbClr val="C6C7C8"/>
        </a:lt2>
        <a:accent1>
          <a:srgbClr val="CC3333"/>
        </a:accent1>
        <a:accent2>
          <a:srgbClr val="0099FF"/>
        </a:accent2>
        <a:accent3>
          <a:srgbClr val="FFFFFF"/>
        </a:accent3>
        <a:accent4>
          <a:srgbClr val="18134C"/>
        </a:accent4>
        <a:accent5>
          <a:srgbClr val="E2ADAD"/>
        </a:accent5>
        <a:accent6>
          <a:srgbClr val="008AE7"/>
        </a:accent6>
        <a:hlink>
          <a:srgbClr val="072769"/>
        </a:hlink>
        <a:folHlink>
          <a:srgbClr val="FECB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82352</TotalTime>
  <Words>3373</Words>
  <Application>Microsoft Office PowerPoint</Application>
  <PresentationFormat>A4 Paper (210x297 mm)</PresentationFormat>
  <Paragraphs>647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Candara</vt:lpstr>
      <vt:lpstr>Century Gothic</vt:lpstr>
      <vt:lpstr>Segoe UI</vt:lpstr>
      <vt:lpstr>Tw Cen MT</vt:lpstr>
      <vt:lpstr>verdana</vt:lpstr>
      <vt:lpstr>Wingdings</vt:lpstr>
      <vt:lpstr>DLG</vt:lpstr>
      <vt:lpstr>2_Main Style</vt:lpstr>
      <vt:lpstr>3_Main Style</vt:lpstr>
      <vt:lpstr>EVO Agile Unit Pricing : Estimation process</vt:lpstr>
      <vt:lpstr>Background and Context</vt:lpstr>
      <vt:lpstr>Glossary of Agile terms Used</vt:lpstr>
      <vt:lpstr>Stages in the Estimation Approach</vt:lpstr>
      <vt:lpstr>Stage 1:User Story Complexity Classification</vt:lpstr>
      <vt:lpstr>Stage 2: Total Testing Units for user stories in the sprint  </vt:lpstr>
      <vt:lpstr>Stage 3: Units distribution for testing stages in  the sprint </vt:lpstr>
      <vt:lpstr>Determining units and cost</vt:lpstr>
      <vt:lpstr>Key Deliverables</vt:lpstr>
      <vt:lpstr>BAU  Vs. Digital Unit Price Model</vt:lpstr>
      <vt:lpstr>Unit Price Calculator</vt:lpstr>
      <vt:lpstr>Criteria for raising change request</vt:lpstr>
      <vt:lpstr>Project cost Vs Testing cost</vt:lpstr>
      <vt:lpstr>Waterfall vs Agile Unit price cost comparison</vt:lpstr>
      <vt:lpstr>Assumptions &amp; Consideration</vt:lpstr>
      <vt:lpstr>EVO Unit Pricing – Key milestone</vt:lpstr>
      <vt:lpstr>Digital Unit Pricing – Key milestone</vt:lpstr>
      <vt:lpstr>Digital Unit Pricing – New Projects</vt:lpstr>
    </vt:vector>
  </TitlesOfParts>
  <Company>The Royal Bank of Scotland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MOHAMUDHA FATHIMA MOHAMED IBRAHIM</cp:lastModifiedBy>
  <cp:revision>3537</cp:revision>
  <cp:lastPrinted>2016-09-07T08:28:24Z</cp:lastPrinted>
  <dcterms:created xsi:type="dcterms:W3CDTF">2012-01-23T16:00:01Z</dcterms:created>
  <dcterms:modified xsi:type="dcterms:W3CDTF">2021-08-12T12:36:34Z</dcterms:modified>
</cp:coreProperties>
</file>