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2"/>
    </p:embeddedFont>
    <p:embeddedFont>
      <p:font typeface="Cambria Math" panose="02040503050406030204" pitchFamily="18" charset="0"/>
      <p:regular r:id="rId13"/>
    </p:embeddedFon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77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24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78A8E-C357-417E-B2F6-D0ADCCD7E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6000" y="1830472"/>
            <a:ext cx="5832000" cy="649858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400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eelawadee UI" panose="020B0502040204020203" pitchFamily="34" charset="-34"/>
              </a:defRPr>
            </a:lvl1pPr>
          </a:lstStyle>
          <a:p>
            <a:r>
              <a:rPr lang="en-US" altLang="ko-KR" dirty="0"/>
              <a:t>PPT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FA8E2-30C1-4A6F-A583-E1E436C275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0000" y="2592000"/>
            <a:ext cx="2520000" cy="34323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eelawadee UI Semilight" panose="020B04020402040202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PPT SUB TITLE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892D97-C7EB-4FA5-9AD6-CD9EF28D2854}"/>
              </a:ext>
            </a:extLst>
          </p:cNvPr>
          <p:cNvCxnSpPr/>
          <p:nvPr userDrawn="1"/>
        </p:nvCxnSpPr>
        <p:spPr>
          <a:xfrm>
            <a:off x="3936000" y="2480330"/>
            <a:ext cx="5832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2E7ECC1-F125-460A-B3C1-E44CEC0C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0000" y="126000"/>
            <a:ext cx="4500000" cy="25962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eelawadee UI Semilight" panose="020B0402040204020203" pitchFamily="34" charset="-34"/>
              </a:defRPr>
            </a:lvl1pPr>
          </a:lstStyle>
          <a:p>
            <a:pPr lvl="0"/>
            <a:r>
              <a:rPr lang="en-US" altLang="ko-KR" dirty="0"/>
              <a:t>COPYRIGHT</a:t>
            </a:r>
            <a:endParaRPr lang="ko-KR" altLang="en-US" dirty="0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CD77E4AB-08AC-4F53-A032-DABF14CE6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10000" y="6494400"/>
            <a:ext cx="3240000" cy="25962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eelawadee UI Semilight" panose="020B0402040204020203" pitchFamily="34" charset="-34"/>
              </a:defRPr>
            </a:lvl1pPr>
          </a:lstStyle>
          <a:p>
            <a:pPr lvl="0"/>
            <a:r>
              <a:rPr lang="en-US" altLang="ko-KR" dirty="0"/>
              <a:t>WRITER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3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EC9D9-990E-4862-8D99-06C37EEA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1F3F5EDD-D79A-4BA6-9931-9D5CF38CC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800" y="188497"/>
            <a:ext cx="118080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4D8FBA-4C74-427C-BAC2-EAFF54033554}"/>
              </a:ext>
            </a:extLst>
          </p:cNvPr>
          <p:cNvCxnSpPr>
            <a:cxnSpLocks/>
          </p:cNvCxnSpPr>
          <p:nvPr userDrawn="1"/>
        </p:nvCxnSpPr>
        <p:spPr>
          <a:xfrm>
            <a:off x="192000" y="652842"/>
            <a:ext cx="11808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6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일 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CB23C-B44D-4E25-9246-733A1BDBE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DE5D1C2-81EC-41A9-9114-C457B60C0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800" y="188497"/>
            <a:ext cx="118080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F054DF-EF8E-493E-AC93-B39E4E09C2E5}"/>
              </a:ext>
            </a:extLst>
          </p:cNvPr>
          <p:cNvCxnSpPr>
            <a:cxnSpLocks/>
          </p:cNvCxnSpPr>
          <p:nvPr userDrawn="1"/>
        </p:nvCxnSpPr>
        <p:spPr>
          <a:xfrm>
            <a:off x="192000" y="652842"/>
            <a:ext cx="11808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49DB9-3F5D-412E-9237-3EE0DC1DF257}"/>
              </a:ext>
            </a:extLst>
          </p:cNvPr>
          <p:cNvCxnSpPr>
            <a:cxnSpLocks/>
          </p:cNvCxnSpPr>
          <p:nvPr userDrawn="1"/>
        </p:nvCxnSpPr>
        <p:spPr>
          <a:xfrm>
            <a:off x="1314000" y="163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81300F78-C112-41C5-8AE4-897199DA0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000" y="1656000"/>
            <a:ext cx="4500000" cy="3970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4D14C71-02E7-496F-AD09-BF3968AB4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2000" y="2249999"/>
            <a:ext cx="8640000" cy="3257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중 제목 및 내용 슬라이드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CB23C-B44D-4E25-9246-733A1BDBE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DE5D1C2-81EC-41A9-9114-C457B60C0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800" y="188497"/>
            <a:ext cx="118080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F054DF-EF8E-493E-AC93-B39E4E09C2E5}"/>
              </a:ext>
            </a:extLst>
          </p:cNvPr>
          <p:cNvCxnSpPr>
            <a:cxnSpLocks/>
          </p:cNvCxnSpPr>
          <p:nvPr userDrawn="1"/>
        </p:nvCxnSpPr>
        <p:spPr>
          <a:xfrm>
            <a:off x="192000" y="652842"/>
            <a:ext cx="11808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4AFF3A-1B7C-42AD-8F25-0468BF64FDC2}"/>
              </a:ext>
            </a:extLst>
          </p:cNvPr>
          <p:cNvCxnSpPr>
            <a:cxnSpLocks/>
          </p:cNvCxnSpPr>
          <p:nvPr userDrawn="1"/>
        </p:nvCxnSpPr>
        <p:spPr>
          <a:xfrm>
            <a:off x="1314000" y="163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2B3A08-E857-424B-848B-BD5ACF38D8EE}"/>
              </a:ext>
            </a:extLst>
          </p:cNvPr>
          <p:cNvCxnSpPr>
            <a:cxnSpLocks/>
          </p:cNvCxnSpPr>
          <p:nvPr userDrawn="1"/>
        </p:nvCxnSpPr>
        <p:spPr>
          <a:xfrm>
            <a:off x="1314000" y="3870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42BEFC5B-5107-4229-BE40-AF1BFE498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000" y="1656000"/>
            <a:ext cx="4500000" cy="3970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 TITLE 01</a:t>
            </a:r>
            <a:endParaRPr lang="ko-KR" altLang="en-US" dirty="0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7B4BB9C-7423-4F46-9E98-84134C6902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4000" y="3888000"/>
            <a:ext cx="4500000" cy="39895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 TITLE 02</a:t>
            </a:r>
            <a:endParaRPr lang="ko-KR" altLang="en-US" dirty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2FE161C-CC70-450A-905C-085C92C97D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2000" y="2250000"/>
            <a:ext cx="8640000" cy="102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F3E7B99-6675-4906-A6B6-36C2DF6FA2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2000" y="4482000"/>
            <a:ext cx="8640000" cy="102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8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중 제목 및 내용 슬라이드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CB23C-B44D-4E25-9246-733A1BDBE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DE5D1C2-81EC-41A9-9114-C457B60C0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800" y="188497"/>
            <a:ext cx="118080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F054DF-EF8E-493E-AC93-B39E4E09C2E5}"/>
              </a:ext>
            </a:extLst>
          </p:cNvPr>
          <p:cNvCxnSpPr>
            <a:cxnSpLocks/>
          </p:cNvCxnSpPr>
          <p:nvPr userDrawn="1"/>
        </p:nvCxnSpPr>
        <p:spPr>
          <a:xfrm>
            <a:off x="192000" y="652842"/>
            <a:ext cx="11808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44F39C-E2C0-4E77-BA32-FDA6026C3D02}"/>
              </a:ext>
            </a:extLst>
          </p:cNvPr>
          <p:cNvCxnSpPr>
            <a:cxnSpLocks/>
          </p:cNvCxnSpPr>
          <p:nvPr userDrawn="1"/>
        </p:nvCxnSpPr>
        <p:spPr>
          <a:xfrm>
            <a:off x="1314000" y="163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C2E330E-C7EA-462D-AD28-3E71479F0D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000" y="1656000"/>
            <a:ext cx="2880000" cy="3970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 TITLE 01</a:t>
            </a:r>
            <a:endParaRPr lang="ko-KR" altLang="en-US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6FA1505-1009-4D9A-862D-4640EF784F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2000" y="2249999"/>
            <a:ext cx="3780000" cy="3257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CONTENT 01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52E1B9-146E-492A-85EA-CD7F105AE6DA}"/>
              </a:ext>
            </a:extLst>
          </p:cNvPr>
          <p:cNvCxnSpPr>
            <a:cxnSpLocks/>
          </p:cNvCxnSpPr>
          <p:nvPr userDrawn="1"/>
        </p:nvCxnSpPr>
        <p:spPr>
          <a:xfrm>
            <a:off x="6174000" y="163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3CD95424-FC8C-49DA-9B0E-3FA76B2E02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64000" y="1656000"/>
            <a:ext cx="2880000" cy="3970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 TITLE 02</a:t>
            </a:r>
            <a:endParaRPr lang="ko-KR" altLang="en-US" dirty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BF034A3-EDE3-4A68-9A5A-F8C3DF12BE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000" y="2250000"/>
            <a:ext cx="3780000" cy="3257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CONTENT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8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알고리즘 문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CB23C-B44D-4E25-9246-733A1BDBE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DE5D1C2-81EC-41A9-9114-C457B60C0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800" y="188497"/>
            <a:ext cx="118080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F054DF-EF8E-493E-AC93-B39E4E09C2E5}"/>
              </a:ext>
            </a:extLst>
          </p:cNvPr>
          <p:cNvCxnSpPr>
            <a:cxnSpLocks/>
          </p:cNvCxnSpPr>
          <p:nvPr userDrawn="1"/>
        </p:nvCxnSpPr>
        <p:spPr>
          <a:xfrm>
            <a:off x="192000" y="652842"/>
            <a:ext cx="11808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812683-77B8-476C-97FA-D5FDDD9E36FF}"/>
              </a:ext>
            </a:extLst>
          </p:cNvPr>
          <p:cNvCxnSpPr>
            <a:cxnSpLocks/>
          </p:cNvCxnSpPr>
          <p:nvPr userDrawn="1"/>
        </p:nvCxnSpPr>
        <p:spPr>
          <a:xfrm>
            <a:off x="1314000" y="163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AD47E9-8057-4E16-8FEE-D811CD5A6269}"/>
              </a:ext>
            </a:extLst>
          </p:cNvPr>
          <p:cNvCxnSpPr>
            <a:cxnSpLocks/>
          </p:cNvCxnSpPr>
          <p:nvPr userDrawn="1"/>
        </p:nvCxnSpPr>
        <p:spPr>
          <a:xfrm>
            <a:off x="1314000" y="352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3183591-8EC4-48C3-83E5-CEAB27430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2000" y="2251028"/>
            <a:ext cx="8640000" cy="68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PROBLEM CONTENT</a:t>
            </a:r>
            <a:endParaRPr lang="ko-KR" altLang="en-US" dirty="0"/>
          </a:p>
        </p:txBody>
      </p:sp>
      <p:sp>
        <p:nvSpPr>
          <p:cNvPr id="21" name="텍스트 개체 틀 8">
            <a:extLst>
              <a:ext uri="{FF2B5EF4-FFF2-40B4-BE49-F238E27FC236}">
                <a16:creationId xmlns:a16="http://schemas.microsoft.com/office/drawing/2014/main" id="{F8ADE346-6AA8-4713-9EEC-DC06954397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2000" y="4104000"/>
            <a:ext cx="3780000" cy="1368000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75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EXAMPLE INPUT CONTENT</a:t>
            </a:r>
            <a:endParaRPr lang="ko-KR" altLang="en-US" dirty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ACD7D8F7-D66C-4CF7-84E1-2B3D596BBE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000" y="4104000"/>
            <a:ext cx="3780000" cy="1368000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75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EXAMPLE OUTPUT CONTENT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03971C7-B038-428C-BCBD-34BBEE1E917E}"/>
              </a:ext>
            </a:extLst>
          </p:cNvPr>
          <p:cNvCxnSpPr>
            <a:cxnSpLocks/>
          </p:cNvCxnSpPr>
          <p:nvPr userDrawn="1"/>
        </p:nvCxnSpPr>
        <p:spPr>
          <a:xfrm>
            <a:off x="6174000" y="3528000"/>
            <a:ext cx="0" cy="422833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D0877B-D68A-411F-99F9-8BC0C5A1103B}"/>
              </a:ext>
            </a:extLst>
          </p:cNvPr>
          <p:cNvSpPr txBox="1"/>
          <p:nvPr userDrawn="1"/>
        </p:nvSpPr>
        <p:spPr>
          <a:xfrm>
            <a:off x="1404000" y="1638000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86A11-1040-4D3D-867D-FCF3DF6D0850}"/>
              </a:ext>
            </a:extLst>
          </p:cNvPr>
          <p:cNvSpPr txBox="1"/>
          <p:nvPr userDrawn="1"/>
        </p:nvSpPr>
        <p:spPr>
          <a:xfrm>
            <a:off x="1404000" y="3528000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3E899-546B-4EC4-A18A-B6C07B763E5F}"/>
              </a:ext>
            </a:extLst>
          </p:cNvPr>
          <p:cNvSpPr txBox="1"/>
          <p:nvPr userDrawn="1"/>
        </p:nvSpPr>
        <p:spPr>
          <a:xfrm>
            <a:off x="6264000" y="3528000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출력</a:t>
            </a:r>
          </a:p>
        </p:txBody>
      </p:sp>
    </p:spTree>
    <p:extLst>
      <p:ext uri="{BB962C8B-B14F-4D97-AF65-F5344CB8AC3E}">
        <p14:creationId xmlns:p14="http://schemas.microsoft.com/office/powerpoint/2010/main" val="25110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A5D386-1989-4710-9DCD-566A67F71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6248F-81C1-43A1-A829-3708E5D20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9200" y="6385024"/>
            <a:ext cx="4114800" cy="3077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2305892-2D0A-4C58-BECF-7E48F313C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3A630-6F3D-4BF3-84C5-E29EF2FBF3EF}"/>
              </a:ext>
            </a:extLst>
          </p:cNvPr>
          <p:cNvSpPr/>
          <p:nvPr userDrawn="1"/>
        </p:nvSpPr>
        <p:spPr>
          <a:xfrm>
            <a:off x="72000" y="72000"/>
            <a:ext cx="12039600" cy="67005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6" r:id="rId4"/>
    <p:sldLayoutId id="2147483660" r:id="rId5"/>
    <p:sldLayoutId id="2147483658" r:id="rId6"/>
    <p:sldLayoutId id="2147483657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DDCC-F36D-4765-8BAC-C675EB6D7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다이나믹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C2A2E-8F73-4E8F-A7C9-1E796D19D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CD33F-F2E1-4EF8-A5FA-353264957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SAT @ Kumoh National Institute of Technology (2019)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BF26E-B267-4634-85A9-90E3589F1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류상수 </a:t>
            </a:r>
            <a:r>
              <a:rPr lang="en-US" altLang="ko-KR" dirty="0"/>
              <a:t>(zx0342@gmail.com)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53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6EFFB8-8ABE-4D26-9100-1732019F8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32310A-C348-4F4E-B9F9-FE5FDA7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 </a:t>
            </a:r>
            <a:r>
              <a:rPr lang="en-US" altLang="ko-KR" dirty="0">
                <a:solidFill>
                  <a:srgbClr val="FF5050"/>
                </a:solidFill>
              </a:rPr>
              <a:t>VS</a:t>
            </a:r>
            <a:r>
              <a:rPr lang="en-US" altLang="ko-KR" dirty="0"/>
              <a:t> </a:t>
            </a:r>
            <a:r>
              <a:rPr lang="ko-KR" altLang="en-US" dirty="0"/>
              <a:t>다이나믹 프로그래밍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E0F9E-E300-4EC5-8116-23CB658C2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4DB0F-7E8E-44BE-9323-D210EDC06B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문제를 서로 겹치지 않는 부분 문제로 분할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부분 문제를 재귀적으로 해결한 후</a:t>
            </a:r>
            <a:r>
              <a:rPr lang="en-US" altLang="ko-KR" sz="2000" dirty="0"/>
              <a:t>, </a:t>
            </a:r>
            <a:r>
              <a:rPr lang="ko-KR" altLang="en-US" sz="2000" dirty="0"/>
              <a:t>해결 결과를 결합하여 문제 해결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FF5050"/>
                </a:solidFill>
              </a:rPr>
              <a:t>공유되는 부분 문제를 반복적으로 해결 </a:t>
            </a:r>
            <a:r>
              <a:rPr lang="en-US" altLang="ko-KR" sz="2000" dirty="0">
                <a:solidFill>
                  <a:srgbClr val="FF5050"/>
                </a:solidFill>
              </a:rPr>
              <a:t>(</a:t>
            </a:r>
            <a:r>
              <a:rPr lang="ko-KR" altLang="en-US" sz="2000" dirty="0">
                <a:solidFill>
                  <a:srgbClr val="FF5050"/>
                </a:solidFill>
              </a:rPr>
              <a:t>불필요한 작업 수행</a:t>
            </a:r>
            <a:r>
              <a:rPr lang="en-US" altLang="ko-KR" sz="2000" dirty="0">
                <a:solidFill>
                  <a:srgbClr val="FF5050"/>
                </a:solidFill>
              </a:rPr>
              <a:t>)</a:t>
            </a:r>
            <a:endParaRPr lang="ko-KR" altLang="en-US" sz="2000" dirty="0">
              <a:solidFill>
                <a:srgbClr val="FF5050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E1F7DA-A637-450F-8408-1015680389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다이나믹 프로그래밍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8E23D6-2B61-4821-B1A5-686E17A92B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분할 정복 기법과 같이 부분 문제의 해를 결합해 문제 해결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부분 문제를 한 번만 풀어</a:t>
            </a:r>
            <a:r>
              <a:rPr lang="en-US" altLang="ko-KR" sz="2000" dirty="0"/>
              <a:t> </a:t>
            </a:r>
            <a:r>
              <a:rPr lang="ko-KR" altLang="en-US" sz="2000" dirty="0"/>
              <a:t>그 해를 테이블에 저장한 후</a:t>
            </a:r>
            <a:r>
              <a:rPr lang="en-US" altLang="ko-KR" sz="2000" dirty="0"/>
              <a:t>, </a:t>
            </a:r>
            <a:r>
              <a:rPr lang="ko-KR" altLang="en-US" sz="2000" dirty="0"/>
              <a:t>재계산이 필요하면 저장된 값 이용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FF5050"/>
                </a:solidFill>
              </a:rPr>
              <a:t>각 부분 문제를 풀 때마다 다시 계산하는 작업 피함</a:t>
            </a:r>
          </a:p>
        </p:txBody>
      </p:sp>
    </p:spTree>
    <p:extLst>
      <p:ext uri="{BB962C8B-B14F-4D97-AF65-F5344CB8AC3E}">
        <p14:creationId xmlns:p14="http://schemas.microsoft.com/office/powerpoint/2010/main" val="319813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1D310-3E79-4817-A5DF-F0702BAC20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C785EF-60E4-4E8B-9EB1-EA8D1731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프로그래밍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F702C-39F1-48D5-B21A-59574587FD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개발 단계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5B409-53A0-4671-82E1-4A1C7F7EE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최적해의 구조적 특징 찾기</a:t>
            </a: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최적해의 값을 재귀적으로 정의 </a:t>
            </a:r>
            <a:r>
              <a:rPr lang="en-US" altLang="ko-KR" sz="2000" dirty="0"/>
              <a:t>(</a:t>
            </a:r>
            <a:r>
              <a:rPr lang="ko-KR" altLang="en-US" sz="2000" dirty="0"/>
              <a:t>점화식 세우기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최적해의 값을 일반적으로 상향식</a:t>
            </a:r>
            <a:r>
              <a:rPr lang="en-US" altLang="ko-KR" sz="2000" dirty="0"/>
              <a:t>(Bottom-Up) </a:t>
            </a:r>
            <a:r>
              <a:rPr lang="ko-KR" altLang="en-US" sz="2000" dirty="0"/>
              <a:t>방법으로 계산</a:t>
            </a: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endParaRPr lang="en-US" altLang="ko-KR" sz="20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/>
              <a:t>계산된 정보들로부터 최적해 구성</a:t>
            </a:r>
          </a:p>
        </p:txBody>
      </p:sp>
    </p:spTree>
    <p:extLst>
      <p:ext uri="{BB962C8B-B14F-4D97-AF65-F5344CB8AC3E}">
        <p14:creationId xmlns:p14="http://schemas.microsoft.com/office/powerpoint/2010/main" val="1639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93FD3-87F5-4F29-9F9C-CDB85E611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E6FC61-282C-43CE-AD75-C93E51FF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프로그래밍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F46DD-3E9B-475A-B87B-09DB328AD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12174F-5B7C-44F1-B49A-F2179F1F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62" y="2465231"/>
            <a:ext cx="8348875" cy="3507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7298A-21C5-4D5C-BC4F-35596EEB352F}"/>
              </a:ext>
            </a:extLst>
          </p:cNvPr>
          <p:cNvSpPr txBox="1"/>
          <p:nvPr/>
        </p:nvSpPr>
        <p:spPr>
          <a:xfrm>
            <a:off x="7624661" y="654171"/>
            <a:ext cx="4486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http://www.algocoding.net/design/dp/index.html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93678D-E2C2-4679-872E-AC13E10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BB9FE4-28F9-4D20-B2A1-F40B98EE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1890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점프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1541C-A11E-492F-996E-6E38847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25" y="2434707"/>
            <a:ext cx="828675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CFAE8-F14C-472E-8375-4689A4421881}"/>
              </a:ext>
            </a:extLst>
          </p:cNvPr>
          <p:cNvSpPr txBox="1"/>
          <p:nvPr/>
        </p:nvSpPr>
        <p:spPr>
          <a:xfrm>
            <a:off x="8286966" y="654171"/>
            <a:ext cx="382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https://www.acmicpc.net/problem/1890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0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93678D-E2C2-4679-872E-AC13E10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BB9FE4-28F9-4D20-B2A1-F40B98EE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1890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점프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1541C-A11E-492F-996E-6E38847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25" y="2434707"/>
            <a:ext cx="828675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CFAE8-F14C-472E-8375-4689A4421881}"/>
              </a:ext>
            </a:extLst>
          </p:cNvPr>
          <p:cNvSpPr txBox="1"/>
          <p:nvPr/>
        </p:nvSpPr>
        <p:spPr>
          <a:xfrm>
            <a:off x="8286966" y="654171"/>
            <a:ext cx="382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https://www.acmicpc.net/problem/1890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EDFB-E601-448A-A25A-22E036223DBD}"/>
                  </a:ext>
                </a:extLst>
              </p:cNvPr>
              <p:cNvSpPr txBox="1"/>
              <p:nvPr/>
            </p:nvSpPr>
            <p:spPr>
              <a:xfrm>
                <a:off x="1255937" y="1977802"/>
                <a:ext cx="30126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EDFB-E601-448A-A25A-22E03622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37" y="1977802"/>
                <a:ext cx="3012620" cy="307777"/>
              </a:xfrm>
              <a:prstGeom prst="rect">
                <a:avLst/>
              </a:prstGeom>
              <a:blipFill>
                <a:blip r:embed="rId3"/>
                <a:stretch>
                  <a:fillRect l="-810" r="-2024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935687B1-97F1-42BB-B646-F54C432FB90B}"/>
              </a:ext>
            </a:extLst>
          </p:cNvPr>
          <p:cNvSpPr/>
          <p:nvPr/>
        </p:nvSpPr>
        <p:spPr>
          <a:xfrm>
            <a:off x="1981199" y="2470901"/>
            <a:ext cx="360000" cy="360000"/>
          </a:xfrm>
          <a:prstGeom prst="ellipse">
            <a:avLst/>
          </a:prstGeom>
          <a:solidFill>
            <a:srgbClr val="FF5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9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93678D-E2C2-4679-872E-AC13E10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BB9FE4-28F9-4D20-B2A1-F40B98EE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1890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점프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1541C-A11E-492F-996E-6E38847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25" y="2434707"/>
            <a:ext cx="828675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CFAE8-F14C-472E-8375-4689A4421881}"/>
              </a:ext>
            </a:extLst>
          </p:cNvPr>
          <p:cNvSpPr txBox="1"/>
          <p:nvPr/>
        </p:nvSpPr>
        <p:spPr>
          <a:xfrm>
            <a:off x="8286966" y="654171"/>
            <a:ext cx="382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https://www.acmicpc.net/problem/1890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D06DAE-48E6-471D-A4F8-141A439856F1}"/>
                  </a:ext>
                </a:extLst>
              </p:cNvPr>
              <p:cNvSpPr txBox="1"/>
              <p:nvPr/>
            </p:nvSpPr>
            <p:spPr>
              <a:xfrm>
                <a:off x="1597921" y="1976400"/>
                <a:ext cx="23286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D06DAE-48E6-471D-A4F8-141A43985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21" y="1976400"/>
                <a:ext cx="2328651" cy="307777"/>
              </a:xfrm>
              <a:prstGeom prst="rect">
                <a:avLst/>
              </a:prstGeom>
              <a:blipFill>
                <a:blip r:embed="rId3"/>
                <a:stretch>
                  <a:fillRect l="-1309" r="-157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EF2E11EF-0382-44A8-8F89-B8E77D09503C}"/>
              </a:ext>
            </a:extLst>
          </p:cNvPr>
          <p:cNvSpPr/>
          <p:nvPr/>
        </p:nvSpPr>
        <p:spPr>
          <a:xfrm>
            <a:off x="3173729" y="3650152"/>
            <a:ext cx="360000" cy="360000"/>
          </a:xfrm>
          <a:prstGeom prst="ellipse">
            <a:avLst/>
          </a:prstGeom>
          <a:solidFill>
            <a:srgbClr val="FF5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93678D-E2C2-4679-872E-AC13E10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892-2D0A-4C58-BECF-7E48F313CA0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BB9FE4-28F9-4D20-B2A1-F40B98EE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1890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점프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1541C-A11E-492F-996E-6E38847F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25" y="2434707"/>
            <a:ext cx="828675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CFAE8-F14C-472E-8375-4689A4421881}"/>
              </a:ext>
            </a:extLst>
          </p:cNvPr>
          <p:cNvSpPr txBox="1"/>
          <p:nvPr/>
        </p:nvSpPr>
        <p:spPr>
          <a:xfrm>
            <a:off x="8286966" y="654171"/>
            <a:ext cx="382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https://www.acmicpc.net/problem/1890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266422-BE71-4374-ACCB-716750EDB8EE}"/>
              </a:ext>
            </a:extLst>
          </p:cNvPr>
          <p:cNvCxnSpPr/>
          <p:nvPr/>
        </p:nvCxnSpPr>
        <p:spPr>
          <a:xfrm flipH="1">
            <a:off x="2124710" y="3822700"/>
            <a:ext cx="1260000" cy="0"/>
          </a:xfrm>
          <a:prstGeom prst="straightConnector1">
            <a:avLst/>
          </a:prstGeom>
          <a:ln w="635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5E4045-2A2B-4731-9651-D0C5326F2C86}"/>
              </a:ext>
            </a:extLst>
          </p:cNvPr>
          <p:cNvCxnSpPr/>
          <p:nvPr/>
        </p:nvCxnSpPr>
        <p:spPr>
          <a:xfrm flipH="1">
            <a:off x="2124000" y="3429000"/>
            <a:ext cx="1260000" cy="0"/>
          </a:xfrm>
          <a:prstGeom prst="straightConnector1">
            <a:avLst/>
          </a:prstGeom>
          <a:ln w="635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0BA3DF-E43D-4B2B-826E-B563FAD36EE7}"/>
              </a:ext>
            </a:extLst>
          </p:cNvPr>
          <p:cNvCxnSpPr/>
          <p:nvPr/>
        </p:nvCxnSpPr>
        <p:spPr>
          <a:xfrm flipH="1">
            <a:off x="2124000" y="3040380"/>
            <a:ext cx="1260000" cy="0"/>
          </a:xfrm>
          <a:prstGeom prst="straightConnector1">
            <a:avLst/>
          </a:prstGeom>
          <a:ln w="635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090331-B17E-4CC4-B659-B6D4DF3BE37D}"/>
              </a:ext>
            </a:extLst>
          </p:cNvPr>
          <p:cNvCxnSpPr/>
          <p:nvPr/>
        </p:nvCxnSpPr>
        <p:spPr>
          <a:xfrm flipH="1">
            <a:off x="2124000" y="2659380"/>
            <a:ext cx="1260000" cy="0"/>
          </a:xfrm>
          <a:prstGeom prst="straightConnector1">
            <a:avLst/>
          </a:prstGeom>
          <a:ln w="635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000CA7-3AD0-4972-9A1F-65BFD10E83F9}"/>
              </a:ext>
            </a:extLst>
          </p:cNvPr>
          <p:cNvSpPr txBox="1"/>
          <p:nvPr/>
        </p:nvSpPr>
        <p:spPr>
          <a:xfrm>
            <a:off x="3557995" y="363803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START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9F612-BAB8-4F88-BFF3-9F12AE640B85}"/>
              </a:ext>
            </a:extLst>
          </p:cNvPr>
          <p:cNvSpPr txBox="1"/>
          <p:nvPr/>
        </p:nvSpPr>
        <p:spPr>
          <a:xfrm>
            <a:off x="1317040" y="24747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3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260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맑은 고딕</vt:lpstr>
      <vt:lpstr>Arial</vt:lpstr>
      <vt:lpstr>나눔스퀘어 ExtraBold</vt:lpstr>
      <vt:lpstr>나눔스퀘어 Bold</vt:lpstr>
      <vt:lpstr>Wingdings</vt:lpstr>
      <vt:lpstr>Cambria Math</vt:lpstr>
      <vt:lpstr>Office 테마</vt:lpstr>
      <vt:lpstr>다이나믹 프로그래밍</vt:lpstr>
      <vt:lpstr>분할 정복 VS 다이나믹 프로그래밍</vt:lpstr>
      <vt:lpstr>다이나믹 프로그래밍</vt:lpstr>
      <vt:lpstr>다이나믹 프로그래밍 예제</vt:lpstr>
      <vt:lpstr>1890번: 점프 (1/4)</vt:lpstr>
      <vt:lpstr>1890번: 점프 (2/4)</vt:lpstr>
      <vt:lpstr>1890번: 점프 (3/4)</vt:lpstr>
      <vt:lpstr>1890번: 점프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상수</dc:creator>
  <cp:lastModifiedBy>상수 류</cp:lastModifiedBy>
  <cp:revision>83</cp:revision>
  <dcterms:created xsi:type="dcterms:W3CDTF">2018-09-26T13:41:29Z</dcterms:created>
  <dcterms:modified xsi:type="dcterms:W3CDTF">2019-03-28T02:08:32Z</dcterms:modified>
</cp:coreProperties>
</file>