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392" r:id="rId3"/>
    <p:sldId id="394" r:id="rId4"/>
    <p:sldId id="395" r:id="rId5"/>
    <p:sldId id="397" r:id="rId6"/>
  </p:sldIdLst>
  <p:sldSz cx="12192000" cy="6858000"/>
  <p:notesSz cx="6858000" cy="9144000"/>
  <p:embeddedFontLst>
    <p:embeddedFont>
      <p:font typeface="HY헤드라인M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47bb2f7a8a9565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A67"/>
    <a:srgbClr val="067A82"/>
    <a:srgbClr val="017D7A"/>
    <a:srgbClr val="A6CC8E"/>
    <a:srgbClr val="8596AE"/>
    <a:srgbClr val="C2DAB2"/>
    <a:srgbClr val="404040"/>
    <a:srgbClr val="E7E6E6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44A5-ADE3-4928-B9B7-29DF018A8E99}" v="131" dt="2019-04-08T11:44:08.663"/>
    <p1510:client id="{6E8EE9B2-04BC-4402-9A35-FDC98082DA55}" v="83" dt="2019-04-08T02:56:21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1882" autoAdjust="0"/>
  </p:normalViewPr>
  <p:slideViewPr>
    <p:cSldViewPr snapToGrid="0">
      <p:cViewPr varScale="1">
        <p:scale>
          <a:sx n="93" d="100"/>
          <a:sy n="93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2A2F0-154E-4FCA-9E6D-20144F0E756D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5C6A-E059-4923-82BD-9CACA1C50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9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85C6A-E059-4923-82BD-9CACA1C50A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9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85C6A-E059-4923-82BD-9CACA1C50A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6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85C6A-E059-4923-82BD-9CACA1C50A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85C6A-E059-4923-82BD-9CACA1C50A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00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85C6A-E059-4923-82BD-9CACA1C50A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4F7E9-5DE7-488B-919E-FE0266CB9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194560" y="2517713"/>
            <a:ext cx="1991360" cy="1991360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70400" y="2407920"/>
            <a:ext cx="121920" cy="22433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6800" y="2705725"/>
            <a:ext cx="3789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67A8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07344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45C8-1169-48FA-ACA9-527F0CB908BB}"/>
              </a:ext>
            </a:extLst>
          </p:cNvPr>
          <p:cNvSpPr txBox="1"/>
          <p:nvPr/>
        </p:nvSpPr>
        <p:spPr>
          <a:xfrm>
            <a:off x="398918" y="1433876"/>
            <a:ext cx="10646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정의</a:t>
            </a:r>
            <a:endParaRPr lang="en-US" altLang="ko-KR" sz="2400" dirty="0"/>
          </a:p>
          <a:p>
            <a:r>
              <a:rPr lang="ko-KR" altLang="en-US" sz="2400" dirty="0"/>
              <a:t>시작점에서 가까운 정점부터 순서대로 방문하는 탐색 알고리즘</a:t>
            </a:r>
            <a:endParaRPr lang="en-US" altLang="ko-KR" sz="2400" dirty="0"/>
          </a:p>
          <a:p>
            <a:r>
              <a:rPr lang="ko-KR" altLang="en-US" sz="2400" dirty="0"/>
              <a:t>그래프 전체를 탐색하는 방법 중 하나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BA6FD-3DFC-49B9-A154-47BA84D95398}"/>
              </a:ext>
            </a:extLst>
          </p:cNvPr>
          <p:cNvSpPr txBox="1"/>
          <p:nvPr/>
        </p:nvSpPr>
        <p:spPr>
          <a:xfrm>
            <a:off x="398918" y="839091"/>
            <a:ext cx="6193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Breadth First Search (</a:t>
            </a:r>
            <a:r>
              <a:rPr lang="ko-KR" altLang="en-US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 우선 탐색</a:t>
            </a:r>
            <a:r>
              <a:rPr lang="en-US" altLang="ko-KR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1411D-F45D-4C44-B090-2B31A9E4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0" y="2751936"/>
            <a:ext cx="6218873" cy="35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545C8-1169-48FA-ACA9-527F0CB908BB}"/>
              </a:ext>
            </a:extLst>
          </p:cNvPr>
          <p:cNvSpPr txBox="1"/>
          <p:nvPr/>
        </p:nvSpPr>
        <p:spPr>
          <a:xfrm>
            <a:off x="411981" y="1285192"/>
            <a:ext cx="10646453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그래프에서 모든 정점을 탐색하는 용도라면 </a:t>
            </a:r>
            <a:r>
              <a:rPr lang="en-US" altLang="ko-KR" sz="2000" b="1" dirty="0"/>
              <a:t>DFS, BFS</a:t>
            </a:r>
            <a:r>
              <a:rPr lang="ko-KR" altLang="en-US" sz="2000" b="1" dirty="0"/>
              <a:t>로 문제가 해결이 가능하다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BFS</a:t>
            </a:r>
            <a:r>
              <a:rPr lang="ko-KR" altLang="en-US" sz="2000" b="1" dirty="0"/>
              <a:t>는 어디서 쓰이나</a:t>
            </a:r>
            <a:r>
              <a:rPr lang="en-US" altLang="ko-KR" sz="2000" b="1" dirty="0"/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</a:t>
            </a:r>
            <a:r>
              <a:rPr lang="ko-KR" altLang="en-US" sz="2000" dirty="0"/>
              <a:t> 가중치가 </a:t>
            </a:r>
            <a:r>
              <a:rPr lang="ko-KR" altLang="en-US" sz="2000" dirty="0">
                <a:solidFill>
                  <a:srgbClr val="FF0000"/>
                </a:solidFill>
              </a:rPr>
              <a:t>없는</a:t>
            </a:r>
            <a:r>
              <a:rPr lang="ko-KR" altLang="en-US" sz="2000" dirty="0"/>
              <a:t> 그래프에서 </a:t>
            </a:r>
            <a:r>
              <a:rPr lang="ko-KR" altLang="en-US" sz="2000" dirty="0">
                <a:solidFill>
                  <a:srgbClr val="FF0000"/>
                </a:solidFill>
              </a:rPr>
              <a:t>최단경로</a:t>
            </a:r>
            <a:r>
              <a:rPr lang="ko-KR" altLang="en-US" sz="2000" dirty="0"/>
              <a:t>를 찾는데 쓰인다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-&gt; DFS</a:t>
            </a:r>
            <a:r>
              <a:rPr lang="ko-KR" altLang="en-US" sz="2000" dirty="0">
                <a:latin typeface="맑은 고딕" panose="020B0503020000020004" pitchFamily="50" charset="-127"/>
              </a:rPr>
              <a:t>는 거리를 최소로 유지하지 않기 때문에 모든 경로를 탐색 해야 되므로 </a:t>
            </a:r>
            <a:r>
              <a:rPr lang="en-US" altLang="ko-KR" sz="2000" dirty="0">
                <a:latin typeface="맑은 고딕" panose="020B0503020000020004" pitchFamily="50" charset="-127"/>
              </a:rPr>
              <a:t>BFS</a:t>
            </a:r>
            <a:r>
              <a:rPr lang="ko-KR" altLang="en-US" sz="2000" dirty="0">
                <a:latin typeface="맑은 고딕" panose="020B0503020000020004" pitchFamily="50" charset="-127"/>
              </a:rPr>
              <a:t>가 적합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-&gt; DFS</a:t>
            </a:r>
            <a:r>
              <a:rPr lang="ko-KR" altLang="en-US" sz="2000" dirty="0">
                <a:latin typeface="맑은 고딕" panose="020B0503020000020004" pitchFamily="50" charset="-127"/>
              </a:rPr>
              <a:t>를 수정하면 푸는 것이 가능하지만 시간 복잡도가 더 높거나</a:t>
            </a:r>
            <a:r>
              <a:rPr lang="en-US" altLang="ko-KR" sz="2000" dirty="0">
                <a:latin typeface="맑은 고딕" panose="020B0503020000020004" pitchFamily="50" charset="-127"/>
              </a:rPr>
              <a:t>, BFS</a:t>
            </a:r>
            <a:r>
              <a:rPr lang="ko-KR" altLang="en-US" sz="2000" dirty="0">
                <a:latin typeface="맑은 고딕" panose="020B0503020000020004" pitchFamily="50" charset="-127"/>
              </a:rPr>
              <a:t>가 하는 것과 똑같은 일을 하게 된다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en-US" altLang="ko-KR" sz="2000" b="1" dirty="0">
                <a:latin typeface="맑은 고딕" panose="020B0503020000020004" pitchFamily="50" charset="-127"/>
              </a:rPr>
              <a:t>. DFS</a:t>
            </a:r>
            <a:r>
              <a:rPr lang="ko-KR" altLang="en-US" sz="2000" b="1" dirty="0">
                <a:latin typeface="맑은 고딕" panose="020B0503020000020004" pitchFamily="50" charset="-127"/>
              </a:rPr>
              <a:t>는 어디서 쓰이나</a:t>
            </a:r>
            <a:r>
              <a:rPr lang="en-US" altLang="ko-KR" sz="2000" b="1" dirty="0">
                <a:latin typeface="맑은 고딕" panose="020B0503020000020004" pitchFamily="50" charset="-127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-&gt; </a:t>
            </a:r>
            <a:r>
              <a:rPr lang="ko-KR" altLang="en-US" sz="2000" dirty="0">
                <a:latin typeface="맑은 고딕" panose="020B0503020000020004" pitchFamily="50" charset="-127"/>
              </a:rPr>
              <a:t>방향 그래프에서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순환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사이클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</a:rPr>
              <a:t>을 찾을 때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백트래킹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</a:rPr>
              <a:t>-&gt; </a:t>
            </a:r>
            <a:r>
              <a:rPr lang="ko-KR" altLang="en-US" sz="2000" dirty="0">
                <a:latin typeface="맑은 고딕" panose="020B0503020000020004" pitchFamily="50" charset="-127"/>
              </a:rPr>
              <a:t>저장 공간이 많이 필요하지 않아서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</a:rPr>
              <a:t>모든 경우의 수 </a:t>
            </a:r>
            <a:r>
              <a:rPr lang="ko-KR" altLang="en-US" sz="2000" dirty="0">
                <a:latin typeface="맑은 고딕" panose="020B0503020000020004" pitchFamily="50" charset="-127"/>
              </a:rPr>
              <a:t>찾기 적합</a:t>
            </a:r>
            <a:endParaRPr lang="en-US" altLang="ko-KR" sz="2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</a:rPr>
              <a:t>나머지는 요령 있게 쓰시면 됩니다</a:t>
            </a:r>
            <a:r>
              <a:rPr lang="en-US" altLang="ko-KR" sz="2000" b="1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BA6FD-3DFC-49B9-A154-47BA84D95398}"/>
              </a:ext>
            </a:extLst>
          </p:cNvPr>
          <p:cNvSpPr txBox="1"/>
          <p:nvPr/>
        </p:nvSpPr>
        <p:spPr>
          <a:xfrm>
            <a:off x="411981" y="839091"/>
            <a:ext cx="6193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Breadth First Search (</a:t>
            </a:r>
            <a:r>
              <a:rPr lang="ko-KR" altLang="en-US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너비 우선 탐색</a:t>
            </a:r>
            <a:r>
              <a:rPr lang="en-US" altLang="ko-KR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18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BA6FD-3DFC-49B9-A154-47BA84D95398}"/>
              </a:ext>
            </a:extLst>
          </p:cNvPr>
          <p:cNvSpPr txBox="1"/>
          <p:nvPr/>
        </p:nvSpPr>
        <p:spPr>
          <a:xfrm>
            <a:off x="411981" y="808138"/>
            <a:ext cx="6193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 부수고 이동하기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E5F763-011A-4CEF-B3B8-D9B571A7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5654"/>
              </p:ext>
            </p:extLst>
          </p:nvPr>
        </p:nvGraphicFramePr>
        <p:xfrm>
          <a:off x="434410" y="1476102"/>
          <a:ext cx="4064000" cy="242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866957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64120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54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0074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1222971"/>
                    </a:ext>
                  </a:extLst>
                </a:gridCol>
              </a:tblGrid>
              <a:tr h="80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981275"/>
                  </a:ext>
                </a:extLst>
              </a:tr>
              <a:tr h="813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855702"/>
                  </a:ext>
                </a:extLst>
              </a:tr>
              <a:tr h="813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0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46FD4C-A2B3-470A-AD21-5FEE63901B23}"/>
              </a:ext>
            </a:extLst>
          </p:cNvPr>
          <p:cNvSpPr txBox="1"/>
          <p:nvPr/>
        </p:nvSpPr>
        <p:spPr>
          <a:xfrm>
            <a:off x="3389787" y="860822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↓ ← ↑ 순으로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75963-3C51-43C1-90B2-B39F49E143B7}"/>
              </a:ext>
            </a:extLst>
          </p:cNvPr>
          <p:cNvSpPr txBox="1"/>
          <p:nvPr/>
        </p:nvSpPr>
        <p:spPr>
          <a:xfrm>
            <a:off x="4650376" y="1476102"/>
            <a:ext cx="5107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 해결 방법 </a:t>
            </a:r>
            <a:r>
              <a:rPr lang="en-US" altLang="ko-KR" sz="2400" b="1" dirty="0"/>
              <a:t>1.</a:t>
            </a:r>
          </a:p>
          <a:p>
            <a:r>
              <a:rPr lang="en-US" altLang="ko-KR" sz="2400" dirty="0"/>
              <a:t>Visited[3][5];</a:t>
            </a:r>
          </a:p>
          <a:p>
            <a:r>
              <a:rPr lang="ko-KR" altLang="en-US" sz="2400" dirty="0"/>
              <a:t>부순 적이 없으면 </a:t>
            </a:r>
            <a:r>
              <a:rPr lang="en-US" altLang="ko-KR" sz="2400" dirty="0"/>
              <a:t>flag = 0,</a:t>
            </a:r>
          </a:p>
          <a:p>
            <a:r>
              <a:rPr lang="ko-KR" altLang="en-US" sz="2400" dirty="0"/>
              <a:t>              있으면</a:t>
            </a:r>
            <a:r>
              <a:rPr lang="en-US" altLang="ko-KR" sz="2400" dirty="0"/>
              <a:t> flag =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3E586-CB99-4F7D-B2BD-4C833476CF56}"/>
              </a:ext>
            </a:extLst>
          </p:cNvPr>
          <p:cNvSpPr/>
          <p:nvPr/>
        </p:nvSpPr>
        <p:spPr>
          <a:xfrm>
            <a:off x="786450" y="4063350"/>
            <a:ext cx="707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Visited[3][2] = 1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이미 방문이 되 있어서 벽을 안 부순 친구는 진입이 불가능</a:t>
            </a:r>
            <a:r>
              <a:rPr lang="en-US" altLang="ko-KR" dirty="0"/>
              <a:t>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4DE5E5-C462-4DF9-AC3F-B7DBA1CDDCFD}"/>
              </a:ext>
            </a:extLst>
          </p:cNvPr>
          <p:cNvSpPr/>
          <p:nvPr/>
        </p:nvSpPr>
        <p:spPr>
          <a:xfrm>
            <a:off x="1358537" y="3240162"/>
            <a:ext cx="561703" cy="5187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BA6FD-3DFC-49B9-A154-47BA84D95398}"/>
              </a:ext>
            </a:extLst>
          </p:cNvPr>
          <p:cNvSpPr txBox="1"/>
          <p:nvPr/>
        </p:nvSpPr>
        <p:spPr>
          <a:xfrm>
            <a:off x="411981" y="808138"/>
            <a:ext cx="61934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17D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 부수고 이동하기</a:t>
            </a:r>
            <a:endParaRPr lang="en-US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E5F763-011A-4CEF-B3B8-D9B571A7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24440"/>
              </p:ext>
            </p:extLst>
          </p:nvPr>
        </p:nvGraphicFramePr>
        <p:xfrm>
          <a:off x="434410" y="1476102"/>
          <a:ext cx="4064000" cy="242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866957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64120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547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00743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1222971"/>
                    </a:ext>
                  </a:extLst>
                </a:gridCol>
              </a:tblGrid>
              <a:tr h="80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981275"/>
                  </a:ext>
                </a:extLst>
              </a:tr>
              <a:tr h="813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855702"/>
                  </a:ext>
                </a:extLst>
              </a:tr>
              <a:tr h="813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4,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5,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010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46FD4C-A2B3-470A-AD21-5FEE63901B23}"/>
              </a:ext>
            </a:extLst>
          </p:cNvPr>
          <p:cNvSpPr txBox="1"/>
          <p:nvPr/>
        </p:nvSpPr>
        <p:spPr>
          <a:xfrm>
            <a:off x="3389787" y="860822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↓ ← ↑ 순으로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75963-3C51-43C1-90B2-B39F49E143B7}"/>
              </a:ext>
            </a:extLst>
          </p:cNvPr>
          <p:cNvSpPr txBox="1"/>
          <p:nvPr/>
        </p:nvSpPr>
        <p:spPr>
          <a:xfrm>
            <a:off x="4650376" y="1476102"/>
            <a:ext cx="68875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문제 해결 방법 </a:t>
            </a:r>
            <a:r>
              <a:rPr lang="en-US" altLang="ko-KR" sz="2400" b="1" dirty="0"/>
              <a:t>2.</a:t>
            </a:r>
          </a:p>
          <a:p>
            <a:r>
              <a:rPr lang="en-US" altLang="ko-KR" sz="2000" dirty="0"/>
              <a:t>Visited </a:t>
            </a:r>
            <a:r>
              <a:rPr lang="ko-KR" altLang="en-US" sz="2000" dirty="0"/>
              <a:t>배열을 </a:t>
            </a:r>
            <a:r>
              <a:rPr lang="en-US" altLang="ko-KR" sz="2000" dirty="0"/>
              <a:t>3</a:t>
            </a:r>
            <a:r>
              <a:rPr lang="ko-KR" altLang="en-US" sz="2000" dirty="0"/>
              <a:t>차원으로</a:t>
            </a:r>
            <a:endParaRPr lang="en-US" altLang="ko-KR" sz="2000" dirty="0"/>
          </a:p>
          <a:p>
            <a:r>
              <a:rPr lang="en-US" altLang="ko-KR" sz="2000" dirty="0"/>
              <a:t>Visited[3][5]</a:t>
            </a:r>
            <a:r>
              <a:rPr lang="en-US" altLang="ko-KR" sz="2000" dirty="0">
                <a:solidFill>
                  <a:srgbClr val="FF0000"/>
                </a:solidFill>
              </a:rPr>
              <a:t>[2]</a:t>
            </a:r>
            <a:r>
              <a:rPr lang="en-US" altLang="ko-KR" sz="2000" dirty="0"/>
              <a:t>; //</a:t>
            </a:r>
            <a:r>
              <a:rPr lang="ko-KR" altLang="en-US" sz="2000" dirty="0"/>
              <a:t>그룹을 </a:t>
            </a:r>
            <a:r>
              <a:rPr lang="en-US" altLang="ko-KR" sz="2000" dirty="0"/>
              <a:t>2</a:t>
            </a:r>
            <a:r>
              <a:rPr lang="ko-KR" altLang="en-US" sz="2000" dirty="0"/>
              <a:t>개로 생각</a:t>
            </a:r>
            <a:endParaRPr lang="en-US" altLang="ko-KR" sz="2000" dirty="0"/>
          </a:p>
          <a:p>
            <a:r>
              <a:rPr lang="en-US" altLang="ko-KR" sz="2000" dirty="0"/>
              <a:t>Flag</a:t>
            </a:r>
            <a:r>
              <a:rPr lang="ko-KR" altLang="en-US" sz="2000" dirty="0"/>
              <a:t>를 이용해서 </a:t>
            </a:r>
            <a:r>
              <a:rPr lang="en-US" altLang="ko-KR" sz="2000" dirty="0"/>
              <a:t>visited[x][y]</a:t>
            </a:r>
            <a:r>
              <a:rPr lang="en-US" altLang="ko-KR" sz="2000" dirty="0">
                <a:solidFill>
                  <a:srgbClr val="FF0000"/>
                </a:solidFill>
              </a:rPr>
              <a:t>[flag]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부순 적이 </a:t>
            </a:r>
            <a:r>
              <a:rPr lang="ko-KR" altLang="en-US" dirty="0">
                <a:solidFill>
                  <a:srgbClr val="FF0000"/>
                </a:solidFill>
              </a:rPr>
              <a:t>없는</a:t>
            </a:r>
            <a:r>
              <a:rPr lang="ko-KR" altLang="en-US" dirty="0"/>
              <a:t> 친구들은 </a:t>
            </a:r>
            <a:r>
              <a:rPr lang="en-US" altLang="ko-KR" dirty="0"/>
              <a:t>visited[x][y]</a:t>
            </a:r>
            <a:r>
              <a:rPr lang="en-US" altLang="ko-KR" dirty="0">
                <a:solidFill>
                  <a:srgbClr val="FF0000"/>
                </a:solidFill>
              </a:rPr>
              <a:t>[1]</a:t>
            </a:r>
            <a:r>
              <a:rPr lang="en-US" altLang="ko-KR" dirty="0"/>
              <a:t> </a:t>
            </a:r>
            <a:r>
              <a:rPr lang="ko-KR" altLang="en-US" dirty="0"/>
              <a:t>그룹에서만 놀아요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부순 적이 </a:t>
            </a:r>
            <a:r>
              <a:rPr lang="ko-KR" altLang="en-US" dirty="0">
                <a:solidFill>
                  <a:srgbClr val="FF0000"/>
                </a:solidFill>
              </a:rPr>
              <a:t>있는</a:t>
            </a:r>
            <a:r>
              <a:rPr lang="ko-KR" altLang="en-US" dirty="0"/>
              <a:t> 친구들은 </a:t>
            </a:r>
            <a:r>
              <a:rPr lang="en-US" altLang="ko-KR" dirty="0"/>
              <a:t>visited[x][y]</a:t>
            </a:r>
            <a:r>
              <a:rPr lang="en-US" altLang="ko-KR" dirty="0">
                <a:solidFill>
                  <a:srgbClr val="FF0000"/>
                </a:solidFill>
              </a:rPr>
              <a:t>[2]</a:t>
            </a:r>
            <a:r>
              <a:rPr lang="en-US" altLang="ko-KR" dirty="0"/>
              <a:t> </a:t>
            </a:r>
            <a:r>
              <a:rPr lang="ko-KR" altLang="en-US" dirty="0"/>
              <a:t>그룹에서 활동하지만</a:t>
            </a:r>
            <a:br>
              <a:rPr lang="en-US" altLang="ko-KR" dirty="0"/>
            </a:br>
            <a:r>
              <a:rPr lang="ko-KR" altLang="en-US" dirty="0"/>
              <a:t>안 부순 친구들보다 빨라야 하기 때문에 </a:t>
            </a:r>
            <a:r>
              <a:rPr lang="en-US" altLang="ko-KR" dirty="0"/>
              <a:t>visited[x][y][1] </a:t>
            </a:r>
            <a:r>
              <a:rPr lang="ko-KR" altLang="en-US" dirty="0"/>
              <a:t>그룹이 방문했던 곳까지 체크하면서 이동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3E586-CB99-4F7D-B2BD-4C833476CF56}"/>
              </a:ext>
            </a:extLst>
          </p:cNvPr>
          <p:cNvSpPr/>
          <p:nvPr/>
        </p:nvSpPr>
        <p:spPr>
          <a:xfrm>
            <a:off x="786450" y="4063350"/>
            <a:ext cx="707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Visited[3][2]</a:t>
            </a:r>
            <a:r>
              <a:rPr lang="en-US" altLang="ko-KR" dirty="0">
                <a:solidFill>
                  <a:srgbClr val="FF0000"/>
                </a:solidFill>
              </a:rPr>
              <a:t>[1]</a:t>
            </a:r>
            <a:r>
              <a:rPr lang="en-US" altLang="ko-KR" dirty="0"/>
              <a:t> = 0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안 부순 그룹은 방문한적이 없기 때문에 진입 가능</a:t>
            </a:r>
            <a:r>
              <a:rPr lang="en-US" altLang="ko-KR" dirty="0"/>
              <a:t>)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4DE5E5-C462-4DF9-AC3F-B7DBA1CDDCFD}"/>
              </a:ext>
            </a:extLst>
          </p:cNvPr>
          <p:cNvSpPr/>
          <p:nvPr/>
        </p:nvSpPr>
        <p:spPr>
          <a:xfrm>
            <a:off x="1358537" y="3240162"/>
            <a:ext cx="561703" cy="5187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7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297</Words>
  <Application>Microsoft Office PowerPoint</Application>
  <PresentationFormat>와이드스크린</PresentationFormat>
  <Paragraphs>60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185</cp:revision>
  <dcterms:created xsi:type="dcterms:W3CDTF">2018-08-30T11:36:00Z</dcterms:created>
  <dcterms:modified xsi:type="dcterms:W3CDTF">2019-04-11T07:05:26Z</dcterms:modified>
</cp:coreProperties>
</file>