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57" d="100"/>
          <a:sy n="57" d="100"/>
        </p:scale>
        <p:origin x="12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86400-DFEC-4B83-BBDF-290B70F68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FA09FD-E248-4B68-9245-0BA757050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BEC85-564C-425F-BD47-557AAC98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2689-AFCB-49EC-A0FF-0379D04D07CC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6249E-233D-414D-BCAB-108C02DF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F66D5E-E7A4-429F-822E-483CC4F3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AFC-BB12-4DC2-AFD9-3A7D6BDAC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84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9E408-C3DF-454D-BDB3-5D7C68E8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E24D43-172E-40FA-AB19-89666B306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E02EC-FAFD-4869-8B11-F87797E2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2689-AFCB-49EC-A0FF-0379D04D07CC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213BA-E533-4E85-89A6-AC024BD6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6317E-FACF-4974-82CC-56B2D87E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AFC-BB12-4DC2-AFD9-3A7D6BDAC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94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DA774D-2632-4101-9C6A-8F91748B7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DF5ECA-7641-45D3-BC85-9CCE362F5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A221E-12E2-40B8-8BD7-725D56AD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2689-AFCB-49EC-A0FF-0379D04D07CC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B7CEA-C9A1-4C94-AA9B-2AA5A5B7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436CCA-D565-4723-A6CB-FA275C2A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AFC-BB12-4DC2-AFD9-3A7D6BDAC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A8C4F-FD7C-476F-904D-6AA9BDBD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58B0EF-6345-47A8-8064-6BD865C3A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72D66-E5FA-4A99-8694-C3607E3A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2689-AFCB-49EC-A0FF-0379D04D07CC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861F0-F259-42E2-9BE4-98E2C887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1B30A-03F6-4680-B10C-709104E0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AFC-BB12-4DC2-AFD9-3A7D6BDAC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22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268B7-428C-439D-9412-EE69198E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5244D5-984E-4080-A513-2CA25EA96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55052-F842-48A1-BC28-045E22CDF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2689-AFCB-49EC-A0FF-0379D04D07CC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B8C0E-84E8-4CED-9DF1-71508952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2FE26A-8489-4B6F-A885-631242E1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AFC-BB12-4DC2-AFD9-3A7D6BDAC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85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AD293-31BB-4F2A-BA50-AB012521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C4160-5F4D-4438-A762-CD1B8FAE1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3DFD3C-59F1-4A89-987A-A106B2C72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19068E-01E7-4C0B-A1E6-0884E83C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2689-AFCB-49EC-A0FF-0379D04D07CC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C8187D-95FA-44DB-BD5A-D70F29C9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0A450B-DF09-43CF-96EE-275787F8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AFC-BB12-4DC2-AFD9-3A7D6BDAC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82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808A5-E0A7-4B13-A961-12464509A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53FD5-22D0-40CA-A8CA-58321688E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7A79FD-D216-459F-8199-0234BDDF3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62A298-2680-49BF-91AB-2288E8790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5D66C4-B9F8-47E4-8F38-AEE61BF6E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3788F5-875E-4E36-848D-D551A752B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2689-AFCB-49EC-A0FF-0379D04D07CC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E7AFB0-9619-4598-828D-9AF018F6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F2823-5D8A-4407-B036-CE04950A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AFC-BB12-4DC2-AFD9-3A7D6BDAC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02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41B78-F942-4F14-A762-76EA8A50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766817-8C52-48B1-8195-758C86F8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2689-AFCB-49EC-A0FF-0379D04D07CC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0F678-D945-4B1F-B605-7F8306CC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58577F-823E-4FF7-924F-4CF06041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AFC-BB12-4DC2-AFD9-3A7D6BDAC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77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DC3740-AF34-4AC7-9A86-77F19AA7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2689-AFCB-49EC-A0FF-0379D04D07CC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1A7A09-6CE9-46EB-ADC0-DE138584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115B6A-8D64-41B3-9B96-222A8F6A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AFC-BB12-4DC2-AFD9-3A7D6BDAC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21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B81A3-9466-4F67-AAAB-72013721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32C45B-DF58-43F0-8C56-D10D693D3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C9F9AF-E511-44FB-ADEA-59BCEB3E9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C3E3F1-30F5-4ABB-8972-BC01C679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2689-AFCB-49EC-A0FF-0379D04D07CC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2AADC9-C75C-4B49-80F8-D7029341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9A1C39-E70B-4A5F-9E15-71F558BC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AFC-BB12-4DC2-AFD9-3A7D6BDAC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72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D4039-1350-4E7E-B1C1-96225D8A3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E529FB-5804-4934-BDC0-F4206930EF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8D8652-AC68-4030-AAC5-3AA736F1B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4A55E6-6D0B-4F5B-8B15-10D34AE1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2689-AFCB-49EC-A0FF-0379D04D07CC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506DB9-C9B2-4977-A729-C96AE2AF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7B0206-F817-4E03-B39A-08DD7DBE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AFC-BB12-4DC2-AFD9-3A7D6BDAC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83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79739F-961F-42A5-B8F5-6356E56F6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F44893-E15A-458E-8DB6-072F5858A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EBE7C5-B22E-4608-9F84-10FC5293B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A2689-AFCB-49EC-A0FF-0379D04D07CC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8CCCA2-2FC2-44BF-96CD-9076097AD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4C41ED-D3E2-4FCB-B5FD-FE1C2732B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A1AFC-BB12-4DC2-AFD9-3A7D6BDAC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22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595A6-45B6-4C51-BBBD-877A5F5554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SAT[</a:t>
            </a:r>
            <a:r>
              <a:rPr lang="ko-KR" altLang="en-US" dirty="0" err="1"/>
              <a:t>초급반</a:t>
            </a:r>
            <a:r>
              <a:rPr lang="en-US" altLang="ko-KR" dirty="0"/>
              <a:t>] 2</a:t>
            </a:r>
            <a:r>
              <a:rPr lang="ko-KR" altLang="en-US" dirty="0"/>
              <a:t>주차 </a:t>
            </a:r>
            <a:br>
              <a:rPr lang="en-US" altLang="ko-KR" sz="3500" dirty="0"/>
            </a:br>
            <a:r>
              <a:rPr lang="en-US" altLang="ko-KR" sz="3500" dirty="0"/>
              <a:t>- </a:t>
            </a:r>
            <a:r>
              <a:rPr lang="ko-KR" altLang="en-US" sz="3500" dirty="0"/>
              <a:t>재귀함수</a:t>
            </a:r>
            <a:r>
              <a:rPr lang="en-US" altLang="ko-KR" sz="3500" dirty="0"/>
              <a:t>-</a:t>
            </a:r>
            <a:endParaRPr lang="ko-KR" altLang="en-US" sz="35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E56504-D85F-430F-AFC7-0E70B0FC30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3</a:t>
            </a:r>
            <a:r>
              <a:rPr lang="ko-KR" altLang="en-US" dirty="0"/>
              <a:t>학년</a:t>
            </a:r>
            <a:endParaRPr lang="en-US" altLang="ko-KR" dirty="0"/>
          </a:p>
          <a:p>
            <a:pPr algn="r"/>
            <a:r>
              <a:rPr lang="ko-KR" altLang="en-US" dirty="0"/>
              <a:t>황일용</a:t>
            </a:r>
          </a:p>
        </p:txBody>
      </p:sp>
    </p:spTree>
    <p:extLst>
      <p:ext uri="{BB962C8B-B14F-4D97-AF65-F5344CB8AC3E}">
        <p14:creationId xmlns:p14="http://schemas.microsoft.com/office/powerpoint/2010/main" val="157729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0DBC2-444F-4954-9865-D0DB5EC8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b="1" dirty="0"/>
              <a:t>재귀함수란</a:t>
            </a:r>
            <a:r>
              <a:rPr lang="en-US" altLang="ko-KR" sz="6000" b="1" dirty="0"/>
              <a:t>?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B17127-987F-4AF3-A818-E007AFE53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안에서 함수 자기자신을 호출하는 방식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Also known as</a:t>
            </a:r>
            <a:r>
              <a:rPr lang="ko-KR" altLang="en-US" dirty="0"/>
              <a:t> </a:t>
            </a:r>
            <a:r>
              <a:rPr lang="en-US" altLang="ko-KR" sz="3500" b="1" dirty="0"/>
              <a:t>recursive call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485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0DBC2-444F-4954-9865-D0DB5EC8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Why recursive call?</a:t>
            </a:r>
            <a:endParaRPr lang="ko-KR" altLang="en-US" sz="6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FB17127-987F-4AF3-A818-E007AFE537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285" y="1825625"/>
                <a:ext cx="11625430" cy="4351338"/>
              </a:xfrm>
            </p:spPr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ko-KR" altLang="en-US" dirty="0"/>
                  <a:t>알고리즘 자체가 재귀적으로 </a:t>
                </a:r>
                <a:r>
                  <a:rPr lang="ko-KR" altLang="en-US" b="1" dirty="0"/>
                  <a:t>표현하기 자연</a:t>
                </a:r>
                <a:r>
                  <a:rPr lang="ko-KR" altLang="en-US" dirty="0"/>
                  <a:t>스러울 때</a:t>
                </a:r>
                <a:r>
                  <a:rPr lang="en-US" altLang="ko-KR" dirty="0"/>
                  <a:t> </a:t>
                </a:r>
              </a:p>
              <a:p>
                <a:pPr marL="0" indent="0">
                  <a:buNone/>
                </a:pPr>
                <a:r>
                  <a:rPr lang="ko-KR" altLang="en-US" dirty="0"/>
                  <a:t> </a:t>
                </a:r>
                <a:r>
                  <a:rPr lang="en-US" altLang="ko-KR" dirty="0"/>
                  <a:t>ex) </a:t>
                </a:r>
                <a:r>
                  <a:rPr lang="ko-KR" altLang="en-US" dirty="0" err="1"/>
                  <a:t>팩토리얼</a:t>
                </a:r>
                <a:r>
                  <a:rPr lang="en-US" altLang="ko-KR" dirty="0"/>
                  <a:t>(n!), </a:t>
                </a:r>
                <a:r>
                  <a:rPr lang="ko-KR" altLang="en-US" dirty="0"/>
                  <a:t>피보나치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dirty="0"/>
                  <a:t>), DFS(Depth-First Search)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(</a:t>
                </a:r>
                <a:r>
                  <a:rPr lang="ko-KR" altLang="en-US" dirty="0"/>
                  <a:t>가독성 이야기</a:t>
                </a:r>
                <a:r>
                  <a:rPr lang="en-US" altLang="ko-KR" dirty="0"/>
                  <a:t>)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2. </a:t>
                </a:r>
                <a:r>
                  <a:rPr lang="ko-KR" altLang="en-US" b="1" dirty="0"/>
                  <a:t>변수 사용</a:t>
                </a:r>
                <a:r>
                  <a:rPr lang="ko-KR" altLang="en-US" dirty="0"/>
                  <a:t>을 줄여 준다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ko-KR" altLang="en-US" b="1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FB17127-987F-4AF3-A818-E007AFE537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285" y="1825625"/>
                <a:ext cx="11625430" cy="4351338"/>
              </a:xfrm>
              <a:blipFill>
                <a:blip r:embed="rId2"/>
                <a:stretch>
                  <a:fillRect l="-1258" t="-35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6D6920FC-BF2B-49BD-9BFF-8697B1C94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132" y="3632200"/>
            <a:ext cx="9461375" cy="14501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F3635C3-65E0-450D-ABDB-8BBA5244E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133" y="2899772"/>
            <a:ext cx="9461374" cy="29150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933FE9-CF43-4DD6-88BF-EDC8FB7BD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1761" y="987587"/>
            <a:ext cx="4788477" cy="580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3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0DBC2-444F-4954-9865-D0DB5EC8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But…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B17127-987F-4AF3-A818-E007AFE53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1" dirty="0"/>
              <a:t>메모리를 많이 차지하며 성능이 반복문에 비해 느리다</a:t>
            </a:r>
            <a:r>
              <a:rPr lang="en-US" altLang="ko-KR" i="1" dirty="0"/>
              <a:t>.</a:t>
            </a:r>
          </a:p>
          <a:p>
            <a:endParaRPr lang="en-US" altLang="ko-KR" i="1" dirty="0"/>
          </a:p>
          <a:p>
            <a:r>
              <a:rPr lang="ko-KR" altLang="en-US" dirty="0"/>
              <a:t>함수를 호출 시 함수의 </a:t>
            </a:r>
            <a:r>
              <a:rPr lang="ko-KR" altLang="en-US" u="sng" dirty="0">
                <a:solidFill>
                  <a:schemeClr val="accent6">
                    <a:lumMod val="50000"/>
                  </a:schemeClr>
                </a:solidFill>
              </a:rPr>
              <a:t>매개변수</a:t>
            </a:r>
            <a:r>
              <a:rPr lang="en-US" altLang="ko-KR" u="sng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u="sng" dirty="0">
                <a:solidFill>
                  <a:schemeClr val="accent6">
                    <a:lumMod val="50000"/>
                  </a:schemeClr>
                </a:solidFill>
              </a:rPr>
              <a:t>지역변수</a:t>
            </a:r>
            <a:r>
              <a:rPr lang="en-US" altLang="ko-KR" u="sng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u="sng" dirty="0">
                <a:solidFill>
                  <a:schemeClr val="accent6">
                    <a:lumMod val="50000"/>
                  </a:schemeClr>
                </a:solidFill>
              </a:rPr>
              <a:t>리턴 값</a:t>
            </a:r>
            <a:r>
              <a:rPr lang="en-US" altLang="ko-KR" u="sng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u="sng" dirty="0">
                <a:solidFill>
                  <a:schemeClr val="accent6">
                    <a:lumMod val="50000"/>
                  </a:schemeClr>
                </a:solidFill>
              </a:rPr>
              <a:t>그리고 함수 종료 후 돌아가는 위치</a:t>
            </a:r>
            <a:r>
              <a:rPr lang="ko-KR" altLang="en-US" dirty="0"/>
              <a:t>가 </a:t>
            </a:r>
            <a:r>
              <a:rPr lang="ko-KR" altLang="en-US" sz="3500" b="1" dirty="0"/>
              <a:t>스택 메모리</a:t>
            </a:r>
            <a:r>
              <a:rPr lang="ko-KR" altLang="en-US" dirty="0"/>
              <a:t>에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호출하는 횟수가 많아지면 스택 메모리가 커지고 결국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b="1" dirty="0" err="1"/>
              <a:t>스택오버플로우</a:t>
            </a:r>
            <a:r>
              <a:rPr lang="ko-KR" altLang="en-US" dirty="0" err="1"/>
              <a:t>가</a:t>
            </a:r>
            <a:r>
              <a:rPr lang="ko-KR" altLang="en-US" dirty="0"/>
              <a:t> 발생</a:t>
            </a:r>
          </a:p>
        </p:txBody>
      </p:sp>
    </p:spTree>
    <p:extLst>
      <p:ext uri="{BB962C8B-B14F-4D97-AF65-F5344CB8AC3E}">
        <p14:creationId xmlns:p14="http://schemas.microsoft.com/office/powerpoint/2010/main" val="374895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0DBC2-444F-4954-9865-D0DB5EC8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/>
              <a:t>스택 오버플로우</a:t>
            </a:r>
            <a:r>
              <a:rPr lang="en-US" altLang="ko-KR" b="1"/>
              <a:t>(stack overflow) </a:t>
            </a:r>
            <a:r>
              <a:rPr lang="ko-KR" altLang="en-US" b="1"/>
              <a:t>에러</a:t>
            </a:r>
            <a:r>
              <a:rPr lang="en-US" altLang="ko-KR" b="1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B17127-987F-4AF3-A818-E007AFE53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ko-KR" altLang="en-US" dirty="0"/>
              <a:t>함수 호출은 메모리의 스택을 사용</a:t>
            </a:r>
          </a:p>
        </p:txBody>
      </p:sp>
      <p:pic>
        <p:nvPicPr>
          <p:cNvPr id="1026" name="Picture 2" descr="https://dojang.io/pluginfile.php/648/mod_page/content/21/unit67-1.png">
            <a:extLst>
              <a:ext uri="{FF2B5EF4-FFF2-40B4-BE49-F238E27FC236}">
                <a16:creationId xmlns:a16="http://schemas.microsoft.com/office/drawing/2014/main" id="{A197A890-EF1A-4340-80DD-B724EF02B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365" y="2322828"/>
            <a:ext cx="8059270" cy="442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3B96559-DE31-41DE-B148-E151A237631F}"/>
              </a:ext>
            </a:extLst>
          </p:cNvPr>
          <p:cNvSpPr/>
          <p:nvPr/>
        </p:nvSpPr>
        <p:spPr>
          <a:xfrm>
            <a:off x="9228667" y="2523067"/>
            <a:ext cx="1540933" cy="493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err="1">
                <a:solidFill>
                  <a:schemeClr val="tx1"/>
                </a:solidFill>
              </a:rPr>
              <a:t>스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2CBA20-7235-4D3F-9A80-ED9DA43F8266}"/>
              </a:ext>
            </a:extLst>
          </p:cNvPr>
          <p:cNvSpPr/>
          <p:nvPr/>
        </p:nvSpPr>
        <p:spPr>
          <a:xfrm>
            <a:off x="9228667" y="3016251"/>
            <a:ext cx="1540933" cy="493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err="1">
                <a:solidFill>
                  <a:schemeClr val="tx1"/>
                </a:solidFill>
              </a:rPr>
              <a:t>택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61BEEE-4D79-42F5-8F5E-B6D5955C9502}"/>
              </a:ext>
            </a:extLst>
          </p:cNvPr>
          <p:cNvSpPr/>
          <p:nvPr/>
        </p:nvSpPr>
        <p:spPr>
          <a:xfrm>
            <a:off x="9228667" y="3509435"/>
            <a:ext cx="1540933" cy="493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</a:rPr>
              <a:t>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A5CF77-A6EC-4399-ABE7-2AAF45F2DCB6}"/>
              </a:ext>
            </a:extLst>
          </p:cNvPr>
          <p:cNvSpPr/>
          <p:nvPr/>
        </p:nvSpPr>
        <p:spPr>
          <a:xfrm>
            <a:off x="9228667" y="4002619"/>
            <a:ext cx="1540933" cy="493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</a:rPr>
              <a:t>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7F36AA-8392-48AB-B62C-8508FCB67A08}"/>
              </a:ext>
            </a:extLst>
          </p:cNvPr>
          <p:cNvSpPr/>
          <p:nvPr/>
        </p:nvSpPr>
        <p:spPr>
          <a:xfrm>
            <a:off x="9228667" y="4495803"/>
            <a:ext cx="1540933" cy="493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E672F2-EEC6-46A9-9A7A-12A50059604D}"/>
              </a:ext>
            </a:extLst>
          </p:cNvPr>
          <p:cNvSpPr/>
          <p:nvPr/>
        </p:nvSpPr>
        <p:spPr>
          <a:xfrm>
            <a:off x="9228667" y="2029883"/>
            <a:ext cx="1540933" cy="4931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</a:rPr>
              <a:t>펑</a:t>
            </a:r>
          </a:p>
        </p:txBody>
      </p:sp>
    </p:spTree>
    <p:extLst>
      <p:ext uri="{BB962C8B-B14F-4D97-AF65-F5344CB8AC3E}">
        <p14:creationId xmlns:p14="http://schemas.microsoft.com/office/powerpoint/2010/main" val="22058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0DBC2-444F-4954-9865-D0DB5EC8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How?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B17127-987F-4AF3-A818-E007AFE53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문제의 크기는 점점 작아지거나 변화해야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재귀호출이 끝나는 </a:t>
            </a:r>
            <a:r>
              <a:rPr lang="ko-KR" altLang="en-US" b="1" dirty="0">
                <a:solidFill>
                  <a:srgbClr val="FF0000"/>
                </a:solidFill>
              </a:rPr>
              <a:t>종료조건</a:t>
            </a:r>
            <a:r>
              <a:rPr lang="ko-KR" altLang="en-US" dirty="0"/>
              <a:t>이 있어야한다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Factorial 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sz="2300" dirty="0"/>
              <a:t>1)</a:t>
            </a:r>
            <a:r>
              <a:rPr lang="en-US" altLang="ko-KR" dirty="0"/>
              <a:t> </a:t>
            </a:r>
            <a:r>
              <a:rPr lang="ko-KR" altLang="en-US" dirty="0"/>
              <a:t>문제의 크기 감소 </a:t>
            </a:r>
            <a:r>
              <a:rPr lang="en-US" altLang="ko-KR" dirty="0"/>
              <a:t>f(N) -&gt; f(N-1) -&gt; … f(1) -&gt; f(0)-</a:t>
            </a:r>
            <a:r>
              <a:rPr lang="ko-KR" altLang="en-US" dirty="0"/>
              <a:t>종료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sz="2300" dirty="0"/>
              <a:t>2) </a:t>
            </a:r>
            <a:r>
              <a:rPr lang="ko-KR" altLang="en-US" dirty="0"/>
              <a:t>종료조건 </a:t>
            </a:r>
            <a:r>
              <a:rPr lang="en-US" altLang="ko-KR" dirty="0"/>
              <a:t>: N == 0,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29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0DBC2-444F-4954-9865-D0DB5EC8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대표적인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B17127-987F-4AF3-A818-E007AFE53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500" dirty="0"/>
              <a:t>하노이탑</a:t>
            </a:r>
            <a:endParaRPr lang="en-US" altLang="ko-KR" sz="3500" dirty="0"/>
          </a:p>
          <a:p>
            <a:r>
              <a:rPr lang="en-US" altLang="ko-KR" sz="3500" dirty="0"/>
              <a:t>DFS</a:t>
            </a:r>
          </a:p>
          <a:p>
            <a:r>
              <a:rPr lang="en-US" altLang="ko-KR" sz="3500" dirty="0"/>
              <a:t>Fractal Tree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sz="2400" dirty="0"/>
              <a:t>- </a:t>
            </a:r>
            <a:r>
              <a:rPr lang="ko-KR" altLang="en-US" sz="2400" dirty="0"/>
              <a:t>나무 그리기 </a:t>
            </a:r>
            <a:endParaRPr lang="en-US" altLang="ko-KR" sz="2400" dirty="0"/>
          </a:p>
          <a:p>
            <a:r>
              <a:rPr lang="ko-KR" altLang="en-US" sz="2400" dirty="0"/>
              <a:t>파일 찾기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파일 구조가 트리구조이기 때문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3074" name="Picture 2" descr="í¸ë¦¬ ìë£êµ¬ì¡°ì ëí ì´ë¯¸ì§ ê²ìê²°ê³¼">
            <a:extLst>
              <a:ext uri="{FF2B5EF4-FFF2-40B4-BE49-F238E27FC236}">
                <a16:creationId xmlns:a16="http://schemas.microsoft.com/office/drawing/2014/main" id="{286CD8BD-8EC9-4C4C-88CC-E61464C5E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84" y="1690688"/>
            <a:ext cx="522922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83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0DBC2-444F-4954-9865-D0DB5EC8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So… </a:t>
            </a:r>
            <a:r>
              <a:rPr lang="ko-KR" altLang="en-US" b="1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B17127-987F-4AF3-A818-E007AFE53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3500" b="1" dirty="0"/>
              <a:t>재귀 호출은 다음의 요건 충족</a:t>
            </a:r>
            <a:endParaRPr lang="en-US" altLang="ko-KR" sz="3500" b="1" dirty="0"/>
          </a:p>
          <a:p>
            <a:pPr marL="0" indent="0">
              <a:buNone/>
            </a:pPr>
            <a:r>
              <a:rPr lang="en-US" altLang="ko-KR" sz="2600" dirty="0"/>
              <a:t> - </a:t>
            </a:r>
            <a:r>
              <a:rPr lang="ko-KR" altLang="en-US" sz="2600" dirty="0"/>
              <a:t>문제의 크기는 점점 작아져야 함</a:t>
            </a: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 - </a:t>
            </a:r>
            <a:r>
              <a:rPr lang="ko-KR" altLang="en-US" sz="2600" dirty="0"/>
              <a:t>종료조건</a:t>
            </a:r>
            <a:endParaRPr lang="en-US" altLang="ko-KR" sz="2600" dirty="0"/>
          </a:p>
          <a:p>
            <a:r>
              <a:rPr lang="ko-KR" altLang="en-US" sz="3500" b="1" dirty="0"/>
              <a:t>재귀 호출을 통해 다음과 같은 일을 함</a:t>
            </a:r>
            <a:endParaRPr lang="en-US" altLang="ko-KR" sz="3500" b="1" dirty="0"/>
          </a:p>
          <a:p>
            <a:pPr marL="0" indent="0">
              <a:buNone/>
            </a:pPr>
            <a:r>
              <a:rPr lang="en-US" altLang="ko-KR" sz="2600" dirty="0"/>
              <a:t> - </a:t>
            </a:r>
            <a:r>
              <a:rPr lang="ko-KR" altLang="en-US" sz="2600" dirty="0"/>
              <a:t>수열</a:t>
            </a:r>
            <a:r>
              <a:rPr lang="en-US" altLang="ko-KR" sz="2600" dirty="0"/>
              <a:t>, </a:t>
            </a:r>
            <a:r>
              <a:rPr lang="ko-KR" altLang="en-US" sz="2600" dirty="0"/>
              <a:t>반복되는 패턴</a:t>
            </a:r>
            <a:r>
              <a:rPr lang="en-US" altLang="ko-KR" sz="2600" dirty="0"/>
              <a:t>, </a:t>
            </a:r>
            <a:r>
              <a:rPr lang="ko-KR" altLang="en-US" sz="2600" dirty="0"/>
              <a:t>해결할 수 있을 때까지 문제를 작게 쪼갬</a:t>
            </a: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  </a:t>
            </a:r>
            <a:r>
              <a:rPr lang="ko-KR" altLang="en-US" sz="2600" dirty="0"/>
              <a:t>깊이와 범위를 모르는 문제를 해결</a:t>
            </a:r>
            <a:endParaRPr lang="en-US" altLang="ko-KR" sz="2600" dirty="0"/>
          </a:p>
          <a:p>
            <a:r>
              <a:rPr lang="ko-KR" altLang="en-US" sz="3500" b="1" dirty="0"/>
              <a:t>재귀 호출은 매우 깔끔한 모양을 가짐</a:t>
            </a:r>
            <a:endParaRPr lang="en-US" altLang="ko-KR" sz="3500" b="1" dirty="0"/>
          </a:p>
          <a:p>
            <a:pPr marL="0" indent="0">
              <a:buNone/>
            </a:pPr>
            <a:r>
              <a:rPr lang="en-US" altLang="ko-KR" sz="2600" dirty="0"/>
              <a:t> - </a:t>
            </a:r>
            <a:r>
              <a:rPr lang="ko-KR" altLang="en-US" sz="2600" dirty="0"/>
              <a:t>재귀함수를 </a:t>
            </a:r>
            <a:r>
              <a:rPr lang="en-US" altLang="ko-KR" sz="2600" dirty="0"/>
              <a:t>stack </a:t>
            </a:r>
            <a:r>
              <a:rPr lang="ko-KR" altLang="en-US" sz="2600" dirty="0"/>
              <a:t>으로 고치면</a:t>
            </a:r>
            <a:r>
              <a:rPr lang="en-US" altLang="ko-KR" sz="2600" dirty="0"/>
              <a:t>… </a:t>
            </a:r>
            <a:r>
              <a:rPr lang="ko-KR" altLang="en-US" sz="2600" dirty="0"/>
              <a:t>모양이 쫌</a:t>
            </a:r>
            <a:r>
              <a:rPr lang="en-US" altLang="ko-KR" sz="2600" dirty="0"/>
              <a:t>…</a:t>
            </a:r>
          </a:p>
          <a:p>
            <a:pPr marL="0" indent="0">
              <a:buNone/>
            </a:pPr>
            <a:r>
              <a:rPr lang="en-US" altLang="ko-KR" sz="2600" dirty="0"/>
              <a:t> - </a:t>
            </a:r>
            <a:r>
              <a:rPr lang="ko-KR" altLang="en-US" sz="2600" dirty="0"/>
              <a:t>함수가 계속 호출 되면 재귀</a:t>
            </a:r>
            <a:r>
              <a:rPr lang="en-US" altLang="ko-KR" sz="2600" dirty="0"/>
              <a:t>x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31613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265</Words>
  <Application>Microsoft Office PowerPoint</Application>
  <PresentationFormat>와이드스크린</PresentationFormat>
  <Paragraphs>56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SAT[초급반] 2주차  - 재귀함수-</vt:lpstr>
      <vt:lpstr>재귀함수란?</vt:lpstr>
      <vt:lpstr>Why recursive call?</vt:lpstr>
      <vt:lpstr>But…</vt:lpstr>
      <vt:lpstr>스택 오버플로우(stack overflow) 에러?</vt:lpstr>
      <vt:lpstr>How?</vt:lpstr>
      <vt:lpstr>대표적인 문제</vt:lpstr>
      <vt:lpstr>So… 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SAT[초급반] 2주차  - 재귀함수-</dc:title>
  <dc:creator>황 일용</dc:creator>
  <cp:lastModifiedBy>황 일용</cp:lastModifiedBy>
  <cp:revision>5</cp:revision>
  <dcterms:created xsi:type="dcterms:W3CDTF">2019-03-25T16:38:52Z</dcterms:created>
  <dcterms:modified xsi:type="dcterms:W3CDTF">2019-03-25T17:20:17Z</dcterms:modified>
</cp:coreProperties>
</file>