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73" r:id="rId5"/>
    <p:sldId id="260" r:id="rId6"/>
    <p:sldId id="265" r:id="rId7"/>
    <p:sldId id="266" r:id="rId8"/>
    <p:sldId id="261" r:id="rId9"/>
    <p:sldId id="267" r:id="rId10"/>
    <p:sldId id="268" r:id="rId11"/>
    <p:sldId id="269" r:id="rId12"/>
    <p:sldId id="270" r:id="rId13"/>
    <p:sldId id="271" r:id="rId14"/>
    <p:sldId id="272" r:id="rId15"/>
    <p:sldId id="262" r:id="rId16"/>
    <p:sldId id="263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yneMQKiZVslatwpP4WCX/mz3B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72"/>
    <p:restoredTop sz="90275"/>
  </p:normalViewPr>
  <p:slideViewPr>
    <p:cSldViewPr snapToGrid="0">
      <p:cViewPr varScale="1">
        <p:scale>
          <a:sx n="274" d="100"/>
          <a:sy n="274" d="100"/>
        </p:scale>
        <p:origin x="371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008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837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948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597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988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68e4498d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168e4498d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536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619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193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642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9"/>
          <p:cNvPicPr preferRelativeResize="0"/>
          <p:nvPr/>
        </p:nvPicPr>
        <p:blipFill rotWithShape="1">
          <a:blip r:embed="rId2">
            <a:alphaModFix/>
          </a:blip>
          <a:srcRect r="688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9"/>
          <p:cNvSpPr txBox="1"/>
          <p:nvPr/>
        </p:nvSpPr>
        <p:spPr>
          <a:xfrm>
            <a:off x="3174000" y="1179825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9"/>
          <p:cNvSpPr txBox="1">
            <a:spLocks noGrp="1"/>
          </p:cNvSpPr>
          <p:nvPr>
            <p:ph type="title" idx="2"/>
          </p:nvPr>
        </p:nvSpPr>
        <p:spPr>
          <a:xfrm>
            <a:off x="311700" y="2222125"/>
            <a:ext cx="7328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sz="3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title" idx="3"/>
          </p:nvPr>
        </p:nvSpPr>
        <p:spPr>
          <a:xfrm>
            <a:off x="311700" y="3746125"/>
            <a:ext cx="73281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>
            <a:off x="-100" y="4696750"/>
            <a:ext cx="9144000" cy="4830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918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7;p1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6574" y="4776400"/>
            <a:ext cx="1182278" cy="3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Me">
  <p:cSld name="CUSTOM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/>
          <p:nvPr/>
        </p:nvSpPr>
        <p:spPr>
          <a:xfrm>
            <a:off x="-100" y="4696750"/>
            <a:ext cx="9144000" cy="4830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918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 + Thanks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517525" y="666750"/>
            <a:ext cx="72069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Char char="●"/>
              <a:defRPr sz="4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7" name="Google Shape;2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1191" y="202800"/>
            <a:ext cx="1366659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">
  <p:cSld name="CUSTOM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/>
          <p:nvPr/>
        </p:nvSpPr>
        <p:spPr>
          <a:xfrm>
            <a:off x="-100" y="4696750"/>
            <a:ext cx="9144000" cy="4830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918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ubTitle" idx="1"/>
          </p:nvPr>
        </p:nvSpPr>
        <p:spPr>
          <a:xfrm>
            <a:off x="311700" y="1073375"/>
            <a:ext cx="8245200" cy="19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6574" y="4776400"/>
            <a:ext cx="1182278" cy="3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tor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517525" y="666750"/>
            <a:ext cx="72069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Char char="●"/>
              <a:defRPr sz="4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" name="Google Shape;3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1191" y="202800"/>
            <a:ext cx="1366659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2" name="Google Shape;4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01191" y="202800"/>
            <a:ext cx="1366659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680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311700" y="2150675"/>
            <a:ext cx="8315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" sz="31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Multitask Neural Networks and SHAP</a:t>
            </a:r>
            <a:endParaRPr sz="31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11700" y="3828725"/>
            <a:ext cx="755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by Sateesh Sivakoti (ML Scientist at PayPal)</a:t>
            </a:r>
            <a:endParaRPr sz="21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152400"/>
            <a:ext cx="85206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b="1">
                <a:solidFill>
                  <a:srgbClr val="4D2471"/>
                </a:solidFill>
                <a:latin typeface="Roboto"/>
                <a:ea typeface="Roboto"/>
                <a:cs typeface="Roboto"/>
                <a:sym typeface="Roboto"/>
              </a:rPr>
              <a:t>Brief about me..</a:t>
            </a:r>
            <a:endParaRPr b="1">
              <a:solidFill>
                <a:srgbClr val="4D247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918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Shapley Values</a:t>
            </a:r>
            <a:endParaRPr dirty="0"/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72E0F5A-C039-9D6B-59E1-CD474FB1C2A4}"/>
              </a:ext>
            </a:extLst>
          </p:cNvPr>
          <p:cNvGrpSpPr/>
          <p:nvPr/>
        </p:nvGrpSpPr>
        <p:grpSpPr>
          <a:xfrm>
            <a:off x="976373" y="901203"/>
            <a:ext cx="6683384" cy="1873322"/>
            <a:chOff x="644837" y="1557788"/>
            <a:chExt cx="10382353" cy="273568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F3DD618-127D-C401-4A59-0CB386A42159}"/>
                </a:ext>
              </a:extLst>
            </p:cNvPr>
            <p:cNvGrpSpPr/>
            <p:nvPr/>
          </p:nvGrpSpPr>
          <p:grpSpPr>
            <a:xfrm>
              <a:off x="644837" y="1557788"/>
              <a:ext cx="10382353" cy="539319"/>
              <a:chOff x="918505" y="4390197"/>
              <a:chExt cx="10382353" cy="539319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CCBBEB3B-7D18-CBE8-4215-88C711CF6C01}"/>
                  </a:ext>
                </a:extLst>
              </p:cNvPr>
              <p:cNvGrpSpPr/>
              <p:nvPr/>
            </p:nvGrpSpPr>
            <p:grpSpPr>
              <a:xfrm>
                <a:off x="918505" y="4390197"/>
                <a:ext cx="2808624" cy="539319"/>
                <a:chOff x="1159727" y="4458341"/>
                <a:chExt cx="2808624" cy="539319"/>
              </a:xfrm>
            </p:grpSpPr>
            <p:sp>
              <p:nvSpPr>
                <p:cNvPr id="109" name="Rounded Rectangle 108">
                  <a:extLst>
                    <a:ext uri="{FF2B5EF4-FFF2-40B4-BE49-F238E27FC236}">
                      <a16:creationId xmlns:a16="http://schemas.microsoft.com/office/drawing/2014/main" id="{22332D23-587F-8C64-6339-7B626D67F2BA}"/>
                    </a:ext>
                  </a:extLst>
                </p:cNvPr>
                <p:cNvSpPr/>
                <p:nvPr/>
              </p:nvSpPr>
              <p:spPr>
                <a:xfrm>
                  <a:off x="1159727" y="4564566"/>
                  <a:ext cx="1330712" cy="394010"/>
                </a:xfrm>
                <a:prstGeom prst="round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41F6443F-2235-FA26-AF8F-ACD073D59393}"/>
                    </a:ext>
                  </a:extLst>
                </p:cNvPr>
                <p:cNvSpPr/>
                <p:nvPr/>
              </p:nvSpPr>
              <p:spPr>
                <a:xfrm>
                  <a:off x="1278674" y="4650059"/>
                  <a:ext cx="215590" cy="223024"/>
                </a:xfrm>
                <a:prstGeom prst="ellipse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12DF337B-B12B-C3EA-585C-4E1A83D4281B}"/>
                    </a:ext>
                  </a:extLst>
                </p:cNvPr>
                <p:cNvSpPr/>
                <p:nvPr/>
              </p:nvSpPr>
              <p:spPr>
                <a:xfrm>
                  <a:off x="1707996" y="4650059"/>
                  <a:ext cx="215590" cy="223024"/>
                </a:xfrm>
                <a:prstGeom prst="ellipse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52B6A233-8720-6C73-D77F-CD05037C5230}"/>
                    </a:ext>
                  </a:extLst>
                </p:cNvPr>
                <p:cNvSpPr/>
                <p:nvPr/>
              </p:nvSpPr>
              <p:spPr>
                <a:xfrm>
                  <a:off x="2126166" y="4650059"/>
                  <a:ext cx="215590" cy="223024"/>
                </a:xfrm>
                <a:prstGeom prst="ellipse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13" name="Equals 112">
                  <a:extLst>
                    <a:ext uri="{FF2B5EF4-FFF2-40B4-BE49-F238E27FC236}">
                      <a16:creationId xmlns:a16="http://schemas.microsoft.com/office/drawing/2014/main" id="{5A85BADD-E87C-81D7-CD9A-C656E9FE3A43}"/>
                    </a:ext>
                  </a:extLst>
                </p:cNvPr>
                <p:cNvSpPr/>
                <p:nvPr/>
              </p:nvSpPr>
              <p:spPr>
                <a:xfrm>
                  <a:off x="2676293" y="4650059"/>
                  <a:ext cx="334536" cy="201341"/>
                </a:xfrm>
                <a:prstGeom prst="mathEqual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5B636135-ED48-5F46-6DC2-92BBF1D14E50}"/>
                    </a:ext>
                  </a:extLst>
                </p:cNvPr>
                <p:cNvSpPr txBox="1"/>
                <p:nvPr/>
              </p:nvSpPr>
              <p:spPr>
                <a:xfrm>
                  <a:off x="3139150" y="4458341"/>
                  <a:ext cx="829201" cy="5393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D7D31">
                          <a:lumMod val="7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</a:t>
                  </a:r>
                  <a:r>
                    <a:rPr kumimoji="0" lang="en-US" sz="20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ED7D31">
                          <a:lumMod val="7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123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CECF482A-6A94-502E-C8E7-0DF4F970849D}"/>
                  </a:ext>
                </a:extLst>
              </p:cNvPr>
              <p:cNvGrpSpPr/>
              <p:nvPr/>
            </p:nvGrpSpPr>
            <p:grpSpPr>
              <a:xfrm>
                <a:off x="4154834" y="4401039"/>
                <a:ext cx="2568793" cy="500235"/>
                <a:chOff x="1159727" y="4458341"/>
                <a:chExt cx="2568793" cy="500235"/>
              </a:xfrm>
            </p:grpSpPr>
            <p:sp>
              <p:nvSpPr>
                <p:cNvPr id="104" name="Rounded Rectangle 103">
                  <a:extLst>
                    <a:ext uri="{FF2B5EF4-FFF2-40B4-BE49-F238E27FC236}">
                      <a16:creationId xmlns:a16="http://schemas.microsoft.com/office/drawing/2014/main" id="{0CA7C125-7978-20E1-D46B-59840B0C1AE2}"/>
                    </a:ext>
                  </a:extLst>
                </p:cNvPr>
                <p:cNvSpPr/>
                <p:nvPr/>
              </p:nvSpPr>
              <p:spPr>
                <a:xfrm>
                  <a:off x="1159727" y="4564566"/>
                  <a:ext cx="1330712" cy="394010"/>
                </a:xfrm>
                <a:prstGeom prst="round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734DFE7-A362-87B0-22C8-CC11D4156157}"/>
                    </a:ext>
                  </a:extLst>
                </p:cNvPr>
                <p:cNvSpPr/>
                <p:nvPr/>
              </p:nvSpPr>
              <p:spPr>
                <a:xfrm>
                  <a:off x="1707996" y="4650059"/>
                  <a:ext cx="215590" cy="223024"/>
                </a:xfrm>
                <a:prstGeom prst="ellipse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FE28F149-124D-50AC-1104-428B31F786AE}"/>
                    </a:ext>
                  </a:extLst>
                </p:cNvPr>
                <p:cNvSpPr/>
                <p:nvPr/>
              </p:nvSpPr>
              <p:spPr>
                <a:xfrm>
                  <a:off x="2126166" y="4650059"/>
                  <a:ext cx="215590" cy="223024"/>
                </a:xfrm>
                <a:prstGeom prst="ellipse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07" name="Equals 106">
                  <a:extLst>
                    <a:ext uri="{FF2B5EF4-FFF2-40B4-BE49-F238E27FC236}">
                      <a16:creationId xmlns:a16="http://schemas.microsoft.com/office/drawing/2014/main" id="{297B3923-ED7C-B829-96D2-9585E4FD1709}"/>
                    </a:ext>
                  </a:extLst>
                </p:cNvPr>
                <p:cNvSpPr/>
                <p:nvPr/>
              </p:nvSpPr>
              <p:spPr>
                <a:xfrm>
                  <a:off x="2676293" y="4650059"/>
                  <a:ext cx="334536" cy="201341"/>
                </a:xfrm>
                <a:prstGeom prst="mathEqual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DDC097FC-A87E-A6AD-6012-47BE0FC7BD8D}"/>
                    </a:ext>
                  </a:extLst>
                </p:cNvPr>
                <p:cNvSpPr txBox="1"/>
                <p:nvPr/>
              </p:nvSpPr>
              <p:spPr>
                <a:xfrm>
                  <a:off x="3139150" y="4458341"/>
                  <a:ext cx="589370" cy="4153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D7D31">
                          <a:lumMod val="7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</a:t>
                  </a:r>
                  <a:r>
                    <a:rPr kumimoji="0" lang="en-US" sz="20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ED7D31">
                          <a:lumMod val="7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23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A0375EF-6292-E68F-002C-07AB02187811}"/>
                  </a:ext>
                </a:extLst>
              </p:cNvPr>
              <p:cNvSpPr txBox="1"/>
              <p:nvPr/>
            </p:nvSpPr>
            <p:spPr>
              <a:xfrm>
                <a:off x="7172123" y="4519262"/>
                <a:ext cx="4128735" cy="287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</a:t>
                </a:r>
                <a:r>
                  <a:rPr kumimoji="0" lang="en-US" sz="1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123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– V</a:t>
                </a:r>
                <a:r>
                  <a:rPr kumimoji="0" lang="en-US" sz="1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23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Marginal Contribution of Member 1 to C</a:t>
                </a:r>
                <a:r>
                  <a:rPr kumimoji="0" lang="en-US" sz="1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23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DCEC6B1-AD7B-D3DF-EA2D-DE756DFC9FF5}"/>
                </a:ext>
              </a:extLst>
            </p:cNvPr>
            <p:cNvGrpSpPr/>
            <p:nvPr/>
          </p:nvGrpSpPr>
          <p:grpSpPr>
            <a:xfrm>
              <a:off x="644837" y="2274237"/>
              <a:ext cx="10202279" cy="539319"/>
              <a:chOff x="918505" y="4390197"/>
              <a:chExt cx="10202279" cy="539319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5ABC0A83-BC43-B808-CAC6-21BEC9DA310E}"/>
                  </a:ext>
                </a:extLst>
              </p:cNvPr>
              <p:cNvGrpSpPr/>
              <p:nvPr/>
            </p:nvGrpSpPr>
            <p:grpSpPr>
              <a:xfrm>
                <a:off x="918505" y="4390197"/>
                <a:ext cx="2687015" cy="539319"/>
                <a:chOff x="1159727" y="4458341"/>
                <a:chExt cx="2687015" cy="539319"/>
              </a:xfrm>
            </p:grpSpPr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82A51C4D-1B80-7E8E-7DC8-6BB4E23511F5}"/>
                    </a:ext>
                  </a:extLst>
                </p:cNvPr>
                <p:cNvSpPr/>
                <p:nvPr/>
              </p:nvSpPr>
              <p:spPr>
                <a:xfrm>
                  <a:off x="1159727" y="4564566"/>
                  <a:ext cx="1330712" cy="394010"/>
                </a:xfrm>
                <a:prstGeom prst="round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EFC93DD1-E88F-7072-4F63-426264271184}"/>
                    </a:ext>
                  </a:extLst>
                </p:cNvPr>
                <p:cNvSpPr/>
                <p:nvPr/>
              </p:nvSpPr>
              <p:spPr>
                <a:xfrm>
                  <a:off x="1278674" y="4650059"/>
                  <a:ext cx="215590" cy="223024"/>
                </a:xfrm>
                <a:prstGeom prst="ellipse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DB5530F3-5A52-67D7-DF2B-F47BD171F737}"/>
                    </a:ext>
                  </a:extLst>
                </p:cNvPr>
                <p:cNvSpPr/>
                <p:nvPr/>
              </p:nvSpPr>
              <p:spPr>
                <a:xfrm>
                  <a:off x="2126166" y="4650059"/>
                  <a:ext cx="215590" cy="223024"/>
                </a:xfrm>
                <a:prstGeom prst="ellipse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99" name="Equals 98">
                  <a:extLst>
                    <a:ext uri="{FF2B5EF4-FFF2-40B4-BE49-F238E27FC236}">
                      <a16:creationId xmlns:a16="http://schemas.microsoft.com/office/drawing/2014/main" id="{DEA50CC4-49F8-0A0B-3FB0-484CA36FC335}"/>
                    </a:ext>
                  </a:extLst>
                </p:cNvPr>
                <p:cNvSpPr/>
                <p:nvPr/>
              </p:nvSpPr>
              <p:spPr>
                <a:xfrm>
                  <a:off x="2676293" y="4650059"/>
                  <a:ext cx="334536" cy="201341"/>
                </a:xfrm>
                <a:prstGeom prst="mathEqual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D3E738B-A278-E6DB-6DF5-A4A659E8023C}"/>
                    </a:ext>
                  </a:extLst>
                </p:cNvPr>
                <p:cNvSpPr txBox="1"/>
                <p:nvPr/>
              </p:nvSpPr>
              <p:spPr>
                <a:xfrm>
                  <a:off x="3139151" y="4458341"/>
                  <a:ext cx="707591" cy="5393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D7D31">
                          <a:lumMod val="7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</a:t>
                  </a:r>
                  <a:r>
                    <a:rPr kumimoji="0" lang="en-US" sz="20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ED7D31">
                          <a:lumMod val="7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13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4FAC8F7-1912-BF56-E7D9-35FC9B356B07}"/>
                  </a:ext>
                </a:extLst>
              </p:cNvPr>
              <p:cNvGrpSpPr/>
              <p:nvPr/>
            </p:nvGrpSpPr>
            <p:grpSpPr>
              <a:xfrm>
                <a:off x="4154834" y="4401039"/>
                <a:ext cx="2467501" cy="500235"/>
                <a:chOff x="1159727" y="4458341"/>
                <a:chExt cx="2467501" cy="500235"/>
              </a:xfrm>
            </p:grpSpPr>
            <p:sp>
              <p:nvSpPr>
                <p:cNvPr id="92" name="Rounded Rectangle 91">
                  <a:extLst>
                    <a:ext uri="{FF2B5EF4-FFF2-40B4-BE49-F238E27FC236}">
                      <a16:creationId xmlns:a16="http://schemas.microsoft.com/office/drawing/2014/main" id="{0507270D-6074-F168-5ED6-303553E59959}"/>
                    </a:ext>
                  </a:extLst>
                </p:cNvPr>
                <p:cNvSpPr/>
                <p:nvPr/>
              </p:nvSpPr>
              <p:spPr>
                <a:xfrm>
                  <a:off x="1159727" y="4564566"/>
                  <a:ext cx="1330712" cy="394010"/>
                </a:xfrm>
                <a:prstGeom prst="round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3F336DDF-0A08-C521-F299-37696744474C}"/>
                    </a:ext>
                  </a:extLst>
                </p:cNvPr>
                <p:cNvSpPr/>
                <p:nvPr/>
              </p:nvSpPr>
              <p:spPr>
                <a:xfrm>
                  <a:off x="2126166" y="4650059"/>
                  <a:ext cx="215590" cy="223024"/>
                </a:xfrm>
                <a:prstGeom prst="ellipse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94" name="Equals 93">
                  <a:extLst>
                    <a:ext uri="{FF2B5EF4-FFF2-40B4-BE49-F238E27FC236}">
                      <a16:creationId xmlns:a16="http://schemas.microsoft.com/office/drawing/2014/main" id="{D3FBF66E-7E56-83FE-3606-669399ED25A6}"/>
                    </a:ext>
                  </a:extLst>
                </p:cNvPr>
                <p:cNvSpPr/>
                <p:nvPr/>
              </p:nvSpPr>
              <p:spPr>
                <a:xfrm>
                  <a:off x="2676293" y="4650059"/>
                  <a:ext cx="334536" cy="201341"/>
                </a:xfrm>
                <a:prstGeom prst="mathEqual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6196142-8345-BC88-02FB-678D127FC552}"/>
                    </a:ext>
                  </a:extLst>
                </p:cNvPr>
                <p:cNvSpPr txBox="1"/>
                <p:nvPr/>
              </p:nvSpPr>
              <p:spPr>
                <a:xfrm>
                  <a:off x="3139150" y="4458341"/>
                  <a:ext cx="488078" cy="4153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D7D31">
                          <a:lumMod val="7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</a:t>
                  </a:r>
                  <a:r>
                    <a:rPr kumimoji="0" lang="en-US" sz="20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ED7D31">
                          <a:lumMod val="7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263FD3E-80D2-9DEF-F46B-2173C8A2E547}"/>
                  </a:ext>
                </a:extLst>
              </p:cNvPr>
              <p:cNvSpPr txBox="1"/>
              <p:nvPr/>
            </p:nvSpPr>
            <p:spPr>
              <a:xfrm>
                <a:off x="7172123" y="4519262"/>
                <a:ext cx="3948661" cy="287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</a:t>
                </a:r>
                <a:r>
                  <a:rPr kumimoji="0" lang="en-US" sz="1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13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– V</a:t>
                </a:r>
                <a:r>
                  <a:rPr kumimoji="0" lang="en-US" sz="1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Marginal Contribution of Member 1 to C</a:t>
                </a:r>
                <a:r>
                  <a:rPr kumimoji="0" lang="en-US" sz="1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1E0CABC-9AD5-1AC0-46E7-A5A730953C49}"/>
                </a:ext>
              </a:extLst>
            </p:cNvPr>
            <p:cNvGrpSpPr/>
            <p:nvPr/>
          </p:nvGrpSpPr>
          <p:grpSpPr>
            <a:xfrm>
              <a:off x="660043" y="3009830"/>
              <a:ext cx="10202279" cy="539319"/>
              <a:chOff x="918505" y="4390197"/>
              <a:chExt cx="10202279" cy="539319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E3E138C-3DC0-2955-8485-2F83F41B31DD}"/>
                  </a:ext>
                </a:extLst>
              </p:cNvPr>
              <p:cNvGrpSpPr/>
              <p:nvPr/>
            </p:nvGrpSpPr>
            <p:grpSpPr>
              <a:xfrm>
                <a:off x="918505" y="4390197"/>
                <a:ext cx="2687015" cy="539319"/>
                <a:chOff x="1159727" y="4458341"/>
                <a:chExt cx="2687015" cy="539319"/>
              </a:xfrm>
            </p:grpSpPr>
            <p:sp>
              <p:nvSpPr>
                <p:cNvPr id="84" name="Rounded Rectangle 83">
                  <a:extLst>
                    <a:ext uri="{FF2B5EF4-FFF2-40B4-BE49-F238E27FC236}">
                      <a16:creationId xmlns:a16="http://schemas.microsoft.com/office/drawing/2014/main" id="{8AE47779-C201-C7DC-6FD1-D4AC4B1F8D20}"/>
                    </a:ext>
                  </a:extLst>
                </p:cNvPr>
                <p:cNvSpPr/>
                <p:nvPr/>
              </p:nvSpPr>
              <p:spPr>
                <a:xfrm>
                  <a:off x="1159727" y="4564566"/>
                  <a:ext cx="1330712" cy="394010"/>
                </a:xfrm>
                <a:prstGeom prst="round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8798BDB9-7FA2-CB0E-7AD6-B4327E879028}"/>
                    </a:ext>
                  </a:extLst>
                </p:cNvPr>
                <p:cNvSpPr/>
                <p:nvPr/>
              </p:nvSpPr>
              <p:spPr>
                <a:xfrm>
                  <a:off x="1278674" y="4650059"/>
                  <a:ext cx="215590" cy="223024"/>
                </a:xfrm>
                <a:prstGeom prst="ellipse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C44C9E08-0CAC-24AB-F733-B6530187363F}"/>
                    </a:ext>
                  </a:extLst>
                </p:cNvPr>
                <p:cNvSpPr/>
                <p:nvPr/>
              </p:nvSpPr>
              <p:spPr>
                <a:xfrm>
                  <a:off x="1707996" y="4650059"/>
                  <a:ext cx="215590" cy="223024"/>
                </a:xfrm>
                <a:prstGeom prst="ellipse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87" name="Equals 86">
                  <a:extLst>
                    <a:ext uri="{FF2B5EF4-FFF2-40B4-BE49-F238E27FC236}">
                      <a16:creationId xmlns:a16="http://schemas.microsoft.com/office/drawing/2014/main" id="{0ECFA666-641C-2144-2B13-FA471110035B}"/>
                    </a:ext>
                  </a:extLst>
                </p:cNvPr>
                <p:cNvSpPr/>
                <p:nvPr/>
              </p:nvSpPr>
              <p:spPr>
                <a:xfrm>
                  <a:off x="2676293" y="4650059"/>
                  <a:ext cx="334536" cy="201341"/>
                </a:xfrm>
                <a:prstGeom prst="mathEqual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2FF2C12-87A4-5F56-096E-ACF69D7C2D2E}"/>
                    </a:ext>
                  </a:extLst>
                </p:cNvPr>
                <p:cNvSpPr txBox="1"/>
                <p:nvPr/>
              </p:nvSpPr>
              <p:spPr>
                <a:xfrm>
                  <a:off x="3139151" y="4458341"/>
                  <a:ext cx="707591" cy="5393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D7D31">
                          <a:lumMod val="7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</a:t>
                  </a:r>
                  <a:r>
                    <a:rPr kumimoji="0" lang="en-US" sz="20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ED7D31">
                          <a:lumMod val="7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12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EBFE52D6-CBED-27CA-2E1D-3BB50072C91F}"/>
                  </a:ext>
                </a:extLst>
              </p:cNvPr>
              <p:cNvGrpSpPr/>
              <p:nvPr/>
            </p:nvGrpSpPr>
            <p:grpSpPr>
              <a:xfrm>
                <a:off x="4154834" y="4401039"/>
                <a:ext cx="2467501" cy="500235"/>
                <a:chOff x="1159727" y="4458341"/>
                <a:chExt cx="2467501" cy="500235"/>
              </a:xfrm>
            </p:grpSpPr>
            <p:sp>
              <p:nvSpPr>
                <p:cNvPr id="76" name="Rounded Rectangle 75">
                  <a:extLst>
                    <a:ext uri="{FF2B5EF4-FFF2-40B4-BE49-F238E27FC236}">
                      <a16:creationId xmlns:a16="http://schemas.microsoft.com/office/drawing/2014/main" id="{0F69CE51-5105-23D1-B730-A037A27F6761}"/>
                    </a:ext>
                  </a:extLst>
                </p:cNvPr>
                <p:cNvSpPr/>
                <p:nvPr/>
              </p:nvSpPr>
              <p:spPr>
                <a:xfrm>
                  <a:off x="1159727" y="4564566"/>
                  <a:ext cx="1330712" cy="394010"/>
                </a:xfrm>
                <a:prstGeom prst="round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493840CB-13E8-7A04-6A29-50CB49E697B7}"/>
                    </a:ext>
                  </a:extLst>
                </p:cNvPr>
                <p:cNvSpPr/>
                <p:nvPr/>
              </p:nvSpPr>
              <p:spPr>
                <a:xfrm>
                  <a:off x="1707996" y="4650059"/>
                  <a:ext cx="215590" cy="223024"/>
                </a:xfrm>
                <a:prstGeom prst="ellipse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82" name="Equals 81">
                  <a:extLst>
                    <a:ext uri="{FF2B5EF4-FFF2-40B4-BE49-F238E27FC236}">
                      <a16:creationId xmlns:a16="http://schemas.microsoft.com/office/drawing/2014/main" id="{5D0414C6-E27E-812B-CB94-22C8A9DEB7B2}"/>
                    </a:ext>
                  </a:extLst>
                </p:cNvPr>
                <p:cNvSpPr/>
                <p:nvPr/>
              </p:nvSpPr>
              <p:spPr>
                <a:xfrm>
                  <a:off x="2676293" y="4650059"/>
                  <a:ext cx="334536" cy="201341"/>
                </a:xfrm>
                <a:prstGeom prst="mathEqual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C8DF1B9-9884-B1E0-8293-0591F34233B9}"/>
                    </a:ext>
                  </a:extLst>
                </p:cNvPr>
                <p:cNvSpPr txBox="1"/>
                <p:nvPr/>
              </p:nvSpPr>
              <p:spPr>
                <a:xfrm>
                  <a:off x="3139150" y="4458341"/>
                  <a:ext cx="488078" cy="4153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D7D31">
                          <a:lumMod val="7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</a:t>
                  </a:r>
                  <a:r>
                    <a:rPr kumimoji="0" lang="en-US" sz="20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ED7D31">
                          <a:lumMod val="7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DCE6B40-65CB-95EF-FEA3-351D4C64E666}"/>
                  </a:ext>
                </a:extLst>
              </p:cNvPr>
              <p:cNvSpPr txBox="1"/>
              <p:nvPr/>
            </p:nvSpPr>
            <p:spPr>
              <a:xfrm>
                <a:off x="7172123" y="4519262"/>
                <a:ext cx="3948661" cy="287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</a:t>
                </a:r>
                <a:r>
                  <a:rPr kumimoji="0" lang="en-US" sz="1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– V</a:t>
                </a:r>
                <a:r>
                  <a:rPr kumimoji="0" lang="en-US" sz="1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Marginal Contribution of Member 1 to C</a:t>
                </a:r>
                <a:r>
                  <a:rPr kumimoji="0" lang="en-US" sz="1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498143C-B9D3-6FD6-84B1-93F2B11B5EC9}"/>
                </a:ext>
              </a:extLst>
            </p:cNvPr>
            <p:cNvGrpSpPr/>
            <p:nvPr/>
          </p:nvGrpSpPr>
          <p:grpSpPr>
            <a:xfrm>
              <a:off x="660043" y="3754152"/>
              <a:ext cx="10232292" cy="539319"/>
              <a:chOff x="918505" y="4390197"/>
              <a:chExt cx="10232292" cy="53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23BA894A-9AE4-680E-28A7-103899E6BFF1}"/>
                  </a:ext>
                </a:extLst>
              </p:cNvPr>
              <p:cNvGrpSpPr/>
              <p:nvPr/>
            </p:nvGrpSpPr>
            <p:grpSpPr>
              <a:xfrm>
                <a:off x="918505" y="4390197"/>
                <a:ext cx="2565404" cy="539319"/>
                <a:chOff x="1159727" y="4458341"/>
                <a:chExt cx="2565404" cy="539319"/>
              </a:xfrm>
            </p:grpSpPr>
            <p:sp>
              <p:nvSpPr>
                <p:cNvPr id="69" name="Rounded Rectangle 68">
                  <a:extLst>
                    <a:ext uri="{FF2B5EF4-FFF2-40B4-BE49-F238E27FC236}">
                      <a16:creationId xmlns:a16="http://schemas.microsoft.com/office/drawing/2014/main" id="{19D832CF-3844-2975-6FED-F4B7067EA6B8}"/>
                    </a:ext>
                  </a:extLst>
                </p:cNvPr>
                <p:cNvSpPr/>
                <p:nvPr/>
              </p:nvSpPr>
              <p:spPr>
                <a:xfrm>
                  <a:off x="1159727" y="4564566"/>
                  <a:ext cx="1330712" cy="394010"/>
                </a:xfrm>
                <a:prstGeom prst="round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C4D62B60-15EF-1ED4-1A3C-8B96C873C1AC}"/>
                    </a:ext>
                  </a:extLst>
                </p:cNvPr>
                <p:cNvSpPr/>
                <p:nvPr/>
              </p:nvSpPr>
              <p:spPr>
                <a:xfrm>
                  <a:off x="1278674" y="4650059"/>
                  <a:ext cx="215590" cy="223024"/>
                </a:xfrm>
                <a:prstGeom prst="ellipse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71" name="Equals 70">
                  <a:extLst>
                    <a:ext uri="{FF2B5EF4-FFF2-40B4-BE49-F238E27FC236}">
                      <a16:creationId xmlns:a16="http://schemas.microsoft.com/office/drawing/2014/main" id="{F0F5F292-45F8-EA4A-A2D6-E8B7C6444710}"/>
                    </a:ext>
                  </a:extLst>
                </p:cNvPr>
                <p:cNvSpPr/>
                <p:nvPr/>
              </p:nvSpPr>
              <p:spPr>
                <a:xfrm>
                  <a:off x="2676293" y="4650059"/>
                  <a:ext cx="334536" cy="201341"/>
                </a:xfrm>
                <a:prstGeom prst="mathEqual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573D594-2A86-F8C4-481F-D259FEDAF35C}"/>
                    </a:ext>
                  </a:extLst>
                </p:cNvPr>
                <p:cNvSpPr txBox="1"/>
                <p:nvPr/>
              </p:nvSpPr>
              <p:spPr>
                <a:xfrm>
                  <a:off x="3139150" y="4458341"/>
                  <a:ext cx="585981" cy="5393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D7D31">
                          <a:lumMod val="7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</a:t>
                  </a:r>
                  <a:r>
                    <a:rPr kumimoji="0" lang="en-US" sz="20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ED7D31">
                          <a:lumMod val="7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D2F604CD-0EF8-49A1-BD8A-3CBEC6D91764}"/>
                  </a:ext>
                </a:extLst>
              </p:cNvPr>
              <p:cNvGrpSpPr/>
              <p:nvPr/>
            </p:nvGrpSpPr>
            <p:grpSpPr>
              <a:xfrm>
                <a:off x="4154834" y="4401039"/>
                <a:ext cx="2542532" cy="500235"/>
                <a:chOff x="1159727" y="4458341"/>
                <a:chExt cx="2542532" cy="500235"/>
              </a:xfrm>
            </p:grpSpPr>
            <p:sp>
              <p:nvSpPr>
                <p:cNvPr id="66" name="Rounded Rectangle 65">
                  <a:extLst>
                    <a:ext uri="{FF2B5EF4-FFF2-40B4-BE49-F238E27FC236}">
                      <a16:creationId xmlns:a16="http://schemas.microsoft.com/office/drawing/2014/main" id="{AF5D0DF8-9B59-DF2C-B947-9512286B3296}"/>
                    </a:ext>
                  </a:extLst>
                </p:cNvPr>
                <p:cNvSpPr/>
                <p:nvPr/>
              </p:nvSpPr>
              <p:spPr>
                <a:xfrm>
                  <a:off x="1159727" y="4564566"/>
                  <a:ext cx="1330712" cy="394010"/>
                </a:xfrm>
                <a:prstGeom prst="round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Equals 66">
                  <a:extLst>
                    <a:ext uri="{FF2B5EF4-FFF2-40B4-BE49-F238E27FC236}">
                      <a16:creationId xmlns:a16="http://schemas.microsoft.com/office/drawing/2014/main" id="{6E7CE95E-0171-6E77-34FC-DD726AB26B0A}"/>
                    </a:ext>
                  </a:extLst>
                </p:cNvPr>
                <p:cNvSpPr/>
                <p:nvPr/>
              </p:nvSpPr>
              <p:spPr>
                <a:xfrm>
                  <a:off x="2676293" y="4650059"/>
                  <a:ext cx="334536" cy="201341"/>
                </a:xfrm>
                <a:prstGeom prst="mathEqual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3EDE9C5-3272-B4F8-2826-4AAB3B27AA7F}"/>
                    </a:ext>
                  </a:extLst>
                </p:cNvPr>
                <p:cNvSpPr txBox="1"/>
                <p:nvPr/>
              </p:nvSpPr>
              <p:spPr>
                <a:xfrm>
                  <a:off x="3139150" y="4458341"/>
                  <a:ext cx="563109" cy="4153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D7D31">
                          <a:lumMod val="7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</a:t>
                  </a:r>
                  <a:r>
                    <a:rPr kumimoji="0" lang="en-US" sz="20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ED7D31">
                          <a:lumMod val="7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⏀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75D7A53-7093-AB8A-A1B5-BDE65A0BC11D}"/>
                  </a:ext>
                </a:extLst>
              </p:cNvPr>
              <p:cNvSpPr txBox="1"/>
              <p:nvPr/>
            </p:nvSpPr>
            <p:spPr>
              <a:xfrm>
                <a:off x="7172123" y="4519262"/>
                <a:ext cx="3978674" cy="287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</a:t>
                </a:r>
                <a:r>
                  <a:rPr kumimoji="0" lang="en-US" sz="1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– V</a:t>
                </a:r>
                <a:r>
                  <a:rPr kumimoji="0" lang="en-US" sz="1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⏀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Marginal Contribution of Member 1 to C</a:t>
                </a:r>
                <a:r>
                  <a:rPr kumimoji="0" lang="en-US" sz="1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⏀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074D613F-774B-9FCB-9254-523C3B65CC7C}"/>
              </a:ext>
            </a:extLst>
          </p:cNvPr>
          <p:cNvSpPr txBox="1"/>
          <p:nvPr/>
        </p:nvSpPr>
        <p:spPr>
          <a:xfrm>
            <a:off x="323318" y="2958958"/>
            <a:ext cx="8297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Get the Shapley value of member 1 by averaging out marginal contributions from all possible coalitions of the given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same process can be repeated for all members to get their Shapley values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B52D7A81-15A2-D721-39F3-7F152233A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309" y="3916820"/>
            <a:ext cx="3059729" cy="58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6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152400"/>
            <a:ext cx="85206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b="1">
                <a:solidFill>
                  <a:srgbClr val="4D2471"/>
                </a:solidFill>
                <a:latin typeface="Roboto"/>
                <a:ea typeface="Roboto"/>
                <a:cs typeface="Roboto"/>
                <a:sym typeface="Roboto"/>
              </a:rPr>
              <a:t>Brief about me..</a:t>
            </a:r>
            <a:endParaRPr b="1">
              <a:solidFill>
                <a:srgbClr val="4D247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918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SHAP - </a:t>
            </a:r>
            <a:r>
              <a:rPr lang="en-US" dirty="0" err="1"/>
              <a:t>SHapley</a:t>
            </a:r>
            <a:r>
              <a:rPr lang="en-US" dirty="0"/>
              <a:t> Additive </a:t>
            </a:r>
            <a:r>
              <a:rPr lang="en-US" dirty="0" err="1"/>
              <a:t>ExPlanations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92271AA-224F-BC53-85B3-B6625513B862}"/>
              </a:ext>
            </a:extLst>
          </p:cNvPr>
          <p:cNvSpPr txBox="1">
            <a:spLocks/>
          </p:cNvSpPr>
          <p:nvPr/>
        </p:nvSpPr>
        <p:spPr>
          <a:xfrm>
            <a:off x="311700" y="884720"/>
            <a:ext cx="8288961" cy="3408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/>
              <a:t>“Given that without any features, we would just predict an average value, once we bring the feature in how much would our prediction change?”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For a sample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g is the explanation model</a:t>
            </a:r>
          </a:p>
          <a:p>
            <a:pPr lvl="1"/>
            <a:r>
              <a:rPr lang="en-US" dirty="0"/>
              <a:t>z’ is the coalition vector. It is a vector of 1’s and 0’s representing whether the feature in position j is present in the coalition </a:t>
            </a:r>
          </a:p>
          <a:p>
            <a:pPr lvl="1"/>
            <a:r>
              <a:rPr lang="en-US" dirty="0"/>
              <a:t>⏀ represents the Shapley value for each feature value</a:t>
            </a:r>
          </a:p>
          <a:p>
            <a:pPr marL="0" indent="0">
              <a:buFont typeface="Roboto"/>
              <a:buNone/>
            </a:pPr>
            <a:endParaRPr lang="en-US" dirty="0"/>
          </a:p>
          <a:p>
            <a:pPr marL="0" indent="0">
              <a:buFont typeface="Roboto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27D03B-019A-0134-3205-9CFFD7A92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739" y="2286384"/>
            <a:ext cx="1835124" cy="5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8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152400"/>
            <a:ext cx="85206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b="1">
                <a:solidFill>
                  <a:srgbClr val="4D2471"/>
                </a:solidFill>
                <a:latin typeface="Roboto"/>
                <a:ea typeface="Roboto"/>
                <a:cs typeface="Roboto"/>
                <a:sym typeface="Roboto"/>
              </a:rPr>
              <a:t>Brief about me..</a:t>
            </a:r>
            <a:endParaRPr b="1">
              <a:solidFill>
                <a:srgbClr val="4D247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918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SHAP - Questions</a:t>
            </a:r>
            <a:endParaRPr dirty="0"/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92271AA-224F-BC53-85B3-B6625513B862}"/>
              </a:ext>
            </a:extLst>
          </p:cNvPr>
          <p:cNvSpPr txBox="1">
            <a:spLocks/>
          </p:cNvSpPr>
          <p:nvPr/>
        </p:nvSpPr>
        <p:spPr>
          <a:xfrm>
            <a:off x="311700" y="1522453"/>
            <a:ext cx="8288961" cy="277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/>
              <a:t>How do we estimate g(z’)? We need all features for our trained model to make a prediction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For estimating Shapley value of each feature for a sample, we need to make 2^M coalitions, which needs us to make 2^M predictions for each sample in the data – Really expensive</a:t>
            </a:r>
          </a:p>
          <a:p>
            <a:pPr marL="0" indent="0">
              <a:buFont typeface="Roboto"/>
              <a:buNone/>
            </a:pPr>
            <a:endParaRPr lang="en-US" dirty="0"/>
          </a:p>
          <a:p>
            <a:pPr marL="0" indent="0">
              <a:buFont typeface="Roboto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86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152400"/>
            <a:ext cx="85206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b="1">
                <a:solidFill>
                  <a:srgbClr val="4D2471"/>
                </a:solidFill>
                <a:latin typeface="Roboto"/>
                <a:ea typeface="Roboto"/>
                <a:cs typeface="Roboto"/>
                <a:sym typeface="Roboto"/>
              </a:rPr>
              <a:t>Brief about me..</a:t>
            </a:r>
            <a:endParaRPr b="1">
              <a:solidFill>
                <a:srgbClr val="4D247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918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Kernel SHAP</a:t>
            </a:r>
            <a:endParaRPr dirty="0"/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92271AA-224F-BC53-85B3-B6625513B862}"/>
              </a:ext>
            </a:extLst>
          </p:cNvPr>
          <p:cNvSpPr txBox="1">
            <a:spLocks/>
          </p:cNvSpPr>
          <p:nvPr/>
        </p:nvSpPr>
        <p:spPr>
          <a:xfrm>
            <a:off x="311700" y="1522453"/>
            <a:ext cx="8288961" cy="277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1400" dirty="0"/>
              <a:t>For each sample:</a:t>
            </a:r>
          </a:p>
          <a:p>
            <a:r>
              <a:rPr lang="en-US" sz="1400" dirty="0"/>
              <a:t>Sample a few coalitions</a:t>
            </a:r>
          </a:p>
          <a:p>
            <a:r>
              <a:rPr lang="en-US" sz="1400" dirty="0"/>
              <a:t>For predictions on coalitions which have missing features, sample possible values from a </a:t>
            </a:r>
            <a:r>
              <a:rPr lang="en-US" sz="1400" b="1" dirty="0"/>
              <a:t>background dataset, </a:t>
            </a:r>
            <a:r>
              <a:rPr lang="en-US" sz="1400" dirty="0"/>
              <a:t>get all predictions and average them</a:t>
            </a:r>
          </a:p>
          <a:p>
            <a:r>
              <a:rPr lang="en-US" sz="1400" dirty="0"/>
              <a:t>Calculate weight for each coalition using SHAP kernel</a:t>
            </a:r>
          </a:p>
          <a:p>
            <a:r>
              <a:rPr lang="en-US" sz="1400" dirty="0"/>
              <a:t>Fit a linear model on this training dataset</a:t>
            </a:r>
          </a:p>
          <a:p>
            <a:r>
              <a:rPr lang="en-US" sz="1400" dirty="0"/>
              <a:t>The coefficients of this linear model are the SHAP values</a:t>
            </a:r>
          </a:p>
          <a:p>
            <a:pPr marL="0" indent="0">
              <a:buFont typeface="Roboto"/>
              <a:buNone/>
            </a:pPr>
            <a:endParaRPr lang="en-US" dirty="0"/>
          </a:p>
          <a:p>
            <a:pPr marL="0" indent="0">
              <a:buFont typeface="Roboto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B5DA9B-728A-1BAA-9E62-850470B4A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965" y="3515193"/>
            <a:ext cx="1559933" cy="5410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C8149C-8BC0-6C2C-B906-7756F6E34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324" y="3585043"/>
            <a:ext cx="2677182" cy="46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70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152400"/>
            <a:ext cx="85206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b="1">
                <a:solidFill>
                  <a:srgbClr val="4D2471"/>
                </a:solidFill>
                <a:latin typeface="Roboto"/>
                <a:ea typeface="Roboto"/>
                <a:cs typeface="Roboto"/>
                <a:sym typeface="Roboto"/>
              </a:rPr>
              <a:t>Brief about me..</a:t>
            </a:r>
            <a:endParaRPr b="1">
              <a:solidFill>
                <a:srgbClr val="4D247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918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Kernel SHAP</a:t>
            </a:r>
            <a:endParaRPr dirty="0"/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C3C29B5-331B-CFFC-C0C3-7F74E4540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06" y="1458606"/>
            <a:ext cx="6275594" cy="1997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9392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517525" y="666750"/>
            <a:ext cx="72069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 sz="4300"/>
              <a:t>DataHour</a:t>
            </a:r>
            <a:r>
              <a:rPr lang="en" sz="4300" b="0"/>
              <a:t> : Q&amp;A</a:t>
            </a:r>
            <a:endParaRPr sz="4300" b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968550" y="880675"/>
            <a:ext cx="72069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68e4498dff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2" name="Google Shape;62;g168e4498dff_0_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 to the topic &lt;Indicative&gt;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Agenda #2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Sub-agenda #2a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Sub-agenda #2b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 &lt;Indicative&gt;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 &amp; A &lt;Indicative&gt;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g168e4498dff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4" name="Google Shape;64;g168e4498dff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918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N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918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Brief about me..</a:t>
            </a:r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body" idx="1"/>
          </p:nvPr>
        </p:nvSpPr>
        <p:spPr>
          <a:xfrm>
            <a:off x="2750100" y="1195050"/>
            <a:ext cx="5759400" cy="29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 name is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Sateesh Sivakoti</a:t>
            </a:r>
            <a:endParaRPr sz="20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Machine Learning Scientist @ PayPal</a:t>
            </a:r>
            <a:endParaRPr sz="20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~3.5 years of work experience</a:t>
            </a:r>
            <a:endParaRPr sz="20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Experienced in building predictive models for use cases around marketing, customer lifecycle etc.</a:t>
            </a:r>
            <a:endParaRPr sz="20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>
          <a:blip r:embed="rId3"/>
          <a:srcRect/>
          <a:stretch/>
        </p:blipFill>
        <p:spPr>
          <a:xfrm>
            <a:off x="645725" y="1327875"/>
            <a:ext cx="1725750" cy="17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>
            <a:spLocks noGrp="1"/>
          </p:cNvSpPr>
          <p:nvPr>
            <p:ph type="title"/>
          </p:nvPr>
        </p:nvSpPr>
        <p:spPr>
          <a:xfrm>
            <a:off x="517525" y="666750"/>
            <a:ext cx="72069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 dirty="0"/>
              <a:t>Neural Networks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137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152400"/>
            <a:ext cx="85206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b="1">
                <a:solidFill>
                  <a:srgbClr val="4D2471"/>
                </a:solidFill>
                <a:latin typeface="Roboto"/>
                <a:ea typeface="Roboto"/>
                <a:cs typeface="Roboto"/>
                <a:sym typeface="Roboto"/>
              </a:rPr>
              <a:t>Brief about me..</a:t>
            </a:r>
            <a:endParaRPr b="1">
              <a:solidFill>
                <a:srgbClr val="4D247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311700" y="920975"/>
            <a:ext cx="5479500" cy="3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/>
              <a:t>“Universal Function Approximators”</a:t>
            </a:r>
          </a:p>
          <a:p>
            <a:pPr lvl="1"/>
            <a:r>
              <a:rPr lang="en-US" sz="1200" dirty="0"/>
              <a:t>Due to their ability to represent complex non-linear relationships, an appropriate neural network can represent any function</a:t>
            </a:r>
          </a:p>
          <a:p>
            <a:endParaRPr lang="en-US" sz="1200" dirty="0"/>
          </a:p>
          <a:p>
            <a:r>
              <a:rPr lang="en-US" sz="1200" dirty="0"/>
              <a:t>Architecture</a:t>
            </a:r>
          </a:p>
          <a:p>
            <a:pPr lvl="1"/>
            <a:r>
              <a:rPr lang="en-US" sz="1200" dirty="0"/>
              <a:t>An Input Layer, An output layer, a series of hidden layers which run computations on the input and perform nonlinear transformations</a:t>
            </a:r>
          </a:p>
          <a:p>
            <a:pPr lvl="1"/>
            <a:r>
              <a:rPr lang="en-US" sz="1200" dirty="0"/>
              <a:t>More complex networks like RNNs, CNNs, transformers etc. build on these </a:t>
            </a:r>
          </a:p>
          <a:p>
            <a:pPr lvl="1"/>
            <a:endParaRPr lang="en-US" sz="1200" dirty="0"/>
          </a:p>
          <a:p>
            <a:r>
              <a:rPr lang="en-US" sz="1200" dirty="0"/>
              <a:t>Training</a:t>
            </a:r>
          </a:p>
          <a:p>
            <a:pPr lvl="1"/>
            <a:r>
              <a:rPr lang="en-US" sz="1200" dirty="0"/>
              <a:t>The output on passing the data to the network is compared against the training label and a loss is computed</a:t>
            </a:r>
          </a:p>
          <a:p>
            <a:pPr lvl="1"/>
            <a:r>
              <a:rPr lang="en-US" sz="1200" dirty="0"/>
              <a:t>The Loss is backpropagated to get the gradient for each weight in the network</a:t>
            </a:r>
          </a:p>
          <a:p>
            <a:pPr lvl="1"/>
            <a:r>
              <a:rPr lang="en-US" sz="1200" dirty="0"/>
              <a:t>The optimizer uses the gradients to update the weights</a:t>
            </a:r>
          </a:p>
        </p:txBody>
      </p:sp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918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Neural Networks</a:t>
            </a:r>
            <a:endParaRPr dirty="0"/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4C10C2A4-92E8-67EC-C102-42C459926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427562"/>
            <a:ext cx="3164597" cy="22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152400"/>
            <a:ext cx="85206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b="1">
                <a:solidFill>
                  <a:srgbClr val="4D2471"/>
                </a:solidFill>
                <a:latin typeface="Roboto"/>
                <a:ea typeface="Roboto"/>
                <a:cs typeface="Roboto"/>
                <a:sym typeface="Roboto"/>
              </a:rPr>
              <a:t>Brief about me..</a:t>
            </a:r>
            <a:endParaRPr b="1">
              <a:solidFill>
                <a:srgbClr val="4D247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311699" y="920975"/>
            <a:ext cx="8072509" cy="3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400" b="0" i="0" dirty="0">
                <a:effectLst/>
              </a:rPr>
              <a:t>Multitask Neural Networks (MTNN) are a type of neural network architecture that can perform multiple tasks simultaneously. </a:t>
            </a:r>
          </a:p>
          <a:p>
            <a:endParaRPr lang="en-IN" sz="1400" b="0" i="0" dirty="0">
              <a:effectLst/>
            </a:endParaRPr>
          </a:p>
          <a:p>
            <a:r>
              <a:rPr lang="en-IN" sz="1400" b="0" i="0" dirty="0">
                <a:effectLst/>
              </a:rPr>
              <a:t>They are designed to learn multiple related tasks jointly by sharing hidden layers across tasks.</a:t>
            </a:r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 algn="l">
              <a:buNone/>
            </a:pPr>
            <a:r>
              <a:rPr lang="en-IN" sz="1600" b="0" i="0" dirty="0">
                <a:effectLst/>
              </a:rPr>
              <a:t>Benefits of Multitask Neural Networks:</a:t>
            </a:r>
          </a:p>
          <a:p>
            <a:pPr marL="0" indent="0" algn="l">
              <a:buNone/>
            </a:pPr>
            <a:endParaRPr lang="en-IN" sz="1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Improved Performance: MTNN can improve the performance of a model on all tasks by allowing it to leverage shared information between tasks.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Better Generalization: By learning multiple related tasks simultaneously, MTNN can help a model generalize better to new tasks.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Efficiency: Training a single MTNN model to perform multiple tasks can be more efficient than training separate models for each task.</a:t>
            </a:r>
          </a:p>
        </p:txBody>
      </p:sp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918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Multitask Neural Networks</a:t>
            </a:r>
            <a:endParaRPr dirty="0"/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89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152400"/>
            <a:ext cx="85206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b="1">
                <a:solidFill>
                  <a:srgbClr val="4D2471"/>
                </a:solidFill>
                <a:latin typeface="Roboto"/>
                <a:ea typeface="Roboto"/>
                <a:cs typeface="Roboto"/>
                <a:sym typeface="Roboto"/>
              </a:rPr>
              <a:t>Brief about me..</a:t>
            </a:r>
            <a:endParaRPr b="1">
              <a:solidFill>
                <a:srgbClr val="4D247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311699" y="920975"/>
            <a:ext cx="5148197" cy="3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Shared Layers: MTNN have shared layers that are common to all tasks, allowing them to learn representations that are useful for all tasks.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1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Task-Specific Layers: In addition to shared layers, MTNN have task-specific layers that are specific to each task. These layers allow the model to learn task-specific features and output.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400" dirty="0"/>
          </a:p>
          <a:p>
            <a:pPr algn="l">
              <a:buFont typeface="Arial" panose="020B0604020202020204" pitchFamily="34" charset="0"/>
              <a:buChar char="•"/>
            </a:pPr>
            <a:endParaRPr lang="en-IN" sz="1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Each task specific head has it’s own loss function. The overall loss is computed to adjust the weights of the model during training</a:t>
            </a:r>
          </a:p>
        </p:txBody>
      </p:sp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918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Multitask Neural Networks – Hard Parameter Sharing</a:t>
            </a:r>
            <a:endParaRPr dirty="0"/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7F1342-151B-C338-F067-E270B5BD8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980" y="1457890"/>
            <a:ext cx="3028872" cy="222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4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>
            <a:spLocks noGrp="1"/>
          </p:cNvSpPr>
          <p:nvPr>
            <p:ph type="title"/>
          </p:nvPr>
        </p:nvSpPr>
        <p:spPr>
          <a:xfrm>
            <a:off x="517525" y="666750"/>
            <a:ext cx="72069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 dirty="0"/>
              <a:t>SHAP Explanations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152400"/>
            <a:ext cx="85206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b="1">
                <a:solidFill>
                  <a:srgbClr val="4D2471"/>
                </a:solidFill>
                <a:latin typeface="Roboto"/>
                <a:ea typeface="Roboto"/>
                <a:cs typeface="Roboto"/>
                <a:sym typeface="Roboto"/>
              </a:rPr>
              <a:t>Brief about me..</a:t>
            </a:r>
            <a:endParaRPr b="1">
              <a:solidFill>
                <a:srgbClr val="4D247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311699" y="1515165"/>
            <a:ext cx="8293873" cy="2846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4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Shapley value is a concept from game theory which answers how to distribute the outcome to members of a group</a:t>
            </a:r>
          </a:p>
          <a:p>
            <a:endParaRPr lang="en-IN" sz="1400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IN" sz="14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we have a </a:t>
            </a:r>
            <a:r>
              <a:rPr lang="en-IN" sz="1400" b="1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coalition</a:t>
            </a:r>
            <a:r>
              <a:rPr lang="en-IN" sz="14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 that collaborates to produce a </a:t>
            </a:r>
            <a:r>
              <a:rPr lang="en-IN" sz="1400" b="1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value</a:t>
            </a:r>
            <a:r>
              <a:rPr lang="en-IN" sz="14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V, how much did each individual member contribute to V?</a:t>
            </a:r>
          </a:p>
          <a:p>
            <a:endParaRPr lang="en-IN" sz="1400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IN" sz="14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coalition is a group of members</a:t>
            </a:r>
          </a:p>
        </p:txBody>
      </p:sp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918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Shapley Values</a:t>
            </a:r>
            <a:endParaRPr dirty="0"/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9819600"/>
      </p:ext>
    </p:extLst>
  </p:cSld>
  <p:clrMapOvr>
    <a:masterClrMapping/>
  </p:clrMapOvr>
</p:sld>
</file>

<file path=ppt/theme/theme1.xml><?xml version="1.0" encoding="utf-8"?>
<a:theme xmlns:a="http://schemas.openxmlformats.org/drawingml/2006/main" name="AV-DataHou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803</Words>
  <Application>Microsoft Macintosh PowerPoint</Application>
  <PresentationFormat>On-screen Show (16:9)</PresentationFormat>
  <Paragraphs>129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Roboto</vt:lpstr>
      <vt:lpstr>AV-DataHour</vt:lpstr>
      <vt:lpstr>PowerPoint Presentation</vt:lpstr>
      <vt:lpstr>Table of Contents</vt:lpstr>
      <vt:lpstr>Brief about me..</vt:lpstr>
      <vt:lpstr>Neural Networks</vt:lpstr>
      <vt:lpstr>Brief about me..</vt:lpstr>
      <vt:lpstr>Brief about me..</vt:lpstr>
      <vt:lpstr>Brief about me..</vt:lpstr>
      <vt:lpstr>SHAP Explanations</vt:lpstr>
      <vt:lpstr>Brief about me..</vt:lpstr>
      <vt:lpstr>Brief about me..</vt:lpstr>
      <vt:lpstr>Brief about me..</vt:lpstr>
      <vt:lpstr>Brief about me..</vt:lpstr>
      <vt:lpstr>Brief about me..</vt:lpstr>
      <vt:lpstr>Brief about me..</vt:lpstr>
      <vt:lpstr>DataHour : 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</dc:title>
  <cp:lastModifiedBy>Sateesh Sivakoti</cp:lastModifiedBy>
  <cp:revision>5</cp:revision>
  <dcterms:modified xsi:type="dcterms:W3CDTF">2023-03-24T09:21:31Z</dcterms:modified>
</cp:coreProperties>
</file>