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ABECB4-69A5-47DA-9D7B-07AEDCCB54A8}"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1D115-620A-4716-A2AF-140FB36B73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91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BECB4-69A5-47DA-9D7B-07AEDCCB54A8}"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130694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BECB4-69A5-47DA-9D7B-07AEDCCB54A8}"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314855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BECB4-69A5-47DA-9D7B-07AEDCCB54A8}"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59828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ABECB4-69A5-47DA-9D7B-07AEDCCB54A8}"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1D115-620A-4716-A2AF-140FB36B73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46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ABECB4-69A5-47DA-9D7B-07AEDCCB54A8}" type="datetimeFigureOut">
              <a:rPr lang="en-IN" smtClean="0"/>
              <a:t>04-08-2018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368040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ABECB4-69A5-47DA-9D7B-07AEDCCB54A8}" type="datetimeFigureOut">
              <a:rPr lang="en-IN" smtClean="0"/>
              <a:t>04-08-2018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316031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ABECB4-69A5-47DA-9D7B-07AEDCCB54A8}" type="datetimeFigureOut">
              <a:rPr lang="en-IN" smtClean="0"/>
              <a:t>04-08-2018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284369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ABECB4-69A5-47DA-9D7B-07AEDCCB54A8}" type="datetimeFigureOut">
              <a:rPr lang="en-IN" smtClean="0"/>
              <a:t>04-08-2018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23435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ABECB4-69A5-47DA-9D7B-07AEDCCB54A8}" type="datetimeFigureOut">
              <a:rPr lang="en-IN" smtClean="0"/>
              <a:t>04-08-2018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11D115-620A-4716-A2AF-140FB36B7306}" type="slidenum">
              <a:rPr lang="en-IN" smtClean="0"/>
              <a:t>‹#›</a:t>
            </a:fld>
            <a:endParaRPr lang="en-IN"/>
          </a:p>
        </p:txBody>
      </p:sp>
    </p:spTree>
    <p:extLst>
      <p:ext uri="{BB962C8B-B14F-4D97-AF65-F5344CB8AC3E}">
        <p14:creationId xmlns:p14="http://schemas.microsoft.com/office/powerpoint/2010/main" val="126412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BECB4-69A5-47DA-9D7B-07AEDCCB54A8}" type="datetimeFigureOut">
              <a:rPr lang="en-IN" smtClean="0"/>
              <a:t>04-08-2018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1D115-620A-4716-A2AF-140FB36B7306}" type="slidenum">
              <a:rPr lang="en-IN" smtClean="0"/>
              <a:t>‹#›</a:t>
            </a:fld>
            <a:endParaRPr lang="en-IN"/>
          </a:p>
        </p:txBody>
      </p:sp>
    </p:spTree>
    <p:extLst>
      <p:ext uri="{BB962C8B-B14F-4D97-AF65-F5344CB8AC3E}">
        <p14:creationId xmlns:p14="http://schemas.microsoft.com/office/powerpoint/2010/main" val="355372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ABECB4-69A5-47DA-9D7B-07AEDCCB54A8}" type="datetimeFigureOut">
              <a:rPr lang="en-IN" smtClean="0"/>
              <a:t>04-08-2018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11D115-620A-4716-A2AF-140FB36B730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4513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ZS DATA SCIENCE OFFLINE DATA-A-THON PRESENTATION</a:t>
            </a:r>
            <a:endParaRPr lang="en-IN" sz="3600" dirty="0"/>
          </a:p>
        </p:txBody>
      </p:sp>
      <p:sp>
        <p:nvSpPr>
          <p:cNvPr id="3" name="Subtitle 2"/>
          <p:cNvSpPr>
            <a:spLocks noGrp="1"/>
          </p:cNvSpPr>
          <p:nvPr>
            <p:ph type="subTitle" idx="1"/>
          </p:nvPr>
        </p:nvSpPr>
        <p:spPr/>
        <p:txBody>
          <a:bodyPr>
            <a:normAutofit fontScale="85000" lnSpcReduction="20000"/>
          </a:bodyPr>
          <a:lstStyle/>
          <a:p>
            <a:r>
              <a:rPr lang="en-IN" dirty="0" smtClean="0"/>
              <a:t>Sateesh Sivakoti</a:t>
            </a:r>
          </a:p>
          <a:p>
            <a:r>
              <a:rPr lang="en-IN" dirty="0" smtClean="0"/>
              <a:t>5</a:t>
            </a:r>
            <a:r>
              <a:rPr lang="en-IN" baseline="30000" dirty="0" smtClean="0"/>
              <a:t>th</a:t>
            </a:r>
            <a:r>
              <a:rPr lang="en-IN" dirty="0" smtClean="0"/>
              <a:t> Year Dual Degree in Aerospace Engineering</a:t>
            </a:r>
          </a:p>
          <a:p>
            <a:r>
              <a:rPr lang="en-IN" dirty="0" smtClean="0"/>
              <a:t>IIT MADRAS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746" y="895198"/>
            <a:ext cx="2448267" cy="2172003"/>
          </a:xfrm>
          <a:prstGeom prst="rect">
            <a:avLst/>
          </a:prstGeom>
        </p:spPr>
      </p:pic>
    </p:spTree>
    <p:extLst>
      <p:ext uri="{BB962C8B-B14F-4D97-AF65-F5344CB8AC3E}">
        <p14:creationId xmlns:p14="http://schemas.microsoft.com/office/powerpoint/2010/main" val="354069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Checks and Pre Processing</a:t>
            </a:r>
            <a:endParaRPr lang="en-IN" dirty="0"/>
          </a:p>
        </p:txBody>
      </p:sp>
      <p:sp>
        <p:nvSpPr>
          <p:cNvPr id="3" name="Content Placeholder 2"/>
          <p:cNvSpPr>
            <a:spLocks noGrp="1"/>
          </p:cNvSpPr>
          <p:nvPr>
            <p:ph idx="1"/>
          </p:nvPr>
        </p:nvSpPr>
        <p:spPr/>
        <p:txBody>
          <a:bodyPr>
            <a:normAutofit/>
          </a:bodyPr>
          <a:lstStyle/>
          <a:p>
            <a:r>
              <a:rPr lang="en-IN" sz="2000" dirty="0" smtClean="0"/>
              <a:t>Speciality ID is given as a numerical feature.</a:t>
            </a:r>
          </a:p>
          <a:p>
            <a:r>
              <a:rPr lang="en-IN" sz="2000" dirty="0" smtClean="0"/>
              <a:t>All the channels have missing data.</a:t>
            </a:r>
          </a:p>
          <a:p>
            <a:endParaRPr lang="en-IN" sz="2000" dirty="0"/>
          </a:p>
          <a:p>
            <a:pPr marL="0" indent="0">
              <a:buNone/>
            </a:pP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2656809"/>
            <a:ext cx="6197600" cy="3655091"/>
          </a:xfrm>
          <a:prstGeom prst="rect">
            <a:avLst/>
          </a:prstGeom>
        </p:spPr>
      </p:pic>
    </p:spTree>
    <p:extLst>
      <p:ext uri="{BB962C8B-B14F-4D97-AF65-F5344CB8AC3E}">
        <p14:creationId xmlns:p14="http://schemas.microsoft.com/office/powerpoint/2010/main" val="185717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0166" y="493932"/>
            <a:ext cx="10515600" cy="5668963"/>
          </a:xfrm>
        </p:spPr>
        <p:txBody>
          <a:bodyPr>
            <a:normAutofit/>
          </a:bodyPr>
          <a:lstStyle/>
          <a:p>
            <a:r>
              <a:rPr lang="en-IN" sz="2000" dirty="0" smtClean="0"/>
              <a:t>P2P has a significant proportion of missing values, so it would not be a good idea to use this channel to predict other channel affinities.</a:t>
            </a:r>
            <a:endParaRPr lang="en-IN" sz="2000" dirty="0"/>
          </a:p>
          <a:p>
            <a:r>
              <a:rPr lang="en-IN" sz="2000" dirty="0" smtClean="0"/>
              <a:t>The demographic data set has a few missing values in the gender column.</a:t>
            </a:r>
          </a:p>
          <a:p>
            <a:r>
              <a:rPr lang="en-IN" sz="2000" dirty="0" smtClean="0"/>
              <a:t>The ‘Speciality_ID’ feature was converted into categorical data.</a:t>
            </a:r>
          </a:p>
          <a:p>
            <a:r>
              <a:rPr lang="en-IN" sz="2000" dirty="0" smtClean="0"/>
              <a:t>The demographic data set was merged on the ‘HCP_ID’ column of the train data.</a:t>
            </a:r>
          </a:p>
          <a:p>
            <a:r>
              <a:rPr lang="en-IN" dirty="0" smtClean="0"/>
              <a:t>Region and value features were combined to form one feature.</a:t>
            </a:r>
          </a:p>
          <a:p>
            <a:r>
              <a:rPr lang="en-IN" sz="2000" dirty="0" smtClean="0"/>
              <a:t>The age feature was modified to a binary class </a:t>
            </a:r>
            <a:r>
              <a:rPr lang="en-IN" dirty="0" smtClean="0"/>
              <a:t>for certain </a:t>
            </a:r>
            <a:r>
              <a:rPr lang="en-IN" smtClean="0"/>
              <a:t>channels to </a:t>
            </a:r>
            <a:r>
              <a:rPr lang="en-IN" sz="2000" smtClean="0"/>
              <a:t>make </a:t>
            </a:r>
            <a:r>
              <a:rPr lang="en-IN" sz="2000" dirty="0" smtClean="0"/>
              <a:t>better use of the data.</a:t>
            </a:r>
          </a:p>
          <a:p>
            <a:endParaRPr lang="en-IN" sz="2000" dirty="0" smtClean="0"/>
          </a:p>
          <a:p>
            <a:endParaRPr lang="en-IN" sz="2000" dirty="0"/>
          </a:p>
        </p:txBody>
      </p:sp>
    </p:spTree>
    <p:extLst>
      <p:ext uri="{BB962C8B-B14F-4D97-AF65-F5344CB8AC3E}">
        <p14:creationId xmlns:p14="http://schemas.microsoft.com/office/powerpoint/2010/main" val="98175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normAutofit/>
          </a:bodyPr>
          <a:lstStyle/>
          <a:p>
            <a:r>
              <a:rPr lang="en-IN" sz="2000" dirty="0" smtClean="0"/>
              <a:t>There was a very high population of physicians above 100 years (~38%).</a:t>
            </a:r>
          </a:p>
          <a:p>
            <a:pPr marL="0" indent="0">
              <a:buNone/>
            </a:pPr>
            <a:r>
              <a:rPr lang="en-IN" sz="2000"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049" y="2277190"/>
            <a:ext cx="5172311" cy="3448207"/>
          </a:xfrm>
          <a:prstGeom prst="rect">
            <a:avLst/>
          </a:prstGeom>
        </p:spPr>
      </p:pic>
    </p:spTree>
    <p:extLst>
      <p:ext uri="{BB962C8B-B14F-4D97-AF65-F5344CB8AC3E}">
        <p14:creationId xmlns:p14="http://schemas.microsoft.com/office/powerpoint/2010/main" val="296232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44500"/>
            <a:ext cx="10515600" cy="5732463"/>
          </a:xfrm>
        </p:spPr>
        <p:txBody>
          <a:bodyPr>
            <a:normAutofit/>
          </a:bodyPr>
          <a:lstStyle/>
          <a:p>
            <a:r>
              <a:rPr lang="en-IN" sz="2000" dirty="0" smtClean="0"/>
              <a:t>            The distributions of the most of the features are highly skewed to the left.</a:t>
            </a:r>
          </a:p>
          <a:p>
            <a:endParaRPr lang="en-IN" sz="2000" dirty="0"/>
          </a:p>
          <a:p>
            <a:pPr marL="0" indent="0">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9000"/>
            <a:ext cx="7236022" cy="5265726"/>
          </a:xfrm>
          <a:prstGeom prst="rect">
            <a:avLst/>
          </a:prstGeom>
        </p:spPr>
      </p:pic>
      <p:sp>
        <p:nvSpPr>
          <p:cNvPr id="5" name="TextBox 4"/>
          <p:cNvSpPr txBox="1"/>
          <p:nvPr/>
        </p:nvSpPr>
        <p:spPr>
          <a:xfrm>
            <a:off x="8429822" y="889000"/>
            <a:ext cx="2568378"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dataset is biased to lower affinities.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19680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normAutofit/>
          </a:bodyPr>
          <a:lstStyle/>
          <a:p>
            <a:r>
              <a:rPr lang="en-IN" sz="2000" dirty="0" smtClean="0"/>
              <a:t>No strong correlation between any two factors.</a:t>
            </a:r>
          </a:p>
          <a:p>
            <a:r>
              <a:rPr lang="en-IN" sz="2000" dirty="0" smtClean="0"/>
              <a:t>So, I dropped the idea of using a linear regressor and </a:t>
            </a:r>
            <a:r>
              <a:rPr lang="en-IN" dirty="0" smtClean="0"/>
              <a:t>switched </a:t>
            </a:r>
            <a:r>
              <a:rPr lang="en-IN" sz="2000" dirty="0" smtClean="0"/>
              <a:t>to a tree based model.</a:t>
            </a:r>
          </a:p>
          <a:p>
            <a:r>
              <a:rPr lang="en-IN" sz="2000" dirty="0" smtClean="0"/>
              <a:t>Made pivot tables using Speciality_ID, Value, Gender, Region.</a:t>
            </a:r>
          </a:p>
          <a:p>
            <a:r>
              <a:rPr lang="en-IN" sz="2000" dirty="0" smtClean="0"/>
              <a:t>These factors did not explain much variance in the mean values of affinity of the channels individually.</a:t>
            </a:r>
          </a:p>
          <a:p>
            <a:r>
              <a:rPr lang="en-IN" sz="2000" dirty="0" smtClean="0"/>
              <a:t>When Region and Value were combined (8 values) there was a better variance in the mean affinity of the channels.</a:t>
            </a:r>
          </a:p>
          <a:p>
            <a:r>
              <a:rPr lang="en-IN" sz="2000" dirty="0" smtClean="0"/>
              <a:t>I made use of age to form clusters for certain channels.</a:t>
            </a:r>
          </a:p>
          <a:p>
            <a:r>
              <a:rPr lang="en-IN" sz="2000" dirty="0" smtClean="0"/>
              <a:t>I set thresholds on the affinity for channels to see which age groups were predominant but the high percentage of people aged above 100 gave misleading information.</a:t>
            </a:r>
          </a:p>
          <a:p>
            <a:endParaRPr lang="en-IN" sz="2000" dirty="0"/>
          </a:p>
        </p:txBody>
      </p:sp>
    </p:spTree>
    <p:extLst>
      <p:ext uri="{BB962C8B-B14F-4D97-AF65-F5344CB8AC3E}">
        <p14:creationId xmlns:p14="http://schemas.microsoft.com/office/powerpoint/2010/main" val="599626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07701419"/>
              </p:ext>
            </p:extLst>
          </p:nvPr>
        </p:nvGraphicFramePr>
        <p:xfrm>
          <a:off x="1709205" y="1031240"/>
          <a:ext cx="8127999" cy="148336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r>
                        <a:rPr lang="en-IN" dirty="0" smtClean="0"/>
                        <a:t>DEM</a:t>
                      </a:r>
                      <a:endParaRPr lang="en-IN" dirty="0"/>
                    </a:p>
                  </a:txBody>
                  <a:tcPr/>
                </a:tc>
                <a:tc>
                  <a:txBody>
                    <a:bodyPr/>
                    <a:lstStyle/>
                    <a:p>
                      <a:r>
                        <a:rPr lang="en-IN" dirty="0" smtClean="0"/>
                        <a:t>Above 65</a:t>
                      </a:r>
                      <a:endParaRPr lang="en-IN" dirty="0"/>
                    </a:p>
                  </a:txBody>
                  <a:tcPr/>
                </a:tc>
                <a:tc>
                  <a:txBody>
                    <a:bodyPr/>
                    <a:lstStyle/>
                    <a:p>
                      <a:r>
                        <a:rPr lang="en-IN" dirty="0" smtClean="0"/>
                        <a:t>Filled with 1</a:t>
                      </a:r>
                      <a:endParaRPr lang="en-IN" dirty="0"/>
                    </a:p>
                  </a:txBody>
                  <a:tcPr/>
                </a:tc>
              </a:tr>
              <a:tr h="370840">
                <a:tc>
                  <a:txBody>
                    <a:bodyPr/>
                    <a:lstStyle/>
                    <a:p>
                      <a:r>
                        <a:rPr lang="en-IN" dirty="0" smtClean="0"/>
                        <a:t>OLA</a:t>
                      </a:r>
                      <a:endParaRPr lang="en-IN" dirty="0"/>
                    </a:p>
                  </a:txBody>
                  <a:tcPr/>
                </a:tc>
                <a:tc>
                  <a:txBody>
                    <a:bodyPr/>
                    <a:lstStyle/>
                    <a:p>
                      <a:r>
                        <a:rPr lang="en-IN" dirty="0" smtClean="0"/>
                        <a:t>Less than 65</a:t>
                      </a:r>
                      <a:endParaRPr lang="en-IN" dirty="0"/>
                    </a:p>
                  </a:txBody>
                  <a:tcPr/>
                </a:tc>
                <a:tc>
                  <a:txBody>
                    <a:bodyPr/>
                    <a:lstStyle/>
                    <a:p>
                      <a:r>
                        <a:rPr lang="en-IN" dirty="0" smtClean="0"/>
                        <a:t>Filled with 1</a:t>
                      </a:r>
                      <a:endParaRPr lang="en-IN" dirty="0"/>
                    </a:p>
                  </a:txBody>
                  <a:tcPr/>
                </a:tc>
              </a:tr>
              <a:tr h="370840">
                <a:tc>
                  <a:txBody>
                    <a:bodyPr/>
                    <a:lstStyle/>
                    <a:p>
                      <a:r>
                        <a:rPr lang="en-IN" dirty="0" smtClean="0"/>
                        <a:t>DMS</a:t>
                      </a:r>
                      <a:endParaRPr lang="en-IN" dirty="0"/>
                    </a:p>
                  </a:txBody>
                  <a:tcPr/>
                </a:tc>
                <a:tc>
                  <a:txBody>
                    <a:bodyPr/>
                    <a:lstStyle/>
                    <a:p>
                      <a:r>
                        <a:rPr lang="en-IN" dirty="0" smtClean="0"/>
                        <a:t>Above</a:t>
                      </a:r>
                      <a:r>
                        <a:rPr lang="en-IN" baseline="0" dirty="0" smtClean="0"/>
                        <a:t> 75</a:t>
                      </a:r>
                      <a:endParaRPr lang="en-IN" dirty="0"/>
                    </a:p>
                  </a:txBody>
                  <a:tcPr/>
                </a:tc>
                <a:tc>
                  <a:txBody>
                    <a:bodyPr/>
                    <a:lstStyle/>
                    <a:p>
                      <a:r>
                        <a:rPr lang="en-IN" dirty="0" smtClean="0"/>
                        <a:t>Filled with 1</a:t>
                      </a:r>
                      <a:endParaRPr lang="en-IN" dirty="0"/>
                    </a:p>
                  </a:txBody>
                  <a:tcPr/>
                </a:tc>
              </a:tr>
              <a:tr h="370840">
                <a:tc>
                  <a:txBody>
                    <a:bodyPr/>
                    <a:lstStyle/>
                    <a:p>
                      <a:r>
                        <a:rPr lang="en-IN" dirty="0" smtClean="0"/>
                        <a:t>OLV</a:t>
                      </a:r>
                      <a:endParaRPr lang="en-IN" dirty="0"/>
                    </a:p>
                  </a:txBody>
                  <a:tcPr/>
                </a:tc>
                <a:tc>
                  <a:txBody>
                    <a:bodyPr/>
                    <a:lstStyle/>
                    <a:p>
                      <a:r>
                        <a:rPr lang="en-IN" dirty="0" smtClean="0"/>
                        <a:t>Above</a:t>
                      </a:r>
                      <a:r>
                        <a:rPr lang="en-IN" baseline="0" dirty="0" smtClean="0"/>
                        <a:t> 85</a:t>
                      </a:r>
                      <a:endParaRPr lang="en-IN" dirty="0"/>
                    </a:p>
                  </a:txBody>
                  <a:tcPr/>
                </a:tc>
                <a:tc>
                  <a:txBody>
                    <a:bodyPr/>
                    <a:lstStyle/>
                    <a:p>
                      <a:r>
                        <a:rPr lang="en-IN" dirty="0" smtClean="0"/>
                        <a:t>Filled with 1</a:t>
                      </a:r>
                      <a:endParaRPr lang="en-IN" dirty="0"/>
                    </a:p>
                  </a:txBody>
                  <a:tcPr/>
                </a:tc>
              </a:tr>
            </a:tbl>
          </a:graphicData>
        </a:graphic>
      </p:graphicFrame>
      <p:sp>
        <p:nvSpPr>
          <p:cNvPr id="4" name="TextBox 3"/>
          <p:cNvSpPr txBox="1"/>
          <p:nvPr/>
        </p:nvSpPr>
        <p:spPr>
          <a:xfrm>
            <a:off x="673100" y="2514600"/>
            <a:ext cx="10934700" cy="2308324"/>
          </a:xfrm>
          <a:prstGeom prst="rect">
            <a:avLst/>
          </a:prstGeom>
          <a:noFill/>
        </p:spPr>
        <p:txBody>
          <a:bodyPr wrap="square" rtlCol="0">
            <a:spAutoFit/>
          </a:bodyPr>
          <a:lstStyle/>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above channels would benefit by segregating people on the basis of age as shown above.</a:t>
            </a:r>
          </a:p>
          <a:p>
            <a:pPr marL="285750" indent="-285750">
              <a:buFont typeface="Arial" panose="020B0604020202020204" pitchFamily="34" charset="0"/>
              <a:buChar char="•"/>
            </a:pPr>
            <a:r>
              <a:rPr lang="en-IN" dirty="0" smtClean="0"/>
              <a:t>I have developed different models for each of the channels since the training set for predicting the affinity varies with respect to channel. (8 training sets)</a:t>
            </a:r>
          </a:p>
          <a:p>
            <a:pPr marL="285750" indent="-285750">
              <a:buFont typeface="Arial" panose="020B0604020202020204" pitchFamily="34" charset="0"/>
              <a:buChar char="•"/>
            </a:pPr>
            <a:r>
              <a:rPr lang="en-IN" dirty="0" smtClean="0"/>
              <a:t>The remaining channels did not use the age data.</a:t>
            </a:r>
          </a:p>
          <a:p>
            <a:pPr marL="285750" indent="-285750">
              <a:buFont typeface="Arial" panose="020B0604020202020204" pitchFamily="34" charset="0"/>
              <a:buChar char="•"/>
            </a:pPr>
            <a:r>
              <a:rPr lang="en-IN" dirty="0" smtClean="0"/>
              <a:t>The training and test sets were segregated by separating instances which had Nan for that particular channel into the test data and the remaining into training.</a:t>
            </a:r>
          </a:p>
          <a:p>
            <a:pPr marL="285750" indent="-285750">
              <a:buFont typeface="Arial" panose="020B0604020202020204" pitchFamily="34" charset="0"/>
              <a:buChar char="•"/>
            </a:pPr>
            <a:r>
              <a:rPr lang="en-IN" dirty="0" smtClean="0"/>
              <a:t>I used a Random Forest Regressor.</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472459705"/>
              </p:ext>
            </p:extLst>
          </p:nvPr>
        </p:nvGraphicFramePr>
        <p:xfrm>
          <a:off x="2031995" y="5024966"/>
          <a:ext cx="7482420" cy="640080"/>
        </p:xfrm>
        <a:graphic>
          <a:graphicData uri="http://schemas.openxmlformats.org/drawingml/2006/table">
            <a:tbl>
              <a:tblPr firstRow="1" bandRow="1">
                <a:tableStyleId>{5940675A-B579-460E-94D1-54222C63F5DA}</a:tableStyleId>
              </a:tblPr>
              <a:tblGrid>
                <a:gridCol w="1496484"/>
                <a:gridCol w="1496484"/>
                <a:gridCol w="1236137"/>
                <a:gridCol w="2235200"/>
                <a:gridCol w="1018115"/>
              </a:tblGrid>
              <a:tr h="370840">
                <a:tc>
                  <a:txBody>
                    <a:bodyPr/>
                    <a:lstStyle/>
                    <a:p>
                      <a:r>
                        <a:rPr lang="en-IN" dirty="0" smtClean="0"/>
                        <a:t>‘Channel’</a:t>
                      </a:r>
                      <a:endParaRPr lang="en-IN" dirty="0"/>
                    </a:p>
                  </a:txBody>
                  <a:tcPr/>
                </a:tc>
                <a:tc>
                  <a:txBody>
                    <a:bodyPr/>
                    <a:lstStyle/>
                    <a:p>
                      <a:r>
                        <a:rPr lang="en-IN" dirty="0" smtClean="0"/>
                        <a:t>Speciality_ID</a:t>
                      </a:r>
                      <a:endParaRPr lang="en-IN" dirty="0"/>
                    </a:p>
                  </a:txBody>
                  <a:tcPr/>
                </a:tc>
                <a:tc>
                  <a:txBody>
                    <a:bodyPr/>
                    <a:lstStyle/>
                    <a:p>
                      <a:r>
                        <a:rPr lang="en-IN" dirty="0" smtClean="0"/>
                        <a:t>Reg_Value</a:t>
                      </a:r>
                      <a:endParaRPr lang="en-IN" dirty="0"/>
                    </a:p>
                  </a:txBody>
                  <a:tcPr/>
                </a:tc>
                <a:tc>
                  <a:txBody>
                    <a:bodyPr/>
                    <a:lstStyle/>
                    <a:p>
                      <a:r>
                        <a:rPr lang="en-IN" dirty="0" smtClean="0"/>
                        <a:t>Age_Segregation   (optional)</a:t>
                      </a:r>
                      <a:endParaRPr lang="en-IN" dirty="0"/>
                    </a:p>
                  </a:txBody>
                  <a:tcPr/>
                </a:tc>
                <a:tc>
                  <a:txBody>
                    <a:bodyPr/>
                    <a:lstStyle/>
                    <a:p>
                      <a:r>
                        <a:rPr lang="en-IN" dirty="0" smtClean="0"/>
                        <a:t>Gender</a:t>
                      </a:r>
                      <a:endParaRPr lang="en-IN" dirty="0"/>
                    </a:p>
                  </a:txBody>
                  <a:tcPr/>
                </a:tc>
              </a:tr>
            </a:tbl>
          </a:graphicData>
        </a:graphic>
      </p:graphicFrame>
      <p:sp>
        <p:nvSpPr>
          <p:cNvPr id="6" name="TextBox 5"/>
          <p:cNvSpPr txBox="1"/>
          <p:nvPr/>
        </p:nvSpPr>
        <p:spPr>
          <a:xfrm>
            <a:off x="622300" y="5665046"/>
            <a:ext cx="11290300"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I created columns for the values of each of each categorical column. The final training set used by the model contains 26-28 features.</a:t>
            </a:r>
            <a:endParaRPr lang="en-IN" dirty="0"/>
          </a:p>
        </p:txBody>
      </p:sp>
      <p:sp>
        <p:nvSpPr>
          <p:cNvPr id="7" name="TextBox 6"/>
          <p:cNvSpPr txBox="1"/>
          <p:nvPr/>
        </p:nvSpPr>
        <p:spPr>
          <a:xfrm>
            <a:off x="622300" y="431800"/>
            <a:ext cx="10617200"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Modified the age column by inspecting the average affinity values and got values from where a difference can be seen.</a:t>
            </a:r>
            <a:endParaRPr lang="en-IN" dirty="0"/>
          </a:p>
        </p:txBody>
      </p:sp>
    </p:spTree>
    <p:extLst>
      <p:ext uri="{BB962C8B-B14F-4D97-AF65-F5344CB8AC3E}">
        <p14:creationId xmlns:p14="http://schemas.microsoft.com/office/powerpoint/2010/main" val="517814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Validation</a:t>
            </a:r>
            <a:endParaRPr lang="en-IN" dirty="0"/>
          </a:p>
        </p:txBody>
      </p:sp>
      <p:sp>
        <p:nvSpPr>
          <p:cNvPr id="3" name="Content Placeholder 2"/>
          <p:cNvSpPr>
            <a:spLocks noGrp="1"/>
          </p:cNvSpPr>
          <p:nvPr>
            <p:ph idx="1"/>
          </p:nvPr>
        </p:nvSpPr>
        <p:spPr/>
        <p:txBody>
          <a:bodyPr>
            <a:normAutofit/>
          </a:bodyPr>
          <a:lstStyle/>
          <a:p>
            <a:r>
              <a:rPr lang="en-IN" sz="2000" dirty="0" smtClean="0"/>
              <a:t>Need to use the training set for cross validation.</a:t>
            </a:r>
          </a:p>
          <a:p>
            <a:r>
              <a:rPr lang="en-IN" sz="2000" dirty="0" smtClean="0"/>
              <a:t>Shuffled the training set and used train test split (67-33) to obtain the validation sets.</a:t>
            </a:r>
          </a:p>
          <a:p>
            <a:r>
              <a:rPr lang="en-IN" sz="2000" dirty="0" smtClean="0"/>
              <a:t>Since the sets are designed such that the target variable is the channel and the features do not have missing values, we can use the Random Forest Regressor directly after one hot encoding.</a:t>
            </a:r>
          </a:p>
          <a:p>
            <a:r>
              <a:rPr lang="en-IN" dirty="0" smtClean="0"/>
              <a:t>I achieved a score of 0.149 on the model submitted yesterday.</a:t>
            </a:r>
            <a:endParaRPr lang="en-IN" sz="2000" dirty="0" smtClean="0"/>
          </a:p>
          <a:p>
            <a:pPr marL="0" indent="0">
              <a:buNone/>
            </a:pPr>
            <a:endParaRPr lang="en-IN" sz="2000" dirty="0"/>
          </a:p>
        </p:txBody>
      </p:sp>
    </p:spTree>
    <p:extLst>
      <p:ext uri="{BB962C8B-B14F-4D97-AF65-F5344CB8AC3E}">
        <p14:creationId xmlns:p14="http://schemas.microsoft.com/office/powerpoint/2010/main" val="1456706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440</TotalTime>
  <Words>547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ZS DATA SCIENCE OFFLINE DATA-A-THON PRESENTATION</vt:lpstr>
      <vt:lpstr>Quality Checks and Pre Processing</vt:lpstr>
      <vt:lpstr>PowerPoint Presentation</vt:lpstr>
      <vt:lpstr>Observations</vt:lpstr>
      <vt:lpstr>PowerPoint Presentation</vt:lpstr>
      <vt:lpstr>Approach</vt:lpstr>
      <vt:lpstr>PowerPoint Presentation</vt:lpstr>
      <vt:lpstr>Cross 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Sateesh Sivakoti</dc:creator>
  <cp:lastModifiedBy>Sateesh Sivakoti</cp:lastModifiedBy>
  <cp:revision>22</cp:revision>
  <dcterms:created xsi:type="dcterms:W3CDTF">2018-08-04T00:41:24Z</dcterms:created>
  <dcterms:modified xsi:type="dcterms:W3CDTF">2018-08-04T08:01:26Z</dcterms:modified>
</cp:coreProperties>
</file>