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58" r:id="rId4"/>
    <p:sldId id="259" r:id="rId5"/>
    <p:sldId id="260" r:id="rId6"/>
    <p:sldId id="261" r:id="rId7"/>
    <p:sldId id="272" r:id="rId8"/>
    <p:sldId id="262"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88" d="100"/>
          <a:sy n="88" d="100"/>
        </p:scale>
        <p:origin x="3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8536FF4-3B7D-45C2-94AD-35F523A5FF4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279840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536FF4-3B7D-45C2-94AD-35F523A5FF4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3937977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536FF4-3B7D-45C2-94AD-35F523A5FF4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122710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8536FF4-3B7D-45C2-94AD-35F523A5FF4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336730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36FF4-3B7D-45C2-94AD-35F523A5FF4F}"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297001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8536FF4-3B7D-45C2-94AD-35F523A5FF4F}"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2937286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8536FF4-3B7D-45C2-94AD-35F523A5FF4F}"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396568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8536FF4-3B7D-45C2-94AD-35F523A5FF4F}"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13822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36FF4-3B7D-45C2-94AD-35F523A5FF4F}"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373195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36FF4-3B7D-45C2-94AD-35F523A5FF4F}"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173375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36FF4-3B7D-45C2-94AD-35F523A5FF4F}"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FAD6F8-B5B3-4C33-93D6-067D67F31E75}" type="slidenum">
              <a:rPr lang="en-IN" smtClean="0"/>
              <a:t>‹#›</a:t>
            </a:fld>
            <a:endParaRPr lang="en-IN"/>
          </a:p>
        </p:txBody>
      </p:sp>
    </p:spTree>
    <p:extLst>
      <p:ext uri="{BB962C8B-B14F-4D97-AF65-F5344CB8AC3E}">
        <p14:creationId xmlns:p14="http://schemas.microsoft.com/office/powerpoint/2010/main" val="3410475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36FF4-3B7D-45C2-94AD-35F523A5FF4F}" type="datetimeFigureOut">
              <a:rPr lang="en-IN" smtClean="0"/>
              <a:t>27-04-2025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AD6F8-B5B3-4C33-93D6-067D67F31E75}" type="slidenum">
              <a:rPr lang="en-IN" smtClean="0"/>
              <a:t>‹#›</a:t>
            </a:fld>
            <a:endParaRPr lang="en-IN"/>
          </a:p>
        </p:txBody>
      </p:sp>
    </p:spTree>
    <p:extLst>
      <p:ext uri="{BB962C8B-B14F-4D97-AF65-F5344CB8AC3E}">
        <p14:creationId xmlns:p14="http://schemas.microsoft.com/office/powerpoint/2010/main" val="362688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609" y="181154"/>
            <a:ext cx="10161916" cy="2123658"/>
          </a:xfrm>
          <a:prstGeom prst="rect">
            <a:avLst/>
          </a:prstGeom>
          <a:noFill/>
        </p:spPr>
        <p:txBody>
          <a:bodyPr wrap="square" rtlCol="0">
            <a:spAutoFit/>
          </a:bodyPr>
          <a:lstStyle/>
          <a:p>
            <a:pPr algn="ctr"/>
            <a:r>
              <a:rPr lang="en-US" sz="4400" b="1" dirty="0" err="1" smtClean="0">
                <a:latin typeface="Baskerville Old Face" panose="02020602080505020303" pitchFamily="18" charset="0"/>
              </a:rPr>
              <a:t>InvisibleShield</a:t>
            </a:r>
            <a:r>
              <a:rPr lang="en-US" sz="4400" b="1" dirty="0">
                <a:latin typeface="Baskerville Old Face" panose="02020602080505020303" pitchFamily="18" charset="0"/>
              </a:rPr>
              <a:t>: Human to Bot Differentiating AI</a:t>
            </a:r>
          </a:p>
          <a:p>
            <a:pPr algn="ctr"/>
            <a:endParaRPr lang="en-IN" sz="4400" b="1" dirty="0">
              <a:latin typeface="Baskerville Old Face" panose="020206020805050203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0"/>
            <a:ext cx="644443" cy="1017917"/>
          </a:xfrm>
          <a:prstGeom prst="rect">
            <a:avLst/>
          </a:prstGeom>
        </p:spPr>
      </p:pic>
      <p:sp>
        <p:nvSpPr>
          <p:cNvPr id="5" name="TextBox 4"/>
          <p:cNvSpPr txBox="1"/>
          <p:nvPr/>
        </p:nvSpPr>
        <p:spPr>
          <a:xfrm>
            <a:off x="1069676" y="1949569"/>
            <a:ext cx="9747849" cy="3477875"/>
          </a:xfrm>
          <a:prstGeom prst="rect">
            <a:avLst/>
          </a:prstGeom>
          <a:noFill/>
        </p:spPr>
        <p:txBody>
          <a:bodyPr wrap="square" rtlCol="0">
            <a:spAutoFit/>
          </a:bodyPr>
          <a:lstStyle/>
          <a:p>
            <a:pPr algn="ctr"/>
            <a:r>
              <a:rPr lang="en-IN" sz="2000" dirty="0" smtClean="0"/>
              <a:t>Major Project Presentation</a:t>
            </a:r>
          </a:p>
          <a:p>
            <a:pPr algn="ctr"/>
            <a:r>
              <a:rPr lang="en-IN" sz="2000" dirty="0" smtClean="0"/>
              <a:t>(CUML 1025)</a:t>
            </a:r>
          </a:p>
          <a:p>
            <a:pPr algn="ctr"/>
            <a:endParaRPr lang="en-IN" sz="2000" dirty="0" smtClean="0"/>
          </a:p>
          <a:p>
            <a:pPr algn="ctr"/>
            <a:r>
              <a:rPr lang="en-IN" sz="2000" dirty="0" smtClean="0"/>
              <a:t>Presented by:-</a:t>
            </a:r>
            <a:endParaRPr lang="en-IN" sz="2000" dirty="0"/>
          </a:p>
          <a:p>
            <a:pPr algn="ctr"/>
            <a:r>
              <a:rPr lang="sv-SE" sz="2000" dirty="0" smtClean="0"/>
              <a:t>Satyajit </a:t>
            </a:r>
            <a:r>
              <a:rPr lang="sv-SE" sz="2000" dirty="0"/>
              <a:t>Parida (220301120006)</a:t>
            </a:r>
          </a:p>
          <a:p>
            <a:pPr algn="ctr"/>
            <a:r>
              <a:rPr lang="sv-SE" sz="2000" dirty="0"/>
              <a:t>Arpita Priyadarshini (220301120060)</a:t>
            </a:r>
          </a:p>
          <a:p>
            <a:pPr algn="ctr"/>
            <a:endParaRPr lang="en-IN" sz="2000" dirty="0" smtClean="0"/>
          </a:p>
          <a:p>
            <a:pPr algn="ctr"/>
            <a:endParaRPr lang="en-IN" sz="2000" dirty="0"/>
          </a:p>
          <a:p>
            <a:pPr algn="ctr"/>
            <a:r>
              <a:rPr lang="en-US" sz="2000" dirty="0"/>
              <a:t>U</a:t>
            </a:r>
            <a:r>
              <a:rPr lang="en-US" sz="2000" dirty="0" smtClean="0"/>
              <a:t>nder </a:t>
            </a:r>
            <a:r>
              <a:rPr lang="en-US" sz="2000" dirty="0"/>
              <a:t>the supervision of </a:t>
            </a:r>
          </a:p>
          <a:p>
            <a:pPr algn="ctr"/>
            <a:r>
              <a:rPr lang="en-US" sz="2000" dirty="0"/>
              <a:t>Dr. </a:t>
            </a:r>
            <a:r>
              <a:rPr lang="en-US" sz="2000" dirty="0" err="1" smtClean="0"/>
              <a:t>Pushkar</a:t>
            </a:r>
            <a:r>
              <a:rPr lang="en-US" sz="2000" dirty="0" smtClean="0"/>
              <a:t> Kishore</a:t>
            </a:r>
            <a:endParaRPr lang="en-US" sz="2000" dirty="0"/>
          </a:p>
          <a:p>
            <a:pPr algn="ctr"/>
            <a:endParaRPr lang="en-IN" sz="2000" dirty="0"/>
          </a:p>
        </p:txBody>
      </p:sp>
    </p:spTree>
    <p:extLst>
      <p:ext uri="{BB962C8B-B14F-4D97-AF65-F5344CB8AC3E}">
        <p14:creationId xmlns:p14="http://schemas.microsoft.com/office/powerpoint/2010/main" val="416002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4208"/>
            <a:ext cx="12192000" cy="6866314"/>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47557" y="0"/>
            <a:ext cx="644443" cy="1017917"/>
          </a:xfrm>
          <a:prstGeom prst="rect">
            <a:avLst/>
          </a:prstGeom>
        </p:spPr>
      </p:pic>
    </p:spTree>
    <p:extLst>
      <p:ext uri="{BB962C8B-B14F-4D97-AF65-F5344CB8AC3E}">
        <p14:creationId xmlns:p14="http://schemas.microsoft.com/office/powerpoint/2010/main" val="104155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532" y="888521"/>
            <a:ext cx="3364302" cy="461665"/>
          </a:xfrm>
          <a:prstGeom prst="rect">
            <a:avLst/>
          </a:prstGeom>
          <a:noFill/>
        </p:spPr>
        <p:txBody>
          <a:bodyPr wrap="square" rtlCol="0">
            <a:spAutoFit/>
          </a:bodyPr>
          <a:lstStyle/>
          <a:p>
            <a:r>
              <a:rPr lang="en-IN" sz="2400" dirty="0" smtClean="0">
                <a:latin typeface="Baskerville Old Face" panose="02020602080505020303" pitchFamily="18" charset="0"/>
              </a:rPr>
              <a:t>Contents:-</a:t>
            </a:r>
            <a:endParaRPr lang="en-IN" sz="2400" dirty="0">
              <a:latin typeface="Baskerville Old Face" panose="02020602080505020303"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8626"/>
            <a:ext cx="644443" cy="1017917"/>
          </a:xfrm>
          <a:prstGeom prst="rect">
            <a:avLst/>
          </a:prstGeom>
        </p:spPr>
      </p:pic>
      <p:sp>
        <p:nvSpPr>
          <p:cNvPr id="3" name="TextBox 2"/>
          <p:cNvSpPr txBox="1"/>
          <p:nvPr/>
        </p:nvSpPr>
        <p:spPr>
          <a:xfrm>
            <a:off x="1121434" y="1578634"/>
            <a:ext cx="6573328" cy="2585323"/>
          </a:xfrm>
          <a:prstGeom prst="rect">
            <a:avLst/>
          </a:prstGeom>
          <a:noFill/>
        </p:spPr>
        <p:txBody>
          <a:bodyPr wrap="square" rtlCol="0">
            <a:spAutoFit/>
          </a:bodyPr>
          <a:lstStyle/>
          <a:p>
            <a:pPr marL="342900" indent="-342900">
              <a:buFont typeface="+mj-lt"/>
              <a:buAutoNum type="arabicPeriod"/>
            </a:pPr>
            <a:r>
              <a:rPr lang="en-IN" dirty="0" smtClean="0"/>
              <a:t>Introduction</a:t>
            </a:r>
          </a:p>
          <a:p>
            <a:pPr marL="342900" indent="-342900">
              <a:buFont typeface="+mj-lt"/>
              <a:buAutoNum type="arabicPeriod"/>
            </a:pPr>
            <a:r>
              <a:rPr lang="en-IN" dirty="0" smtClean="0"/>
              <a:t>Objectives</a:t>
            </a:r>
          </a:p>
          <a:p>
            <a:pPr marL="342900" indent="-342900">
              <a:buFont typeface="+mj-lt"/>
              <a:buAutoNum type="arabicPeriod"/>
            </a:pPr>
            <a:r>
              <a:rPr lang="en-IN" dirty="0" smtClean="0"/>
              <a:t>Dataset Architecture</a:t>
            </a:r>
          </a:p>
          <a:p>
            <a:pPr marL="342900" indent="-342900">
              <a:buFont typeface="+mj-lt"/>
              <a:buAutoNum type="arabicPeriod"/>
            </a:pPr>
            <a:r>
              <a:rPr lang="en-IN" dirty="0"/>
              <a:t>Modules </a:t>
            </a:r>
            <a:r>
              <a:rPr lang="en-IN" dirty="0" smtClean="0"/>
              <a:t>Implemented</a:t>
            </a:r>
          </a:p>
          <a:p>
            <a:pPr marL="342900" indent="-342900">
              <a:buFont typeface="+mj-lt"/>
              <a:buAutoNum type="arabicPeriod"/>
            </a:pPr>
            <a:r>
              <a:rPr lang="en-IN" dirty="0" smtClean="0"/>
              <a:t>Workflow</a:t>
            </a:r>
          </a:p>
          <a:p>
            <a:pPr marL="342900" indent="-342900">
              <a:buFont typeface="+mj-lt"/>
              <a:buAutoNum type="arabicPeriod"/>
            </a:pPr>
            <a:r>
              <a:rPr lang="en-IN" dirty="0"/>
              <a:t>Results </a:t>
            </a:r>
            <a:endParaRPr lang="en-IN" dirty="0" smtClean="0"/>
          </a:p>
          <a:p>
            <a:pPr marL="342900" indent="-342900">
              <a:buFont typeface="+mj-lt"/>
              <a:buAutoNum type="arabicPeriod"/>
            </a:pPr>
            <a:r>
              <a:rPr lang="en-IN" dirty="0" smtClean="0"/>
              <a:t>Conclusion</a:t>
            </a:r>
          </a:p>
          <a:p>
            <a:pPr marL="342900" indent="-342900">
              <a:buFont typeface="+mj-lt"/>
              <a:buAutoNum type="arabicPeriod"/>
            </a:pPr>
            <a:r>
              <a:rPr lang="en-IN" dirty="0"/>
              <a:t>References</a:t>
            </a:r>
            <a:endParaRPr lang="en-IN" dirty="0" smtClean="0"/>
          </a:p>
          <a:p>
            <a:pPr marL="342900" indent="-342900">
              <a:buFont typeface="+mj-lt"/>
              <a:buAutoNum type="arabicPeriod"/>
            </a:pPr>
            <a:endParaRPr lang="en-IN" dirty="0"/>
          </a:p>
        </p:txBody>
      </p:sp>
    </p:spTree>
    <p:extLst>
      <p:ext uri="{BB962C8B-B14F-4D97-AF65-F5344CB8AC3E}">
        <p14:creationId xmlns:p14="http://schemas.microsoft.com/office/powerpoint/2010/main" val="28979953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7532" y="888521"/>
            <a:ext cx="3364302" cy="461665"/>
          </a:xfrm>
          <a:prstGeom prst="rect">
            <a:avLst/>
          </a:prstGeom>
          <a:noFill/>
        </p:spPr>
        <p:txBody>
          <a:bodyPr wrap="square" rtlCol="0">
            <a:spAutoFit/>
          </a:bodyPr>
          <a:lstStyle/>
          <a:p>
            <a:r>
              <a:rPr lang="en-IN" sz="2400" dirty="0" smtClean="0">
                <a:latin typeface="Baskerville Old Face" panose="02020602080505020303" pitchFamily="18" charset="0"/>
              </a:rPr>
              <a:t>Introduction:-</a:t>
            </a:r>
            <a:endParaRPr lang="en-IN" sz="2400" dirty="0">
              <a:latin typeface="Baskerville Old Face" panose="02020602080505020303"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8626"/>
            <a:ext cx="644443" cy="1017917"/>
          </a:xfrm>
          <a:prstGeom prst="rect">
            <a:avLst/>
          </a:prstGeom>
        </p:spPr>
      </p:pic>
      <p:sp>
        <p:nvSpPr>
          <p:cNvPr id="8" name="Rectangle 7"/>
          <p:cNvSpPr/>
          <p:nvPr/>
        </p:nvSpPr>
        <p:spPr>
          <a:xfrm>
            <a:off x="957532" y="1622673"/>
            <a:ext cx="9889764" cy="3139321"/>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b="1" dirty="0">
                <a:latin typeface="Arial" panose="020B0604020202020204" pitchFamily="34" charset="0"/>
              </a:rPr>
              <a:t>Increasing Bot Activity</a:t>
            </a:r>
            <a:r>
              <a:rPr lang="en-US" dirty="0">
                <a:latin typeface="Arial" panose="020B0604020202020204" pitchFamily="34" charset="0"/>
              </a:rPr>
              <a:t/>
            </a:r>
            <a:br>
              <a:rPr lang="en-US" dirty="0">
                <a:latin typeface="Arial" panose="020B0604020202020204" pitchFamily="34" charset="0"/>
              </a:rPr>
            </a:br>
            <a:r>
              <a:rPr lang="en-US" dirty="0">
                <a:latin typeface="Arial" panose="020B0604020202020204" pitchFamily="34" charset="0"/>
              </a:rPr>
              <a:t>Automation has led to a surge in bot-based attacks across web platforms</a:t>
            </a:r>
            <a:r>
              <a:rPr lang="en-US" dirty="0" smtClean="0">
                <a:latin typeface="Arial" panose="020B0604020202020204" pitchFamily="34" charset="0"/>
              </a:rPr>
              <a:t>.</a:t>
            </a:r>
          </a:p>
          <a:p>
            <a:pPr lvl="0" eaLnBrk="0" fontAlgn="base" hangingPunct="0">
              <a:spcBef>
                <a:spcPct val="0"/>
              </a:spcBef>
              <a:spcAft>
                <a:spcPct val="0"/>
              </a:spcAft>
            </a:pPr>
            <a:endParaRPr 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b="1" dirty="0">
                <a:latin typeface="Arial" panose="020B0604020202020204" pitchFamily="34" charset="0"/>
              </a:rPr>
              <a:t>Need for Robust Verification</a:t>
            </a:r>
            <a:r>
              <a:rPr lang="en-US" dirty="0">
                <a:latin typeface="Arial" panose="020B0604020202020204" pitchFamily="34" charset="0"/>
              </a:rPr>
              <a:t/>
            </a:r>
            <a:br>
              <a:rPr lang="en-US" dirty="0">
                <a:latin typeface="Arial" panose="020B0604020202020204" pitchFamily="34" charset="0"/>
              </a:rPr>
            </a:br>
            <a:r>
              <a:rPr lang="en-US" dirty="0">
                <a:latin typeface="Arial" panose="020B0604020202020204" pitchFamily="34" charset="0"/>
              </a:rPr>
              <a:t>Reliance solely on static verification is not sufficient for modern threats</a:t>
            </a:r>
            <a:r>
              <a:rPr lang="en-US" dirty="0" smtClean="0">
                <a:latin typeface="Arial" panose="020B0604020202020204" pitchFamily="34" charset="0"/>
              </a:rPr>
              <a:t>.</a:t>
            </a:r>
          </a:p>
          <a:p>
            <a:pPr lvl="0" eaLnBrk="0" fontAlgn="base" hangingPunct="0">
              <a:spcBef>
                <a:spcPct val="0"/>
              </a:spcBef>
              <a:spcAft>
                <a:spcPct val="0"/>
              </a:spcAft>
            </a:pPr>
            <a:endParaRPr 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b="1" dirty="0">
                <a:latin typeface="Arial" panose="020B0604020202020204" pitchFamily="34" charset="0"/>
              </a:rPr>
              <a:t>Behavioral Detection Approach</a:t>
            </a:r>
            <a:r>
              <a:rPr lang="en-US" dirty="0">
                <a:latin typeface="Arial" panose="020B0604020202020204" pitchFamily="34" charset="0"/>
              </a:rPr>
              <a:t/>
            </a:r>
            <a:br>
              <a:rPr lang="en-US" dirty="0">
                <a:latin typeface="Arial" panose="020B0604020202020204" pitchFamily="34" charset="0"/>
              </a:rPr>
            </a:br>
            <a:r>
              <a:rPr lang="en-US" dirty="0">
                <a:latin typeface="Arial" panose="020B0604020202020204" pitchFamily="34" charset="0"/>
              </a:rPr>
              <a:t>Analyzing natural human behaviors like mouse movements and keystroke dynamics</a:t>
            </a:r>
            <a:r>
              <a:rPr lang="en-US" dirty="0" smtClean="0">
                <a:latin typeface="Arial" panose="020B0604020202020204" pitchFamily="34" charset="0"/>
              </a:rPr>
              <a:t>.</a:t>
            </a:r>
          </a:p>
          <a:p>
            <a:pPr lvl="0" eaLnBrk="0" fontAlgn="base" hangingPunct="0">
              <a:spcBef>
                <a:spcPct val="0"/>
              </a:spcBef>
              <a:spcAft>
                <a:spcPct val="0"/>
              </a:spcAft>
            </a:pPr>
            <a:endParaRPr lang="en-US"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en-US" b="1" dirty="0" smtClean="0">
                <a:latin typeface="Arial" panose="020B0604020202020204" pitchFamily="34" charset="0"/>
              </a:rPr>
              <a:t>Two-Layered </a:t>
            </a:r>
            <a:r>
              <a:rPr lang="en-US" b="1" dirty="0">
                <a:latin typeface="Arial" panose="020B0604020202020204" pitchFamily="34" charset="0"/>
              </a:rPr>
              <a:t>Verification</a:t>
            </a:r>
            <a:r>
              <a:rPr lang="en-US" dirty="0">
                <a:latin typeface="Arial" panose="020B0604020202020204" pitchFamily="34" charset="0"/>
              </a:rPr>
              <a:t/>
            </a:r>
            <a:br>
              <a:rPr lang="en-US" dirty="0">
                <a:latin typeface="Arial" panose="020B0604020202020204" pitchFamily="34" charset="0"/>
              </a:rPr>
            </a:br>
            <a:r>
              <a:rPr lang="en-US" dirty="0">
                <a:latin typeface="Arial" panose="020B0604020202020204" pitchFamily="34" charset="0"/>
              </a:rPr>
              <a:t>Implements mouse dynamics and typing pattern analysis for accurate classification</a:t>
            </a:r>
            <a:r>
              <a:rPr lang="en-US" dirty="0" smtClean="0">
                <a:latin typeface="Arial" panose="020B0604020202020204" pitchFamily="34" charset="0"/>
              </a:rPr>
              <a:t>..</a:t>
            </a:r>
            <a:endParaRPr lang="en-US" dirty="0">
              <a:latin typeface="Arial" panose="020B0604020202020204" pitchFamily="34" charset="0"/>
            </a:endParaRPr>
          </a:p>
        </p:txBody>
      </p:sp>
    </p:spTree>
    <p:extLst>
      <p:ext uri="{BB962C8B-B14F-4D97-AF65-F5344CB8AC3E}">
        <p14:creationId xmlns:p14="http://schemas.microsoft.com/office/powerpoint/2010/main" val="39940085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653" y="888520"/>
            <a:ext cx="4114800" cy="461665"/>
          </a:xfrm>
          <a:prstGeom prst="rect">
            <a:avLst/>
          </a:prstGeom>
          <a:noFill/>
        </p:spPr>
        <p:txBody>
          <a:bodyPr wrap="square" rtlCol="0">
            <a:spAutoFit/>
          </a:bodyPr>
          <a:lstStyle/>
          <a:p>
            <a:r>
              <a:rPr lang="en-IN" sz="2400" dirty="0" smtClean="0">
                <a:latin typeface="Baskerville Old Face" panose="02020602080505020303" pitchFamily="18" charset="0"/>
              </a:rPr>
              <a:t> Objective:-</a:t>
            </a:r>
            <a:endParaRPr lang="en-IN" sz="2400" dirty="0">
              <a:latin typeface="Baskerville Old Face" panose="02020602080505020303" pitchFamily="18" charset="0"/>
            </a:endParaRPr>
          </a:p>
        </p:txBody>
      </p:sp>
      <p:sp>
        <p:nvSpPr>
          <p:cNvPr id="4" name="Rectangle 1"/>
          <p:cNvSpPr>
            <a:spLocks noChangeArrowheads="1"/>
          </p:cNvSpPr>
          <p:nvPr/>
        </p:nvSpPr>
        <p:spPr bwMode="auto">
          <a:xfrm>
            <a:off x="931653" y="1688035"/>
            <a:ext cx="7889618"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t>✅ To design and implement a bot detection system based on human behavioral patterns.</a:t>
            </a:r>
          </a:p>
          <a:p>
            <a:r>
              <a:rPr lang="en-US" sz="1600" dirty="0"/>
              <a:t>✅ To analyze mouse movement velocity variability for user authenticity.</a:t>
            </a:r>
          </a:p>
          <a:p>
            <a:r>
              <a:rPr lang="en-US" sz="1600" dirty="0"/>
              <a:t>✅ To evaluate keystroke dynamics using typing speed and timing fluctuations.</a:t>
            </a:r>
          </a:p>
          <a:p>
            <a:r>
              <a:rPr lang="en-US" sz="1600" dirty="0"/>
              <a:t>✅ To develop real-time verification </a:t>
            </a:r>
            <a:r>
              <a:rPr lang="en-US" sz="1600" dirty="0" smtClean="0"/>
              <a:t>using </a:t>
            </a:r>
            <a:r>
              <a:rPr lang="en-US" sz="1600" dirty="0"/>
              <a:t>Python and Flask.</a:t>
            </a:r>
          </a:p>
          <a:p>
            <a:r>
              <a:rPr lang="en-US" sz="1600" dirty="0"/>
              <a:t>✅ To build a GUI-based distorted text CAPTCHA as an additional verification layer.</a:t>
            </a:r>
          </a:p>
          <a:p>
            <a:r>
              <a:rPr lang="en-US" sz="1600" dirty="0"/>
              <a:t>✅ To ensure the entire system works offline without third-party service dependencies.</a:t>
            </a:r>
          </a:p>
          <a:p>
            <a:r>
              <a:rPr lang="en-US" sz="1600" dirty="0"/>
              <a:t>✅ To provide modular, integration-ready components for deployment on web platforms.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0"/>
            <a:ext cx="644443" cy="1017917"/>
          </a:xfrm>
          <a:prstGeom prst="rect">
            <a:avLst/>
          </a:prstGeom>
        </p:spPr>
      </p:pic>
    </p:spTree>
    <p:extLst>
      <p:ext uri="{BB962C8B-B14F-4D97-AF65-F5344CB8AC3E}">
        <p14:creationId xmlns:p14="http://schemas.microsoft.com/office/powerpoint/2010/main" val="19022921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9419" y="914876"/>
            <a:ext cx="5224732" cy="461665"/>
          </a:xfrm>
          <a:prstGeom prst="rect">
            <a:avLst/>
          </a:prstGeom>
          <a:noFill/>
        </p:spPr>
        <p:txBody>
          <a:bodyPr wrap="square" rtlCol="0">
            <a:spAutoFit/>
          </a:bodyPr>
          <a:lstStyle/>
          <a:p>
            <a:r>
              <a:rPr lang="en-IN" sz="2400" dirty="0" smtClean="0">
                <a:latin typeface="Baskerville Old Face" panose="02020602080505020303" pitchFamily="18" charset="0"/>
              </a:rPr>
              <a:t>Dataset Architecture:-</a:t>
            </a:r>
            <a:endParaRPr lang="en-IN" sz="2400" dirty="0">
              <a:latin typeface="Baskerville Old Face" panose="02020602080505020303"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0"/>
            <a:ext cx="644443" cy="1017917"/>
          </a:xfrm>
          <a:prstGeom prst="rect">
            <a:avLst/>
          </a:prstGeom>
        </p:spPr>
      </p:pic>
      <p:sp>
        <p:nvSpPr>
          <p:cNvPr id="3" name="TextBox 2"/>
          <p:cNvSpPr txBox="1"/>
          <p:nvPr/>
        </p:nvSpPr>
        <p:spPr>
          <a:xfrm>
            <a:off x="1029419" y="4252824"/>
            <a:ext cx="1060186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Both datasets are preprocessed and scaled for uniform input to the verification system.</a:t>
            </a:r>
          </a:p>
          <a:p>
            <a:pPr marL="285750" indent="-285750">
              <a:buFont typeface="Arial" panose="020B0604020202020204" pitchFamily="34" charset="0"/>
              <a:buChar char="•"/>
            </a:pPr>
            <a:r>
              <a:rPr lang="en-US" dirty="0"/>
              <a:t>Each entry is labeled to distinguish between bot and human behavior.</a:t>
            </a:r>
          </a:p>
          <a:p>
            <a:pPr marL="285750" indent="-285750">
              <a:buFont typeface="Arial" panose="020B0604020202020204" pitchFamily="34" charset="0"/>
              <a:buChar char="•"/>
            </a:pPr>
            <a:r>
              <a:rPr lang="en-US" dirty="0"/>
              <a:t>Datasets are used independently in two parallel pipelines: keystroke analysis and mouse movement analysis.</a:t>
            </a:r>
          </a:p>
          <a:p>
            <a:pPr marL="285750" indent="-285750">
              <a:buFont typeface="Arial" panose="020B0604020202020204" pitchFamily="34" charset="0"/>
              <a:buChar char="•"/>
            </a:pPr>
            <a:r>
              <a:rPr lang="en-US" dirty="0"/>
              <a:t>Cleaned data ensures high model precision and efficient heuristic-based evaluation.</a:t>
            </a:r>
          </a:p>
          <a:p>
            <a:pPr marL="285750" indent="-285750">
              <a:buFont typeface="Arial" panose="020B0604020202020204" pitchFamily="34" charset="0"/>
              <a:buChar char="•"/>
            </a:pPr>
            <a:r>
              <a:rPr lang="en-US" dirty="0"/>
              <a:t>The architecture supports modular integration with real-time data collection APIs.</a:t>
            </a:r>
          </a:p>
        </p:txBody>
      </p:sp>
      <p:graphicFrame>
        <p:nvGraphicFramePr>
          <p:cNvPr id="7" name="Table 6"/>
          <p:cNvGraphicFramePr>
            <a:graphicFrameLocks noGrp="1"/>
          </p:cNvGraphicFramePr>
          <p:nvPr>
            <p:extLst>
              <p:ext uri="{D42A27DB-BD31-4B8C-83A1-F6EECF244321}">
                <p14:modId xmlns:p14="http://schemas.microsoft.com/office/powerpoint/2010/main" val="2470316752"/>
              </p:ext>
            </p:extLst>
          </p:nvPr>
        </p:nvGraphicFramePr>
        <p:xfrm>
          <a:off x="1264249" y="1853125"/>
          <a:ext cx="10010475" cy="2199640"/>
        </p:xfrm>
        <a:graphic>
          <a:graphicData uri="http://schemas.openxmlformats.org/drawingml/2006/table">
            <a:tbl>
              <a:tblPr firstRow="1" bandRow="1">
                <a:tableStyleId>{5C22544A-7EE6-4342-B048-85BDC9FD1C3A}</a:tableStyleId>
              </a:tblPr>
              <a:tblGrid>
                <a:gridCol w="3336825"/>
                <a:gridCol w="3336825"/>
                <a:gridCol w="3336825"/>
              </a:tblGrid>
              <a:tr h="370840">
                <a:tc>
                  <a:txBody>
                    <a:bodyPr/>
                    <a:lstStyle/>
                    <a:p>
                      <a:r>
                        <a:rPr lang="en-IN" dirty="0" smtClean="0"/>
                        <a:t>Feature Type</a:t>
                      </a:r>
                      <a:endParaRPr lang="en-IN" dirty="0"/>
                    </a:p>
                  </a:txBody>
                  <a:tcPr/>
                </a:tc>
                <a:tc>
                  <a:txBody>
                    <a:bodyPr/>
                    <a:lstStyle/>
                    <a:p>
                      <a:r>
                        <a:rPr lang="en-IN" dirty="0"/>
                        <a:t>Columns Included</a:t>
                      </a:r>
                    </a:p>
                  </a:txBody>
                  <a:tcPr anchor="ctr"/>
                </a:tc>
                <a:tc>
                  <a:txBody>
                    <a:bodyPr/>
                    <a:lstStyle/>
                    <a:p>
                      <a:r>
                        <a:rPr lang="en-IN" dirty="0" smtClean="0"/>
                        <a:t>Description</a:t>
                      </a:r>
                      <a:endParaRPr lang="en-IN" dirty="0"/>
                    </a:p>
                  </a:txBody>
                  <a:tcPr/>
                </a:tc>
              </a:tr>
              <a:tr h="370840">
                <a:tc>
                  <a:txBody>
                    <a:bodyPr/>
                    <a:lstStyle/>
                    <a:p>
                      <a:r>
                        <a:rPr lang="en-IN" b="1" dirty="0" smtClean="0"/>
                        <a:t>Keystroke Data</a:t>
                      </a:r>
                      <a:endParaRPr lang="en-IN" b="1" dirty="0"/>
                    </a:p>
                  </a:txBody>
                  <a:tcPr/>
                </a:tc>
                <a:tc>
                  <a:txBody>
                    <a:bodyPr/>
                    <a:lstStyle/>
                    <a:p>
                      <a:r>
                        <a:rPr lang="en-US" dirty="0" smtClean="0"/>
                        <a:t>Key, Timestamp, </a:t>
                      </a:r>
                      <a:r>
                        <a:rPr lang="en-US" dirty="0" err="1" smtClean="0"/>
                        <a:t>Time_Difference</a:t>
                      </a:r>
                      <a:r>
                        <a:rPr lang="en-US" dirty="0" smtClean="0"/>
                        <a:t>, </a:t>
                      </a:r>
                      <a:r>
                        <a:rPr lang="en-US" dirty="0" err="1" smtClean="0"/>
                        <a:t>Rolling_WPM</a:t>
                      </a:r>
                      <a:r>
                        <a:rPr lang="en-US" dirty="0" smtClean="0"/>
                        <a:t>, Label</a:t>
                      </a:r>
                      <a:endParaRPr lang="en-US" dirty="0"/>
                    </a:p>
                  </a:txBody>
                  <a:tcPr/>
                </a:tc>
                <a:tc>
                  <a:txBody>
                    <a:bodyPr/>
                    <a:lstStyle/>
                    <a:p>
                      <a:r>
                        <a:rPr lang="en-US" dirty="0" smtClean="0"/>
                        <a:t>Captures typing behavior. Includes time gaps between keys and words per minute analysis.</a:t>
                      </a:r>
                      <a:endParaRPr lang="en-IN" dirty="0"/>
                    </a:p>
                  </a:txBody>
                  <a:tcPr/>
                </a:tc>
              </a:tr>
              <a:tr h="370840">
                <a:tc>
                  <a:txBody>
                    <a:bodyPr/>
                    <a:lstStyle/>
                    <a:p>
                      <a:r>
                        <a:rPr lang="en-IN" b="1" dirty="0"/>
                        <a:t>Mouse Data</a:t>
                      </a:r>
                      <a:endParaRPr lang="en-IN" dirty="0"/>
                    </a:p>
                  </a:txBody>
                  <a:tcPr anchor="ctr"/>
                </a:tc>
                <a:tc>
                  <a:txBody>
                    <a:bodyPr/>
                    <a:lstStyle/>
                    <a:p>
                      <a:r>
                        <a:rPr lang="en-US" dirty="0" smtClean="0"/>
                        <a:t>X, Y, Timestamp, </a:t>
                      </a:r>
                      <a:r>
                        <a:rPr lang="en-US" dirty="0" err="1" smtClean="0"/>
                        <a:t>Time_Difference</a:t>
                      </a:r>
                      <a:r>
                        <a:rPr lang="en-US" dirty="0" smtClean="0"/>
                        <a:t>, Distance, Speed, </a:t>
                      </a:r>
                      <a:r>
                        <a:rPr lang="en-US" dirty="0" err="1" smtClean="0"/>
                        <a:t>Click_Type</a:t>
                      </a:r>
                      <a:r>
                        <a:rPr lang="en-US" dirty="0" smtClean="0"/>
                        <a:t>, Label</a:t>
                      </a:r>
                      <a:endParaRPr lang="en-US" dirty="0"/>
                    </a:p>
                  </a:txBody>
                  <a:tcPr/>
                </a:tc>
                <a:tc>
                  <a:txBody>
                    <a:bodyPr/>
                    <a:lstStyle/>
                    <a:p>
                      <a:r>
                        <a:rPr lang="en-US" dirty="0" smtClean="0"/>
                        <a:t>Tracks mouse movement trajectory, speed, and click types with time intervals.</a:t>
                      </a:r>
                      <a:endParaRPr lang="en-IN" dirty="0"/>
                    </a:p>
                  </a:txBody>
                  <a:tcPr/>
                </a:tc>
              </a:tr>
            </a:tbl>
          </a:graphicData>
        </a:graphic>
      </p:graphicFrame>
    </p:spTree>
    <p:extLst>
      <p:ext uri="{BB962C8B-B14F-4D97-AF65-F5344CB8AC3E}">
        <p14:creationId xmlns:p14="http://schemas.microsoft.com/office/powerpoint/2010/main" val="609851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31653" y="888520"/>
            <a:ext cx="4114800" cy="461665"/>
          </a:xfrm>
          <a:prstGeom prst="rect">
            <a:avLst/>
          </a:prstGeom>
          <a:noFill/>
        </p:spPr>
        <p:txBody>
          <a:bodyPr wrap="square" rtlCol="0">
            <a:spAutoFit/>
          </a:bodyPr>
          <a:lstStyle/>
          <a:p>
            <a:r>
              <a:rPr lang="en-IN" sz="2400" dirty="0" smtClean="0">
                <a:latin typeface="Baskerville Old Face" panose="02020602080505020303" pitchFamily="18" charset="0"/>
              </a:rPr>
              <a:t>Modules Implemented:-</a:t>
            </a:r>
            <a:endParaRPr lang="en-IN" sz="2400" dirty="0">
              <a:latin typeface="Baskerville Old Face" panose="02020602080505020303" pitchFamily="18" charset="0"/>
            </a:endParaRP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0"/>
            <a:ext cx="644443" cy="1017917"/>
          </a:xfrm>
          <a:prstGeom prst="rect">
            <a:avLst/>
          </a:prstGeom>
        </p:spPr>
      </p:pic>
      <p:sp>
        <p:nvSpPr>
          <p:cNvPr id="4" name="TextBox 3"/>
          <p:cNvSpPr txBox="1"/>
          <p:nvPr/>
        </p:nvSpPr>
        <p:spPr>
          <a:xfrm>
            <a:off x="1475117" y="1777041"/>
            <a:ext cx="6495691" cy="3970318"/>
          </a:xfrm>
          <a:prstGeom prst="rect">
            <a:avLst/>
          </a:prstGeom>
          <a:noFill/>
        </p:spPr>
        <p:txBody>
          <a:bodyPr wrap="square" rtlCol="0">
            <a:spAutoFit/>
          </a:bodyPr>
          <a:lstStyle/>
          <a:p>
            <a:r>
              <a:rPr lang="en-IN" b="1" dirty="0"/>
              <a:t>CAPTCHA Verification (</a:t>
            </a:r>
            <a:r>
              <a:rPr lang="en-IN" b="1" dirty="0" err="1"/>
              <a:t>Tkinter</a:t>
            </a:r>
            <a:r>
              <a:rPr lang="en-IN" b="1" dirty="0" smtClean="0"/>
              <a:t>):-</a:t>
            </a:r>
            <a:endParaRPr lang="en-IN" b="1" dirty="0"/>
          </a:p>
          <a:p>
            <a:pPr marL="285750" indent="-285750">
              <a:buFont typeface="Wingdings" panose="05000000000000000000" pitchFamily="2" charset="2"/>
              <a:buChar char="ü"/>
            </a:pPr>
            <a:r>
              <a:rPr lang="en-IN" dirty="0"/>
              <a:t>Random text generation</a:t>
            </a:r>
          </a:p>
          <a:p>
            <a:pPr marL="285750" indent="-285750">
              <a:buFont typeface="Wingdings" panose="05000000000000000000" pitchFamily="2" charset="2"/>
              <a:buChar char="ü"/>
            </a:pPr>
            <a:r>
              <a:rPr lang="en-IN" dirty="0"/>
              <a:t>Distorted image rendering</a:t>
            </a:r>
          </a:p>
          <a:p>
            <a:pPr marL="285750" indent="-285750">
              <a:buFont typeface="Wingdings" panose="05000000000000000000" pitchFamily="2" charset="2"/>
              <a:buChar char="ü"/>
            </a:pPr>
            <a:r>
              <a:rPr lang="en-IN" dirty="0"/>
              <a:t>GUI input validation</a:t>
            </a:r>
          </a:p>
          <a:p>
            <a:r>
              <a:rPr lang="en-IN" b="1" dirty="0"/>
              <a:t>Mouse Movement </a:t>
            </a:r>
            <a:r>
              <a:rPr lang="en-IN" b="1" dirty="0" smtClean="0"/>
              <a:t>Analysis:-</a:t>
            </a:r>
            <a:endParaRPr lang="en-IN" b="1" dirty="0"/>
          </a:p>
          <a:p>
            <a:pPr marL="285750" indent="-285750">
              <a:buFont typeface="Wingdings" panose="05000000000000000000" pitchFamily="2" charset="2"/>
              <a:buChar char="ü"/>
            </a:pPr>
            <a:r>
              <a:rPr lang="en-IN" dirty="0"/>
              <a:t>Velocity computation</a:t>
            </a:r>
          </a:p>
          <a:p>
            <a:pPr marL="285750" indent="-285750">
              <a:buFont typeface="Wingdings" panose="05000000000000000000" pitchFamily="2" charset="2"/>
              <a:buChar char="ü"/>
            </a:pPr>
            <a:r>
              <a:rPr lang="en-IN" dirty="0"/>
              <a:t>Variability threshold comparison</a:t>
            </a:r>
          </a:p>
          <a:p>
            <a:r>
              <a:rPr lang="en-IN" b="1" dirty="0"/>
              <a:t>Typing Pattern </a:t>
            </a:r>
            <a:r>
              <a:rPr lang="en-IN" b="1" dirty="0" smtClean="0"/>
              <a:t>Analysis:-</a:t>
            </a:r>
            <a:endParaRPr lang="en-IN" b="1" dirty="0"/>
          </a:p>
          <a:p>
            <a:pPr marL="285750" indent="-285750">
              <a:buFont typeface="Wingdings" panose="05000000000000000000" pitchFamily="2" charset="2"/>
              <a:buChar char="ü"/>
            </a:pPr>
            <a:r>
              <a:rPr lang="en-IN" dirty="0"/>
              <a:t>Speed calculation</a:t>
            </a:r>
          </a:p>
          <a:p>
            <a:pPr marL="285750" indent="-285750">
              <a:buFont typeface="Wingdings" panose="05000000000000000000" pitchFamily="2" charset="2"/>
              <a:buChar char="ü"/>
            </a:pPr>
            <a:r>
              <a:rPr lang="en-IN" dirty="0"/>
              <a:t>Interval-based variability detection</a:t>
            </a:r>
          </a:p>
          <a:p>
            <a:r>
              <a:rPr lang="en-IN" b="1" dirty="0"/>
              <a:t>Flask API </a:t>
            </a:r>
            <a:r>
              <a:rPr lang="en-IN" b="1" dirty="0" smtClean="0"/>
              <a:t>Integration:-</a:t>
            </a:r>
            <a:endParaRPr lang="en-IN" b="1" dirty="0"/>
          </a:p>
          <a:p>
            <a:pPr marL="285750" indent="-285750">
              <a:buFont typeface="Wingdings" panose="05000000000000000000" pitchFamily="2" charset="2"/>
              <a:buChar char="ü"/>
            </a:pPr>
            <a:r>
              <a:rPr lang="en-IN" dirty="0"/>
              <a:t>Mouse: /</a:t>
            </a:r>
            <a:r>
              <a:rPr lang="en-IN" dirty="0" err="1"/>
              <a:t>api</a:t>
            </a:r>
            <a:r>
              <a:rPr lang="en-IN" dirty="0"/>
              <a:t>/verify-mouse-movement</a:t>
            </a:r>
          </a:p>
          <a:p>
            <a:pPr marL="285750" indent="-285750">
              <a:buFont typeface="Wingdings" panose="05000000000000000000" pitchFamily="2" charset="2"/>
              <a:buChar char="ü"/>
            </a:pPr>
            <a:r>
              <a:rPr lang="en-IN" dirty="0"/>
              <a:t>Typing: /</a:t>
            </a:r>
            <a:r>
              <a:rPr lang="en-IN" dirty="0" err="1"/>
              <a:t>api</a:t>
            </a:r>
            <a:r>
              <a:rPr lang="en-IN" dirty="0"/>
              <a:t>/verify-typing</a:t>
            </a:r>
          </a:p>
          <a:p>
            <a:endParaRPr lang="en-IN" dirty="0"/>
          </a:p>
        </p:txBody>
      </p:sp>
    </p:spTree>
    <p:extLst>
      <p:ext uri="{BB962C8B-B14F-4D97-AF65-F5344CB8AC3E}">
        <p14:creationId xmlns:p14="http://schemas.microsoft.com/office/powerpoint/2010/main" val="28381942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931653" y="1629714"/>
            <a:ext cx="8335286" cy="4464121"/>
            <a:chOff x="945222" y="554805"/>
            <a:chExt cx="9287839" cy="6195316"/>
          </a:xfrm>
        </p:grpSpPr>
        <p:sp>
          <p:nvSpPr>
            <p:cNvPr id="2" name="Rectangle: Rounded Corners 1">
              <a:extLst>
                <a:ext uri="{FF2B5EF4-FFF2-40B4-BE49-F238E27FC236}">
                  <a16:creationId xmlns:a16="http://schemas.microsoft.com/office/drawing/2014/main" xmlns="" id="{5EB4DFCD-C9AF-B185-907A-A0FC9CA352C6}"/>
                </a:ext>
              </a:extLst>
            </p:cNvPr>
            <p:cNvSpPr/>
            <p:nvPr/>
          </p:nvSpPr>
          <p:spPr>
            <a:xfrm>
              <a:off x="945222" y="554805"/>
              <a:ext cx="2065106" cy="79111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Data Capture</a:t>
              </a:r>
              <a:endParaRPr lang="en-IN" b="1" dirty="0">
                <a:solidFill>
                  <a:schemeClr val="tx1"/>
                </a:solidFill>
              </a:endParaRPr>
            </a:p>
          </p:txBody>
        </p:sp>
        <p:sp>
          <p:nvSpPr>
            <p:cNvPr id="3" name="Parallelogram 2">
              <a:extLst>
                <a:ext uri="{FF2B5EF4-FFF2-40B4-BE49-F238E27FC236}">
                  <a16:creationId xmlns:a16="http://schemas.microsoft.com/office/drawing/2014/main" xmlns="" id="{04C624D6-626C-EEF4-BC32-57D7C486D6B7}"/>
                </a:ext>
              </a:extLst>
            </p:cNvPr>
            <p:cNvSpPr/>
            <p:nvPr/>
          </p:nvSpPr>
          <p:spPr>
            <a:xfrm>
              <a:off x="3359649" y="1787703"/>
              <a:ext cx="2178122" cy="770562"/>
            </a:xfrm>
            <a:prstGeom prst="parallelogram">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Preprocessing</a:t>
              </a:r>
              <a:endParaRPr lang="en-IN" b="1" dirty="0"/>
            </a:p>
          </p:txBody>
        </p:sp>
        <p:sp>
          <p:nvSpPr>
            <p:cNvPr id="4" name="Parallelogram 3">
              <a:extLst>
                <a:ext uri="{FF2B5EF4-FFF2-40B4-BE49-F238E27FC236}">
                  <a16:creationId xmlns:a16="http://schemas.microsoft.com/office/drawing/2014/main" xmlns="" id="{CC084C63-3497-680B-2ABF-2B7E517CFF1C}"/>
                </a:ext>
              </a:extLst>
            </p:cNvPr>
            <p:cNvSpPr/>
            <p:nvPr/>
          </p:nvSpPr>
          <p:spPr>
            <a:xfrm>
              <a:off x="8044665" y="1746607"/>
              <a:ext cx="2188396" cy="986319"/>
            </a:xfrm>
            <a:prstGeom prst="parallelogram">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Mouse Analysis</a:t>
              </a:r>
              <a:endParaRPr lang="en-IN" b="1" dirty="0">
                <a:solidFill>
                  <a:schemeClr val="tx1"/>
                </a:solidFill>
              </a:endParaRPr>
            </a:p>
          </p:txBody>
        </p:sp>
        <p:sp>
          <p:nvSpPr>
            <p:cNvPr id="5" name="Parallelogram 4">
              <a:extLst>
                <a:ext uri="{FF2B5EF4-FFF2-40B4-BE49-F238E27FC236}">
                  <a16:creationId xmlns:a16="http://schemas.microsoft.com/office/drawing/2014/main" xmlns="" id="{69F6D599-48C1-D119-F134-FE1D68A04070}"/>
                </a:ext>
              </a:extLst>
            </p:cNvPr>
            <p:cNvSpPr/>
            <p:nvPr/>
          </p:nvSpPr>
          <p:spPr>
            <a:xfrm>
              <a:off x="6020656" y="3223517"/>
              <a:ext cx="1859623" cy="1060807"/>
            </a:xfrm>
            <a:prstGeom prst="parallelogram">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Typing Analysis</a:t>
              </a:r>
              <a:endParaRPr lang="en-IN" b="1" dirty="0">
                <a:solidFill>
                  <a:schemeClr val="tx1"/>
                </a:solidFill>
              </a:endParaRPr>
            </a:p>
          </p:txBody>
        </p:sp>
        <p:sp>
          <p:nvSpPr>
            <p:cNvPr id="7" name="Diamond 6">
              <a:extLst>
                <a:ext uri="{FF2B5EF4-FFF2-40B4-BE49-F238E27FC236}">
                  <a16:creationId xmlns:a16="http://schemas.microsoft.com/office/drawing/2014/main" xmlns="" id="{3F52D9DA-B5E5-6839-F498-7CBFE61112B1}"/>
                </a:ext>
              </a:extLst>
            </p:cNvPr>
            <p:cNvSpPr/>
            <p:nvPr/>
          </p:nvSpPr>
          <p:spPr>
            <a:xfrm>
              <a:off x="1212351" y="4232953"/>
              <a:ext cx="2876764" cy="1541124"/>
            </a:xfrm>
            <a:prstGeom prst="diamond">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Captcha Challenge</a:t>
              </a:r>
              <a:endParaRPr lang="en-IN" b="1" dirty="0">
                <a:solidFill>
                  <a:schemeClr val="tx1"/>
                </a:solidFill>
              </a:endParaRPr>
            </a:p>
          </p:txBody>
        </p:sp>
        <p:sp>
          <p:nvSpPr>
            <p:cNvPr id="8" name="Rectangle: Rounded Corners 7">
              <a:extLst>
                <a:ext uri="{FF2B5EF4-FFF2-40B4-BE49-F238E27FC236}">
                  <a16:creationId xmlns:a16="http://schemas.microsoft.com/office/drawing/2014/main" xmlns="" id="{3597E73B-E392-02E9-DF90-D6D6BC07CAD5}"/>
                </a:ext>
              </a:extLst>
            </p:cNvPr>
            <p:cNvSpPr/>
            <p:nvPr/>
          </p:nvSpPr>
          <p:spPr>
            <a:xfrm>
              <a:off x="3842535" y="5712431"/>
              <a:ext cx="2589087" cy="103769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Result Response</a:t>
              </a:r>
              <a:endParaRPr lang="en-IN" b="1" dirty="0">
                <a:solidFill>
                  <a:schemeClr val="tx1"/>
                </a:solidFill>
              </a:endParaRPr>
            </a:p>
          </p:txBody>
        </p:sp>
        <p:cxnSp>
          <p:nvCxnSpPr>
            <p:cNvPr id="10" name="Connector: Elbow 9">
              <a:extLst>
                <a:ext uri="{FF2B5EF4-FFF2-40B4-BE49-F238E27FC236}">
                  <a16:creationId xmlns:a16="http://schemas.microsoft.com/office/drawing/2014/main" xmlns="" id="{35DC8EB2-9374-D4D4-3F86-84785B1DBB92}"/>
                </a:ext>
              </a:extLst>
            </p:cNvPr>
            <p:cNvCxnSpPr>
              <a:stCxn id="2" idx="2"/>
              <a:endCxn id="3" idx="5"/>
            </p:cNvCxnSpPr>
            <p:nvPr/>
          </p:nvCxnSpPr>
          <p:spPr>
            <a:xfrm rot="16200000" flipH="1">
              <a:off x="2303338" y="1020352"/>
              <a:ext cx="827069" cy="147819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xmlns="" id="{A740DB83-2EEA-60DF-3152-42B1DE1E9834}"/>
                </a:ext>
              </a:extLst>
            </p:cNvPr>
            <p:cNvCxnSpPr>
              <a:stCxn id="3" idx="2"/>
              <a:endCxn id="4" idx="5"/>
            </p:cNvCxnSpPr>
            <p:nvPr/>
          </p:nvCxnSpPr>
          <p:spPr>
            <a:xfrm>
              <a:off x="5441451" y="2172984"/>
              <a:ext cx="2726504" cy="66783"/>
            </a:xfrm>
            <a:prstGeom prst="bentConnector3">
              <a:avLst>
                <a:gd name="adj1" fmla="val 5037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xmlns="" id="{535E5BE8-4D22-5EA7-7C28-CD7E74A73F38}"/>
                </a:ext>
              </a:extLst>
            </p:cNvPr>
            <p:cNvCxnSpPr>
              <a:cxnSpLocks/>
              <a:stCxn id="4" idx="4"/>
              <a:endCxn id="5" idx="2"/>
            </p:cNvCxnSpPr>
            <p:nvPr/>
          </p:nvCxnSpPr>
          <p:spPr>
            <a:xfrm rot="5400000">
              <a:off x="7932774" y="2547831"/>
              <a:ext cx="1020995" cy="139118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xmlns="" id="{7688367B-DDE2-7BC8-85C8-541424F39B54}"/>
                </a:ext>
              </a:extLst>
            </p:cNvPr>
            <p:cNvCxnSpPr>
              <a:stCxn id="7" idx="2"/>
              <a:endCxn id="8" idx="1"/>
            </p:cNvCxnSpPr>
            <p:nvPr/>
          </p:nvCxnSpPr>
          <p:spPr>
            <a:xfrm rot="16200000" flipH="1">
              <a:off x="3018035" y="5406775"/>
              <a:ext cx="457199" cy="119180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931653" y="888520"/>
            <a:ext cx="4114800" cy="461665"/>
          </a:xfrm>
          <a:prstGeom prst="rect">
            <a:avLst/>
          </a:prstGeom>
          <a:noFill/>
        </p:spPr>
        <p:txBody>
          <a:bodyPr wrap="square" rtlCol="0">
            <a:spAutoFit/>
          </a:bodyPr>
          <a:lstStyle/>
          <a:p>
            <a:r>
              <a:rPr lang="en-IN" sz="2400" dirty="0" smtClean="0">
                <a:latin typeface="Baskerville Old Face" panose="02020602080505020303" pitchFamily="18" charset="0"/>
              </a:rPr>
              <a:t> Workflow:-</a:t>
            </a:r>
            <a:endParaRPr lang="en-IN" sz="2400" dirty="0">
              <a:latin typeface="Baskerville Old Face" panose="02020602080505020303" pitchFamily="18" charset="0"/>
            </a:endParaRPr>
          </a:p>
        </p:txBody>
      </p:sp>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0"/>
            <a:ext cx="644443" cy="1017917"/>
          </a:xfrm>
          <a:prstGeom prst="rect">
            <a:avLst/>
          </a:prstGeom>
        </p:spPr>
      </p:pic>
      <p:cxnSp>
        <p:nvCxnSpPr>
          <p:cNvPr id="16" name="Straight Arrow Connector 15"/>
          <p:cNvCxnSpPr>
            <a:stCxn id="5" idx="3"/>
            <a:endCxn id="7" idx="3"/>
          </p:cNvCxnSpPr>
          <p:nvPr/>
        </p:nvCxnSpPr>
        <p:spPr>
          <a:xfrm flipH="1">
            <a:off x="3753110" y="4317071"/>
            <a:ext cx="2472349" cy="5182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00413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482" y="889323"/>
            <a:ext cx="1205779" cy="461665"/>
          </a:xfrm>
          <a:prstGeom prst="rect">
            <a:avLst/>
          </a:prstGeom>
        </p:spPr>
        <p:txBody>
          <a:bodyPr wrap="none">
            <a:spAutoFit/>
          </a:bodyPr>
          <a:lstStyle/>
          <a:p>
            <a:r>
              <a:rPr lang="en-IN" sz="2400" dirty="0" smtClean="0">
                <a:latin typeface="Baskerville Old Face" panose="02020602080505020303" pitchFamily="18" charset="0"/>
              </a:rPr>
              <a:t>Results:-</a:t>
            </a:r>
            <a:endParaRPr lang="en-IN" sz="2400" dirty="0">
              <a:latin typeface="Baskerville Old Face" panose="02020602080505020303"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8626"/>
            <a:ext cx="644443" cy="1017917"/>
          </a:xfrm>
          <a:prstGeom prst="rect">
            <a:avLst/>
          </a:prstGeom>
        </p:spPr>
      </p:pic>
      <p:pic>
        <p:nvPicPr>
          <p:cNvPr id="7" name="Picture 6"/>
          <p:cNvPicPr>
            <a:picLocks noChangeAspect="1"/>
          </p:cNvPicPr>
          <p:nvPr/>
        </p:nvPicPr>
        <p:blipFill>
          <a:blip r:embed="rId3"/>
          <a:stretch>
            <a:fillRect/>
          </a:stretch>
        </p:blipFill>
        <p:spPr>
          <a:xfrm>
            <a:off x="977482" y="1838881"/>
            <a:ext cx="2931130" cy="3575833"/>
          </a:xfrm>
          <a:prstGeom prst="rect">
            <a:avLst/>
          </a:prstGeom>
        </p:spPr>
      </p:pic>
      <p:pic>
        <p:nvPicPr>
          <p:cNvPr id="8" name="Picture 7"/>
          <p:cNvPicPr>
            <a:picLocks noChangeAspect="1"/>
          </p:cNvPicPr>
          <p:nvPr/>
        </p:nvPicPr>
        <p:blipFill>
          <a:blip r:embed="rId4"/>
          <a:stretch>
            <a:fillRect/>
          </a:stretch>
        </p:blipFill>
        <p:spPr>
          <a:xfrm>
            <a:off x="4110070" y="1827073"/>
            <a:ext cx="2595529" cy="3454736"/>
          </a:xfrm>
          <a:prstGeom prst="rect">
            <a:avLst/>
          </a:prstGeom>
        </p:spPr>
      </p:pic>
      <p:pic>
        <p:nvPicPr>
          <p:cNvPr id="9" name="Picture 8"/>
          <p:cNvPicPr>
            <a:picLocks noChangeAspect="1"/>
          </p:cNvPicPr>
          <p:nvPr/>
        </p:nvPicPr>
        <p:blipFill>
          <a:blip r:embed="rId5"/>
          <a:stretch>
            <a:fillRect/>
          </a:stretch>
        </p:blipFill>
        <p:spPr>
          <a:xfrm>
            <a:off x="6907057" y="1838881"/>
            <a:ext cx="2301238" cy="3247013"/>
          </a:xfrm>
          <a:prstGeom prst="rect">
            <a:avLst/>
          </a:prstGeom>
        </p:spPr>
      </p:pic>
      <p:pic>
        <p:nvPicPr>
          <p:cNvPr id="3" name="Picture 2"/>
          <p:cNvPicPr>
            <a:picLocks noChangeAspect="1"/>
          </p:cNvPicPr>
          <p:nvPr/>
        </p:nvPicPr>
        <p:blipFill>
          <a:blip r:embed="rId6"/>
          <a:stretch>
            <a:fillRect/>
          </a:stretch>
        </p:blipFill>
        <p:spPr>
          <a:xfrm>
            <a:off x="9409753" y="1690977"/>
            <a:ext cx="2701425" cy="3468281"/>
          </a:xfrm>
          <a:prstGeom prst="rect">
            <a:avLst/>
          </a:prstGeom>
        </p:spPr>
      </p:pic>
    </p:spTree>
    <p:extLst>
      <p:ext uri="{BB962C8B-B14F-4D97-AF65-F5344CB8AC3E}">
        <p14:creationId xmlns:p14="http://schemas.microsoft.com/office/powerpoint/2010/main" val="4202207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0551" y="880695"/>
            <a:ext cx="1726755" cy="461665"/>
          </a:xfrm>
          <a:prstGeom prst="rect">
            <a:avLst/>
          </a:prstGeom>
        </p:spPr>
        <p:txBody>
          <a:bodyPr wrap="none">
            <a:spAutoFit/>
          </a:bodyPr>
          <a:lstStyle/>
          <a:p>
            <a:r>
              <a:rPr lang="en-IN" sz="2400" dirty="0" smtClean="0">
                <a:latin typeface="Baskerville Old Face" panose="02020602080505020303" pitchFamily="18" charset="0"/>
              </a:rPr>
              <a:t>Conclusion:-</a:t>
            </a:r>
            <a:endParaRPr lang="en-IN" sz="2400" dirty="0">
              <a:latin typeface="Baskerville Old Face" panose="02020602080505020303"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47557" y="0"/>
            <a:ext cx="644443" cy="1017917"/>
          </a:xfrm>
          <a:prstGeom prst="rect">
            <a:avLst/>
          </a:prstGeom>
        </p:spPr>
      </p:pic>
      <p:sp>
        <p:nvSpPr>
          <p:cNvPr id="7" name="TextBox 6"/>
          <p:cNvSpPr txBox="1"/>
          <p:nvPr/>
        </p:nvSpPr>
        <p:spPr>
          <a:xfrm>
            <a:off x="940551" y="1592526"/>
            <a:ext cx="11024287" cy="2031325"/>
          </a:xfrm>
          <a:prstGeom prst="rect">
            <a:avLst/>
          </a:prstGeom>
          <a:noFill/>
        </p:spPr>
        <p:txBody>
          <a:bodyPr wrap="square" rtlCol="0">
            <a:spAutoFit/>
          </a:bodyPr>
          <a:lstStyle/>
          <a:p>
            <a:pPr algn="just"/>
            <a:r>
              <a:rPr lang="en-US" dirty="0"/>
              <a:t>The project demonstrates a modular approach to bot detection using behavioral biometrics, specifically keystroke dynamics and mouse movement patterns. It accurately distinguishes human users from bots using real-time user interaction data. The system integrates behavior-based verification and a GUI-based distorted text CAPTCHA, providing a multi-layered security mechanism. Developed using Python and Flask, it is offline, lightweight, and doesn't require external APIs or machine learning models, making it suitable for secure environments. The datasets are cleaned and scaled for consistent performance across user inputs.</a:t>
            </a:r>
          </a:p>
          <a:p>
            <a:pPr algn="just"/>
            <a:endParaRPr lang="en-IN" dirty="0"/>
          </a:p>
        </p:txBody>
      </p:sp>
    </p:spTree>
    <p:extLst>
      <p:ext uri="{BB962C8B-B14F-4D97-AF65-F5344CB8AC3E}">
        <p14:creationId xmlns:p14="http://schemas.microsoft.com/office/powerpoint/2010/main" val="78623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431</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Baskerville Old Face</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42</cp:revision>
  <dcterms:created xsi:type="dcterms:W3CDTF">2024-11-17T03:49:32Z</dcterms:created>
  <dcterms:modified xsi:type="dcterms:W3CDTF">2025-04-27T07:44:20Z</dcterms:modified>
</cp:coreProperties>
</file>