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8" r:id="rId4"/>
    <p:sldId id="273" r:id="rId5"/>
    <p:sldId id="260" r:id="rId6"/>
    <p:sldId id="261" r:id="rId7"/>
    <p:sldId id="270" r:id="rId8"/>
    <p:sldId id="271" r:id="rId9"/>
    <p:sldId id="272" r:id="rId10"/>
    <p:sldId id="262" r:id="rId11"/>
    <p:sldId id="274" r:id="rId12"/>
    <p:sldId id="263" r:id="rId13"/>
    <p:sldId id="264" r:id="rId14"/>
    <p:sldId id="267" r:id="rId15"/>
    <p:sldId id="280" r:id="rId16"/>
    <p:sldId id="266" r:id="rId17"/>
    <p:sldId id="269" r:id="rId18"/>
    <p:sldId id="275" r:id="rId19"/>
    <p:sldId id="276" r:id="rId20"/>
    <p:sldId id="277" r:id="rId21"/>
    <p:sldId id="278" r:id="rId22"/>
    <p:sldId id="279" r:id="rId23"/>
    <p:sldId id="265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1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4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3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6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3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2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23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724F-5109-4EAF-908A-9016F791199D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EAF9-8125-4B1E-A22E-50963F9A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3756"/>
            <a:ext cx="7848600" cy="1927225"/>
          </a:xfrm>
        </p:spPr>
        <p:txBody>
          <a:bodyPr/>
          <a:lstStyle/>
          <a:p>
            <a:pPr algn="ctr"/>
            <a:r>
              <a:rPr lang="en-US" sz="3600" dirty="0" smtClean="0">
                <a:latin typeface="Arial Rounded MT Bold" pitchFamily="34" charset="0"/>
              </a:rPr>
              <a:t>Harmonic Search Based</a:t>
            </a:r>
            <a:r>
              <a:rPr lang="en-US" sz="3600" dirty="0" smtClean="0">
                <a:effectLst/>
                <a:latin typeface="Arial Rounded MT Bold" pitchFamily="34" charset="0"/>
              </a:rPr>
              <a:t> Algorithm For Mobile Robot Localization</a:t>
            </a:r>
            <a:endParaRPr lang="en-US" sz="3600" dirty="0">
              <a:effectLst/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67200" y="4968240"/>
            <a:ext cx="4267200" cy="173736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Arial Rounded MT Bold" pitchFamily="34" charset="0"/>
              </a:rPr>
              <a:t>Presented By</a:t>
            </a:r>
            <a:r>
              <a:rPr lang="en-US" sz="1600" dirty="0">
                <a:solidFill>
                  <a:schemeClr val="tx1"/>
                </a:solidFill>
                <a:latin typeface="Arial Rounded MT Bold" pitchFamily="34" charset="0"/>
              </a:rPr>
              <a:t>,</a:t>
            </a:r>
            <a:endParaRPr lang="en-US" sz="1600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 Rounded MT Bold" pitchFamily="34" charset="0"/>
              </a:rPr>
              <a:t>Satyam </a:t>
            </a:r>
            <a:r>
              <a:rPr lang="en-US" sz="1600" dirty="0" err="1" smtClean="0">
                <a:solidFill>
                  <a:schemeClr val="tx1"/>
                </a:solidFill>
                <a:latin typeface="Arial Rounded MT Bold" pitchFamily="34" charset="0"/>
              </a:rPr>
              <a:t>Dwivedi</a:t>
            </a:r>
            <a:r>
              <a:rPr lang="en-US" sz="1600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13629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 Rounded MT Bold" pitchFamily="34" charset="0"/>
              </a:rPr>
              <a:t>Lokendra Choudhary                14356</a:t>
            </a:r>
            <a:endParaRPr lang="en-US" sz="1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25716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EE698G- Dr. Gaurav </a:t>
            </a:r>
            <a:r>
              <a:rPr lang="en-US" sz="2000" dirty="0" err="1" smtClean="0"/>
              <a:t>Pandey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3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620000" cy="35814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Let X be a solution set and suppose </a:t>
            </a:r>
            <a:r>
              <a:rPr lang="en-US" sz="2000" dirty="0"/>
              <a:t>that x</a:t>
            </a:r>
            <a:r>
              <a:rPr lang="en-US" sz="2000" baseline="-25000" dirty="0"/>
              <a:t>i</a:t>
            </a:r>
            <a:r>
              <a:rPr lang="en-US" sz="2000" dirty="0"/>
              <a:t>(k) is a solution vector that should be updated in iteration (k+1). A trial update of x</a:t>
            </a:r>
            <a:r>
              <a:rPr lang="en-US" sz="2000" baseline="-25000" dirty="0"/>
              <a:t>i</a:t>
            </a:r>
            <a:r>
              <a:rPr lang="en-US" sz="2000" dirty="0"/>
              <a:t>(k), </a:t>
            </a:r>
            <a:r>
              <a:rPr lang="en-US" sz="2000" dirty="0" smtClean="0"/>
              <a:t> is </a:t>
            </a:r>
            <a:r>
              <a:rPr lang="en-US" sz="2000" dirty="0"/>
              <a:t>as </a:t>
            </a:r>
            <a:r>
              <a:rPr lang="en-US" sz="2000" dirty="0" smtClean="0"/>
              <a:t>follows: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dirty="0" err="1" smtClean="0"/>
              <a:t>x′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(k+1) yields a better fitness than x</a:t>
            </a:r>
            <a:r>
              <a:rPr lang="en-US" baseline="-25000" dirty="0"/>
              <a:t>i</a:t>
            </a:r>
            <a:r>
              <a:rPr lang="en-US" dirty="0"/>
              <a:t>(k) then </a:t>
            </a:r>
            <a:r>
              <a:rPr lang="en-US" dirty="0" smtClean="0"/>
              <a:t>replace it </a:t>
            </a:r>
            <a:r>
              <a:rPr lang="en-US" dirty="0"/>
              <a:t>otherwise x</a:t>
            </a:r>
            <a:r>
              <a:rPr lang="en-US" baseline="-25000" dirty="0"/>
              <a:t>i</a:t>
            </a:r>
            <a:r>
              <a:rPr lang="en-US" dirty="0"/>
              <a:t>(k) is retained for the new generation.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/>
              <a:t>Differential </a:t>
            </a:r>
            <a:r>
              <a:rPr lang="en-US" dirty="0"/>
              <a:t>E</a:t>
            </a:r>
            <a:r>
              <a:rPr lang="en-US" dirty="0" smtClean="0"/>
              <a:t>volution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84" y="3276600"/>
            <a:ext cx="5943600" cy="58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1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828800"/>
            <a:ext cx="8229600" cy="4449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Initializing the parameters of DE and HS.</a:t>
            </a:r>
          </a:p>
          <a:p>
            <a:pPr algn="just"/>
            <a:r>
              <a:rPr lang="en-US" dirty="0" smtClean="0"/>
              <a:t>Initializing </a:t>
            </a:r>
            <a:r>
              <a:rPr lang="en-US" dirty="0"/>
              <a:t>the solution vectors (HM).</a:t>
            </a:r>
          </a:p>
          <a:p>
            <a:pPr algn="just"/>
            <a:r>
              <a:rPr lang="en-US" dirty="0" smtClean="0"/>
              <a:t>Performing </a:t>
            </a:r>
            <a:r>
              <a:rPr lang="en-US" dirty="0"/>
              <a:t>HS and generating </a:t>
            </a:r>
            <a:r>
              <a:rPr lang="en-US" dirty="0" smtClean="0"/>
              <a:t>HRT </a:t>
            </a:r>
            <a:r>
              <a:rPr lang="en-US" dirty="0"/>
              <a:t>new solutions </a:t>
            </a:r>
            <a:r>
              <a:rPr lang="en-US" dirty="0" smtClean="0"/>
              <a:t>and replacing </a:t>
            </a:r>
            <a:r>
              <a:rPr lang="en-US" dirty="0"/>
              <a:t>them if they satisfy the replacement criterion.</a:t>
            </a:r>
          </a:p>
          <a:p>
            <a:pPr algn="just"/>
            <a:r>
              <a:rPr lang="en-US" dirty="0" smtClean="0"/>
              <a:t>Performing DE and updating HM according to below given equation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Finishing the </a:t>
            </a:r>
            <a:r>
              <a:rPr lang="en-US" dirty="0"/>
              <a:t>program if the termination condition is </a:t>
            </a:r>
            <a:r>
              <a:rPr lang="en-US" dirty="0" smtClean="0"/>
              <a:t>met otherwise </a:t>
            </a:r>
            <a:r>
              <a:rPr lang="en-US" dirty="0"/>
              <a:t>going to step 3.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81425"/>
            <a:ext cx="4762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HIDE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6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Dataset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2209800"/>
            <a:ext cx="8458200" cy="3276600"/>
          </a:xfrm>
        </p:spPr>
        <p:txBody>
          <a:bodyPr/>
          <a:lstStyle/>
          <a:p>
            <a:r>
              <a:rPr lang="en-US" dirty="0" smtClean="0"/>
              <a:t>For scan matching algorithm we used dataset given by sir for assignment 5.</a:t>
            </a:r>
          </a:p>
          <a:p>
            <a:r>
              <a:rPr lang="en-US" dirty="0" smtClean="0"/>
              <a:t>For localization problem, we again used EKF simulation environment sir provided us in assignment 4 and included with it the scan matching data to get the required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Baskerville Old Face" pitchFamily="18" charset="0"/>
              </a:rPr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1" y="1600199"/>
            <a:ext cx="9149551" cy="5257801"/>
          </a:xfrm>
        </p:spPr>
      </p:pic>
    </p:spTree>
    <p:extLst>
      <p:ext uri="{BB962C8B-B14F-4D97-AF65-F5344CB8AC3E}">
        <p14:creationId xmlns:p14="http://schemas.microsoft.com/office/powerpoint/2010/main" val="6768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Implementation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HS algorithm to do scan-matching </a:t>
            </a:r>
            <a:r>
              <a:rPr lang="en-US" dirty="0"/>
              <a:t>of the two scan in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used Proposed HIDE algorithm to do scan-matching of the two scan in dataset.</a:t>
            </a:r>
          </a:p>
          <a:p>
            <a:r>
              <a:rPr lang="en-US" dirty="0" smtClean="0"/>
              <a:t>We implemented localization  using HS algorithm in the given environment dataset. </a:t>
            </a:r>
          </a:p>
          <a:p>
            <a:r>
              <a:rPr lang="en-US" dirty="0"/>
              <a:t>We implemented </a:t>
            </a:r>
            <a:r>
              <a:rPr lang="en-US" dirty="0" smtClean="0"/>
              <a:t>localization  </a:t>
            </a:r>
            <a:r>
              <a:rPr lang="en-US" dirty="0"/>
              <a:t>using </a:t>
            </a:r>
            <a:r>
              <a:rPr lang="en-US" dirty="0" smtClean="0"/>
              <a:t>Proposed HIDE </a:t>
            </a:r>
            <a:r>
              <a:rPr lang="en-US" dirty="0"/>
              <a:t>algorithm in the given environment dataset. </a:t>
            </a:r>
            <a:endParaRPr lang="en-US" dirty="0" smtClean="0"/>
          </a:p>
          <a:p>
            <a:r>
              <a:rPr lang="en-US" dirty="0"/>
              <a:t>We </a:t>
            </a:r>
            <a:r>
              <a:rPr lang="en-US" dirty="0" smtClean="0"/>
              <a:t>implemented SLAM using HS </a:t>
            </a:r>
            <a:r>
              <a:rPr lang="en-US" dirty="0"/>
              <a:t>algorithm in the given environment dataset. </a:t>
            </a:r>
            <a:endParaRPr lang="en-US" dirty="0" smtClean="0"/>
          </a:p>
          <a:p>
            <a:r>
              <a:rPr lang="en-US" dirty="0"/>
              <a:t>We implemented SLAM using </a:t>
            </a:r>
            <a:r>
              <a:rPr lang="en-US" dirty="0" smtClean="0"/>
              <a:t>HIDE </a:t>
            </a:r>
            <a:r>
              <a:rPr lang="en-US" dirty="0"/>
              <a:t>algorithm in the given environment dataset.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34290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Matching with 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" y="1447800"/>
            <a:ext cx="9166860" cy="5410200"/>
          </a:xfrm>
        </p:spPr>
      </p:pic>
    </p:spTree>
    <p:extLst>
      <p:ext uri="{BB962C8B-B14F-4D97-AF65-F5344CB8AC3E}">
        <p14:creationId xmlns:p14="http://schemas.microsoft.com/office/powerpoint/2010/main" val="31578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Matching with </a:t>
            </a:r>
            <a:r>
              <a:rPr lang="en-US" dirty="0" smtClean="0"/>
              <a:t>HIDE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32988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HS </a:t>
            </a:r>
            <a:r>
              <a:rPr lang="en-US" dirty="0" err="1" smtClean="0"/>
              <a:t>vs</a:t>
            </a:r>
            <a:r>
              <a:rPr lang="en-US" dirty="0" smtClean="0"/>
              <a:t> HIDE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899"/>
            <a:ext cx="9144000" cy="5339101"/>
          </a:xfrm>
        </p:spPr>
      </p:pic>
    </p:spTree>
    <p:extLst>
      <p:ext uri="{BB962C8B-B14F-4D97-AF65-F5344CB8AC3E}">
        <p14:creationId xmlns:p14="http://schemas.microsoft.com/office/powerpoint/2010/main" val="18526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38200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Introduction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problem that we were working on was to localize a vehicle fitted only with range sensor like </a:t>
            </a:r>
            <a:r>
              <a:rPr lang="en-US" sz="2000" dirty="0" err="1" smtClean="0"/>
              <a:t>Lidar</a:t>
            </a:r>
            <a:r>
              <a:rPr lang="en-US" sz="2000" dirty="0" smtClean="0"/>
              <a:t> 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This type of problems can be solved using scan matching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Two new algorithms are implemented in this project </a:t>
            </a:r>
            <a:r>
              <a:rPr lang="en-US" sz="2000" dirty="0" smtClean="0"/>
              <a:t>for fast and efficient scan matching.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Using the results from the above algorithms an efficient localization algorithm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19993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using HS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" y="1371601"/>
            <a:ext cx="9134130" cy="5334000"/>
          </a:xfrm>
        </p:spPr>
      </p:pic>
    </p:spTree>
    <p:extLst>
      <p:ext uri="{BB962C8B-B14F-4D97-AF65-F5344CB8AC3E}">
        <p14:creationId xmlns:p14="http://schemas.microsoft.com/office/powerpoint/2010/main" val="9814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using </a:t>
            </a:r>
            <a:r>
              <a:rPr lang="en-US" dirty="0" smtClean="0"/>
              <a:t>HIDE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" y="1295400"/>
            <a:ext cx="9080698" cy="5562600"/>
          </a:xfrm>
        </p:spPr>
      </p:pic>
    </p:spTree>
    <p:extLst>
      <p:ext uri="{BB962C8B-B14F-4D97-AF65-F5344CB8AC3E}">
        <p14:creationId xmlns:p14="http://schemas.microsoft.com/office/powerpoint/2010/main" val="40881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2057400"/>
            <a:ext cx="7848600" cy="3924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n-US" dirty="0" err="1"/>
              <a:t>Mirkhani</a:t>
            </a:r>
            <a:r>
              <a:rPr lang="en-US" dirty="0"/>
              <a:t>, Mohsen, et al. "A novel efficient algorithm for mobile robot localization." Robotics and Autonomous Systems 61.9 (2013): 920-931.</a:t>
            </a:r>
            <a:endParaRPr lang="en-US" b="1" i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dirty="0" smtClean="0">
                <a:latin typeface="Baskerville Old Face" pitchFamily="18" charset="0"/>
              </a:rPr>
              <a:t>References</a:t>
            </a:r>
            <a:endParaRPr lang="en-US" sz="4000" u="sng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990600"/>
            <a:ext cx="8686800" cy="11848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lgerian" pitchFamily="82" charset="0"/>
              </a:rPr>
              <a:t>Thank You</a:t>
            </a:r>
            <a:endParaRPr lang="en-US" sz="6000" dirty="0">
              <a:latin typeface="Algerian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399"/>
            <a:ext cx="3048000" cy="32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Closest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620000" cy="1676400"/>
          </a:xfrm>
        </p:spPr>
        <p:txBody>
          <a:bodyPr/>
          <a:lstStyle/>
          <a:p>
            <a:r>
              <a:rPr lang="en-US" dirty="0" smtClean="0"/>
              <a:t>In ICP </a:t>
            </a:r>
            <a:r>
              <a:rPr lang="en-US" dirty="0"/>
              <a:t>as the problem is characterized by local minima, </a:t>
            </a:r>
            <a:r>
              <a:rPr lang="en-US" dirty="0" smtClean="0"/>
              <a:t>convergence is </a:t>
            </a:r>
            <a:r>
              <a:rPr lang="en-US" b="1" dirty="0"/>
              <a:t>not </a:t>
            </a:r>
            <a:r>
              <a:rPr lang="en-US" b="1" dirty="0" smtClean="0"/>
              <a:t>guaranteed</a:t>
            </a:r>
          </a:p>
          <a:p>
            <a:r>
              <a:rPr lang="en-US" dirty="0" smtClean="0"/>
              <a:t>For guaranteed optimal solution, correspondence between the points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Harmony </a:t>
            </a:r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077200" cy="33988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new meta-heuristic optimization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method imitating </a:t>
            </a: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the music improvisation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process.</a:t>
            </a:r>
          </a:p>
          <a:p>
            <a:pPr algn="just"/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Musicians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improvise </a:t>
            </a: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their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instrument’s </a:t>
            </a: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pitches searching for a perfect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state of harmony.</a:t>
            </a:r>
            <a:endParaRPr lang="en-US" sz="2400" dirty="0">
              <a:ea typeface="Arial Unicode MS" pitchFamily="34" charset="-128"/>
              <a:cs typeface="Arial Unicode MS" pitchFamily="34" charset="-128"/>
            </a:endParaRPr>
          </a:p>
          <a:p>
            <a:pPr algn="just"/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Very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successful </a:t>
            </a: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in a wide variety of optimization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problems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70" y="6824"/>
            <a:ext cx="9161769" cy="685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3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Harmony Search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/>
              <a:t>Harmonic Memory:</a:t>
            </a:r>
          </a:p>
          <a:p>
            <a:pPr marL="114300" indent="0">
              <a:buNone/>
            </a:pPr>
            <a:r>
              <a:rPr lang="en-US" dirty="0"/>
              <a:t>The harmony memory (HM) that is a memory location </a:t>
            </a:r>
            <a:r>
              <a:rPr lang="en-US" dirty="0" smtClean="0"/>
              <a:t>where all </a:t>
            </a:r>
            <a:r>
              <a:rPr lang="en-US" dirty="0"/>
              <a:t>the solution vectors (sets of decision variables) are stored in</a:t>
            </a:r>
            <a:r>
              <a:rPr lang="en-US" dirty="0" smtClean="0"/>
              <a:t>.</a:t>
            </a:r>
            <a:endParaRPr lang="en-US" b="1" dirty="0" smtClean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Parameters:</a:t>
            </a:r>
          </a:p>
          <a:p>
            <a:r>
              <a:rPr lang="en-US" dirty="0"/>
              <a:t>The harmony memory size (</a:t>
            </a:r>
            <a:r>
              <a:rPr lang="en-US" dirty="0" smtClean="0"/>
              <a:t>HMS)</a:t>
            </a:r>
          </a:p>
          <a:p>
            <a:r>
              <a:rPr lang="en-US" dirty="0" smtClean="0"/>
              <a:t>The harmony memory consideration rate (HMCR)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of pitch adjusting (PAR).</a:t>
            </a:r>
          </a:p>
          <a:p>
            <a:r>
              <a:rPr lang="en-US" dirty="0" smtClean="0"/>
              <a:t>The </a:t>
            </a:r>
            <a:r>
              <a:rPr lang="en-US" dirty="0"/>
              <a:t>number of improvisations (</a:t>
            </a:r>
            <a:r>
              <a:rPr lang="en-US" dirty="0" smtClean="0"/>
              <a:t>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Initialization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 smtClean="0"/>
              <a:t>Improvising new harmony memory:</a:t>
            </a:r>
          </a:p>
          <a:p>
            <a:endParaRPr lang="en-US" dirty="0"/>
          </a:p>
          <a:p>
            <a:r>
              <a:rPr lang="en-US" b="1" dirty="0" smtClean="0"/>
              <a:t>Update harmony memory</a:t>
            </a:r>
          </a:p>
          <a:p>
            <a:endParaRPr lang="en-US" dirty="0"/>
          </a:p>
          <a:p>
            <a:r>
              <a:rPr lang="en-US" b="1" dirty="0" smtClean="0"/>
              <a:t>Improved Harmony Search (IHS):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Harmony Search Algorithm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480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24" y="2819400"/>
            <a:ext cx="2481476" cy="42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84" y="4495800"/>
            <a:ext cx="444103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11" y="5257800"/>
            <a:ext cx="3832089" cy="115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9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Fitting Function:</a:t>
            </a: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dirty="0"/>
              <a:t>The quality of the solutions, produced by HS, relies on </a:t>
            </a:r>
            <a:r>
              <a:rPr lang="en-US" sz="2400" dirty="0" smtClean="0"/>
              <a:t>the stochastic </a:t>
            </a:r>
            <a:r>
              <a:rPr lang="en-US" sz="2400" dirty="0"/>
              <a:t>nature of the technique and the way in which </a:t>
            </a:r>
            <a:r>
              <a:rPr lang="en-US" sz="2400" dirty="0" smtClean="0"/>
              <a:t>the objective </a:t>
            </a:r>
            <a:r>
              <a:rPr lang="en-US" sz="2400" dirty="0"/>
              <a:t>function is converted to a fitness function that can </a:t>
            </a:r>
            <a:r>
              <a:rPr lang="en-US" sz="2400" dirty="0" smtClean="0"/>
              <a:t>guide the </a:t>
            </a:r>
            <a:r>
              <a:rPr lang="en-US" sz="2400" dirty="0"/>
              <a:t>algorithm to the desired region of the search space</a:t>
            </a:r>
            <a:r>
              <a:rPr lang="en-US" sz="2400" dirty="0" smtClean="0"/>
              <a:t>.</a:t>
            </a:r>
          </a:p>
          <a:p>
            <a:pPr marL="114300" indent="0" algn="ctr">
              <a:buNone/>
            </a:pPr>
            <a:endParaRPr lang="en-US" sz="2400" b="1" dirty="0" smtClean="0"/>
          </a:p>
          <a:p>
            <a:pPr marL="114300" indent="0" algn="ctr">
              <a:buNone/>
            </a:pPr>
            <a:r>
              <a:rPr lang="en-US" sz="2800" b="1" dirty="0" smtClean="0"/>
              <a:t>f(x) = ∑</a:t>
            </a:r>
            <a:r>
              <a:rPr lang="en-US" sz="2800" b="1" dirty="0" err="1" smtClean="0"/>
              <a:t>exp</a:t>
            </a:r>
            <a:r>
              <a:rPr lang="en-US" sz="2800" b="1" dirty="0" smtClean="0"/>
              <a:t>(-</a:t>
            </a:r>
            <a:r>
              <a:rPr lang="en-US" sz="2800" b="1" dirty="0" err="1" smtClean="0"/>
              <a:t>dist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Harmony Search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34290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b="1" dirty="0" smtClean="0"/>
              <a:t>Harmony Search algorithm generally have slow convergence rate.</a:t>
            </a:r>
          </a:p>
          <a:p>
            <a:pPr marL="114300" indent="0" algn="just">
              <a:buNone/>
            </a:pPr>
            <a:endParaRPr lang="en-US" sz="2400" b="1" dirty="0" smtClean="0"/>
          </a:p>
          <a:p>
            <a:pPr marL="114300" indent="0" algn="just">
              <a:buNone/>
            </a:pPr>
            <a:r>
              <a:rPr lang="en-US" sz="2400" dirty="0" smtClean="0"/>
              <a:t>To improve upon this limitation, another algorithm is implemented that uses Differential Evolution step along with HS.</a:t>
            </a:r>
          </a:p>
          <a:p>
            <a:pPr algn="just"/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589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342</TotalTime>
  <Words>614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Adjacency</vt:lpstr>
      <vt:lpstr>Office Theme</vt:lpstr>
      <vt:lpstr>Harmonic Search Based Algorithm For Mobile Robot Localization</vt:lpstr>
      <vt:lpstr>Introduction</vt:lpstr>
      <vt:lpstr>Iterative Closest Point</vt:lpstr>
      <vt:lpstr>Harmony Search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Differential Evolution</vt:lpstr>
      <vt:lpstr>HIDE Algorithm</vt:lpstr>
      <vt:lpstr>PowerPoint Presentation</vt:lpstr>
      <vt:lpstr>Dataset</vt:lpstr>
      <vt:lpstr>Dataset</vt:lpstr>
      <vt:lpstr>Implementation</vt:lpstr>
      <vt:lpstr>Results</vt:lpstr>
      <vt:lpstr>Scan Matching with HS</vt:lpstr>
      <vt:lpstr>Scan Matching with HIDE</vt:lpstr>
      <vt:lpstr>Convergence of HS vs HIDE</vt:lpstr>
      <vt:lpstr>Localization using HS</vt:lpstr>
      <vt:lpstr>Localization using HIDE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efficient algorithm for mobile robot localization</dc:title>
  <dc:creator>Sandeep Rock !!!</dc:creator>
  <cp:lastModifiedBy>Sandeep Rock !!!</cp:lastModifiedBy>
  <cp:revision>29</cp:revision>
  <dcterms:created xsi:type="dcterms:W3CDTF">2016-11-11T07:55:54Z</dcterms:created>
  <dcterms:modified xsi:type="dcterms:W3CDTF">2016-11-11T14:03:58Z</dcterms:modified>
</cp:coreProperties>
</file>