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7" r:id="rId4"/>
    <p:sldId id="268" r:id="rId5"/>
    <p:sldId id="275" r:id="rId6"/>
    <p:sldId id="274" r:id="rId7"/>
    <p:sldId id="270" r:id="rId8"/>
    <p:sldId id="272" r:id="rId9"/>
    <p:sldId id="271" r:id="rId10"/>
    <p:sldId id="273" r:id="rId11"/>
    <p:sldId id="276" r:id="rId12"/>
    <p:sldId id="277" r:id="rId13"/>
    <p:sldId id="278" r:id="rId14"/>
    <p:sldId id="26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1621-FD3C-470A-8D8C-E6286563105D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78F0-DDA3-46CA-B90D-B9DB3F60D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7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1621-FD3C-470A-8D8C-E6286563105D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78F0-DDA3-46CA-B90D-B9DB3F60D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5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1621-FD3C-470A-8D8C-E6286563105D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78F0-DDA3-46CA-B90D-B9DB3F60D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0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1621-FD3C-470A-8D8C-E6286563105D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78F0-DDA3-46CA-B90D-B9DB3F60D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2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1621-FD3C-470A-8D8C-E6286563105D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78F0-DDA3-46CA-B90D-B9DB3F60D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6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1621-FD3C-470A-8D8C-E6286563105D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78F0-DDA3-46CA-B90D-B9DB3F60D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76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1621-FD3C-470A-8D8C-E6286563105D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78F0-DDA3-46CA-B90D-B9DB3F60D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2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1621-FD3C-470A-8D8C-E6286563105D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78F0-DDA3-46CA-B90D-B9DB3F60D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82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1621-FD3C-470A-8D8C-E6286563105D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78F0-DDA3-46CA-B90D-B9DB3F60D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1621-FD3C-470A-8D8C-E6286563105D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78F0-DDA3-46CA-B90D-B9DB3F60D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76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1621-FD3C-470A-8D8C-E6286563105D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78F0-DDA3-46CA-B90D-B9DB3F60D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34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01621-FD3C-470A-8D8C-E6286563105D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78F0-DDA3-46CA-B90D-B9DB3F60D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5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8910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 smtClean="0"/>
              <a:t>Modelling Semi Autonomous Vehicle </a:t>
            </a:r>
            <a:r>
              <a:rPr lang="en-IN" dirty="0" smtClean="0"/>
              <a:t>Driving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7026"/>
            <a:ext cx="9144000" cy="2534067"/>
          </a:xfrm>
        </p:spPr>
        <p:txBody>
          <a:bodyPr>
            <a:normAutofit/>
          </a:bodyPr>
          <a:lstStyle/>
          <a:p>
            <a:r>
              <a:rPr lang="en-IN" dirty="0" smtClean="0"/>
              <a:t>Course Project for CS637A</a:t>
            </a:r>
          </a:p>
          <a:p>
            <a:r>
              <a:rPr lang="en-IN" dirty="0" smtClean="0"/>
              <a:t>GROUP 6</a:t>
            </a:r>
          </a:p>
          <a:p>
            <a:pPr algn="r"/>
            <a:r>
              <a:rPr lang="en-IN" sz="2000" dirty="0" smtClean="0"/>
              <a:t>Avinash Chambhare, 13212</a:t>
            </a:r>
          </a:p>
          <a:p>
            <a:pPr algn="r"/>
            <a:r>
              <a:rPr lang="en-IN" sz="2000" dirty="0" smtClean="0"/>
              <a:t>Satyam </a:t>
            </a:r>
            <a:r>
              <a:rPr lang="en-IN" sz="2000" dirty="0" err="1" smtClean="0"/>
              <a:t>Dwivedi</a:t>
            </a:r>
            <a:r>
              <a:rPr lang="en-IN" sz="2000" dirty="0" smtClean="0"/>
              <a:t>, 13629</a:t>
            </a:r>
          </a:p>
          <a:p>
            <a:pPr algn="r"/>
            <a:r>
              <a:rPr lang="en-IN" sz="2000" dirty="0" err="1" smtClean="0"/>
              <a:t>Utsav</a:t>
            </a:r>
            <a:r>
              <a:rPr lang="en-IN" sz="2000" dirty="0" smtClean="0"/>
              <a:t> Gupta, 13757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7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input to the controller are the control variables ‘v’, the velocity of the vehicle and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’, the steering angle. 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position of the vehicle is denoted by (x, y,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). We then use the transform matrix shown next to get a representation of the vehicle along the axis which lies at angle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the x-axis.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Doing this, the aim of the controller becomes to move the bot along the x-axis which is comparatively easy.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07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232" y="156411"/>
                <a:ext cx="11478126" cy="637673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sz="1200" dirty="0" smtClean="0"/>
              </a:p>
              <a:p>
                <a:pPr marL="0" indent="0">
                  <a:buNone/>
                </a:pPr>
                <a:r>
                  <a:rPr lang="en-IN" sz="1200" dirty="0" smtClean="0"/>
                  <a:t> 			</a:t>
                </a:r>
                <a:r>
                  <a:rPr lang="en-I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IN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sz="18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IN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IN" sz="18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IN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IN" sz="1200" dirty="0" smtClean="0"/>
              </a:p>
              <a:p>
                <a:pPr marL="0" indent="0">
                  <a:buNone/>
                </a:pPr>
                <a:r>
                  <a:rPr lang="en-IN" sz="1200" dirty="0" smtClean="0"/>
                  <a:t>			</a:t>
                </a:r>
                <a:endParaRPr lang="en-IN" sz="1200" dirty="0"/>
              </a:p>
              <a:p>
                <a:pPr marL="0" indent="0">
                  <a:buNone/>
                </a:pPr>
                <a:endParaRPr lang="en-IN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I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     </a:t>
                </a:r>
                <a:r>
                  <a:rPr lang="el-GR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r>
                  <a:rPr lang="en-I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				,                      </a:t>
                </a:r>
                <a:r>
                  <a:rPr lang="el-GR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r>
                  <a:rPr lang="en-I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 tan</a:t>
                </a:r>
                <a:r>
                  <a:rPr lang="en-IN" sz="2400" baseline="30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I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sz="16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sz="1800" dirty="0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IN" sz="18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IN" sz="1800" dirty="0"/>
                              <m:t> – </m:t>
                            </m:r>
                            <m:r>
                              <m:rPr>
                                <m:nor/>
                              </m:rPr>
                              <a:rPr lang="en-IN" sz="1800" dirty="0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IN" sz="1800" baseline="-25000" dirty="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sz="20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IN" sz="20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IN" sz="2000" dirty="0"/>
                              <m:t> – </m:t>
                            </m:r>
                            <m:r>
                              <m:rPr>
                                <m:nor/>
                              </m:rPr>
                              <a:rPr lang="en-IN" sz="20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IN" sz="2000" baseline="-25000" dirty="0"/>
                              <m:t>1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I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 </a:t>
                </a:r>
                <a:r>
                  <a:rPr lang="en-I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I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I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(x</a:t>
                </a:r>
                <a:r>
                  <a:rPr lang="en-IN" sz="18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IN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IN" sz="18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IN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sz="2400" baseline="-25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 T =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m:rPr>
                              <m:nor/>
                            </m:rPr>
                            <a:rPr lang="el-GR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θ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m:rPr>
                              <m:nor/>
                            </m:rPr>
                            <a:rPr lang="el-GR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θ</m:t>
                          </m:r>
                        </m:e>
                      </m:mr>
                      <m:m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m:rPr>
                              <m:nor/>
                            </m:rPr>
                            <a:rPr lang="el-GR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θ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m:rPr>
                              <m:nor/>
                            </m:rPr>
                            <a:rPr lang="el-GR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θ</m:t>
                          </m:r>
                        </m:e>
                      </m:mr>
                    </m:m>
                    <m:r>
                      <a:rPr lang="en-IN" b="0" i="1" smtClean="0">
                        <a:latin typeface="Cambria Math" panose="02040503050406030204" pitchFamily="18" charset="0"/>
                      </a:rPr>
                      <m:t>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IN" baseline="-25000" dirty="0" smtClean="0"/>
                  <a:t>                        </a:t>
                </a:r>
                <a:r>
                  <a:rPr lang="en-IN" baseline="-25000" dirty="0"/>
                  <a:t> </a:t>
                </a:r>
                <a:r>
                  <a:rPr lang="en-IN" dirty="0" smtClean="0"/>
                  <a:t> ,                </a:t>
                </a:r>
                <a:endParaRPr lang="en-IN" baseline="30000" dirty="0" smtClean="0"/>
              </a:p>
              <a:p>
                <a:pPr marL="0" indent="0">
                  <a:buNone/>
                </a:pPr>
                <a:r>
                  <a:rPr lang="en-IN" baseline="-25000" dirty="0" smtClean="0"/>
                  <a:t> </a:t>
                </a:r>
                <a:r>
                  <a:rPr lang="en-IN" dirty="0" smtClean="0"/>
                  <a:t>     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    0</m:t>
                          </m:r>
                        </m:e>
                      </m:mr>
                      <m:m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    0</m:t>
                          </m:r>
                        </m:e>
                      </m:mr>
                    </m:m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IN" baseline="-25000" dirty="0" smtClean="0"/>
              </a:p>
              <a:p>
                <a:pPr marL="0" indent="0">
                  <a:buNone/>
                </a:pPr>
                <a:endParaRPr lang="en-IN" baseline="-25000" dirty="0"/>
              </a:p>
              <a:p>
                <a:pPr marL="0" indent="0">
                  <a:buNone/>
                </a:pPr>
                <a:r>
                  <a:rPr lang="en-IN" dirty="0" smtClean="0"/>
                  <a:t>	X</a:t>
                </a:r>
                <a:r>
                  <a:rPr lang="en-IN" dirty="0"/>
                  <a:t>’  = </a:t>
                </a:r>
                <a:r>
                  <a:rPr lang="en-IN" dirty="0" smtClean="0"/>
                  <a:t>T</a:t>
                </a:r>
                <a:r>
                  <a:rPr lang="en-IN" baseline="30000" dirty="0" smtClean="0"/>
                  <a:t>-1</a:t>
                </a:r>
                <a:r>
                  <a:rPr lang="en-IN" dirty="0" smtClean="0"/>
                  <a:t>X				, 	X  =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θ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IN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232" y="156411"/>
                <a:ext cx="11478126" cy="6376736"/>
              </a:xfrm>
              <a:blipFill rotWithShape="0">
                <a:blip r:embed="rId2"/>
                <a:stretch>
                  <a:fillRect l="-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82842" y="1792705"/>
            <a:ext cx="2815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41342" y="618978"/>
            <a:ext cx="1491175" cy="11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2254811" y="1557533"/>
            <a:ext cx="315597" cy="154745"/>
          </a:xfrm>
          <a:prstGeom prst="curvedConnector3">
            <a:avLst>
              <a:gd name="adj1" fmla="val 2325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Left Bracket 14"/>
          <p:cNvSpPr/>
          <p:nvPr/>
        </p:nvSpPr>
        <p:spPr>
          <a:xfrm>
            <a:off x="1364566" y="2546252"/>
            <a:ext cx="140677" cy="165998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Bracket 16"/>
          <p:cNvSpPr/>
          <p:nvPr/>
        </p:nvSpPr>
        <p:spPr>
          <a:xfrm>
            <a:off x="4501662" y="2546252"/>
            <a:ext cx="140676" cy="165998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ket 17"/>
          <p:cNvSpPr/>
          <p:nvPr/>
        </p:nvSpPr>
        <p:spPr>
          <a:xfrm>
            <a:off x="7719646" y="4431323"/>
            <a:ext cx="87923" cy="147710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Bracket 18"/>
          <p:cNvSpPr/>
          <p:nvPr/>
        </p:nvSpPr>
        <p:spPr>
          <a:xfrm>
            <a:off x="8046720" y="4431323"/>
            <a:ext cx="84406" cy="147710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0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4132" y="984738"/>
                <a:ext cx="10515600" cy="462951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We calculated the transfer </a:t>
                </a:r>
                <a:r>
                  <a:rPr lang="en-IN" dirty="0" err="1" smtClean="0"/>
                  <a:t>func</a:t>
                </a:r>
                <a:r>
                  <a:rPr lang="en-IN" dirty="0"/>
                  <a:t> </a:t>
                </a:r>
                <a:r>
                  <a:rPr lang="en-IN" dirty="0" smtClean="0"/>
                  <a:t>g(s) for the vehicle model which comes out to be </a:t>
                </a:r>
                <a:r>
                  <a:rPr lang="el-G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α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(b/(a*s)).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G(s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 = C*(s*I – A)</a:t>
                </a:r>
                <a:r>
                  <a:rPr lang="en-IN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				G(s)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ox>
                      <m:box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sty m:val="p"/>
                            <m:brk m:alnAt="63"/>
                          </m:rPr>
                          <a:rPr lang="el-GR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∗ 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IN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*</m:t>
                            </m:r>
                            <m:r>
                              <m:rPr>
                                <m:nor/>
                              </m:rPr>
                              <a:rPr lang="en-IN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den>
                        </m:f>
                      </m:e>
                    </m:box>
                  </m:oMath>
                </a14:m>
                <a:endParaRPr lang="en-IN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IN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Discreetizing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 controller using first order hold and sampling period, 				</a:t>
                </a:r>
                <a:r>
                  <a:rPr lang="en-IN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IN" baseline="-25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IN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 0.025 secs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value of </a:t>
                </a:r>
                <a:r>
                  <a:rPr lang="en-IN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Kp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Ki, </a:t>
                </a:r>
                <a:r>
                  <a:rPr lang="en-IN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Kd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obtained are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𝐾𝑝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=35.5, 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𝐾𝑖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=0.056, 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𝐾𝑑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=0.02</m:t>
                      </m:r>
                    </m:oMath>
                  </m:oMathPara>
                </a14:m>
                <a:endParaRPr lang="en-IN" sz="2800" baseline="-25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71600" lvl="3" indent="0">
                  <a:buNone/>
                </a:pPr>
                <a:endParaRPr lang="en-IN" sz="2800" baseline="-25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132" y="984738"/>
                <a:ext cx="10515600" cy="4629517"/>
              </a:xfrm>
              <a:blipFill rotWithShape="0">
                <a:blip r:embed="rId2"/>
                <a:stretch>
                  <a:fillRect l="-1043" t="-2240" r="-18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08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2250196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Demonstration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35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Action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1859"/>
          </a:xfrm>
        </p:spPr>
        <p:txBody>
          <a:bodyPr>
            <a:normAutofit/>
          </a:bodyPr>
          <a:lstStyle/>
          <a:p>
            <a:r>
              <a:rPr lang="en-IN" sz="2200" dirty="0" smtClean="0"/>
              <a:t>Try to model an accurate traffic model that incorporates dynamic obstacles.</a:t>
            </a:r>
          </a:p>
          <a:p>
            <a:r>
              <a:rPr lang="en-IN" sz="2200" dirty="0" smtClean="0"/>
              <a:t>Try to develop driver models to account for attentive and distracted driving.</a:t>
            </a:r>
          </a:p>
          <a:p>
            <a:r>
              <a:rPr lang="en-IN" sz="2200" dirty="0" smtClean="0"/>
              <a:t>Enhance the capability of the autonomous mode that enables it to take corrective measures in case of distracted driving and/or suggest optimal paths along which to drive in attentive driving.</a:t>
            </a:r>
          </a:p>
          <a:p>
            <a:r>
              <a:rPr lang="en-IN" sz="2200" dirty="0" smtClean="0"/>
              <a:t>To come up with appropriate actions that the model can take in the case when the safety constraints fail.</a:t>
            </a:r>
          </a:p>
          <a:p>
            <a:r>
              <a:rPr lang="en-IN" sz="2200" dirty="0" smtClean="0"/>
              <a:t>Implement the model on a miniature scale to test its feasibility for real life application.</a:t>
            </a:r>
            <a:r>
              <a:rPr lang="en-IN" sz="2200" dirty="0" smtClean="0"/>
              <a:t>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873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4720"/>
            <a:ext cx="10515600" cy="1122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/>
              <a:t>THANK </a:t>
            </a:r>
            <a:r>
              <a:rPr lang="en-IN" sz="4800" dirty="0" smtClean="0"/>
              <a:t>YOU!!!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3173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Indian traffic environment consist of various sub-environment ranging from narrow roads with unpredictable traffic to normal highways or lane with smooth traffic. </a:t>
            </a:r>
          </a:p>
          <a:p>
            <a:r>
              <a:rPr lang="en-IN" dirty="0" smtClean="0"/>
              <a:t>To design an autonomous system for such environment we need an agile model to detect and prevent obstacle in a smooth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6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Vehicle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000" dirty="0" smtClean="0"/>
                  <a:t>We define the position of the centre of mass of the vehicle in the 2D space by ‘x’, ‘y’ and its orientation by angle ‘</a:t>
                </a:r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θ’. </a:t>
                </a:r>
              </a:p>
              <a:p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velocity of the vehicle, ‘v’ and the steering angle ‘</a:t>
                </a:r>
                <a:r>
                  <a:rPr lang="el-G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’ are the attributes that provide the control variables.</a:t>
                </a:r>
              </a:p>
              <a:p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equations of motion of the vehicle are given as:</a:t>
                </a:r>
              </a:p>
              <a:p>
                <a:endParaRPr lang="en-I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2000" dirty="0" smtClean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mr>
                    </m:m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  =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𝑣𝑐𝑜𝑠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α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f>
                            <m:fPr>
                              <m:type m:val="skw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sz="20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mr>
                    </m:m>
                  </m:oMath>
                </a14:m>
                <a:r>
                  <a:rPr lang="en-IN" sz="2000" dirty="0" smtClean="0"/>
                  <a:t>    ,	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sz="2000" i="1">
                        <a:latin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  <m:brk m:alnAt="7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𝑎𝑟𝑐𝑡𝑎𝑛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 smtClean="0"/>
                  <a:t>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00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sz="2000" dirty="0" smtClean="0"/>
                  <a:t>) ,	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where v</a:t>
                </a:r>
                <a:r>
                  <a:rPr lang="en-IN" sz="2000" baseline="-25000" dirty="0" smtClean="0"/>
                  <a:t>0 is</a:t>
                </a:r>
                <a:r>
                  <a:rPr lang="en-IN" sz="2000" dirty="0" smtClean="0"/>
                  <a:t> the velocity of the rear wheel, b is distance between rear and front wheels and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sz="2000" i="1">
                        <a:latin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  <m:brk m:alnAt="7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IN" sz="2000" dirty="0" smtClean="0"/>
                  <a:t> is the angle between velocity vector and the vehicle length axis.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ket 5"/>
          <p:cNvSpPr/>
          <p:nvPr/>
        </p:nvSpPr>
        <p:spPr>
          <a:xfrm>
            <a:off x="1852864" y="3905438"/>
            <a:ext cx="72189" cy="98579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ket 6"/>
          <p:cNvSpPr/>
          <p:nvPr/>
        </p:nvSpPr>
        <p:spPr>
          <a:xfrm>
            <a:off x="2081465" y="3905438"/>
            <a:ext cx="84221" cy="98579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Bracket 8"/>
          <p:cNvSpPr/>
          <p:nvPr/>
        </p:nvSpPr>
        <p:spPr>
          <a:xfrm>
            <a:off x="2743200" y="3905438"/>
            <a:ext cx="108284" cy="98579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ket 9"/>
          <p:cNvSpPr/>
          <p:nvPr/>
        </p:nvSpPr>
        <p:spPr>
          <a:xfrm>
            <a:off x="4415589" y="3905438"/>
            <a:ext cx="117909" cy="98579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2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Safety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overall aim of the safety system </a:t>
            </a:r>
            <a:r>
              <a:rPr lang="en-IN" dirty="0" smtClean="0"/>
              <a:t>proposed </a:t>
            </a:r>
            <a:r>
              <a:rPr lang="en-IN" dirty="0"/>
              <a:t>is to keep the vehicle on a collision free path within the lane while maintaining a stable vehicle </a:t>
            </a:r>
            <a:r>
              <a:rPr lang="en-IN" dirty="0" smtClean="0"/>
              <a:t>motion.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We introduce padding around the obstacles to maintain sufficient clearance distance between vehicle and obstacle.</a:t>
            </a:r>
          </a:p>
          <a:p>
            <a:r>
              <a:rPr lang="en-IN" dirty="0" smtClean="0"/>
              <a:t>Speed regulation is done </a:t>
            </a:r>
            <a:r>
              <a:rPr lang="en-IN" dirty="0"/>
              <a:t>for safe </a:t>
            </a:r>
            <a:r>
              <a:rPr lang="en-IN" dirty="0" err="1" smtClean="0"/>
              <a:t>maneuvering</a:t>
            </a:r>
            <a:r>
              <a:rPr lang="en-IN" dirty="0" smtClean="0"/>
              <a:t> in tight corners.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112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2" y="220746"/>
            <a:ext cx="10515600" cy="1325563"/>
          </a:xfrm>
        </p:spPr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78" y="1438025"/>
            <a:ext cx="8341895" cy="4702885"/>
          </a:xfrm>
        </p:spPr>
      </p:pic>
    </p:spTree>
    <p:extLst>
      <p:ext uri="{BB962C8B-B14F-4D97-AF65-F5344CB8AC3E}">
        <p14:creationId xmlns:p14="http://schemas.microsoft.com/office/powerpoint/2010/main" val="232533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Plant Controller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05" y="2278773"/>
            <a:ext cx="9630027" cy="3291848"/>
          </a:xfrm>
        </p:spPr>
      </p:pic>
    </p:spTree>
    <p:extLst>
      <p:ext uri="{BB962C8B-B14F-4D97-AF65-F5344CB8AC3E}">
        <p14:creationId xmlns:p14="http://schemas.microsoft.com/office/powerpoint/2010/main" val="197678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Noise Generator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simulate the </a:t>
            </a:r>
            <a:r>
              <a:rPr lang="en-IN" dirty="0" smtClean="0"/>
              <a:t>noise </a:t>
            </a:r>
            <a:r>
              <a:rPr lang="en-IN" dirty="0"/>
              <a:t>in data received by the sensors as a White Gaussian Noise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Adding the noise helps us simulate the data that is actually received from IMU and GPS.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11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EKF (Extended </a:t>
            </a:r>
            <a:r>
              <a:rPr lang="en-IN" dirty="0" err="1" smtClean="0"/>
              <a:t>Kalman</a:t>
            </a:r>
            <a:r>
              <a:rPr lang="en-IN" dirty="0" smtClean="0"/>
              <a:t> Filter)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Extended </a:t>
            </a:r>
            <a:r>
              <a:rPr lang="en-IN" dirty="0" err="1" smtClean="0"/>
              <a:t>Kalman</a:t>
            </a:r>
            <a:r>
              <a:rPr lang="en-IN" dirty="0" smtClean="0"/>
              <a:t> Filter provides a fairly accurate estimate of the actual data given an input to which noise is added.</a:t>
            </a:r>
          </a:p>
          <a:p>
            <a:r>
              <a:rPr lang="en-IN" dirty="0" smtClean="0"/>
              <a:t>The Extended </a:t>
            </a:r>
            <a:r>
              <a:rPr lang="en-IN" dirty="0" err="1" smtClean="0"/>
              <a:t>Kalman</a:t>
            </a:r>
            <a:r>
              <a:rPr lang="en-IN" dirty="0" smtClean="0"/>
              <a:t> Filter is the de facto standard for navigation systems and GPS data.</a:t>
            </a:r>
          </a:p>
          <a:p>
            <a:r>
              <a:rPr lang="en-IN" dirty="0" smtClean="0"/>
              <a:t>EKF processes the data to which WGN is added to generate an estimate that is close to the actual input.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95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 Finder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 the A* path finding algorithm to trace out a route of traversal for the vehicle.</a:t>
            </a:r>
          </a:p>
          <a:p>
            <a:r>
              <a:rPr lang="en-IN" dirty="0" smtClean="0"/>
              <a:t>The A* algorithm provides an optimal path in a time that is computationally feasible. </a:t>
            </a:r>
          </a:p>
          <a:p>
            <a:r>
              <a:rPr lang="en-IN" dirty="0" smtClean="0"/>
              <a:t>A map of the environment at each quantum is provided as input to the algorithm which then provides a safe path to follow till the next quantum.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81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579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Modelling Semi Autonomous Vehicle Driving</vt:lpstr>
      <vt:lpstr>Problem Statement</vt:lpstr>
      <vt:lpstr>Vehicle Model</vt:lpstr>
      <vt:lpstr>Proposed Safety Constraints</vt:lpstr>
      <vt:lpstr>Block Diagram</vt:lpstr>
      <vt:lpstr>Plant Controller Model</vt:lpstr>
      <vt:lpstr>Noise Generator</vt:lpstr>
      <vt:lpstr>EKF (Extended Kalman Filter)</vt:lpstr>
      <vt:lpstr>Path Finder</vt:lpstr>
      <vt:lpstr>Controller</vt:lpstr>
      <vt:lpstr>PowerPoint Presentation</vt:lpstr>
      <vt:lpstr>PowerPoint Presentation</vt:lpstr>
      <vt:lpstr>Demonstration</vt:lpstr>
      <vt:lpstr>Future Action Plans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Semi-Autonomous</dc:title>
  <dc:creator>Avinash Chambhare</dc:creator>
  <cp:lastModifiedBy>Avinash Chambhare</cp:lastModifiedBy>
  <cp:revision>41</cp:revision>
  <dcterms:created xsi:type="dcterms:W3CDTF">2016-09-19T03:49:33Z</dcterms:created>
  <dcterms:modified xsi:type="dcterms:W3CDTF">2016-11-07T06:01:34Z</dcterms:modified>
</cp:coreProperties>
</file>