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Bold" charset="1" panose="00000800000000000000"/>
      <p:regular r:id="rId16"/>
    </p:embeddedFont>
    <p:embeddedFont>
      <p:font typeface="Montserrat" charset="1" panose="00000500000000000000"/>
      <p:regular r:id="rId17"/>
    </p:embeddedFont>
    <p:embeddedFont>
      <p:font typeface="Montserrat Italics" charset="1" panose="00000500000000000000"/>
      <p:regular r:id="rId18"/>
    </p:embeddedFont>
    <p:embeddedFont>
      <p:font typeface="Montserrat Bold Italics" charset="1" panose="00000800000000000000"/>
      <p:regular r:id="rId19"/>
    </p:embeddedFont>
    <p:embeddedFont>
      <p:font typeface="Canva Sans" charset="1" panose="020B05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13758510" y="-1651166"/>
            <a:ext cx="6031608" cy="60316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870312" y="7665440"/>
            <a:ext cx="3185721" cy="318572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3468071">
            <a:off x="1269745" y="1128364"/>
            <a:ext cx="2937422" cy="293742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50000">
                  <a:srgbClr val="6B4CAF">
                    <a:alpha val="3335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3055315" y="1894396"/>
            <a:ext cx="12177370" cy="1130705"/>
          </a:xfrm>
          <a:prstGeom prst="rect">
            <a:avLst/>
          </a:prstGeom>
        </p:spPr>
        <p:txBody>
          <a:bodyPr anchor="t" rtlCol="false" tIns="0" lIns="0" bIns="0" rIns="0">
            <a:spAutoFit/>
          </a:bodyPr>
          <a:lstStyle/>
          <a:p>
            <a:pPr algn="ctr">
              <a:lnSpc>
                <a:spcPts val="7906"/>
              </a:lnSpc>
            </a:pPr>
            <a:r>
              <a:rPr lang="en-US" b="true" sz="9882">
                <a:solidFill>
                  <a:srgbClr val="240960"/>
                </a:solidFill>
                <a:latin typeface="Montserrat Bold"/>
                <a:ea typeface="Montserrat Bold"/>
                <a:cs typeface="Montserrat Bold"/>
                <a:sym typeface="Montserrat Bold"/>
              </a:rPr>
              <a:t>Food Delivery App</a:t>
            </a:r>
          </a:p>
        </p:txBody>
      </p:sp>
      <p:grpSp>
        <p:nvGrpSpPr>
          <p:cNvPr name="Group 12" id="12"/>
          <p:cNvGrpSpPr/>
          <p:nvPr/>
        </p:nvGrpSpPr>
        <p:grpSpPr>
          <a:xfrm rot="0">
            <a:off x="17259300" y="9258300"/>
            <a:ext cx="1211134" cy="121113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83526" y="245455"/>
            <a:ext cx="1383444" cy="1383444"/>
          </a:xfrm>
          <a:custGeom>
            <a:avLst/>
            <a:gdLst/>
            <a:ahLst/>
            <a:cxnLst/>
            <a:rect r="r" b="b" t="t" l="l"/>
            <a:pathLst>
              <a:path h="1383444" w="1383444">
                <a:moveTo>
                  <a:pt x="0" y="0"/>
                </a:moveTo>
                <a:lnTo>
                  <a:pt x="1383444" y="0"/>
                </a:lnTo>
                <a:lnTo>
                  <a:pt x="1383444" y="1383445"/>
                </a:lnTo>
                <a:lnTo>
                  <a:pt x="0" y="1383445"/>
                </a:lnTo>
                <a:lnTo>
                  <a:pt x="0" y="0"/>
                </a:lnTo>
                <a:close/>
              </a:path>
            </a:pathLst>
          </a:custGeom>
          <a:blipFill>
            <a:blip r:embed="rId2"/>
            <a:stretch>
              <a:fillRect l="0" t="0" r="0" b="0"/>
            </a:stretch>
          </a:blipFill>
        </p:spPr>
      </p:sp>
      <p:sp>
        <p:nvSpPr>
          <p:cNvPr name="TextBox 16" id="16"/>
          <p:cNvSpPr txBox="true"/>
          <p:nvPr/>
        </p:nvSpPr>
        <p:spPr>
          <a:xfrm rot="0">
            <a:off x="3146057" y="5334000"/>
            <a:ext cx="11587435" cy="2563322"/>
          </a:xfrm>
          <a:prstGeom prst="rect">
            <a:avLst/>
          </a:prstGeom>
        </p:spPr>
        <p:txBody>
          <a:bodyPr anchor="t" rtlCol="false" tIns="0" lIns="0" bIns="0" rIns="0">
            <a:spAutoFit/>
          </a:bodyPr>
          <a:lstStyle/>
          <a:p>
            <a:pPr algn="ctr">
              <a:lnSpc>
                <a:spcPts val="3095"/>
              </a:lnSpc>
            </a:pPr>
            <a:r>
              <a:rPr lang="en-US" sz="4183">
                <a:solidFill>
                  <a:srgbClr val="240960"/>
                </a:solidFill>
                <a:latin typeface="Montserrat"/>
                <a:ea typeface="Montserrat"/>
                <a:cs typeface="Montserrat"/>
                <a:sym typeface="Montserrat"/>
              </a:rPr>
              <a:t>  </a:t>
            </a:r>
            <a:r>
              <a:rPr lang="en-US" sz="4183" u="sng">
                <a:solidFill>
                  <a:srgbClr val="240960"/>
                </a:solidFill>
                <a:latin typeface="Montserrat"/>
                <a:ea typeface="Montserrat"/>
                <a:cs typeface="Montserrat"/>
                <a:sym typeface="Montserrat"/>
              </a:rPr>
              <a:t>Presented by:</a:t>
            </a:r>
          </a:p>
          <a:p>
            <a:pPr algn="ctr">
              <a:lnSpc>
                <a:spcPts val="3687"/>
              </a:lnSpc>
            </a:pPr>
          </a:p>
          <a:p>
            <a:pPr algn="ctr">
              <a:lnSpc>
                <a:spcPts val="2725"/>
              </a:lnSpc>
            </a:pPr>
            <a:r>
              <a:rPr lang="en-US" sz="3683">
                <a:solidFill>
                  <a:srgbClr val="240960"/>
                </a:solidFill>
                <a:latin typeface="Montserrat"/>
                <a:ea typeface="Montserrat"/>
                <a:cs typeface="Montserrat"/>
                <a:sym typeface="Montserrat"/>
              </a:rPr>
              <a:t>     </a:t>
            </a:r>
            <a:r>
              <a:rPr lang="en-US" sz="3683" b="true">
                <a:solidFill>
                  <a:srgbClr val="240960"/>
                </a:solidFill>
                <a:latin typeface="Montserrat Bold"/>
                <a:ea typeface="Montserrat Bold"/>
                <a:cs typeface="Montserrat Bold"/>
                <a:sym typeface="Montserrat Bold"/>
              </a:rPr>
              <a:t>Name:</a:t>
            </a:r>
            <a:r>
              <a:rPr lang="en-US" sz="3683">
                <a:solidFill>
                  <a:srgbClr val="240960"/>
                </a:solidFill>
                <a:latin typeface="Montserrat"/>
                <a:ea typeface="Montserrat"/>
                <a:cs typeface="Montserrat"/>
                <a:sym typeface="Montserrat"/>
              </a:rPr>
              <a:t> Satakshi Poddar</a:t>
            </a:r>
          </a:p>
          <a:p>
            <a:pPr algn="ctr">
              <a:lnSpc>
                <a:spcPts val="2725"/>
              </a:lnSpc>
            </a:pPr>
          </a:p>
          <a:p>
            <a:pPr algn="l">
              <a:lnSpc>
                <a:spcPts val="2725"/>
              </a:lnSpc>
            </a:pPr>
            <a:r>
              <a:rPr lang="en-US" sz="3683">
                <a:solidFill>
                  <a:srgbClr val="240960"/>
                </a:solidFill>
                <a:latin typeface="Montserrat"/>
                <a:ea typeface="Montserrat"/>
                <a:cs typeface="Montserrat"/>
                <a:sym typeface="Montserrat"/>
              </a:rPr>
              <a:t>                           </a:t>
            </a:r>
            <a:r>
              <a:rPr lang="en-US" sz="3683" b="true">
                <a:solidFill>
                  <a:srgbClr val="240960"/>
                </a:solidFill>
                <a:latin typeface="Montserrat Bold"/>
                <a:ea typeface="Montserrat Bold"/>
                <a:cs typeface="Montserrat Bold"/>
                <a:sym typeface="Montserrat Bold"/>
              </a:rPr>
              <a:t>Class: </a:t>
            </a:r>
            <a:r>
              <a:rPr lang="en-US" sz="3683">
                <a:solidFill>
                  <a:srgbClr val="240960"/>
                </a:solidFill>
                <a:latin typeface="Montserrat"/>
                <a:ea typeface="Montserrat"/>
                <a:cs typeface="Montserrat"/>
                <a:sym typeface="Montserrat"/>
              </a:rPr>
              <a:t>CSE-2</a:t>
            </a:r>
          </a:p>
          <a:p>
            <a:pPr algn="ctr">
              <a:lnSpc>
                <a:spcPts val="2355"/>
              </a:lnSpc>
            </a:pPr>
          </a:p>
          <a:p>
            <a:pPr algn="l">
              <a:lnSpc>
                <a:spcPts val="2723"/>
              </a:lnSpc>
            </a:pPr>
            <a:r>
              <a:rPr lang="en-US" sz="3680">
                <a:solidFill>
                  <a:srgbClr val="240960"/>
                </a:solidFill>
                <a:latin typeface="Montserrat"/>
                <a:ea typeface="Montserrat"/>
                <a:cs typeface="Montserrat"/>
                <a:sym typeface="Montserrat"/>
              </a:rPr>
              <a:t>                           </a:t>
            </a:r>
            <a:r>
              <a:rPr lang="en-US" sz="3680" b="true">
                <a:solidFill>
                  <a:srgbClr val="240960"/>
                </a:solidFill>
                <a:latin typeface="Montserrat Bold"/>
                <a:ea typeface="Montserrat Bold"/>
                <a:cs typeface="Montserrat Bold"/>
                <a:sym typeface="Montserrat Bold"/>
              </a:rPr>
              <a:t>Roll. No: </a:t>
            </a:r>
            <a:r>
              <a:rPr lang="en-US" sz="3680">
                <a:solidFill>
                  <a:srgbClr val="240960"/>
                </a:solidFill>
                <a:latin typeface="Montserrat"/>
                <a:ea typeface="Montserrat"/>
                <a:cs typeface="Montserrat"/>
                <a:sym typeface="Montserrat"/>
              </a:rPr>
              <a:t>074</a:t>
            </a:r>
          </a:p>
        </p:txBody>
      </p:sp>
      <p:sp>
        <p:nvSpPr>
          <p:cNvPr name="TextBox 17" id="17"/>
          <p:cNvSpPr txBox="true"/>
          <p:nvPr/>
        </p:nvSpPr>
        <p:spPr>
          <a:xfrm rot="0">
            <a:off x="3146057" y="3496231"/>
            <a:ext cx="11995885" cy="427795"/>
          </a:xfrm>
          <a:prstGeom prst="rect">
            <a:avLst/>
          </a:prstGeom>
        </p:spPr>
        <p:txBody>
          <a:bodyPr anchor="t" rtlCol="false" tIns="0" lIns="0" bIns="0" rIns="0">
            <a:spAutoFit/>
          </a:bodyPr>
          <a:lstStyle/>
          <a:p>
            <a:pPr algn="ctr">
              <a:lnSpc>
                <a:spcPts val="3370"/>
              </a:lnSpc>
            </a:pPr>
            <a:r>
              <a:rPr lang="en-US" sz="3240" i="true">
                <a:solidFill>
                  <a:srgbClr val="240960"/>
                </a:solidFill>
                <a:latin typeface="Montserrat Italics"/>
                <a:ea typeface="Montserrat Italics"/>
                <a:cs typeface="Montserrat Italics"/>
                <a:sym typeface="Montserrat Italics"/>
              </a:rPr>
              <a:t>Delivering Freshness and Convenience at Your Doorstep</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381634" y="-559259"/>
            <a:ext cx="6539718" cy="653971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5616191" y="3392157"/>
            <a:ext cx="7055617" cy="3502685"/>
            <a:chOff x="0" y="0"/>
            <a:chExt cx="9407490" cy="4670247"/>
          </a:xfrm>
        </p:grpSpPr>
        <p:sp>
          <p:nvSpPr>
            <p:cNvPr name="TextBox 6" id="6"/>
            <p:cNvSpPr txBox="true"/>
            <p:nvPr/>
          </p:nvSpPr>
          <p:spPr>
            <a:xfrm rot="0">
              <a:off x="0" y="514350"/>
              <a:ext cx="9407490" cy="2229703"/>
            </a:xfrm>
            <a:prstGeom prst="rect">
              <a:avLst/>
            </a:prstGeom>
          </p:spPr>
          <p:txBody>
            <a:bodyPr anchor="t" rtlCol="false" tIns="0" lIns="0" bIns="0" rIns="0">
              <a:spAutoFit/>
            </a:bodyPr>
            <a:lstStyle/>
            <a:p>
              <a:pPr algn="ctr">
                <a:lnSpc>
                  <a:spcPts val="10828"/>
                </a:lnSpc>
              </a:pPr>
              <a:r>
                <a:rPr lang="en-US" b="true" sz="13535">
                  <a:solidFill>
                    <a:srgbClr val="240960"/>
                  </a:solidFill>
                  <a:latin typeface="Montserrat Bold"/>
                  <a:ea typeface="Montserrat Bold"/>
                  <a:cs typeface="Montserrat Bold"/>
                  <a:sym typeface="Montserrat Bold"/>
                </a:rPr>
                <a:t>Thank</a:t>
              </a:r>
            </a:p>
          </p:txBody>
        </p:sp>
        <p:sp>
          <p:nvSpPr>
            <p:cNvPr name="TextBox 7" id="7"/>
            <p:cNvSpPr txBox="true"/>
            <p:nvPr/>
          </p:nvSpPr>
          <p:spPr>
            <a:xfrm rot="0">
              <a:off x="1541751" y="2440544"/>
              <a:ext cx="6654102" cy="2229703"/>
            </a:xfrm>
            <a:prstGeom prst="rect">
              <a:avLst/>
            </a:prstGeom>
          </p:spPr>
          <p:txBody>
            <a:bodyPr anchor="t" rtlCol="false" tIns="0" lIns="0" bIns="0" rIns="0">
              <a:spAutoFit/>
            </a:bodyPr>
            <a:lstStyle/>
            <a:p>
              <a:pPr algn="ctr">
                <a:lnSpc>
                  <a:spcPts val="10828"/>
                </a:lnSpc>
              </a:pPr>
              <a:r>
                <a:rPr lang="en-US" sz="13535">
                  <a:solidFill>
                    <a:srgbClr val="240960"/>
                  </a:solidFill>
                  <a:latin typeface="Montserrat"/>
                  <a:ea typeface="Montserrat"/>
                  <a:cs typeface="Montserrat"/>
                  <a:sym typeface="Montserrat"/>
                </a:rPr>
                <a:t>You.</a:t>
              </a:r>
            </a:p>
          </p:txBody>
        </p:sp>
      </p:grpSp>
      <p:grpSp>
        <p:nvGrpSpPr>
          <p:cNvPr name="Group 8" id="8"/>
          <p:cNvGrpSpPr/>
          <p:nvPr/>
        </p:nvGrpSpPr>
        <p:grpSpPr>
          <a:xfrm rot="-7357214">
            <a:off x="11329610" y="5898185"/>
            <a:ext cx="2684397" cy="268439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427162" y="1699864"/>
            <a:ext cx="1211134" cy="121113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transition spd="slow">
    <p:cover dir="r"/>
  </p:transition>
</p:sld>
</file>

<file path=ppt/slides/slide2.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837134" y="-3149299"/>
            <a:ext cx="5214383" cy="52143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99498" y="1830515"/>
            <a:ext cx="14152523" cy="6891819"/>
            <a:chOff x="0" y="0"/>
            <a:chExt cx="3727414" cy="1815129"/>
          </a:xfrm>
        </p:grpSpPr>
        <p:sp>
          <p:nvSpPr>
            <p:cNvPr name="Freeform 6" id="6"/>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7" id="7"/>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881430" y="8550343"/>
            <a:ext cx="7406570" cy="74065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3919307" y="244326"/>
            <a:ext cx="915882" cy="91588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673247" y="773112"/>
            <a:ext cx="7765207" cy="749300"/>
          </a:xfrm>
          <a:prstGeom prst="rect">
            <a:avLst/>
          </a:prstGeom>
        </p:spPr>
        <p:txBody>
          <a:bodyPr anchor="t" rtlCol="false" tIns="0" lIns="0" bIns="0" rIns="0">
            <a:spAutoFit/>
          </a:bodyPr>
          <a:lstStyle/>
          <a:p>
            <a:pPr algn="l">
              <a:lnSpc>
                <a:spcPts val="5200"/>
              </a:lnSpc>
            </a:pPr>
            <a:r>
              <a:rPr lang="en-US" sz="6500" b="true">
                <a:solidFill>
                  <a:srgbClr val="240960"/>
                </a:solidFill>
                <a:latin typeface="Montserrat Bold"/>
                <a:ea typeface="Montserrat Bold"/>
                <a:cs typeface="Montserrat Bold"/>
                <a:sym typeface="Montserrat Bold"/>
              </a:rPr>
              <a:t>About the project</a:t>
            </a:r>
          </a:p>
        </p:txBody>
      </p:sp>
      <p:sp>
        <p:nvSpPr>
          <p:cNvPr name="TextBox 15" id="15"/>
          <p:cNvSpPr txBox="true"/>
          <p:nvPr/>
        </p:nvSpPr>
        <p:spPr>
          <a:xfrm rot="0">
            <a:off x="1028700" y="1977157"/>
            <a:ext cx="15910028" cy="6608061"/>
          </a:xfrm>
          <a:prstGeom prst="rect">
            <a:avLst/>
          </a:prstGeom>
        </p:spPr>
        <p:txBody>
          <a:bodyPr anchor="t" rtlCol="false" tIns="0" lIns="0" bIns="0" rIns="0">
            <a:spAutoFit/>
          </a:bodyPr>
          <a:lstStyle/>
          <a:p>
            <a:pPr algn="just">
              <a:lnSpc>
                <a:spcPts val="2507"/>
              </a:lnSpc>
            </a:pPr>
            <a:r>
              <a:rPr lang="en-US" b="true" sz="2199" spc="-46">
                <a:solidFill>
                  <a:srgbClr val="240960"/>
                </a:solidFill>
                <a:latin typeface="Montserrat Bold"/>
                <a:ea typeface="Montserrat Bold"/>
                <a:cs typeface="Montserrat Bold"/>
                <a:sym typeface="Montserrat Bold"/>
              </a:rPr>
              <a:t>Objective-</a:t>
            </a:r>
            <a:r>
              <a:rPr lang="en-US" sz="2199" spc="-46">
                <a:solidFill>
                  <a:srgbClr val="240960"/>
                </a:solidFill>
                <a:latin typeface="Montserrat"/>
                <a:ea typeface="Montserrat"/>
                <a:cs typeface="Montserrat"/>
                <a:sym typeface="Montserrat"/>
              </a:rPr>
              <a:t> The Food Delivery App is developed with the aim of offering users a smooth and efficient platform for browsing and ordering food online. It focuses on simplifying the entire process—from exploring food items to placing an order and completing payment.</a:t>
            </a:r>
          </a:p>
          <a:p>
            <a:pPr algn="just">
              <a:lnSpc>
                <a:spcPts val="2507"/>
              </a:lnSpc>
            </a:pPr>
          </a:p>
          <a:p>
            <a:pPr algn="just">
              <a:lnSpc>
                <a:spcPts val="2507"/>
              </a:lnSpc>
            </a:pPr>
            <a:r>
              <a:rPr lang="en-US" b="true" sz="2199" spc="-46">
                <a:solidFill>
                  <a:srgbClr val="240960"/>
                </a:solidFill>
                <a:latin typeface="Montserrat Bold"/>
                <a:ea typeface="Montserrat Bold"/>
                <a:cs typeface="Montserrat Bold"/>
                <a:sym typeface="Montserrat Bold"/>
              </a:rPr>
              <a:t>Overview  :-</a:t>
            </a:r>
          </a:p>
          <a:p>
            <a:pPr algn="just">
              <a:lnSpc>
                <a:spcPts val="2507"/>
              </a:lnSpc>
            </a:pPr>
          </a:p>
          <a:p>
            <a:pPr algn="just">
              <a:lnSpc>
                <a:spcPts val="2507"/>
              </a:lnSpc>
            </a:pPr>
            <a:r>
              <a:rPr lang="en-US" sz="2199" spc="-46">
                <a:solidFill>
                  <a:srgbClr val="240960"/>
                </a:solidFill>
                <a:latin typeface="Montserrat"/>
                <a:ea typeface="Montserrat"/>
                <a:cs typeface="Montserrat"/>
                <a:sym typeface="Montserrat"/>
              </a:rPr>
              <a:t>This food delivery web application is designed to be intuitive and easy to navigate. Users can register, log in, and access a well-organized interface showcasing the most popular food items under "Best Sellers" and browse through various categorized offerings. The system is kept minimal yet functional to help new developers grasp the fundamental workings of a food-ordering system.</a:t>
            </a:r>
          </a:p>
          <a:p>
            <a:pPr algn="just">
              <a:lnSpc>
                <a:spcPts val="2507"/>
              </a:lnSpc>
            </a:pPr>
            <a:r>
              <a:rPr lang="en-US" sz="2199" spc="-46">
                <a:solidFill>
                  <a:srgbClr val="240960"/>
                </a:solidFill>
                <a:latin typeface="Montserrat"/>
                <a:ea typeface="Montserrat"/>
                <a:cs typeface="Montserrat"/>
                <a:sym typeface="Montserrat"/>
              </a:rPr>
              <a:t>Upon registration, users are prompted to select a role—Admin or Customer. Admins have the ability to manage and modify product categories and items, enabling backend control of the platform. Customers, on the other hand, can explore categories, view products, add items to their cart, and proceed to checkout and payment as per their requirements.</a:t>
            </a:r>
          </a:p>
          <a:p>
            <a:pPr algn="just">
              <a:lnSpc>
                <a:spcPts val="2507"/>
              </a:lnSpc>
            </a:pPr>
          </a:p>
          <a:p>
            <a:pPr algn="just">
              <a:lnSpc>
                <a:spcPts val="2507"/>
              </a:lnSpc>
            </a:pPr>
            <a:r>
              <a:rPr lang="en-US" sz="2199" spc="-46">
                <a:solidFill>
                  <a:srgbClr val="240960"/>
                </a:solidFill>
                <a:latin typeface="Montserrat"/>
                <a:ea typeface="Montserrat"/>
                <a:cs typeface="Montserrat"/>
                <a:sym typeface="Montserrat"/>
              </a:rPr>
              <a:t>Key functionalities include:</a:t>
            </a: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User registration and login for personalized access</a:t>
            </a:r>
            <a:r>
              <a:rPr lang="en-US" sz="2199" spc="-46">
                <a:solidFill>
                  <a:srgbClr val="240960"/>
                </a:solidFill>
                <a:latin typeface="Montserrat"/>
                <a:ea typeface="Montserrat"/>
                <a:cs typeface="Montserrat"/>
                <a:sym typeface="Montserrat"/>
              </a:rPr>
              <a:t> with password reset facilities</a:t>
            </a: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Role-based access: Admins manage content, tourists explore and order food items</a:t>
            </a: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B</a:t>
            </a:r>
            <a:r>
              <a:rPr lang="en-US" sz="2199" spc="-46">
                <a:solidFill>
                  <a:srgbClr val="240960"/>
                </a:solidFill>
                <a:latin typeface="Montserrat"/>
                <a:ea typeface="Montserrat"/>
                <a:cs typeface="Montserrat"/>
                <a:sym typeface="Montserrat"/>
              </a:rPr>
              <a:t>rowsing Restaurants and Dishes with detailed Category Classification</a:t>
            </a: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Review and rating system for shared travel experiences</a:t>
            </a: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Add to Cart facilities, Place Orders and Payments</a:t>
            </a:r>
          </a:p>
        </p:txBody>
      </p:sp>
      <p:grpSp>
        <p:nvGrpSpPr>
          <p:cNvPr name="Group 16" id="16"/>
          <p:cNvGrpSpPr/>
          <p:nvPr/>
        </p:nvGrpSpPr>
        <p:grpSpPr>
          <a:xfrm rot="0">
            <a:off x="17078968" y="9815290"/>
            <a:ext cx="1209032" cy="271312"/>
            <a:chOff x="0" y="0"/>
            <a:chExt cx="1612043" cy="361749"/>
          </a:xfrm>
        </p:grpSpPr>
        <p:sp>
          <p:nvSpPr>
            <p:cNvPr name="TextBox 17" id="17"/>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8" id="18"/>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01</a:t>
              </a:r>
            </a:p>
          </p:txBody>
        </p:sp>
      </p:grpSp>
      <p:grpSp>
        <p:nvGrpSpPr>
          <p:cNvPr name="Group 19" id="19"/>
          <p:cNvGrpSpPr/>
          <p:nvPr/>
        </p:nvGrpSpPr>
        <p:grpSpPr>
          <a:xfrm rot="0">
            <a:off x="-13657223" y="3985175"/>
            <a:ext cx="14152523" cy="6891819"/>
            <a:chOff x="0" y="0"/>
            <a:chExt cx="3727414" cy="1815129"/>
          </a:xfrm>
        </p:grpSpPr>
        <p:sp>
          <p:nvSpPr>
            <p:cNvPr name="Freeform 20" id="20"/>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21" id="21"/>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spTree>
  </p:cSld>
  <p:clrMapOvr>
    <a:masterClrMapping/>
  </p:clrMapOvr>
  <p:transition spd="slow">
    <p:cover dir="r"/>
  </p:transition>
</p:sld>
</file>

<file path=ppt/slides/slide3.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837134" y="-3149299"/>
            <a:ext cx="5214383" cy="52143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99498" y="1830515"/>
            <a:ext cx="14152523" cy="6891819"/>
            <a:chOff x="0" y="0"/>
            <a:chExt cx="3727414" cy="1815129"/>
          </a:xfrm>
        </p:grpSpPr>
        <p:sp>
          <p:nvSpPr>
            <p:cNvPr name="Freeform 6" id="6"/>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7" id="7"/>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881430" y="8550343"/>
            <a:ext cx="7406570" cy="74065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078968" y="9815290"/>
            <a:ext cx="1209032" cy="271312"/>
            <a:chOff x="0" y="0"/>
            <a:chExt cx="1612043" cy="361749"/>
          </a:xfrm>
        </p:grpSpPr>
        <p:sp>
          <p:nvSpPr>
            <p:cNvPr name="TextBox 12" id="12"/>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3" id="13"/>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02</a:t>
              </a:r>
            </a:p>
          </p:txBody>
        </p:sp>
      </p:grpSp>
      <p:grpSp>
        <p:nvGrpSpPr>
          <p:cNvPr name="Group 14" id="14"/>
          <p:cNvGrpSpPr/>
          <p:nvPr/>
        </p:nvGrpSpPr>
        <p:grpSpPr>
          <a:xfrm rot="0">
            <a:off x="3919307" y="244326"/>
            <a:ext cx="915882" cy="9158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6680002" y="426360"/>
            <a:ext cx="3798927"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Features</a:t>
            </a:r>
          </a:p>
        </p:txBody>
      </p:sp>
      <p:sp>
        <p:nvSpPr>
          <p:cNvPr name="TextBox 18" id="18"/>
          <p:cNvSpPr txBox="true"/>
          <p:nvPr/>
        </p:nvSpPr>
        <p:spPr>
          <a:xfrm rot="0">
            <a:off x="3367866" y="1907286"/>
            <a:ext cx="12095924" cy="321564"/>
          </a:xfrm>
          <a:prstGeom prst="rect">
            <a:avLst/>
          </a:prstGeom>
        </p:spPr>
        <p:txBody>
          <a:bodyPr anchor="t" rtlCol="false" tIns="0" lIns="0" bIns="0" rIns="0">
            <a:spAutoFit/>
          </a:bodyPr>
          <a:lstStyle/>
          <a:p>
            <a:pPr algn="just">
              <a:lnSpc>
                <a:spcPts val="2507"/>
              </a:lnSpc>
            </a:pPr>
          </a:p>
        </p:txBody>
      </p:sp>
      <p:sp>
        <p:nvSpPr>
          <p:cNvPr name="TextBox 19" id="19"/>
          <p:cNvSpPr txBox="true"/>
          <p:nvPr/>
        </p:nvSpPr>
        <p:spPr>
          <a:xfrm rot="0">
            <a:off x="1028700" y="2422394"/>
            <a:ext cx="14550238" cy="5979414"/>
          </a:xfrm>
          <a:prstGeom prst="rect">
            <a:avLst/>
          </a:prstGeom>
        </p:spPr>
        <p:txBody>
          <a:bodyPr anchor="t" rtlCol="false" tIns="0" lIns="0" bIns="0" rIns="0">
            <a:spAutoFit/>
          </a:bodyPr>
          <a:lstStyle/>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User Registration &amp; Login</a:t>
            </a:r>
            <a:r>
              <a:rPr lang="en-US" sz="2199" spc="-46" u="sng">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 Allows customers to register, log in, and manage their account. It ensures only authorized users can place orders and access personalized features.</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Best Sellers</a:t>
            </a:r>
            <a:r>
              <a:rPr lang="en-US" sz="2199" spc="-46" u="sng">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a:t>
            </a:r>
            <a:r>
              <a:rPr lang="en-US" sz="2199" spc="-46">
                <a:solidFill>
                  <a:srgbClr val="240960"/>
                </a:solidFill>
                <a:latin typeface="Montserrat"/>
                <a:ea typeface="Montserrat"/>
                <a:cs typeface="Montserrat"/>
                <a:sym typeface="Montserrat"/>
              </a:rPr>
              <a:t> Users can view top-selling products for quick and popular choices. It helps users make faster decisions by showcasing trending favorites.</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Product Categories</a:t>
            </a:r>
            <a:r>
              <a:rPr lang="en-US" sz="2199" spc="-46">
                <a:solidFill>
                  <a:srgbClr val="240960"/>
                </a:solidFill>
                <a:latin typeface="Montserrat"/>
                <a:ea typeface="Montserrat"/>
                <a:cs typeface="Montserrat"/>
                <a:sym typeface="Montserrat"/>
              </a:rPr>
              <a:t> - A categorized view for easy browsing of different types of food (e.g., pizza, desserts). This structured layout allows for effortless browsing and a better discovery experience.</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Order Placement</a:t>
            </a:r>
            <a:r>
              <a:rPr lang="en-US" sz="2199" spc="-46">
                <a:solidFill>
                  <a:srgbClr val="240960"/>
                </a:solidFill>
                <a:latin typeface="Montserrat"/>
                <a:ea typeface="Montserrat"/>
                <a:cs typeface="Montserrat"/>
                <a:sym typeface="Montserrat"/>
              </a:rPr>
              <a:t> - Provides a smooth and intuitive process to select food items, add them to the cart, and complete the purchase.  The flow is optimized for minimal clicks and maximum convenience, ensuring a fast and efficient ordering experience.</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Payment Gateway</a:t>
            </a:r>
            <a:r>
              <a:rPr lang="en-US" sz="2199" spc="-46">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 Supports a variety of secure and widely used payment methods, including UPI, debit/credit cards, and net banking. This integration ensures safety, reliability, and a hassle-free checkout experience for users.</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User-Friendly Interface</a:t>
            </a:r>
            <a:r>
              <a:rPr lang="en-US" sz="2199" spc="-46">
                <a:solidFill>
                  <a:srgbClr val="240960"/>
                </a:solidFill>
                <a:latin typeface="Montserrat"/>
                <a:ea typeface="Montserrat"/>
                <a:cs typeface="Montserrat"/>
                <a:sym typeface="Montserrat"/>
              </a:rPr>
              <a:t> - Features a clean, responsive, and intuitive design for seamless interaction.</a:t>
            </a:r>
          </a:p>
          <a:p>
            <a:pPr algn="l">
              <a:lnSpc>
                <a:spcPts val="2507"/>
              </a:lnSpc>
            </a:pPr>
            <a:r>
              <a:rPr lang="en-US" sz="2199" spc="-46">
                <a:solidFill>
                  <a:srgbClr val="240960"/>
                </a:solidFill>
                <a:latin typeface="Montserrat"/>
                <a:ea typeface="Montserrat"/>
                <a:cs typeface="Montserrat"/>
                <a:sym typeface="Montserrat"/>
              </a:rPr>
              <a:t>       The interface is designed to cater to both beginners and frequent users alike.</a:t>
            </a:r>
          </a:p>
        </p:txBody>
      </p:sp>
    </p:spTree>
  </p:cSld>
  <p:clrMapOvr>
    <a:masterClrMapping/>
  </p:clrMapOvr>
  <p:transition spd="slow">
    <p:cover dir="r"/>
  </p:transition>
</p:sld>
</file>

<file path=ppt/slides/slide4.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1830515"/>
            <a:ext cx="14152523" cy="6891819"/>
            <a:chOff x="0" y="0"/>
            <a:chExt cx="3727414" cy="1815129"/>
          </a:xfrm>
        </p:grpSpPr>
        <p:sp>
          <p:nvSpPr>
            <p:cNvPr name="Freeform 3" id="3"/>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37134" y="-3149299"/>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3919307" y="244326"/>
            <a:ext cx="915882" cy="915882"/>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0881430" y="8550343"/>
            <a:ext cx="7406570" cy="740657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078968" y="9815290"/>
            <a:ext cx="1209032" cy="498867"/>
            <a:chOff x="0" y="0"/>
            <a:chExt cx="1612043" cy="665156"/>
          </a:xfrm>
        </p:grpSpPr>
        <p:sp>
          <p:nvSpPr>
            <p:cNvPr name="TextBox 15" id="15"/>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6" id="16"/>
            <p:cNvSpPr txBox="true"/>
            <p:nvPr/>
          </p:nvSpPr>
          <p:spPr>
            <a:xfrm rot="0">
              <a:off x="965394" y="28575"/>
              <a:ext cx="646648" cy="6365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03</a:t>
              </a:r>
            </a:p>
            <a:p>
              <a:pPr algn="l">
                <a:lnSpc>
                  <a:spcPts val="1859"/>
                </a:lnSpc>
              </a:pPr>
            </a:p>
          </p:txBody>
        </p:sp>
      </p:grpSp>
      <p:sp>
        <p:nvSpPr>
          <p:cNvPr name="TextBox 17" id="17"/>
          <p:cNvSpPr txBox="true"/>
          <p:nvPr/>
        </p:nvSpPr>
        <p:spPr>
          <a:xfrm rot="0">
            <a:off x="4427395" y="533146"/>
            <a:ext cx="8491657"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Module Description</a:t>
            </a:r>
          </a:p>
        </p:txBody>
      </p:sp>
      <p:sp>
        <p:nvSpPr>
          <p:cNvPr name="TextBox 18" id="18"/>
          <p:cNvSpPr txBox="true"/>
          <p:nvPr/>
        </p:nvSpPr>
        <p:spPr>
          <a:xfrm rot="0">
            <a:off x="1028700" y="2074609"/>
            <a:ext cx="14550238" cy="6922389"/>
          </a:xfrm>
          <a:prstGeom prst="rect">
            <a:avLst/>
          </a:prstGeom>
        </p:spPr>
        <p:txBody>
          <a:bodyPr anchor="t" rtlCol="false" tIns="0" lIns="0" bIns="0" rIns="0">
            <a:spAutoFit/>
          </a:bodyPr>
          <a:lstStyle/>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Users</a:t>
            </a:r>
            <a:r>
              <a:rPr lang="en-US" b="true" sz="2199" spc="-46">
                <a:solidFill>
                  <a:srgbClr val="240960"/>
                </a:solidFill>
                <a:latin typeface="Montserrat Bold"/>
                <a:ea typeface="Montserrat Bold"/>
                <a:cs typeface="Montserrat Bold"/>
                <a:sym typeface="Montserrat Bold"/>
              </a:rPr>
              <a:t> </a:t>
            </a:r>
            <a:r>
              <a:rPr lang="en-US" sz="2199" spc="-46">
                <a:solidFill>
                  <a:srgbClr val="240960"/>
                </a:solidFill>
                <a:latin typeface="Montserrat"/>
                <a:ea typeface="Montserrat"/>
                <a:cs typeface="Montserrat"/>
                <a:sym typeface="Montserrat"/>
              </a:rPr>
              <a:t>-</a:t>
            </a:r>
            <a:r>
              <a:rPr lang="en-US" b="true" sz="2199" spc="-46">
                <a:solidFill>
                  <a:srgbClr val="240960"/>
                </a:solidFill>
                <a:latin typeface="Montserrat Bold"/>
                <a:ea typeface="Montserrat Bold"/>
                <a:cs typeface="Montserrat Bold"/>
                <a:sym typeface="Montserrat Bold"/>
              </a:rPr>
              <a:t> </a:t>
            </a:r>
            <a:r>
              <a:rPr lang="en-US" sz="2199" spc="-46">
                <a:solidFill>
                  <a:srgbClr val="240960"/>
                </a:solidFill>
                <a:latin typeface="Montserrat"/>
                <a:ea typeface="Montserrat"/>
                <a:cs typeface="Montserrat"/>
                <a:sym typeface="Montserrat"/>
              </a:rPr>
              <a:t>Manages user-related information including full name, email, encrypted password, and assigned role (either admin or customer). Admins have privileges to manage backend data, while customers interact with products and place orders.</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Category</a:t>
            </a:r>
            <a:r>
              <a:rPr lang="en-US" b="true" sz="2199" spc="-46">
                <a:solidFill>
                  <a:srgbClr val="240960"/>
                </a:solidFill>
                <a:latin typeface="Montserrat Bold"/>
                <a:ea typeface="Montserrat Bold"/>
                <a:cs typeface="Montserrat Bold"/>
                <a:sym typeface="Montserrat Bold"/>
              </a:rPr>
              <a:t> </a:t>
            </a:r>
            <a:r>
              <a:rPr lang="en-US" sz="2199" spc="-46">
                <a:solidFill>
                  <a:srgbClr val="240960"/>
                </a:solidFill>
                <a:latin typeface="Montserrat"/>
                <a:ea typeface="Montserrat"/>
                <a:cs typeface="Montserrat"/>
                <a:sym typeface="Montserrat"/>
              </a:rPr>
              <a:t>- Defines the classification of food items into logical groups like Pizza, Desserts, or Beverages for better organization and user-friendly browsing within the application.</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It</a:t>
            </a:r>
            <a:r>
              <a:rPr lang="en-US" b="true" sz="2199" spc="-46" u="sng">
                <a:solidFill>
                  <a:srgbClr val="240960"/>
                </a:solidFill>
                <a:latin typeface="Montserrat Bold"/>
                <a:ea typeface="Montserrat Bold"/>
                <a:cs typeface="Montserrat Bold"/>
                <a:sym typeface="Montserrat Bold"/>
              </a:rPr>
              <a:t>em</a:t>
            </a:r>
            <a:r>
              <a:rPr lang="en-US" b="true" sz="2199" spc="-46">
                <a:solidFill>
                  <a:srgbClr val="240960"/>
                </a:solidFill>
                <a:latin typeface="Montserrat Bold"/>
                <a:ea typeface="Montserrat Bold"/>
                <a:cs typeface="Montserrat Bold"/>
                <a:sym typeface="Montserrat Bold"/>
              </a:rPr>
              <a:t> </a:t>
            </a:r>
            <a:r>
              <a:rPr lang="en-US" sz="2199" spc="-46">
                <a:solidFill>
                  <a:srgbClr val="240960"/>
                </a:solidFill>
                <a:latin typeface="Montserrat"/>
                <a:ea typeface="Montserrat"/>
                <a:cs typeface="Montserrat"/>
                <a:sym typeface="Montserrat"/>
              </a:rPr>
              <a:t>-</a:t>
            </a:r>
            <a:r>
              <a:rPr lang="en-US" b="true" sz="2199" spc="-46">
                <a:solidFill>
                  <a:srgbClr val="240960"/>
                </a:solidFill>
                <a:latin typeface="Montserrat Bold"/>
                <a:ea typeface="Montserrat Bold"/>
                <a:cs typeface="Montserrat Bold"/>
                <a:sym typeface="Montserrat Bold"/>
              </a:rPr>
              <a:t> </a:t>
            </a:r>
            <a:r>
              <a:rPr lang="en-US" sz="2199" spc="-46">
                <a:solidFill>
                  <a:srgbClr val="240960"/>
                </a:solidFill>
                <a:latin typeface="Montserrat"/>
                <a:ea typeface="Montserrat"/>
                <a:cs typeface="Montserrat"/>
                <a:sym typeface="Montserrat"/>
              </a:rPr>
              <a:t>Represents each individual food product with properties such as name, price, image URL, category reference, and availability status. It serves as the core entity for what users can view and purchase.</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ItemOrder</a:t>
            </a:r>
            <a:r>
              <a:rPr lang="en-US" b="true" sz="2199" spc="-46">
                <a:solidFill>
                  <a:srgbClr val="240960"/>
                </a:solidFill>
                <a:latin typeface="Montserrat Bold"/>
                <a:ea typeface="Montserrat Bold"/>
                <a:cs typeface="Montserrat Bold"/>
                <a:sym typeface="Montserrat Bold"/>
              </a:rPr>
              <a:t> </a:t>
            </a:r>
            <a:r>
              <a:rPr lang="en-US" sz="2199" spc="-46">
                <a:solidFill>
                  <a:srgbClr val="240960"/>
                </a:solidFill>
                <a:latin typeface="Montserrat"/>
                <a:ea typeface="Montserrat"/>
                <a:cs typeface="Montserrat"/>
                <a:sym typeface="Montserrat"/>
              </a:rPr>
              <a:t>- Tracks each order placed by a customer, storing key order information like order ID, date/time of placement, total cost, payment status, and a reference to the user who placed the order.</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ItemOrderDetails</a:t>
            </a:r>
            <a:r>
              <a:rPr lang="en-US" b="true" sz="2199" spc="-46" u="none">
                <a:solidFill>
                  <a:srgbClr val="240960"/>
                </a:solidFill>
                <a:latin typeface="Montserrat Bold"/>
                <a:ea typeface="Montserrat Bold"/>
                <a:cs typeface="Montserrat Bold"/>
                <a:sym typeface="Montserrat Bold"/>
              </a:rPr>
              <a:t> </a:t>
            </a:r>
            <a:r>
              <a:rPr lang="en-US" sz="2199" spc="-46" u="none">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Provides line-by-line information of an order, such as the quantity of each item, associated item reference, unit price, and calculated subtotal. It forms the detailed view of what was purchased in a single order.</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Payments</a:t>
            </a:r>
            <a:r>
              <a:rPr lang="en-US" b="true" sz="2199" spc="-46">
                <a:solidFill>
                  <a:srgbClr val="240960"/>
                </a:solidFill>
                <a:latin typeface="Montserrat Bold"/>
                <a:ea typeface="Montserrat Bold"/>
                <a:cs typeface="Montserrat Bold"/>
                <a:sym typeface="Montserrat Bold"/>
              </a:rPr>
              <a:t> </a:t>
            </a:r>
            <a:r>
              <a:rPr lang="en-US" sz="2199" spc="-46">
                <a:solidFill>
                  <a:srgbClr val="240960"/>
                </a:solidFill>
                <a:latin typeface="Montserrat"/>
                <a:ea typeface="Montserrat"/>
                <a:cs typeface="Montserrat"/>
                <a:sym typeface="Montserrat"/>
              </a:rPr>
              <a:t>- Captures payment transaction details including payment ID, method (e.g., Razorpay), amount paid, date/time of payment, and current status (e.g., success, pending, or failed). It links with the corresponding order for verification.</a:t>
            </a:r>
          </a:p>
          <a:p>
            <a:pPr algn="l">
              <a:lnSpc>
                <a:spcPts val="2507"/>
              </a:lnSpc>
            </a:pPr>
          </a:p>
        </p:txBody>
      </p:sp>
    </p:spTree>
  </p:cSld>
  <p:clrMapOvr>
    <a:masterClrMapping/>
  </p:clrMapOvr>
  <p:transition spd="slow">
    <p:cover dir="r"/>
  </p:transition>
</p:sld>
</file>

<file path=ppt/slides/slide5.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1830515"/>
            <a:ext cx="14152523" cy="6891819"/>
            <a:chOff x="0" y="0"/>
            <a:chExt cx="3727414" cy="1815129"/>
          </a:xfrm>
        </p:grpSpPr>
        <p:sp>
          <p:nvSpPr>
            <p:cNvPr name="Freeform 3" id="3"/>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881430" y="8550343"/>
            <a:ext cx="7406570" cy="740657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7078968" y="9815290"/>
            <a:ext cx="1209032" cy="271312"/>
            <a:chOff x="0" y="0"/>
            <a:chExt cx="1612043" cy="361749"/>
          </a:xfrm>
        </p:grpSpPr>
        <p:sp>
          <p:nvSpPr>
            <p:cNvPr name="TextBox 9" id="9"/>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0" id="10"/>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04</a:t>
              </a:r>
            </a:p>
          </p:txBody>
        </p:sp>
      </p:grpSp>
      <p:grpSp>
        <p:nvGrpSpPr>
          <p:cNvPr name="Group 11" id="11"/>
          <p:cNvGrpSpPr/>
          <p:nvPr/>
        </p:nvGrpSpPr>
        <p:grpSpPr>
          <a:xfrm rot="0">
            <a:off x="-837134" y="-3149299"/>
            <a:ext cx="5214383" cy="5214383"/>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3919307" y="244326"/>
            <a:ext cx="915882" cy="9158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770057" y="401638"/>
            <a:ext cx="15613856"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Software &amp; Hardware Requirements</a:t>
            </a:r>
          </a:p>
        </p:txBody>
      </p:sp>
      <p:sp>
        <p:nvSpPr>
          <p:cNvPr name="TextBox 18" id="18"/>
          <p:cNvSpPr txBox="true"/>
          <p:nvPr/>
        </p:nvSpPr>
        <p:spPr>
          <a:xfrm rot="0">
            <a:off x="1028700" y="2039620"/>
            <a:ext cx="14995065" cy="6563995"/>
          </a:xfrm>
          <a:prstGeom prst="rect">
            <a:avLst/>
          </a:prstGeom>
        </p:spPr>
        <p:txBody>
          <a:bodyPr anchor="t" rtlCol="false" tIns="0" lIns="0" bIns="0" rIns="0">
            <a:spAutoFit/>
          </a:bodyPr>
          <a:lstStyle/>
          <a:p>
            <a:pPr algn="l">
              <a:lnSpc>
                <a:spcPts val="3079"/>
              </a:lnSpc>
            </a:pPr>
            <a:r>
              <a:rPr lang="en-US" sz="2199" u="sng" b="true">
                <a:solidFill>
                  <a:srgbClr val="240960"/>
                </a:solidFill>
                <a:latin typeface="Montserrat Bold"/>
                <a:ea typeface="Montserrat Bold"/>
                <a:cs typeface="Montserrat Bold"/>
                <a:sym typeface="Montserrat Bold"/>
              </a:rPr>
              <a:t>Software Requirements</a:t>
            </a:r>
            <a:r>
              <a:rPr lang="en-US" sz="2199" b="true">
                <a:solidFill>
                  <a:srgbClr val="240960"/>
                </a:solidFill>
                <a:latin typeface="Montserrat Bold"/>
                <a:ea typeface="Montserrat Bold"/>
                <a:cs typeface="Montserrat Bold"/>
                <a:sym typeface="Montserrat Bold"/>
              </a:rPr>
              <a:t>: -</a:t>
            </a:r>
          </a:p>
          <a:p>
            <a:pPr algn="ctr">
              <a:lnSpc>
                <a:spcPts val="3079"/>
              </a:lnSpc>
            </a:pPr>
          </a:p>
          <a:p>
            <a:pPr algn="l">
              <a:lnSpc>
                <a:spcPts val="2507"/>
              </a:lnSpc>
            </a:pPr>
            <a:r>
              <a:rPr lang="en-US" b="true" sz="2199" i="true" spc="-46">
                <a:solidFill>
                  <a:srgbClr val="240960"/>
                </a:solidFill>
                <a:latin typeface="Montserrat Bold Italics"/>
                <a:ea typeface="Montserrat Bold Italics"/>
                <a:cs typeface="Montserrat Bold Italics"/>
                <a:sym typeface="Montserrat Bold Italics"/>
              </a:rPr>
              <a:t>       Development Tools </a:t>
            </a:r>
            <a:r>
              <a:rPr lang="en-US" sz="2199" spc="-46">
                <a:solidFill>
                  <a:srgbClr val="240960"/>
                </a:solidFill>
                <a:latin typeface="Montserrat"/>
                <a:ea typeface="Montserrat"/>
                <a:cs typeface="Montserrat"/>
                <a:sym typeface="Montserrat"/>
              </a:rPr>
              <a:t>- Eclipse IDE or IntelliJ IDEA, VS Code, Postman API</a:t>
            </a:r>
          </a:p>
          <a:p>
            <a:pPr algn="l">
              <a:lnSpc>
                <a:spcPts val="2507"/>
              </a:lnSpc>
            </a:pPr>
          </a:p>
          <a:p>
            <a:pPr algn="l">
              <a:lnSpc>
                <a:spcPts val="2507"/>
              </a:lnSpc>
            </a:pPr>
            <a:r>
              <a:rPr lang="en-US" b="true" sz="2199" i="true" spc="-46">
                <a:solidFill>
                  <a:srgbClr val="240960"/>
                </a:solidFill>
                <a:latin typeface="Montserrat Bold Italics"/>
                <a:ea typeface="Montserrat Bold Italics"/>
                <a:cs typeface="Montserrat Bold Italics"/>
                <a:sym typeface="Montserrat Bold Italics"/>
              </a:rPr>
              <a:t>       </a:t>
            </a:r>
            <a:r>
              <a:rPr lang="en-US" b="true" sz="2199" i="true" spc="-46">
                <a:solidFill>
                  <a:srgbClr val="240960"/>
                </a:solidFill>
                <a:latin typeface="Montserrat Bold Italics"/>
                <a:ea typeface="Montserrat Bold Italics"/>
                <a:cs typeface="Montserrat Bold Italics"/>
                <a:sym typeface="Montserrat Bold Italics"/>
              </a:rPr>
              <a:t>Database</a:t>
            </a:r>
            <a:r>
              <a:rPr lang="en-US" sz="2199" spc="-46">
                <a:solidFill>
                  <a:srgbClr val="240960"/>
                </a:solidFill>
                <a:latin typeface="Montserrat"/>
                <a:ea typeface="Montserrat"/>
                <a:cs typeface="Montserrat"/>
                <a:sym typeface="Montserrat"/>
              </a:rPr>
              <a:t> - MySql, SQL Plus</a:t>
            </a:r>
          </a:p>
          <a:p>
            <a:pPr algn="l">
              <a:lnSpc>
                <a:spcPts val="2507"/>
              </a:lnSpc>
            </a:pPr>
          </a:p>
          <a:p>
            <a:pPr algn="l">
              <a:lnSpc>
                <a:spcPts val="2507"/>
              </a:lnSpc>
            </a:pPr>
            <a:r>
              <a:rPr lang="en-US" b="true" sz="2199" i="true" spc="-46">
                <a:solidFill>
                  <a:srgbClr val="240960"/>
                </a:solidFill>
                <a:latin typeface="Montserrat Bold Italics"/>
                <a:ea typeface="Montserrat Bold Italics"/>
                <a:cs typeface="Montserrat Bold Italics"/>
                <a:sym typeface="Montserrat Bold Italics"/>
              </a:rPr>
              <a:t>       </a:t>
            </a:r>
            <a:r>
              <a:rPr lang="en-US" b="true" sz="2199" i="true" spc="-46">
                <a:solidFill>
                  <a:srgbClr val="240960"/>
                </a:solidFill>
                <a:latin typeface="Montserrat Bold Italics"/>
                <a:ea typeface="Montserrat Bold Italics"/>
                <a:cs typeface="Montserrat Bold Italics"/>
                <a:sym typeface="Montserrat Bold Italics"/>
              </a:rPr>
              <a:t>Payment Gateway</a:t>
            </a:r>
            <a:r>
              <a:rPr lang="en-US" sz="2199" spc="-46">
                <a:solidFill>
                  <a:srgbClr val="240960"/>
                </a:solidFill>
                <a:latin typeface="Montserrat"/>
                <a:ea typeface="Montserrat"/>
                <a:cs typeface="Montserrat"/>
                <a:sym typeface="Montserrat"/>
              </a:rPr>
              <a:t> - Razorpay (for secure online transactions)</a:t>
            </a:r>
          </a:p>
          <a:p>
            <a:pPr algn="l">
              <a:lnSpc>
                <a:spcPts val="2507"/>
              </a:lnSpc>
            </a:pPr>
            <a:r>
              <a:rPr lang="en-US" sz="2199" spc="-46" b="true">
                <a:solidFill>
                  <a:srgbClr val="240960"/>
                </a:solidFill>
                <a:latin typeface="Montserrat Bold"/>
                <a:ea typeface="Montserrat Bold"/>
                <a:cs typeface="Montserrat Bold"/>
                <a:sym typeface="Montserrat Bold"/>
              </a:rPr>
              <a:t>    </a:t>
            </a:r>
          </a:p>
          <a:p>
            <a:pPr algn="l">
              <a:lnSpc>
                <a:spcPts val="2507"/>
              </a:lnSpc>
            </a:pPr>
            <a:r>
              <a:rPr lang="en-US" sz="2199" spc="-46" b="true">
                <a:solidFill>
                  <a:srgbClr val="240960"/>
                </a:solidFill>
                <a:latin typeface="Montserrat Bold"/>
                <a:ea typeface="Montserrat Bold"/>
                <a:cs typeface="Montserrat Bold"/>
                <a:sym typeface="Montserrat Bold"/>
              </a:rPr>
              <a:t>       </a:t>
            </a:r>
            <a:r>
              <a:rPr lang="en-US" b="true" sz="2199" i="true" spc="-46">
                <a:solidFill>
                  <a:srgbClr val="240960"/>
                </a:solidFill>
                <a:latin typeface="Montserrat Bold Italics"/>
                <a:ea typeface="Montserrat Bold Italics"/>
                <a:cs typeface="Montserrat Bold Italics"/>
                <a:sym typeface="Montserrat Bold Italics"/>
              </a:rPr>
              <a:t>Programming languages </a:t>
            </a:r>
            <a:r>
              <a:rPr lang="en-US" sz="2199" spc="-46">
                <a:solidFill>
                  <a:srgbClr val="240960"/>
                </a:solidFill>
                <a:latin typeface="Montserrat"/>
                <a:ea typeface="Montserrat"/>
                <a:cs typeface="Montserrat"/>
                <a:sym typeface="Montserrat"/>
              </a:rPr>
              <a:t>- JavaScript, CSS, Java</a:t>
            </a:r>
          </a:p>
          <a:p>
            <a:pPr algn="l">
              <a:lnSpc>
                <a:spcPts val="2507"/>
              </a:lnSpc>
            </a:pPr>
          </a:p>
          <a:p>
            <a:pPr algn="l">
              <a:lnSpc>
                <a:spcPts val="2507"/>
              </a:lnSpc>
            </a:pPr>
            <a:r>
              <a:rPr lang="en-US" sz="2199" spc="-46" b="true">
                <a:solidFill>
                  <a:srgbClr val="240960"/>
                </a:solidFill>
                <a:latin typeface="Montserrat Bold"/>
                <a:ea typeface="Montserrat Bold"/>
                <a:cs typeface="Montserrat Bold"/>
                <a:sym typeface="Montserrat Bold"/>
              </a:rPr>
              <a:t>       </a:t>
            </a:r>
            <a:r>
              <a:rPr lang="en-US" b="true" sz="2199" i="true" spc="-46">
                <a:solidFill>
                  <a:srgbClr val="240960"/>
                </a:solidFill>
                <a:latin typeface="Montserrat Bold Italics"/>
                <a:ea typeface="Montserrat Bold Italics"/>
                <a:cs typeface="Montserrat Bold Italics"/>
                <a:sym typeface="Montserrat Bold Italics"/>
              </a:rPr>
              <a:t>Frameworks</a:t>
            </a:r>
            <a:r>
              <a:rPr lang="en-US" sz="2199" spc="-46" b="true">
                <a:solidFill>
                  <a:srgbClr val="240960"/>
                </a:solidFill>
                <a:latin typeface="Montserrat Bold"/>
                <a:ea typeface="Montserrat Bold"/>
                <a:cs typeface="Montserrat Bold"/>
                <a:sym typeface="Montserrat Bold"/>
              </a:rPr>
              <a:t> </a:t>
            </a:r>
            <a:r>
              <a:rPr lang="en-US" sz="2199" spc="-46">
                <a:solidFill>
                  <a:srgbClr val="240960"/>
                </a:solidFill>
                <a:latin typeface="Montserrat"/>
                <a:ea typeface="Montserrat"/>
                <a:cs typeface="Montserrat"/>
                <a:sym typeface="Montserrat"/>
              </a:rPr>
              <a:t>- Spring, SpringBoot, React, NodeJS, Hibernate</a:t>
            </a:r>
          </a:p>
          <a:p>
            <a:pPr algn="l">
              <a:lnSpc>
                <a:spcPts val="2507"/>
              </a:lnSpc>
            </a:pPr>
          </a:p>
          <a:p>
            <a:pPr algn="l">
              <a:lnSpc>
                <a:spcPts val="2507"/>
              </a:lnSpc>
            </a:pPr>
            <a:r>
              <a:rPr lang="en-US" sz="2199" spc="-46" b="true">
                <a:solidFill>
                  <a:srgbClr val="240960"/>
                </a:solidFill>
                <a:latin typeface="Montserrat Bold"/>
                <a:ea typeface="Montserrat Bold"/>
                <a:cs typeface="Montserrat Bold"/>
                <a:sym typeface="Montserrat Bold"/>
              </a:rPr>
              <a:t>       </a:t>
            </a:r>
            <a:r>
              <a:rPr lang="en-US" b="true" sz="2199" i="true" spc="-46">
                <a:solidFill>
                  <a:srgbClr val="240960"/>
                </a:solidFill>
                <a:latin typeface="Montserrat Bold Italics"/>
                <a:ea typeface="Montserrat Bold Italics"/>
                <a:cs typeface="Montserrat Bold Italics"/>
                <a:sym typeface="Montserrat Bold Italics"/>
              </a:rPr>
              <a:t>Libraries </a:t>
            </a:r>
            <a:r>
              <a:rPr lang="en-US" sz="2199" spc="-46">
                <a:solidFill>
                  <a:srgbClr val="240960"/>
                </a:solidFill>
                <a:latin typeface="Montserrat"/>
                <a:ea typeface="Montserrat"/>
                <a:cs typeface="Montserrat"/>
                <a:sym typeface="Montserrat"/>
              </a:rPr>
              <a:t>- Jakarta, Bcrypt, npm, react-toast, bootstrap</a:t>
            </a:r>
          </a:p>
          <a:p>
            <a:pPr algn="l">
              <a:lnSpc>
                <a:spcPts val="3079"/>
              </a:lnSpc>
            </a:pPr>
          </a:p>
          <a:p>
            <a:pPr algn="l">
              <a:lnSpc>
                <a:spcPts val="3079"/>
              </a:lnSpc>
            </a:pPr>
            <a:r>
              <a:rPr lang="en-US" sz="2199" u="sng" b="true">
                <a:solidFill>
                  <a:srgbClr val="240960"/>
                </a:solidFill>
                <a:latin typeface="Montserrat Bold"/>
                <a:ea typeface="Montserrat Bold"/>
                <a:cs typeface="Montserrat Bold"/>
                <a:sym typeface="Montserrat Bold"/>
              </a:rPr>
              <a:t>Hardware Requirements</a:t>
            </a:r>
            <a:r>
              <a:rPr lang="en-US" sz="2199" b="true">
                <a:solidFill>
                  <a:srgbClr val="240960"/>
                </a:solidFill>
                <a:latin typeface="Montserrat Bold"/>
                <a:ea typeface="Montserrat Bold"/>
                <a:cs typeface="Montserrat Bold"/>
                <a:sym typeface="Montserrat Bold"/>
              </a:rPr>
              <a:t>: -</a:t>
            </a:r>
          </a:p>
          <a:p>
            <a:pPr algn="l">
              <a:lnSpc>
                <a:spcPts val="3079"/>
              </a:lnSpc>
            </a:pPr>
            <a:r>
              <a:rPr lang="en-US" sz="2199" b="true">
                <a:solidFill>
                  <a:srgbClr val="240960"/>
                </a:solidFill>
                <a:latin typeface="Montserrat Bold"/>
                <a:ea typeface="Montserrat Bold"/>
                <a:cs typeface="Montserrat Bold"/>
                <a:sym typeface="Montserrat Bold"/>
              </a:rPr>
              <a:t>      </a:t>
            </a:r>
          </a:p>
          <a:p>
            <a:pPr algn="l">
              <a:lnSpc>
                <a:spcPts val="3079"/>
              </a:lnSpc>
            </a:pPr>
            <a:r>
              <a:rPr lang="en-US" sz="2199" b="true">
                <a:solidFill>
                  <a:srgbClr val="240960"/>
                </a:solidFill>
                <a:latin typeface="Montserrat Bold"/>
                <a:ea typeface="Montserrat Bold"/>
                <a:cs typeface="Montserrat Bold"/>
                <a:sym typeface="Montserrat Bold"/>
              </a:rPr>
              <a:t>       </a:t>
            </a:r>
            <a:r>
              <a:rPr lang="en-US" sz="2199" i="true" b="true">
                <a:solidFill>
                  <a:srgbClr val="240960"/>
                </a:solidFill>
                <a:latin typeface="Montserrat Bold Italics"/>
                <a:ea typeface="Montserrat Bold Italics"/>
                <a:cs typeface="Montserrat Bold Italics"/>
                <a:sym typeface="Montserrat Bold Italics"/>
              </a:rPr>
              <a:t>Developer System</a:t>
            </a:r>
            <a:r>
              <a:rPr lang="en-US" sz="2199">
                <a:solidFill>
                  <a:srgbClr val="240960"/>
                </a:solidFill>
                <a:latin typeface="Montserrat"/>
                <a:ea typeface="Montserrat"/>
                <a:cs typeface="Montserrat"/>
                <a:sym typeface="Montserrat"/>
              </a:rPr>
              <a:t> -</a:t>
            </a:r>
            <a:r>
              <a:rPr lang="en-US" sz="2199" b="true">
                <a:solidFill>
                  <a:srgbClr val="240960"/>
                </a:solidFill>
                <a:latin typeface="Montserrat Bold"/>
                <a:ea typeface="Montserrat Bold"/>
                <a:cs typeface="Montserrat Bold"/>
                <a:sym typeface="Montserrat Bold"/>
              </a:rPr>
              <a:t> </a:t>
            </a:r>
            <a:r>
              <a:rPr lang="en-US" sz="2199">
                <a:solidFill>
                  <a:srgbClr val="240960"/>
                </a:solidFill>
                <a:latin typeface="Montserrat"/>
                <a:ea typeface="Montserrat"/>
                <a:cs typeface="Montserrat"/>
                <a:sym typeface="Montserrat"/>
              </a:rPr>
              <a:t>Laptop/PC with at least 4 GB RAM, internet access</a:t>
            </a:r>
          </a:p>
          <a:p>
            <a:pPr algn="l">
              <a:lnSpc>
                <a:spcPts val="3079"/>
              </a:lnSpc>
            </a:pPr>
            <a:r>
              <a:rPr lang="en-US" sz="2199" i="true" b="true">
                <a:solidFill>
                  <a:srgbClr val="240960"/>
                </a:solidFill>
                <a:latin typeface="Montserrat Bold Italics"/>
                <a:ea typeface="Montserrat Bold Italics"/>
                <a:cs typeface="Montserrat Bold Italics"/>
                <a:sym typeface="Montserrat Bold Italics"/>
              </a:rPr>
              <a:t>      </a:t>
            </a:r>
          </a:p>
          <a:p>
            <a:pPr algn="l">
              <a:lnSpc>
                <a:spcPts val="3079"/>
              </a:lnSpc>
              <a:spcBef>
                <a:spcPct val="0"/>
              </a:spcBef>
            </a:pPr>
            <a:r>
              <a:rPr lang="en-US" b="true" sz="2199" i="true">
                <a:solidFill>
                  <a:srgbClr val="240960"/>
                </a:solidFill>
                <a:latin typeface="Montserrat Bold Italics"/>
                <a:ea typeface="Montserrat Bold Italics"/>
                <a:cs typeface="Montserrat Bold Italics"/>
                <a:sym typeface="Montserrat Bold Italics"/>
              </a:rPr>
              <a:t>       User Device</a:t>
            </a:r>
            <a:r>
              <a:rPr lang="en-US" b="true" sz="2199">
                <a:solidFill>
                  <a:srgbClr val="240960"/>
                </a:solidFill>
                <a:latin typeface="Montserrat Bold"/>
                <a:ea typeface="Montserrat Bold"/>
                <a:cs typeface="Montserrat Bold"/>
                <a:sym typeface="Montserrat Bold"/>
              </a:rPr>
              <a:t> </a:t>
            </a:r>
            <a:r>
              <a:rPr lang="en-US" sz="2199">
                <a:solidFill>
                  <a:srgbClr val="240960"/>
                </a:solidFill>
                <a:latin typeface="Montserrat"/>
                <a:ea typeface="Montserrat"/>
                <a:cs typeface="Montserrat"/>
                <a:sym typeface="Montserrat"/>
              </a:rPr>
              <a:t>- A smartphone, tablet, or PC with a browser and internet access</a:t>
            </a:r>
          </a:p>
        </p:txBody>
      </p:sp>
      <p:grpSp>
        <p:nvGrpSpPr>
          <p:cNvPr name="Group 19" id="19"/>
          <p:cNvGrpSpPr/>
          <p:nvPr/>
        </p:nvGrpSpPr>
        <p:grpSpPr>
          <a:xfrm rot="0">
            <a:off x="1160481" y="7516115"/>
            <a:ext cx="262038" cy="26203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22" id="22"/>
          <p:cNvGrpSpPr/>
          <p:nvPr/>
        </p:nvGrpSpPr>
        <p:grpSpPr>
          <a:xfrm rot="0">
            <a:off x="1160481" y="5340668"/>
            <a:ext cx="262038" cy="26203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25" id="25"/>
          <p:cNvGrpSpPr/>
          <p:nvPr/>
        </p:nvGrpSpPr>
        <p:grpSpPr>
          <a:xfrm rot="0">
            <a:off x="1160481" y="4717167"/>
            <a:ext cx="262038" cy="26203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28" id="28"/>
          <p:cNvGrpSpPr/>
          <p:nvPr/>
        </p:nvGrpSpPr>
        <p:grpSpPr>
          <a:xfrm rot="0">
            <a:off x="1160481" y="2854438"/>
            <a:ext cx="262038" cy="262038"/>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31" id="31"/>
          <p:cNvGrpSpPr/>
          <p:nvPr/>
        </p:nvGrpSpPr>
        <p:grpSpPr>
          <a:xfrm rot="0">
            <a:off x="1160481" y="3473808"/>
            <a:ext cx="262038" cy="262038"/>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34" id="34"/>
          <p:cNvGrpSpPr/>
          <p:nvPr/>
        </p:nvGrpSpPr>
        <p:grpSpPr>
          <a:xfrm rot="0">
            <a:off x="1160481" y="8288305"/>
            <a:ext cx="262038" cy="262038"/>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37" id="37"/>
          <p:cNvGrpSpPr/>
          <p:nvPr/>
        </p:nvGrpSpPr>
        <p:grpSpPr>
          <a:xfrm rot="0">
            <a:off x="1160481" y="4093178"/>
            <a:ext cx="262038" cy="262038"/>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9" id="39"/>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40" id="40"/>
          <p:cNvGrpSpPr/>
          <p:nvPr/>
        </p:nvGrpSpPr>
        <p:grpSpPr>
          <a:xfrm rot="0">
            <a:off x="1160481" y="5964656"/>
            <a:ext cx="262038" cy="262038"/>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spTree>
  </p:cSld>
  <p:clrMapOvr>
    <a:masterClrMapping/>
  </p:clrMapOvr>
  <p:transition spd="slow">
    <p:cover dir="r"/>
  </p:transition>
</p:sld>
</file>

<file path=ppt/slides/slide6.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837134" y="-3149299"/>
            <a:ext cx="5214383" cy="52143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919307" y="244326"/>
            <a:ext cx="915882" cy="915882"/>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881430" y="8550343"/>
            <a:ext cx="7406570" cy="74065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499498" y="1830515"/>
            <a:ext cx="14152523" cy="6891819"/>
            <a:chOff x="0" y="0"/>
            <a:chExt cx="3727414" cy="1815129"/>
          </a:xfrm>
        </p:grpSpPr>
        <p:sp>
          <p:nvSpPr>
            <p:cNvPr name="Freeform 12" id="12"/>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13" id="13"/>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7078968" y="9815290"/>
            <a:ext cx="1209032" cy="271312"/>
            <a:chOff x="0" y="0"/>
            <a:chExt cx="1612043" cy="361749"/>
          </a:xfrm>
        </p:grpSpPr>
        <p:sp>
          <p:nvSpPr>
            <p:cNvPr name="TextBox 15" id="15"/>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6" id="16"/>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05</a:t>
              </a:r>
            </a:p>
          </p:txBody>
        </p:sp>
      </p:grpSp>
      <p:sp>
        <p:nvSpPr>
          <p:cNvPr name="TextBox 17" id="17"/>
          <p:cNvSpPr txBox="true"/>
          <p:nvPr/>
        </p:nvSpPr>
        <p:spPr>
          <a:xfrm rot="0">
            <a:off x="5100515" y="533146"/>
            <a:ext cx="7145417"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Problem Solving</a:t>
            </a:r>
          </a:p>
        </p:txBody>
      </p:sp>
      <p:sp>
        <p:nvSpPr>
          <p:cNvPr name="TextBox 18" id="18"/>
          <p:cNvSpPr txBox="true"/>
          <p:nvPr/>
        </p:nvSpPr>
        <p:spPr>
          <a:xfrm rot="0">
            <a:off x="1028700" y="2406602"/>
            <a:ext cx="15910028" cy="4407786"/>
          </a:xfrm>
          <a:prstGeom prst="rect">
            <a:avLst/>
          </a:prstGeom>
        </p:spPr>
        <p:txBody>
          <a:bodyPr anchor="t" rtlCol="false" tIns="0" lIns="0" bIns="0" rIns="0">
            <a:spAutoFit/>
          </a:bodyPr>
          <a:lstStyle/>
          <a:p>
            <a:pPr algn="just">
              <a:lnSpc>
                <a:spcPts val="2507"/>
              </a:lnSpc>
            </a:pPr>
            <a:r>
              <a:rPr lang="en-US" b="true" sz="2199" spc="-46">
                <a:solidFill>
                  <a:srgbClr val="240960"/>
                </a:solidFill>
                <a:latin typeface="Montserrat Bold"/>
                <a:ea typeface="Montserrat Bold"/>
                <a:cs typeface="Montserrat Bold"/>
                <a:sym typeface="Montserrat Bold"/>
              </a:rPr>
              <a:t>Problem:</a:t>
            </a:r>
            <a:r>
              <a:rPr lang="en-US" sz="2199" spc="-46">
                <a:solidFill>
                  <a:srgbClr val="240960"/>
                </a:solidFill>
                <a:latin typeface="Montserrat"/>
                <a:ea typeface="Montserrat"/>
                <a:cs typeface="Montserrat"/>
                <a:sym typeface="Montserrat"/>
              </a:rPr>
              <a:t> - In today’s fast-paced world, users demand speed, convenience, and clarity in their food ordering experience. Traditional food ordering methods such as placing orders over phone calls or visiting outlets in person are often time-consuming, inefficient, and prone to errors. Thereby customers may face issues like miscommunication, limited menu visibility and long waiting times.</a:t>
            </a:r>
          </a:p>
          <a:p>
            <a:pPr algn="just">
              <a:lnSpc>
                <a:spcPts val="2507"/>
              </a:lnSpc>
            </a:pPr>
          </a:p>
          <a:p>
            <a:pPr algn="just">
              <a:lnSpc>
                <a:spcPts val="2507"/>
              </a:lnSpc>
            </a:pPr>
            <a:r>
              <a:rPr lang="en-US" b="true" sz="2199" spc="-46">
                <a:solidFill>
                  <a:srgbClr val="240960"/>
                </a:solidFill>
                <a:latin typeface="Montserrat Bold"/>
                <a:ea typeface="Montserrat Bold"/>
                <a:cs typeface="Montserrat Bold"/>
                <a:sym typeface="Montserrat Bold"/>
              </a:rPr>
              <a:t>Solution:</a:t>
            </a:r>
            <a:r>
              <a:rPr lang="en-US" sz="2199" spc="-46">
                <a:solidFill>
                  <a:srgbClr val="240960"/>
                </a:solidFill>
                <a:latin typeface="Montserrat"/>
                <a:ea typeface="Montserrat"/>
                <a:cs typeface="Montserrat"/>
                <a:sym typeface="Montserrat"/>
              </a:rPr>
              <a:t> -</a:t>
            </a:r>
          </a:p>
          <a:p>
            <a:pPr algn="just">
              <a:lnSpc>
                <a:spcPts val="2507"/>
              </a:lnSpc>
            </a:pPr>
          </a:p>
          <a:p>
            <a:pPr algn="just" marL="474892" indent="-237446" lvl="1">
              <a:lnSpc>
                <a:spcPts val="2507"/>
              </a:lnSpc>
              <a:buFont typeface="Arial"/>
              <a:buChar char="•"/>
            </a:pPr>
            <a:r>
              <a:rPr lang="en-US" sz="2199" spc="-46">
                <a:solidFill>
                  <a:srgbClr val="240960"/>
                </a:solidFill>
                <a:latin typeface="Montserrat"/>
                <a:ea typeface="Montserrat"/>
                <a:cs typeface="Montserrat"/>
                <a:sym typeface="Montserrat"/>
              </a:rPr>
              <a:t>The Food Delivery App provides a modern and streamlined approach to food ordering. It allows users to register     </a:t>
            </a:r>
          </a:p>
          <a:p>
            <a:pPr algn="just">
              <a:lnSpc>
                <a:spcPts val="2507"/>
              </a:lnSpc>
            </a:pPr>
            <a:r>
              <a:rPr lang="en-US" sz="2199" spc="-46">
                <a:solidFill>
                  <a:srgbClr val="240960"/>
                </a:solidFill>
                <a:latin typeface="Montserrat"/>
                <a:ea typeface="Montserrat"/>
                <a:cs typeface="Montserrat"/>
                <a:sym typeface="Montserrat"/>
              </a:rPr>
              <a:t>       and log in, browse best-sellers, explore categorized menus, and place orders directly through an interactive  </a:t>
            </a:r>
          </a:p>
          <a:p>
            <a:pPr algn="just">
              <a:lnSpc>
                <a:spcPts val="2507"/>
              </a:lnSpc>
            </a:pPr>
            <a:r>
              <a:rPr lang="en-US" sz="2199" spc="-46">
                <a:solidFill>
                  <a:srgbClr val="240960"/>
                </a:solidFill>
                <a:latin typeface="Montserrat"/>
                <a:ea typeface="Montserrat"/>
                <a:cs typeface="Montserrat"/>
                <a:sym typeface="Montserrat"/>
              </a:rPr>
              <a:t>       interface.</a:t>
            </a:r>
          </a:p>
          <a:p>
            <a:pPr algn="just">
              <a:lnSpc>
                <a:spcPts val="2507"/>
              </a:lnSpc>
            </a:pPr>
          </a:p>
          <a:p>
            <a:pPr algn="just">
              <a:lnSpc>
                <a:spcPts val="2507"/>
              </a:lnSpc>
            </a:pPr>
            <a:r>
              <a:rPr lang="en-US" sz="2199" spc="-46">
                <a:solidFill>
                  <a:srgbClr val="240960"/>
                </a:solidFill>
                <a:latin typeface="Montserrat"/>
                <a:ea typeface="Montserrat"/>
                <a:cs typeface="Montserrat"/>
                <a:sym typeface="Montserrat"/>
              </a:rPr>
              <a:t>Hence by removing traditional inefficiencies, the app enhances user convenience, reduces delays, and offers a quick, reliable, and enjoyable food ordering experience — all from the comfort of the user’s device.</a:t>
            </a:r>
          </a:p>
          <a:p>
            <a:pPr algn="just">
              <a:lnSpc>
                <a:spcPts val="2507"/>
              </a:lnSpc>
            </a:pPr>
          </a:p>
        </p:txBody>
      </p:sp>
    </p:spTree>
  </p:cSld>
  <p:clrMapOvr>
    <a:masterClrMapping/>
  </p:clrMapOvr>
  <p:transition spd="slow">
    <p:cover dir="r"/>
  </p:transition>
</p:sld>
</file>

<file path=ppt/slides/slide7.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3919307" y="244326"/>
            <a:ext cx="915882" cy="915882"/>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837134" y="-3149299"/>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2985909" y="401638"/>
            <a:ext cx="12316182"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Entity-Relationship Diagram</a:t>
            </a:r>
          </a:p>
        </p:txBody>
      </p:sp>
      <p:grpSp>
        <p:nvGrpSpPr>
          <p:cNvPr name="Group 9" id="9"/>
          <p:cNvGrpSpPr/>
          <p:nvPr/>
        </p:nvGrpSpPr>
        <p:grpSpPr>
          <a:xfrm rot="0">
            <a:off x="10881430" y="8550343"/>
            <a:ext cx="7406570" cy="740657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7078968" y="9815290"/>
            <a:ext cx="1209032" cy="271312"/>
            <a:chOff x="0" y="0"/>
            <a:chExt cx="1612043" cy="361749"/>
          </a:xfrm>
        </p:grpSpPr>
        <p:sp>
          <p:nvSpPr>
            <p:cNvPr name="TextBox 13" id="13"/>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4" id="14"/>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06</a:t>
              </a:r>
            </a:p>
          </p:txBody>
        </p:sp>
      </p:grpSp>
      <p:grpSp>
        <p:nvGrpSpPr>
          <p:cNvPr name="Group 15" id="15"/>
          <p:cNvGrpSpPr/>
          <p:nvPr/>
        </p:nvGrpSpPr>
        <p:grpSpPr>
          <a:xfrm rot="0">
            <a:off x="435881" y="1859294"/>
            <a:ext cx="17416238" cy="7619115"/>
            <a:chOff x="0" y="0"/>
            <a:chExt cx="23221651" cy="10158820"/>
          </a:xfrm>
        </p:grpSpPr>
        <p:grpSp>
          <p:nvGrpSpPr>
            <p:cNvPr name="Group 16" id="16"/>
            <p:cNvGrpSpPr/>
            <p:nvPr/>
          </p:nvGrpSpPr>
          <p:grpSpPr>
            <a:xfrm rot="0">
              <a:off x="8940501" y="1209116"/>
              <a:ext cx="4114800" cy="1048190"/>
              <a:chOff x="0" y="0"/>
              <a:chExt cx="812800" cy="207050"/>
            </a:xfrm>
          </p:grpSpPr>
          <p:sp>
            <p:nvSpPr>
              <p:cNvPr name="Freeform 17" id="17"/>
              <p:cNvSpPr/>
              <p:nvPr/>
            </p:nvSpPr>
            <p:spPr>
              <a:xfrm flipH="false" flipV="false" rot="0">
                <a:off x="0" y="0"/>
                <a:ext cx="812800" cy="207050"/>
              </a:xfrm>
              <a:custGeom>
                <a:avLst/>
                <a:gdLst/>
                <a:ahLst/>
                <a:cxnLst/>
                <a:rect r="r" b="b" t="t" l="l"/>
                <a:pathLst>
                  <a:path h="207050" w="812800">
                    <a:moveTo>
                      <a:pt x="0" y="0"/>
                    </a:moveTo>
                    <a:lnTo>
                      <a:pt x="812800" y="0"/>
                    </a:lnTo>
                    <a:lnTo>
                      <a:pt x="812800" y="207050"/>
                    </a:lnTo>
                    <a:lnTo>
                      <a:pt x="0" y="207050"/>
                    </a:lnTo>
                    <a:close/>
                  </a:path>
                </a:pathLst>
              </a:custGeom>
              <a:solidFill>
                <a:srgbClr val="9FA3E2"/>
              </a:solidFill>
            </p:spPr>
          </p:sp>
          <p:sp>
            <p:nvSpPr>
              <p:cNvPr name="TextBox 18" id="18"/>
              <p:cNvSpPr txBox="true"/>
              <p:nvPr/>
            </p:nvSpPr>
            <p:spPr>
              <a:xfrm>
                <a:off x="0" y="-38100"/>
                <a:ext cx="812800" cy="24515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Category</a:t>
                </a:r>
              </a:p>
            </p:txBody>
          </p:sp>
        </p:grpSp>
        <p:grpSp>
          <p:nvGrpSpPr>
            <p:cNvPr name="Group 19" id="19"/>
            <p:cNvGrpSpPr/>
            <p:nvPr/>
          </p:nvGrpSpPr>
          <p:grpSpPr>
            <a:xfrm rot="0">
              <a:off x="15399608" y="2643509"/>
              <a:ext cx="4114800" cy="1048190"/>
              <a:chOff x="0" y="0"/>
              <a:chExt cx="812800" cy="207050"/>
            </a:xfrm>
          </p:grpSpPr>
          <p:sp>
            <p:nvSpPr>
              <p:cNvPr name="Freeform 20" id="20"/>
              <p:cNvSpPr/>
              <p:nvPr/>
            </p:nvSpPr>
            <p:spPr>
              <a:xfrm flipH="false" flipV="false" rot="0">
                <a:off x="0" y="0"/>
                <a:ext cx="812800" cy="207050"/>
              </a:xfrm>
              <a:custGeom>
                <a:avLst/>
                <a:gdLst/>
                <a:ahLst/>
                <a:cxnLst/>
                <a:rect r="r" b="b" t="t" l="l"/>
                <a:pathLst>
                  <a:path h="207050" w="812800">
                    <a:moveTo>
                      <a:pt x="0" y="0"/>
                    </a:moveTo>
                    <a:lnTo>
                      <a:pt x="812800" y="0"/>
                    </a:lnTo>
                    <a:lnTo>
                      <a:pt x="812800" y="207050"/>
                    </a:lnTo>
                    <a:lnTo>
                      <a:pt x="0" y="207050"/>
                    </a:lnTo>
                    <a:close/>
                  </a:path>
                </a:pathLst>
              </a:custGeom>
              <a:solidFill>
                <a:srgbClr val="9FA3E2"/>
              </a:solidFill>
            </p:spPr>
          </p:sp>
          <p:sp>
            <p:nvSpPr>
              <p:cNvPr name="TextBox 21" id="21"/>
              <p:cNvSpPr txBox="true"/>
              <p:nvPr/>
            </p:nvSpPr>
            <p:spPr>
              <a:xfrm>
                <a:off x="0" y="-38100"/>
                <a:ext cx="812800" cy="24515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Users</a:t>
                </a:r>
              </a:p>
            </p:txBody>
          </p:sp>
        </p:grpSp>
        <p:grpSp>
          <p:nvGrpSpPr>
            <p:cNvPr name="Group 22" id="22"/>
            <p:cNvGrpSpPr/>
            <p:nvPr/>
          </p:nvGrpSpPr>
          <p:grpSpPr>
            <a:xfrm rot="0">
              <a:off x="2681758" y="2604765"/>
              <a:ext cx="4114800" cy="1048190"/>
              <a:chOff x="0" y="0"/>
              <a:chExt cx="812800" cy="207050"/>
            </a:xfrm>
          </p:grpSpPr>
          <p:sp>
            <p:nvSpPr>
              <p:cNvPr name="Freeform 23" id="23"/>
              <p:cNvSpPr/>
              <p:nvPr/>
            </p:nvSpPr>
            <p:spPr>
              <a:xfrm flipH="false" flipV="false" rot="0">
                <a:off x="0" y="0"/>
                <a:ext cx="812800" cy="207050"/>
              </a:xfrm>
              <a:custGeom>
                <a:avLst/>
                <a:gdLst/>
                <a:ahLst/>
                <a:cxnLst/>
                <a:rect r="r" b="b" t="t" l="l"/>
                <a:pathLst>
                  <a:path h="207050" w="812800">
                    <a:moveTo>
                      <a:pt x="0" y="0"/>
                    </a:moveTo>
                    <a:lnTo>
                      <a:pt x="812800" y="0"/>
                    </a:lnTo>
                    <a:lnTo>
                      <a:pt x="812800" y="207050"/>
                    </a:lnTo>
                    <a:lnTo>
                      <a:pt x="0" y="207050"/>
                    </a:lnTo>
                    <a:close/>
                  </a:path>
                </a:pathLst>
              </a:custGeom>
              <a:solidFill>
                <a:srgbClr val="9FA3E2"/>
              </a:solidFill>
            </p:spPr>
          </p:sp>
          <p:sp>
            <p:nvSpPr>
              <p:cNvPr name="TextBox 24" id="24"/>
              <p:cNvSpPr txBox="true"/>
              <p:nvPr/>
            </p:nvSpPr>
            <p:spPr>
              <a:xfrm>
                <a:off x="0" y="-38100"/>
                <a:ext cx="812800" cy="24515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Item</a:t>
                </a:r>
              </a:p>
            </p:txBody>
          </p:sp>
        </p:grpSp>
        <p:grpSp>
          <p:nvGrpSpPr>
            <p:cNvPr name="Group 25" id="25"/>
            <p:cNvGrpSpPr/>
            <p:nvPr/>
          </p:nvGrpSpPr>
          <p:grpSpPr>
            <a:xfrm rot="0">
              <a:off x="3263601" y="7433879"/>
              <a:ext cx="4114800" cy="1048190"/>
              <a:chOff x="0" y="0"/>
              <a:chExt cx="812800" cy="207050"/>
            </a:xfrm>
          </p:grpSpPr>
          <p:sp>
            <p:nvSpPr>
              <p:cNvPr name="Freeform 26" id="26"/>
              <p:cNvSpPr/>
              <p:nvPr/>
            </p:nvSpPr>
            <p:spPr>
              <a:xfrm flipH="false" flipV="false" rot="0">
                <a:off x="0" y="0"/>
                <a:ext cx="812800" cy="207050"/>
              </a:xfrm>
              <a:custGeom>
                <a:avLst/>
                <a:gdLst/>
                <a:ahLst/>
                <a:cxnLst/>
                <a:rect r="r" b="b" t="t" l="l"/>
                <a:pathLst>
                  <a:path h="207050" w="812800">
                    <a:moveTo>
                      <a:pt x="0" y="0"/>
                    </a:moveTo>
                    <a:lnTo>
                      <a:pt x="812800" y="0"/>
                    </a:lnTo>
                    <a:lnTo>
                      <a:pt x="812800" y="207050"/>
                    </a:lnTo>
                    <a:lnTo>
                      <a:pt x="0" y="207050"/>
                    </a:lnTo>
                    <a:close/>
                  </a:path>
                </a:pathLst>
              </a:custGeom>
              <a:solidFill>
                <a:srgbClr val="9FA3E2"/>
              </a:solidFill>
            </p:spPr>
          </p:sp>
          <p:sp>
            <p:nvSpPr>
              <p:cNvPr name="TextBox 27" id="27"/>
              <p:cNvSpPr txBox="true"/>
              <p:nvPr/>
            </p:nvSpPr>
            <p:spPr>
              <a:xfrm>
                <a:off x="0" y="-38100"/>
                <a:ext cx="812800" cy="24515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ItemOrderDetails</a:t>
                </a:r>
              </a:p>
            </p:txBody>
          </p:sp>
        </p:grpSp>
        <p:grpSp>
          <p:nvGrpSpPr>
            <p:cNvPr name="Group 28" id="28"/>
            <p:cNvGrpSpPr/>
            <p:nvPr/>
          </p:nvGrpSpPr>
          <p:grpSpPr>
            <a:xfrm rot="0">
              <a:off x="15506401" y="7878273"/>
              <a:ext cx="4114800" cy="1048190"/>
              <a:chOff x="0" y="0"/>
              <a:chExt cx="812800" cy="207050"/>
            </a:xfrm>
          </p:grpSpPr>
          <p:sp>
            <p:nvSpPr>
              <p:cNvPr name="Freeform 29" id="29"/>
              <p:cNvSpPr/>
              <p:nvPr/>
            </p:nvSpPr>
            <p:spPr>
              <a:xfrm flipH="false" flipV="false" rot="0">
                <a:off x="0" y="0"/>
                <a:ext cx="812800" cy="207050"/>
              </a:xfrm>
              <a:custGeom>
                <a:avLst/>
                <a:gdLst/>
                <a:ahLst/>
                <a:cxnLst/>
                <a:rect r="r" b="b" t="t" l="l"/>
                <a:pathLst>
                  <a:path h="207050" w="812800">
                    <a:moveTo>
                      <a:pt x="0" y="0"/>
                    </a:moveTo>
                    <a:lnTo>
                      <a:pt x="812800" y="0"/>
                    </a:lnTo>
                    <a:lnTo>
                      <a:pt x="812800" y="207050"/>
                    </a:lnTo>
                    <a:lnTo>
                      <a:pt x="0" y="207050"/>
                    </a:lnTo>
                    <a:close/>
                  </a:path>
                </a:pathLst>
              </a:custGeom>
              <a:solidFill>
                <a:srgbClr val="9FA3E2"/>
              </a:solidFill>
            </p:spPr>
          </p:sp>
          <p:sp>
            <p:nvSpPr>
              <p:cNvPr name="TextBox 30" id="30"/>
              <p:cNvSpPr txBox="true"/>
              <p:nvPr/>
            </p:nvSpPr>
            <p:spPr>
              <a:xfrm>
                <a:off x="0" y="-38100"/>
                <a:ext cx="812800" cy="24515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Payments</a:t>
                </a:r>
              </a:p>
            </p:txBody>
          </p:sp>
        </p:grpSp>
        <p:grpSp>
          <p:nvGrpSpPr>
            <p:cNvPr name="Group 31" id="31"/>
            <p:cNvGrpSpPr/>
            <p:nvPr/>
          </p:nvGrpSpPr>
          <p:grpSpPr>
            <a:xfrm rot="0">
              <a:off x="9969201" y="4380823"/>
              <a:ext cx="4114800" cy="1048190"/>
              <a:chOff x="0" y="0"/>
              <a:chExt cx="812800" cy="207050"/>
            </a:xfrm>
          </p:grpSpPr>
          <p:sp>
            <p:nvSpPr>
              <p:cNvPr name="Freeform 32" id="32"/>
              <p:cNvSpPr/>
              <p:nvPr/>
            </p:nvSpPr>
            <p:spPr>
              <a:xfrm flipH="false" flipV="false" rot="0">
                <a:off x="0" y="0"/>
                <a:ext cx="812800" cy="207050"/>
              </a:xfrm>
              <a:custGeom>
                <a:avLst/>
                <a:gdLst/>
                <a:ahLst/>
                <a:cxnLst/>
                <a:rect r="r" b="b" t="t" l="l"/>
                <a:pathLst>
                  <a:path h="207050" w="812800">
                    <a:moveTo>
                      <a:pt x="0" y="0"/>
                    </a:moveTo>
                    <a:lnTo>
                      <a:pt x="812800" y="0"/>
                    </a:lnTo>
                    <a:lnTo>
                      <a:pt x="812800" y="207050"/>
                    </a:lnTo>
                    <a:lnTo>
                      <a:pt x="0" y="207050"/>
                    </a:lnTo>
                    <a:close/>
                  </a:path>
                </a:pathLst>
              </a:custGeom>
              <a:solidFill>
                <a:srgbClr val="9FA3E2"/>
              </a:solidFill>
            </p:spPr>
          </p:sp>
          <p:sp>
            <p:nvSpPr>
              <p:cNvPr name="TextBox 33" id="33"/>
              <p:cNvSpPr txBox="true"/>
              <p:nvPr/>
            </p:nvSpPr>
            <p:spPr>
              <a:xfrm>
                <a:off x="0" y="-38100"/>
                <a:ext cx="812800" cy="245150"/>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ItemOrder</a:t>
                </a:r>
              </a:p>
            </p:txBody>
          </p:sp>
        </p:grpSp>
        <p:grpSp>
          <p:nvGrpSpPr>
            <p:cNvPr name="Group 34" id="34"/>
            <p:cNvGrpSpPr/>
            <p:nvPr/>
          </p:nvGrpSpPr>
          <p:grpSpPr>
            <a:xfrm rot="0">
              <a:off x="6980487" y="15145"/>
              <a:ext cx="2057400" cy="603690"/>
              <a:chOff x="0" y="0"/>
              <a:chExt cx="406400" cy="119247"/>
            </a:xfrm>
          </p:grpSpPr>
          <p:sp>
            <p:nvSpPr>
              <p:cNvPr name="Freeform 35" id="35"/>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36" id="36"/>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catid</a:t>
                </a:r>
              </a:p>
            </p:txBody>
          </p:sp>
        </p:grpSp>
        <p:grpSp>
          <p:nvGrpSpPr>
            <p:cNvPr name="Group 37" id="37"/>
            <p:cNvGrpSpPr/>
            <p:nvPr/>
          </p:nvGrpSpPr>
          <p:grpSpPr>
            <a:xfrm rot="0">
              <a:off x="9969201" y="0"/>
              <a:ext cx="2057400" cy="603690"/>
              <a:chOff x="0" y="0"/>
              <a:chExt cx="406400" cy="119247"/>
            </a:xfrm>
          </p:grpSpPr>
          <p:sp>
            <p:nvSpPr>
              <p:cNvPr name="Freeform 38" id="38"/>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39" id="39"/>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catname</a:t>
                </a:r>
              </a:p>
            </p:txBody>
          </p:sp>
        </p:grpSp>
        <p:grpSp>
          <p:nvGrpSpPr>
            <p:cNvPr name="Group 40" id="40"/>
            <p:cNvGrpSpPr/>
            <p:nvPr/>
          </p:nvGrpSpPr>
          <p:grpSpPr>
            <a:xfrm rot="0">
              <a:off x="13152687" y="15145"/>
              <a:ext cx="2057400" cy="603690"/>
              <a:chOff x="0" y="0"/>
              <a:chExt cx="406400" cy="119247"/>
            </a:xfrm>
          </p:grpSpPr>
          <p:sp>
            <p:nvSpPr>
              <p:cNvPr name="Freeform 41" id="41"/>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42" id="42"/>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catdesc</a:t>
                </a:r>
              </a:p>
            </p:txBody>
          </p:sp>
        </p:grpSp>
        <p:grpSp>
          <p:nvGrpSpPr>
            <p:cNvPr name="Group 43" id="43"/>
            <p:cNvGrpSpPr/>
            <p:nvPr/>
          </p:nvGrpSpPr>
          <p:grpSpPr>
            <a:xfrm rot="0">
              <a:off x="3815813" y="578917"/>
              <a:ext cx="2057400" cy="603690"/>
              <a:chOff x="0" y="0"/>
              <a:chExt cx="406400" cy="119247"/>
            </a:xfrm>
          </p:grpSpPr>
          <p:sp>
            <p:nvSpPr>
              <p:cNvPr name="Freeform 44" id="44"/>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45" id="45"/>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itemId</a:t>
                </a:r>
              </a:p>
            </p:txBody>
          </p:sp>
        </p:grpSp>
        <p:grpSp>
          <p:nvGrpSpPr>
            <p:cNvPr name="Group 46" id="46"/>
            <p:cNvGrpSpPr/>
            <p:nvPr/>
          </p:nvGrpSpPr>
          <p:grpSpPr>
            <a:xfrm rot="0">
              <a:off x="1206201" y="1129521"/>
              <a:ext cx="2057400" cy="603690"/>
              <a:chOff x="0" y="0"/>
              <a:chExt cx="406400" cy="119247"/>
            </a:xfrm>
          </p:grpSpPr>
          <p:sp>
            <p:nvSpPr>
              <p:cNvPr name="Freeform 47" id="47"/>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48" id="48"/>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itemName</a:t>
                </a:r>
              </a:p>
            </p:txBody>
          </p:sp>
        </p:grpSp>
        <p:grpSp>
          <p:nvGrpSpPr>
            <p:cNvPr name="Group 49" id="49"/>
            <p:cNvGrpSpPr/>
            <p:nvPr/>
          </p:nvGrpSpPr>
          <p:grpSpPr>
            <a:xfrm rot="0">
              <a:off x="0" y="3148021"/>
              <a:ext cx="2057400" cy="603690"/>
              <a:chOff x="0" y="0"/>
              <a:chExt cx="406400" cy="119247"/>
            </a:xfrm>
          </p:grpSpPr>
          <p:sp>
            <p:nvSpPr>
              <p:cNvPr name="Freeform 50" id="50"/>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51" id="51"/>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itemPrice</a:t>
                </a:r>
              </a:p>
            </p:txBody>
          </p:sp>
        </p:grpSp>
        <p:grpSp>
          <p:nvGrpSpPr>
            <p:cNvPr name="Group 52" id="52"/>
            <p:cNvGrpSpPr/>
            <p:nvPr/>
          </p:nvGrpSpPr>
          <p:grpSpPr>
            <a:xfrm rot="0">
              <a:off x="20234066" y="1506430"/>
              <a:ext cx="2057400" cy="603690"/>
              <a:chOff x="0" y="0"/>
              <a:chExt cx="406400" cy="119247"/>
            </a:xfrm>
          </p:grpSpPr>
          <p:sp>
            <p:nvSpPr>
              <p:cNvPr name="Freeform 53" id="53"/>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54" id="54"/>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name</a:t>
                </a:r>
              </a:p>
            </p:txBody>
          </p:sp>
        </p:grpSp>
        <p:grpSp>
          <p:nvGrpSpPr>
            <p:cNvPr name="Group 55" id="55"/>
            <p:cNvGrpSpPr/>
            <p:nvPr/>
          </p:nvGrpSpPr>
          <p:grpSpPr>
            <a:xfrm rot="0">
              <a:off x="17744771" y="1182607"/>
              <a:ext cx="2057400" cy="603690"/>
              <a:chOff x="0" y="0"/>
              <a:chExt cx="406400" cy="119247"/>
            </a:xfrm>
          </p:grpSpPr>
          <p:sp>
            <p:nvSpPr>
              <p:cNvPr name="Freeform 56" id="56"/>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57" id="57"/>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userid</a:t>
                </a:r>
              </a:p>
            </p:txBody>
          </p:sp>
        </p:grpSp>
        <p:grpSp>
          <p:nvGrpSpPr>
            <p:cNvPr name="Group 58" id="58"/>
            <p:cNvGrpSpPr/>
            <p:nvPr/>
          </p:nvGrpSpPr>
          <p:grpSpPr>
            <a:xfrm rot="0">
              <a:off x="20729485" y="2643509"/>
              <a:ext cx="2057400" cy="603690"/>
              <a:chOff x="0" y="0"/>
              <a:chExt cx="406400" cy="119247"/>
            </a:xfrm>
          </p:grpSpPr>
          <p:sp>
            <p:nvSpPr>
              <p:cNvPr name="Freeform 59" id="59"/>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60" id="60"/>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password</a:t>
                </a:r>
              </a:p>
            </p:txBody>
          </p:sp>
        </p:grpSp>
        <p:grpSp>
          <p:nvGrpSpPr>
            <p:cNvPr name="Group 61" id="61"/>
            <p:cNvGrpSpPr/>
            <p:nvPr/>
          </p:nvGrpSpPr>
          <p:grpSpPr>
            <a:xfrm rot="0">
              <a:off x="2771060" y="9414546"/>
              <a:ext cx="2609612" cy="603690"/>
              <a:chOff x="0" y="0"/>
              <a:chExt cx="515479" cy="119247"/>
            </a:xfrm>
          </p:grpSpPr>
          <p:sp>
            <p:nvSpPr>
              <p:cNvPr name="Freeform 62" id="62"/>
              <p:cNvSpPr/>
              <p:nvPr/>
            </p:nvSpPr>
            <p:spPr>
              <a:xfrm flipH="false" flipV="false" rot="0">
                <a:off x="0" y="0"/>
                <a:ext cx="515479" cy="119247"/>
              </a:xfrm>
              <a:custGeom>
                <a:avLst/>
                <a:gdLst/>
                <a:ahLst/>
                <a:cxnLst/>
                <a:rect r="r" b="b" t="t" l="l"/>
                <a:pathLst>
                  <a:path h="119247" w="515479">
                    <a:moveTo>
                      <a:pt x="312279" y="0"/>
                    </a:moveTo>
                    <a:cubicBezTo>
                      <a:pt x="424503" y="0"/>
                      <a:pt x="515479" y="26694"/>
                      <a:pt x="515479" y="59624"/>
                    </a:cubicBezTo>
                    <a:cubicBezTo>
                      <a:pt x="515479" y="92553"/>
                      <a:pt x="424503" y="119247"/>
                      <a:pt x="312279"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63" id="63"/>
              <p:cNvSpPr txBox="true"/>
              <p:nvPr/>
            </p:nvSpPr>
            <p:spPr>
              <a:xfrm>
                <a:off x="0" y="-38100"/>
                <a:ext cx="515479"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productname</a:t>
                </a:r>
              </a:p>
            </p:txBody>
          </p:sp>
        </p:grpSp>
        <p:grpSp>
          <p:nvGrpSpPr>
            <p:cNvPr name="Group 64" id="64"/>
            <p:cNvGrpSpPr/>
            <p:nvPr/>
          </p:nvGrpSpPr>
          <p:grpSpPr>
            <a:xfrm rot="0">
              <a:off x="954078" y="5985040"/>
              <a:ext cx="2309523" cy="603690"/>
              <a:chOff x="0" y="0"/>
              <a:chExt cx="456202" cy="119247"/>
            </a:xfrm>
          </p:grpSpPr>
          <p:sp>
            <p:nvSpPr>
              <p:cNvPr name="Freeform 65" id="65"/>
              <p:cNvSpPr/>
              <p:nvPr/>
            </p:nvSpPr>
            <p:spPr>
              <a:xfrm flipH="false" flipV="false" rot="0">
                <a:off x="0" y="0"/>
                <a:ext cx="456202" cy="119247"/>
              </a:xfrm>
              <a:custGeom>
                <a:avLst/>
                <a:gdLst/>
                <a:ahLst/>
                <a:cxnLst/>
                <a:rect r="r" b="b" t="t" l="l"/>
                <a:pathLst>
                  <a:path h="119247" w="456202">
                    <a:moveTo>
                      <a:pt x="253002" y="0"/>
                    </a:moveTo>
                    <a:cubicBezTo>
                      <a:pt x="365226" y="0"/>
                      <a:pt x="456202" y="26694"/>
                      <a:pt x="456202" y="59624"/>
                    </a:cubicBezTo>
                    <a:cubicBezTo>
                      <a:pt x="456202" y="92553"/>
                      <a:pt x="365226" y="119247"/>
                      <a:pt x="253002"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66" id="66"/>
              <p:cNvSpPr txBox="true"/>
              <p:nvPr/>
            </p:nvSpPr>
            <p:spPr>
              <a:xfrm>
                <a:off x="0" y="-38100"/>
                <a:ext cx="456202"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itemorderid</a:t>
                </a:r>
              </a:p>
            </p:txBody>
          </p:sp>
        </p:grpSp>
        <p:grpSp>
          <p:nvGrpSpPr>
            <p:cNvPr name="Group 67" id="67"/>
            <p:cNvGrpSpPr/>
            <p:nvPr/>
          </p:nvGrpSpPr>
          <p:grpSpPr>
            <a:xfrm rot="0">
              <a:off x="209413" y="8794334"/>
              <a:ext cx="2561646" cy="603690"/>
              <a:chOff x="0" y="0"/>
              <a:chExt cx="506004" cy="119247"/>
            </a:xfrm>
          </p:grpSpPr>
          <p:sp>
            <p:nvSpPr>
              <p:cNvPr name="Freeform 68" id="68"/>
              <p:cNvSpPr/>
              <p:nvPr/>
            </p:nvSpPr>
            <p:spPr>
              <a:xfrm flipH="false" flipV="false" rot="0">
                <a:off x="0" y="0"/>
                <a:ext cx="506004" cy="119247"/>
              </a:xfrm>
              <a:custGeom>
                <a:avLst/>
                <a:gdLst/>
                <a:ahLst/>
                <a:cxnLst/>
                <a:rect r="r" b="b" t="t" l="l"/>
                <a:pathLst>
                  <a:path h="119247" w="506004">
                    <a:moveTo>
                      <a:pt x="302804" y="0"/>
                    </a:moveTo>
                    <a:cubicBezTo>
                      <a:pt x="415028" y="0"/>
                      <a:pt x="506004" y="26694"/>
                      <a:pt x="506004" y="59624"/>
                    </a:cubicBezTo>
                    <a:cubicBezTo>
                      <a:pt x="506004" y="92553"/>
                      <a:pt x="415028" y="119247"/>
                      <a:pt x="302804"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69" id="69"/>
              <p:cNvSpPr txBox="true"/>
              <p:nvPr/>
            </p:nvSpPr>
            <p:spPr>
              <a:xfrm>
                <a:off x="0" y="-38100"/>
                <a:ext cx="506004"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categoryname</a:t>
                </a:r>
              </a:p>
            </p:txBody>
          </p:sp>
        </p:grpSp>
        <p:grpSp>
          <p:nvGrpSpPr>
            <p:cNvPr name="Group 70" id="70"/>
            <p:cNvGrpSpPr/>
            <p:nvPr/>
          </p:nvGrpSpPr>
          <p:grpSpPr>
            <a:xfrm rot="0">
              <a:off x="5873213" y="9514005"/>
              <a:ext cx="2057400" cy="603690"/>
              <a:chOff x="0" y="0"/>
              <a:chExt cx="406400" cy="119247"/>
            </a:xfrm>
          </p:grpSpPr>
          <p:sp>
            <p:nvSpPr>
              <p:cNvPr name="Freeform 71" id="71"/>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72" id="72"/>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price</a:t>
                </a:r>
              </a:p>
            </p:txBody>
          </p:sp>
        </p:grpSp>
        <p:grpSp>
          <p:nvGrpSpPr>
            <p:cNvPr name="Group 73" id="73"/>
            <p:cNvGrpSpPr/>
            <p:nvPr/>
          </p:nvGrpSpPr>
          <p:grpSpPr>
            <a:xfrm rot="0">
              <a:off x="20729485" y="7817268"/>
              <a:ext cx="2057400" cy="603690"/>
              <a:chOff x="0" y="0"/>
              <a:chExt cx="406400" cy="119247"/>
            </a:xfrm>
          </p:grpSpPr>
          <p:sp>
            <p:nvSpPr>
              <p:cNvPr name="Freeform 74" id="74"/>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75" id="75"/>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id</a:t>
                </a:r>
              </a:p>
            </p:txBody>
          </p:sp>
        </p:grpSp>
        <p:grpSp>
          <p:nvGrpSpPr>
            <p:cNvPr name="Group 76" id="76"/>
            <p:cNvGrpSpPr/>
            <p:nvPr/>
          </p:nvGrpSpPr>
          <p:grpSpPr>
            <a:xfrm rot="0">
              <a:off x="20234066" y="4672420"/>
              <a:ext cx="2057400" cy="603690"/>
              <a:chOff x="0" y="0"/>
              <a:chExt cx="406400" cy="119247"/>
            </a:xfrm>
          </p:grpSpPr>
          <p:sp>
            <p:nvSpPr>
              <p:cNvPr name="Freeform 77" id="77"/>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78" id="78"/>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emailid</a:t>
                </a:r>
              </a:p>
            </p:txBody>
          </p:sp>
        </p:grpSp>
        <p:grpSp>
          <p:nvGrpSpPr>
            <p:cNvPr name="Group 79" id="79"/>
            <p:cNvGrpSpPr/>
            <p:nvPr/>
          </p:nvGrpSpPr>
          <p:grpSpPr>
            <a:xfrm rot="0">
              <a:off x="10078668" y="3049265"/>
              <a:ext cx="2057400" cy="603690"/>
              <a:chOff x="0" y="0"/>
              <a:chExt cx="406400" cy="119247"/>
            </a:xfrm>
          </p:grpSpPr>
          <p:sp>
            <p:nvSpPr>
              <p:cNvPr name="Freeform 80" id="80"/>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81" id="81"/>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orderid</a:t>
                </a:r>
              </a:p>
            </p:txBody>
          </p:sp>
        </p:grpSp>
        <p:grpSp>
          <p:nvGrpSpPr>
            <p:cNvPr name="Group 82" id="82"/>
            <p:cNvGrpSpPr/>
            <p:nvPr/>
          </p:nvGrpSpPr>
          <p:grpSpPr>
            <a:xfrm rot="0">
              <a:off x="12358463" y="3049265"/>
              <a:ext cx="2057400" cy="603690"/>
              <a:chOff x="0" y="0"/>
              <a:chExt cx="406400" cy="119247"/>
            </a:xfrm>
          </p:grpSpPr>
          <p:sp>
            <p:nvSpPr>
              <p:cNvPr name="Freeform 83" id="83"/>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84" id="84"/>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orderdate</a:t>
                </a:r>
              </a:p>
            </p:txBody>
          </p:sp>
        </p:grpSp>
        <p:grpSp>
          <p:nvGrpSpPr>
            <p:cNvPr name="Group 85" id="85"/>
            <p:cNvGrpSpPr/>
            <p:nvPr/>
          </p:nvGrpSpPr>
          <p:grpSpPr>
            <a:xfrm rot="0">
              <a:off x="1028700" y="4046655"/>
              <a:ext cx="2057400" cy="603690"/>
              <a:chOff x="0" y="0"/>
              <a:chExt cx="406400" cy="119247"/>
            </a:xfrm>
          </p:grpSpPr>
          <p:sp>
            <p:nvSpPr>
              <p:cNvPr name="Freeform 86" id="86"/>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87" id="87"/>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filename</a:t>
                </a:r>
              </a:p>
            </p:txBody>
          </p:sp>
        </p:grpSp>
        <p:grpSp>
          <p:nvGrpSpPr>
            <p:cNvPr name="Group 88" id="88"/>
            <p:cNvGrpSpPr/>
            <p:nvPr/>
          </p:nvGrpSpPr>
          <p:grpSpPr>
            <a:xfrm rot="0">
              <a:off x="7564687" y="8951440"/>
              <a:ext cx="2057400" cy="603690"/>
              <a:chOff x="0" y="0"/>
              <a:chExt cx="406400" cy="119247"/>
            </a:xfrm>
          </p:grpSpPr>
          <p:sp>
            <p:nvSpPr>
              <p:cNvPr name="Freeform 89" id="89"/>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90" id="90"/>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qty</a:t>
                </a:r>
              </a:p>
            </p:txBody>
          </p:sp>
        </p:grpSp>
        <p:grpSp>
          <p:nvGrpSpPr>
            <p:cNvPr name="Group 91" id="91"/>
            <p:cNvGrpSpPr/>
            <p:nvPr/>
          </p:nvGrpSpPr>
          <p:grpSpPr>
            <a:xfrm rot="0">
              <a:off x="713660" y="7132034"/>
              <a:ext cx="2057400" cy="603690"/>
              <a:chOff x="0" y="0"/>
              <a:chExt cx="406400" cy="119247"/>
            </a:xfrm>
          </p:grpSpPr>
          <p:sp>
            <p:nvSpPr>
              <p:cNvPr name="Freeform 92" id="92"/>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93" id="93"/>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itemvalue</a:t>
                </a:r>
              </a:p>
            </p:txBody>
          </p:sp>
        </p:grpSp>
        <p:grpSp>
          <p:nvGrpSpPr>
            <p:cNvPr name="Group 94" id="94"/>
            <p:cNvGrpSpPr/>
            <p:nvPr/>
          </p:nvGrpSpPr>
          <p:grpSpPr>
            <a:xfrm rot="0">
              <a:off x="4292301" y="5879801"/>
              <a:ext cx="2057400" cy="603690"/>
              <a:chOff x="0" y="0"/>
              <a:chExt cx="406400" cy="119247"/>
            </a:xfrm>
          </p:grpSpPr>
          <p:sp>
            <p:nvSpPr>
              <p:cNvPr name="Freeform 95" id="95"/>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96" id="96"/>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itemorder</a:t>
                </a:r>
              </a:p>
            </p:txBody>
          </p:sp>
        </p:grpSp>
        <p:grpSp>
          <p:nvGrpSpPr>
            <p:cNvPr name="Group 97" id="97"/>
            <p:cNvGrpSpPr/>
            <p:nvPr/>
          </p:nvGrpSpPr>
          <p:grpSpPr>
            <a:xfrm rot="0">
              <a:off x="20414951" y="9555130"/>
              <a:ext cx="2806700" cy="603690"/>
              <a:chOff x="0" y="0"/>
              <a:chExt cx="554410" cy="119247"/>
            </a:xfrm>
          </p:grpSpPr>
          <p:sp>
            <p:nvSpPr>
              <p:cNvPr name="Freeform 98" id="98"/>
              <p:cNvSpPr/>
              <p:nvPr/>
            </p:nvSpPr>
            <p:spPr>
              <a:xfrm flipH="false" flipV="false" rot="0">
                <a:off x="0" y="0"/>
                <a:ext cx="554410" cy="119247"/>
              </a:xfrm>
              <a:custGeom>
                <a:avLst/>
                <a:gdLst/>
                <a:ahLst/>
                <a:cxnLst/>
                <a:rect r="r" b="b" t="t" l="l"/>
                <a:pathLst>
                  <a:path h="119247" w="554410">
                    <a:moveTo>
                      <a:pt x="351210" y="0"/>
                    </a:moveTo>
                    <a:cubicBezTo>
                      <a:pt x="463434" y="0"/>
                      <a:pt x="554410" y="26694"/>
                      <a:pt x="554410" y="59624"/>
                    </a:cubicBezTo>
                    <a:cubicBezTo>
                      <a:pt x="554410" y="92553"/>
                      <a:pt x="463434" y="119247"/>
                      <a:pt x="35121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99" id="99"/>
              <p:cNvSpPr txBox="true"/>
              <p:nvPr/>
            </p:nvSpPr>
            <p:spPr>
              <a:xfrm>
                <a:off x="0" y="-38100"/>
                <a:ext cx="55441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razorPaymentId</a:t>
                </a:r>
              </a:p>
            </p:txBody>
          </p:sp>
        </p:grpSp>
        <p:grpSp>
          <p:nvGrpSpPr>
            <p:cNvPr name="Group 100" id="100"/>
            <p:cNvGrpSpPr/>
            <p:nvPr/>
          </p:nvGrpSpPr>
          <p:grpSpPr>
            <a:xfrm rot="0">
              <a:off x="20729485" y="7132034"/>
              <a:ext cx="2057400" cy="603690"/>
              <a:chOff x="0" y="0"/>
              <a:chExt cx="406400" cy="119247"/>
            </a:xfrm>
          </p:grpSpPr>
          <p:sp>
            <p:nvSpPr>
              <p:cNvPr name="Freeform 101" id="101"/>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102" id="102"/>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status</a:t>
                </a:r>
              </a:p>
            </p:txBody>
          </p:sp>
        </p:grpSp>
        <p:grpSp>
          <p:nvGrpSpPr>
            <p:cNvPr name="Group 103" id="103"/>
            <p:cNvGrpSpPr/>
            <p:nvPr/>
          </p:nvGrpSpPr>
          <p:grpSpPr>
            <a:xfrm rot="0">
              <a:off x="20789601" y="8623052"/>
              <a:ext cx="2057400" cy="603690"/>
              <a:chOff x="0" y="0"/>
              <a:chExt cx="406400" cy="119247"/>
            </a:xfrm>
          </p:grpSpPr>
          <p:sp>
            <p:nvSpPr>
              <p:cNvPr name="Freeform 104" id="104"/>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105" id="105"/>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paidAt</a:t>
                </a:r>
              </a:p>
            </p:txBody>
          </p:sp>
        </p:grpSp>
        <p:grpSp>
          <p:nvGrpSpPr>
            <p:cNvPr name="Group 106" id="106"/>
            <p:cNvGrpSpPr/>
            <p:nvPr/>
          </p:nvGrpSpPr>
          <p:grpSpPr>
            <a:xfrm rot="0">
              <a:off x="20789601" y="3652955"/>
              <a:ext cx="2057400" cy="603690"/>
              <a:chOff x="0" y="0"/>
              <a:chExt cx="406400" cy="119247"/>
            </a:xfrm>
          </p:grpSpPr>
          <p:sp>
            <p:nvSpPr>
              <p:cNvPr name="Freeform 107" id="107"/>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108" id="108"/>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role</a:t>
                </a:r>
              </a:p>
            </p:txBody>
          </p:sp>
        </p:grpSp>
        <p:grpSp>
          <p:nvGrpSpPr>
            <p:cNvPr name="Group 109" id="109"/>
            <p:cNvGrpSpPr/>
            <p:nvPr/>
          </p:nvGrpSpPr>
          <p:grpSpPr>
            <a:xfrm rot="0">
              <a:off x="5987901" y="5055208"/>
              <a:ext cx="2932529" cy="603690"/>
              <a:chOff x="0" y="0"/>
              <a:chExt cx="579265" cy="119247"/>
            </a:xfrm>
          </p:grpSpPr>
          <p:sp>
            <p:nvSpPr>
              <p:cNvPr name="Freeform 110" id="110"/>
              <p:cNvSpPr/>
              <p:nvPr/>
            </p:nvSpPr>
            <p:spPr>
              <a:xfrm flipH="false" flipV="false" rot="0">
                <a:off x="0" y="0"/>
                <a:ext cx="579265" cy="119247"/>
              </a:xfrm>
              <a:custGeom>
                <a:avLst/>
                <a:gdLst/>
                <a:ahLst/>
                <a:cxnLst/>
                <a:rect r="r" b="b" t="t" l="l"/>
                <a:pathLst>
                  <a:path h="119247" w="579265">
                    <a:moveTo>
                      <a:pt x="376065" y="0"/>
                    </a:moveTo>
                    <a:cubicBezTo>
                      <a:pt x="488289" y="0"/>
                      <a:pt x="579265" y="26694"/>
                      <a:pt x="579265" y="59624"/>
                    </a:cubicBezTo>
                    <a:cubicBezTo>
                      <a:pt x="579265" y="92553"/>
                      <a:pt x="488289" y="119247"/>
                      <a:pt x="376065"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111" id="111"/>
              <p:cNvSpPr txBox="true"/>
              <p:nvPr/>
            </p:nvSpPr>
            <p:spPr>
              <a:xfrm>
                <a:off x="0" y="-38100"/>
                <a:ext cx="579265"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razorpayOrderId</a:t>
                </a:r>
              </a:p>
            </p:txBody>
          </p:sp>
        </p:grpSp>
        <p:grpSp>
          <p:nvGrpSpPr>
            <p:cNvPr name="Group 112" id="112"/>
            <p:cNvGrpSpPr/>
            <p:nvPr/>
          </p:nvGrpSpPr>
          <p:grpSpPr>
            <a:xfrm rot="0">
              <a:off x="9539909" y="7341589"/>
              <a:ext cx="2530684" cy="603690"/>
              <a:chOff x="0" y="0"/>
              <a:chExt cx="499888" cy="119247"/>
            </a:xfrm>
          </p:grpSpPr>
          <p:sp>
            <p:nvSpPr>
              <p:cNvPr name="Freeform 113" id="113"/>
              <p:cNvSpPr/>
              <p:nvPr/>
            </p:nvSpPr>
            <p:spPr>
              <a:xfrm flipH="false" flipV="false" rot="0">
                <a:off x="0" y="0"/>
                <a:ext cx="499888" cy="119247"/>
              </a:xfrm>
              <a:custGeom>
                <a:avLst/>
                <a:gdLst/>
                <a:ahLst/>
                <a:cxnLst/>
                <a:rect r="r" b="b" t="t" l="l"/>
                <a:pathLst>
                  <a:path h="119247" w="499888">
                    <a:moveTo>
                      <a:pt x="296688" y="0"/>
                    </a:moveTo>
                    <a:cubicBezTo>
                      <a:pt x="408912" y="0"/>
                      <a:pt x="499888" y="26694"/>
                      <a:pt x="499888" y="59624"/>
                    </a:cubicBezTo>
                    <a:cubicBezTo>
                      <a:pt x="499888" y="92553"/>
                      <a:pt x="408912" y="119247"/>
                      <a:pt x="296688"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114" id="114"/>
              <p:cNvSpPr txBox="true"/>
              <p:nvPr/>
            </p:nvSpPr>
            <p:spPr>
              <a:xfrm>
                <a:off x="0" y="-38100"/>
                <a:ext cx="499888"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totalamount</a:t>
                </a:r>
              </a:p>
            </p:txBody>
          </p:sp>
        </p:grpSp>
        <p:grpSp>
          <p:nvGrpSpPr>
            <p:cNvPr name="Group 115" id="115"/>
            <p:cNvGrpSpPr/>
            <p:nvPr/>
          </p:nvGrpSpPr>
          <p:grpSpPr>
            <a:xfrm rot="0">
              <a:off x="6901913" y="3991367"/>
              <a:ext cx="2057400" cy="603690"/>
              <a:chOff x="0" y="0"/>
              <a:chExt cx="406400" cy="119247"/>
            </a:xfrm>
          </p:grpSpPr>
          <p:sp>
            <p:nvSpPr>
              <p:cNvPr name="Freeform 116" id="116"/>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117" id="117"/>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status</a:t>
                </a:r>
              </a:p>
            </p:txBody>
          </p:sp>
        </p:grpSp>
        <p:grpSp>
          <p:nvGrpSpPr>
            <p:cNvPr name="Group 118" id="118"/>
            <p:cNvGrpSpPr/>
            <p:nvPr/>
          </p:nvGrpSpPr>
          <p:grpSpPr>
            <a:xfrm rot="0">
              <a:off x="12136068" y="6483491"/>
              <a:ext cx="2057400" cy="603690"/>
              <a:chOff x="0" y="0"/>
              <a:chExt cx="406400" cy="119247"/>
            </a:xfrm>
          </p:grpSpPr>
          <p:sp>
            <p:nvSpPr>
              <p:cNvPr name="Freeform 119" id="119"/>
              <p:cNvSpPr/>
              <p:nvPr/>
            </p:nvSpPr>
            <p:spPr>
              <a:xfrm flipH="false" flipV="false" rot="0">
                <a:off x="0" y="0"/>
                <a:ext cx="406400" cy="119247"/>
              </a:xfrm>
              <a:custGeom>
                <a:avLst/>
                <a:gdLst/>
                <a:ahLst/>
                <a:cxnLst/>
                <a:rect r="r" b="b" t="t" l="l"/>
                <a:pathLst>
                  <a:path h="119247" w="406400">
                    <a:moveTo>
                      <a:pt x="203200" y="0"/>
                    </a:moveTo>
                    <a:cubicBezTo>
                      <a:pt x="315424" y="0"/>
                      <a:pt x="406400" y="26694"/>
                      <a:pt x="406400" y="59624"/>
                    </a:cubicBezTo>
                    <a:cubicBezTo>
                      <a:pt x="406400" y="92553"/>
                      <a:pt x="315424" y="119247"/>
                      <a:pt x="203200" y="119247"/>
                    </a:cubicBezTo>
                    <a:lnTo>
                      <a:pt x="203200" y="119247"/>
                    </a:lnTo>
                    <a:cubicBezTo>
                      <a:pt x="90976" y="119247"/>
                      <a:pt x="0" y="92553"/>
                      <a:pt x="0" y="59624"/>
                    </a:cubicBezTo>
                    <a:cubicBezTo>
                      <a:pt x="0" y="26694"/>
                      <a:pt x="90976" y="0"/>
                      <a:pt x="203200" y="0"/>
                    </a:cubicBezTo>
                    <a:close/>
                  </a:path>
                </a:pathLst>
              </a:custGeom>
              <a:solidFill>
                <a:srgbClr val="9FA3E2"/>
              </a:solidFill>
            </p:spPr>
          </p:sp>
          <p:sp>
            <p:nvSpPr>
              <p:cNvPr name="TextBox 120" id="120"/>
              <p:cNvSpPr txBox="true"/>
              <p:nvPr/>
            </p:nvSpPr>
            <p:spPr>
              <a:xfrm>
                <a:off x="0" y="-38100"/>
                <a:ext cx="406400" cy="157347"/>
              </a:xfrm>
              <a:prstGeom prst="rect">
                <a:avLst/>
              </a:prstGeom>
            </p:spPr>
            <p:txBody>
              <a:bodyPr anchor="ctr" rtlCol="false" tIns="50800" lIns="50800" bIns="50800" rIns="50800"/>
              <a:lstStyle/>
              <a:p>
                <a:pPr algn="ctr">
                  <a:lnSpc>
                    <a:spcPts val="2659"/>
                  </a:lnSpc>
                </a:pPr>
                <a:r>
                  <a:rPr lang="en-US" sz="1899">
                    <a:solidFill>
                      <a:srgbClr val="000000"/>
                    </a:solidFill>
                    <a:latin typeface="Montserrat"/>
                    <a:ea typeface="Montserrat"/>
                    <a:cs typeface="Montserrat"/>
                    <a:sym typeface="Montserrat"/>
                  </a:rPr>
                  <a:t>createdAt</a:t>
                </a:r>
              </a:p>
            </p:txBody>
          </p:sp>
        </p:grpSp>
        <p:sp>
          <p:nvSpPr>
            <p:cNvPr name="AutoShape 121" id="121"/>
            <p:cNvSpPr/>
            <p:nvPr/>
          </p:nvSpPr>
          <p:spPr>
            <a:xfrm>
              <a:off x="8309806" y="605743"/>
              <a:ext cx="1029497" cy="603373"/>
            </a:xfrm>
            <a:prstGeom prst="line">
              <a:avLst/>
            </a:prstGeom>
            <a:ln cap="flat" w="50800">
              <a:solidFill>
                <a:srgbClr val="000000"/>
              </a:solidFill>
              <a:prstDash val="solid"/>
              <a:headEnd type="none" len="sm" w="sm"/>
              <a:tailEnd type="none" len="sm" w="sm"/>
            </a:ln>
          </p:spPr>
        </p:sp>
        <p:sp>
          <p:nvSpPr>
            <p:cNvPr name="AutoShape 122" id="122"/>
            <p:cNvSpPr/>
            <p:nvPr/>
          </p:nvSpPr>
          <p:spPr>
            <a:xfrm>
              <a:off x="10997901" y="603690"/>
              <a:ext cx="0" cy="605426"/>
            </a:xfrm>
            <a:prstGeom prst="line">
              <a:avLst/>
            </a:prstGeom>
            <a:ln cap="flat" w="50800">
              <a:solidFill>
                <a:srgbClr val="000000"/>
              </a:solidFill>
              <a:prstDash val="solid"/>
              <a:headEnd type="none" len="sm" w="sm"/>
              <a:tailEnd type="none" len="sm" w="sm"/>
            </a:ln>
          </p:spPr>
        </p:sp>
        <p:sp>
          <p:nvSpPr>
            <p:cNvPr name="AutoShape 123" id="123"/>
            <p:cNvSpPr/>
            <p:nvPr/>
          </p:nvSpPr>
          <p:spPr>
            <a:xfrm flipH="true">
              <a:off x="12457332" y="598182"/>
              <a:ext cx="1349316" cy="610934"/>
            </a:xfrm>
            <a:prstGeom prst="line">
              <a:avLst/>
            </a:prstGeom>
            <a:ln cap="flat" w="50800">
              <a:solidFill>
                <a:srgbClr val="000000"/>
              </a:solidFill>
              <a:prstDash val="solid"/>
              <a:headEnd type="none" len="sm" w="sm"/>
              <a:tailEnd type="none" len="sm" w="sm"/>
            </a:ln>
          </p:spPr>
        </p:sp>
        <p:sp>
          <p:nvSpPr>
            <p:cNvPr name="AutoShape 124" id="124"/>
            <p:cNvSpPr/>
            <p:nvPr/>
          </p:nvSpPr>
          <p:spPr>
            <a:xfrm flipH="true">
              <a:off x="4060849" y="1182607"/>
              <a:ext cx="783664" cy="1422157"/>
            </a:xfrm>
            <a:prstGeom prst="line">
              <a:avLst/>
            </a:prstGeom>
            <a:ln cap="flat" w="50800">
              <a:solidFill>
                <a:srgbClr val="000000"/>
              </a:solidFill>
              <a:prstDash val="solid"/>
              <a:headEnd type="none" len="sm" w="sm"/>
              <a:tailEnd type="none" len="sm" w="sm"/>
            </a:ln>
          </p:spPr>
        </p:sp>
        <p:sp>
          <p:nvSpPr>
            <p:cNvPr name="AutoShape 125" id="125"/>
            <p:cNvSpPr/>
            <p:nvPr/>
          </p:nvSpPr>
          <p:spPr>
            <a:xfrm>
              <a:off x="2611836" y="1712305"/>
              <a:ext cx="728168" cy="892459"/>
            </a:xfrm>
            <a:prstGeom prst="line">
              <a:avLst/>
            </a:prstGeom>
            <a:ln cap="flat" w="50800">
              <a:solidFill>
                <a:srgbClr val="000000"/>
              </a:solidFill>
              <a:prstDash val="solid"/>
              <a:headEnd type="none" len="sm" w="sm"/>
              <a:tailEnd type="none" len="sm" w="sm"/>
            </a:ln>
          </p:spPr>
        </p:sp>
        <p:sp>
          <p:nvSpPr>
            <p:cNvPr name="AutoShape 126" id="126"/>
            <p:cNvSpPr/>
            <p:nvPr/>
          </p:nvSpPr>
          <p:spPr>
            <a:xfrm>
              <a:off x="2057400" y="3449866"/>
              <a:ext cx="624358" cy="6310"/>
            </a:xfrm>
            <a:prstGeom prst="line">
              <a:avLst/>
            </a:prstGeom>
            <a:ln cap="flat" w="50800">
              <a:solidFill>
                <a:srgbClr val="000000"/>
              </a:solidFill>
              <a:prstDash val="solid"/>
              <a:headEnd type="none" len="sm" w="sm"/>
              <a:tailEnd type="none" len="sm" w="sm"/>
            </a:ln>
          </p:spPr>
        </p:sp>
        <p:sp>
          <p:nvSpPr>
            <p:cNvPr name="AutoShape 127" id="127"/>
            <p:cNvSpPr/>
            <p:nvPr/>
          </p:nvSpPr>
          <p:spPr>
            <a:xfrm flipV="true">
              <a:off x="2771060" y="3652955"/>
              <a:ext cx="485387" cy="478151"/>
            </a:xfrm>
            <a:prstGeom prst="line">
              <a:avLst/>
            </a:prstGeom>
            <a:ln cap="flat" w="50800">
              <a:solidFill>
                <a:srgbClr val="000000"/>
              </a:solidFill>
              <a:prstDash val="solid"/>
              <a:headEnd type="none" len="sm" w="sm"/>
              <a:tailEnd type="none" len="sm" w="sm"/>
            </a:ln>
          </p:spPr>
        </p:sp>
        <p:sp>
          <p:nvSpPr>
            <p:cNvPr name="AutoShape 128" id="128"/>
            <p:cNvSpPr/>
            <p:nvPr/>
          </p:nvSpPr>
          <p:spPr>
            <a:xfrm>
              <a:off x="5321001" y="6483491"/>
              <a:ext cx="0" cy="950388"/>
            </a:xfrm>
            <a:prstGeom prst="line">
              <a:avLst/>
            </a:prstGeom>
            <a:ln cap="flat" w="50800">
              <a:solidFill>
                <a:srgbClr val="000000"/>
              </a:solidFill>
              <a:prstDash val="solid"/>
              <a:headEnd type="none" len="sm" w="sm"/>
              <a:tailEnd type="none" len="sm" w="sm"/>
            </a:ln>
          </p:spPr>
        </p:sp>
        <p:sp>
          <p:nvSpPr>
            <p:cNvPr name="AutoShape 129" id="129"/>
            <p:cNvSpPr/>
            <p:nvPr/>
          </p:nvSpPr>
          <p:spPr>
            <a:xfrm>
              <a:off x="2819433" y="6535299"/>
              <a:ext cx="1537450" cy="898580"/>
            </a:xfrm>
            <a:prstGeom prst="line">
              <a:avLst/>
            </a:prstGeom>
            <a:ln cap="flat" w="50800">
              <a:solidFill>
                <a:srgbClr val="000000"/>
              </a:solidFill>
              <a:prstDash val="solid"/>
              <a:headEnd type="none" len="sm" w="sm"/>
              <a:tailEnd type="none" len="sm" w="sm"/>
            </a:ln>
          </p:spPr>
        </p:sp>
        <p:sp>
          <p:nvSpPr>
            <p:cNvPr name="AutoShape 130" id="130"/>
            <p:cNvSpPr/>
            <p:nvPr/>
          </p:nvSpPr>
          <p:spPr>
            <a:xfrm>
              <a:off x="2482753" y="7643434"/>
              <a:ext cx="780848" cy="314540"/>
            </a:xfrm>
            <a:prstGeom prst="line">
              <a:avLst/>
            </a:prstGeom>
            <a:ln cap="flat" w="50800">
              <a:solidFill>
                <a:srgbClr val="000000"/>
              </a:solidFill>
              <a:prstDash val="solid"/>
              <a:headEnd type="none" len="sm" w="sm"/>
              <a:tailEnd type="none" len="sm" w="sm"/>
            </a:ln>
          </p:spPr>
        </p:sp>
        <p:sp>
          <p:nvSpPr>
            <p:cNvPr name="AutoShape 131" id="131"/>
            <p:cNvSpPr/>
            <p:nvPr/>
          </p:nvSpPr>
          <p:spPr>
            <a:xfrm flipV="true">
              <a:off x="4075866" y="8482069"/>
              <a:ext cx="1245135" cy="932478"/>
            </a:xfrm>
            <a:prstGeom prst="line">
              <a:avLst/>
            </a:prstGeom>
            <a:ln cap="flat" w="50800">
              <a:solidFill>
                <a:srgbClr val="000000"/>
              </a:solidFill>
              <a:prstDash val="solid"/>
              <a:headEnd type="none" len="sm" w="sm"/>
              <a:tailEnd type="none" len="sm" w="sm"/>
            </a:ln>
          </p:spPr>
        </p:sp>
        <p:sp>
          <p:nvSpPr>
            <p:cNvPr name="AutoShape 132" id="132"/>
            <p:cNvSpPr/>
            <p:nvPr/>
          </p:nvSpPr>
          <p:spPr>
            <a:xfrm flipV="true">
              <a:off x="1490236" y="8402368"/>
              <a:ext cx="1773365" cy="391966"/>
            </a:xfrm>
            <a:prstGeom prst="line">
              <a:avLst/>
            </a:prstGeom>
            <a:ln cap="flat" w="50800">
              <a:solidFill>
                <a:srgbClr val="000000"/>
              </a:solidFill>
              <a:prstDash val="solid"/>
              <a:headEnd type="none" len="sm" w="sm"/>
              <a:tailEnd type="none" len="sm" w="sm"/>
            </a:ln>
          </p:spPr>
        </p:sp>
        <p:sp>
          <p:nvSpPr>
            <p:cNvPr name="AutoShape 133" id="133"/>
            <p:cNvSpPr/>
            <p:nvPr/>
          </p:nvSpPr>
          <p:spPr>
            <a:xfrm flipH="true" flipV="true">
              <a:off x="5725390" y="8482069"/>
              <a:ext cx="1176523" cy="1031937"/>
            </a:xfrm>
            <a:prstGeom prst="line">
              <a:avLst/>
            </a:prstGeom>
            <a:ln cap="flat" w="50800">
              <a:solidFill>
                <a:srgbClr val="000000"/>
              </a:solidFill>
              <a:prstDash val="solid"/>
              <a:headEnd type="none" len="sm" w="sm"/>
              <a:tailEnd type="none" len="sm" w="sm"/>
            </a:ln>
          </p:spPr>
        </p:sp>
        <p:sp>
          <p:nvSpPr>
            <p:cNvPr name="AutoShape 134" id="134"/>
            <p:cNvSpPr/>
            <p:nvPr/>
          </p:nvSpPr>
          <p:spPr>
            <a:xfrm flipH="true" flipV="true">
              <a:off x="7024185" y="8482069"/>
              <a:ext cx="1114935" cy="500321"/>
            </a:xfrm>
            <a:prstGeom prst="line">
              <a:avLst/>
            </a:prstGeom>
            <a:ln cap="flat" w="50800">
              <a:solidFill>
                <a:srgbClr val="000000"/>
              </a:solidFill>
              <a:prstDash val="solid"/>
              <a:headEnd type="none" len="sm" w="sm"/>
              <a:tailEnd type="none" len="sm" w="sm"/>
            </a:ln>
          </p:spPr>
        </p:sp>
        <p:sp>
          <p:nvSpPr>
            <p:cNvPr name="AutoShape 135" id="135"/>
            <p:cNvSpPr/>
            <p:nvPr/>
          </p:nvSpPr>
          <p:spPr>
            <a:xfrm flipH="true">
              <a:off x="18859725" y="7517200"/>
              <a:ext cx="1992551" cy="361073"/>
            </a:xfrm>
            <a:prstGeom prst="line">
              <a:avLst/>
            </a:prstGeom>
            <a:ln cap="flat" w="50800">
              <a:solidFill>
                <a:srgbClr val="000000"/>
              </a:solidFill>
              <a:prstDash val="solid"/>
              <a:headEnd type="none" len="sm" w="sm"/>
              <a:tailEnd type="none" len="sm" w="sm"/>
            </a:ln>
          </p:spPr>
        </p:sp>
        <p:sp>
          <p:nvSpPr>
            <p:cNvPr name="AutoShape 136" id="136"/>
            <p:cNvSpPr/>
            <p:nvPr/>
          </p:nvSpPr>
          <p:spPr>
            <a:xfrm flipH="true">
              <a:off x="19697853" y="8119113"/>
              <a:ext cx="1031632" cy="0"/>
            </a:xfrm>
            <a:prstGeom prst="line">
              <a:avLst/>
            </a:prstGeom>
            <a:ln cap="flat" w="50800">
              <a:solidFill>
                <a:srgbClr val="000000"/>
              </a:solidFill>
              <a:prstDash val="solid"/>
              <a:headEnd type="none" len="sm" w="sm"/>
              <a:tailEnd type="none" len="sm" w="sm"/>
            </a:ln>
          </p:spPr>
        </p:sp>
        <p:sp>
          <p:nvSpPr>
            <p:cNvPr name="AutoShape 137" id="137"/>
            <p:cNvSpPr/>
            <p:nvPr/>
          </p:nvSpPr>
          <p:spPr>
            <a:xfrm flipH="true" flipV="true">
              <a:off x="19723325" y="8868873"/>
              <a:ext cx="1066276" cy="56025"/>
            </a:xfrm>
            <a:prstGeom prst="line">
              <a:avLst/>
            </a:prstGeom>
            <a:ln cap="flat" w="50800">
              <a:solidFill>
                <a:srgbClr val="000000"/>
              </a:solidFill>
              <a:prstDash val="solid"/>
              <a:headEnd type="none" len="sm" w="sm"/>
              <a:tailEnd type="none" len="sm" w="sm"/>
            </a:ln>
          </p:spPr>
        </p:sp>
        <p:sp>
          <p:nvSpPr>
            <p:cNvPr name="AutoShape 138" id="138"/>
            <p:cNvSpPr/>
            <p:nvPr/>
          </p:nvSpPr>
          <p:spPr>
            <a:xfrm flipH="true" flipV="true">
              <a:off x="18773471" y="8926463"/>
              <a:ext cx="1751181" cy="1011045"/>
            </a:xfrm>
            <a:prstGeom prst="line">
              <a:avLst/>
            </a:prstGeom>
            <a:ln cap="flat" w="50800">
              <a:solidFill>
                <a:srgbClr val="000000"/>
              </a:solidFill>
              <a:prstDash val="solid"/>
              <a:headEnd type="none" len="sm" w="sm"/>
              <a:tailEnd type="none" len="sm" w="sm"/>
            </a:ln>
          </p:spPr>
        </p:sp>
        <p:sp>
          <p:nvSpPr>
            <p:cNvPr name="AutoShape 139" id="139"/>
            <p:cNvSpPr/>
            <p:nvPr/>
          </p:nvSpPr>
          <p:spPr>
            <a:xfrm flipH="true">
              <a:off x="18959367" y="1979834"/>
              <a:ext cx="1456897" cy="663675"/>
            </a:xfrm>
            <a:prstGeom prst="line">
              <a:avLst/>
            </a:prstGeom>
            <a:ln cap="flat" w="50800">
              <a:solidFill>
                <a:srgbClr val="000000"/>
              </a:solidFill>
              <a:prstDash val="solid"/>
              <a:headEnd type="none" len="sm" w="sm"/>
              <a:tailEnd type="none" len="sm" w="sm"/>
            </a:ln>
          </p:spPr>
        </p:sp>
        <p:sp>
          <p:nvSpPr>
            <p:cNvPr name="AutoShape 140" id="140"/>
            <p:cNvSpPr/>
            <p:nvPr/>
          </p:nvSpPr>
          <p:spPr>
            <a:xfrm flipH="true">
              <a:off x="19514408" y="2945355"/>
              <a:ext cx="1215077" cy="222250"/>
            </a:xfrm>
            <a:prstGeom prst="line">
              <a:avLst/>
            </a:prstGeom>
            <a:ln cap="flat" w="50800">
              <a:solidFill>
                <a:srgbClr val="000000"/>
              </a:solidFill>
              <a:prstDash val="solid"/>
              <a:headEnd type="none" len="sm" w="sm"/>
              <a:tailEnd type="none" len="sm" w="sm"/>
            </a:ln>
          </p:spPr>
        </p:sp>
        <p:sp>
          <p:nvSpPr>
            <p:cNvPr name="AutoShape 141" id="141"/>
            <p:cNvSpPr/>
            <p:nvPr/>
          </p:nvSpPr>
          <p:spPr>
            <a:xfrm flipH="true" flipV="true">
              <a:off x="19514408" y="3532509"/>
              <a:ext cx="1275193" cy="422290"/>
            </a:xfrm>
            <a:prstGeom prst="line">
              <a:avLst/>
            </a:prstGeom>
            <a:ln cap="flat" w="50800">
              <a:solidFill>
                <a:srgbClr val="000000"/>
              </a:solidFill>
              <a:prstDash val="solid"/>
              <a:headEnd type="none" len="sm" w="sm"/>
              <a:tailEnd type="none" len="sm" w="sm"/>
            </a:ln>
          </p:spPr>
        </p:sp>
        <p:sp>
          <p:nvSpPr>
            <p:cNvPr name="AutoShape 142" id="142"/>
            <p:cNvSpPr/>
            <p:nvPr/>
          </p:nvSpPr>
          <p:spPr>
            <a:xfrm flipH="true" flipV="true">
              <a:off x="18213237" y="3691700"/>
              <a:ext cx="2421581" cy="1043465"/>
            </a:xfrm>
            <a:prstGeom prst="line">
              <a:avLst/>
            </a:prstGeom>
            <a:ln cap="flat" w="50800">
              <a:solidFill>
                <a:srgbClr val="000000"/>
              </a:solidFill>
              <a:prstDash val="solid"/>
              <a:headEnd type="none" len="sm" w="sm"/>
              <a:tailEnd type="none" len="sm" w="sm"/>
            </a:ln>
          </p:spPr>
        </p:sp>
        <p:sp>
          <p:nvSpPr>
            <p:cNvPr name="AutoShape 143" id="143"/>
            <p:cNvSpPr/>
            <p:nvPr/>
          </p:nvSpPr>
          <p:spPr>
            <a:xfrm flipH="true">
              <a:off x="17457008" y="1786297"/>
              <a:ext cx="1316464" cy="857212"/>
            </a:xfrm>
            <a:prstGeom prst="line">
              <a:avLst/>
            </a:prstGeom>
            <a:ln cap="flat" w="50800">
              <a:solidFill>
                <a:srgbClr val="000000"/>
              </a:solidFill>
              <a:prstDash val="solid"/>
              <a:headEnd type="none" len="sm" w="sm"/>
              <a:tailEnd type="none" len="sm" w="sm"/>
            </a:ln>
          </p:spPr>
        </p:sp>
        <p:sp>
          <p:nvSpPr>
            <p:cNvPr name="AutoShape 144" id="144"/>
            <p:cNvSpPr/>
            <p:nvPr/>
          </p:nvSpPr>
          <p:spPr>
            <a:xfrm flipH="true">
              <a:off x="11471185" y="3632224"/>
              <a:ext cx="11599" cy="748600"/>
            </a:xfrm>
            <a:prstGeom prst="line">
              <a:avLst/>
            </a:prstGeom>
            <a:ln cap="flat" w="50800">
              <a:solidFill>
                <a:srgbClr val="000000"/>
              </a:solidFill>
              <a:prstDash val="solid"/>
              <a:headEnd type="none" len="sm" w="sm"/>
              <a:tailEnd type="none" len="sm" w="sm"/>
            </a:ln>
          </p:spPr>
        </p:sp>
        <p:sp>
          <p:nvSpPr>
            <p:cNvPr name="AutoShape 145" id="145"/>
            <p:cNvSpPr/>
            <p:nvPr/>
          </p:nvSpPr>
          <p:spPr>
            <a:xfrm>
              <a:off x="8959313" y="4293213"/>
              <a:ext cx="1009888" cy="611706"/>
            </a:xfrm>
            <a:prstGeom prst="line">
              <a:avLst/>
            </a:prstGeom>
            <a:ln cap="flat" w="50800">
              <a:solidFill>
                <a:srgbClr val="000000"/>
              </a:solidFill>
              <a:prstDash val="solid"/>
              <a:headEnd type="none" len="sm" w="sm"/>
              <a:tailEnd type="none" len="sm" w="sm"/>
            </a:ln>
          </p:spPr>
        </p:sp>
        <p:sp>
          <p:nvSpPr>
            <p:cNvPr name="AutoShape 146" id="146"/>
            <p:cNvSpPr/>
            <p:nvPr/>
          </p:nvSpPr>
          <p:spPr>
            <a:xfrm flipV="true">
              <a:off x="8920430" y="5355254"/>
              <a:ext cx="1048771" cy="1799"/>
            </a:xfrm>
            <a:prstGeom prst="line">
              <a:avLst/>
            </a:prstGeom>
            <a:ln cap="flat" w="50800">
              <a:solidFill>
                <a:srgbClr val="000000"/>
              </a:solidFill>
              <a:prstDash val="solid"/>
              <a:headEnd type="none" len="sm" w="sm"/>
              <a:tailEnd type="none" len="sm" w="sm"/>
            </a:ln>
          </p:spPr>
        </p:sp>
        <p:sp>
          <p:nvSpPr>
            <p:cNvPr name="AutoShape 147" id="147"/>
            <p:cNvSpPr/>
            <p:nvPr/>
          </p:nvSpPr>
          <p:spPr>
            <a:xfrm flipV="true">
              <a:off x="10805251" y="5429013"/>
              <a:ext cx="0" cy="1912576"/>
            </a:xfrm>
            <a:prstGeom prst="line">
              <a:avLst/>
            </a:prstGeom>
            <a:ln cap="flat" w="50800">
              <a:solidFill>
                <a:srgbClr val="000000"/>
              </a:solidFill>
              <a:prstDash val="solid"/>
              <a:headEnd type="none" len="sm" w="sm"/>
              <a:tailEnd type="none" len="sm" w="sm"/>
            </a:ln>
          </p:spPr>
        </p:sp>
        <p:sp>
          <p:nvSpPr>
            <p:cNvPr name="AutoShape 148" id="148"/>
            <p:cNvSpPr/>
            <p:nvPr/>
          </p:nvSpPr>
          <p:spPr>
            <a:xfrm flipH="true" flipV="true">
              <a:off x="13152687" y="5429013"/>
              <a:ext cx="12081" cy="1054478"/>
            </a:xfrm>
            <a:prstGeom prst="line">
              <a:avLst/>
            </a:prstGeom>
            <a:ln cap="flat" w="50800">
              <a:solidFill>
                <a:srgbClr val="000000"/>
              </a:solidFill>
              <a:prstDash val="solid"/>
              <a:headEnd type="none" len="sm" w="sm"/>
              <a:tailEnd type="none" len="sm" w="sm"/>
            </a:ln>
          </p:spPr>
        </p:sp>
        <p:sp>
          <p:nvSpPr>
            <p:cNvPr name="AutoShape 149" id="149"/>
            <p:cNvSpPr/>
            <p:nvPr/>
          </p:nvSpPr>
          <p:spPr>
            <a:xfrm flipH="true">
              <a:off x="13121236" y="3652955"/>
              <a:ext cx="265927" cy="727868"/>
            </a:xfrm>
            <a:prstGeom prst="line">
              <a:avLst/>
            </a:prstGeom>
            <a:ln cap="flat" w="50800">
              <a:solidFill>
                <a:srgbClr val="000000"/>
              </a:solidFill>
              <a:prstDash val="solid"/>
              <a:headEnd type="none" len="sm" w="sm"/>
              <a:tailEnd type="none" len="sm" w="sm"/>
            </a:ln>
          </p:spPr>
        </p:sp>
        <p:grpSp>
          <p:nvGrpSpPr>
            <p:cNvPr name="Group 150" id="150"/>
            <p:cNvGrpSpPr/>
            <p:nvPr/>
          </p:nvGrpSpPr>
          <p:grpSpPr>
            <a:xfrm rot="-2602186">
              <a:off x="7903809" y="6292953"/>
              <a:ext cx="688619" cy="741667"/>
              <a:chOff x="0" y="0"/>
              <a:chExt cx="762836" cy="821602"/>
            </a:xfrm>
          </p:grpSpPr>
          <p:sp>
            <p:nvSpPr>
              <p:cNvPr name="Freeform 151" id="151"/>
              <p:cNvSpPr/>
              <p:nvPr/>
            </p:nvSpPr>
            <p:spPr>
              <a:xfrm flipH="false" flipV="false" rot="0">
                <a:off x="0" y="0"/>
                <a:ext cx="762836" cy="821602"/>
              </a:xfrm>
              <a:custGeom>
                <a:avLst/>
                <a:gdLst/>
                <a:ahLst/>
                <a:cxnLst/>
                <a:rect r="r" b="b" t="t" l="l"/>
                <a:pathLst>
                  <a:path h="821602" w="762836">
                    <a:moveTo>
                      <a:pt x="381418" y="0"/>
                    </a:moveTo>
                    <a:lnTo>
                      <a:pt x="762836" y="410801"/>
                    </a:lnTo>
                    <a:lnTo>
                      <a:pt x="381418" y="821602"/>
                    </a:lnTo>
                    <a:lnTo>
                      <a:pt x="0" y="410801"/>
                    </a:lnTo>
                    <a:lnTo>
                      <a:pt x="381418" y="0"/>
                    </a:lnTo>
                    <a:close/>
                  </a:path>
                </a:pathLst>
              </a:custGeom>
              <a:solidFill>
                <a:srgbClr val="000000">
                  <a:alpha val="0"/>
                </a:srgbClr>
              </a:solidFill>
              <a:ln w="38100" cap="sq">
                <a:solidFill>
                  <a:srgbClr val="000000"/>
                </a:solidFill>
                <a:prstDash val="solid"/>
                <a:miter/>
              </a:ln>
            </p:spPr>
          </p:sp>
          <p:sp>
            <p:nvSpPr>
              <p:cNvPr name="TextBox 152" id="152"/>
              <p:cNvSpPr txBox="true"/>
              <p:nvPr/>
            </p:nvSpPr>
            <p:spPr>
              <a:xfrm>
                <a:off x="131112" y="112638"/>
                <a:ext cx="500611" cy="567751"/>
              </a:xfrm>
              <a:prstGeom prst="rect">
                <a:avLst/>
              </a:prstGeom>
            </p:spPr>
            <p:txBody>
              <a:bodyPr anchor="ctr" rtlCol="false" tIns="50999" lIns="50999" bIns="50999" rIns="50999"/>
              <a:lstStyle/>
              <a:p>
                <a:pPr algn="ctr">
                  <a:lnSpc>
                    <a:spcPts val="1960"/>
                  </a:lnSpc>
                </a:pPr>
              </a:p>
            </p:txBody>
          </p:sp>
        </p:grpSp>
        <p:sp>
          <p:nvSpPr>
            <p:cNvPr name="AutoShape 153" id="153"/>
            <p:cNvSpPr/>
            <p:nvPr/>
          </p:nvSpPr>
          <p:spPr>
            <a:xfrm flipH="true">
              <a:off x="8499078" y="5429013"/>
              <a:ext cx="1699814" cy="1075924"/>
            </a:xfrm>
            <a:prstGeom prst="line">
              <a:avLst/>
            </a:prstGeom>
            <a:ln cap="flat" w="50800">
              <a:solidFill>
                <a:srgbClr val="000000"/>
              </a:solidFill>
              <a:prstDash val="solid"/>
              <a:headEnd type="none" len="sm" w="sm"/>
              <a:tailEnd type="none" len="sm" w="sm"/>
            </a:ln>
          </p:spPr>
        </p:sp>
        <p:sp>
          <p:nvSpPr>
            <p:cNvPr name="AutoShape 154" id="154"/>
            <p:cNvSpPr/>
            <p:nvPr/>
          </p:nvSpPr>
          <p:spPr>
            <a:xfrm flipH="true">
              <a:off x="7138115" y="6900225"/>
              <a:ext cx="859712" cy="533654"/>
            </a:xfrm>
            <a:prstGeom prst="line">
              <a:avLst/>
            </a:prstGeom>
            <a:ln cap="flat" w="50800">
              <a:solidFill>
                <a:srgbClr val="000000"/>
              </a:solidFill>
              <a:prstDash val="solid"/>
              <a:headEnd type="none" len="sm" w="sm"/>
              <a:tailEnd type="none" len="sm" w="sm"/>
            </a:ln>
          </p:spPr>
        </p:sp>
        <p:grpSp>
          <p:nvGrpSpPr>
            <p:cNvPr name="Group 155" id="155"/>
            <p:cNvGrpSpPr/>
            <p:nvPr/>
          </p:nvGrpSpPr>
          <p:grpSpPr>
            <a:xfrm rot="-1365449">
              <a:off x="7586304" y="1773780"/>
              <a:ext cx="688619" cy="741667"/>
              <a:chOff x="0" y="0"/>
              <a:chExt cx="762836" cy="821602"/>
            </a:xfrm>
          </p:grpSpPr>
          <p:sp>
            <p:nvSpPr>
              <p:cNvPr name="Freeform 156" id="156"/>
              <p:cNvSpPr/>
              <p:nvPr/>
            </p:nvSpPr>
            <p:spPr>
              <a:xfrm flipH="false" flipV="false" rot="0">
                <a:off x="0" y="0"/>
                <a:ext cx="762836" cy="821602"/>
              </a:xfrm>
              <a:custGeom>
                <a:avLst/>
                <a:gdLst/>
                <a:ahLst/>
                <a:cxnLst/>
                <a:rect r="r" b="b" t="t" l="l"/>
                <a:pathLst>
                  <a:path h="821602" w="762836">
                    <a:moveTo>
                      <a:pt x="381418" y="0"/>
                    </a:moveTo>
                    <a:lnTo>
                      <a:pt x="762836" y="410801"/>
                    </a:lnTo>
                    <a:lnTo>
                      <a:pt x="381418" y="821602"/>
                    </a:lnTo>
                    <a:lnTo>
                      <a:pt x="0" y="410801"/>
                    </a:lnTo>
                    <a:lnTo>
                      <a:pt x="381418" y="0"/>
                    </a:lnTo>
                    <a:close/>
                  </a:path>
                </a:pathLst>
              </a:custGeom>
              <a:solidFill>
                <a:srgbClr val="000000">
                  <a:alpha val="0"/>
                </a:srgbClr>
              </a:solidFill>
              <a:ln w="38100" cap="sq">
                <a:solidFill>
                  <a:srgbClr val="000000"/>
                </a:solidFill>
                <a:prstDash val="solid"/>
                <a:miter/>
              </a:ln>
            </p:spPr>
          </p:sp>
          <p:sp>
            <p:nvSpPr>
              <p:cNvPr name="TextBox 157" id="157"/>
              <p:cNvSpPr txBox="true"/>
              <p:nvPr/>
            </p:nvSpPr>
            <p:spPr>
              <a:xfrm>
                <a:off x="131112" y="112638"/>
                <a:ext cx="500611" cy="567751"/>
              </a:xfrm>
              <a:prstGeom prst="rect">
                <a:avLst/>
              </a:prstGeom>
            </p:spPr>
            <p:txBody>
              <a:bodyPr anchor="ctr" rtlCol="false" tIns="50999" lIns="50999" bIns="50999" rIns="50999"/>
              <a:lstStyle/>
              <a:p>
                <a:pPr algn="ctr">
                  <a:lnSpc>
                    <a:spcPts val="1960"/>
                  </a:lnSpc>
                </a:pPr>
              </a:p>
            </p:txBody>
          </p:sp>
        </p:grpSp>
        <p:sp>
          <p:nvSpPr>
            <p:cNvPr name="AutoShape 158" id="158"/>
            <p:cNvSpPr/>
            <p:nvPr/>
          </p:nvSpPr>
          <p:spPr>
            <a:xfrm flipH="true">
              <a:off x="8248118" y="1733212"/>
              <a:ext cx="692383" cy="278212"/>
            </a:xfrm>
            <a:prstGeom prst="line">
              <a:avLst/>
            </a:prstGeom>
            <a:ln cap="flat" w="50800">
              <a:solidFill>
                <a:srgbClr val="000000"/>
              </a:solidFill>
              <a:prstDash val="solid"/>
              <a:headEnd type="none" len="sm" w="sm"/>
              <a:tailEnd type="none" len="sm" w="sm"/>
            </a:ln>
          </p:spPr>
        </p:sp>
        <p:sp>
          <p:nvSpPr>
            <p:cNvPr name="AutoShape 159" id="159"/>
            <p:cNvSpPr/>
            <p:nvPr/>
          </p:nvSpPr>
          <p:spPr>
            <a:xfrm flipH="true">
              <a:off x="6650550" y="2277803"/>
              <a:ext cx="962558" cy="326961"/>
            </a:xfrm>
            <a:prstGeom prst="line">
              <a:avLst/>
            </a:prstGeom>
            <a:ln cap="flat" w="50800">
              <a:solidFill>
                <a:srgbClr val="000000"/>
              </a:solidFill>
              <a:prstDash val="solid"/>
              <a:headEnd type="none" len="sm" w="sm"/>
              <a:tailEnd type="none" len="sm" w="sm"/>
            </a:ln>
          </p:spPr>
        </p:sp>
        <p:sp>
          <p:nvSpPr>
            <p:cNvPr name="TextBox 160" id="160"/>
            <p:cNvSpPr txBox="true"/>
            <p:nvPr/>
          </p:nvSpPr>
          <p:spPr>
            <a:xfrm rot="0">
              <a:off x="7454165" y="6635211"/>
              <a:ext cx="158943" cy="363941"/>
            </a:xfrm>
            <a:prstGeom prst="rect">
              <a:avLst/>
            </a:prstGeom>
          </p:spPr>
          <p:txBody>
            <a:bodyPr anchor="t" rtlCol="false" tIns="0" lIns="0" bIns="0" rIns="0">
              <a:spAutoFit/>
            </a:bodyPr>
            <a:lstStyle/>
            <a:p>
              <a:pPr algn="ctr">
                <a:lnSpc>
                  <a:spcPts val="2446"/>
                </a:lnSpc>
                <a:spcBef>
                  <a:spcPct val="0"/>
                </a:spcBef>
              </a:pPr>
              <a:r>
                <a:rPr lang="en-US" sz="1747">
                  <a:solidFill>
                    <a:srgbClr val="000000"/>
                  </a:solidFill>
                  <a:latin typeface="Canva Sans"/>
                  <a:ea typeface="Canva Sans"/>
                  <a:cs typeface="Canva Sans"/>
                  <a:sym typeface="Canva Sans"/>
                </a:rPr>
                <a:t>1</a:t>
              </a:r>
            </a:p>
          </p:txBody>
        </p:sp>
        <p:sp>
          <p:nvSpPr>
            <p:cNvPr name="TextBox 161" id="161"/>
            <p:cNvSpPr txBox="true"/>
            <p:nvPr/>
          </p:nvSpPr>
          <p:spPr>
            <a:xfrm rot="0">
              <a:off x="8628419" y="5954803"/>
              <a:ext cx="213587" cy="293885"/>
            </a:xfrm>
            <a:prstGeom prst="rect">
              <a:avLst/>
            </a:prstGeom>
          </p:spPr>
          <p:txBody>
            <a:bodyPr anchor="t" rtlCol="false" tIns="0" lIns="0" bIns="0" rIns="0">
              <a:spAutoFit/>
            </a:bodyPr>
            <a:lstStyle/>
            <a:p>
              <a:pPr algn="ctr">
                <a:lnSpc>
                  <a:spcPts val="1935"/>
                </a:lnSpc>
                <a:spcBef>
                  <a:spcPct val="0"/>
                </a:spcBef>
              </a:pPr>
              <a:r>
                <a:rPr lang="en-US" sz="1382">
                  <a:solidFill>
                    <a:srgbClr val="000000"/>
                  </a:solidFill>
                  <a:latin typeface="Canva Sans"/>
                  <a:ea typeface="Canva Sans"/>
                  <a:cs typeface="Canva Sans"/>
                  <a:sym typeface="Canva Sans"/>
                </a:rPr>
                <a:t>M</a:t>
              </a:r>
            </a:p>
          </p:txBody>
        </p:sp>
        <p:sp>
          <p:nvSpPr>
            <p:cNvPr name="TextBox 162" id="162"/>
            <p:cNvSpPr txBox="true"/>
            <p:nvPr/>
          </p:nvSpPr>
          <p:spPr>
            <a:xfrm rot="0">
              <a:off x="8203013" y="1551075"/>
              <a:ext cx="213587" cy="293885"/>
            </a:xfrm>
            <a:prstGeom prst="rect">
              <a:avLst/>
            </a:prstGeom>
          </p:spPr>
          <p:txBody>
            <a:bodyPr anchor="t" rtlCol="false" tIns="0" lIns="0" bIns="0" rIns="0">
              <a:spAutoFit/>
            </a:bodyPr>
            <a:lstStyle/>
            <a:p>
              <a:pPr algn="ctr">
                <a:lnSpc>
                  <a:spcPts val="1935"/>
                </a:lnSpc>
                <a:spcBef>
                  <a:spcPct val="0"/>
                </a:spcBef>
              </a:pPr>
              <a:r>
                <a:rPr lang="en-US" sz="1382">
                  <a:solidFill>
                    <a:srgbClr val="000000"/>
                  </a:solidFill>
                  <a:latin typeface="Canva Sans"/>
                  <a:ea typeface="Canva Sans"/>
                  <a:cs typeface="Canva Sans"/>
                  <a:sym typeface="Canva Sans"/>
                </a:rPr>
                <a:t>M</a:t>
              </a:r>
            </a:p>
          </p:txBody>
        </p:sp>
        <p:sp>
          <p:nvSpPr>
            <p:cNvPr name="TextBox 163" id="163"/>
            <p:cNvSpPr txBox="true"/>
            <p:nvPr/>
          </p:nvSpPr>
          <p:spPr>
            <a:xfrm rot="0">
              <a:off x="7200900" y="1913863"/>
              <a:ext cx="158943" cy="363941"/>
            </a:xfrm>
            <a:prstGeom prst="rect">
              <a:avLst/>
            </a:prstGeom>
          </p:spPr>
          <p:txBody>
            <a:bodyPr anchor="t" rtlCol="false" tIns="0" lIns="0" bIns="0" rIns="0">
              <a:spAutoFit/>
            </a:bodyPr>
            <a:lstStyle/>
            <a:p>
              <a:pPr algn="ctr">
                <a:lnSpc>
                  <a:spcPts val="2446"/>
                </a:lnSpc>
                <a:spcBef>
                  <a:spcPct val="0"/>
                </a:spcBef>
              </a:pPr>
              <a:r>
                <a:rPr lang="en-US" sz="1747">
                  <a:solidFill>
                    <a:srgbClr val="000000"/>
                  </a:solidFill>
                  <a:latin typeface="Canva Sans"/>
                  <a:ea typeface="Canva Sans"/>
                  <a:cs typeface="Canva Sans"/>
                  <a:sym typeface="Canva Sans"/>
                </a:rPr>
                <a:t>1</a:t>
              </a:r>
            </a:p>
          </p:txBody>
        </p:sp>
        <p:grpSp>
          <p:nvGrpSpPr>
            <p:cNvPr name="Group 164" id="164"/>
            <p:cNvGrpSpPr/>
            <p:nvPr/>
          </p:nvGrpSpPr>
          <p:grpSpPr>
            <a:xfrm rot="-2602186">
              <a:off x="14657148" y="5877854"/>
              <a:ext cx="688619" cy="741667"/>
              <a:chOff x="0" y="0"/>
              <a:chExt cx="762836" cy="821602"/>
            </a:xfrm>
          </p:grpSpPr>
          <p:sp>
            <p:nvSpPr>
              <p:cNvPr name="Freeform 165" id="165"/>
              <p:cNvSpPr/>
              <p:nvPr/>
            </p:nvSpPr>
            <p:spPr>
              <a:xfrm flipH="false" flipV="false" rot="0">
                <a:off x="0" y="0"/>
                <a:ext cx="762836" cy="821602"/>
              </a:xfrm>
              <a:custGeom>
                <a:avLst/>
                <a:gdLst/>
                <a:ahLst/>
                <a:cxnLst/>
                <a:rect r="r" b="b" t="t" l="l"/>
                <a:pathLst>
                  <a:path h="821602" w="762836">
                    <a:moveTo>
                      <a:pt x="381418" y="0"/>
                    </a:moveTo>
                    <a:lnTo>
                      <a:pt x="762836" y="410801"/>
                    </a:lnTo>
                    <a:lnTo>
                      <a:pt x="381418" y="821602"/>
                    </a:lnTo>
                    <a:lnTo>
                      <a:pt x="0" y="410801"/>
                    </a:lnTo>
                    <a:lnTo>
                      <a:pt x="381418" y="0"/>
                    </a:lnTo>
                    <a:close/>
                  </a:path>
                </a:pathLst>
              </a:custGeom>
              <a:solidFill>
                <a:srgbClr val="000000">
                  <a:alpha val="0"/>
                </a:srgbClr>
              </a:solidFill>
              <a:ln w="38100" cap="sq">
                <a:solidFill>
                  <a:srgbClr val="000000"/>
                </a:solidFill>
                <a:prstDash val="solid"/>
                <a:miter/>
              </a:ln>
            </p:spPr>
          </p:sp>
          <p:sp>
            <p:nvSpPr>
              <p:cNvPr name="TextBox 166" id="166"/>
              <p:cNvSpPr txBox="true"/>
              <p:nvPr/>
            </p:nvSpPr>
            <p:spPr>
              <a:xfrm>
                <a:off x="131112" y="112638"/>
                <a:ext cx="500611" cy="567751"/>
              </a:xfrm>
              <a:prstGeom prst="rect">
                <a:avLst/>
              </a:prstGeom>
            </p:spPr>
            <p:txBody>
              <a:bodyPr anchor="ctr" rtlCol="false" tIns="50999" lIns="50999" bIns="50999" rIns="50999"/>
              <a:lstStyle/>
              <a:p>
                <a:pPr algn="ctr">
                  <a:lnSpc>
                    <a:spcPts val="1960"/>
                  </a:lnSpc>
                </a:pPr>
              </a:p>
            </p:txBody>
          </p:sp>
        </p:grpSp>
        <p:sp>
          <p:nvSpPr>
            <p:cNvPr name="AutoShape 167" id="167"/>
            <p:cNvSpPr/>
            <p:nvPr/>
          </p:nvSpPr>
          <p:spPr>
            <a:xfrm flipH="true" flipV="true">
              <a:off x="15256110" y="6518260"/>
              <a:ext cx="1024740" cy="1360013"/>
            </a:xfrm>
            <a:prstGeom prst="line">
              <a:avLst/>
            </a:prstGeom>
            <a:ln cap="flat" w="50800">
              <a:solidFill>
                <a:srgbClr val="000000"/>
              </a:solidFill>
              <a:prstDash val="solid"/>
              <a:headEnd type="none" len="sm" w="sm"/>
              <a:tailEnd type="none" len="sm" w="sm"/>
            </a:ln>
          </p:spPr>
        </p:sp>
        <p:sp>
          <p:nvSpPr>
            <p:cNvPr name="AutoShape 168" id="168"/>
            <p:cNvSpPr/>
            <p:nvPr/>
          </p:nvSpPr>
          <p:spPr>
            <a:xfrm flipH="true" flipV="true">
              <a:off x="14084001" y="5355254"/>
              <a:ext cx="662803" cy="623861"/>
            </a:xfrm>
            <a:prstGeom prst="line">
              <a:avLst/>
            </a:prstGeom>
            <a:ln cap="flat" w="50800">
              <a:solidFill>
                <a:srgbClr val="000000"/>
              </a:solidFill>
              <a:prstDash val="solid"/>
              <a:headEnd type="none" len="sm" w="sm"/>
              <a:tailEnd type="none" len="sm" w="sm"/>
            </a:ln>
          </p:spPr>
        </p:sp>
        <p:sp>
          <p:nvSpPr>
            <p:cNvPr name="TextBox 169" id="169"/>
            <p:cNvSpPr txBox="true"/>
            <p:nvPr/>
          </p:nvSpPr>
          <p:spPr>
            <a:xfrm rot="0">
              <a:off x="15506401" y="6333366"/>
              <a:ext cx="158943" cy="363941"/>
            </a:xfrm>
            <a:prstGeom prst="rect">
              <a:avLst/>
            </a:prstGeom>
          </p:spPr>
          <p:txBody>
            <a:bodyPr anchor="t" rtlCol="false" tIns="0" lIns="0" bIns="0" rIns="0">
              <a:spAutoFit/>
            </a:bodyPr>
            <a:lstStyle/>
            <a:p>
              <a:pPr algn="ctr">
                <a:lnSpc>
                  <a:spcPts val="2446"/>
                </a:lnSpc>
                <a:spcBef>
                  <a:spcPct val="0"/>
                </a:spcBef>
              </a:pPr>
              <a:r>
                <a:rPr lang="en-US" sz="1747">
                  <a:solidFill>
                    <a:srgbClr val="000000"/>
                  </a:solidFill>
                  <a:latin typeface="Canva Sans"/>
                  <a:ea typeface="Canva Sans"/>
                  <a:cs typeface="Canva Sans"/>
                  <a:sym typeface="Canva Sans"/>
                </a:rPr>
                <a:t>1</a:t>
              </a:r>
            </a:p>
          </p:txBody>
        </p:sp>
        <p:sp>
          <p:nvSpPr>
            <p:cNvPr name="TextBox 170" id="170"/>
            <p:cNvSpPr txBox="true"/>
            <p:nvPr/>
          </p:nvSpPr>
          <p:spPr>
            <a:xfrm rot="0">
              <a:off x="14629450" y="5432370"/>
              <a:ext cx="158943" cy="363941"/>
            </a:xfrm>
            <a:prstGeom prst="rect">
              <a:avLst/>
            </a:prstGeom>
          </p:spPr>
          <p:txBody>
            <a:bodyPr anchor="t" rtlCol="false" tIns="0" lIns="0" bIns="0" rIns="0">
              <a:spAutoFit/>
            </a:bodyPr>
            <a:lstStyle/>
            <a:p>
              <a:pPr algn="ctr">
                <a:lnSpc>
                  <a:spcPts val="2446"/>
                </a:lnSpc>
                <a:spcBef>
                  <a:spcPct val="0"/>
                </a:spcBef>
              </a:pPr>
              <a:r>
                <a:rPr lang="en-US" sz="1747">
                  <a:solidFill>
                    <a:srgbClr val="000000"/>
                  </a:solidFill>
                  <a:latin typeface="Canva Sans"/>
                  <a:ea typeface="Canva Sans"/>
                  <a:cs typeface="Canva Sans"/>
                  <a:sym typeface="Canva Sans"/>
                </a:rPr>
                <a:t>1</a:t>
              </a:r>
            </a:p>
          </p:txBody>
        </p:sp>
        <p:grpSp>
          <p:nvGrpSpPr>
            <p:cNvPr name="Group 171" id="171"/>
            <p:cNvGrpSpPr/>
            <p:nvPr/>
          </p:nvGrpSpPr>
          <p:grpSpPr>
            <a:xfrm rot="0">
              <a:off x="17112698" y="5658898"/>
              <a:ext cx="688619" cy="741667"/>
              <a:chOff x="0" y="0"/>
              <a:chExt cx="762836" cy="821602"/>
            </a:xfrm>
          </p:grpSpPr>
          <p:sp>
            <p:nvSpPr>
              <p:cNvPr name="Freeform 172" id="172"/>
              <p:cNvSpPr/>
              <p:nvPr/>
            </p:nvSpPr>
            <p:spPr>
              <a:xfrm flipH="false" flipV="false" rot="0">
                <a:off x="0" y="0"/>
                <a:ext cx="762836" cy="821602"/>
              </a:xfrm>
              <a:custGeom>
                <a:avLst/>
                <a:gdLst/>
                <a:ahLst/>
                <a:cxnLst/>
                <a:rect r="r" b="b" t="t" l="l"/>
                <a:pathLst>
                  <a:path h="821602" w="762836">
                    <a:moveTo>
                      <a:pt x="381418" y="0"/>
                    </a:moveTo>
                    <a:lnTo>
                      <a:pt x="762836" y="410801"/>
                    </a:lnTo>
                    <a:lnTo>
                      <a:pt x="381418" y="821602"/>
                    </a:lnTo>
                    <a:lnTo>
                      <a:pt x="0" y="410801"/>
                    </a:lnTo>
                    <a:lnTo>
                      <a:pt x="381418" y="0"/>
                    </a:lnTo>
                    <a:close/>
                  </a:path>
                </a:pathLst>
              </a:custGeom>
              <a:solidFill>
                <a:srgbClr val="000000">
                  <a:alpha val="0"/>
                </a:srgbClr>
              </a:solidFill>
              <a:ln w="38100" cap="sq">
                <a:solidFill>
                  <a:srgbClr val="000000"/>
                </a:solidFill>
                <a:prstDash val="solid"/>
                <a:miter/>
              </a:ln>
            </p:spPr>
          </p:sp>
          <p:sp>
            <p:nvSpPr>
              <p:cNvPr name="TextBox 173" id="173"/>
              <p:cNvSpPr txBox="true"/>
              <p:nvPr/>
            </p:nvSpPr>
            <p:spPr>
              <a:xfrm>
                <a:off x="131112" y="112638"/>
                <a:ext cx="500611" cy="567751"/>
              </a:xfrm>
              <a:prstGeom prst="rect">
                <a:avLst/>
              </a:prstGeom>
            </p:spPr>
            <p:txBody>
              <a:bodyPr anchor="ctr" rtlCol="false" tIns="50999" lIns="50999" bIns="50999" rIns="50999"/>
              <a:lstStyle/>
              <a:p>
                <a:pPr algn="ctr">
                  <a:lnSpc>
                    <a:spcPts val="1960"/>
                  </a:lnSpc>
                </a:pPr>
              </a:p>
            </p:txBody>
          </p:sp>
        </p:grpSp>
        <p:sp>
          <p:nvSpPr>
            <p:cNvPr name="AutoShape 174" id="174"/>
            <p:cNvSpPr/>
            <p:nvPr/>
          </p:nvSpPr>
          <p:spPr>
            <a:xfrm flipV="true">
              <a:off x="17457008" y="3691700"/>
              <a:ext cx="0" cy="1967199"/>
            </a:xfrm>
            <a:prstGeom prst="line">
              <a:avLst/>
            </a:prstGeom>
            <a:ln cap="flat" w="50800">
              <a:solidFill>
                <a:srgbClr val="000000"/>
              </a:solidFill>
              <a:prstDash val="solid"/>
              <a:headEnd type="none" len="sm" w="sm"/>
              <a:tailEnd type="none" len="sm" w="sm"/>
            </a:ln>
          </p:spPr>
        </p:sp>
        <p:sp>
          <p:nvSpPr>
            <p:cNvPr name="AutoShape 175" id="175"/>
            <p:cNvSpPr/>
            <p:nvPr/>
          </p:nvSpPr>
          <p:spPr>
            <a:xfrm flipV="true">
              <a:off x="17200065" y="6400565"/>
              <a:ext cx="256943" cy="1477708"/>
            </a:xfrm>
            <a:prstGeom prst="line">
              <a:avLst/>
            </a:prstGeom>
            <a:ln cap="flat" w="50800">
              <a:solidFill>
                <a:srgbClr val="000000"/>
              </a:solidFill>
              <a:prstDash val="solid"/>
              <a:headEnd type="none" len="sm" w="sm"/>
              <a:tailEnd type="none" len="sm" w="sm"/>
            </a:ln>
          </p:spPr>
        </p:sp>
        <p:grpSp>
          <p:nvGrpSpPr>
            <p:cNvPr name="Group 176" id="176"/>
            <p:cNvGrpSpPr/>
            <p:nvPr/>
          </p:nvGrpSpPr>
          <p:grpSpPr>
            <a:xfrm rot="3257395">
              <a:off x="14409723" y="3868309"/>
              <a:ext cx="688619" cy="741667"/>
              <a:chOff x="0" y="0"/>
              <a:chExt cx="762836" cy="821602"/>
            </a:xfrm>
          </p:grpSpPr>
          <p:sp>
            <p:nvSpPr>
              <p:cNvPr name="Freeform 177" id="177"/>
              <p:cNvSpPr/>
              <p:nvPr/>
            </p:nvSpPr>
            <p:spPr>
              <a:xfrm flipH="false" flipV="false" rot="0">
                <a:off x="0" y="0"/>
                <a:ext cx="762836" cy="821602"/>
              </a:xfrm>
              <a:custGeom>
                <a:avLst/>
                <a:gdLst/>
                <a:ahLst/>
                <a:cxnLst/>
                <a:rect r="r" b="b" t="t" l="l"/>
                <a:pathLst>
                  <a:path h="821602" w="762836">
                    <a:moveTo>
                      <a:pt x="381418" y="0"/>
                    </a:moveTo>
                    <a:lnTo>
                      <a:pt x="762836" y="410801"/>
                    </a:lnTo>
                    <a:lnTo>
                      <a:pt x="381418" y="821602"/>
                    </a:lnTo>
                    <a:lnTo>
                      <a:pt x="0" y="410801"/>
                    </a:lnTo>
                    <a:lnTo>
                      <a:pt x="381418" y="0"/>
                    </a:lnTo>
                    <a:close/>
                  </a:path>
                </a:pathLst>
              </a:custGeom>
              <a:solidFill>
                <a:srgbClr val="000000">
                  <a:alpha val="0"/>
                </a:srgbClr>
              </a:solidFill>
              <a:ln w="38100" cap="sq">
                <a:solidFill>
                  <a:srgbClr val="000000"/>
                </a:solidFill>
                <a:prstDash val="solid"/>
                <a:miter/>
              </a:ln>
            </p:spPr>
          </p:sp>
          <p:sp>
            <p:nvSpPr>
              <p:cNvPr name="TextBox 178" id="178"/>
              <p:cNvSpPr txBox="true"/>
              <p:nvPr/>
            </p:nvSpPr>
            <p:spPr>
              <a:xfrm>
                <a:off x="131112" y="112638"/>
                <a:ext cx="500611" cy="567751"/>
              </a:xfrm>
              <a:prstGeom prst="rect">
                <a:avLst/>
              </a:prstGeom>
            </p:spPr>
            <p:txBody>
              <a:bodyPr anchor="ctr" rtlCol="false" tIns="50999" lIns="50999" bIns="50999" rIns="50999"/>
              <a:lstStyle/>
              <a:p>
                <a:pPr algn="ctr">
                  <a:lnSpc>
                    <a:spcPts val="1960"/>
                  </a:lnSpc>
                </a:pPr>
              </a:p>
            </p:txBody>
          </p:sp>
        </p:grpSp>
        <p:sp>
          <p:nvSpPr>
            <p:cNvPr name="AutoShape 179" id="179"/>
            <p:cNvSpPr/>
            <p:nvPr/>
          </p:nvSpPr>
          <p:spPr>
            <a:xfrm flipV="true">
              <a:off x="15055142" y="3691700"/>
              <a:ext cx="530730" cy="330993"/>
            </a:xfrm>
            <a:prstGeom prst="line">
              <a:avLst/>
            </a:prstGeom>
            <a:ln cap="flat" w="50800">
              <a:solidFill>
                <a:srgbClr val="000000"/>
              </a:solidFill>
              <a:prstDash val="solid"/>
              <a:headEnd type="none" len="sm" w="sm"/>
              <a:tailEnd type="none" len="sm" w="sm"/>
            </a:ln>
          </p:spPr>
        </p:sp>
        <p:sp>
          <p:nvSpPr>
            <p:cNvPr name="AutoShape 180" id="180"/>
            <p:cNvSpPr/>
            <p:nvPr/>
          </p:nvSpPr>
          <p:spPr>
            <a:xfrm flipV="true">
              <a:off x="14084001" y="4455592"/>
              <a:ext cx="368922" cy="139466"/>
            </a:xfrm>
            <a:prstGeom prst="line">
              <a:avLst/>
            </a:prstGeom>
            <a:ln cap="flat" w="50800">
              <a:solidFill>
                <a:srgbClr val="000000"/>
              </a:solidFill>
              <a:prstDash val="solid"/>
              <a:headEnd type="none" len="sm" w="sm"/>
              <a:tailEnd type="none" len="sm" w="sm"/>
            </a:ln>
          </p:spPr>
        </p:sp>
        <p:sp>
          <p:nvSpPr>
            <p:cNvPr name="TextBox 181" id="181"/>
            <p:cNvSpPr txBox="true"/>
            <p:nvPr/>
          </p:nvSpPr>
          <p:spPr>
            <a:xfrm rot="0">
              <a:off x="15186021" y="3962760"/>
              <a:ext cx="213587" cy="293885"/>
            </a:xfrm>
            <a:prstGeom prst="rect">
              <a:avLst/>
            </a:prstGeom>
          </p:spPr>
          <p:txBody>
            <a:bodyPr anchor="t" rtlCol="false" tIns="0" lIns="0" bIns="0" rIns="0">
              <a:spAutoFit/>
            </a:bodyPr>
            <a:lstStyle/>
            <a:p>
              <a:pPr algn="ctr">
                <a:lnSpc>
                  <a:spcPts val="1935"/>
                </a:lnSpc>
                <a:spcBef>
                  <a:spcPct val="0"/>
                </a:spcBef>
              </a:pPr>
              <a:r>
                <a:rPr lang="en-US" sz="1382">
                  <a:solidFill>
                    <a:srgbClr val="000000"/>
                  </a:solidFill>
                  <a:latin typeface="Canva Sans"/>
                  <a:ea typeface="Canva Sans"/>
                  <a:cs typeface="Canva Sans"/>
                  <a:sym typeface="Canva Sans"/>
                </a:rPr>
                <a:t>M</a:t>
              </a:r>
            </a:p>
          </p:txBody>
        </p:sp>
        <p:sp>
          <p:nvSpPr>
            <p:cNvPr name="TextBox 182" id="182"/>
            <p:cNvSpPr txBox="true"/>
            <p:nvPr/>
          </p:nvSpPr>
          <p:spPr>
            <a:xfrm rot="0">
              <a:off x="14415863" y="4621770"/>
              <a:ext cx="213587" cy="293885"/>
            </a:xfrm>
            <a:prstGeom prst="rect">
              <a:avLst/>
            </a:prstGeom>
          </p:spPr>
          <p:txBody>
            <a:bodyPr anchor="t" rtlCol="false" tIns="0" lIns="0" bIns="0" rIns="0">
              <a:spAutoFit/>
            </a:bodyPr>
            <a:lstStyle/>
            <a:p>
              <a:pPr algn="ctr">
                <a:lnSpc>
                  <a:spcPts val="1935"/>
                </a:lnSpc>
                <a:spcBef>
                  <a:spcPct val="0"/>
                </a:spcBef>
              </a:pPr>
              <a:r>
                <a:rPr lang="en-US" sz="1382">
                  <a:solidFill>
                    <a:srgbClr val="000000"/>
                  </a:solidFill>
                  <a:latin typeface="Canva Sans"/>
                  <a:ea typeface="Canva Sans"/>
                  <a:cs typeface="Canva Sans"/>
                  <a:sym typeface="Canva Sans"/>
                </a:rPr>
                <a:t>M</a:t>
              </a:r>
            </a:p>
          </p:txBody>
        </p:sp>
        <p:grpSp>
          <p:nvGrpSpPr>
            <p:cNvPr name="Group 183" id="183"/>
            <p:cNvGrpSpPr/>
            <p:nvPr/>
          </p:nvGrpSpPr>
          <p:grpSpPr>
            <a:xfrm rot="-3783938">
              <a:off x="8576120" y="3287448"/>
              <a:ext cx="688619" cy="741667"/>
              <a:chOff x="0" y="0"/>
              <a:chExt cx="762836" cy="821602"/>
            </a:xfrm>
          </p:grpSpPr>
          <p:sp>
            <p:nvSpPr>
              <p:cNvPr name="Freeform 184" id="184"/>
              <p:cNvSpPr/>
              <p:nvPr/>
            </p:nvSpPr>
            <p:spPr>
              <a:xfrm flipH="false" flipV="false" rot="0">
                <a:off x="0" y="0"/>
                <a:ext cx="762836" cy="821602"/>
              </a:xfrm>
              <a:custGeom>
                <a:avLst/>
                <a:gdLst/>
                <a:ahLst/>
                <a:cxnLst/>
                <a:rect r="r" b="b" t="t" l="l"/>
                <a:pathLst>
                  <a:path h="821602" w="762836">
                    <a:moveTo>
                      <a:pt x="381418" y="0"/>
                    </a:moveTo>
                    <a:lnTo>
                      <a:pt x="762836" y="410801"/>
                    </a:lnTo>
                    <a:lnTo>
                      <a:pt x="381418" y="821602"/>
                    </a:lnTo>
                    <a:lnTo>
                      <a:pt x="0" y="410801"/>
                    </a:lnTo>
                    <a:lnTo>
                      <a:pt x="381418" y="0"/>
                    </a:lnTo>
                    <a:close/>
                  </a:path>
                </a:pathLst>
              </a:custGeom>
              <a:solidFill>
                <a:srgbClr val="000000">
                  <a:alpha val="0"/>
                </a:srgbClr>
              </a:solidFill>
              <a:ln w="38100" cap="sq">
                <a:solidFill>
                  <a:srgbClr val="000000"/>
                </a:solidFill>
                <a:prstDash val="solid"/>
                <a:miter/>
              </a:ln>
            </p:spPr>
          </p:sp>
          <p:sp>
            <p:nvSpPr>
              <p:cNvPr name="TextBox 185" id="185"/>
              <p:cNvSpPr txBox="true"/>
              <p:nvPr/>
            </p:nvSpPr>
            <p:spPr>
              <a:xfrm>
                <a:off x="131112" y="112638"/>
                <a:ext cx="500611" cy="567751"/>
              </a:xfrm>
              <a:prstGeom prst="rect">
                <a:avLst/>
              </a:prstGeom>
            </p:spPr>
            <p:txBody>
              <a:bodyPr anchor="ctr" rtlCol="false" tIns="50999" lIns="50999" bIns="50999" rIns="50999"/>
              <a:lstStyle/>
              <a:p>
                <a:pPr algn="ctr">
                  <a:lnSpc>
                    <a:spcPts val="1960"/>
                  </a:lnSpc>
                </a:pPr>
              </a:p>
            </p:txBody>
          </p:sp>
        </p:grpSp>
        <p:sp>
          <p:nvSpPr>
            <p:cNvPr name="AutoShape 186" id="186"/>
            <p:cNvSpPr/>
            <p:nvPr/>
          </p:nvSpPr>
          <p:spPr>
            <a:xfrm flipH="true" flipV="true">
              <a:off x="9251037" y="3826258"/>
              <a:ext cx="1034362" cy="554565"/>
            </a:xfrm>
            <a:prstGeom prst="line">
              <a:avLst/>
            </a:prstGeom>
            <a:ln cap="flat" w="50800">
              <a:solidFill>
                <a:srgbClr val="000000"/>
              </a:solidFill>
              <a:prstDash val="solid"/>
              <a:headEnd type="none" len="sm" w="sm"/>
              <a:tailEnd type="none" len="sm" w="sm"/>
            </a:ln>
          </p:spPr>
        </p:sp>
        <p:sp>
          <p:nvSpPr>
            <p:cNvPr name="AutoShape 187" id="187"/>
            <p:cNvSpPr/>
            <p:nvPr/>
          </p:nvSpPr>
          <p:spPr>
            <a:xfrm flipH="true" flipV="true">
              <a:off x="6901913" y="3128860"/>
              <a:ext cx="1687909" cy="361446"/>
            </a:xfrm>
            <a:prstGeom prst="line">
              <a:avLst/>
            </a:prstGeom>
            <a:ln cap="flat" w="50800">
              <a:solidFill>
                <a:srgbClr val="000000"/>
              </a:solidFill>
              <a:prstDash val="solid"/>
              <a:headEnd type="none" len="sm" w="sm"/>
              <a:tailEnd type="none" len="sm" w="sm"/>
            </a:ln>
          </p:spPr>
        </p:sp>
        <p:sp>
          <p:nvSpPr>
            <p:cNvPr name="TextBox 188" id="188"/>
            <p:cNvSpPr txBox="true"/>
            <p:nvPr/>
          </p:nvSpPr>
          <p:spPr>
            <a:xfrm rot="0">
              <a:off x="8274917" y="2934092"/>
              <a:ext cx="158943" cy="363941"/>
            </a:xfrm>
            <a:prstGeom prst="rect">
              <a:avLst/>
            </a:prstGeom>
          </p:spPr>
          <p:txBody>
            <a:bodyPr anchor="t" rtlCol="false" tIns="0" lIns="0" bIns="0" rIns="0">
              <a:spAutoFit/>
            </a:bodyPr>
            <a:lstStyle/>
            <a:p>
              <a:pPr algn="ctr">
                <a:lnSpc>
                  <a:spcPts val="2446"/>
                </a:lnSpc>
                <a:spcBef>
                  <a:spcPct val="0"/>
                </a:spcBef>
              </a:pPr>
              <a:r>
                <a:rPr lang="en-US" sz="1747">
                  <a:solidFill>
                    <a:srgbClr val="000000"/>
                  </a:solidFill>
                  <a:latin typeface="Canva Sans"/>
                  <a:ea typeface="Canva Sans"/>
                  <a:cs typeface="Canva Sans"/>
                  <a:sym typeface="Canva Sans"/>
                </a:rPr>
                <a:t>1</a:t>
              </a:r>
            </a:p>
          </p:txBody>
        </p:sp>
        <p:sp>
          <p:nvSpPr>
            <p:cNvPr name="TextBox 189" id="189"/>
            <p:cNvSpPr txBox="true"/>
            <p:nvPr/>
          </p:nvSpPr>
          <p:spPr>
            <a:xfrm rot="0">
              <a:off x="9433115" y="3503934"/>
              <a:ext cx="213587" cy="293885"/>
            </a:xfrm>
            <a:prstGeom prst="rect">
              <a:avLst/>
            </a:prstGeom>
          </p:spPr>
          <p:txBody>
            <a:bodyPr anchor="t" rtlCol="false" tIns="0" lIns="0" bIns="0" rIns="0">
              <a:spAutoFit/>
            </a:bodyPr>
            <a:lstStyle/>
            <a:p>
              <a:pPr algn="ctr">
                <a:lnSpc>
                  <a:spcPts val="1935"/>
                </a:lnSpc>
                <a:spcBef>
                  <a:spcPct val="0"/>
                </a:spcBef>
              </a:pPr>
              <a:r>
                <a:rPr lang="en-US" sz="1382">
                  <a:solidFill>
                    <a:srgbClr val="000000"/>
                  </a:solidFill>
                  <a:latin typeface="Canva Sans"/>
                  <a:ea typeface="Canva Sans"/>
                  <a:cs typeface="Canva Sans"/>
                  <a:sym typeface="Canva Sans"/>
                </a:rPr>
                <a:t>M</a:t>
              </a:r>
            </a:p>
          </p:txBody>
        </p:sp>
        <p:sp>
          <p:nvSpPr>
            <p:cNvPr name="TextBox 190" id="190"/>
            <p:cNvSpPr txBox="true"/>
            <p:nvPr/>
          </p:nvSpPr>
          <p:spPr>
            <a:xfrm rot="0">
              <a:off x="17563801" y="6668732"/>
              <a:ext cx="213587" cy="293885"/>
            </a:xfrm>
            <a:prstGeom prst="rect">
              <a:avLst/>
            </a:prstGeom>
          </p:spPr>
          <p:txBody>
            <a:bodyPr anchor="t" rtlCol="false" tIns="0" lIns="0" bIns="0" rIns="0">
              <a:spAutoFit/>
            </a:bodyPr>
            <a:lstStyle/>
            <a:p>
              <a:pPr algn="ctr">
                <a:lnSpc>
                  <a:spcPts val="1935"/>
                </a:lnSpc>
                <a:spcBef>
                  <a:spcPct val="0"/>
                </a:spcBef>
              </a:pPr>
              <a:r>
                <a:rPr lang="en-US" sz="1382">
                  <a:solidFill>
                    <a:srgbClr val="000000"/>
                  </a:solidFill>
                  <a:latin typeface="Canva Sans"/>
                  <a:ea typeface="Canva Sans"/>
                  <a:cs typeface="Canva Sans"/>
                  <a:sym typeface="Canva Sans"/>
                </a:rPr>
                <a:t>M</a:t>
              </a:r>
            </a:p>
          </p:txBody>
        </p:sp>
        <p:sp>
          <p:nvSpPr>
            <p:cNvPr name="TextBox 191" id="191"/>
            <p:cNvSpPr txBox="true"/>
            <p:nvPr/>
          </p:nvSpPr>
          <p:spPr>
            <a:xfrm rot="0">
              <a:off x="17563801" y="5167060"/>
              <a:ext cx="213587" cy="293885"/>
            </a:xfrm>
            <a:prstGeom prst="rect">
              <a:avLst/>
            </a:prstGeom>
          </p:spPr>
          <p:txBody>
            <a:bodyPr anchor="t" rtlCol="false" tIns="0" lIns="0" bIns="0" rIns="0">
              <a:spAutoFit/>
            </a:bodyPr>
            <a:lstStyle/>
            <a:p>
              <a:pPr algn="ctr">
                <a:lnSpc>
                  <a:spcPts val="1935"/>
                </a:lnSpc>
                <a:spcBef>
                  <a:spcPct val="0"/>
                </a:spcBef>
              </a:pPr>
              <a:r>
                <a:rPr lang="en-US" sz="1382">
                  <a:solidFill>
                    <a:srgbClr val="000000"/>
                  </a:solidFill>
                  <a:latin typeface="Canva Sans"/>
                  <a:ea typeface="Canva Sans"/>
                  <a:cs typeface="Canva Sans"/>
                  <a:sym typeface="Canva Sans"/>
                </a:rPr>
                <a:t>M</a:t>
              </a:r>
            </a:p>
          </p:txBody>
        </p:sp>
      </p:grpSp>
    </p:spTree>
  </p:cSld>
  <p:clrMapOvr>
    <a:masterClrMapping/>
  </p:clrMapOvr>
  <p:transition spd="slow">
    <p:cover dir="r"/>
  </p:transition>
</p:sld>
</file>

<file path=ppt/slides/slide8.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837134" y="-3149299"/>
            <a:ext cx="5214383" cy="52143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99498" y="1830515"/>
            <a:ext cx="14152523" cy="6891819"/>
            <a:chOff x="0" y="0"/>
            <a:chExt cx="3727414" cy="1815129"/>
          </a:xfrm>
        </p:grpSpPr>
        <p:sp>
          <p:nvSpPr>
            <p:cNvPr name="Freeform 6" id="6"/>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7" id="7"/>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881430" y="8550343"/>
            <a:ext cx="7406570" cy="74065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078968" y="9815290"/>
            <a:ext cx="1209032" cy="271312"/>
            <a:chOff x="0" y="0"/>
            <a:chExt cx="1612043" cy="361749"/>
          </a:xfrm>
        </p:grpSpPr>
        <p:sp>
          <p:nvSpPr>
            <p:cNvPr name="TextBox 12" id="12"/>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3" id="13"/>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07</a:t>
              </a:r>
            </a:p>
          </p:txBody>
        </p:sp>
      </p:grpSp>
      <p:grpSp>
        <p:nvGrpSpPr>
          <p:cNvPr name="Group 14" id="14"/>
          <p:cNvGrpSpPr/>
          <p:nvPr/>
        </p:nvGrpSpPr>
        <p:grpSpPr>
          <a:xfrm rot="0">
            <a:off x="3919307" y="244326"/>
            <a:ext cx="915882" cy="9158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4487896" y="401638"/>
            <a:ext cx="10178178"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Input &amp; Output Screens</a:t>
            </a:r>
          </a:p>
        </p:txBody>
      </p:sp>
      <p:sp>
        <p:nvSpPr>
          <p:cNvPr name="TextBox 18" id="18"/>
          <p:cNvSpPr txBox="true"/>
          <p:nvPr/>
        </p:nvSpPr>
        <p:spPr>
          <a:xfrm rot="0">
            <a:off x="1028700" y="2433002"/>
            <a:ext cx="10383559" cy="5382895"/>
          </a:xfrm>
          <a:prstGeom prst="rect">
            <a:avLst/>
          </a:prstGeom>
        </p:spPr>
        <p:txBody>
          <a:bodyPr anchor="t" rtlCol="false" tIns="0" lIns="0" bIns="0" rIns="0">
            <a:spAutoFit/>
          </a:bodyPr>
          <a:lstStyle/>
          <a:p>
            <a:pPr algn="l">
              <a:lnSpc>
                <a:spcPts val="3079"/>
              </a:lnSpc>
            </a:pPr>
            <a:r>
              <a:rPr lang="en-US" sz="2199" u="sng" b="true">
                <a:solidFill>
                  <a:srgbClr val="240960"/>
                </a:solidFill>
                <a:latin typeface="Montserrat Bold"/>
                <a:ea typeface="Montserrat Bold"/>
                <a:cs typeface="Montserrat Bold"/>
                <a:sym typeface="Montserrat Bold"/>
              </a:rPr>
              <a:t>Input Screens</a:t>
            </a:r>
            <a:r>
              <a:rPr lang="en-US" sz="2199" b="true">
                <a:solidFill>
                  <a:srgbClr val="240960"/>
                </a:solidFill>
                <a:latin typeface="Montserrat Bold"/>
                <a:ea typeface="Montserrat Bold"/>
                <a:cs typeface="Montserrat Bold"/>
                <a:sym typeface="Montserrat Bold"/>
              </a:rPr>
              <a:t>: -</a:t>
            </a:r>
          </a:p>
          <a:p>
            <a:pPr algn="ctr">
              <a:lnSpc>
                <a:spcPts val="3079"/>
              </a:lnSpc>
            </a:pPr>
          </a:p>
          <a:p>
            <a:pPr algn="l">
              <a:lnSpc>
                <a:spcPts val="2507"/>
              </a:lnSpc>
            </a:pPr>
            <a:r>
              <a:rPr lang="en-US" b="true" sz="2199" i="true" spc="-46">
                <a:solidFill>
                  <a:srgbClr val="240960"/>
                </a:solidFill>
                <a:latin typeface="Montserrat Bold Italics"/>
                <a:ea typeface="Montserrat Bold Italics"/>
                <a:cs typeface="Montserrat Bold Italics"/>
                <a:sym typeface="Montserrat Bold Italics"/>
              </a:rPr>
              <a:t>      Registration </a:t>
            </a:r>
            <a:r>
              <a:rPr lang="en-US" sz="2199" spc="-46">
                <a:solidFill>
                  <a:srgbClr val="240960"/>
                </a:solidFill>
                <a:latin typeface="Montserrat"/>
                <a:ea typeface="Montserrat"/>
                <a:cs typeface="Montserrat"/>
                <a:sym typeface="Montserrat"/>
              </a:rPr>
              <a:t>- Users enter details to create an account.</a:t>
            </a:r>
          </a:p>
          <a:p>
            <a:pPr algn="l">
              <a:lnSpc>
                <a:spcPts val="2507"/>
              </a:lnSpc>
            </a:pPr>
          </a:p>
          <a:p>
            <a:pPr algn="l">
              <a:lnSpc>
                <a:spcPts val="2507"/>
              </a:lnSpc>
            </a:pPr>
            <a:r>
              <a:rPr lang="en-US" b="true" sz="2199" i="true" spc="-46">
                <a:solidFill>
                  <a:srgbClr val="240960"/>
                </a:solidFill>
                <a:latin typeface="Montserrat Bold Italics"/>
                <a:ea typeface="Montserrat Bold Italics"/>
                <a:cs typeface="Montserrat Bold Italics"/>
                <a:sym typeface="Montserrat Bold Italics"/>
              </a:rPr>
              <a:t>      Login</a:t>
            </a:r>
            <a:r>
              <a:rPr lang="en-US" sz="2199" spc="-46">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-Users enter credentials to access their account.</a:t>
            </a:r>
          </a:p>
          <a:p>
            <a:pPr algn="l">
              <a:lnSpc>
                <a:spcPts val="2507"/>
              </a:lnSpc>
            </a:pPr>
          </a:p>
          <a:p>
            <a:pPr algn="l">
              <a:lnSpc>
                <a:spcPts val="2507"/>
              </a:lnSpc>
            </a:pPr>
            <a:r>
              <a:rPr lang="en-US" b="true" sz="2199" i="true" spc="-46">
                <a:solidFill>
                  <a:srgbClr val="240960"/>
                </a:solidFill>
                <a:latin typeface="Montserrat Bold Italics"/>
                <a:ea typeface="Montserrat Bold Italics"/>
                <a:cs typeface="Montserrat Bold Italics"/>
                <a:sym typeface="Montserrat Bold Italics"/>
              </a:rPr>
              <a:t>     Change Password </a:t>
            </a:r>
            <a:r>
              <a:rPr lang="en-US" sz="2199" i="true" spc="-46">
                <a:solidFill>
                  <a:srgbClr val="240960"/>
                </a:solidFill>
                <a:latin typeface="Montserrat Italics"/>
                <a:ea typeface="Montserrat Italics"/>
                <a:cs typeface="Montserrat Italics"/>
                <a:sym typeface="Montserrat Italics"/>
              </a:rPr>
              <a:t>- </a:t>
            </a:r>
            <a:r>
              <a:rPr lang="en-US" sz="2199" spc="-46">
                <a:solidFill>
                  <a:srgbClr val="240960"/>
                </a:solidFill>
                <a:latin typeface="Montserrat"/>
                <a:ea typeface="Montserrat"/>
                <a:cs typeface="Montserrat"/>
                <a:sym typeface="Montserrat"/>
              </a:rPr>
              <a:t>Users have the choice to change their passwords if </a:t>
            </a:r>
          </a:p>
          <a:p>
            <a:pPr algn="l">
              <a:lnSpc>
                <a:spcPts val="2507"/>
              </a:lnSpc>
            </a:pPr>
            <a:r>
              <a:rPr lang="en-US" sz="2199" spc="-46">
                <a:solidFill>
                  <a:srgbClr val="240960"/>
                </a:solidFill>
                <a:latin typeface="Montserrat"/>
                <a:ea typeface="Montserrat"/>
                <a:cs typeface="Montserrat"/>
                <a:sym typeface="Montserrat"/>
              </a:rPr>
              <a:t>      they somehow forget their registered passwords.</a:t>
            </a:r>
          </a:p>
          <a:p>
            <a:pPr algn="l">
              <a:lnSpc>
                <a:spcPts val="3079"/>
              </a:lnSpc>
            </a:pPr>
          </a:p>
          <a:p>
            <a:pPr algn="l">
              <a:lnSpc>
                <a:spcPts val="3079"/>
              </a:lnSpc>
            </a:pPr>
            <a:r>
              <a:rPr lang="en-US" sz="2199" u="sng" b="true">
                <a:solidFill>
                  <a:srgbClr val="240960"/>
                </a:solidFill>
                <a:latin typeface="Montserrat Bold"/>
                <a:ea typeface="Montserrat Bold"/>
                <a:cs typeface="Montserrat Bold"/>
                <a:sym typeface="Montserrat Bold"/>
              </a:rPr>
              <a:t>Output Screens</a:t>
            </a:r>
            <a:r>
              <a:rPr lang="en-US" sz="2199" b="true">
                <a:solidFill>
                  <a:srgbClr val="240960"/>
                </a:solidFill>
                <a:latin typeface="Montserrat Bold"/>
                <a:ea typeface="Montserrat Bold"/>
                <a:cs typeface="Montserrat Bold"/>
                <a:sym typeface="Montserrat Bold"/>
              </a:rPr>
              <a:t>: -</a:t>
            </a:r>
          </a:p>
          <a:p>
            <a:pPr algn="l">
              <a:lnSpc>
                <a:spcPts val="3079"/>
              </a:lnSpc>
            </a:pPr>
          </a:p>
          <a:p>
            <a:pPr algn="l">
              <a:lnSpc>
                <a:spcPts val="3079"/>
              </a:lnSpc>
            </a:pPr>
            <a:r>
              <a:rPr lang="en-US" sz="2199" spc="-46" b="true">
                <a:solidFill>
                  <a:srgbClr val="240960"/>
                </a:solidFill>
                <a:latin typeface="Montserrat Bold"/>
                <a:ea typeface="Montserrat Bold"/>
                <a:cs typeface="Montserrat Bold"/>
                <a:sym typeface="Montserrat Bold"/>
              </a:rPr>
              <a:t>     </a:t>
            </a:r>
            <a:r>
              <a:rPr lang="en-US" b="true" sz="2199" i="true" spc="-46">
                <a:solidFill>
                  <a:srgbClr val="240960"/>
                </a:solidFill>
                <a:latin typeface="Montserrat Bold Italics"/>
                <a:ea typeface="Montserrat Bold Italics"/>
                <a:cs typeface="Montserrat Bold Italics"/>
                <a:sym typeface="Montserrat Bold Italics"/>
              </a:rPr>
              <a:t>ADMIN and Customer Page</a:t>
            </a:r>
            <a:r>
              <a:rPr lang="en-US" sz="2199" spc="-46" b="true">
                <a:solidFill>
                  <a:srgbClr val="240960"/>
                </a:solidFill>
                <a:latin typeface="Montserrat Bold"/>
                <a:ea typeface="Montserrat Bold"/>
                <a:cs typeface="Montserrat Bold"/>
                <a:sym typeface="Montserrat Bold"/>
              </a:rPr>
              <a:t> - </a:t>
            </a:r>
            <a:r>
              <a:rPr lang="en-US" sz="2199" spc="-46">
                <a:solidFill>
                  <a:srgbClr val="240960"/>
                </a:solidFill>
                <a:latin typeface="Montserrat"/>
                <a:ea typeface="Montserrat"/>
                <a:cs typeface="Montserrat"/>
                <a:sym typeface="Montserrat"/>
              </a:rPr>
              <a:t>Us</a:t>
            </a:r>
            <a:r>
              <a:rPr lang="en-US" sz="2199" spc="-46">
                <a:solidFill>
                  <a:srgbClr val="240960"/>
                </a:solidFill>
                <a:latin typeface="Montserrat"/>
                <a:ea typeface="Montserrat"/>
                <a:cs typeface="Montserrat"/>
                <a:sym typeface="Montserrat"/>
              </a:rPr>
              <a:t>er</a:t>
            </a:r>
            <a:r>
              <a:rPr lang="en-US" sz="2199" spc="-46">
                <a:solidFill>
                  <a:srgbClr val="240960"/>
                </a:solidFill>
                <a:latin typeface="Montserrat"/>
                <a:ea typeface="Montserrat"/>
                <a:cs typeface="Montserrat"/>
                <a:sym typeface="Montserrat"/>
              </a:rPr>
              <a:t>s</a:t>
            </a:r>
            <a:r>
              <a:rPr lang="en-US" sz="2199" spc="-46">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c</a:t>
            </a:r>
            <a:r>
              <a:rPr lang="en-US" sz="2199" spc="-46">
                <a:solidFill>
                  <a:srgbClr val="240960"/>
                </a:solidFill>
                <a:latin typeface="Montserrat"/>
                <a:ea typeface="Montserrat"/>
                <a:cs typeface="Montserrat"/>
                <a:sym typeface="Montserrat"/>
              </a:rPr>
              <a:t>an </a:t>
            </a:r>
            <a:r>
              <a:rPr lang="en-US" sz="2199" spc="-46">
                <a:solidFill>
                  <a:srgbClr val="240960"/>
                </a:solidFill>
                <a:latin typeface="Montserrat"/>
                <a:ea typeface="Montserrat"/>
                <a:cs typeface="Montserrat"/>
                <a:sym typeface="Montserrat"/>
              </a:rPr>
              <a:t>Logi</a:t>
            </a:r>
            <a:r>
              <a:rPr lang="en-US" sz="2199" spc="-46">
                <a:solidFill>
                  <a:srgbClr val="240960"/>
                </a:solidFill>
                <a:latin typeface="Montserrat"/>
                <a:ea typeface="Montserrat"/>
                <a:cs typeface="Montserrat"/>
                <a:sym typeface="Montserrat"/>
              </a:rPr>
              <a:t>n</a:t>
            </a:r>
            <a:r>
              <a:rPr lang="en-US" sz="2199" spc="-46">
                <a:solidFill>
                  <a:srgbClr val="240960"/>
                </a:solidFill>
                <a:latin typeface="Montserrat"/>
                <a:ea typeface="Montserrat"/>
                <a:cs typeface="Montserrat"/>
                <a:sym typeface="Montserrat"/>
              </a:rPr>
              <a:t> a</a:t>
            </a:r>
            <a:r>
              <a:rPr lang="en-US" sz="2199" spc="-46">
                <a:solidFill>
                  <a:srgbClr val="240960"/>
                </a:solidFill>
                <a:latin typeface="Montserrat"/>
                <a:ea typeface="Montserrat"/>
                <a:cs typeface="Montserrat"/>
                <a:sym typeface="Montserrat"/>
              </a:rPr>
              <a:t>s</a:t>
            </a:r>
            <a:r>
              <a:rPr lang="en-US" sz="2199" spc="-46">
                <a:solidFill>
                  <a:srgbClr val="240960"/>
                </a:solidFill>
                <a:latin typeface="Montserrat"/>
                <a:ea typeface="Montserrat"/>
                <a:cs typeface="Montserrat"/>
                <a:sym typeface="Montserrat"/>
              </a:rPr>
              <a:t> per </a:t>
            </a:r>
            <a:r>
              <a:rPr lang="en-US" sz="2199" spc="-46">
                <a:solidFill>
                  <a:srgbClr val="240960"/>
                </a:solidFill>
                <a:latin typeface="Montserrat"/>
                <a:ea typeface="Montserrat"/>
                <a:cs typeface="Montserrat"/>
                <a:sym typeface="Montserrat"/>
              </a:rPr>
              <a:t>t</a:t>
            </a:r>
            <a:r>
              <a:rPr lang="en-US" sz="2199" spc="-46">
                <a:solidFill>
                  <a:srgbClr val="240960"/>
                </a:solidFill>
                <a:latin typeface="Montserrat"/>
                <a:ea typeface="Montserrat"/>
                <a:cs typeface="Montserrat"/>
                <a:sym typeface="Montserrat"/>
              </a:rPr>
              <a:t>h</a:t>
            </a:r>
            <a:r>
              <a:rPr lang="en-US" sz="2199" spc="-46">
                <a:solidFill>
                  <a:srgbClr val="240960"/>
                </a:solidFill>
                <a:latin typeface="Montserrat"/>
                <a:ea typeface="Montserrat"/>
                <a:cs typeface="Montserrat"/>
                <a:sym typeface="Montserrat"/>
              </a:rPr>
              <a:t>eir</a:t>
            </a:r>
            <a:r>
              <a:rPr lang="en-US" sz="2199" spc="-46">
                <a:solidFill>
                  <a:srgbClr val="240960"/>
                </a:solidFill>
                <a:latin typeface="Montserrat"/>
                <a:ea typeface="Montserrat"/>
                <a:cs typeface="Montserrat"/>
                <a:sym typeface="Montserrat"/>
              </a:rPr>
              <a:t> Roles, i.e., as </a:t>
            </a:r>
          </a:p>
          <a:p>
            <a:pPr algn="l">
              <a:lnSpc>
                <a:spcPts val="3079"/>
              </a:lnSpc>
            </a:pPr>
            <a:r>
              <a:rPr lang="en-US" sz="2199" spc="-46">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ADMIN or as CUSTOMER and they </a:t>
            </a:r>
            <a:r>
              <a:rPr lang="en-US" sz="2199" spc="-46">
                <a:solidFill>
                  <a:srgbClr val="240960"/>
                </a:solidFill>
                <a:latin typeface="Montserrat"/>
                <a:ea typeface="Montserrat"/>
                <a:cs typeface="Montserrat"/>
                <a:sym typeface="Montserrat"/>
              </a:rPr>
              <a:t>a</a:t>
            </a:r>
            <a:r>
              <a:rPr lang="en-US" sz="2199" spc="-46">
                <a:solidFill>
                  <a:srgbClr val="240960"/>
                </a:solidFill>
                <a:latin typeface="Montserrat"/>
                <a:ea typeface="Montserrat"/>
                <a:cs typeface="Montserrat"/>
                <a:sym typeface="Montserrat"/>
              </a:rPr>
              <a:t>r</a:t>
            </a:r>
            <a:r>
              <a:rPr lang="en-US" sz="2199" spc="-46">
                <a:solidFill>
                  <a:srgbClr val="240960"/>
                </a:solidFill>
                <a:latin typeface="Montserrat"/>
                <a:ea typeface="Montserrat"/>
                <a:cs typeface="Montserrat"/>
                <a:sym typeface="Montserrat"/>
              </a:rPr>
              <a:t>e r</a:t>
            </a:r>
            <a:r>
              <a:rPr lang="en-US" sz="2199" spc="-46">
                <a:solidFill>
                  <a:srgbClr val="240960"/>
                </a:solidFill>
                <a:latin typeface="Montserrat"/>
                <a:ea typeface="Montserrat"/>
                <a:cs typeface="Montserrat"/>
                <a:sym typeface="Montserrat"/>
              </a:rPr>
              <a:t>ed</a:t>
            </a:r>
            <a:r>
              <a:rPr lang="en-US" sz="2199" spc="-46">
                <a:solidFill>
                  <a:srgbClr val="240960"/>
                </a:solidFill>
                <a:latin typeface="Montserrat"/>
                <a:ea typeface="Montserrat"/>
                <a:cs typeface="Montserrat"/>
                <a:sym typeface="Montserrat"/>
              </a:rPr>
              <a:t>ire</a:t>
            </a:r>
            <a:r>
              <a:rPr lang="en-US" sz="2199" spc="-46">
                <a:solidFill>
                  <a:srgbClr val="240960"/>
                </a:solidFill>
                <a:latin typeface="Montserrat"/>
                <a:ea typeface="Montserrat"/>
                <a:cs typeface="Montserrat"/>
                <a:sym typeface="Montserrat"/>
              </a:rPr>
              <a:t>ct</a:t>
            </a:r>
            <a:r>
              <a:rPr lang="en-US" sz="2199" spc="-46">
                <a:solidFill>
                  <a:srgbClr val="240960"/>
                </a:solidFill>
                <a:latin typeface="Montserrat"/>
                <a:ea typeface="Montserrat"/>
                <a:cs typeface="Montserrat"/>
                <a:sym typeface="Montserrat"/>
              </a:rPr>
              <a:t>e</a:t>
            </a:r>
            <a:r>
              <a:rPr lang="en-US" sz="2199" spc="-46">
                <a:solidFill>
                  <a:srgbClr val="240960"/>
                </a:solidFill>
                <a:latin typeface="Montserrat"/>
                <a:ea typeface="Montserrat"/>
                <a:cs typeface="Montserrat"/>
                <a:sym typeface="Montserrat"/>
              </a:rPr>
              <a:t>d to different pages on </a:t>
            </a:r>
          </a:p>
          <a:p>
            <a:pPr algn="l">
              <a:lnSpc>
                <a:spcPts val="3079"/>
              </a:lnSpc>
            </a:pPr>
            <a:r>
              <a:rPr lang="en-US" sz="2199" spc="-46">
                <a:solidFill>
                  <a:srgbClr val="240960"/>
                </a:solidFill>
                <a:latin typeface="Montserrat"/>
                <a:ea typeface="Montserrat"/>
                <a:cs typeface="Montserrat"/>
                <a:sym typeface="Montserrat"/>
              </a:rPr>
              <a:t>     </a:t>
            </a:r>
            <a:r>
              <a:rPr lang="en-US" sz="2199" spc="-46">
                <a:solidFill>
                  <a:srgbClr val="240960"/>
                </a:solidFill>
                <a:latin typeface="Montserrat"/>
                <a:ea typeface="Montserrat"/>
                <a:cs typeface="Montserrat"/>
                <a:sym typeface="Montserrat"/>
              </a:rPr>
              <a:t>Role based Login</a:t>
            </a:r>
          </a:p>
          <a:p>
            <a:pPr algn="l">
              <a:lnSpc>
                <a:spcPts val="3079"/>
              </a:lnSpc>
              <a:spcBef>
                <a:spcPct val="0"/>
              </a:spcBef>
            </a:pPr>
          </a:p>
        </p:txBody>
      </p:sp>
      <p:grpSp>
        <p:nvGrpSpPr>
          <p:cNvPr name="Group 19" id="19"/>
          <p:cNvGrpSpPr/>
          <p:nvPr/>
        </p:nvGrpSpPr>
        <p:grpSpPr>
          <a:xfrm rot="0">
            <a:off x="1028700" y="6355549"/>
            <a:ext cx="262038" cy="26203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22" id="22"/>
          <p:cNvGrpSpPr/>
          <p:nvPr/>
        </p:nvGrpSpPr>
        <p:grpSpPr>
          <a:xfrm rot="0">
            <a:off x="1028700" y="3880958"/>
            <a:ext cx="262038" cy="26203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25" id="25"/>
          <p:cNvGrpSpPr/>
          <p:nvPr/>
        </p:nvGrpSpPr>
        <p:grpSpPr>
          <a:xfrm rot="0">
            <a:off x="1028700" y="3256970"/>
            <a:ext cx="262038" cy="26203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grpSp>
        <p:nvGrpSpPr>
          <p:cNvPr name="Group 28" id="28"/>
          <p:cNvGrpSpPr/>
          <p:nvPr/>
        </p:nvGrpSpPr>
        <p:grpSpPr>
          <a:xfrm rot="0">
            <a:off x="1028700" y="4489948"/>
            <a:ext cx="262038" cy="262038"/>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3079"/>
                </a:lnSpc>
              </a:pP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837134" y="-3149299"/>
            <a:ext cx="5214383" cy="5214383"/>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99498" y="1830515"/>
            <a:ext cx="14152523" cy="6891819"/>
            <a:chOff x="0" y="0"/>
            <a:chExt cx="3727414" cy="1815129"/>
          </a:xfrm>
        </p:grpSpPr>
        <p:sp>
          <p:nvSpPr>
            <p:cNvPr name="Freeform 6" id="6"/>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7" id="7"/>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881430" y="8550343"/>
            <a:ext cx="7406570" cy="740657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7078968" y="9815290"/>
            <a:ext cx="1209032" cy="271312"/>
            <a:chOff x="0" y="0"/>
            <a:chExt cx="1612043" cy="361749"/>
          </a:xfrm>
        </p:grpSpPr>
        <p:sp>
          <p:nvSpPr>
            <p:cNvPr name="TextBox 12" id="12"/>
            <p:cNvSpPr txBox="true"/>
            <p:nvPr/>
          </p:nvSpPr>
          <p:spPr>
            <a:xfrm rot="0">
              <a:off x="0" y="28575"/>
              <a:ext cx="791115" cy="333174"/>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Slide</a:t>
              </a:r>
            </a:p>
          </p:txBody>
        </p:sp>
        <p:sp>
          <p:nvSpPr>
            <p:cNvPr name="TextBox 13" id="13"/>
            <p:cNvSpPr txBox="true"/>
            <p:nvPr/>
          </p:nvSpPr>
          <p:spPr>
            <a:xfrm rot="0">
              <a:off x="965394" y="28575"/>
              <a:ext cx="646648" cy="331781"/>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08</a:t>
              </a:r>
            </a:p>
          </p:txBody>
        </p:sp>
      </p:grpSp>
      <p:grpSp>
        <p:nvGrpSpPr>
          <p:cNvPr name="Group 14" id="14"/>
          <p:cNvGrpSpPr/>
          <p:nvPr/>
        </p:nvGrpSpPr>
        <p:grpSpPr>
          <a:xfrm rot="0">
            <a:off x="3919307" y="244326"/>
            <a:ext cx="915882" cy="91588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5691128" y="426360"/>
            <a:ext cx="5776675" cy="1120775"/>
          </a:xfrm>
          <a:prstGeom prst="rect">
            <a:avLst/>
          </a:prstGeom>
        </p:spPr>
        <p:txBody>
          <a:bodyPr anchor="t" rtlCol="false" tIns="0" lIns="0" bIns="0" rIns="0">
            <a:spAutoFit/>
          </a:bodyPr>
          <a:lstStyle/>
          <a:p>
            <a:pPr algn="ctr">
              <a:lnSpc>
                <a:spcPts val="9100"/>
              </a:lnSpc>
              <a:spcBef>
                <a:spcPct val="0"/>
              </a:spcBef>
            </a:pPr>
            <a:r>
              <a:rPr lang="en-US" b="true" sz="6500">
                <a:solidFill>
                  <a:srgbClr val="240960"/>
                </a:solidFill>
                <a:latin typeface="Montserrat Bold"/>
                <a:ea typeface="Montserrat Bold"/>
                <a:cs typeface="Montserrat Bold"/>
                <a:sym typeface="Montserrat Bold"/>
              </a:rPr>
              <a:t>Future Scope</a:t>
            </a:r>
          </a:p>
        </p:txBody>
      </p:sp>
      <p:sp>
        <p:nvSpPr>
          <p:cNvPr name="TextBox 18" id="18"/>
          <p:cNvSpPr txBox="true"/>
          <p:nvPr/>
        </p:nvSpPr>
        <p:spPr>
          <a:xfrm rot="0">
            <a:off x="3367866" y="1907286"/>
            <a:ext cx="12095924" cy="321564"/>
          </a:xfrm>
          <a:prstGeom prst="rect">
            <a:avLst/>
          </a:prstGeom>
        </p:spPr>
        <p:txBody>
          <a:bodyPr anchor="t" rtlCol="false" tIns="0" lIns="0" bIns="0" rIns="0">
            <a:spAutoFit/>
          </a:bodyPr>
          <a:lstStyle/>
          <a:p>
            <a:pPr algn="just">
              <a:lnSpc>
                <a:spcPts val="2507"/>
              </a:lnSpc>
            </a:pPr>
          </a:p>
        </p:txBody>
      </p:sp>
      <p:sp>
        <p:nvSpPr>
          <p:cNvPr name="TextBox 19" id="19"/>
          <p:cNvSpPr txBox="true"/>
          <p:nvPr/>
        </p:nvSpPr>
        <p:spPr>
          <a:xfrm rot="0">
            <a:off x="1028700" y="1977155"/>
            <a:ext cx="14550238" cy="6608064"/>
          </a:xfrm>
          <a:prstGeom prst="rect">
            <a:avLst/>
          </a:prstGeom>
        </p:spPr>
        <p:txBody>
          <a:bodyPr anchor="t" rtlCol="false" tIns="0" lIns="0" bIns="0" rIns="0">
            <a:spAutoFit/>
          </a:bodyPr>
          <a:lstStyle/>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Role based Actions </a:t>
            </a:r>
            <a:r>
              <a:rPr lang="en-US" sz="2199" spc="-46">
                <a:solidFill>
                  <a:srgbClr val="240960"/>
                </a:solidFill>
                <a:latin typeface="Montserrat"/>
                <a:ea typeface="Montserrat"/>
                <a:cs typeface="Montserrat"/>
                <a:sym typeface="Montserrat"/>
              </a:rPr>
              <a:t>- Give ADMINS the access to add and modify the website data and CUSTOMERS to only view the available data.</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Multi-Lingual</a:t>
            </a:r>
            <a:r>
              <a:rPr lang="en-US" b="true" sz="2199" spc="-46" u="sng">
                <a:solidFill>
                  <a:srgbClr val="240960"/>
                </a:solidFill>
                <a:latin typeface="Montserrat Bold"/>
                <a:ea typeface="Montserrat Bold"/>
                <a:cs typeface="Montserrat Bold"/>
                <a:sym typeface="Montserrat Bold"/>
              </a:rPr>
              <a:t> Support</a:t>
            </a:r>
            <a:r>
              <a:rPr lang="en-US" sz="2199" spc="-46">
                <a:solidFill>
                  <a:srgbClr val="240960"/>
                </a:solidFill>
                <a:latin typeface="Montserrat"/>
                <a:ea typeface="Montserrat"/>
                <a:cs typeface="Montserrat"/>
                <a:sym typeface="Montserrat"/>
              </a:rPr>
              <a:t> - </a:t>
            </a:r>
            <a:r>
              <a:rPr lang="en-US" sz="2199" spc="-46">
                <a:solidFill>
                  <a:srgbClr val="240960"/>
                </a:solidFill>
                <a:latin typeface="Montserrat"/>
                <a:ea typeface="Montserrat"/>
                <a:cs typeface="Montserrat"/>
                <a:sym typeface="Montserrat"/>
              </a:rPr>
              <a:t>Add support for multiple languages to cater to a diverse audience.</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AI Int</a:t>
            </a:r>
            <a:r>
              <a:rPr lang="en-US" b="true" sz="2199" spc="-46" u="sng">
                <a:solidFill>
                  <a:srgbClr val="240960"/>
                </a:solidFill>
                <a:latin typeface="Montserrat Bold"/>
                <a:ea typeface="Montserrat Bold"/>
                <a:cs typeface="Montserrat Bold"/>
                <a:sym typeface="Montserrat Bold"/>
              </a:rPr>
              <a:t>egration</a:t>
            </a:r>
            <a:r>
              <a:rPr lang="en-US" sz="2199" spc="-46">
                <a:solidFill>
                  <a:srgbClr val="240960"/>
                </a:solidFill>
                <a:latin typeface="Montserrat"/>
                <a:ea typeface="Montserrat"/>
                <a:cs typeface="Montserrat"/>
                <a:sym typeface="Montserrat"/>
              </a:rPr>
              <a:t> - Implement AI for personalized product recommendations based on user preferences.</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Restaurant Integration</a:t>
            </a:r>
            <a:r>
              <a:rPr lang="en-US" sz="2199" spc="-46">
                <a:solidFill>
                  <a:srgbClr val="240960"/>
                </a:solidFill>
                <a:latin typeface="Montserrat"/>
                <a:ea typeface="Montserrat"/>
                <a:cs typeface="Montserrat"/>
                <a:sym typeface="Montserrat"/>
              </a:rPr>
              <a:t> - Partner directly with local restaurants to display real-time menus, manage inventory, and receive orders instantly, transforming the app into a full-fledged food delivery platform.</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Delivery Partner Integration</a:t>
            </a:r>
            <a:r>
              <a:rPr lang="en-US" sz="2199" spc="-46">
                <a:solidFill>
                  <a:srgbClr val="240960"/>
                </a:solidFill>
                <a:latin typeface="Montserrat"/>
                <a:ea typeface="Montserrat"/>
                <a:cs typeface="Montserrat"/>
                <a:sym typeface="Montserrat"/>
              </a:rPr>
              <a:t> - Add a delivery personnel module where delivery agents can log in, view assigned orders, update delivery status, and track delivery locations for efficient order fulfillment.</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Real-Time Tracking</a:t>
            </a:r>
            <a:r>
              <a:rPr lang="en-US" sz="2199" spc="-46">
                <a:solidFill>
                  <a:srgbClr val="240960"/>
                </a:solidFill>
                <a:latin typeface="Montserrat"/>
                <a:ea typeface="Montserrat"/>
                <a:cs typeface="Montserrat"/>
                <a:sym typeface="Montserrat"/>
              </a:rPr>
              <a:t> - After an order is placed, users can track the live location of their delivery partner on a map interface. A time tracker can also display the estimated delivery time, helping users monitor the progress from dispatch to doorstep.</a:t>
            </a:r>
          </a:p>
          <a:p>
            <a:pPr algn="l">
              <a:lnSpc>
                <a:spcPts val="2507"/>
              </a:lnSpc>
            </a:pPr>
          </a:p>
          <a:p>
            <a:pPr algn="l" marL="474978" indent="-237489" lvl="1">
              <a:lnSpc>
                <a:spcPts val="2507"/>
              </a:lnSpc>
              <a:buFont typeface="Arial"/>
              <a:buChar char="•"/>
            </a:pPr>
            <a:r>
              <a:rPr lang="en-US" b="true" sz="2199" spc="-46" u="sng">
                <a:solidFill>
                  <a:srgbClr val="240960"/>
                </a:solidFill>
                <a:latin typeface="Montserrat Bold"/>
                <a:ea typeface="Montserrat Bold"/>
                <a:cs typeface="Montserrat Bold"/>
                <a:sym typeface="Montserrat Bold"/>
              </a:rPr>
              <a:t>Ratings and Reviews</a:t>
            </a:r>
            <a:r>
              <a:rPr lang="en-US" sz="2199" spc="-46">
                <a:solidFill>
                  <a:srgbClr val="240960"/>
                </a:solidFill>
                <a:latin typeface="Montserrat"/>
                <a:ea typeface="Montserrat"/>
                <a:cs typeface="Montserrat"/>
                <a:sym typeface="Montserrat"/>
              </a:rPr>
              <a:t> - Customers can provide ratings and write reviews according to their taste buds for various dishes of a restaurant as well as to their delivery partners.</a:t>
            </a:r>
          </a:p>
          <a:p>
            <a:pPr algn="l">
              <a:lnSpc>
                <a:spcPts val="2507"/>
              </a:lnSpc>
            </a:pPr>
          </a:p>
          <a:p>
            <a:pPr algn="l" marL="474978" indent="-237489" lvl="1">
              <a:lnSpc>
                <a:spcPts val="2507"/>
              </a:lnSpc>
              <a:buFont typeface="Arial"/>
              <a:buChar char="•"/>
            </a:pPr>
            <a:r>
              <a:rPr lang="en-US" b="true" sz="2199" i="true" spc="-46" u="sng">
                <a:solidFill>
                  <a:srgbClr val="240960"/>
                </a:solidFill>
                <a:latin typeface="Montserrat Bold Italics"/>
                <a:ea typeface="Montserrat Bold Italics"/>
                <a:cs typeface="Montserrat Bold Italics"/>
                <a:sym typeface="Montserrat Bold Italics"/>
              </a:rPr>
              <a:t>Payment Gateway</a:t>
            </a:r>
            <a:r>
              <a:rPr lang="en-US" sz="2199" spc="-46">
                <a:solidFill>
                  <a:srgbClr val="240960"/>
                </a:solidFill>
                <a:latin typeface="Montserrat"/>
                <a:ea typeface="Montserrat"/>
                <a:cs typeface="Montserrat"/>
                <a:sym typeface="Montserrat"/>
              </a:rPr>
              <a:t> - A payment option for seamless and secure transaction for placing orders.</a:t>
            </a:r>
          </a:p>
        </p:txBody>
      </p:sp>
    </p:spTree>
  </p:cSld>
  <p:clrMapOvr>
    <a:masterClrMapping/>
  </p:clrMapOvr>
  <p:transition spd="slow">
    <p:cover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DAGnAQJs8ag</dc:identifier>
  <dcterms:modified xsi:type="dcterms:W3CDTF">2011-08-01T06:04:30Z</dcterms:modified>
  <cp:revision>1</cp:revision>
  <dc:title>Technical project ppt</dc:title>
</cp:coreProperties>
</file>