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9" r:id="rId7"/>
    <p:sldId id="270" r:id="rId8"/>
    <p:sldId id="268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0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56" autoAdjust="0"/>
  </p:normalViewPr>
  <p:slideViewPr>
    <p:cSldViewPr snapToGrid="0">
      <p:cViewPr varScale="1">
        <p:scale>
          <a:sx n="75" d="100"/>
          <a:sy n="75" d="100"/>
        </p:scale>
        <p:origin x="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2F58D-3667-4C6F-A733-9A8ABD67EC38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6AFDBCAA-8A0B-49DF-9966-D97B14B39809}">
      <dgm:prSet phldrT="[Text]" custT="1"/>
      <dgm:spPr/>
      <dgm:t>
        <a:bodyPr/>
        <a:lstStyle/>
        <a:p>
          <a:r>
            <a:rPr lang="en-US" sz="3600" dirty="0"/>
            <a:t>Wizard stuff</a:t>
          </a:r>
          <a:endParaRPr lang="hr-HR" sz="3600" dirty="0"/>
        </a:p>
      </dgm:t>
    </dgm:pt>
    <dgm:pt modelId="{28C11407-D851-4317-B72A-7593433BF656}" type="parTrans" cxnId="{5CEFE847-4B2C-42AC-9E82-A4FF3C3332A3}">
      <dgm:prSet/>
      <dgm:spPr/>
      <dgm:t>
        <a:bodyPr/>
        <a:lstStyle/>
        <a:p>
          <a:endParaRPr lang="hr-HR"/>
        </a:p>
      </dgm:t>
    </dgm:pt>
    <dgm:pt modelId="{D9BF81CB-7336-45FD-A8CA-E177C61A08D4}" type="sibTrans" cxnId="{5CEFE847-4B2C-42AC-9E82-A4FF3C3332A3}">
      <dgm:prSet/>
      <dgm:spPr/>
      <dgm:t>
        <a:bodyPr/>
        <a:lstStyle/>
        <a:p>
          <a:endParaRPr lang="hr-HR"/>
        </a:p>
      </dgm:t>
    </dgm:pt>
    <dgm:pt modelId="{FF5AFF3A-9529-4310-9C36-4673DF1E2212}">
      <dgm:prSet phldrT="[Text]"/>
      <dgm:spPr/>
      <dgm:t>
        <a:bodyPr/>
        <a:lstStyle/>
        <a:p>
          <a:r>
            <a:rPr lang="hr-HR" dirty="0" err="1"/>
            <a:t>Relational</a:t>
          </a:r>
          <a:r>
            <a:rPr lang="hr-HR" dirty="0"/>
            <a:t> DB</a:t>
          </a:r>
        </a:p>
      </dgm:t>
    </dgm:pt>
    <dgm:pt modelId="{59A1C54F-1CF4-4B23-8568-3E6B432F5CD9}" type="parTrans" cxnId="{ACD19DCD-8F18-46C2-AFB9-E1F012EC3E00}">
      <dgm:prSet/>
      <dgm:spPr/>
      <dgm:t>
        <a:bodyPr/>
        <a:lstStyle/>
        <a:p>
          <a:endParaRPr lang="hr-HR"/>
        </a:p>
      </dgm:t>
    </dgm:pt>
    <dgm:pt modelId="{1596AA1E-31F4-4847-A4B9-9BBA82F6C4A2}" type="sibTrans" cxnId="{ACD19DCD-8F18-46C2-AFB9-E1F012EC3E00}">
      <dgm:prSet/>
      <dgm:spPr/>
      <dgm:t>
        <a:bodyPr/>
        <a:lstStyle/>
        <a:p>
          <a:endParaRPr lang="hr-HR"/>
        </a:p>
      </dgm:t>
    </dgm:pt>
    <dgm:pt modelId="{6BF58759-46D2-4EBE-9C67-B6B097430425}">
      <dgm:prSet phldrT="[Text]"/>
      <dgm:spPr/>
      <dgm:t>
        <a:bodyPr/>
        <a:lstStyle/>
        <a:p>
          <a:r>
            <a:rPr lang="hr-HR" dirty="0"/>
            <a:t>CSV, Excel</a:t>
          </a:r>
        </a:p>
      </dgm:t>
    </dgm:pt>
    <dgm:pt modelId="{F4230B27-F808-45B1-8982-1F0CEE8C3F92}" type="parTrans" cxnId="{CECD628D-6BB0-4D94-B054-1E52495E22FE}">
      <dgm:prSet/>
      <dgm:spPr/>
      <dgm:t>
        <a:bodyPr/>
        <a:lstStyle/>
        <a:p>
          <a:endParaRPr lang="hr-HR"/>
        </a:p>
      </dgm:t>
    </dgm:pt>
    <dgm:pt modelId="{78A17C2A-1332-4965-B98C-4B7D9B5FD29C}" type="sibTrans" cxnId="{CECD628D-6BB0-4D94-B054-1E52495E22FE}">
      <dgm:prSet/>
      <dgm:spPr/>
      <dgm:t>
        <a:bodyPr/>
        <a:lstStyle/>
        <a:p>
          <a:endParaRPr lang="hr-HR"/>
        </a:p>
      </dgm:t>
    </dgm:pt>
    <dgm:pt modelId="{938138EE-B421-47D7-815C-2335A05F789E}">
      <dgm:prSet phldrT="[Text]"/>
      <dgm:spPr/>
      <dgm:t>
        <a:bodyPr/>
        <a:lstStyle/>
        <a:p>
          <a:r>
            <a:rPr lang="hr-HR" dirty="0"/>
            <a:t>API, JSON</a:t>
          </a:r>
        </a:p>
      </dgm:t>
    </dgm:pt>
    <dgm:pt modelId="{89CC45B4-01C3-4651-9A8C-07B0302172AC}" type="parTrans" cxnId="{9FABAF7E-99AA-43D3-9000-BA975673F0DA}">
      <dgm:prSet/>
      <dgm:spPr/>
      <dgm:t>
        <a:bodyPr/>
        <a:lstStyle/>
        <a:p>
          <a:endParaRPr lang="hr-HR"/>
        </a:p>
      </dgm:t>
    </dgm:pt>
    <dgm:pt modelId="{8435EB16-13D3-45D9-A162-D8AB41816C92}" type="sibTrans" cxnId="{9FABAF7E-99AA-43D3-9000-BA975673F0DA}">
      <dgm:prSet/>
      <dgm:spPr/>
      <dgm:t>
        <a:bodyPr/>
        <a:lstStyle/>
        <a:p>
          <a:endParaRPr lang="hr-HR"/>
        </a:p>
      </dgm:t>
    </dgm:pt>
    <dgm:pt modelId="{14E3B77D-6CF6-4C35-946B-C87D532DE2F6}" type="pres">
      <dgm:prSet presAssocID="{CD32F58D-3667-4C6F-A733-9A8ABD67EC3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A01E524-E864-4A85-AA75-ED9A9202F0AD}" type="pres">
      <dgm:prSet presAssocID="{6AFDBCAA-8A0B-49DF-9966-D97B14B39809}" presName="composite" presStyleCnt="0"/>
      <dgm:spPr/>
    </dgm:pt>
    <dgm:pt modelId="{89513524-DB84-4B06-A93E-4CD55071AAFF}" type="pres">
      <dgm:prSet presAssocID="{6AFDBCAA-8A0B-49DF-9966-D97B14B39809}" presName="ParentAccent1" presStyleLbl="alignNode1" presStyleIdx="0" presStyleCnt="34"/>
      <dgm:spPr/>
    </dgm:pt>
    <dgm:pt modelId="{D64E3F45-A885-4915-A2AC-30F3CBF3D2BA}" type="pres">
      <dgm:prSet presAssocID="{6AFDBCAA-8A0B-49DF-9966-D97B14B39809}" presName="ParentAccent2" presStyleLbl="alignNode1" presStyleIdx="1" presStyleCnt="34"/>
      <dgm:spPr/>
    </dgm:pt>
    <dgm:pt modelId="{FB0E72AA-73F5-47FE-B65E-864BA767F3BA}" type="pres">
      <dgm:prSet presAssocID="{6AFDBCAA-8A0B-49DF-9966-D97B14B39809}" presName="ParentAccent3" presStyleLbl="alignNode1" presStyleIdx="2" presStyleCnt="34"/>
      <dgm:spPr/>
    </dgm:pt>
    <dgm:pt modelId="{749968AD-FBAE-495A-890A-4D9B3834D70A}" type="pres">
      <dgm:prSet presAssocID="{6AFDBCAA-8A0B-49DF-9966-D97B14B39809}" presName="ParentAccent4" presStyleLbl="alignNode1" presStyleIdx="3" presStyleCnt="34"/>
      <dgm:spPr/>
    </dgm:pt>
    <dgm:pt modelId="{8DFB78C7-6F5F-4CB5-98BF-8EEF7BFBD1E6}" type="pres">
      <dgm:prSet presAssocID="{6AFDBCAA-8A0B-49DF-9966-D97B14B39809}" presName="ParentAccent5" presStyleLbl="alignNode1" presStyleIdx="4" presStyleCnt="34"/>
      <dgm:spPr/>
    </dgm:pt>
    <dgm:pt modelId="{3AA3A1B4-7E3D-4687-BF68-14F4F904C73F}" type="pres">
      <dgm:prSet presAssocID="{6AFDBCAA-8A0B-49DF-9966-D97B14B39809}" presName="ParentAccent6" presStyleLbl="alignNode1" presStyleIdx="5" presStyleCnt="34"/>
      <dgm:spPr/>
    </dgm:pt>
    <dgm:pt modelId="{6797ECB2-15E3-4834-A420-105E0425EDAD}" type="pres">
      <dgm:prSet presAssocID="{6AFDBCAA-8A0B-49DF-9966-D97B14B39809}" presName="ParentAccent7" presStyleLbl="alignNode1" presStyleIdx="6" presStyleCnt="34"/>
      <dgm:spPr/>
    </dgm:pt>
    <dgm:pt modelId="{B3540B21-DA99-4B4B-9957-0A2F7F2E0ED9}" type="pres">
      <dgm:prSet presAssocID="{6AFDBCAA-8A0B-49DF-9966-D97B14B39809}" presName="ParentAccent8" presStyleLbl="alignNode1" presStyleIdx="7" presStyleCnt="34"/>
      <dgm:spPr/>
    </dgm:pt>
    <dgm:pt modelId="{333791E2-0D0B-4632-8A7A-C0DA74393E58}" type="pres">
      <dgm:prSet presAssocID="{6AFDBCAA-8A0B-49DF-9966-D97B14B39809}" presName="ParentAccent9" presStyleLbl="alignNode1" presStyleIdx="8" presStyleCnt="34"/>
      <dgm:spPr/>
    </dgm:pt>
    <dgm:pt modelId="{D2AFC2A8-DF3A-44AB-9CA1-CB889CCDA1C9}" type="pres">
      <dgm:prSet presAssocID="{6AFDBCAA-8A0B-49DF-9966-D97B14B39809}" presName="ParentAccent10" presStyleLbl="alignNode1" presStyleIdx="9" presStyleCnt="34"/>
      <dgm:spPr/>
    </dgm:pt>
    <dgm:pt modelId="{271F1A9E-68D0-4239-B4FF-A6CDF0DEAEF2}" type="pres">
      <dgm:prSet presAssocID="{6AFDBCAA-8A0B-49DF-9966-D97B14B39809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AF9E519D-CC12-4C99-8C97-EA761B6458D8}" type="pres">
      <dgm:prSet presAssocID="{FF5AFF3A-9529-4310-9C36-4673DF1E2212}" presName="Child1Accent1" presStyleLbl="alignNode1" presStyleIdx="11" presStyleCnt="34"/>
      <dgm:spPr/>
    </dgm:pt>
    <dgm:pt modelId="{67B96B93-402E-4F6B-B748-B099D207925F}" type="pres">
      <dgm:prSet presAssocID="{FF5AFF3A-9529-4310-9C36-4673DF1E2212}" presName="Child1Accent2" presStyleLbl="alignNode1" presStyleIdx="12" presStyleCnt="34"/>
      <dgm:spPr/>
    </dgm:pt>
    <dgm:pt modelId="{1AEDD6C5-EB97-4B76-AD05-3AA57B999A2E}" type="pres">
      <dgm:prSet presAssocID="{FF5AFF3A-9529-4310-9C36-4673DF1E2212}" presName="Child1Accent3" presStyleLbl="alignNode1" presStyleIdx="13" presStyleCnt="34"/>
      <dgm:spPr/>
    </dgm:pt>
    <dgm:pt modelId="{76AE36E9-AF62-4D3C-B79A-21F1ED6DC6EB}" type="pres">
      <dgm:prSet presAssocID="{FF5AFF3A-9529-4310-9C36-4673DF1E2212}" presName="Child1Accent4" presStyleLbl="alignNode1" presStyleIdx="14" presStyleCnt="34"/>
      <dgm:spPr/>
    </dgm:pt>
    <dgm:pt modelId="{CF3079F6-5078-4370-8691-395632DED15A}" type="pres">
      <dgm:prSet presAssocID="{FF5AFF3A-9529-4310-9C36-4673DF1E2212}" presName="Child1Accent5" presStyleLbl="alignNode1" presStyleIdx="15" presStyleCnt="34"/>
      <dgm:spPr/>
    </dgm:pt>
    <dgm:pt modelId="{71467F7A-A232-41D4-81EA-3731093F8509}" type="pres">
      <dgm:prSet presAssocID="{FF5AFF3A-9529-4310-9C36-4673DF1E2212}" presName="Child1Accent6" presStyleLbl="alignNode1" presStyleIdx="16" presStyleCnt="34"/>
      <dgm:spPr/>
    </dgm:pt>
    <dgm:pt modelId="{4AF4EDEE-CF9C-44A8-832A-2273ACE3BF8A}" type="pres">
      <dgm:prSet presAssocID="{FF5AFF3A-9529-4310-9C36-4673DF1E2212}" presName="Child1Accent7" presStyleLbl="alignNode1" presStyleIdx="17" presStyleCnt="34"/>
      <dgm:spPr/>
    </dgm:pt>
    <dgm:pt modelId="{CE3313A8-D63E-45E1-9B24-924636B318E8}" type="pres">
      <dgm:prSet presAssocID="{FF5AFF3A-9529-4310-9C36-4673DF1E2212}" presName="Child1Accent8" presStyleLbl="alignNode1" presStyleIdx="18" presStyleCnt="34"/>
      <dgm:spPr/>
    </dgm:pt>
    <dgm:pt modelId="{DEA5E65A-2F55-42DB-BAD0-D608E7BE018B}" type="pres">
      <dgm:prSet presAssocID="{FF5AFF3A-9529-4310-9C36-4673DF1E2212}" presName="Child1Accent9" presStyleLbl="alignNode1" presStyleIdx="19" presStyleCnt="34"/>
      <dgm:spPr/>
    </dgm:pt>
    <dgm:pt modelId="{1B7D8925-795D-46DA-8242-964CC115250B}" type="pres">
      <dgm:prSet presAssocID="{FF5AFF3A-9529-4310-9C36-4673DF1E2212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D49B8B20-3C79-4C53-B47F-4FE25FF18BEF}" type="pres">
      <dgm:prSet presAssocID="{6BF58759-46D2-4EBE-9C67-B6B097430425}" presName="Child2Accent1" presStyleLbl="alignNode1" presStyleIdx="20" presStyleCnt="34"/>
      <dgm:spPr/>
    </dgm:pt>
    <dgm:pt modelId="{9E0AB942-1671-4558-80F1-8EDB390241A8}" type="pres">
      <dgm:prSet presAssocID="{6BF58759-46D2-4EBE-9C67-B6B097430425}" presName="Child2Accent2" presStyleLbl="alignNode1" presStyleIdx="21" presStyleCnt="34"/>
      <dgm:spPr/>
    </dgm:pt>
    <dgm:pt modelId="{1551DFA0-77C7-4CD6-917C-FCB4A3CFE7FA}" type="pres">
      <dgm:prSet presAssocID="{6BF58759-46D2-4EBE-9C67-B6B097430425}" presName="Child2Accent3" presStyleLbl="alignNode1" presStyleIdx="22" presStyleCnt="34"/>
      <dgm:spPr/>
    </dgm:pt>
    <dgm:pt modelId="{C6D1D334-DFE7-4A6B-9486-C17F3F0AE821}" type="pres">
      <dgm:prSet presAssocID="{6BF58759-46D2-4EBE-9C67-B6B097430425}" presName="Child2Accent4" presStyleLbl="alignNode1" presStyleIdx="23" presStyleCnt="34"/>
      <dgm:spPr/>
    </dgm:pt>
    <dgm:pt modelId="{F830C440-8E9E-4E9A-B9DA-90940B0A88E8}" type="pres">
      <dgm:prSet presAssocID="{6BF58759-46D2-4EBE-9C67-B6B097430425}" presName="Child2Accent5" presStyleLbl="alignNode1" presStyleIdx="24" presStyleCnt="34"/>
      <dgm:spPr/>
    </dgm:pt>
    <dgm:pt modelId="{A7758931-1125-4D40-884F-ED2D676DB3DC}" type="pres">
      <dgm:prSet presAssocID="{6BF58759-46D2-4EBE-9C67-B6B097430425}" presName="Child2Accent6" presStyleLbl="alignNode1" presStyleIdx="25" presStyleCnt="34"/>
      <dgm:spPr/>
    </dgm:pt>
    <dgm:pt modelId="{5B048C64-D3B1-4403-B77D-6666A0F0E37F}" type="pres">
      <dgm:prSet presAssocID="{6BF58759-46D2-4EBE-9C67-B6B097430425}" presName="Child2Accent7" presStyleLbl="alignNode1" presStyleIdx="26" presStyleCnt="34"/>
      <dgm:spPr/>
    </dgm:pt>
    <dgm:pt modelId="{33F014DC-AEE1-42D1-B13D-01717BDC7B40}" type="pres">
      <dgm:prSet presAssocID="{6BF58759-46D2-4EBE-9C67-B6B097430425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5B139DE7-7DDD-44EE-B644-0F5E8ED6B271}" type="pres">
      <dgm:prSet presAssocID="{938138EE-B421-47D7-815C-2335A05F789E}" presName="Child3Accent1" presStyleLbl="alignNode1" presStyleIdx="27" presStyleCnt="34"/>
      <dgm:spPr/>
    </dgm:pt>
    <dgm:pt modelId="{7C7F159F-8C51-4DEB-82C6-F7653A6FA434}" type="pres">
      <dgm:prSet presAssocID="{938138EE-B421-47D7-815C-2335A05F789E}" presName="Child3Accent2" presStyleLbl="alignNode1" presStyleIdx="28" presStyleCnt="34"/>
      <dgm:spPr/>
    </dgm:pt>
    <dgm:pt modelId="{F44B5EE8-C9F0-4BF9-A72C-95B5769DD760}" type="pres">
      <dgm:prSet presAssocID="{938138EE-B421-47D7-815C-2335A05F789E}" presName="Child3Accent3" presStyleLbl="alignNode1" presStyleIdx="29" presStyleCnt="34"/>
      <dgm:spPr/>
    </dgm:pt>
    <dgm:pt modelId="{80E1C6C1-A9BC-4D84-876C-56B4C1A2C468}" type="pres">
      <dgm:prSet presAssocID="{938138EE-B421-47D7-815C-2335A05F789E}" presName="Child3Accent4" presStyleLbl="alignNode1" presStyleIdx="30" presStyleCnt="34"/>
      <dgm:spPr/>
    </dgm:pt>
    <dgm:pt modelId="{0F0CC0BF-B97E-44C8-AFEF-C99DD3428CA7}" type="pres">
      <dgm:prSet presAssocID="{938138EE-B421-47D7-815C-2335A05F789E}" presName="Child3Accent5" presStyleLbl="alignNode1" presStyleIdx="31" presStyleCnt="34"/>
      <dgm:spPr/>
    </dgm:pt>
    <dgm:pt modelId="{DD144F99-BD27-4A28-BA5C-0593E41D6F1E}" type="pres">
      <dgm:prSet presAssocID="{938138EE-B421-47D7-815C-2335A05F789E}" presName="Child3Accent6" presStyleLbl="alignNode1" presStyleIdx="32" presStyleCnt="34"/>
      <dgm:spPr/>
    </dgm:pt>
    <dgm:pt modelId="{D37907EE-3B37-4F31-ACF2-95EB5B4FEAB2}" type="pres">
      <dgm:prSet presAssocID="{938138EE-B421-47D7-815C-2335A05F789E}" presName="Child3Accent7" presStyleLbl="alignNode1" presStyleIdx="33" presStyleCnt="34"/>
      <dgm:spPr/>
    </dgm:pt>
    <dgm:pt modelId="{0B09FA4A-1E28-44B3-A639-189E5374E153}" type="pres">
      <dgm:prSet presAssocID="{938138EE-B421-47D7-815C-2335A05F789E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AAB9C08-651F-4BB5-8C3B-5D15E0F04965}" type="presOf" srcId="{FF5AFF3A-9529-4310-9C36-4673DF1E2212}" destId="{1B7D8925-795D-46DA-8242-964CC115250B}" srcOrd="0" destOrd="0" presId="urn:microsoft.com/office/officeart/2011/layout/ConvergingText"/>
    <dgm:cxn modelId="{1B9CC836-9C53-4620-9A69-300D5E3A79C0}" type="presOf" srcId="{6BF58759-46D2-4EBE-9C67-B6B097430425}" destId="{33F014DC-AEE1-42D1-B13D-01717BDC7B40}" srcOrd="0" destOrd="0" presId="urn:microsoft.com/office/officeart/2011/layout/ConvergingText"/>
    <dgm:cxn modelId="{28CEAD5F-D0C1-4983-8E7A-97316323754E}" type="presOf" srcId="{938138EE-B421-47D7-815C-2335A05F789E}" destId="{0B09FA4A-1E28-44B3-A639-189E5374E153}" srcOrd="0" destOrd="0" presId="urn:microsoft.com/office/officeart/2011/layout/ConvergingText"/>
    <dgm:cxn modelId="{5CEFE847-4B2C-42AC-9E82-A4FF3C3332A3}" srcId="{CD32F58D-3667-4C6F-A733-9A8ABD67EC38}" destId="{6AFDBCAA-8A0B-49DF-9966-D97B14B39809}" srcOrd="0" destOrd="0" parTransId="{28C11407-D851-4317-B72A-7593433BF656}" sibTransId="{D9BF81CB-7336-45FD-A8CA-E177C61A08D4}"/>
    <dgm:cxn modelId="{9FABAF7E-99AA-43D3-9000-BA975673F0DA}" srcId="{6AFDBCAA-8A0B-49DF-9966-D97B14B39809}" destId="{938138EE-B421-47D7-815C-2335A05F789E}" srcOrd="2" destOrd="0" parTransId="{89CC45B4-01C3-4651-9A8C-07B0302172AC}" sibTransId="{8435EB16-13D3-45D9-A162-D8AB41816C92}"/>
    <dgm:cxn modelId="{CECD628D-6BB0-4D94-B054-1E52495E22FE}" srcId="{6AFDBCAA-8A0B-49DF-9966-D97B14B39809}" destId="{6BF58759-46D2-4EBE-9C67-B6B097430425}" srcOrd="1" destOrd="0" parTransId="{F4230B27-F808-45B1-8982-1F0CEE8C3F92}" sibTransId="{78A17C2A-1332-4965-B98C-4B7D9B5FD29C}"/>
    <dgm:cxn modelId="{3EDB08C1-4142-4379-BA31-E652B0E64464}" type="presOf" srcId="{6AFDBCAA-8A0B-49DF-9966-D97B14B39809}" destId="{271F1A9E-68D0-4239-B4FF-A6CDF0DEAEF2}" srcOrd="0" destOrd="0" presId="urn:microsoft.com/office/officeart/2011/layout/ConvergingText"/>
    <dgm:cxn modelId="{ACD19DCD-8F18-46C2-AFB9-E1F012EC3E00}" srcId="{6AFDBCAA-8A0B-49DF-9966-D97B14B39809}" destId="{FF5AFF3A-9529-4310-9C36-4673DF1E2212}" srcOrd="0" destOrd="0" parTransId="{59A1C54F-1CF4-4B23-8568-3E6B432F5CD9}" sibTransId="{1596AA1E-31F4-4847-A4B9-9BBA82F6C4A2}"/>
    <dgm:cxn modelId="{A2D7E0E8-1D0F-4593-B2F9-F74F2817296D}" type="presOf" srcId="{CD32F58D-3667-4C6F-A733-9A8ABD67EC38}" destId="{14E3B77D-6CF6-4C35-946B-C87D532DE2F6}" srcOrd="0" destOrd="0" presId="urn:microsoft.com/office/officeart/2011/layout/ConvergingText"/>
    <dgm:cxn modelId="{890CC950-1807-4CED-8190-C730EE7F93D5}" type="presParOf" srcId="{14E3B77D-6CF6-4C35-946B-C87D532DE2F6}" destId="{FA01E524-E864-4A85-AA75-ED9A9202F0AD}" srcOrd="0" destOrd="0" presId="urn:microsoft.com/office/officeart/2011/layout/ConvergingText"/>
    <dgm:cxn modelId="{E49C4721-0B66-4D3B-8D82-758D3E6A299D}" type="presParOf" srcId="{FA01E524-E864-4A85-AA75-ED9A9202F0AD}" destId="{89513524-DB84-4B06-A93E-4CD55071AAFF}" srcOrd="0" destOrd="0" presId="urn:microsoft.com/office/officeart/2011/layout/ConvergingText"/>
    <dgm:cxn modelId="{097A843F-5B7F-4458-9177-965B83797273}" type="presParOf" srcId="{FA01E524-E864-4A85-AA75-ED9A9202F0AD}" destId="{D64E3F45-A885-4915-A2AC-30F3CBF3D2BA}" srcOrd="1" destOrd="0" presId="urn:microsoft.com/office/officeart/2011/layout/ConvergingText"/>
    <dgm:cxn modelId="{2B7C002D-1861-4783-B244-B2AA713B8085}" type="presParOf" srcId="{FA01E524-E864-4A85-AA75-ED9A9202F0AD}" destId="{FB0E72AA-73F5-47FE-B65E-864BA767F3BA}" srcOrd="2" destOrd="0" presId="urn:microsoft.com/office/officeart/2011/layout/ConvergingText"/>
    <dgm:cxn modelId="{414EDA8A-789E-46DE-86C4-EFE70DB0132C}" type="presParOf" srcId="{FA01E524-E864-4A85-AA75-ED9A9202F0AD}" destId="{749968AD-FBAE-495A-890A-4D9B3834D70A}" srcOrd="3" destOrd="0" presId="urn:microsoft.com/office/officeart/2011/layout/ConvergingText"/>
    <dgm:cxn modelId="{281B52B4-46A5-48E3-BD95-8CD6904A2902}" type="presParOf" srcId="{FA01E524-E864-4A85-AA75-ED9A9202F0AD}" destId="{8DFB78C7-6F5F-4CB5-98BF-8EEF7BFBD1E6}" srcOrd="4" destOrd="0" presId="urn:microsoft.com/office/officeart/2011/layout/ConvergingText"/>
    <dgm:cxn modelId="{40041E62-13DA-4C47-B7C9-ADDEE80E822B}" type="presParOf" srcId="{FA01E524-E864-4A85-AA75-ED9A9202F0AD}" destId="{3AA3A1B4-7E3D-4687-BF68-14F4F904C73F}" srcOrd="5" destOrd="0" presId="urn:microsoft.com/office/officeart/2011/layout/ConvergingText"/>
    <dgm:cxn modelId="{75A58691-5F46-4A6B-B10A-DAC862B2E144}" type="presParOf" srcId="{FA01E524-E864-4A85-AA75-ED9A9202F0AD}" destId="{6797ECB2-15E3-4834-A420-105E0425EDAD}" srcOrd="6" destOrd="0" presId="urn:microsoft.com/office/officeart/2011/layout/ConvergingText"/>
    <dgm:cxn modelId="{586D5B61-4688-4A23-AD2E-16D95A35E076}" type="presParOf" srcId="{FA01E524-E864-4A85-AA75-ED9A9202F0AD}" destId="{B3540B21-DA99-4B4B-9957-0A2F7F2E0ED9}" srcOrd="7" destOrd="0" presId="urn:microsoft.com/office/officeart/2011/layout/ConvergingText"/>
    <dgm:cxn modelId="{4010B3CC-13C6-4528-B34B-9F22504FFF5A}" type="presParOf" srcId="{FA01E524-E864-4A85-AA75-ED9A9202F0AD}" destId="{333791E2-0D0B-4632-8A7A-C0DA74393E58}" srcOrd="8" destOrd="0" presId="urn:microsoft.com/office/officeart/2011/layout/ConvergingText"/>
    <dgm:cxn modelId="{C9694735-96DF-4A94-9B20-C04EABD18BAF}" type="presParOf" srcId="{FA01E524-E864-4A85-AA75-ED9A9202F0AD}" destId="{D2AFC2A8-DF3A-44AB-9CA1-CB889CCDA1C9}" srcOrd="9" destOrd="0" presId="urn:microsoft.com/office/officeart/2011/layout/ConvergingText"/>
    <dgm:cxn modelId="{DF7D959F-7C65-459C-BE5E-92D68E356B0A}" type="presParOf" srcId="{FA01E524-E864-4A85-AA75-ED9A9202F0AD}" destId="{271F1A9E-68D0-4239-B4FF-A6CDF0DEAEF2}" srcOrd="10" destOrd="0" presId="urn:microsoft.com/office/officeart/2011/layout/ConvergingText"/>
    <dgm:cxn modelId="{6E9FC070-C9E7-48C1-BBB5-B07475B9E437}" type="presParOf" srcId="{FA01E524-E864-4A85-AA75-ED9A9202F0AD}" destId="{AF9E519D-CC12-4C99-8C97-EA761B6458D8}" srcOrd="11" destOrd="0" presId="urn:microsoft.com/office/officeart/2011/layout/ConvergingText"/>
    <dgm:cxn modelId="{7EA69A89-BBFB-4FA8-9CAC-72F8F7528212}" type="presParOf" srcId="{FA01E524-E864-4A85-AA75-ED9A9202F0AD}" destId="{67B96B93-402E-4F6B-B748-B099D207925F}" srcOrd="12" destOrd="0" presId="urn:microsoft.com/office/officeart/2011/layout/ConvergingText"/>
    <dgm:cxn modelId="{DA51C1E8-61AA-4DFF-ABCE-28D4A9FF9975}" type="presParOf" srcId="{FA01E524-E864-4A85-AA75-ED9A9202F0AD}" destId="{1AEDD6C5-EB97-4B76-AD05-3AA57B999A2E}" srcOrd="13" destOrd="0" presId="urn:microsoft.com/office/officeart/2011/layout/ConvergingText"/>
    <dgm:cxn modelId="{F9320F74-ACEC-4076-84A4-67CF31ECF6D0}" type="presParOf" srcId="{FA01E524-E864-4A85-AA75-ED9A9202F0AD}" destId="{76AE36E9-AF62-4D3C-B79A-21F1ED6DC6EB}" srcOrd="14" destOrd="0" presId="urn:microsoft.com/office/officeart/2011/layout/ConvergingText"/>
    <dgm:cxn modelId="{6ED5A803-645F-4EF4-80B5-F7662B8B172E}" type="presParOf" srcId="{FA01E524-E864-4A85-AA75-ED9A9202F0AD}" destId="{CF3079F6-5078-4370-8691-395632DED15A}" srcOrd="15" destOrd="0" presId="urn:microsoft.com/office/officeart/2011/layout/ConvergingText"/>
    <dgm:cxn modelId="{886CE9C1-ACEA-475A-9BC9-CE31C2F78841}" type="presParOf" srcId="{FA01E524-E864-4A85-AA75-ED9A9202F0AD}" destId="{71467F7A-A232-41D4-81EA-3731093F8509}" srcOrd="16" destOrd="0" presId="urn:microsoft.com/office/officeart/2011/layout/ConvergingText"/>
    <dgm:cxn modelId="{0E4FA977-6865-4887-A882-A519DF7F9BA9}" type="presParOf" srcId="{FA01E524-E864-4A85-AA75-ED9A9202F0AD}" destId="{4AF4EDEE-CF9C-44A8-832A-2273ACE3BF8A}" srcOrd="17" destOrd="0" presId="urn:microsoft.com/office/officeart/2011/layout/ConvergingText"/>
    <dgm:cxn modelId="{1DCBC0CC-DB08-42A1-A45F-EC71857E7B9A}" type="presParOf" srcId="{FA01E524-E864-4A85-AA75-ED9A9202F0AD}" destId="{CE3313A8-D63E-45E1-9B24-924636B318E8}" srcOrd="18" destOrd="0" presId="urn:microsoft.com/office/officeart/2011/layout/ConvergingText"/>
    <dgm:cxn modelId="{94812DF9-6002-411D-9485-264E128C41A4}" type="presParOf" srcId="{FA01E524-E864-4A85-AA75-ED9A9202F0AD}" destId="{DEA5E65A-2F55-42DB-BAD0-D608E7BE018B}" srcOrd="19" destOrd="0" presId="urn:microsoft.com/office/officeart/2011/layout/ConvergingText"/>
    <dgm:cxn modelId="{7C241278-69E8-42B6-8FCF-8ED78A6D3B2B}" type="presParOf" srcId="{FA01E524-E864-4A85-AA75-ED9A9202F0AD}" destId="{1B7D8925-795D-46DA-8242-964CC115250B}" srcOrd="20" destOrd="0" presId="urn:microsoft.com/office/officeart/2011/layout/ConvergingText"/>
    <dgm:cxn modelId="{8E0E0A7E-0FAD-41C8-8FFE-769FD84E865C}" type="presParOf" srcId="{FA01E524-E864-4A85-AA75-ED9A9202F0AD}" destId="{D49B8B20-3C79-4C53-B47F-4FE25FF18BEF}" srcOrd="21" destOrd="0" presId="urn:microsoft.com/office/officeart/2011/layout/ConvergingText"/>
    <dgm:cxn modelId="{1324489F-ADBD-42D4-B47A-227CB259224E}" type="presParOf" srcId="{FA01E524-E864-4A85-AA75-ED9A9202F0AD}" destId="{9E0AB942-1671-4558-80F1-8EDB390241A8}" srcOrd="22" destOrd="0" presId="urn:microsoft.com/office/officeart/2011/layout/ConvergingText"/>
    <dgm:cxn modelId="{2D8B9E97-6CF5-4DD8-97D9-2DF477EE735A}" type="presParOf" srcId="{FA01E524-E864-4A85-AA75-ED9A9202F0AD}" destId="{1551DFA0-77C7-4CD6-917C-FCB4A3CFE7FA}" srcOrd="23" destOrd="0" presId="urn:microsoft.com/office/officeart/2011/layout/ConvergingText"/>
    <dgm:cxn modelId="{A5E5AF6A-E7F0-42E7-9132-D9AEA75D20BF}" type="presParOf" srcId="{FA01E524-E864-4A85-AA75-ED9A9202F0AD}" destId="{C6D1D334-DFE7-4A6B-9486-C17F3F0AE821}" srcOrd="24" destOrd="0" presId="urn:microsoft.com/office/officeart/2011/layout/ConvergingText"/>
    <dgm:cxn modelId="{BA2AE355-0D2B-41F2-8924-BEADED978A0D}" type="presParOf" srcId="{FA01E524-E864-4A85-AA75-ED9A9202F0AD}" destId="{F830C440-8E9E-4E9A-B9DA-90940B0A88E8}" srcOrd="25" destOrd="0" presId="urn:microsoft.com/office/officeart/2011/layout/ConvergingText"/>
    <dgm:cxn modelId="{01460EC1-035E-4EA5-B4F0-06ACC43736EF}" type="presParOf" srcId="{FA01E524-E864-4A85-AA75-ED9A9202F0AD}" destId="{A7758931-1125-4D40-884F-ED2D676DB3DC}" srcOrd="26" destOrd="0" presId="urn:microsoft.com/office/officeart/2011/layout/ConvergingText"/>
    <dgm:cxn modelId="{CCD287FB-042F-433C-9CAE-FCEB0682A7C6}" type="presParOf" srcId="{FA01E524-E864-4A85-AA75-ED9A9202F0AD}" destId="{5B048C64-D3B1-4403-B77D-6666A0F0E37F}" srcOrd="27" destOrd="0" presId="urn:microsoft.com/office/officeart/2011/layout/ConvergingText"/>
    <dgm:cxn modelId="{82327B3E-7933-45F3-ABB4-CEF660C28214}" type="presParOf" srcId="{FA01E524-E864-4A85-AA75-ED9A9202F0AD}" destId="{33F014DC-AEE1-42D1-B13D-01717BDC7B40}" srcOrd="28" destOrd="0" presId="urn:microsoft.com/office/officeart/2011/layout/ConvergingText"/>
    <dgm:cxn modelId="{D1E39102-3459-43DE-AEA6-29F87CC24364}" type="presParOf" srcId="{FA01E524-E864-4A85-AA75-ED9A9202F0AD}" destId="{5B139DE7-7DDD-44EE-B644-0F5E8ED6B271}" srcOrd="29" destOrd="0" presId="urn:microsoft.com/office/officeart/2011/layout/ConvergingText"/>
    <dgm:cxn modelId="{214048EC-0FD7-4C04-847A-5041B6BA7B80}" type="presParOf" srcId="{FA01E524-E864-4A85-AA75-ED9A9202F0AD}" destId="{7C7F159F-8C51-4DEB-82C6-F7653A6FA434}" srcOrd="30" destOrd="0" presId="urn:microsoft.com/office/officeart/2011/layout/ConvergingText"/>
    <dgm:cxn modelId="{7AF067F6-F93B-4EF8-BC4F-444A07993F26}" type="presParOf" srcId="{FA01E524-E864-4A85-AA75-ED9A9202F0AD}" destId="{F44B5EE8-C9F0-4BF9-A72C-95B5769DD760}" srcOrd="31" destOrd="0" presId="urn:microsoft.com/office/officeart/2011/layout/ConvergingText"/>
    <dgm:cxn modelId="{74042323-6066-43C3-BA2A-3CB6F1A90C60}" type="presParOf" srcId="{FA01E524-E864-4A85-AA75-ED9A9202F0AD}" destId="{80E1C6C1-A9BC-4D84-876C-56B4C1A2C468}" srcOrd="32" destOrd="0" presId="urn:microsoft.com/office/officeart/2011/layout/ConvergingText"/>
    <dgm:cxn modelId="{ECD796B9-CAA5-4416-92CA-39798704879D}" type="presParOf" srcId="{FA01E524-E864-4A85-AA75-ED9A9202F0AD}" destId="{0F0CC0BF-B97E-44C8-AFEF-C99DD3428CA7}" srcOrd="33" destOrd="0" presId="urn:microsoft.com/office/officeart/2011/layout/ConvergingText"/>
    <dgm:cxn modelId="{28194B74-F5DE-4E68-9545-16E9E736127D}" type="presParOf" srcId="{FA01E524-E864-4A85-AA75-ED9A9202F0AD}" destId="{DD144F99-BD27-4A28-BA5C-0593E41D6F1E}" srcOrd="34" destOrd="0" presId="urn:microsoft.com/office/officeart/2011/layout/ConvergingText"/>
    <dgm:cxn modelId="{F7DCEEC2-FEC1-4498-A76B-242D53176EF5}" type="presParOf" srcId="{FA01E524-E864-4A85-AA75-ED9A9202F0AD}" destId="{D37907EE-3B37-4F31-ACF2-95EB5B4FEAB2}" srcOrd="35" destOrd="0" presId="urn:microsoft.com/office/officeart/2011/layout/ConvergingText"/>
    <dgm:cxn modelId="{086F3373-E0AC-421E-BC4C-99C106600DFE}" type="presParOf" srcId="{FA01E524-E864-4A85-AA75-ED9A9202F0AD}" destId="{0B09FA4A-1E28-44B3-A639-189E5374E153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13524-DB84-4B06-A93E-4CD55071AAFF}">
      <dsp:nvSpPr>
        <dsp:cNvPr id="0" name=""/>
        <dsp:cNvSpPr/>
      </dsp:nvSpPr>
      <dsp:spPr>
        <a:xfrm>
          <a:off x="6774662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E3F45-A885-4915-A2AC-30F3CBF3D2BA}">
      <dsp:nvSpPr>
        <dsp:cNvPr id="0" name=""/>
        <dsp:cNvSpPr/>
      </dsp:nvSpPr>
      <dsp:spPr>
        <a:xfrm>
          <a:off x="6407785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E72AA-73F5-47FE-B65E-864BA767F3BA}">
      <dsp:nvSpPr>
        <dsp:cNvPr id="0" name=""/>
        <dsp:cNvSpPr/>
      </dsp:nvSpPr>
      <dsp:spPr>
        <a:xfrm>
          <a:off x="6040908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968AD-FBAE-495A-890A-4D9B3834D70A}">
      <dsp:nvSpPr>
        <dsp:cNvPr id="0" name=""/>
        <dsp:cNvSpPr/>
      </dsp:nvSpPr>
      <dsp:spPr>
        <a:xfrm>
          <a:off x="5674729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78C7-6F5F-4CB5-98BF-8EEF7BFBD1E6}">
      <dsp:nvSpPr>
        <dsp:cNvPr id="0" name=""/>
        <dsp:cNvSpPr/>
      </dsp:nvSpPr>
      <dsp:spPr>
        <a:xfrm>
          <a:off x="5307853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3A1B4-7E3D-4687-BF68-14F4F904C73F}">
      <dsp:nvSpPr>
        <dsp:cNvPr id="0" name=""/>
        <dsp:cNvSpPr/>
      </dsp:nvSpPr>
      <dsp:spPr>
        <a:xfrm>
          <a:off x="4740798" y="1746933"/>
          <a:ext cx="400355" cy="400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ECB2-15E3-4834-A420-105E0425EDAD}">
      <dsp:nvSpPr>
        <dsp:cNvPr id="0" name=""/>
        <dsp:cNvSpPr/>
      </dsp:nvSpPr>
      <dsp:spPr>
        <a:xfrm>
          <a:off x="6448239" y="1433501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40B21-DA99-4B4B-9957-0A2F7F2E0ED9}">
      <dsp:nvSpPr>
        <dsp:cNvPr id="0" name=""/>
        <dsp:cNvSpPr/>
      </dsp:nvSpPr>
      <dsp:spPr>
        <a:xfrm>
          <a:off x="6448239" y="2263502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791E2-0D0B-4632-8A7A-C0DA74393E58}">
      <dsp:nvSpPr>
        <dsp:cNvPr id="0" name=""/>
        <dsp:cNvSpPr/>
      </dsp:nvSpPr>
      <dsp:spPr>
        <a:xfrm>
          <a:off x="6626795" y="1613263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FC2A8-DF3A-44AB-9CA1-CB889CCDA1C9}">
      <dsp:nvSpPr>
        <dsp:cNvPr id="0" name=""/>
        <dsp:cNvSpPr/>
      </dsp:nvSpPr>
      <dsp:spPr>
        <a:xfrm>
          <a:off x="6638652" y="2084728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F1A9E-68D0-4239-B4FF-A6CDF0DEAEF2}">
      <dsp:nvSpPr>
        <dsp:cNvPr id="0" name=""/>
        <dsp:cNvSpPr/>
      </dsp:nvSpPr>
      <dsp:spPr>
        <a:xfrm>
          <a:off x="2547909" y="933723"/>
          <a:ext cx="2026888" cy="202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Wizard stuff</a:t>
          </a:r>
          <a:endParaRPr lang="hr-HR" sz="3600" kern="1200" dirty="0"/>
        </a:p>
      </dsp:txBody>
      <dsp:txXfrm>
        <a:off x="2844740" y="1230585"/>
        <a:ext cx="1433226" cy="1433374"/>
      </dsp:txXfrm>
    </dsp:sp>
    <dsp:sp modelId="{AF9E519D-CC12-4C99-8C97-EA761B6458D8}">
      <dsp:nvSpPr>
        <dsp:cNvPr id="0" name=""/>
        <dsp:cNvSpPr/>
      </dsp:nvSpPr>
      <dsp:spPr>
        <a:xfrm>
          <a:off x="2396555" y="760545"/>
          <a:ext cx="400355" cy="400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6B93-402E-4F6B-B748-B099D207925F}">
      <dsp:nvSpPr>
        <dsp:cNvPr id="0" name=""/>
        <dsp:cNvSpPr/>
      </dsp:nvSpPr>
      <dsp:spPr>
        <a:xfrm>
          <a:off x="2139880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D6C5-EB97-4B76-AD05-3AA57B999A2E}">
      <dsp:nvSpPr>
        <dsp:cNvPr id="0" name=""/>
        <dsp:cNvSpPr/>
      </dsp:nvSpPr>
      <dsp:spPr>
        <a:xfrm>
          <a:off x="1712323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36E9-AF62-4D3C-B79A-21F1ED6DC6EB}">
      <dsp:nvSpPr>
        <dsp:cNvPr id="0" name=""/>
        <dsp:cNvSpPr/>
      </dsp:nvSpPr>
      <dsp:spPr>
        <a:xfrm>
          <a:off x="1284765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079F6-5078-4370-8691-395632DED15A}">
      <dsp:nvSpPr>
        <dsp:cNvPr id="0" name=""/>
        <dsp:cNvSpPr/>
      </dsp:nvSpPr>
      <dsp:spPr>
        <a:xfrm>
          <a:off x="857207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67F7A-A232-41D4-81EA-3731093F8509}">
      <dsp:nvSpPr>
        <dsp:cNvPr id="0" name=""/>
        <dsp:cNvSpPr/>
      </dsp:nvSpPr>
      <dsp:spPr>
        <a:xfrm>
          <a:off x="428952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4EDEE-CF9C-44A8-832A-2273ACE3BF8A}">
      <dsp:nvSpPr>
        <dsp:cNvPr id="0" name=""/>
        <dsp:cNvSpPr/>
      </dsp:nvSpPr>
      <dsp:spPr>
        <a:xfrm>
          <a:off x="1394" y="549176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D8925-795D-46DA-8242-964CC115250B}">
      <dsp:nvSpPr>
        <dsp:cNvPr id="0" name=""/>
        <dsp:cNvSpPr/>
      </dsp:nvSpPr>
      <dsp:spPr>
        <a:xfrm>
          <a:off x="0" y="32607"/>
          <a:ext cx="2346336" cy="51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 dirty="0" err="1"/>
            <a:t>Relational</a:t>
          </a:r>
          <a:r>
            <a:rPr lang="hr-HR" sz="3400" kern="1200" dirty="0"/>
            <a:t> DB</a:t>
          </a:r>
        </a:p>
      </dsp:txBody>
      <dsp:txXfrm>
        <a:off x="0" y="32607"/>
        <a:ext cx="2346336" cy="514923"/>
      </dsp:txXfrm>
    </dsp:sp>
    <dsp:sp modelId="{D49B8B20-3C79-4C53-B47F-4FE25FF18BEF}">
      <dsp:nvSpPr>
        <dsp:cNvPr id="0" name=""/>
        <dsp:cNvSpPr/>
      </dsp:nvSpPr>
      <dsp:spPr>
        <a:xfrm>
          <a:off x="1980854" y="1746933"/>
          <a:ext cx="400355" cy="400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AB942-1671-4558-80F1-8EDB390241A8}">
      <dsp:nvSpPr>
        <dsp:cNvPr id="0" name=""/>
        <dsp:cNvSpPr/>
      </dsp:nvSpPr>
      <dsp:spPr>
        <a:xfrm>
          <a:off x="1584683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1DFA0-77C7-4CD6-917C-FCB4A3CFE7FA}">
      <dsp:nvSpPr>
        <dsp:cNvPr id="0" name=""/>
        <dsp:cNvSpPr/>
      </dsp:nvSpPr>
      <dsp:spPr>
        <a:xfrm>
          <a:off x="1189210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1D334-DFE7-4A6B-9486-C17F3F0AE821}">
      <dsp:nvSpPr>
        <dsp:cNvPr id="0" name=""/>
        <dsp:cNvSpPr/>
      </dsp:nvSpPr>
      <dsp:spPr>
        <a:xfrm>
          <a:off x="793039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0C440-8E9E-4E9A-B9DA-90940B0A88E8}">
      <dsp:nvSpPr>
        <dsp:cNvPr id="0" name=""/>
        <dsp:cNvSpPr/>
      </dsp:nvSpPr>
      <dsp:spPr>
        <a:xfrm>
          <a:off x="397565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58931-1125-4D40-884F-ED2D676DB3DC}">
      <dsp:nvSpPr>
        <dsp:cNvPr id="0" name=""/>
        <dsp:cNvSpPr/>
      </dsp:nvSpPr>
      <dsp:spPr>
        <a:xfrm>
          <a:off x="1394" y="184702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014DC-AEE1-42D1-B13D-01717BDC7B40}">
      <dsp:nvSpPr>
        <dsp:cNvPr id="0" name=""/>
        <dsp:cNvSpPr/>
      </dsp:nvSpPr>
      <dsp:spPr>
        <a:xfrm>
          <a:off x="0" y="1334731"/>
          <a:ext cx="1774399" cy="51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 dirty="0"/>
            <a:t>CSV, Excel</a:t>
          </a:r>
        </a:p>
      </dsp:txBody>
      <dsp:txXfrm>
        <a:off x="0" y="1334731"/>
        <a:ext cx="1774399" cy="514923"/>
      </dsp:txXfrm>
    </dsp:sp>
    <dsp:sp modelId="{5B139DE7-7DDD-44EE-B644-0F5E8ED6B271}">
      <dsp:nvSpPr>
        <dsp:cNvPr id="0" name=""/>
        <dsp:cNvSpPr/>
      </dsp:nvSpPr>
      <dsp:spPr>
        <a:xfrm>
          <a:off x="2396555" y="2716858"/>
          <a:ext cx="400355" cy="400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159F-8C51-4DEB-82C6-F7653A6FA434}">
      <dsp:nvSpPr>
        <dsp:cNvPr id="0" name=""/>
        <dsp:cNvSpPr/>
      </dsp:nvSpPr>
      <dsp:spPr>
        <a:xfrm>
          <a:off x="2139880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B5EE8-C9F0-4BF9-A72C-95B5769DD760}">
      <dsp:nvSpPr>
        <dsp:cNvPr id="0" name=""/>
        <dsp:cNvSpPr/>
      </dsp:nvSpPr>
      <dsp:spPr>
        <a:xfrm>
          <a:off x="1712323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1C6C1-A9BC-4D84-876C-56B4C1A2C468}">
      <dsp:nvSpPr>
        <dsp:cNvPr id="0" name=""/>
        <dsp:cNvSpPr/>
      </dsp:nvSpPr>
      <dsp:spPr>
        <a:xfrm>
          <a:off x="1284765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CC0BF-B97E-44C8-AFEF-C99DD3428CA7}">
      <dsp:nvSpPr>
        <dsp:cNvPr id="0" name=""/>
        <dsp:cNvSpPr/>
      </dsp:nvSpPr>
      <dsp:spPr>
        <a:xfrm>
          <a:off x="857207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44F99-BD27-4A28-BA5C-0593E41D6F1E}">
      <dsp:nvSpPr>
        <dsp:cNvPr id="0" name=""/>
        <dsp:cNvSpPr/>
      </dsp:nvSpPr>
      <dsp:spPr>
        <a:xfrm>
          <a:off x="428952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907EE-3B37-4F31-ACF2-95EB5B4FEAB2}">
      <dsp:nvSpPr>
        <dsp:cNvPr id="0" name=""/>
        <dsp:cNvSpPr/>
      </dsp:nvSpPr>
      <dsp:spPr>
        <a:xfrm>
          <a:off x="1394" y="3124780"/>
          <a:ext cx="200177" cy="200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9FA4A-1E28-44B3-A639-189E5374E153}">
      <dsp:nvSpPr>
        <dsp:cNvPr id="0" name=""/>
        <dsp:cNvSpPr/>
      </dsp:nvSpPr>
      <dsp:spPr>
        <a:xfrm>
          <a:off x="0" y="2607882"/>
          <a:ext cx="2346336" cy="51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 dirty="0"/>
            <a:t>API, JSON</a:t>
          </a:r>
        </a:p>
      </dsp:txBody>
      <dsp:txXfrm>
        <a:off x="0" y="2607882"/>
        <a:ext cx="2346336" cy="51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3C42-54C4-4997-967E-D3827B7A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4CDFA-A4B0-4087-8EE5-D7380CD18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5498-1ACF-46A1-8D05-5C504545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E31D-B2DC-48A6-9445-E6F9B120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E2E0-104F-44D5-B50D-BBA1002C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87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886A-1EC2-411B-A5CA-9B3327F1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5B094-854E-45FB-8039-A3C31DC9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8EA1-B90C-481B-BEBC-BE7B826B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8F1B-194B-4716-B1FB-A5B01CD3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2923-E7B4-4949-95D0-84740DB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2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EECCF-E149-4613-A775-A30DD0E7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458B-16F6-4791-A636-2A658B77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C14D-2DB9-456D-B5E5-131B266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1497-A4EF-4001-9711-5D704C2C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8963-D037-4DF7-A002-B441CE3B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527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6062-A0FE-4488-A27D-6DCB3E00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979F-9BFE-4C6D-B909-4714A41E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9D04-EDA4-48A8-8CC9-95F115FF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5B9E-BAA3-45A7-B402-713359EC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3DD1-8131-4BCB-A00B-BCAEDEE0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907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813-2687-4DE4-9319-F00155E6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FBF5A-215D-4A9D-9964-3DA95EF0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1388-B073-4C6A-B137-30A0D323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75A2-5A2C-4808-9EE7-81C5CBDE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E3DE-1F31-42EE-B3C2-6E30D0A3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96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8CB-3039-45F7-85B3-6E35DE3C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B65F-6CD1-4E5A-9E15-D92E0C62F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DAD7-6322-46AE-87E3-D8C7D3CD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BD12-1353-4BFC-9019-D7F739AE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E9D0-55C2-4BCF-AF04-0AC189E0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CC24F-B2BA-49D2-99C1-A87BC42C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84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1853-65EF-4A7D-A63A-5271DF6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26C6-EE42-4AEA-B7CD-E6348E0C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C276-242C-4E27-887A-FF21A1D8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17DB-2C6D-4223-AE3F-2A19809D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307AB-1AB8-4750-AA08-6D97F6D98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34998-ACFA-460E-B81B-EFCDDD1F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DAF62-028E-4463-A3B2-D9E2AB4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08A93-A73A-46AF-A964-0F1171BA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580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9092-0D51-4906-AED5-83D6DFA5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62D5D-4DE6-4E65-991C-6803F338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0D7CD-0CA7-4DCD-AF03-D600FC5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03FFB-C4C2-42DD-B50C-D075B753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51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0CBEC-3AAC-4A6F-9853-7BD2094C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1F390-8890-4E5F-B8BB-3CA913B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4D03-04DB-4DF8-80D5-DBAAE055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68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ED0-97BA-4FEC-A80A-E0FFA90E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9B8B-D14C-4AE4-9F24-50DF6365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A76B5-1BD2-43A3-97E4-3827C2B7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C7DB-A8C5-46D9-A025-6C30F43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2A02-4158-4964-95A0-CE1350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2FA2-5659-4522-8DB6-1AFA9077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687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9F76-1B1F-4D98-B924-FD727238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7572-972A-4012-95D9-48E69C658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C84F-A1B9-4166-AC74-0C91FF20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E340-E1C6-4AE8-A8B5-389FBC9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0348-5DB0-4F8C-81CE-FAF08B09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B6C6-0132-4980-8E8C-1AD6A4C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25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2AD8-BFC2-40B9-BE0E-A888E905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3986-8B92-4169-B1E8-1B45C6F3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5838-DD48-4F9B-993E-3A98F036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24FC-1751-4A31-8C44-CA0D99A377B3}" type="datetimeFigureOut">
              <a:rPr lang="hr-HR" smtClean="0"/>
              <a:t>26.10.2018.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0D71-5BCF-40CF-A71A-CA50FA6A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CC89-DEEC-4AE3-B7C5-87AC22F7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A83A-B7F5-45B4-B48B-4180D960BC6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64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zaikveza.h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3435-65A5-482D-A928-81418C89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62BCD-28E2-445E-A823-9810A0D6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Filip Rodik</a:t>
            </a:r>
          </a:p>
          <a:p>
            <a:r>
              <a:rPr lang="en-US" i="1" dirty="0"/>
              <a:t>Code For Croatia / 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is data flow">
            <a:extLst>
              <a:ext uri="{FF2B5EF4-FFF2-40B4-BE49-F238E27FC236}">
                <a16:creationId xmlns:a16="http://schemas.microsoft.com/office/drawing/2014/main" id="{C89206F2-37BF-4E20-A42B-554FC07663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245548"/>
            <a:ext cx="8061959" cy="65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D94DCD1-EFAA-4833-82CC-B723A812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E81-2FCB-4196-B213-3B11DBF6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options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85B3-4160-4541-893D-D1960108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base</a:t>
            </a:r>
            <a:r>
              <a:rPr lang="en-US" dirty="0"/>
              <a:t> – reading flat files</a:t>
            </a:r>
          </a:p>
          <a:p>
            <a:r>
              <a:rPr lang="en-US" b="1" dirty="0" err="1"/>
              <a:t>tidyverse</a:t>
            </a:r>
            <a:r>
              <a:rPr lang="en-US" dirty="0"/>
              <a:t>/</a:t>
            </a:r>
            <a:r>
              <a:rPr lang="en-US" dirty="0" err="1"/>
              <a:t>readr</a:t>
            </a:r>
            <a:r>
              <a:rPr lang="en-US" dirty="0"/>
              <a:t> – reading various sources</a:t>
            </a:r>
          </a:p>
          <a:p>
            <a:r>
              <a:rPr lang="en-US" b="1" dirty="0"/>
              <a:t>RODBC</a:t>
            </a:r>
            <a:r>
              <a:rPr lang="en-US" dirty="0"/>
              <a:t> – ODBC connector</a:t>
            </a:r>
          </a:p>
          <a:p>
            <a:r>
              <a:rPr lang="en-US" b="1" dirty="0" err="1"/>
              <a:t>openxlsx</a:t>
            </a:r>
            <a:r>
              <a:rPr lang="en-US" dirty="0"/>
              <a:t> – Excel files</a:t>
            </a:r>
          </a:p>
          <a:p>
            <a:r>
              <a:rPr lang="en-US" dirty="0" err="1"/>
              <a:t>olapR</a:t>
            </a:r>
            <a:r>
              <a:rPr lang="en-US" dirty="0"/>
              <a:t> – OLAP cube connector</a:t>
            </a:r>
          </a:p>
          <a:p>
            <a:r>
              <a:rPr lang="en-US" dirty="0" err="1"/>
              <a:t>rjson</a:t>
            </a:r>
            <a:r>
              <a:rPr lang="en-US" dirty="0"/>
              <a:t>, </a:t>
            </a:r>
            <a:r>
              <a:rPr lang="en-US" b="1" dirty="0" err="1"/>
              <a:t>jsonlite</a:t>
            </a:r>
            <a:r>
              <a:rPr lang="en-US" dirty="0"/>
              <a:t> – JSON files</a:t>
            </a:r>
          </a:p>
          <a:p>
            <a:r>
              <a:rPr lang="en-US" b="1" dirty="0"/>
              <a:t>xml2</a:t>
            </a:r>
            <a:r>
              <a:rPr lang="en-US" dirty="0"/>
              <a:t> – read xml</a:t>
            </a:r>
          </a:p>
          <a:p>
            <a:r>
              <a:rPr lang="en-US" b="1" dirty="0" err="1"/>
              <a:t>httr</a:t>
            </a:r>
            <a:r>
              <a:rPr lang="en-US" dirty="0"/>
              <a:t> - API</a:t>
            </a:r>
          </a:p>
          <a:p>
            <a:r>
              <a:rPr lang="en-US" b="1" dirty="0"/>
              <a:t>ggplot2</a:t>
            </a:r>
            <a:r>
              <a:rPr lang="en-US" dirty="0"/>
              <a:t> – visualize, describe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616-CA15-4CFA-86E9-E9854AB1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zones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FC61-48F3-41DF-ABE9-03AA7E7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Improvise</a:t>
            </a:r>
          </a:p>
          <a:p>
            <a:r>
              <a:rPr lang="en-US" dirty="0"/>
              <a:t>Serialize R objects as .RDS files</a:t>
            </a:r>
          </a:p>
          <a:p>
            <a:pPr lvl="1"/>
            <a:r>
              <a:rPr lang="en-US" dirty="0"/>
              <a:t>Keeping track of versions?</a:t>
            </a:r>
          </a:p>
          <a:p>
            <a:pPr lvl="1"/>
            <a:r>
              <a:rPr lang="en-US" dirty="0"/>
              <a:t>Good compression</a:t>
            </a:r>
          </a:p>
          <a:p>
            <a:pPr lvl="1"/>
            <a:r>
              <a:rPr lang="en-US" dirty="0"/>
              <a:t>No indexing</a:t>
            </a:r>
          </a:p>
          <a:p>
            <a:pPr lvl="1"/>
            <a:r>
              <a:rPr lang="en-US" dirty="0"/>
              <a:t>Reading whole objects</a:t>
            </a:r>
          </a:p>
          <a:p>
            <a:r>
              <a:rPr lang="en-US" dirty="0"/>
              <a:t>Use a relational DB</a:t>
            </a:r>
          </a:p>
          <a:p>
            <a:r>
              <a:rPr lang="en-US" dirty="0"/>
              <a:t>Use flat files</a:t>
            </a:r>
          </a:p>
          <a:p>
            <a:r>
              <a:rPr lang="en-US" dirty="0"/>
              <a:t>Detecting changes on data source</a:t>
            </a:r>
          </a:p>
        </p:txBody>
      </p:sp>
    </p:spTree>
    <p:extLst>
      <p:ext uri="{BB962C8B-B14F-4D97-AF65-F5344CB8AC3E}">
        <p14:creationId xmlns:p14="http://schemas.microsoft.com/office/powerpoint/2010/main" val="12072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780-1D29-49F3-88A5-CB467917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options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3217-8903-4148-A6E1-537D23D5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base</a:t>
            </a:r>
          </a:p>
          <a:p>
            <a:pPr lvl="1"/>
            <a:r>
              <a:rPr lang="en-US" dirty="0"/>
              <a:t>apply family</a:t>
            </a:r>
          </a:p>
          <a:p>
            <a:r>
              <a:rPr lang="en-US" dirty="0" err="1"/>
              <a:t>tidyverse</a:t>
            </a:r>
            <a:r>
              <a:rPr lang="en-US" dirty="0"/>
              <a:t>/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dirty="0" err="1"/>
              <a:t>magrittr</a:t>
            </a:r>
            <a:r>
              <a:rPr lang="en-US" dirty="0"/>
              <a:t> pipe </a:t>
            </a:r>
            <a:r>
              <a:rPr lang="en-US" b="1" dirty="0"/>
              <a:t>%&gt;%</a:t>
            </a:r>
          </a:p>
          <a:p>
            <a:pPr lvl="1"/>
            <a:r>
              <a:rPr lang="en-US" dirty="0"/>
              <a:t>mutate</a:t>
            </a:r>
          </a:p>
          <a:p>
            <a:pPr lvl="1"/>
            <a:r>
              <a:rPr lang="en-US" dirty="0"/>
              <a:t>window functions</a:t>
            </a:r>
          </a:p>
          <a:p>
            <a:pPr lvl="1"/>
            <a:r>
              <a:rPr lang="en-US" dirty="0"/>
              <a:t>join functions</a:t>
            </a:r>
          </a:p>
          <a:p>
            <a:pPr lvl="1"/>
            <a:r>
              <a:rPr lang="en-US" dirty="0"/>
              <a:t>grouping</a:t>
            </a:r>
          </a:p>
          <a:p>
            <a:r>
              <a:rPr lang="en-US" dirty="0" err="1"/>
              <a:t>data.table</a:t>
            </a:r>
            <a:r>
              <a:rPr lang="en-US" dirty="0"/>
              <a:t> (performance)	</a:t>
            </a:r>
          </a:p>
          <a:p>
            <a:r>
              <a:rPr lang="en-US" b="1" dirty="0" err="1"/>
              <a:t>Stringi</a:t>
            </a:r>
            <a:r>
              <a:rPr lang="en-US" dirty="0"/>
              <a:t>/</a:t>
            </a:r>
            <a:r>
              <a:rPr lang="en-US" b="1" dirty="0" err="1"/>
              <a:t>stringr</a:t>
            </a:r>
            <a:r>
              <a:rPr lang="en-US" dirty="0"/>
              <a:t>/</a:t>
            </a:r>
            <a:r>
              <a:rPr lang="en-US" b="1" dirty="0" err="1"/>
              <a:t>snakecase</a:t>
            </a:r>
            <a:r>
              <a:rPr lang="en-US" b="1" dirty="0"/>
              <a:t> </a:t>
            </a:r>
            <a:r>
              <a:rPr lang="en-US" dirty="0"/>
              <a:t>– working with strings</a:t>
            </a:r>
          </a:p>
          <a:p>
            <a:r>
              <a:rPr lang="en-US" b="1" dirty="0" err="1"/>
              <a:t>rlist</a:t>
            </a:r>
            <a:r>
              <a:rPr lang="en-US" dirty="0"/>
              <a:t> – working with lists </a:t>
            </a:r>
          </a:p>
          <a:p>
            <a:r>
              <a:rPr lang="en-US" dirty="0"/>
              <a:t>R supports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6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DE79-A97A-4A95-B1BB-3F09B2B5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options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E1E9-9E66-4DEA-9BC6-BA52DA99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data conversions</a:t>
            </a:r>
          </a:p>
          <a:p>
            <a:r>
              <a:rPr lang="en-US" dirty="0"/>
              <a:t>Data type validation: </a:t>
            </a:r>
            <a:r>
              <a:rPr lang="en-US" b="1" dirty="0"/>
              <a:t>checkmate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Fuzzy matching</a:t>
            </a:r>
          </a:p>
          <a:p>
            <a:pPr lvl="1"/>
            <a:r>
              <a:rPr lang="en-US" dirty="0" err="1"/>
              <a:t>agrep</a:t>
            </a:r>
            <a:r>
              <a:rPr lang="en-US" dirty="0"/>
              <a:t> (base)</a:t>
            </a:r>
          </a:p>
          <a:p>
            <a:pPr lvl="1"/>
            <a:r>
              <a:rPr lang="en-US" dirty="0"/>
              <a:t>Packages: </a:t>
            </a:r>
            <a:r>
              <a:rPr lang="en-US" dirty="0" err="1"/>
              <a:t>stringdist</a:t>
            </a:r>
            <a:r>
              <a:rPr lang="en-US" dirty="0"/>
              <a:t>, </a:t>
            </a:r>
            <a:r>
              <a:rPr lang="en-US" dirty="0" err="1"/>
              <a:t>fuzzyjoin</a:t>
            </a:r>
            <a:r>
              <a:rPr lang="en-US" dirty="0"/>
              <a:t>, </a:t>
            </a:r>
            <a:r>
              <a:rPr lang="en-US" dirty="0" err="1"/>
              <a:t>fuzzywuzzyR</a:t>
            </a:r>
            <a:r>
              <a:rPr lang="en-US" dirty="0"/>
              <a:t> :)</a:t>
            </a:r>
          </a:p>
          <a:p>
            <a:r>
              <a:rPr lang="en-US" dirty="0"/>
              <a:t>Master data management (MDM)</a:t>
            </a:r>
          </a:p>
          <a:p>
            <a:pPr lvl="1"/>
            <a:r>
              <a:rPr lang="en-US" dirty="0"/>
              <a:t>No options at the moment</a:t>
            </a:r>
          </a:p>
          <a:p>
            <a:r>
              <a:rPr lang="en-US" dirty="0"/>
              <a:t>Mosaic cleaning logic </a:t>
            </a:r>
            <a:r>
              <a:rPr lang="en-US" i="1" dirty="0"/>
              <a:t>pushed down</a:t>
            </a:r>
            <a:r>
              <a:rPr lang="en-US" dirty="0"/>
              <a:t> to backend</a:t>
            </a:r>
          </a:p>
        </p:txBody>
      </p:sp>
    </p:spTree>
    <p:extLst>
      <p:ext uri="{BB962C8B-B14F-4D97-AF65-F5344CB8AC3E}">
        <p14:creationId xmlns:p14="http://schemas.microsoft.com/office/powerpoint/2010/main" val="17389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7C84-567A-4FC7-BFB0-D8486F81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option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3C23-021A-448F-B5CE-4937180E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httr</a:t>
            </a:r>
            <a:r>
              <a:rPr lang="en-US" dirty="0"/>
              <a:t> – API used for writing to Mosaic DB</a:t>
            </a:r>
          </a:p>
          <a:p>
            <a:pPr lvl="1"/>
            <a:r>
              <a:rPr lang="en-US" dirty="0"/>
              <a:t>Iterative horror:</a:t>
            </a:r>
          </a:p>
          <a:p>
            <a:pPr lvl="2"/>
            <a:r>
              <a:rPr lang="en-US" dirty="0"/>
              <a:t>Post Entity: create entity “John Doe, OIB=12345678910” – </a:t>
            </a:r>
            <a:r>
              <a:rPr lang="en-US" b="1" dirty="0"/>
              <a:t>john-doe-1</a:t>
            </a:r>
          </a:p>
          <a:p>
            <a:pPr lvl="2"/>
            <a:r>
              <a:rPr lang="en-US" dirty="0"/>
              <a:t>Post Attribute: </a:t>
            </a:r>
            <a:r>
              <a:rPr lang="en-US" b="1" dirty="0" err="1"/>
              <a:t>last_name</a:t>
            </a:r>
            <a:r>
              <a:rPr lang="en-US" b="1" dirty="0"/>
              <a:t> (string)</a:t>
            </a:r>
            <a:r>
              <a:rPr lang="en-US" dirty="0"/>
              <a:t> for entity type – ‘person’</a:t>
            </a:r>
          </a:p>
          <a:p>
            <a:pPr lvl="2"/>
            <a:r>
              <a:rPr lang="en-US" dirty="0"/>
              <a:t>Post </a:t>
            </a:r>
            <a:r>
              <a:rPr lang="en-US" dirty="0" err="1"/>
              <a:t>AttributeValue</a:t>
            </a:r>
            <a:r>
              <a:rPr lang="en-US" dirty="0"/>
              <a:t>: </a:t>
            </a:r>
            <a:r>
              <a:rPr lang="en-US" dirty="0" err="1"/>
              <a:t>last_name</a:t>
            </a:r>
            <a:r>
              <a:rPr lang="en-US" dirty="0"/>
              <a:t>=</a:t>
            </a:r>
            <a:r>
              <a:rPr lang="en-US" b="1" dirty="0"/>
              <a:t>“Doe”</a:t>
            </a:r>
            <a:r>
              <a:rPr lang="en-US" dirty="0"/>
              <a:t> for entity john-doe-1</a:t>
            </a:r>
          </a:p>
          <a:p>
            <a:pPr lvl="2"/>
            <a:r>
              <a:rPr lang="en-US" dirty="0"/>
              <a:t>Post </a:t>
            </a:r>
            <a:r>
              <a:rPr lang="en-US" dirty="0" err="1"/>
              <a:t>EntityConnection</a:t>
            </a:r>
            <a:r>
              <a:rPr lang="en-US" dirty="0"/>
              <a:t>: </a:t>
            </a:r>
            <a:r>
              <a:rPr lang="en-US" i="1" dirty="0"/>
              <a:t>john-doe-1</a:t>
            </a:r>
            <a:r>
              <a:rPr lang="en-US" dirty="0"/>
              <a:t> is </a:t>
            </a:r>
            <a:r>
              <a:rPr lang="en-US" b="1" dirty="0"/>
              <a:t>‘</a:t>
            </a:r>
            <a:r>
              <a:rPr lang="en-US" b="1" dirty="0" err="1"/>
              <a:t>sys_admin</a:t>
            </a:r>
            <a:r>
              <a:rPr lang="en-US" b="1" dirty="0"/>
              <a:t>’</a:t>
            </a:r>
            <a:r>
              <a:rPr lang="en-US" dirty="0"/>
              <a:t> at </a:t>
            </a:r>
            <a:r>
              <a:rPr lang="en-US" i="1" dirty="0"/>
              <a:t>company-</a:t>
            </a:r>
            <a:r>
              <a:rPr lang="en-US" i="1" dirty="0" err="1"/>
              <a:t>abc</a:t>
            </a:r>
            <a:r>
              <a:rPr lang="en-US" b="1" dirty="0"/>
              <a:t> </a:t>
            </a:r>
            <a:r>
              <a:rPr lang="en-US" dirty="0"/>
              <a:t>(connection ID=456)</a:t>
            </a:r>
          </a:p>
          <a:p>
            <a:pPr lvl="2"/>
            <a:r>
              <a:rPr lang="en-US" dirty="0"/>
              <a:t>Post </a:t>
            </a:r>
            <a:r>
              <a:rPr lang="en-US" dirty="0" err="1"/>
              <a:t>ConnectionAttributeValue</a:t>
            </a:r>
            <a:r>
              <a:rPr lang="en-US" dirty="0"/>
              <a:t>: conn.456 – </a:t>
            </a:r>
            <a:r>
              <a:rPr lang="en-US" b="1" dirty="0"/>
              <a:t>Salary=“12345.67”</a:t>
            </a:r>
            <a:endParaRPr lang="en-US" dirty="0"/>
          </a:p>
          <a:p>
            <a:r>
              <a:rPr lang="en-US" dirty="0"/>
              <a:t>RODBC – writing to DB</a:t>
            </a:r>
          </a:p>
          <a:p>
            <a:pPr lvl="1"/>
            <a:r>
              <a:rPr lang="en-US" dirty="0"/>
              <a:t>Optimized bulk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C3A7-9166-4153-89A9-72D476CC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6B33-7676-47EA-A8B3-5454BF13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“wrong” technology to solve a problem – I would do it again</a:t>
            </a:r>
          </a:p>
          <a:p>
            <a:r>
              <a:rPr lang="en-US" dirty="0"/>
              <a:t>R is excellent at individual steps of ETL … but …</a:t>
            </a:r>
          </a:p>
          <a:p>
            <a:r>
              <a:rPr lang="en-US" dirty="0"/>
              <a:t>Lacks high-level ETL process support</a:t>
            </a:r>
          </a:p>
          <a:p>
            <a:pPr lvl="1"/>
            <a:r>
              <a:rPr lang="en-US" dirty="0"/>
              <a:t>Staging objects</a:t>
            </a:r>
          </a:p>
          <a:p>
            <a:pPr lvl="1"/>
            <a:r>
              <a:rPr lang="en-US" dirty="0"/>
              <a:t>MDM</a:t>
            </a:r>
          </a:p>
          <a:p>
            <a:pPr lvl="1"/>
            <a:r>
              <a:rPr lang="en-US" dirty="0"/>
              <a:t>Manual logging</a:t>
            </a:r>
          </a:p>
          <a:p>
            <a:pPr lvl="1"/>
            <a:r>
              <a:rPr lang="en-US" dirty="0"/>
              <a:t>Visualizing data pipes</a:t>
            </a:r>
          </a:p>
          <a:p>
            <a:pPr lvl="1"/>
            <a:r>
              <a:rPr lang="en-US" dirty="0"/>
              <a:t>Minimal transaction support</a:t>
            </a:r>
          </a:p>
        </p:txBody>
      </p:sp>
    </p:spTree>
    <p:extLst>
      <p:ext uri="{BB962C8B-B14F-4D97-AF65-F5344CB8AC3E}">
        <p14:creationId xmlns:p14="http://schemas.microsoft.com/office/powerpoint/2010/main" val="270540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C5E2-E9D2-423B-BD97-BBD25DC6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CA60-41EB-457C-A9DC-3992BCE7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52C3-9821-47BA-9246-A3636A50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4C65F2-E6DF-493C-98F0-DFA50BC2AD4E}"/>
              </a:ext>
            </a:extLst>
          </p:cNvPr>
          <p:cNvSpPr txBox="1"/>
          <p:nvPr/>
        </p:nvSpPr>
        <p:spPr>
          <a:xfrm>
            <a:off x="0" y="17682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  <a:p>
            <a:pPr algn="ctr"/>
            <a:r>
              <a:rPr lang="en-US" sz="3600" dirty="0"/>
              <a:t>filip@gong.hr</a:t>
            </a:r>
          </a:p>
        </p:txBody>
      </p:sp>
    </p:spTree>
    <p:extLst>
      <p:ext uri="{BB962C8B-B14F-4D97-AF65-F5344CB8AC3E}">
        <p14:creationId xmlns:p14="http://schemas.microsoft.com/office/powerpoint/2010/main" val="23810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2449-49E0-4BDD-BE02-D7C85369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A716-6C70-4D14-BAA2-93B81265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– Transform – Load</a:t>
            </a:r>
          </a:p>
          <a:p>
            <a:r>
              <a:rPr lang="en-US" b="1" dirty="0">
                <a:sym typeface="Wingdings" panose="05000000000000000000" pitchFamily="2" charset="2"/>
              </a:rPr>
              <a:t>Incremental</a:t>
            </a:r>
            <a:r>
              <a:rPr lang="en-US" dirty="0">
                <a:sym typeface="Wingdings" panose="05000000000000000000" pitchFamily="2" charset="2"/>
              </a:rPr>
              <a:t> process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AC52B4-6825-4FAB-AD85-7CBAAFFE8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765618"/>
              </p:ext>
            </p:extLst>
          </p:nvPr>
        </p:nvGraphicFramePr>
        <p:xfrm>
          <a:off x="1168400" y="2976880"/>
          <a:ext cx="6974840" cy="335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8E74E81-E583-48A9-8F3D-8A0F2EB595AA}"/>
              </a:ext>
            </a:extLst>
          </p:cNvPr>
          <p:cNvSpPr/>
          <p:nvPr/>
        </p:nvSpPr>
        <p:spPr>
          <a:xfrm>
            <a:off x="8348980" y="3683000"/>
            <a:ext cx="2321560" cy="235426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DWH</a:t>
            </a:r>
          </a:p>
        </p:txBody>
      </p:sp>
    </p:spTree>
    <p:extLst>
      <p:ext uri="{BB962C8B-B14F-4D97-AF65-F5344CB8AC3E}">
        <p14:creationId xmlns:p14="http://schemas.microsoft.com/office/powerpoint/2010/main" val="42530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2CE9-3D5F-4F79-B8B4-794F0304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3E02-2926-4957-AE8A-0BB240EB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various data sources</a:t>
            </a:r>
            <a:endParaRPr lang="hr-HR" dirty="0"/>
          </a:p>
          <a:p>
            <a:r>
              <a:rPr lang="en-US" dirty="0"/>
              <a:t>Common problems</a:t>
            </a:r>
            <a:endParaRPr lang="hr-HR" dirty="0"/>
          </a:p>
          <a:p>
            <a:pPr lvl="1"/>
            <a:r>
              <a:rPr lang="en-US" dirty="0"/>
              <a:t>Drivers</a:t>
            </a:r>
          </a:p>
          <a:p>
            <a:pPr lvl="1"/>
            <a:r>
              <a:rPr lang="en-US" dirty="0"/>
              <a:t>Encoding horror</a:t>
            </a:r>
          </a:p>
          <a:p>
            <a:pPr lvl="1"/>
            <a:r>
              <a:rPr lang="en-US" dirty="0"/>
              <a:t>CSV properties (headers, separator, quotation, file size …)</a:t>
            </a:r>
          </a:p>
          <a:p>
            <a:pPr lvl="1"/>
            <a:r>
              <a:rPr lang="en-US" dirty="0"/>
              <a:t>XML structure</a:t>
            </a:r>
          </a:p>
          <a:p>
            <a:pPr lvl="1"/>
            <a:r>
              <a:rPr lang="en-US" dirty="0"/>
              <a:t>JSON structure</a:t>
            </a:r>
          </a:p>
          <a:p>
            <a:r>
              <a:rPr lang="en-US" dirty="0"/>
              <a:t>Includes data-source analysis</a:t>
            </a:r>
          </a:p>
        </p:txBody>
      </p:sp>
    </p:spTree>
    <p:extLst>
      <p:ext uri="{BB962C8B-B14F-4D97-AF65-F5344CB8AC3E}">
        <p14:creationId xmlns:p14="http://schemas.microsoft.com/office/powerpoint/2010/main" val="195649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522A-4D2A-406B-BCA4-96E4F4EC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7D67-DF08-40D0-A2BD-79412943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conversions</a:t>
            </a:r>
          </a:p>
          <a:p>
            <a:r>
              <a:rPr lang="en-US" dirty="0"/>
              <a:t>Cleaning – Belgrade vs </a:t>
            </a:r>
            <a:r>
              <a:rPr lang="en-US" dirty="0" err="1"/>
              <a:t>B</a:t>
            </a:r>
            <a:r>
              <a:rPr lang="en-US" u="sng" dirty="0" err="1"/>
              <a:t>le</a:t>
            </a:r>
            <a:r>
              <a:rPr lang="en-US" dirty="0" err="1"/>
              <a:t>grade</a:t>
            </a:r>
            <a:endParaRPr lang="en-US" dirty="0"/>
          </a:p>
          <a:p>
            <a:r>
              <a:rPr lang="en-US" dirty="0"/>
              <a:t>Deduplication – Belgrade vs BG</a:t>
            </a:r>
          </a:p>
          <a:p>
            <a:r>
              <a:rPr lang="en-US" dirty="0"/>
              <a:t>Pivoting/unpivoting</a:t>
            </a:r>
          </a:p>
          <a:p>
            <a:r>
              <a:rPr lang="en-US" dirty="0"/>
              <a:t>Grouping data</a:t>
            </a:r>
          </a:p>
          <a:p>
            <a:r>
              <a:rPr lang="en-US" dirty="0"/>
              <a:t>Joining multiple sources or tables</a:t>
            </a:r>
          </a:p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61037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4CC6-B660-4BEC-B13B-F4113ED8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E344-7C2E-4683-9AC5-DCFF5E22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clean data to warehouse/database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Performance issues</a:t>
            </a:r>
          </a:p>
          <a:p>
            <a:r>
              <a:rPr lang="en-US" dirty="0"/>
              <a:t>Heavy impact on destination database</a:t>
            </a:r>
          </a:p>
        </p:txBody>
      </p:sp>
    </p:spTree>
    <p:extLst>
      <p:ext uri="{BB962C8B-B14F-4D97-AF65-F5344CB8AC3E}">
        <p14:creationId xmlns:p14="http://schemas.microsoft.com/office/powerpoint/2010/main" val="358240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76AC-6E9A-462A-8734-86DDB56D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of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C771-8A04-4A05-96EF-49B06EBE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6656"/>
          </a:xfrm>
        </p:spPr>
        <p:txBody>
          <a:bodyPr>
            <a:normAutofit/>
          </a:bodyPr>
          <a:lstStyle/>
          <a:p>
            <a:r>
              <a:rPr lang="en-US" dirty="0"/>
              <a:t>Central search engine for relevant information on Politically Exposed Persons (PEPs) in Croatia</a:t>
            </a:r>
          </a:p>
          <a:p>
            <a:r>
              <a:rPr lang="en-US" dirty="0"/>
              <a:t>Users: </a:t>
            </a:r>
          </a:p>
          <a:p>
            <a:pPr lvl="1"/>
            <a:r>
              <a:rPr lang="en-US" dirty="0"/>
              <a:t>Journalists</a:t>
            </a:r>
          </a:p>
          <a:p>
            <a:pPr lvl="1"/>
            <a:r>
              <a:rPr lang="en-US" dirty="0"/>
              <a:t>NGOs</a:t>
            </a:r>
          </a:p>
          <a:p>
            <a:pPr lvl="1"/>
            <a:r>
              <a:rPr lang="en-US" dirty="0"/>
              <a:t>general public</a:t>
            </a:r>
          </a:p>
          <a:p>
            <a:r>
              <a:rPr lang="en-US" dirty="0"/>
              <a:t>Public beta available - </a:t>
            </a:r>
            <a:r>
              <a:rPr lang="en-US" dirty="0">
                <a:hlinkClick r:id="rId2"/>
              </a:rPr>
              <a:t>www.mozaikveza.hr</a:t>
            </a:r>
            <a:endParaRPr lang="en-US" dirty="0"/>
          </a:p>
          <a:p>
            <a:r>
              <a:rPr lang="en-US" dirty="0"/>
              <a:t>Google Digital News Innovation Fund</a:t>
            </a:r>
          </a:p>
          <a:p>
            <a:r>
              <a:rPr lang="en-US" dirty="0"/>
              <a:t>Official release by the end of 2018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8C93-8601-4719-B736-E968C580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of connections -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FBBF-A56D-4E81-BFAA-A52FF3FE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Roles in political parties</a:t>
            </a:r>
          </a:p>
          <a:p>
            <a:r>
              <a:rPr lang="en-US" dirty="0"/>
              <a:t>Roles in public authorities</a:t>
            </a:r>
          </a:p>
          <a:p>
            <a:r>
              <a:rPr lang="en-US" dirty="0"/>
              <a:t>NGO register</a:t>
            </a:r>
          </a:p>
          <a:p>
            <a:r>
              <a:rPr lang="en-US" dirty="0"/>
              <a:t>Commercial court register</a:t>
            </a:r>
          </a:p>
          <a:p>
            <a:r>
              <a:rPr lang="en-US" dirty="0"/>
              <a:t>Nonprofit organization register</a:t>
            </a:r>
          </a:p>
          <a:p>
            <a:r>
              <a:rPr lang="en-US" dirty="0"/>
              <a:t>Property reports</a:t>
            </a:r>
          </a:p>
          <a:p>
            <a:r>
              <a:rPr lang="en-US" dirty="0"/>
              <a:t>State treasury payments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Freedom of Information Act (FOIA)</a:t>
            </a:r>
          </a:p>
        </p:txBody>
      </p:sp>
    </p:spTree>
    <p:extLst>
      <p:ext uri="{BB962C8B-B14F-4D97-AF65-F5344CB8AC3E}">
        <p14:creationId xmlns:p14="http://schemas.microsoft.com/office/powerpoint/2010/main" val="337611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2A7-A121-41FD-98B2-C45BB9CD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of connections –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FA51-A0D0-4E9B-9607-10E4AD38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ETL with R</a:t>
            </a:r>
          </a:p>
          <a:p>
            <a:r>
              <a:rPr lang="en-US" dirty="0"/>
              <a:t>Sources: csv, xml, oracle dump, excel, API</a:t>
            </a:r>
          </a:p>
          <a:p>
            <a:r>
              <a:rPr lang="en-US" dirty="0"/>
              <a:t>Destination: </a:t>
            </a:r>
            <a:r>
              <a:rPr lang="en-US" dirty="0" err="1"/>
              <a:t>MozaikDB</a:t>
            </a:r>
            <a:r>
              <a:rPr lang="en-US" dirty="0"/>
              <a:t> “relational” database (Postgres)</a:t>
            </a:r>
          </a:p>
          <a:p>
            <a:r>
              <a:rPr lang="en-US" dirty="0"/>
              <a:t>Pipe:</a:t>
            </a:r>
          </a:p>
          <a:p>
            <a:pPr lvl="1"/>
            <a:r>
              <a:rPr lang="en-US" dirty="0"/>
              <a:t>Various data sources -&gt; </a:t>
            </a:r>
          </a:p>
          <a:p>
            <a:pPr lvl="1"/>
            <a:r>
              <a:rPr lang="en-US" dirty="0"/>
              <a:t>ETL -&gt; </a:t>
            </a:r>
          </a:p>
          <a:p>
            <a:pPr lvl="1"/>
            <a:r>
              <a:rPr lang="en-US" dirty="0"/>
              <a:t>Postgres -&gt; </a:t>
            </a:r>
          </a:p>
          <a:p>
            <a:pPr lvl="1"/>
            <a:r>
              <a:rPr lang="en-US" dirty="0"/>
              <a:t>Elasticsearch (or neo4j graph database) -&gt; </a:t>
            </a:r>
          </a:p>
          <a:p>
            <a:pPr lvl="1"/>
            <a:r>
              <a:rPr lang="en-US" dirty="0"/>
              <a:t>Web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6478-EF88-42CA-9D4A-29C3BCBB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data piping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2F-D349-4257-9E87-50372E5B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 packages or (T)SQL scripts? Or both?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Modular chunks</a:t>
            </a:r>
          </a:p>
          <a:p>
            <a:pPr lvl="1"/>
            <a:r>
              <a:rPr lang="en-US" dirty="0"/>
              <a:t>Interpretation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 development</a:t>
            </a:r>
          </a:p>
          <a:p>
            <a:pPr lvl="1"/>
            <a:r>
              <a:rPr lang="en-US" dirty="0"/>
              <a:t>Slow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7064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9502</TotalTime>
  <Words>567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ETL with R</vt:lpstr>
      <vt:lpstr>ETL</vt:lpstr>
      <vt:lpstr>Extract</vt:lpstr>
      <vt:lpstr>Transform</vt:lpstr>
      <vt:lpstr>Load</vt:lpstr>
      <vt:lpstr>Mosaic of connections</vt:lpstr>
      <vt:lpstr>Mosaic of connections - data </vt:lpstr>
      <vt:lpstr>Mosaic of connections – under the hood</vt:lpstr>
      <vt:lpstr>Graphical data piping tools</vt:lpstr>
      <vt:lpstr>PowerPoint Presentation</vt:lpstr>
      <vt:lpstr>Data extraction options - R</vt:lpstr>
      <vt:lpstr>Staging zones - R</vt:lpstr>
      <vt:lpstr>Data transformation options - R</vt:lpstr>
      <vt:lpstr>Data cleaning options - R</vt:lpstr>
      <vt:lpstr>Data loading option - 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with R</dc:title>
  <dc:creator>Filip Rodik</dc:creator>
  <cp:lastModifiedBy>Filip Rodik</cp:lastModifiedBy>
  <cp:revision>49</cp:revision>
  <dcterms:created xsi:type="dcterms:W3CDTF">2018-10-20T17:52:10Z</dcterms:created>
  <dcterms:modified xsi:type="dcterms:W3CDTF">2018-10-27T08:19:01Z</dcterms:modified>
</cp:coreProperties>
</file>