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284" r:id="rId6"/>
    <p:sldId id="285" r:id="rId7"/>
    <p:sldId id="286" r:id="rId8"/>
    <p:sldId id="294" r:id="rId9"/>
    <p:sldId id="287" r:id="rId10"/>
    <p:sldId id="292" r:id="rId11"/>
    <p:sldId id="293" r:id="rId12"/>
    <p:sldId id="309" r:id="rId13"/>
    <p:sldId id="310" r:id="rId14"/>
    <p:sldId id="311" r:id="rId15"/>
    <p:sldId id="312" r:id="rId16"/>
    <p:sldId id="289" r:id="rId17"/>
    <p:sldId id="290" r:id="rId18"/>
    <p:sldId id="291" r:id="rId19"/>
    <p:sldId id="295" r:id="rId20"/>
    <p:sldId id="296" r:id="rId21"/>
    <p:sldId id="297" r:id="rId22"/>
    <p:sldId id="298" r:id="rId23"/>
    <p:sldId id="299" r:id="rId24"/>
    <p:sldId id="301" r:id="rId25"/>
    <p:sldId id="302" r:id="rId26"/>
    <p:sldId id="303" r:id="rId27"/>
    <p:sldId id="304" r:id="rId28"/>
    <p:sldId id="305" r:id="rId29"/>
    <p:sldId id="270" r:id="rId30"/>
    <p:sldId id="300" r:id="rId31"/>
    <p:sldId id="306" r:id="rId32"/>
    <p:sldId id="307" r:id="rId33"/>
    <p:sldId id="308" r:id="rId34"/>
    <p:sldId id="279" r:id="rId35"/>
  </p:sldIdLst>
  <p:sldSz cx="9144000" cy="5143500" type="screen16x9"/>
  <p:notesSz cx="6858000" cy="9144000"/>
  <p:embeddedFontLst>
    <p:embeddedFont>
      <p:font typeface="Dosis Light" panose="020B0604020202020204" charset="-18"/>
      <p:regular r:id="rId37"/>
      <p:bold r:id="rId38"/>
    </p:embeddedFont>
    <p:embeddedFont>
      <p:font typeface="Titillium Web" panose="020B0604020202020204" charset="-18"/>
      <p:regular r:id="rId39"/>
      <p:bold r:id="rId40"/>
      <p:italic r:id="rId41"/>
      <p:boldItalic r:id="rId42"/>
    </p:embeddedFont>
    <p:embeddedFont>
      <p:font typeface="Titillium Web Light" panose="020B0604020202020204" charset="-18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o Radovanovic" initials="SR" lastIdx="1" clrIdx="0">
    <p:extLst>
      <p:ext uri="{19B8F6BF-5375-455C-9EA6-DF929625EA0E}">
        <p15:presenceInfo xmlns:p15="http://schemas.microsoft.com/office/powerpoint/2012/main" userId="Sandro Radovan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01A3D-F36D-482A-96CA-9BC1E5FA7535}">
  <a:tblStyle styleId="{8EB01A3D-F36D-482A-96CA-9BC1E5FA7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4018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00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39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95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00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26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35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51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2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44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277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6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9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543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103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62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049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63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28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98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00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71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14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74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363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3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58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244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23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13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58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610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02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2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3" y="28698"/>
            <a:ext cx="2017555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2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2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3" y="28698"/>
            <a:ext cx="2017555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2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2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8099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377" lvl="1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566" lvl="2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754" lvl="3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5943" lvl="4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131" lvl="5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320" lvl="6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4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4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4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4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4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4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2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2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" y="52793"/>
            <a:ext cx="918757" cy="91875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ndro.radovanovic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1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White Box Clustering in 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Why Representative based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K-means is by far the most popular clustering algorithm used in scientific and industrial applications</a:t>
            </a:r>
            <a:r>
              <a:rPr lang="en-US" dirty="0" smtClean="0"/>
              <a:t>” – </a:t>
            </a:r>
            <a:r>
              <a:rPr lang="en-US" dirty="0" err="1" smtClean="0"/>
              <a:t>Berkin</a:t>
            </a:r>
            <a:r>
              <a:rPr lang="en-US" dirty="0" smtClean="0"/>
              <a:t> (2006)</a:t>
            </a:r>
          </a:p>
          <a:p>
            <a:r>
              <a:rPr lang="en-US" dirty="0" smtClean="0"/>
              <a:t>Top 10 algorithms in Data Mining (Wu et al., 2008)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Pros of Representative based Clustering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Intuitive</a:t>
            </a:r>
          </a:p>
          <a:p>
            <a:r>
              <a:rPr lang="en-US" dirty="0" smtClean="0"/>
              <a:t>Understandable results</a:t>
            </a:r>
          </a:p>
          <a:p>
            <a:r>
              <a:rPr lang="en-US" dirty="0" smtClean="0"/>
              <a:t>Speed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5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Representative based Clustering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6250" t="26154" r="37500" b="41537"/>
          <a:stretch>
            <a:fillRect/>
          </a:stretch>
        </p:blipFill>
        <p:spPr bwMode="auto">
          <a:xfrm>
            <a:off x="1984925" y="1763032"/>
            <a:ext cx="4227851" cy="2818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62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Representative based Clustering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3035" t="44975" r="24667" b="2277"/>
          <a:stretch>
            <a:fillRect/>
          </a:stretch>
        </p:blipFill>
        <p:spPr bwMode="auto">
          <a:xfrm>
            <a:off x="1984925" y="1756105"/>
            <a:ext cx="4227851" cy="2774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039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Representative based Clustering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3035" t="44975" r="24667" b="2277"/>
          <a:stretch>
            <a:fillRect/>
          </a:stretch>
        </p:blipFill>
        <p:spPr bwMode="auto">
          <a:xfrm>
            <a:off x="1984925" y="1755075"/>
            <a:ext cx="4227851" cy="277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15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Representative based Clustering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23035" t="46233" r="24667" b="2277"/>
          <a:stretch>
            <a:fillRect/>
          </a:stretch>
        </p:blipFill>
        <p:spPr bwMode="auto">
          <a:xfrm>
            <a:off x="1860907" y="1713512"/>
            <a:ext cx="4475888" cy="277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9669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Steps of algorithm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Initialize Representatives (Centroids)</a:t>
            </a:r>
          </a:p>
          <a:p>
            <a:r>
              <a:rPr lang="en-US" dirty="0" smtClean="0"/>
              <a:t>Calculate distance to Representatives</a:t>
            </a:r>
          </a:p>
          <a:p>
            <a:r>
              <a:rPr lang="en-US" dirty="0" smtClean="0"/>
              <a:t>Assign to </a:t>
            </a:r>
            <a:r>
              <a:rPr lang="en-US" dirty="0"/>
              <a:t>Representatives</a:t>
            </a:r>
            <a:endParaRPr lang="en-US" dirty="0" smtClean="0"/>
          </a:p>
          <a:p>
            <a:r>
              <a:rPr lang="en-US" dirty="0"/>
              <a:t>Update </a:t>
            </a:r>
            <a:r>
              <a:rPr lang="en-US" dirty="0" smtClean="0"/>
              <a:t>Representatives</a:t>
            </a:r>
            <a:endParaRPr lang="en-US" dirty="0" smtClean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61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Cons of Representative based Clustering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Quality depends of initial Representatives</a:t>
            </a:r>
          </a:p>
          <a:p>
            <a:endParaRPr lang="en-US" dirty="0"/>
          </a:p>
          <a:p>
            <a:r>
              <a:rPr lang="en-US" dirty="0" smtClean="0"/>
              <a:t>Outliers</a:t>
            </a:r>
          </a:p>
          <a:p>
            <a:endParaRPr lang="en-US" dirty="0"/>
          </a:p>
          <a:p>
            <a:r>
              <a:rPr lang="en-US" dirty="0" smtClean="0"/>
              <a:t>Different distance measures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9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History of Representative based Clustering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K-means (</a:t>
            </a:r>
            <a:r>
              <a:rPr lang="en-US" dirty="0" err="1" smtClean="0"/>
              <a:t>Hartigan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smtClean="0"/>
              <a:t>1979)</a:t>
            </a:r>
          </a:p>
          <a:p>
            <a:r>
              <a:rPr lang="en-US" dirty="0" smtClean="0"/>
              <a:t>K-means++ (Arthur et al., 2007)</a:t>
            </a:r>
          </a:p>
          <a:p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en-US" dirty="0" smtClean="0"/>
              <a:t> (Kaufman &amp; </a:t>
            </a:r>
            <a:r>
              <a:rPr lang="en-US" dirty="0" err="1" smtClean="0"/>
              <a:t>Rousseeuw</a:t>
            </a:r>
            <a:r>
              <a:rPr lang="en-US" dirty="0" smtClean="0"/>
              <a:t>, 1990)</a:t>
            </a:r>
          </a:p>
          <a:p>
            <a:r>
              <a:rPr lang="en-US" dirty="0" smtClean="0"/>
              <a:t>X-means (</a:t>
            </a:r>
            <a:r>
              <a:rPr lang="en-US" dirty="0" err="1" smtClean="0"/>
              <a:t>Pelleg</a:t>
            </a:r>
            <a:r>
              <a:rPr lang="en-US" dirty="0" smtClean="0"/>
              <a:t> &amp; Moore, 2000)</a:t>
            </a:r>
          </a:p>
          <a:p>
            <a:r>
              <a:rPr lang="en-US" dirty="0" smtClean="0"/>
              <a:t>MPCK-means (</a:t>
            </a:r>
            <a:r>
              <a:rPr lang="en-US" dirty="0" err="1" smtClean="0"/>
              <a:t>Basu</a:t>
            </a:r>
            <a:r>
              <a:rPr lang="en-US" dirty="0" smtClean="0"/>
              <a:t> et al., 2004)</a:t>
            </a:r>
          </a:p>
          <a:p>
            <a:r>
              <a:rPr lang="en-US" dirty="0" smtClean="0"/>
              <a:t>Etc.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1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3.</a:t>
            </a:r>
            <a:r>
              <a:rPr lang="sr-Latn-RS" dirty="0" smtClean="0"/>
              <a:t> </a:t>
            </a:r>
            <a:r>
              <a:rPr lang="en-US" dirty="0" smtClean="0"/>
              <a:t>White Box Design</a:t>
            </a:r>
            <a:endParaRPr lang="en-US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1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917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6" y="1968723"/>
            <a:ext cx="4549757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r-Latn-RS" b="1" dirty="0" smtClean="0">
                <a:latin typeface="Titillium Web"/>
                <a:ea typeface="Titillium Web"/>
                <a:cs typeface="Titillium Web"/>
                <a:sym typeface="Titillium Web"/>
              </a:rPr>
              <a:t>Sandro Radovanović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smtClean="0"/>
              <a:t> 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You can find me </a:t>
            </a:r>
            <a:r>
              <a:rPr lang="en" dirty="0" smtClean="0"/>
              <a:t>at</a:t>
            </a:r>
            <a:endParaRPr lang="sr-Latn-RS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sr-Latn-RS" dirty="0" smtClean="0">
                <a:hlinkClick r:id="rId3"/>
              </a:rPr>
              <a:t>sandro.radovanovic@gmail.com</a:t>
            </a:r>
            <a:r>
              <a:rPr lang="sr-Latn-RS" dirty="0" smtClean="0"/>
              <a:t> </a:t>
            </a:r>
            <a:endParaRPr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3367" r="21417"/>
          <a:stretch/>
        </p:blipFill>
        <p:spPr>
          <a:xfrm>
            <a:off x="0" y="1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Black-Box Algorithm Design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Implementation is kept away from user.</a:t>
            </a:r>
          </a:p>
          <a:p>
            <a:endParaRPr lang="en-US" dirty="0"/>
          </a:p>
          <a:p>
            <a:r>
              <a:rPr lang="en-US" dirty="0" smtClean="0"/>
              <a:t>Different implementation of same algorithm.</a:t>
            </a:r>
          </a:p>
          <a:p>
            <a:r>
              <a:rPr lang="en-US" dirty="0" smtClean="0"/>
              <a:t>(Already implemented) Components are re-implemented.</a:t>
            </a:r>
          </a:p>
          <a:p>
            <a:r>
              <a:rPr lang="en-US" dirty="0" smtClean="0"/>
              <a:t>Weaker understanding of the algorithm.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0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White-Box Algorithm Design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Using “good parts” of the algorithm.</a:t>
            </a:r>
          </a:p>
          <a:p>
            <a:r>
              <a:rPr lang="en-US" dirty="0" smtClean="0"/>
              <a:t>Faster building of new algorithms.</a:t>
            </a:r>
          </a:p>
          <a:p>
            <a:r>
              <a:rPr lang="en-US" dirty="0" smtClean="0"/>
              <a:t>Potential for more detailed comparison.</a:t>
            </a:r>
          </a:p>
          <a:p>
            <a:endParaRPr lang="en-US" dirty="0"/>
          </a:p>
          <a:p>
            <a:r>
              <a:rPr lang="en-US" dirty="0" smtClean="0"/>
              <a:t>Better understanding of the algorithm.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1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Whibo Clustering – Generic algorithm</a:t>
            </a:r>
            <a:endParaRPr sz="32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89435" y="4589217"/>
            <a:ext cx="741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en-US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Delibašić</a:t>
            </a:r>
            <a:r>
              <a:rPr lang="en-US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B,  Kirchner K,  </a:t>
            </a:r>
            <a:r>
              <a:rPr lang="en-US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Ruhland</a:t>
            </a:r>
            <a:r>
              <a:rPr lang="en-US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J, </a:t>
            </a:r>
            <a:r>
              <a:rPr lang="en-US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Jovanović</a:t>
            </a:r>
            <a:r>
              <a:rPr lang="en-US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M, </a:t>
            </a:r>
            <a:r>
              <a:rPr lang="en-US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Vukićević</a:t>
            </a:r>
            <a:r>
              <a:rPr lang="en-US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M (2009) Reusable components for partitioning clustering algorithms, Artificial Intelligence Review, 32(1-4), p. 59-75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389435" y="2438400"/>
            <a:ext cx="1463749" cy="76809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number of clusters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071931" y="2438400"/>
            <a:ext cx="1463749" cy="76809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representatives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621024" y="1840992"/>
            <a:ext cx="5120640" cy="1938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3754427" y="2438400"/>
            <a:ext cx="1463749" cy="76809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distance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Assign)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436923" y="2438400"/>
            <a:ext cx="1463749" cy="76809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representatives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7119419" y="2438400"/>
            <a:ext cx="1463749" cy="76809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Criteria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1853184" y="2822448"/>
            <a:ext cx="21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535680" y="2822448"/>
            <a:ext cx="21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218176" y="2822448"/>
            <a:ext cx="21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6900672" y="2822448"/>
            <a:ext cx="21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279648" y="3486912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9648" y="3486912"/>
            <a:ext cx="0" cy="62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74721" y="4108168"/>
            <a:ext cx="649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924300" y="3779520"/>
            <a:ext cx="0" cy="33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  <p:bldP spid="4" grpId="1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WhiBo Clustering - Components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(Optional) Normalize</a:t>
            </a:r>
          </a:p>
          <a:p>
            <a:r>
              <a:rPr lang="en-US" dirty="0" smtClean="0"/>
              <a:t>Initialize</a:t>
            </a:r>
          </a:p>
          <a:p>
            <a:r>
              <a:rPr lang="en-US" dirty="0" smtClean="0"/>
              <a:t>Measure Distance (Assign to Cluster)</a:t>
            </a:r>
          </a:p>
          <a:p>
            <a:r>
              <a:rPr lang="en-US" dirty="0" smtClean="0"/>
              <a:t>Update Representatives</a:t>
            </a:r>
          </a:p>
          <a:p>
            <a:r>
              <a:rPr lang="en-US" dirty="0" smtClean="0"/>
              <a:t>Stop Criteria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WhiBo Clustering - Components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(Optional) Normalize</a:t>
            </a:r>
          </a:p>
          <a:p>
            <a:r>
              <a:rPr lang="en-US" dirty="0" smtClean="0"/>
              <a:t>Initialize</a:t>
            </a:r>
          </a:p>
          <a:p>
            <a:r>
              <a:rPr lang="en-US" dirty="0" smtClean="0"/>
              <a:t>Measure Distance (Assign to Cluster)</a:t>
            </a:r>
          </a:p>
          <a:p>
            <a:r>
              <a:rPr lang="en-US" dirty="0" smtClean="0"/>
              <a:t>Update Representatives</a:t>
            </a:r>
          </a:p>
          <a:p>
            <a:r>
              <a:rPr lang="en-US" dirty="0" smtClean="0"/>
              <a:t>Stop Criteria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35296" y="1596775"/>
            <a:ext cx="334060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Z Transformation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L2 Normalization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L1 Normalization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Linf</a:t>
            </a: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Normalization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Max-Min Normalization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Mean Normalization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Logarithmic Normalization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Non-monotonic Normalization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Comprehensive Normalization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Decimal Scaling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Sigmoid Scaling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Softmax</a:t>
            </a: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23959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WhiBo Clustering - Components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(Optional) Normalize</a:t>
            </a:r>
          </a:p>
          <a:p>
            <a:r>
              <a:rPr lang="en-US" b="1" dirty="0" smtClean="0"/>
              <a:t>Initialize</a:t>
            </a:r>
          </a:p>
          <a:p>
            <a:r>
              <a:rPr lang="en-US" dirty="0" smtClean="0"/>
              <a:t>Measure Distance (Assign to Cluster)</a:t>
            </a:r>
          </a:p>
          <a:p>
            <a:r>
              <a:rPr lang="en-US" dirty="0" smtClean="0"/>
              <a:t>Update Representatives</a:t>
            </a:r>
          </a:p>
          <a:p>
            <a:r>
              <a:rPr lang="en-US" dirty="0" smtClean="0"/>
              <a:t>Stop Criteria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35296" y="1596775"/>
            <a:ext cx="334060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Random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Forgy</a:t>
            </a:r>
            <a:endParaRPr lang="en-US" sz="160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K-Means ++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KKZ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PCA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AGNES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DIANA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Ward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Quantile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CCIA</a:t>
            </a:r>
            <a:endParaRPr lang="en-US"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32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WhiBo Clustering - Components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(Optional) Normalize</a:t>
            </a:r>
          </a:p>
          <a:p>
            <a:r>
              <a:rPr lang="en-US" dirty="0" smtClean="0"/>
              <a:t>Initialize</a:t>
            </a:r>
          </a:p>
          <a:p>
            <a:r>
              <a:rPr lang="en-US" b="1" dirty="0" smtClean="0"/>
              <a:t>Measure Distance (Assign to Cluster)</a:t>
            </a:r>
          </a:p>
          <a:p>
            <a:r>
              <a:rPr lang="en-US" dirty="0" smtClean="0"/>
              <a:t>Update Representatives</a:t>
            </a:r>
          </a:p>
          <a:p>
            <a:r>
              <a:rPr lang="en-US" dirty="0" smtClean="0"/>
              <a:t>Stop Criteria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52288" y="987175"/>
            <a:ext cx="3706368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Euclidean (and Squared Euclidean)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Manhattan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Canberra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Chebyshev</a:t>
            </a:r>
            <a:endParaRPr lang="en-US" sz="160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Cosine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Correlation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Sorensen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Ruzicka</a:t>
            </a:r>
            <a:endParaRPr lang="en-US" sz="160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Tanimoto</a:t>
            </a:r>
            <a:endParaRPr lang="en-US" sz="160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Jaccard</a:t>
            </a:r>
            <a:endParaRPr lang="en-US" sz="160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Dice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Bhattacharyya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Hellinger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Whittaker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And others…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81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WhiBo Clustering - Components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(Optional) Normalize</a:t>
            </a:r>
          </a:p>
          <a:p>
            <a:r>
              <a:rPr lang="en-US" dirty="0" smtClean="0"/>
              <a:t>Initialize</a:t>
            </a:r>
          </a:p>
          <a:p>
            <a:r>
              <a:rPr lang="en-US" dirty="0" smtClean="0"/>
              <a:t>Measure Distance (Assign to Cluster)</a:t>
            </a:r>
          </a:p>
          <a:p>
            <a:r>
              <a:rPr lang="en-US" b="1" dirty="0" smtClean="0"/>
              <a:t>Update Representatives</a:t>
            </a:r>
          </a:p>
          <a:p>
            <a:r>
              <a:rPr lang="en-US" dirty="0" smtClean="0"/>
              <a:t>Stop Criteria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35296" y="1596775"/>
            <a:ext cx="334060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Mean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Median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Trimmed Mean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Geometric Mean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Harmonic Mean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Trimean</a:t>
            </a:r>
            <a:endParaRPr lang="en-US" sz="160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Midhinge</a:t>
            </a:r>
            <a:endParaRPr lang="en-US" sz="160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Midrange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Online versions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And others…</a:t>
            </a:r>
            <a:endParaRPr lang="en-US"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15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WhiBo Clustering - Components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(Optional) Normalize</a:t>
            </a:r>
          </a:p>
          <a:p>
            <a:r>
              <a:rPr lang="en-US" dirty="0" smtClean="0"/>
              <a:t>Initialize</a:t>
            </a:r>
          </a:p>
          <a:p>
            <a:r>
              <a:rPr lang="en-US" dirty="0" smtClean="0"/>
              <a:t>Measure Distance (Assign to Cluster)</a:t>
            </a:r>
          </a:p>
          <a:p>
            <a:r>
              <a:rPr lang="en-US" dirty="0" smtClean="0"/>
              <a:t>Update Representatives</a:t>
            </a:r>
          </a:p>
          <a:p>
            <a:r>
              <a:rPr lang="en-US" b="1" dirty="0" smtClean="0"/>
              <a:t>Stop Criteria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25696" y="3669415"/>
            <a:ext cx="334060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Maximum iterations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 changes</a:t>
            </a:r>
            <a:endParaRPr lang="en-US"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83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40231" y="2652554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1000" dirty="0" smtClean="0"/>
              <a:t>56,100</a:t>
            </a:r>
            <a:endParaRPr sz="11000" dirty="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40231" y="1242902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 smtClean="0"/>
              <a:t>In total one can create a total of (clustering experiments):</a:t>
            </a:r>
            <a:endParaRPr dirty="0"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5" name="Google Shape;3959;p27"/>
          <p:cNvSpPr txBox="1">
            <a:spLocks/>
          </p:cNvSpPr>
          <p:nvPr/>
        </p:nvSpPr>
        <p:spPr>
          <a:xfrm>
            <a:off x="640231" y="3812354"/>
            <a:ext cx="6103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dirty="0" smtClean="0"/>
              <a:t>And this number can (and will be) extended…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1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1.</a:t>
            </a:r>
            <a:r>
              <a:rPr lang="sr-Latn-RS" dirty="0"/>
              <a:t>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1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Brief Introduction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1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1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1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4.</a:t>
            </a:r>
            <a:r>
              <a:rPr lang="sr-Latn-RS" dirty="0" smtClean="0"/>
              <a:t> </a:t>
            </a:r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1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42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Future Work</a:t>
            </a:r>
            <a:endParaRPr sz="32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Publish to CRAN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Add more components!!</a:t>
            </a:r>
          </a:p>
          <a:p>
            <a:endParaRPr lang="en-US" b="1" dirty="0"/>
          </a:p>
          <a:p>
            <a:r>
              <a:rPr lang="en-US" dirty="0" smtClean="0"/>
              <a:t>Create White Box Decision Tree Algorithm.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59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 smtClean="0"/>
              <a:t>Special Thanks to other Team Members</a:t>
            </a:r>
            <a:endParaRPr sz="32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84" y="1623619"/>
            <a:ext cx="1394114" cy="13941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78" y="1623619"/>
            <a:ext cx="1457590" cy="13941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78" y="3396097"/>
            <a:ext cx="1396902" cy="13941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84" y="3396097"/>
            <a:ext cx="1394114" cy="13941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308604" y="3037638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Prof. </a:t>
            </a:r>
            <a:r>
              <a:rPr lang="en-US" sz="16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dr</a:t>
            </a: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en-US" sz="16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Milija</a:t>
            </a: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en-US" sz="16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Suknovi</a:t>
            </a:r>
            <a:r>
              <a:rPr lang="sr-Latn-R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ć</a:t>
            </a:r>
            <a:endParaRPr lang="en-US"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1242" y="3044577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Prof. </a:t>
            </a:r>
            <a:r>
              <a:rPr lang="en-US" sz="16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dr</a:t>
            </a: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sr-Latn-R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Boris Delibašić</a:t>
            </a:r>
            <a:endParaRPr lang="en-US"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8604" y="483136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Prof. </a:t>
            </a:r>
            <a:r>
              <a:rPr lang="en-US" sz="16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dr</a:t>
            </a: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sr-Latn-R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Milan Vukićević</a:t>
            </a:r>
            <a:endParaRPr lang="en-US"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1242" y="4831362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Prof. </a:t>
            </a:r>
            <a:r>
              <a:rPr lang="en-US" sz="16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dr</a:t>
            </a: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sr-Latn-RS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Miloš Jovanović</a:t>
            </a:r>
            <a:endParaRPr lang="en-US"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9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1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1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1" y="2769203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sr-Latn-R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sandro.radovanovic@gmail.com </a:t>
            </a:r>
            <a:endParaRPr lang="sr-Latn-R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Clustering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i="1" dirty="0" smtClean="0"/>
              <a:t>“…is </a:t>
            </a:r>
            <a:r>
              <a:rPr lang="en-US" i="1" dirty="0"/>
              <a:t>the task of grouping a set of objects in such a way that objects in the same group (called a cluster) are more similar (in some sense) to each other than to those in other groups (clusters</a:t>
            </a:r>
            <a:r>
              <a:rPr lang="en-US" i="1" dirty="0" smtClean="0"/>
              <a:t>).”</a:t>
            </a:r>
          </a:p>
          <a:p>
            <a:pPr marL="533387" lvl="1" indent="0" algn="r">
              <a:buNone/>
            </a:pP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387" lvl="1" indent="0" algn="r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Clustering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42" y="1596777"/>
            <a:ext cx="4999021" cy="34697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547836">
            <a:off x="1691872" y="2003634"/>
            <a:ext cx="2541183" cy="162153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70317" y="1629031"/>
            <a:ext cx="2957947" cy="935183"/>
          </a:xfrm>
          <a:prstGeom prst="wedgeRectCallout">
            <a:avLst>
              <a:gd name="adj1" fmla="val 45912"/>
              <a:gd name="adj2" fmla="val 859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Distance between data points in cluster is minimized</a:t>
            </a:r>
          </a:p>
        </p:txBody>
      </p:sp>
      <p:sp>
        <p:nvSpPr>
          <p:cNvPr id="9" name="Oval 8"/>
          <p:cNvSpPr/>
          <p:nvPr/>
        </p:nvSpPr>
        <p:spPr>
          <a:xfrm rot="19547836">
            <a:off x="4250222" y="2162757"/>
            <a:ext cx="2400795" cy="2246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0366781">
            <a:off x="2683221" y="2958687"/>
            <a:ext cx="2541183" cy="16215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5816134" y="2183214"/>
            <a:ext cx="2957947" cy="935183"/>
          </a:xfrm>
          <a:prstGeom prst="wedgeRectCallout">
            <a:avLst>
              <a:gd name="adj1" fmla="val -85470"/>
              <a:gd name="adj2" fmla="val 977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Distance between clusters is maximized</a:t>
            </a:r>
          </a:p>
        </p:txBody>
      </p:sp>
    </p:spTree>
    <p:extLst>
      <p:ext uri="{BB962C8B-B14F-4D97-AF65-F5344CB8AC3E}">
        <p14:creationId xmlns:p14="http://schemas.microsoft.com/office/powerpoint/2010/main" val="29315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Clustering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How do you define “similarity”?</a:t>
            </a:r>
          </a:p>
          <a:p>
            <a:r>
              <a:rPr lang="en-US" dirty="0" smtClean="0"/>
              <a:t>What is good clustering (quality of clustering)?</a:t>
            </a:r>
          </a:p>
          <a:p>
            <a:r>
              <a:rPr lang="en-US" dirty="0" smtClean="0"/>
              <a:t>Are those groups informative?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0753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Applications of Clustering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  <a:p>
            <a:pPr lvl="1">
              <a:spcBef>
                <a:spcPts val="600"/>
              </a:spcBef>
              <a:buChar char="▪"/>
            </a:pPr>
            <a:r>
              <a:rPr lang="en-US" dirty="0" smtClean="0"/>
              <a:t>Sizes of shirts</a:t>
            </a:r>
            <a:endParaRPr lang="en-US" dirty="0"/>
          </a:p>
          <a:p>
            <a:r>
              <a:rPr lang="en-US" dirty="0" smtClean="0"/>
              <a:t>Marketing</a:t>
            </a:r>
            <a:endParaRPr lang="en-US" dirty="0" smtClean="0"/>
          </a:p>
          <a:p>
            <a:pPr lvl="1">
              <a:spcBef>
                <a:spcPts val="600"/>
              </a:spcBef>
              <a:buChar char="▪"/>
            </a:pPr>
            <a:r>
              <a:rPr lang="en-US" dirty="0" smtClean="0"/>
              <a:t>Segmentation of customers</a:t>
            </a:r>
          </a:p>
          <a:p>
            <a:r>
              <a:rPr lang="en-US" dirty="0" smtClean="0"/>
              <a:t>Bio-informatics</a:t>
            </a:r>
            <a:endParaRPr lang="en-US" dirty="0" smtClean="0"/>
          </a:p>
          <a:p>
            <a:pPr lvl="1">
              <a:spcBef>
                <a:spcPts val="600"/>
              </a:spcBef>
              <a:buChar char="▪"/>
            </a:pPr>
            <a:r>
              <a:rPr lang="en-US" dirty="0" smtClean="0"/>
              <a:t>Gene expression Clustering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1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1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2.</a:t>
            </a:r>
            <a:r>
              <a:rPr lang="sr-Latn-RS" dirty="0" smtClean="0"/>
              <a:t> </a:t>
            </a:r>
            <a:r>
              <a:rPr lang="en-US" dirty="0" smtClean="0"/>
              <a:t>Representative based Clustering</a:t>
            </a:r>
            <a:endParaRPr lang="en-US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1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17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Clustering Algorithms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1" y="1733551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Representative based</a:t>
            </a:r>
          </a:p>
          <a:p>
            <a:r>
              <a:rPr lang="en-US" dirty="0" smtClean="0"/>
              <a:t>Density based</a:t>
            </a:r>
          </a:p>
          <a:p>
            <a:r>
              <a:rPr lang="en-US" dirty="0" smtClean="0"/>
              <a:t>Hierarchical based</a:t>
            </a:r>
          </a:p>
          <a:p>
            <a:r>
              <a:rPr lang="en-US" dirty="0" smtClean="0"/>
              <a:t>Bi-clustering (Co-clustering)</a:t>
            </a:r>
          </a:p>
          <a:p>
            <a:r>
              <a:rPr lang="en-US" dirty="0" smtClean="0"/>
              <a:t>Etc.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58240" y="1828801"/>
            <a:ext cx="3340608" cy="536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677</Words>
  <Application>Microsoft Office PowerPoint</Application>
  <PresentationFormat>On-screen Show (16:9)</PresentationFormat>
  <Paragraphs>216</Paragraphs>
  <Slides>34</Slides>
  <Notes>34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Dosis Light</vt:lpstr>
      <vt:lpstr>Titillium Web</vt:lpstr>
      <vt:lpstr>Titillium Web Light</vt:lpstr>
      <vt:lpstr>Wingdings</vt:lpstr>
      <vt:lpstr>Mowbray template</vt:lpstr>
      <vt:lpstr>White Box Clustering in R</vt:lpstr>
      <vt:lpstr>HELLO!</vt:lpstr>
      <vt:lpstr>1. Clustering</vt:lpstr>
      <vt:lpstr>Clustering</vt:lpstr>
      <vt:lpstr>Clustering</vt:lpstr>
      <vt:lpstr>Clustering</vt:lpstr>
      <vt:lpstr>Applications of Clustering</vt:lpstr>
      <vt:lpstr>2. Representative based Clustering</vt:lpstr>
      <vt:lpstr>Clustering Algorithms</vt:lpstr>
      <vt:lpstr>Why Representative based</vt:lpstr>
      <vt:lpstr>Pros of Representative based Clustering</vt:lpstr>
      <vt:lpstr>Representative based Clustering</vt:lpstr>
      <vt:lpstr>Representative based Clustering</vt:lpstr>
      <vt:lpstr>Representative based Clustering</vt:lpstr>
      <vt:lpstr>Representative based Clustering</vt:lpstr>
      <vt:lpstr>Steps of algorithm</vt:lpstr>
      <vt:lpstr>Cons of Representative based Clustering</vt:lpstr>
      <vt:lpstr>History of Representative based Clustering</vt:lpstr>
      <vt:lpstr>3. White Box Design</vt:lpstr>
      <vt:lpstr>Black-Box Algorithm Design</vt:lpstr>
      <vt:lpstr>White-Box Algorithm Design</vt:lpstr>
      <vt:lpstr>Whibo Clustering – Generic algorithm</vt:lpstr>
      <vt:lpstr>WhiBo Clustering - Components</vt:lpstr>
      <vt:lpstr>WhiBo Clustering - Components</vt:lpstr>
      <vt:lpstr>WhiBo Clustering - Components</vt:lpstr>
      <vt:lpstr>WhiBo Clustering - Components</vt:lpstr>
      <vt:lpstr>WhiBo Clustering - Components</vt:lpstr>
      <vt:lpstr>WhiBo Clustering - Components</vt:lpstr>
      <vt:lpstr>56,100</vt:lpstr>
      <vt:lpstr>Demo</vt:lpstr>
      <vt:lpstr>4. Future Work</vt:lpstr>
      <vt:lpstr>Future Work</vt:lpstr>
      <vt:lpstr>Special Thanks to other Team Members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Clustering in R</dc:title>
  <dc:creator>Ivica</dc:creator>
  <cp:lastModifiedBy>Sandro Radovanovic</cp:lastModifiedBy>
  <cp:revision>26</cp:revision>
  <dcterms:modified xsi:type="dcterms:W3CDTF">2018-10-26T19:12:12Z</dcterms:modified>
</cp:coreProperties>
</file>