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5" r:id="rId4"/>
    <p:sldMasterId id="2147483676" r:id="rId5"/>
    <p:sldMasterId id="214748367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Roboto Ligh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Roboto-regular.fntdata"/><Relationship Id="rId41" Type="http://schemas.openxmlformats.org/officeDocument/2006/relationships/slide" Target="slides/slide34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RobotoLight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RobotoLight-italic.fntdata"/><Relationship Id="rId47" Type="http://schemas.openxmlformats.org/officeDocument/2006/relationships/font" Target="fonts/RobotoLight-bold.fntdata"/><Relationship Id="rId49" Type="http://schemas.openxmlformats.org/officeDocument/2006/relationships/font" Target="fonts/RobotoLight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7" name="Google Shape;36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5" name="Google Shape;37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5" name="Google Shape;38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3" name="Google Shape;39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5" name="Google Shape;40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3" name="Google Shape;44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3" name="Google Shape;45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2" name="Google Shape;46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1" name="Google Shape;47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0" name="Google Shape;48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9" name="Google Shape;48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8" name="Google Shape;49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7" name="Google Shape;50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6" name="Google Shape;51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0" name="Google Shape;56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8" name="Google Shape;58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Kreditprivat weg?</a:t>
            </a:r>
            <a:endParaRPr/>
          </a:p>
        </p:txBody>
      </p:sp>
      <p:sp>
        <p:nvSpPr>
          <p:cNvPr id="258" name="Google Shape;258;p4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2" name="Google Shape;3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0" name="Google Shape;3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Relationship Id="rId3" Type="http://schemas.openxmlformats.org/officeDocument/2006/relationships/image" Target="../media/image9.png"/><Relationship Id="rId4" Type="http://schemas.openxmlformats.org/officeDocument/2006/relationships/image" Target="../media/image1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Relationship Id="rId3" Type="http://schemas.openxmlformats.org/officeDocument/2006/relationships/image" Target="../media/image9.png"/><Relationship Id="rId4" Type="http://schemas.openxmlformats.org/officeDocument/2006/relationships/image" Target="../media/image1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Relationship Id="rId3" Type="http://schemas.openxmlformats.org/officeDocument/2006/relationships/image" Target="../media/image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CUSTOM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7979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79797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79797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79797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79797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79797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79797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79797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79797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uidelines: Content frame">
  <p:cSld name="Guidelines: Content fram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572894" y="572894"/>
            <a:ext cx="7999500" cy="4018800"/>
          </a:xfrm>
          <a:prstGeom prst="rect">
            <a:avLst/>
          </a:prstGeom>
          <a:noFill/>
          <a:ln cap="flat" cmpd="sng" w="63500">
            <a:solidFill>
              <a:schemeClr val="accent3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2"/>
          <p:cNvSpPr txBox="1"/>
          <p:nvPr/>
        </p:nvSpPr>
        <p:spPr>
          <a:xfrm>
            <a:off x="3279229" y="2306293"/>
            <a:ext cx="2585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Your content should always stay inside this box.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70504" y="4729784"/>
            <a:ext cx="621706" cy="134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44">
          <p15:clr>
            <a:srgbClr val="FBAE40"/>
          </p15:clr>
        </p15:guide>
        <p15:guide id="2" orient="horz" pos="2913">
          <p15:clr>
            <a:srgbClr val="FBAE40"/>
          </p15:clr>
        </p15:guide>
        <p15:guide id="3" pos="329">
          <p15:clr>
            <a:srgbClr val="FBAE40"/>
          </p15:clr>
        </p15:guide>
        <p15:guide id="4" pos="541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">
  <p:cSld name="Titelfoli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546593" y="1912369"/>
            <a:ext cx="5352900" cy="13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69052" y="4726613"/>
            <a:ext cx="631312" cy="136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6">
          <p15:clr>
            <a:srgbClr val="FBAE40"/>
          </p15:clr>
        </p15:guide>
        <p15:guide id="2" pos="5431">
          <p15:clr>
            <a:srgbClr val="FBAE40"/>
          </p15:clr>
        </p15:guide>
        <p15:guide id="3" orient="horz" pos="361">
          <p15:clr>
            <a:srgbClr val="FBAE40"/>
          </p15:clr>
        </p15:guide>
        <p15:guide id="4" orient="horz" pos="289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dex">
  <p:cSld name="Index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6007894" y="0"/>
            <a:ext cx="3136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548656" y="1382762"/>
            <a:ext cx="3826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540995" y="2107752"/>
            <a:ext cx="4185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Arial"/>
              <a:buNone/>
              <a:defRPr b="1" i="0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3" type="body"/>
          </p:nvPr>
        </p:nvSpPr>
        <p:spPr>
          <a:xfrm>
            <a:off x="959492" y="2107752"/>
            <a:ext cx="21690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4" type="body"/>
          </p:nvPr>
        </p:nvSpPr>
        <p:spPr>
          <a:xfrm>
            <a:off x="959492" y="2303821"/>
            <a:ext cx="21690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5" type="body"/>
          </p:nvPr>
        </p:nvSpPr>
        <p:spPr>
          <a:xfrm>
            <a:off x="540995" y="2736083"/>
            <a:ext cx="4185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Arial"/>
              <a:buNone/>
              <a:defRPr b="1" i="0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6" type="body"/>
          </p:nvPr>
        </p:nvSpPr>
        <p:spPr>
          <a:xfrm>
            <a:off x="959492" y="2736083"/>
            <a:ext cx="21690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7" type="body"/>
          </p:nvPr>
        </p:nvSpPr>
        <p:spPr>
          <a:xfrm>
            <a:off x="959492" y="2932152"/>
            <a:ext cx="21690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8" type="body"/>
          </p:nvPr>
        </p:nvSpPr>
        <p:spPr>
          <a:xfrm>
            <a:off x="540995" y="3364413"/>
            <a:ext cx="4185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Arial"/>
              <a:buNone/>
              <a:defRPr b="1" i="0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9" type="body"/>
          </p:nvPr>
        </p:nvSpPr>
        <p:spPr>
          <a:xfrm>
            <a:off x="959492" y="3364413"/>
            <a:ext cx="21690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3" type="body"/>
          </p:nvPr>
        </p:nvSpPr>
        <p:spPr>
          <a:xfrm>
            <a:off x="959492" y="3560483"/>
            <a:ext cx="21690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4" type="body"/>
          </p:nvPr>
        </p:nvSpPr>
        <p:spPr>
          <a:xfrm>
            <a:off x="3272702" y="2107752"/>
            <a:ext cx="4185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Arial"/>
              <a:buNone/>
              <a:defRPr b="1" i="0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5" type="body"/>
          </p:nvPr>
        </p:nvSpPr>
        <p:spPr>
          <a:xfrm>
            <a:off x="3691199" y="2107752"/>
            <a:ext cx="21690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16" type="body"/>
          </p:nvPr>
        </p:nvSpPr>
        <p:spPr>
          <a:xfrm>
            <a:off x="3691199" y="2303821"/>
            <a:ext cx="21690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17" type="body"/>
          </p:nvPr>
        </p:nvSpPr>
        <p:spPr>
          <a:xfrm>
            <a:off x="3272702" y="2736083"/>
            <a:ext cx="4185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Arial"/>
              <a:buNone/>
              <a:defRPr b="1" i="0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8" type="body"/>
          </p:nvPr>
        </p:nvSpPr>
        <p:spPr>
          <a:xfrm>
            <a:off x="3691199" y="2736083"/>
            <a:ext cx="21690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19" type="body"/>
          </p:nvPr>
        </p:nvSpPr>
        <p:spPr>
          <a:xfrm>
            <a:off x="3691199" y="2932152"/>
            <a:ext cx="21690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20" type="body"/>
          </p:nvPr>
        </p:nvSpPr>
        <p:spPr>
          <a:xfrm>
            <a:off x="3272702" y="3364413"/>
            <a:ext cx="4185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Arial"/>
              <a:buNone/>
              <a:defRPr b="1" i="0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21" type="body"/>
          </p:nvPr>
        </p:nvSpPr>
        <p:spPr>
          <a:xfrm>
            <a:off x="3691199" y="3364413"/>
            <a:ext cx="21690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22" type="body"/>
          </p:nvPr>
        </p:nvSpPr>
        <p:spPr>
          <a:xfrm>
            <a:off x="3691199" y="3560483"/>
            <a:ext cx="21690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4"/>
          <p:cNvSpPr txBox="1"/>
          <p:nvPr/>
        </p:nvSpPr>
        <p:spPr>
          <a:xfrm>
            <a:off x="545306" y="4740779"/>
            <a:ext cx="19539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8E8F9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800" u="none" cap="none" strike="noStrike">
              <a:solidFill>
                <a:srgbClr val="8E8F9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69052" y="4726613"/>
            <a:ext cx="631312" cy="136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6">
          <p15:clr>
            <a:srgbClr val="FBAE40"/>
          </p15:clr>
        </p15:guide>
        <p15:guide id="2" pos="5414">
          <p15:clr>
            <a:srgbClr val="FBAE40"/>
          </p15:clr>
        </p15:guide>
        <p15:guide id="3" orient="horz" pos="361">
          <p15:clr>
            <a:srgbClr val="FBAE40"/>
          </p15:clr>
        </p15:guide>
        <p15:guide id="4" orient="horz" pos="289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only">
  <p:cSld name="Text 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548656" y="1525988"/>
            <a:ext cx="5320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548656" y="2209748"/>
            <a:ext cx="53202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5"/>
          <p:cNvSpPr txBox="1"/>
          <p:nvPr/>
        </p:nvSpPr>
        <p:spPr>
          <a:xfrm>
            <a:off x="545306" y="4740779"/>
            <a:ext cx="19539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8E8F9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800" u="none" cap="none" strike="noStrike">
              <a:solidFill>
                <a:srgbClr val="8E8F9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70504" y="4729784"/>
            <a:ext cx="621706" cy="134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6">
          <p15:clr>
            <a:srgbClr val="FBAE40"/>
          </p15:clr>
        </p15:guide>
        <p15:guide id="2" pos="5414">
          <p15:clr>
            <a:srgbClr val="FBAE40"/>
          </p15:clr>
        </p15:guide>
        <p15:guide id="3" orient="horz" pos="361">
          <p15:clr>
            <a:srgbClr val="FBAE40"/>
          </p15:clr>
        </p15:guide>
        <p15:guide id="4" orient="horz" pos="289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uble text">
  <p:cSld name="Double 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548656" y="1327163"/>
            <a:ext cx="32679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2" type="body"/>
          </p:nvPr>
        </p:nvSpPr>
        <p:spPr>
          <a:xfrm>
            <a:off x="548656" y="2284250"/>
            <a:ext cx="32679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3" type="body"/>
          </p:nvPr>
        </p:nvSpPr>
        <p:spPr>
          <a:xfrm>
            <a:off x="5337729" y="1327163"/>
            <a:ext cx="32679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4" type="body"/>
          </p:nvPr>
        </p:nvSpPr>
        <p:spPr>
          <a:xfrm>
            <a:off x="5337729" y="2284250"/>
            <a:ext cx="32679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01" name="Google Shape;10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7713" y="928688"/>
            <a:ext cx="28575" cy="328610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545306" y="4740779"/>
            <a:ext cx="19539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8E8F9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800" u="none" cap="none" strike="noStrike">
              <a:solidFill>
                <a:srgbClr val="8E8F9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0504" y="4729784"/>
            <a:ext cx="621706" cy="134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6">
          <p15:clr>
            <a:srgbClr val="FBAE40"/>
          </p15:clr>
        </p15:guide>
        <p15:guide id="2" pos="5414">
          <p15:clr>
            <a:srgbClr val="FBAE40"/>
          </p15:clr>
        </p15:guide>
        <p15:guide id="3" orient="horz" pos="361">
          <p15:clr>
            <a:srgbClr val="FBAE40"/>
          </p15:clr>
        </p15:guide>
        <p15:guide id="4" orient="horz" pos="289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+ Image">
  <p:cSld name="Text + Imag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548656" y="1327163"/>
            <a:ext cx="32679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2" type="body"/>
          </p:nvPr>
        </p:nvSpPr>
        <p:spPr>
          <a:xfrm>
            <a:off x="548656" y="2284250"/>
            <a:ext cx="32679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7"/>
          <p:cNvSpPr/>
          <p:nvPr>
            <p:ph idx="3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7"/>
          <p:cNvSpPr txBox="1"/>
          <p:nvPr/>
        </p:nvSpPr>
        <p:spPr>
          <a:xfrm>
            <a:off x="545306" y="4740779"/>
            <a:ext cx="19539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8E8F9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800" u="none" cap="none" strike="noStrike">
              <a:solidFill>
                <a:srgbClr val="8E8F9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69052" y="4733756"/>
            <a:ext cx="631312" cy="136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6">
          <p15:clr>
            <a:srgbClr val="FBAE40"/>
          </p15:clr>
        </p15:guide>
        <p15:guide id="2" pos="5414">
          <p15:clr>
            <a:srgbClr val="FBAE40"/>
          </p15:clr>
        </p15:guide>
        <p15:guide id="3" orient="horz" pos="344">
          <p15:clr>
            <a:srgbClr val="FBAE40"/>
          </p15:clr>
        </p15:guide>
        <p15:guide id="4" orient="horz" pos="289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+ Text">
  <p:cSld name="Image + 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5331967" y="1327163"/>
            <a:ext cx="32679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2" type="body"/>
          </p:nvPr>
        </p:nvSpPr>
        <p:spPr>
          <a:xfrm>
            <a:off x="5331967" y="2284250"/>
            <a:ext cx="32679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8"/>
          <p:cNvSpPr/>
          <p:nvPr>
            <p:ph idx="3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70504" y="4729784"/>
            <a:ext cx="621706" cy="134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6">
          <p15:clr>
            <a:srgbClr val="FBAE40"/>
          </p15:clr>
        </p15:guide>
        <p15:guide id="2" pos="5414">
          <p15:clr>
            <a:srgbClr val="FBAE40"/>
          </p15:clr>
        </p15:guide>
        <p15:guide id="3" orient="horz" pos="361">
          <p15:clr>
            <a:srgbClr val="FBAE40"/>
          </p15:clr>
        </p15:guide>
        <p15:guide id="4" orient="horz" pos="289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+ Bullet list">
  <p:cSld name="Image + Bullet lis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5331967" y="1327163"/>
            <a:ext cx="32679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5331967" y="2284250"/>
            <a:ext cx="32679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3556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9"/>
          <p:cNvSpPr/>
          <p:nvPr>
            <p:ph idx="3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70504" y="4729784"/>
            <a:ext cx="621706" cy="134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6">
          <p15:clr>
            <a:srgbClr val="FBAE40"/>
          </p15:clr>
        </p15:guide>
        <p15:guide id="2" pos="5414">
          <p15:clr>
            <a:srgbClr val="FBAE40"/>
          </p15:clr>
        </p15:guide>
        <p15:guide id="3" orient="horz" pos="361">
          <p15:clr>
            <a:srgbClr val="FBAE40"/>
          </p15:clr>
        </p15:guide>
        <p15:guide id="4" orient="horz" pos="289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 1">
  <p:cSld name="Chart 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20"/>
          <p:cNvCxnSpPr/>
          <p:nvPr/>
        </p:nvCxnSpPr>
        <p:spPr>
          <a:xfrm>
            <a:off x="545306" y="1871663"/>
            <a:ext cx="2664600" cy="0"/>
          </a:xfrm>
          <a:prstGeom prst="straightConnector1">
            <a:avLst/>
          </a:prstGeom>
          <a:noFill/>
          <a:ln cap="flat" cmpd="sng" w="9525">
            <a:solidFill>
              <a:srgbClr val="97979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20"/>
          <p:cNvSpPr txBox="1"/>
          <p:nvPr/>
        </p:nvSpPr>
        <p:spPr>
          <a:xfrm>
            <a:off x="545306" y="4740779"/>
            <a:ext cx="19539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8E8F9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800" u="none" cap="none" strike="noStrike">
              <a:solidFill>
                <a:srgbClr val="8E8F9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551069" y="626955"/>
            <a:ext cx="5320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2" type="body"/>
          </p:nvPr>
        </p:nvSpPr>
        <p:spPr>
          <a:xfrm>
            <a:off x="551070" y="1086246"/>
            <a:ext cx="53202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871663"/>
            <a:ext cx="9144000" cy="32718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/>
          <p:nvPr>
            <p:ph idx="3" type="chart"/>
          </p:nvPr>
        </p:nvSpPr>
        <p:spPr>
          <a:xfrm>
            <a:off x="551069" y="2144110"/>
            <a:ext cx="8047500" cy="24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0504" y="4729784"/>
            <a:ext cx="621706" cy="134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6">
          <p15:clr>
            <a:srgbClr val="FBAE40"/>
          </p15:clr>
        </p15:guide>
        <p15:guide id="2" pos="5414">
          <p15:clr>
            <a:srgbClr val="FBAE40"/>
          </p15:clr>
        </p15:guide>
        <p15:guide id="3" orient="horz" pos="361">
          <p15:clr>
            <a:srgbClr val="FBAE40"/>
          </p15:clr>
        </p15:guide>
        <p15:guide id="4" orient="horz" pos="289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 2">
  <p:cSld name="Chart 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546953" y="1514105"/>
            <a:ext cx="25911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2" type="body"/>
          </p:nvPr>
        </p:nvSpPr>
        <p:spPr>
          <a:xfrm>
            <a:off x="546953" y="2292948"/>
            <a:ext cx="2591100" cy="1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794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31" name="Google Shape;131;p21"/>
          <p:cNvCxnSpPr/>
          <p:nvPr/>
        </p:nvCxnSpPr>
        <p:spPr>
          <a:xfrm>
            <a:off x="3273137" y="1559801"/>
            <a:ext cx="0" cy="2023800"/>
          </a:xfrm>
          <a:prstGeom prst="straightConnector1">
            <a:avLst/>
          </a:prstGeom>
          <a:noFill/>
          <a:ln cap="flat" cmpd="sng" w="9525">
            <a:solidFill>
              <a:srgbClr val="97979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2" name="Google Shape;13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73137" y="0"/>
            <a:ext cx="587086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545306" y="4740779"/>
            <a:ext cx="19539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8E8F9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800" u="none" cap="none" strike="noStrike">
              <a:solidFill>
                <a:srgbClr val="8E8F9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/>
          <p:nvPr>
            <p:ph idx="3" type="chart"/>
          </p:nvPr>
        </p:nvSpPr>
        <p:spPr>
          <a:xfrm>
            <a:off x="3965315" y="567311"/>
            <a:ext cx="4631700" cy="4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0504" y="4729784"/>
            <a:ext cx="621706" cy="134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6">
          <p15:clr>
            <a:srgbClr val="FBAE40"/>
          </p15:clr>
        </p15:guide>
        <p15:guide id="2" pos="5414">
          <p15:clr>
            <a:srgbClr val="FBAE40"/>
          </p15:clr>
        </p15:guide>
        <p15:guide id="3" orient="horz" pos="361">
          <p15:clr>
            <a:srgbClr val="FBAE40"/>
          </p15:clr>
        </p15:guide>
        <p15:guide id="4" orient="horz" pos="28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slide">
  <p:cSld name="CUSTOM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7979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79797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79797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79797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79797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79797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79797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79797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79797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" name="Google Shape;15;p3"/>
          <p:cNvSpPr txBox="1"/>
          <p:nvPr>
            <p:ph idx="2" type="title"/>
          </p:nvPr>
        </p:nvSpPr>
        <p:spPr>
          <a:xfrm>
            <a:off x="542475" y="878800"/>
            <a:ext cx="41907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2000">
                <a:solidFill>
                  <a:srgbClr val="39A94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42475" y="1867825"/>
            <a:ext cx="5569800" cy="24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 2_v2">
  <p:cSld name="Chart 2_v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546953" y="1514105"/>
            <a:ext cx="25911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2" type="body"/>
          </p:nvPr>
        </p:nvSpPr>
        <p:spPr>
          <a:xfrm>
            <a:off x="546953" y="2292948"/>
            <a:ext cx="2591100" cy="1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794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39" name="Google Shape;139;p22"/>
          <p:cNvCxnSpPr/>
          <p:nvPr/>
        </p:nvCxnSpPr>
        <p:spPr>
          <a:xfrm>
            <a:off x="3273137" y="1559801"/>
            <a:ext cx="0" cy="2023800"/>
          </a:xfrm>
          <a:prstGeom prst="straightConnector1">
            <a:avLst/>
          </a:prstGeom>
          <a:noFill/>
          <a:ln cap="flat" cmpd="sng" w="9525">
            <a:solidFill>
              <a:srgbClr val="97979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22"/>
          <p:cNvSpPr txBox="1"/>
          <p:nvPr/>
        </p:nvSpPr>
        <p:spPr>
          <a:xfrm>
            <a:off x="545306" y="4740779"/>
            <a:ext cx="19539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8E8F9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800" u="none" cap="none" strike="noStrike">
              <a:solidFill>
                <a:srgbClr val="8E8F9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2"/>
          <p:cNvSpPr/>
          <p:nvPr>
            <p:ph idx="3" type="chart"/>
          </p:nvPr>
        </p:nvSpPr>
        <p:spPr>
          <a:xfrm>
            <a:off x="3965315" y="567311"/>
            <a:ext cx="4631700" cy="4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70504" y="4729784"/>
            <a:ext cx="621706" cy="134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6">
          <p15:clr>
            <a:srgbClr val="FBAE40"/>
          </p15:clr>
        </p15:guide>
        <p15:guide id="2" pos="5414">
          <p15:clr>
            <a:srgbClr val="FBAE40"/>
          </p15:clr>
        </p15:guide>
        <p15:guide id="3" orient="horz" pos="361">
          <p15:clr>
            <a:srgbClr val="FBAE40"/>
          </p15:clr>
        </p15:guide>
        <p15:guide id="4" orient="horz" pos="289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ttention page">
  <p:cSld name="Attention page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545306" y="4740779"/>
            <a:ext cx="19539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8E8F9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800" u="none" cap="none" strike="noStrike">
              <a:solidFill>
                <a:srgbClr val="8E8F9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548656" y="2080617"/>
            <a:ext cx="53085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b="1" i="0" sz="6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2" type="body"/>
          </p:nvPr>
        </p:nvSpPr>
        <p:spPr>
          <a:xfrm>
            <a:off x="545306" y="2940985"/>
            <a:ext cx="53118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70504" y="4729784"/>
            <a:ext cx="621706" cy="134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6">
          <p15:clr>
            <a:srgbClr val="FBAE40"/>
          </p15:clr>
        </p15:guide>
        <p15:guide id="2" orient="horz" pos="361">
          <p15:clr>
            <a:srgbClr val="FBAE40"/>
          </p15:clr>
        </p15:guide>
        <p15:guide id="3" orient="horz" pos="2896">
          <p15:clr>
            <a:srgbClr val="FBAE40"/>
          </p15:clr>
        </p15:guide>
        <p15:guide id="4" pos="541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-screen image">
  <p:cSld name="Full-screen image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577972" y="1170368"/>
            <a:ext cx="25806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69052" y="4726613"/>
            <a:ext cx="631312" cy="136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 page">
  <p:cSld name="Thank you pag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548656" y="1023837"/>
            <a:ext cx="53274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5"/>
          <p:cNvSpPr/>
          <p:nvPr/>
        </p:nvSpPr>
        <p:spPr>
          <a:xfrm>
            <a:off x="6007894" y="0"/>
            <a:ext cx="3136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155" name="Google Shape;15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69052" y="4726613"/>
            <a:ext cx="631312" cy="13658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>
            <p:ph idx="2" type="body"/>
          </p:nvPr>
        </p:nvSpPr>
        <p:spPr>
          <a:xfrm>
            <a:off x="552450" y="3046810"/>
            <a:ext cx="22263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3" type="body"/>
          </p:nvPr>
        </p:nvSpPr>
        <p:spPr>
          <a:xfrm>
            <a:off x="552450" y="3293119"/>
            <a:ext cx="22263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4" type="body"/>
          </p:nvPr>
        </p:nvSpPr>
        <p:spPr>
          <a:xfrm>
            <a:off x="552450" y="3540551"/>
            <a:ext cx="2226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5" type="body"/>
          </p:nvPr>
        </p:nvSpPr>
        <p:spPr>
          <a:xfrm>
            <a:off x="552450" y="1660922"/>
            <a:ext cx="22263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6" type="body"/>
          </p:nvPr>
        </p:nvSpPr>
        <p:spPr>
          <a:xfrm>
            <a:off x="552450" y="1907231"/>
            <a:ext cx="22263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5"/>
          <p:cNvSpPr txBox="1"/>
          <p:nvPr>
            <p:ph idx="7" type="body"/>
          </p:nvPr>
        </p:nvSpPr>
        <p:spPr>
          <a:xfrm>
            <a:off x="552450" y="2154664"/>
            <a:ext cx="2226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8" type="body"/>
          </p:nvPr>
        </p:nvSpPr>
        <p:spPr>
          <a:xfrm>
            <a:off x="3002756" y="3046810"/>
            <a:ext cx="22263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9" type="body"/>
          </p:nvPr>
        </p:nvSpPr>
        <p:spPr>
          <a:xfrm>
            <a:off x="3002756" y="3293119"/>
            <a:ext cx="22263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3" type="body"/>
          </p:nvPr>
        </p:nvSpPr>
        <p:spPr>
          <a:xfrm>
            <a:off x="3002756" y="3540551"/>
            <a:ext cx="2226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5"/>
          <p:cNvSpPr txBox="1"/>
          <p:nvPr>
            <p:ph idx="14" type="body"/>
          </p:nvPr>
        </p:nvSpPr>
        <p:spPr>
          <a:xfrm>
            <a:off x="3002756" y="1660922"/>
            <a:ext cx="22263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5"/>
          <p:cNvSpPr txBox="1"/>
          <p:nvPr>
            <p:ph idx="15" type="body"/>
          </p:nvPr>
        </p:nvSpPr>
        <p:spPr>
          <a:xfrm>
            <a:off x="3002756" y="1907231"/>
            <a:ext cx="22263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5"/>
          <p:cNvSpPr txBox="1"/>
          <p:nvPr>
            <p:ph idx="16" type="body"/>
          </p:nvPr>
        </p:nvSpPr>
        <p:spPr>
          <a:xfrm>
            <a:off x="3002756" y="2154664"/>
            <a:ext cx="2226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61">
          <p15:clr>
            <a:srgbClr val="FBAE40"/>
          </p15:clr>
        </p15:guide>
        <p15:guide id="2" orient="horz" pos="2896">
          <p15:clr>
            <a:srgbClr val="FBAE40"/>
          </p15:clr>
        </p15:guide>
        <p15:guide id="3" pos="346">
          <p15:clr>
            <a:srgbClr val="FBAE40"/>
          </p15:clr>
        </p15:guide>
        <p15:guide id="4" pos="541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/>
        </p:nvSpPr>
        <p:spPr>
          <a:xfrm>
            <a:off x="550800" y="270450"/>
            <a:ext cx="25887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Presentation title, here as a reminder</a:t>
            </a:r>
            <a:endParaRPr b="0" i="0" sz="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6" name="Google Shape;176;p27"/>
          <p:cNvSpPr txBox="1"/>
          <p:nvPr>
            <p:ph idx="2" type="sldNum"/>
          </p:nvPr>
        </p:nvSpPr>
        <p:spPr>
          <a:xfrm>
            <a:off x="550800" y="4730944"/>
            <a:ext cx="548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0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2751" y="4726025"/>
            <a:ext cx="599499" cy="1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 rotWithShape="1">
          <a:blip r:embed="rId4">
            <a:alphaModFix/>
          </a:blip>
          <a:srcRect b="555" l="25039" r="18077" t="3474"/>
          <a:stretch/>
        </p:blipFill>
        <p:spPr>
          <a:xfrm>
            <a:off x="4576950" y="0"/>
            <a:ext cx="4567052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con título 1">
  <p:cSld name="TITLE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/>
        </p:nvSpPr>
        <p:spPr>
          <a:xfrm>
            <a:off x="550800" y="1065475"/>
            <a:ext cx="25887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Presentation title, here as a reminder</a:t>
            </a:r>
            <a:endParaRPr b="0" i="0" sz="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3" name="Google Shape;183;p28"/>
          <p:cNvSpPr txBox="1"/>
          <p:nvPr>
            <p:ph idx="2" type="sldNum"/>
          </p:nvPr>
        </p:nvSpPr>
        <p:spPr>
          <a:xfrm>
            <a:off x="550800" y="4730944"/>
            <a:ext cx="548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0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2751" y="4726025"/>
            <a:ext cx="599499" cy="1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 rotWithShape="1">
          <a:blip r:embed="rId4">
            <a:alphaModFix/>
          </a:blip>
          <a:srcRect b="580" l="26089" r="14639" t="-580"/>
          <a:stretch/>
        </p:blipFill>
        <p:spPr>
          <a:xfrm>
            <a:off x="4576950" y="0"/>
            <a:ext cx="4567052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550800" y="270450"/>
            <a:ext cx="25887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Presentation title, here as a reminder</a:t>
            </a:r>
            <a:endParaRPr b="0" i="0" sz="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550800" y="4730944"/>
            <a:ext cx="548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0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2751" y="4726025"/>
            <a:ext cx="599499" cy="1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9"/>
          <p:cNvSpPr txBox="1"/>
          <p:nvPr/>
        </p:nvSpPr>
        <p:spPr>
          <a:xfrm>
            <a:off x="550802" y="1977361"/>
            <a:ext cx="558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" sz="3300" u="none" cap="none" strike="noStrike">
                <a:solidFill>
                  <a:srgbClr val="39A949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i="0" sz="3300" u="none" cap="none" strike="noStrike">
              <a:solidFill>
                <a:srgbClr val="39A9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561017" y="1010708"/>
            <a:ext cx="5101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s" sz="2700" u="none" cap="none" strike="noStrike">
                <a:solidFill>
                  <a:srgbClr val="39A949"/>
                </a:solidFill>
                <a:latin typeface="Roboto"/>
                <a:ea typeface="Roboto"/>
                <a:cs typeface="Roboto"/>
                <a:sym typeface="Roboto"/>
              </a:rPr>
              <a:t>sadada</a:t>
            </a:r>
            <a:endParaRPr b="1" i="0" sz="2700" u="none" cap="none" strike="noStrike">
              <a:solidFill>
                <a:srgbClr val="39A9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1108800" y="2017552"/>
            <a:ext cx="28920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  <a:t>This is an index title</a:t>
            </a:r>
            <a:endParaRPr b="1" i="0" sz="13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1108798" y="2238787"/>
            <a:ext cx="28920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  <a:t>This is not</a:t>
            </a:r>
            <a:endParaRPr b="0" i="0" sz="11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550802" y="2815135"/>
            <a:ext cx="558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" sz="3300" u="none" cap="none" strike="noStrike">
                <a:solidFill>
                  <a:srgbClr val="39A949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i="0" sz="3300" u="none" cap="none" strike="noStrike">
              <a:solidFill>
                <a:srgbClr val="39A9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1108798" y="2815135"/>
            <a:ext cx="28920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  <a:t>This is an index title</a:t>
            </a:r>
            <a:endParaRPr b="1" i="0" sz="13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1108798" y="3076561"/>
            <a:ext cx="28920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  <a:t>This is not</a:t>
            </a:r>
            <a:endParaRPr b="0" i="0" sz="11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550802" y="3652909"/>
            <a:ext cx="558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" sz="3300" u="none" cap="none" strike="noStrike">
                <a:solidFill>
                  <a:srgbClr val="39A949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i="0" sz="3300" u="none" cap="none" strike="noStrike">
              <a:solidFill>
                <a:srgbClr val="39A9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1108798" y="3652909"/>
            <a:ext cx="28920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  <a:t>This is an index title</a:t>
            </a:r>
            <a:endParaRPr b="1" i="0" sz="13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1108798" y="3914335"/>
            <a:ext cx="28920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  <a:t>This is not</a:t>
            </a:r>
            <a:endParaRPr b="0" i="0" sz="11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4193078" y="1977361"/>
            <a:ext cx="558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" sz="3300" u="none" cap="none" strike="noStrike">
                <a:solidFill>
                  <a:srgbClr val="39A949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i="0" sz="3300" u="none" cap="none" strike="noStrike">
              <a:solidFill>
                <a:srgbClr val="39A9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4751074" y="1977361"/>
            <a:ext cx="28920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  <a:t>This is an index title</a:t>
            </a:r>
            <a:endParaRPr b="1" i="0" sz="13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4751074" y="2238787"/>
            <a:ext cx="28920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  <a:t>This is not</a:t>
            </a:r>
            <a:endParaRPr b="0" i="0" sz="11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4193078" y="2815135"/>
            <a:ext cx="558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" sz="3300" u="none" cap="none" strike="noStrike">
                <a:solidFill>
                  <a:srgbClr val="39A949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b="1" i="0" sz="3300" u="none" cap="none" strike="noStrike">
              <a:solidFill>
                <a:srgbClr val="39A9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4751074" y="2815135"/>
            <a:ext cx="28920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  <a:t>This is an index title</a:t>
            </a:r>
            <a:endParaRPr b="1" i="0" sz="13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4751074" y="3076561"/>
            <a:ext cx="28920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  <a:t>This is not</a:t>
            </a:r>
            <a:endParaRPr b="0" i="0" sz="11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4193078" y="3652909"/>
            <a:ext cx="558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" sz="3300" u="none" cap="none" strike="noStrike">
                <a:solidFill>
                  <a:srgbClr val="39A949"/>
                </a:solidFill>
                <a:latin typeface="Roboto"/>
                <a:ea typeface="Roboto"/>
                <a:cs typeface="Roboto"/>
                <a:sym typeface="Roboto"/>
              </a:rPr>
              <a:t>06</a:t>
            </a:r>
            <a:endParaRPr b="1" i="0" sz="3300" u="none" cap="none" strike="noStrike">
              <a:solidFill>
                <a:srgbClr val="39A9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4751074" y="3652909"/>
            <a:ext cx="28920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  <a:t>This is an index title</a:t>
            </a:r>
            <a:endParaRPr b="1" i="0" sz="13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4751074" y="3914335"/>
            <a:ext cx="28920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  <a:t>This is not</a:t>
            </a:r>
            <a:endParaRPr b="0" i="0" sz="11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 1">
  <p:cSld name="CUSTOM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/>
        </p:nvSpPr>
        <p:spPr>
          <a:xfrm>
            <a:off x="4576950" y="676125"/>
            <a:ext cx="336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es" sz="6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Wait</a:t>
            </a:r>
            <a:endParaRPr b="1" i="0" sz="6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4576950" y="1435900"/>
            <a:ext cx="336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" sz="4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Wait</a:t>
            </a:r>
            <a:endParaRPr b="1" i="0" sz="4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4576950" y="2015450"/>
            <a:ext cx="336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Wait</a:t>
            </a:r>
            <a:endParaRPr b="1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CUSTOM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" y="2"/>
            <a:ext cx="9143803" cy="5143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2748" y="4729552"/>
            <a:ext cx="599504" cy="13017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idx="2" type="title"/>
          </p:nvPr>
        </p:nvSpPr>
        <p:spPr>
          <a:xfrm>
            <a:off x="506425" y="2077200"/>
            <a:ext cx="4977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slide">
  <p:cSld name="CUSTOM_3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1617" r="954" t="0"/>
          <a:stretch/>
        </p:blipFill>
        <p:spPr>
          <a:xfrm>
            <a:off x="4572000" y="0"/>
            <a:ext cx="4572001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2" type="title"/>
          </p:nvPr>
        </p:nvSpPr>
        <p:spPr>
          <a:xfrm>
            <a:off x="538100" y="2481472"/>
            <a:ext cx="32205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2500">
                <a:solidFill>
                  <a:srgbClr val="39A9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3" type="title"/>
          </p:nvPr>
        </p:nvSpPr>
        <p:spPr>
          <a:xfrm>
            <a:off x="538100" y="1514628"/>
            <a:ext cx="18597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6600">
                <a:solidFill>
                  <a:srgbClr val="39A9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ttention-grabbing slide (massive text)">
  <p:cSld name="CUSTOM_4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2" type="title"/>
          </p:nvPr>
        </p:nvSpPr>
        <p:spPr>
          <a:xfrm>
            <a:off x="538100" y="2142150"/>
            <a:ext cx="55479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6600">
                <a:solidFill>
                  <a:srgbClr val="39A9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 1_v2">
  <p:cSld name="Chart 1_v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8"/>
          <p:cNvCxnSpPr/>
          <p:nvPr/>
        </p:nvCxnSpPr>
        <p:spPr>
          <a:xfrm>
            <a:off x="545306" y="1871663"/>
            <a:ext cx="2664600" cy="0"/>
          </a:xfrm>
          <a:prstGeom prst="straightConnector1">
            <a:avLst/>
          </a:prstGeom>
          <a:noFill/>
          <a:ln cap="flat" cmpd="sng" w="9525">
            <a:solidFill>
              <a:srgbClr val="97979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8"/>
          <p:cNvSpPr txBox="1"/>
          <p:nvPr/>
        </p:nvSpPr>
        <p:spPr>
          <a:xfrm>
            <a:off x="545306" y="4740779"/>
            <a:ext cx="19539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8E8F9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800" u="none" cap="none" strike="noStrike">
              <a:solidFill>
                <a:srgbClr val="8E8F9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551069" y="626955"/>
            <a:ext cx="5320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551070" y="1086246"/>
            <a:ext cx="53202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8"/>
          <p:cNvSpPr/>
          <p:nvPr>
            <p:ph idx="3" type="chart"/>
          </p:nvPr>
        </p:nvSpPr>
        <p:spPr>
          <a:xfrm>
            <a:off x="551069" y="2144110"/>
            <a:ext cx="8047500" cy="24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70504" y="4729784"/>
            <a:ext cx="621706" cy="134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6">
          <p15:clr>
            <a:srgbClr val="FBAE40"/>
          </p15:clr>
        </p15:guide>
        <p15:guide id="2" pos="5414">
          <p15:clr>
            <a:srgbClr val="FBAE40"/>
          </p15:clr>
        </p15:guide>
        <p15:guide id="3" orient="horz" pos="361">
          <p15:clr>
            <a:srgbClr val="FBAE40"/>
          </p15:clr>
        </p15:guide>
        <p15:guide id="4" orient="horz" pos="28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">
  <p:cSld name="Titel und Inhal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73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0" name="Google Shape;40;p9"/>
          <p:cNvCxnSpPr/>
          <p:nvPr/>
        </p:nvCxnSpPr>
        <p:spPr>
          <a:xfrm>
            <a:off x="0" y="1012984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457200" y="110716"/>
            <a:ext cx="641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B133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76B1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A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A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A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A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A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A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A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A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A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schnitts-&#10;überschrift">
  <p:cSld name="Abschnitts-&#10;überschrif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4650581" y="0"/>
            <a:ext cx="44934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543994" y="2571750"/>
            <a:ext cx="32748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Arial"/>
              <a:buNone/>
              <a:defRPr b="1" i="0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0"/>
          <p:cNvSpPr txBox="1"/>
          <p:nvPr/>
        </p:nvSpPr>
        <p:spPr>
          <a:xfrm>
            <a:off x="545306" y="4740779"/>
            <a:ext cx="19539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8E8F9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800" u="none" cap="none" strike="noStrike">
              <a:solidFill>
                <a:srgbClr val="8E8F9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543994" y="1603159"/>
            <a:ext cx="1217100" cy="9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b="1" i="0" sz="6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8" name="Google Shape;4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69052" y="4726613"/>
            <a:ext cx="631312" cy="136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6">
          <p15:clr>
            <a:srgbClr val="FBAE40"/>
          </p15:clr>
        </p15:guide>
        <p15:guide id="2" pos="5414">
          <p15:clr>
            <a:srgbClr val="FBAE40"/>
          </p15:clr>
        </p15:guide>
        <p15:guide id="3" orient="horz" pos="344">
          <p15:clr>
            <a:srgbClr val="FBAE40"/>
          </p15:clr>
        </p15:guide>
        <p15:guide id="4" orient="horz" pos="28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uidelines: Colors &amp; Typescale">
  <p:cSld name="Guidelines: Colors &amp; Typesca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658710" y="560664"/>
            <a:ext cx="39558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b="1" i="0" sz="6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4655360" y="2142626"/>
            <a:ext cx="39558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Arial"/>
              <a:buNone/>
              <a:defRPr b="1" i="0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3" type="body"/>
          </p:nvPr>
        </p:nvSpPr>
        <p:spPr>
          <a:xfrm>
            <a:off x="4655360" y="2665765"/>
            <a:ext cx="39558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4" type="body"/>
          </p:nvPr>
        </p:nvSpPr>
        <p:spPr>
          <a:xfrm>
            <a:off x="4655360" y="3185479"/>
            <a:ext cx="39558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1"/>
          <p:cNvSpPr txBox="1"/>
          <p:nvPr>
            <p:ph idx="5" type="body"/>
          </p:nvPr>
        </p:nvSpPr>
        <p:spPr>
          <a:xfrm>
            <a:off x="4655360" y="3576570"/>
            <a:ext cx="39558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6" type="body"/>
          </p:nvPr>
        </p:nvSpPr>
        <p:spPr>
          <a:xfrm>
            <a:off x="4655360" y="3838105"/>
            <a:ext cx="39558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7" type="body"/>
          </p:nvPr>
        </p:nvSpPr>
        <p:spPr>
          <a:xfrm>
            <a:off x="4655360" y="4278598"/>
            <a:ext cx="39558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E8F92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E8F9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8" type="body"/>
          </p:nvPr>
        </p:nvSpPr>
        <p:spPr>
          <a:xfrm>
            <a:off x="4655360" y="1515056"/>
            <a:ext cx="39558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70504" y="4729784"/>
            <a:ext cx="621706" cy="13450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idx="9" type="body"/>
          </p:nvPr>
        </p:nvSpPr>
        <p:spPr>
          <a:xfrm>
            <a:off x="529541" y="560664"/>
            <a:ext cx="2978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0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7979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79797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79797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79797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79797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79797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79797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79797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79797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97979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02750" y="4728743"/>
            <a:ext cx="599504" cy="13017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2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Relationship Id="rId8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1" name="Google Shape;22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" y="2"/>
            <a:ext cx="9143803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 txBox="1"/>
          <p:nvPr>
            <p:ph idx="4294967295" type="title"/>
          </p:nvPr>
        </p:nvSpPr>
        <p:spPr>
          <a:xfrm>
            <a:off x="542375" y="1499000"/>
            <a:ext cx="5421000" cy="22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3600">
                <a:solidFill>
                  <a:srgbClr val="FFFFFF"/>
                </a:solidFill>
              </a:rPr>
              <a:t>Matching Customer Requests with Supply in Smava’s personal loan marketplace</a:t>
            </a:r>
            <a:endParaRPr b="1" sz="3600">
              <a:solidFill>
                <a:srgbClr val="FFFFFF"/>
              </a:solidFill>
            </a:endParaRPr>
          </a:p>
        </p:txBody>
      </p:sp>
      <p:pic>
        <p:nvPicPr>
          <p:cNvPr id="223" name="Google Shape;22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2748" y="4729552"/>
            <a:ext cx="599504" cy="13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>
            <p:ph idx="4294967295" type="title"/>
          </p:nvPr>
        </p:nvSpPr>
        <p:spPr>
          <a:xfrm>
            <a:off x="552625" y="1595975"/>
            <a:ext cx="32694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2000">
                <a:solidFill>
                  <a:srgbClr val="39A949"/>
                </a:solidFill>
              </a:rPr>
              <a:t>Banks</a:t>
            </a:r>
            <a:endParaRPr b="1" sz="2000">
              <a:solidFill>
                <a:srgbClr val="39A949"/>
              </a:solidFill>
            </a:endParaRPr>
          </a:p>
        </p:txBody>
      </p:sp>
      <p:sp>
        <p:nvSpPr>
          <p:cNvPr id="351" name="Google Shape;351;p40"/>
          <p:cNvSpPr txBox="1"/>
          <p:nvPr>
            <p:ph idx="4294967295" type="title"/>
          </p:nvPr>
        </p:nvSpPr>
        <p:spPr>
          <a:xfrm>
            <a:off x="552625" y="2145725"/>
            <a:ext cx="3269400" cy="15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>
                <a:solidFill>
                  <a:schemeClr val="accent6"/>
                </a:solidFill>
              </a:rPr>
              <a:t>We see them interact with many different types of customers : we know banks preferences</a:t>
            </a:r>
            <a:endParaRPr sz="1200">
              <a:solidFill>
                <a:schemeClr val="accent6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>
                <a:solidFill>
                  <a:schemeClr val="accent6"/>
                </a:solidFill>
              </a:rPr>
              <a:t>But, banks actively manage their risk exposure - bank’s preferences are regularly changing</a:t>
            </a:r>
            <a:endParaRPr sz="1200">
              <a:solidFill>
                <a:schemeClr val="accent6"/>
              </a:solidFill>
            </a:endParaRPr>
          </a:p>
        </p:txBody>
      </p:sp>
      <p:sp>
        <p:nvSpPr>
          <p:cNvPr id="352" name="Google Shape;352;p40"/>
          <p:cNvSpPr txBox="1"/>
          <p:nvPr>
            <p:ph idx="4294967295" type="title"/>
          </p:nvPr>
        </p:nvSpPr>
        <p:spPr>
          <a:xfrm>
            <a:off x="5332850" y="1595975"/>
            <a:ext cx="32694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2000">
                <a:solidFill>
                  <a:srgbClr val="39A949"/>
                </a:solidFill>
              </a:rPr>
              <a:t>Customers</a:t>
            </a:r>
            <a:endParaRPr b="1" sz="2000">
              <a:solidFill>
                <a:srgbClr val="39A949"/>
              </a:solidFill>
            </a:endParaRPr>
          </a:p>
        </p:txBody>
      </p:sp>
      <p:sp>
        <p:nvSpPr>
          <p:cNvPr id="353" name="Google Shape;353;p40"/>
          <p:cNvSpPr txBox="1"/>
          <p:nvPr>
            <p:ph idx="4294967295" type="title"/>
          </p:nvPr>
        </p:nvSpPr>
        <p:spPr>
          <a:xfrm>
            <a:off x="5332850" y="2145725"/>
            <a:ext cx="3269400" cy="15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>
                <a:solidFill>
                  <a:schemeClr val="accent6"/>
                </a:solidFill>
              </a:rPr>
              <a:t>Unlike Facebook, we don’t observe the same customer choices over and over again. </a:t>
            </a:r>
            <a:endParaRPr sz="1200">
              <a:solidFill>
                <a:schemeClr val="accent6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>
                <a:solidFill>
                  <a:schemeClr val="accent6"/>
                </a:solidFill>
              </a:rPr>
              <a:t>But we know customer preferences by observing similar customers. </a:t>
            </a:r>
            <a:endParaRPr sz="1200">
              <a:solidFill>
                <a:srgbClr val="0F3218"/>
              </a:solidFill>
            </a:endParaRPr>
          </a:p>
        </p:txBody>
      </p:sp>
      <p:cxnSp>
        <p:nvCxnSpPr>
          <p:cNvPr id="354" name="Google Shape;354;p40"/>
          <p:cNvCxnSpPr/>
          <p:nvPr/>
        </p:nvCxnSpPr>
        <p:spPr>
          <a:xfrm>
            <a:off x="4572000" y="1440750"/>
            <a:ext cx="0" cy="2262000"/>
          </a:xfrm>
          <a:prstGeom prst="straightConnector1">
            <a:avLst/>
          </a:prstGeom>
          <a:noFill/>
          <a:ln cap="flat" cmpd="sng" w="9525">
            <a:solidFill>
              <a:srgbClr val="97979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5" name="Google Shape;355;p40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6" name="Google Shape;356;p40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57" name="Google Shape;357;p40"/>
          <p:cNvSpPr txBox="1"/>
          <p:nvPr>
            <p:ph idx="4294967295" type="title"/>
          </p:nvPr>
        </p:nvSpPr>
        <p:spPr>
          <a:xfrm>
            <a:off x="552625" y="834600"/>
            <a:ext cx="5328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2000">
                <a:solidFill>
                  <a:srgbClr val="39A949"/>
                </a:solidFill>
              </a:rPr>
              <a:t>How much do we know about each side?</a:t>
            </a:r>
            <a:endParaRPr b="1" sz="2000">
              <a:solidFill>
                <a:srgbClr val="39A94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smava Master Presentation Template - Introduction</a:t>
            </a:r>
            <a:endParaRPr/>
          </a:p>
        </p:txBody>
      </p:sp>
      <p:sp>
        <p:nvSpPr>
          <p:cNvPr id="363" name="Google Shape;363;p41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64" name="Google Shape;364;p41"/>
          <p:cNvSpPr txBox="1"/>
          <p:nvPr/>
        </p:nvSpPr>
        <p:spPr>
          <a:xfrm>
            <a:off x="584925" y="920750"/>
            <a:ext cx="5845800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rgbClr val="39A949"/>
                </a:solidFill>
                <a:latin typeface="Roboto"/>
                <a:ea typeface="Roboto"/>
                <a:cs typeface="Roboto"/>
                <a:sym typeface="Roboto"/>
              </a:rPr>
              <a:t>Smava marketplace</a:t>
            </a:r>
            <a:endParaRPr b="1" i="0" sz="2000" u="none" cap="none" strike="noStrike">
              <a:solidFill>
                <a:srgbClr val="39A9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Font typeface="Roboto"/>
              <a:buChar char="●"/>
            </a:pPr>
            <a:r>
              <a:rPr b="0" i="0" lang="es" sz="12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  <a:t>Efficient matching</a:t>
            </a:r>
            <a:endParaRPr b="0" i="0" sz="12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Font typeface="Roboto"/>
              <a:buChar char="○"/>
            </a:pPr>
            <a:r>
              <a:rPr b="0" i="0" lang="es" sz="12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  <a:t>Customer mostly care about the </a:t>
            </a:r>
            <a:r>
              <a:rPr b="1" i="0" lang="es" sz="12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  <a:t>interest rate</a:t>
            </a:r>
            <a:endParaRPr b="1" i="0" sz="12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Font typeface="Roboto"/>
              <a:buChar char="○"/>
            </a:pPr>
            <a:r>
              <a:rPr b="0" i="0" lang="es" sz="12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  <a:t>Banks care about number of requests they receive vs the number of payouts they provide. Banks do not like </a:t>
            </a:r>
            <a:r>
              <a:rPr b="1" i="0" lang="es" sz="12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  <a:t>waste</a:t>
            </a:r>
            <a:endParaRPr b="1" i="0" sz="12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Font typeface="Roboto"/>
              <a:buChar char="○"/>
            </a:pPr>
            <a:r>
              <a:rPr b="0" i="0" lang="es" sz="12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  <a:t>smava’s  mission is to assist the customer find the best deal on the marketplace</a:t>
            </a:r>
            <a:endParaRPr b="0" i="0" sz="12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Font typeface="Roboto"/>
              <a:buChar char="■"/>
            </a:pPr>
            <a:r>
              <a:rPr b="0" i="0" lang="es" sz="12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  <a:t>smava is concerned both with the </a:t>
            </a:r>
            <a:r>
              <a:rPr b="1" i="0" lang="es" sz="12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  <a:t>interest rate</a:t>
            </a:r>
            <a:r>
              <a:rPr b="0" i="0" lang="es" sz="12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  <a:t> of the offer AND the </a:t>
            </a:r>
            <a:r>
              <a:rPr b="1" i="0" lang="es" sz="12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  <a:t>realisability of the offer</a:t>
            </a:r>
            <a:r>
              <a:rPr b="0" i="0" lang="es" sz="12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  <a:t> (measured by probability to get the offer)</a:t>
            </a:r>
            <a:endParaRPr b="0" i="0" sz="12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Font typeface="Roboto"/>
              <a:buChar char="○"/>
            </a:pPr>
            <a:r>
              <a:rPr b="0" i="0" lang="es" sz="12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  <a:t>smava gets paid commission by the bank and is free for customers to use</a:t>
            </a:r>
            <a:endParaRPr b="0" i="0" sz="12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>
            <p:ph idx="4294967295" type="title"/>
          </p:nvPr>
        </p:nvSpPr>
        <p:spPr>
          <a:xfrm>
            <a:off x="552625" y="1595975"/>
            <a:ext cx="5328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2000">
                <a:solidFill>
                  <a:srgbClr val="39A949"/>
                </a:solidFill>
              </a:rPr>
              <a:t>Application engine - objectives</a:t>
            </a:r>
            <a:endParaRPr b="1" sz="2000">
              <a:solidFill>
                <a:srgbClr val="39A949"/>
              </a:solidFill>
            </a:endParaRPr>
          </a:p>
        </p:txBody>
      </p:sp>
      <p:sp>
        <p:nvSpPr>
          <p:cNvPr id="370" name="Google Shape;370;p42"/>
          <p:cNvSpPr txBox="1"/>
          <p:nvPr>
            <p:ph idx="4294967295" type="title"/>
          </p:nvPr>
        </p:nvSpPr>
        <p:spPr>
          <a:xfrm>
            <a:off x="552625" y="2145725"/>
            <a:ext cx="5328900" cy="15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●"/>
            </a:pPr>
            <a:r>
              <a:rPr lang="es" sz="1200">
                <a:solidFill>
                  <a:srgbClr val="0F3218"/>
                </a:solidFill>
              </a:rPr>
              <a:t>Efficient matching</a:t>
            </a:r>
            <a:endParaRPr sz="1200">
              <a:solidFill>
                <a:srgbClr val="0F3218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○"/>
            </a:pPr>
            <a:r>
              <a:rPr lang="es" sz="1200">
                <a:solidFill>
                  <a:srgbClr val="0F3218"/>
                </a:solidFill>
              </a:rPr>
              <a:t>Get the best offers for the customer</a:t>
            </a:r>
            <a:endParaRPr sz="1200">
              <a:solidFill>
                <a:srgbClr val="0F3218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○"/>
            </a:pPr>
            <a:r>
              <a:rPr lang="es" sz="1200">
                <a:solidFill>
                  <a:srgbClr val="0F3218"/>
                </a:solidFill>
              </a:rPr>
              <a:t>Reduce waste for banks</a:t>
            </a:r>
            <a:endParaRPr sz="1200">
              <a:solidFill>
                <a:srgbClr val="0F3218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○"/>
            </a:pPr>
            <a:r>
              <a:rPr lang="es" sz="1200">
                <a:solidFill>
                  <a:srgbClr val="0F3218"/>
                </a:solidFill>
              </a:rPr>
              <a:t>Fast response</a:t>
            </a:r>
            <a:endParaRPr sz="1200">
              <a:solidFill>
                <a:srgbClr val="0F321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F3218"/>
              </a:solidFill>
            </a:endParaRPr>
          </a:p>
        </p:txBody>
      </p:sp>
      <p:sp>
        <p:nvSpPr>
          <p:cNvPr id="371" name="Google Shape;371;p42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p42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43"/>
          <p:cNvPicPr preferRelativeResize="0"/>
          <p:nvPr/>
        </p:nvPicPr>
        <p:blipFill rotWithShape="1">
          <a:blip r:embed="rId3">
            <a:alphaModFix/>
          </a:blip>
          <a:srcRect b="0" l="1617" r="954" t="0"/>
          <a:stretch/>
        </p:blipFill>
        <p:spPr>
          <a:xfrm>
            <a:off x="4572000" y="0"/>
            <a:ext cx="4572001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3"/>
          <p:cNvSpPr txBox="1"/>
          <p:nvPr>
            <p:ph idx="4294967295" type="title"/>
          </p:nvPr>
        </p:nvSpPr>
        <p:spPr>
          <a:xfrm>
            <a:off x="542375" y="2500550"/>
            <a:ext cx="37911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2500">
                <a:solidFill>
                  <a:srgbClr val="39A949"/>
                </a:solidFill>
              </a:rPr>
              <a:t>How?</a:t>
            </a:r>
            <a:endParaRPr b="1" sz="2500">
              <a:solidFill>
                <a:srgbClr val="39A949"/>
              </a:solidFill>
            </a:endParaRPr>
          </a:p>
        </p:txBody>
      </p:sp>
      <p:pic>
        <p:nvPicPr>
          <p:cNvPr id="379" name="Google Shape;37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2748" y="4729552"/>
            <a:ext cx="599504" cy="130178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3"/>
          <p:cNvSpPr txBox="1"/>
          <p:nvPr>
            <p:ph idx="4294967295" type="title"/>
          </p:nvPr>
        </p:nvSpPr>
        <p:spPr>
          <a:xfrm>
            <a:off x="542375" y="1730150"/>
            <a:ext cx="3279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6600">
                <a:solidFill>
                  <a:srgbClr val="39A949"/>
                </a:solidFill>
              </a:rPr>
              <a:t>03</a:t>
            </a:r>
            <a:endParaRPr b="1" sz="6600">
              <a:solidFill>
                <a:srgbClr val="39A949"/>
              </a:solidFill>
            </a:endParaRPr>
          </a:p>
        </p:txBody>
      </p:sp>
      <p:sp>
        <p:nvSpPr>
          <p:cNvPr id="381" name="Google Shape;381;p43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2" name="Google Shape;382;p43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4"/>
          <p:cNvSpPr txBox="1"/>
          <p:nvPr>
            <p:ph idx="4294967295" type="title"/>
          </p:nvPr>
        </p:nvSpPr>
        <p:spPr>
          <a:xfrm>
            <a:off x="502900" y="700825"/>
            <a:ext cx="5328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2000">
                <a:solidFill>
                  <a:srgbClr val="39A949"/>
                </a:solidFill>
              </a:rPr>
              <a:t>How?</a:t>
            </a:r>
            <a:endParaRPr b="1" sz="2000">
              <a:solidFill>
                <a:srgbClr val="39A949"/>
              </a:solidFill>
            </a:endParaRPr>
          </a:p>
        </p:txBody>
      </p:sp>
      <p:sp>
        <p:nvSpPr>
          <p:cNvPr id="388" name="Google Shape;388;p44"/>
          <p:cNvSpPr txBox="1"/>
          <p:nvPr>
            <p:ph idx="4294967295" type="title"/>
          </p:nvPr>
        </p:nvSpPr>
        <p:spPr>
          <a:xfrm>
            <a:off x="502900" y="1207975"/>
            <a:ext cx="53289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●"/>
            </a:pPr>
            <a:r>
              <a:rPr lang="es" sz="1200">
                <a:solidFill>
                  <a:srgbClr val="0F3218"/>
                </a:solidFill>
              </a:rPr>
              <a:t>Machine learning: use historical data to learn  “</a:t>
            </a:r>
            <a:r>
              <a:rPr b="1" lang="es" sz="1200">
                <a:solidFill>
                  <a:srgbClr val="0F3218"/>
                </a:solidFill>
              </a:rPr>
              <a:t>applied probability”</a:t>
            </a:r>
            <a:r>
              <a:rPr lang="es" sz="1200">
                <a:solidFill>
                  <a:srgbClr val="0F3218"/>
                </a:solidFill>
              </a:rPr>
              <a:t> and </a:t>
            </a:r>
            <a:r>
              <a:rPr b="1" lang="es" sz="1200">
                <a:solidFill>
                  <a:srgbClr val="0F3218"/>
                </a:solidFill>
              </a:rPr>
              <a:t>interest rate</a:t>
            </a:r>
            <a:r>
              <a:rPr lang="es" sz="1200">
                <a:solidFill>
                  <a:srgbClr val="0F3218"/>
                </a:solidFill>
              </a:rPr>
              <a:t> of all potential offers.</a:t>
            </a:r>
            <a:endParaRPr sz="1200">
              <a:solidFill>
                <a:srgbClr val="0F3218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●"/>
            </a:pPr>
            <a:r>
              <a:rPr lang="es" sz="1200">
                <a:solidFill>
                  <a:srgbClr val="0F3218"/>
                </a:solidFill>
              </a:rPr>
              <a:t>Predict </a:t>
            </a:r>
            <a:r>
              <a:rPr b="1" lang="es" sz="1200">
                <a:solidFill>
                  <a:srgbClr val="0F3218"/>
                </a:solidFill>
              </a:rPr>
              <a:t>applied probability</a:t>
            </a:r>
            <a:r>
              <a:rPr lang="es" sz="1200">
                <a:solidFill>
                  <a:srgbClr val="0F3218"/>
                </a:solidFill>
              </a:rPr>
              <a:t> and </a:t>
            </a:r>
            <a:r>
              <a:rPr b="1" lang="es" sz="1200">
                <a:solidFill>
                  <a:srgbClr val="0F3218"/>
                </a:solidFill>
              </a:rPr>
              <a:t>interest rate</a:t>
            </a:r>
            <a:r>
              <a:rPr lang="es" sz="1200">
                <a:solidFill>
                  <a:srgbClr val="0F3218"/>
                </a:solidFill>
              </a:rPr>
              <a:t> for each individual customer</a:t>
            </a:r>
            <a:endParaRPr sz="1200">
              <a:solidFill>
                <a:srgbClr val="0F3218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●"/>
            </a:pPr>
            <a:r>
              <a:rPr b="1" lang="es" sz="1200">
                <a:solidFill>
                  <a:srgbClr val="0F3218"/>
                </a:solidFill>
              </a:rPr>
              <a:t>Combine</a:t>
            </a:r>
            <a:r>
              <a:rPr lang="es" sz="1200">
                <a:solidFill>
                  <a:srgbClr val="0F3218"/>
                </a:solidFill>
              </a:rPr>
              <a:t> these predictions to find the optimal offer portfolio</a:t>
            </a:r>
            <a:endParaRPr sz="1200">
              <a:solidFill>
                <a:srgbClr val="0F3218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●"/>
            </a:pPr>
            <a:r>
              <a:rPr lang="es" sz="1200">
                <a:solidFill>
                  <a:srgbClr val="0F3218"/>
                </a:solidFill>
              </a:rPr>
              <a:t>Output</a:t>
            </a:r>
            <a:endParaRPr sz="1200">
              <a:solidFill>
                <a:srgbClr val="0F3218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○"/>
            </a:pPr>
            <a:r>
              <a:rPr lang="es" sz="1200">
                <a:solidFill>
                  <a:srgbClr val="0F3218"/>
                </a:solidFill>
              </a:rPr>
              <a:t>An ordered list of banks to request</a:t>
            </a:r>
            <a:endParaRPr sz="1200">
              <a:solidFill>
                <a:srgbClr val="0F3218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○"/>
            </a:pPr>
            <a:r>
              <a:rPr lang="es" sz="1200">
                <a:solidFill>
                  <a:srgbClr val="0F3218"/>
                </a:solidFill>
              </a:rPr>
              <a:t>exact timing of each request</a:t>
            </a:r>
            <a:endParaRPr sz="1200">
              <a:solidFill>
                <a:srgbClr val="0F3218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○"/>
            </a:pPr>
            <a:r>
              <a:rPr lang="es" sz="1200">
                <a:solidFill>
                  <a:srgbClr val="0F3218"/>
                </a:solidFill>
              </a:rPr>
              <a:t>when to stop requesting</a:t>
            </a:r>
            <a:endParaRPr sz="1200">
              <a:solidFill>
                <a:srgbClr val="0F3218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F321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F3218"/>
              </a:solidFill>
            </a:endParaRPr>
          </a:p>
        </p:txBody>
      </p:sp>
      <p:sp>
        <p:nvSpPr>
          <p:cNvPr id="389" name="Google Shape;389;p44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0" name="Google Shape;390;p44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5" name="Google Shape;395;p45"/>
          <p:cNvCxnSpPr/>
          <p:nvPr/>
        </p:nvCxnSpPr>
        <p:spPr>
          <a:xfrm>
            <a:off x="540575" y="1717655"/>
            <a:ext cx="2877000" cy="0"/>
          </a:xfrm>
          <a:prstGeom prst="straightConnector1">
            <a:avLst/>
          </a:prstGeom>
          <a:noFill/>
          <a:ln cap="flat" cmpd="sng" w="9525">
            <a:solidFill>
              <a:srgbClr val="97979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6" name="Google Shape;396;p45"/>
          <p:cNvSpPr txBox="1"/>
          <p:nvPr>
            <p:ph idx="4294967295" type="title"/>
          </p:nvPr>
        </p:nvSpPr>
        <p:spPr>
          <a:xfrm>
            <a:off x="552625" y="550825"/>
            <a:ext cx="5952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2000">
                <a:solidFill>
                  <a:srgbClr val="39A949"/>
                </a:solidFill>
              </a:rPr>
              <a:t>Interest rate - predicted applied probability space</a:t>
            </a:r>
            <a:endParaRPr b="1" sz="2000">
              <a:solidFill>
                <a:srgbClr val="39A949"/>
              </a:solidFill>
            </a:endParaRPr>
          </a:p>
        </p:txBody>
      </p:sp>
      <p:sp>
        <p:nvSpPr>
          <p:cNvPr id="397" name="Google Shape;397;p45"/>
          <p:cNvSpPr txBox="1"/>
          <p:nvPr>
            <p:ph idx="4294967295" type="title"/>
          </p:nvPr>
        </p:nvSpPr>
        <p:spPr>
          <a:xfrm>
            <a:off x="552625" y="927682"/>
            <a:ext cx="532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>
                <a:solidFill>
                  <a:schemeClr val="accent6"/>
                </a:solidFill>
              </a:rPr>
              <a:t>Set of which offers constitutes the optimal customer portfolio?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F3218"/>
              </a:solidFill>
            </a:endParaRPr>
          </a:p>
        </p:txBody>
      </p:sp>
      <p:sp>
        <p:nvSpPr>
          <p:cNvPr id="398" name="Google Shape;398;p45"/>
          <p:cNvSpPr/>
          <p:nvPr/>
        </p:nvSpPr>
        <p:spPr>
          <a:xfrm>
            <a:off x="200" y="1584250"/>
            <a:ext cx="9144000" cy="35595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7F7F7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2750" y="4728743"/>
            <a:ext cx="599504" cy="130178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5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01" name="Google Shape;401;p45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pic>
        <p:nvPicPr>
          <p:cNvPr id="402" name="Google Shape;40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3500" y="1612825"/>
            <a:ext cx="5560727" cy="3530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/>
          <p:nvPr>
            <p:ph idx="4294967295" type="title"/>
          </p:nvPr>
        </p:nvSpPr>
        <p:spPr>
          <a:xfrm>
            <a:off x="540575" y="686750"/>
            <a:ext cx="63858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2000">
                <a:solidFill>
                  <a:srgbClr val="39A949"/>
                </a:solidFill>
              </a:rPr>
              <a:t>Smava engineering infrastructure</a:t>
            </a:r>
            <a:endParaRPr b="1" sz="2000">
              <a:solidFill>
                <a:srgbClr val="39A949"/>
              </a:solidFill>
            </a:endParaRPr>
          </a:p>
        </p:txBody>
      </p:sp>
      <p:sp>
        <p:nvSpPr>
          <p:cNvPr id="408" name="Google Shape;408;p46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9" name="Google Shape;409;p46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10" name="Google Shape;410;p46"/>
          <p:cNvSpPr/>
          <p:nvPr/>
        </p:nvSpPr>
        <p:spPr>
          <a:xfrm>
            <a:off x="288275" y="1604075"/>
            <a:ext cx="1618800" cy="16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collection, processing saving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(Smava website,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databases etc.)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6"/>
          <p:cNvSpPr/>
          <p:nvPr/>
        </p:nvSpPr>
        <p:spPr>
          <a:xfrm>
            <a:off x="2879850" y="1604075"/>
            <a:ext cx="1618800" cy="16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Predictions, portfolio creation, execution schema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(“Application engine” - Machine Learning component)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6"/>
          <p:cNvSpPr/>
          <p:nvPr/>
        </p:nvSpPr>
        <p:spPr>
          <a:xfrm>
            <a:off x="5619250" y="1604075"/>
            <a:ext cx="1618800" cy="16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Bank API connectivity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p46"/>
          <p:cNvCxnSpPr>
            <a:stCxn id="410" idx="3"/>
            <a:endCxn id="411" idx="1"/>
          </p:cNvCxnSpPr>
          <p:nvPr/>
        </p:nvCxnSpPr>
        <p:spPr>
          <a:xfrm>
            <a:off x="1907075" y="2409875"/>
            <a:ext cx="97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4" name="Google Shape;414;p46"/>
          <p:cNvCxnSpPr>
            <a:stCxn id="411" idx="3"/>
            <a:endCxn id="412" idx="1"/>
          </p:cNvCxnSpPr>
          <p:nvPr/>
        </p:nvCxnSpPr>
        <p:spPr>
          <a:xfrm>
            <a:off x="4498650" y="2409875"/>
            <a:ext cx="112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5" name="Google Shape;415;p46"/>
          <p:cNvSpPr/>
          <p:nvPr/>
        </p:nvSpPr>
        <p:spPr>
          <a:xfrm>
            <a:off x="7844650" y="1031975"/>
            <a:ext cx="1206000" cy="57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Bank_1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6"/>
          <p:cNvSpPr/>
          <p:nvPr/>
        </p:nvSpPr>
        <p:spPr>
          <a:xfrm>
            <a:off x="7844650" y="2056725"/>
            <a:ext cx="1206000" cy="57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Bank_2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6"/>
          <p:cNvSpPr/>
          <p:nvPr/>
        </p:nvSpPr>
        <p:spPr>
          <a:xfrm>
            <a:off x="7901350" y="3383625"/>
            <a:ext cx="1206000" cy="57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Bank_N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8" name="Google Shape;418;p46"/>
          <p:cNvCxnSpPr>
            <a:stCxn id="412" idx="3"/>
            <a:endCxn id="416" idx="1"/>
          </p:cNvCxnSpPr>
          <p:nvPr/>
        </p:nvCxnSpPr>
        <p:spPr>
          <a:xfrm flipH="1" rot="10800000">
            <a:off x="7238050" y="2342675"/>
            <a:ext cx="606600" cy="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9" name="Google Shape;419;p46"/>
          <p:cNvCxnSpPr>
            <a:stCxn id="412" idx="3"/>
            <a:endCxn id="415" idx="1"/>
          </p:cNvCxnSpPr>
          <p:nvPr/>
        </p:nvCxnSpPr>
        <p:spPr>
          <a:xfrm flipH="1" rot="10800000">
            <a:off x="7238050" y="1318175"/>
            <a:ext cx="606600" cy="10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0" name="Google Shape;420;p46"/>
          <p:cNvCxnSpPr>
            <a:stCxn id="412" idx="3"/>
            <a:endCxn id="417" idx="1"/>
          </p:cNvCxnSpPr>
          <p:nvPr/>
        </p:nvCxnSpPr>
        <p:spPr>
          <a:xfrm>
            <a:off x="7238050" y="2409875"/>
            <a:ext cx="663300" cy="12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1" name="Google Shape;421;p46"/>
          <p:cNvSpPr txBox="1"/>
          <p:nvPr/>
        </p:nvSpPr>
        <p:spPr>
          <a:xfrm>
            <a:off x="1958763" y="1751925"/>
            <a:ext cx="8694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data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6"/>
          <p:cNvSpPr txBox="1"/>
          <p:nvPr/>
        </p:nvSpPr>
        <p:spPr>
          <a:xfrm>
            <a:off x="4604602" y="1663225"/>
            <a:ext cx="908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execution schema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p46"/>
          <p:cNvCxnSpPr>
            <a:stCxn id="415" idx="1"/>
            <a:endCxn id="412" idx="3"/>
          </p:cNvCxnSpPr>
          <p:nvPr/>
        </p:nvCxnSpPr>
        <p:spPr>
          <a:xfrm flipH="1">
            <a:off x="7238050" y="1318025"/>
            <a:ext cx="606600" cy="10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4" name="Google Shape;424;p46"/>
          <p:cNvCxnSpPr>
            <a:stCxn id="416" idx="1"/>
            <a:endCxn id="412" idx="3"/>
          </p:cNvCxnSpPr>
          <p:nvPr/>
        </p:nvCxnSpPr>
        <p:spPr>
          <a:xfrm flipH="1">
            <a:off x="7238050" y="2342775"/>
            <a:ext cx="606600" cy="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5" name="Google Shape;425;p46"/>
          <p:cNvCxnSpPr>
            <a:stCxn id="417" idx="1"/>
            <a:endCxn id="412" idx="3"/>
          </p:cNvCxnSpPr>
          <p:nvPr/>
        </p:nvCxnSpPr>
        <p:spPr>
          <a:xfrm rot="10800000">
            <a:off x="7238050" y="2409975"/>
            <a:ext cx="663300" cy="12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6" name="Google Shape;426;p46"/>
          <p:cNvSpPr txBox="1"/>
          <p:nvPr/>
        </p:nvSpPr>
        <p:spPr>
          <a:xfrm>
            <a:off x="7266600" y="1676050"/>
            <a:ext cx="18774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offer request - response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6"/>
          <p:cNvSpPr txBox="1"/>
          <p:nvPr/>
        </p:nvSpPr>
        <p:spPr>
          <a:xfrm>
            <a:off x="7266600" y="2909638"/>
            <a:ext cx="18774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offer request - response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8" name="Google Shape;428;p46"/>
          <p:cNvCxnSpPr/>
          <p:nvPr/>
        </p:nvCxnSpPr>
        <p:spPr>
          <a:xfrm flipH="1" rot="10800000">
            <a:off x="332650" y="4523900"/>
            <a:ext cx="8737500" cy="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9" name="Google Shape;429;p46"/>
          <p:cNvSpPr txBox="1"/>
          <p:nvPr/>
        </p:nvSpPr>
        <p:spPr>
          <a:xfrm>
            <a:off x="377000" y="4141825"/>
            <a:ext cx="16485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~3-5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6"/>
          <p:cNvSpPr txBox="1"/>
          <p:nvPr/>
        </p:nvSpPr>
        <p:spPr>
          <a:xfrm>
            <a:off x="2909225" y="4127975"/>
            <a:ext cx="16485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~1 sec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6"/>
          <p:cNvSpPr txBox="1"/>
          <p:nvPr/>
        </p:nvSpPr>
        <p:spPr>
          <a:xfrm>
            <a:off x="6121850" y="4094888"/>
            <a:ext cx="16485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~60 sec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6"/>
          <p:cNvSpPr txBox="1"/>
          <p:nvPr/>
        </p:nvSpPr>
        <p:spPr>
          <a:xfrm>
            <a:off x="8791750" y="4060863"/>
            <a:ext cx="2589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7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8" name="Google Shape;438;p47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39" name="Google Shape;439;p47"/>
          <p:cNvSpPr txBox="1"/>
          <p:nvPr>
            <p:ph idx="4294967295" type="title"/>
          </p:nvPr>
        </p:nvSpPr>
        <p:spPr>
          <a:xfrm>
            <a:off x="540575" y="686750"/>
            <a:ext cx="63858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2000">
                <a:solidFill>
                  <a:srgbClr val="39A949"/>
                </a:solidFill>
              </a:rPr>
              <a:t>ML component within Smava architecture</a:t>
            </a:r>
            <a:endParaRPr b="1" sz="2000">
              <a:solidFill>
                <a:srgbClr val="39A949"/>
              </a:solidFill>
            </a:endParaRPr>
          </a:p>
        </p:txBody>
      </p:sp>
      <p:sp>
        <p:nvSpPr>
          <p:cNvPr id="440" name="Google Shape;440;p47"/>
          <p:cNvSpPr txBox="1"/>
          <p:nvPr/>
        </p:nvSpPr>
        <p:spPr>
          <a:xfrm>
            <a:off x="490875" y="1323225"/>
            <a:ext cx="8330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Char char="●"/>
            </a:pPr>
            <a:r>
              <a:rPr b="0" i="0" lang="es" sz="12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Provides an execution schema that is used by the Bank API connectivity component</a:t>
            </a:r>
            <a:endParaRPr b="0" i="0" sz="12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"/>
              <a:buChar char="●"/>
            </a:pPr>
            <a:r>
              <a:rPr b="0" i="0" lang="es" sz="12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Fast - currently below 1 second</a:t>
            </a:r>
            <a:endParaRPr b="0" i="0" sz="12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"/>
              <a:buChar char="●"/>
            </a:pPr>
            <a:r>
              <a:rPr b="0" i="0" lang="es" sz="12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Affects each customer</a:t>
            </a:r>
            <a:endParaRPr b="0" i="0" sz="12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48"/>
          <p:cNvPicPr preferRelativeResize="0"/>
          <p:nvPr/>
        </p:nvPicPr>
        <p:blipFill rotWithShape="1">
          <a:blip r:embed="rId3">
            <a:alphaModFix/>
          </a:blip>
          <a:srcRect b="0" l="1617" r="954" t="0"/>
          <a:stretch/>
        </p:blipFill>
        <p:spPr>
          <a:xfrm>
            <a:off x="4572000" y="0"/>
            <a:ext cx="4572001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8"/>
          <p:cNvSpPr txBox="1"/>
          <p:nvPr>
            <p:ph idx="4294967295" type="title"/>
          </p:nvPr>
        </p:nvSpPr>
        <p:spPr>
          <a:xfrm>
            <a:off x="542375" y="2500550"/>
            <a:ext cx="37911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2500">
                <a:solidFill>
                  <a:srgbClr val="39A949"/>
                </a:solidFill>
              </a:rPr>
              <a:t>Production environment</a:t>
            </a:r>
            <a:endParaRPr b="1" sz="2500">
              <a:solidFill>
                <a:srgbClr val="39A949"/>
              </a:solidFill>
            </a:endParaRPr>
          </a:p>
        </p:txBody>
      </p:sp>
      <p:pic>
        <p:nvPicPr>
          <p:cNvPr id="447" name="Google Shape;44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2748" y="4729552"/>
            <a:ext cx="599504" cy="130178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8"/>
          <p:cNvSpPr txBox="1"/>
          <p:nvPr>
            <p:ph idx="4294967295" type="title"/>
          </p:nvPr>
        </p:nvSpPr>
        <p:spPr>
          <a:xfrm>
            <a:off x="542375" y="1730150"/>
            <a:ext cx="3279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6600">
                <a:solidFill>
                  <a:srgbClr val="39A949"/>
                </a:solidFill>
              </a:rPr>
              <a:t>04</a:t>
            </a:r>
            <a:endParaRPr b="1" sz="6600">
              <a:solidFill>
                <a:srgbClr val="39A949"/>
              </a:solidFill>
            </a:endParaRPr>
          </a:p>
        </p:txBody>
      </p:sp>
      <p:sp>
        <p:nvSpPr>
          <p:cNvPr id="449" name="Google Shape;449;p48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0" name="Google Shape;450;p48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9"/>
          <p:cNvSpPr txBox="1"/>
          <p:nvPr>
            <p:ph idx="4294967295" type="title"/>
          </p:nvPr>
        </p:nvSpPr>
        <p:spPr>
          <a:xfrm>
            <a:off x="552625" y="550825"/>
            <a:ext cx="5328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2000">
                <a:solidFill>
                  <a:srgbClr val="39A949"/>
                </a:solidFill>
              </a:rPr>
              <a:t>Design principles</a:t>
            </a:r>
            <a:endParaRPr b="1" sz="2000">
              <a:solidFill>
                <a:srgbClr val="39A949"/>
              </a:solidFill>
            </a:endParaRPr>
          </a:p>
        </p:txBody>
      </p:sp>
      <p:sp>
        <p:nvSpPr>
          <p:cNvPr id="456" name="Google Shape;456;p49"/>
          <p:cNvSpPr txBox="1"/>
          <p:nvPr>
            <p:ph idx="4294967295" type="title"/>
          </p:nvPr>
        </p:nvSpPr>
        <p:spPr>
          <a:xfrm>
            <a:off x="552625" y="927666"/>
            <a:ext cx="53289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●"/>
            </a:pPr>
            <a:r>
              <a:rPr lang="es" sz="1200">
                <a:solidFill>
                  <a:srgbClr val="0F3218"/>
                </a:solidFill>
              </a:rPr>
              <a:t>End to end vs predictive models only </a:t>
            </a:r>
            <a:endParaRPr sz="1200">
              <a:solidFill>
                <a:srgbClr val="0F3218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●"/>
            </a:pPr>
            <a:r>
              <a:rPr lang="es" sz="1200">
                <a:solidFill>
                  <a:srgbClr val="0F3218"/>
                </a:solidFill>
              </a:rPr>
              <a:t>Extensive tests (unit and statistical) - </a:t>
            </a:r>
            <a:r>
              <a:rPr b="1" lang="es" sz="1200">
                <a:solidFill>
                  <a:srgbClr val="0F3218"/>
                </a:solidFill>
              </a:rPr>
              <a:t>testthat</a:t>
            </a:r>
            <a:endParaRPr b="1" sz="1200">
              <a:solidFill>
                <a:srgbClr val="0F3218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●"/>
            </a:pPr>
            <a:r>
              <a:rPr lang="es" sz="1200">
                <a:solidFill>
                  <a:srgbClr val="0F3218"/>
                </a:solidFill>
              </a:rPr>
              <a:t>Automatic retraining - weekly/daily</a:t>
            </a:r>
            <a:endParaRPr sz="1200">
              <a:solidFill>
                <a:srgbClr val="0F3218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●"/>
            </a:pPr>
            <a:r>
              <a:rPr lang="es" sz="1200">
                <a:solidFill>
                  <a:srgbClr val="0F3218"/>
                </a:solidFill>
              </a:rPr>
              <a:t>Live monitoring (input data, output data , effect on the world) - </a:t>
            </a:r>
            <a:r>
              <a:rPr b="1" lang="es" sz="1200">
                <a:solidFill>
                  <a:srgbClr val="0F3218"/>
                </a:solidFill>
              </a:rPr>
              <a:t>Shiny</a:t>
            </a:r>
            <a:endParaRPr b="1" sz="1200">
              <a:solidFill>
                <a:srgbClr val="0F3218"/>
              </a:solidFill>
            </a:endParaRPr>
          </a:p>
        </p:txBody>
      </p:sp>
      <p:pic>
        <p:nvPicPr>
          <p:cNvPr id="457" name="Google Shape;45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2750" y="4728743"/>
            <a:ext cx="599504" cy="130178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9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59" name="Google Shape;459;p49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4580" y="0"/>
            <a:ext cx="3136487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/>
        </p:nvSpPr>
        <p:spPr>
          <a:xfrm>
            <a:off x="540577" y="2036086"/>
            <a:ext cx="558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rgbClr val="39A949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i="0" sz="2500" u="none" cap="none" strike="noStrike">
              <a:solidFill>
                <a:srgbClr val="39A9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550792" y="1330783"/>
            <a:ext cx="5101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rgbClr val="39A949"/>
                </a:solidFill>
                <a:latin typeface="Roboto"/>
                <a:ea typeface="Roboto"/>
                <a:cs typeface="Roboto"/>
                <a:sym typeface="Roboto"/>
              </a:rPr>
              <a:t>Table of contents</a:t>
            </a:r>
            <a:endParaRPr b="1" i="0" sz="2500" u="none" cap="none" strike="noStrike">
              <a:solidFill>
                <a:srgbClr val="39A9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32"/>
          <p:cNvSpPr txBox="1"/>
          <p:nvPr/>
        </p:nvSpPr>
        <p:spPr>
          <a:xfrm>
            <a:off x="987125" y="2141125"/>
            <a:ext cx="21423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" sz="10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  <a:t>Smava business in a nutshell</a:t>
            </a:r>
            <a:endParaRPr b="1" i="0" sz="10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540577" y="2673786"/>
            <a:ext cx="558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rgbClr val="39A949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i="0" sz="2500" u="none" cap="none" strike="noStrike">
              <a:solidFill>
                <a:srgbClr val="39A9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987125" y="2778825"/>
            <a:ext cx="21423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" sz="10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Why application engine?</a:t>
            </a:r>
            <a:endParaRPr b="1" i="0" sz="10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540577" y="3311486"/>
            <a:ext cx="558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rgbClr val="39A949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i="0" sz="2500" u="none" cap="none" strike="noStrike">
              <a:solidFill>
                <a:srgbClr val="39A9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987125" y="3416525"/>
            <a:ext cx="21423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" sz="10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How we built it</a:t>
            </a:r>
            <a:endParaRPr b="1" i="0" sz="10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2"/>
          <p:cNvSpPr txBox="1"/>
          <p:nvPr/>
        </p:nvSpPr>
        <p:spPr>
          <a:xfrm>
            <a:off x="3277577" y="2036086"/>
            <a:ext cx="558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rgbClr val="39A949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i="0" sz="2500" u="none" cap="none" strike="noStrike">
              <a:solidFill>
                <a:srgbClr val="39A9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2"/>
          <p:cNvSpPr txBox="1"/>
          <p:nvPr/>
        </p:nvSpPr>
        <p:spPr>
          <a:xfrm>
            <a:off x="3724125" y="2141125"/>
            <a:ext cx="19281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" sz="10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  <a:t>Production environment</a:t>
            </a:r>
            <a:endParaRPr b="1" i="0" sz="10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3277577" y="2673786"/>
            <a:ext cx="558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rgbClr val="39A949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b="1" i="0" sz="2500" u="none" cap="none" strike="noStrike">
              <a:solidFill>
                <a:srgbClr val="39A9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3724125" y="2778825"/>
            <a:ext cx="19281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" sz="10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Deploying to AWS</a:t>
            </a:r>
            <a:endParaRPr b="1" i="0" sz="10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3277577" y="3311486"/>
            <a:ext cx="558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rgbClr val="39A949"/>
                </a:solidFill>
                <a:latin typeface="Roboto"/>
                <a:ea typeface="Roboto"/>
                <a:cs typeface="Roboto"/>
                <a:sym typeface="Roboto"/>
              </a:rPr>
              <a:t>06</a:t>
            </a:r>
            <a:endParaRPr b="1" i="0" sz="2500" u="none" cap="none" strike="noStrike">
              <a:solidFill>
                <a:srgbClr val="39A9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3724125" y="3416525"/>
            <a:ext cx="19281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" sz="10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 b="1" i="0" sz="10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2748" y="4729552"/>
            <a:ext cx="599504" cy="13017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2"/>
          <p:cNvSpPr txBox="1"/>
          <p:nvPr>
            <p:ph type="title"/>
          </p:nvPr>
        </p:nvSpPr>
        <p:spPr>
          <a:xfrm>
            <a:off x="542475" y="277200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0"/>
          <p:cNvSpPr txBox="1"/>
          <p:nvPr>
            <p:ph idx="4294967295" type="title"/>
          </p:nvPr>
        </p:nvSpPr>
        <p:spPr>
          <a:xfrm>
            <a:off x="552625" y="550825"/>
            <a:ext cx="5328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2000">
                <a:solidFill>
                  <a:srgbClr val="39A949"/>
                </a:solidFill>
              </a:rPr>
              <a:t>Automatic retraining (build script)</a:t>
            </a:r>
            <a:endParaRPr b="1" sz="2000">
              <a:solidFill>
                <a:srgbClr val="39A949"/>
              </a:solidFill>
            </a:endParaRPr>
          </a:p>
        </p:txBody>
      </p:sp>
      <p:sp>
        <p:nvSpPr>
          <p:cNvPr id="465" name="Google Shape;465;p50"/>
          <p:cNvSpPr txBox="1"/>
          <p:nvPr>
            <p:ph idx="4294967295" type="title"/>
          </p:nvPr>
        </p:nvSpPr>
        <p:spPr>
          <a:xfrm>
            <a:off x="552625" y="927688"/>
            <a:ext cx="5328900" cy="3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●"/>
            </a:pPr>
            <a:r>
              <a:rPr lang="es" sz="1200">
                <a:solidFill>
                  <a:srgbClr val="0F3218"/>
                </a:solidFill>
              </a:rPr>
              <a:t>Get data from all sources (cloud,DB)</a:t>
            </a:r>
            <a:endParaRPr sz="1200">
              <a:solidFill>
                <a:srgbClr val="0F3218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●"/>
            </a:pPr>
            <a:r>
              <a:rPr lang="es" sz="1200">
                <a:solidFill>
                  <a:srgbClr val="0F3218"/>
                </a:solidFill>
              </a:rPr>
              <a:t>Clean data and prepare it for modelling</a:t>
            </a:r>
            <a:endParaRPr sz="1200">
              <a:solidFill>
                <a:srgbClr val="0F3218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●"/>
            </a:pPr>
            <a:r>
              <a:rPr lang="es" sz="1200">
                <a:solidFill>
                  <a:srgbClr val="0F3218"/>
                </a:solidFill>
              </a:rPr>
              <a:t>Train models (learn from what happened last week)</a:t>
            </a:r>
            <a:endParaRPr sz="1200">
              <a:solidFill>
                <a:srgbClr val="0F3218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●"/>
            </a:pPr>
            <a:r>
              <a:rPr lang="es" sz="1200">
                <a:solidFill>
                  <a:srgbClr val="0F3218"/>
                </a:solidFill>
              </a:rPr>
              <a:t>Run tests </a:t>
            </a:r>
            <a:endParaRPr sz="1200">
              <a:solidFill>
                <a:srgbClr val="0F3218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●"/>
            </a:pPr>
            <a:r>
              <a:rPr lang="es" sz="1200">
                <a:solidFill>
                  <a:srgbClr val="0F3218"/>
                </a:solidFill>
              </a:rPr>
              <a:t>Compute predictive accuracy on unseen data</a:t>
            </a:r>
            <a:endParaRPr sz="1200">
              <a:solidFill>
                <a:srgbClr val="0F3218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●"/>
            </a:pPr>
            <a:r>
              <a:rPr lang="es" sz="1200">
                <a:solidFill>
                  <a:srgbClr val="0F3218"/>
                </a:solidFill>
              </a:rPr>
              <a:t>Return a training report - </a:t>
            </a:r>
            <a:r>
              <a:rPr b="1" lang="es" sz="1200">
                <a:solidFill>
                  <a:srgbClr val="0F3218"/>
                </a:solidFill>
              </a:rPr>
              <a:t>Rmarkdown</a:t>
            </a:r>
            <a:endParaRPr b="1" sz="1200">
              <a:solidFill>
                <a:srgbClr val="0F3218"/>
              </a:solidFill>
            </a:endParaRPr>
          </a:p>
        </p:txBody>
      </p:sp>
      <p:pic>
        <p:nvPicPr>
          <p:cNvPr id="466" name="Google Shape;46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2750" y="4728743"/>
            <a:ext cx="599504" cy="130178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68" name="Google Shape;468;p50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1"/>
          <p:cNvSpPr txBox="1"/>
          <p:nvPr>
            <p:ph idx="4294967295" type="title"/>
          </p:nvPr>
        </p:nvSpPr>
        <p:spPr>
          <a:xfrm>
            <a:off x="552625" y="550825"/>
            <a:ext cx="5328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2000">
                <a:solidFill>
                  <a:srgbClr val="39A949"/>
                </a:solidFill>
              </a:rPr>
              <a:t>Monitoring</a:t>
            </a:r>
            <a:endParaRPr b="1" sz="2000">
              <a:solidFill>
                <a:srgbClr val="39A949"/>
              </a:solidFill>
            </a:endParaRPr>
          </a:p>
        </p:txBody>
      </p:sp>
      <p:sp>
        <p:nvSpPr>
          <p:cNvPr id="474" name="Google Shape;474;p51"/>
          <p:cNvSpPr txBox="1"/>
          <p:nvPr>
            <p:ph idx="4294967295" type="title"/>
          </p:nvPr>
        </p:nvSpPr>
        <p:spPr>
          <a:xfrm>
            <a:off x="552625" y="927688"/>
            <a:ext cx="5328900" cy="3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●"/>
            </a:pPr>
            <a:r>
              <a:rPr lang="es" sz="1200">
                <a:solidFill>
                  <a:srgbClr val="0F3218"/>
                </a:solidFill>
              </a:rPr>
              <a:t>Hourly real time model predictive performance monitoring - </a:t>
            </a:r>
            <a:r>
              <a:rPr b="1" lang="es" sz="1200">
                <a:solidFill>
                  <a:srgbClr val="0F3218"/>
                </a:solidFill>
              </a:rPr>
              <a:t>Shiny</a:t>
            </a:r>
            <a:endParaRPr b="1" sz="1200">
              <a:solidFill>
                <a:srgbClr val="0F3218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●"/>
            </a:pPr>
            <a:r>
              <a:rPr lang="es" sz="1200">
                <a:solidFill>
                  <a:srgbClr val="0F3218"/>
                </a:solidFill>
              </a:rPr>
              <a:t>Daily input monitoring</a:t>
            </a:r>
            <a:endParaRPr sz="1200">
              <a:solidFill>
                <a:srgbClr val="0F321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F3218"/>
              </a:solidFill>
            </a:endParaRPr>
          </a:p>
        </p:txBody>
      </p:sp>
      <p:pic>
        <p:nvPicPr>
          <p:cNvPr id="475" name="Google Shape;47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2750" y="4728743"/>
            <a:ext cx="599504" cy="130178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1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77" name="Google Shape;477;p51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2"/>
          <p:cNvSpPr txBox="1"/>
          <p:nvPr>
            <p:ph idx="4294967295" type="title"/>
          </p:nvPr>
        </p:nvSpPr>
        <p:spPr>
          <a:xfrm>
            <a:off x="552625" y="550825"/>
            <a:ext cx="5328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2000">
                <a:solidFill>
                  <a:srgbClr val="39A949"/>
                </a:solidFill>
              </a:rPr>
              <a:t>Unit testing</a:t>
            </a:r>
            <a:endParaRPr b="1" sz="2000">
              <a:solidFill>
                <a:srgbClr val="39A949"/>
              </a:solidFill>
            </a:endParaRPr>
          </a:p>
        </p:txBody>
      </p:sp>
      <p:sp>
        <p:nvSpPr>
          <p:cNvPr id="483" name="Google Shape;483;p52"/>
          <p:cNvSpPr txBox="1"/>
          <p:nvPr>
            <p:ph idx="4294967295" type="title"/>
          </p:nvPr>
        </p:nvSpPr>
        <p:spPr>
          <a:xfrm>
            <a:off x="552625" y="927688"/>
            <a:ext cx="5328900" cy="3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F3218"/>
                </a:solidFill>
              </a:rPr>
              <a:t>“Test that” - formal testing of your code functionality</a:t>
            </a:r>
            <a:endParaRPr sz="1200">
              <a:solidFill>
                <a:srgbClr val="0F3218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F3218"/>
                </a:solidFill>
              </a:rPr>
              <a:t>Essential to keep production environment stable.</a:t>
            </a:r>
            <a:endParaRPr sz="1200">
              <a:solidFill>
                <a:srgbClr val="0F3218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●"/>
            </a:pPr>
            <a:r>
              <a:rPr lang="es" sz="1200">
                <a:solidFill>
                  <a:srgbClr val="0F3218"/>
                </a:solidFill>
              </a:rPr>
              <a:t>Automatically performed at each retraining</a:t>
            </a:r>
            <a:endParaRPr sz="1200">
              <a:solidFill>
                <a:srgbClr val="0F321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F321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>
                <a:solidFill>
                  <a:srgbClr val="0F3218"/>
                </a:solidFill>
              </a:rPr>
              <a:t> 	</a:t>
            </a:r>
            <a:endParaRPr sz="1200">
              <a:solidFill>
                <a:srgbClr val="0F321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>
                <a:solidFill>
                  <a:schemeClr val="accent6"/>
                </a:solidFill>
              </a:rPr>
              <a:t>test_that("str_length of factor is length of level", {</a:t>
            </a:r>
            <a:endParaRPr sz="1200">
              <a:solidFill>
                <a:schemeClr val="accent6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>
                <a:solidFill>
                  <a:schemeClr val="accent6"/>
                </a:solidFill>
              </a:rPr>
              <a:t>  expect_equal(str_length(factor("a")), 1)</a:t>
            </a:r>
            <a:endParaRPr sz="1200">
              <a:solidFill>
                <a:schemeClr val="accent6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>
                <a:solidFill>
                  <a:schemeClr val="accent6"/>
                </a:solidFill>
              </a:rPr>
              <a:t>  expect_equal(str_length(factor("ab")), 2)</a:t>
            </a:r>
            <a:endParaRPr sz="1200">
              <a:solidFill>
                <a:schemeClr val="accent6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>
                <a:solidFill>
                  <a:schemeClr val="accent6"/>
                </a:solidFill>
              </a:rPr>
              <a:t>  expect_equal(str_length(factor("abc")), 3)</a:t>
            </a:r>
            <a:endParaRPr sz="1200">
              <a:solidFill>
                <a:schemeClr val="accent6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>
                <a:solidFill>
                  <a:schemeClr val="accent6"/>
                </a:solidFill>
              </a:rPr>
              <a:t>})</a:t>
            </a:r>
            <a:endParaRPr sz="1200">
              <a:solidFill>
                <a:srgbClr val="0F3218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F3218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F321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F3218"/>
              </a:solidFill>
            </a:endParaRPr>
          </a:p>
        </p:txBody>
      </p:sp>
      <p:pic>
        <p:nvPicPr>
          <p:cNvPr id="484" name="Google Shape;48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2750" y="4728743"/>
            <a:ext cx="599504" cy="130178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2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86" name="Google Shape;486;p52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3"/>
          <p:cNvSpPr txBox="1"/>
          <p:nvPr>
            <p:ph idx="4294967295" type="title"/>
          </p:nvPr>
        </p:nvSpPr>
        <p:spPr>
          <a:xfrm>
            <a:off x="552625" y="550825"/>
            <a:ext cx="5328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2000">
                <a:solidFill>
                  <a:srgbClr val="39A949"/>
                </a:solidFill>
              </a:rPr>
              <a:t>Package version control</a:t>
            </a:r>
            <a:endParaRPr b="1" sz="2000">
              <a:solidFill>
                <a:srgbClr val="39A949"/>
              </a:solidFill>
            </a:endParaRPr>
          </a:p>
        </p:txBody>
      </p:sp>
      <p:sp>
        <p:nvSpPr>
          <p:cNvPr id="492" name="Google Shape;492;p53"/>
          <p:cNvSpPr txBox="1"/>
          <p:nvPr>
            <p:ph idx="4294967295" type="title"/>
          </p:nvPr>
        </p:nvSpPr>
        <p:spPr>
          <a:xfrm>
            <a:off x="552625" y="927688"/>
            <a:ext cx="5328900" cy="3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●"/>
            </a:pPr>
            <a:r>
              <a:rPr lang="es" sz="1200">
                <a:solidFill>
                  <a:srgbClr val="0F3218"/>
                </a:solidFill>
              </a:rPr>
              <a:t>Necessary to ensure package versions on training and production environment are identical or compatible</a:t>
            </a:r>
            <a:endParaRPr sz="1200">
              <a:solidFill>
                <a:srgbClr val="0F3218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●"/>
            </a:pPr>
            <a:r>
              <a:rPr lang="es" sz="1200">
                <a:solidFill>
                  <a:srgbClr val="0F3218"/>
                </a:solidFill>
              </a:rPr>
              <a:t>“Packrat” - dependency management system for R</a:t>
            </a:r>
            <a:endParaRPr b="1" sz="1200">
              <a:solidFill>
                <a:srgbClr val="0F3218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○"/>
            </a:pPr>
            <a:r>
              <a:rPr lang="es" sz="1100"/>
              <a:t>Isolated: separate package directory per project</a:t>
            </a:r>
            <a:endParaRPr sz="1100"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100"/>
              <a:t>Portable: transport from one platform to another</a:t>
            </a:r>
            <a:endParaRPr sz="1100"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100"/>
              <a:t>Reproducible: records package versions and reproduces them</a:t>
            </a:r>
            <a:endParaRPr sz="1100"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100"/>
              <a:t>Integrates with Rstudio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were not satisfied - breaks when R versions differ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" sz="1100"/>
              <a:t>Mac running R 3.5.0, Ubuntu server running R 3.4.4,Packrat not able to install the needed packages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docker containers instead</a:t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F3218"/>
              </a:solidFill>
            </a:endParaRPr>
          </a:p>
        </p:txBody>
      </p:sp>
      <p:pic>
        <p:nvPicPr>
          <p:cNvPr id="493" name="Google Shape;49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2750" y="4728743"/>
            <a:ext cx="599504" cy="130178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3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5" name="Google Shape;495;p53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4"/>
          <p:cNvSpPr txBox="1"/>
          <p:nvPr>
            <p:ph idx="4294967295" type="title"/>
          </p:nvPr>
        </p:nvSpPr>
        <p:spPr>
          <a:xfrm>
            <a:off x="552625" y="550825"/>
            <a:ext cx="5328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2000">
                <a:solidFill>
                  <a:srgbClr val="39A949"/>
                </a:solidFill>
              </a:rPr>
              <a:t>Production monitoring</a:t>
            </a:r>
            <a:endParaRPr b="1" sz="2000">
              <a:solidFill>
                <a:srgbClr val="39A949"/>
              </a:solidFill>
            </a:endParaRPr>
          </a:p>
        </p:txBody>
      </p:sp>
      <p:sp>
        <p:nvSpPr>
          <p:cNvPr id="501" name="Google Shape;501;p54"/>
          <p:cNvSpPr txBox="1"/>
          <p:nvPr>
            <p:ph idx="4294967295" type="title"/>
          </p:nvPr>
        </p:nvSpPr>
        <p:spPr>
          <a:xfrm>
            <a:off x="552625" y="927688"/>
            <a:ext cx="5328900" cy="3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F3218"/>
                </a:solidFill>
              </a:rPr>
              <a:t>“Shiny” - real time monitoring of key metrics</a:t>
            </a:r>
            <a:endParaRPr sz="1200">
              <a:solidFill>
                <a:srgbClr val="0F3218"/>
              </a:solidFill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○"/>
            </a:pPr>
            <a:r>
              <a:rPr lang="es" sz="1200">
                <a:solidFill>
                  <a:srgbClr val="0F3218"/>
                </a:solidFill>
              </a:rPr>
              <a:t>AUC, Logloss,</a:t>
            </a:r>
            <a:r>
              <a:rPr lang="es" sz="1200">
                <a:solidFill>
                  <a:schemeClr val="accent6"/>
                </a:solidFill>
              </a:rPr>
              <a:t>MAE</a:t>
            </a:r>
            <a:endParaRPr sz="1200">
              <a:solidFill>
                <a:schemeClr val="accent6"/>
              </a:solidFill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○"/>
            </a:pPr>
            <a:r>
              <a:rPr lang="es" sz="1200">
                <a:solidFill>
                  <a:schemeClr val="accent6"/>
                </a:solidFill>
              </a:rPr>
              <a:t>KPI monitoring</a:t>
            </a:r>
            <a:endParaRPr sz="1200">
              <a:solidFill>
                <a:schemeClr val="accent6"/>
              </a:solidFill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○"/>
            </a:pPr>
            <a:r>
              <a:rPr lang="es" sz="1200">
                <a:solidFill>
                  <a:schemeClr val="accent6"/>
                </a:solidFill>
              </a:rPr>
              <a:t>Market changes</a:t>
            </a:r>
            <a:endParaRPr sz="1200">
              <a:solidFill>
                <a:schemeClr val="accent6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●"/>
            </a:pPr>
            <a:r>
              <a:rPr lang="es" sz="1200">
                <a:solidFill>
                  <a:schemeClr val="accent6"/>
                </a:solidFill>
              </a:rPr>
              <a:t>“Rmarkdown” - post retraining report</a:t>
            </a:r>
            <a:endParaRPr sz="1200">
              <a:solidFill>
                <a:schemeClr val="accent6"/>
              </a:solidFill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○"/>
            </a:pPr>
            <a:r>
              <a:rPr lang="es" sz="1200">
                <a:solidFill>
                  <a:schemeClr val="accent6"/>
                </a:solidFill>
              </a:rPr>
              <a:t>Can new models be pushed to production?</a:t>
            </a:r>
            <a:endParaRPr sz="1200">
              <a:solidFill>
                <a:schemeClr val="accent6"/>
              </a:solidFill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○"/>
            </a:pPr>
            <a:r>
              <a:rPr lang="es" sz="1200">
                <a:solidFill>
                  <a:schemeClr val="accent6"/>
                </a:solidFill>
              </a:rPr>
              <a:t>Freshly retrained model performance - out of sample AUC, Logloss, MAE</a:t>
            </a:r>
            <a:endParaRPr sz="1200">
              <a:solidFill>
                <a:schemeClr val="accent6"/>
              </a:solidFill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○"/>
            </a:pPr>
            <a:r>
              <a:rPr lang="es" sz="1200">
                <a:solidFill>
                  <a:schemeClr val="accent6"/>
                </a:solidFill>
              </a:rPr>
              <a:t>Per bank statistics</a:t>
            </a:r>
            <a:endParaRPr sz="1200">
              <a:solidFill>
                <a:schemeClr val="accent6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F3218"/>
              </a:solidFill>
            </a:endParaRPr>
          </a:p>
        </p:txBody>
      </p:sp>
      <p:pic>
        <p:nvPicPr>
          <p:cNvPr id="502" name="Google Shape;50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2750" y="4728743"/>
            <a:ext cx="599504" cy="130178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4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04" name="Google Shape;504;p54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5"/>
          <p:cNvSpPr txBox="1"/>
          <p:nvPr>
            <p:ph idx="4294967295" type="title"/>
          </p:nvPr>
        </p:nvSpPr>
        <p:spPr>
          <a:xfrm>
            <a:off x="552625" y="550825"/>
            <a:ext cx="791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2000">
                <a:solidFill>
                  <a:srgbClr val="39A949"/>
                </a:solidFill>
              </a:rPr>
              <a:t>Integrating ML components into smava’s engineering architecture</a:t>
            </a:r>
            <a:endParaRPr b="1" sz="2000">
              <a:solidFill>
                <a:srgbClr val="39A949"/>
              </a:solidFill>
            </a:endParaRPr>
          </a:p>
        </p:txBody>
      </p:sp>
      <p:sp>
        <p:nvSpPr>
          <p:cNvPr id="510" name="Google Shape;510;p55"/>
          <p:cNvSpPr txBox="1"/>
          <p:nvPr>
            <p:ph idx="4294967295" type="title"/>
          </p:nvPr>
        </p:nvSpPr>
        <p:spPr>
          <a:xfrm>
            <a:off x="552625" y="927688"/>
            <a:ext cx="5328900" cy="3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●"/>
            </a:pPr>
            <a:r>
              <a:rPr lang="es" sz="1200">
                <a:solidFill>
                  <a:srgbClr val="0F3218"/>
                </a:solidFill>
              </a:rPr>
              <a:t>ML component encapsulated within a JAVA system that is able to execute R code with multiple execution nodes</a:t>
            </a:r>
            <a:endParaRPr sz="1200">
              <a:solidFill>
                <a:srgbClr val="0F3218"/>
              </a:solidFill>
            </a:endParaRPr>
          </a:p>
          <a:p>
            <a:pPr indent="-3048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○"/>
            </a:pPr>
            <a:r>
              <a:rPr lang="es" sz="1200">
                <a:solidFill>
                  <a:srgbClr val="0F3218"/>
                </a:solidFill>
              </a:rPr>
              <a:t>IT ops assistance required for R configuration</a:t>
            </a:r>
            <a:endParaRPr sz="1200">
              <a:solidFill>
                <a:srgbClr val="0F3218"/>
              </a:solidFill>
            </a:endParaRPr>
          </a:p>
          <a:p>
            <a:pPr indent="-3048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○"/>
            </a:pPr>
            <a:r>
              <a:rPr lang="es" sz="1200">
                <a:solidFill>
                  <a:srgbClr val="0F3218"/>
                </a:solidFill>
              </a:rPr>
              <a:t>Engineering assistance required to put retrained models into production</a:t>
            </a:r>
            <a:endParaRPr sz="1200">
              <a:solidFill>
                <a:srgbClr val="0F3218"/>
              </a:solidFill>
            </a:endParaRPr>
          </a:p>
          <a:p>
            <a:pPr indent="-3048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○"/>
            </a:pPr>
            <a:r>
              <a:rPr b="1" lang="es" sz="1200">
                <a:solidFill>
                  <a:schemeClr val="accent6"/>
                </a:solidFill>
              </a:rPr>
              <a:t>Failure prone when updating R packages</a:t>
            </a:r>
            <a:endParaRPr b="1" sz="1200">
              <a:solidFill>
                <a:schemeClr val="accent6"/>
              </a:solidFill>
            </a:endParaRPr>
          </a:p>
          <a:p>
            <a:pPr indent="-3048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○"/>
            </a:pPr>
            <a:r>
              <a:rPr b="1" lang="es" sz="1200">
                <a:solidFill>
                  <a:schemeClr val="accent6"/>
                </a:solidFill>
              </a:rPr>
              <a:t>Can not use python </a:t>
            </a:r>
            <a:endParaRPr b="1" sz="1200">
              <a:solidFill>
                <a:schemeClr val="accent6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F3218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F321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F3218"/>
              </a:solidFill>
            </a:endParaRPr>
          </a:p>
        </p:txBody>
      </p:sp>
      <p:pic>
        <p:nvPicPr>
          <p:cNvPr id="511" name="Google Shape;51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2750" y="4728743"/>
            <a:ext cx="599504" cy="130178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55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13" name="Google Shape;513;p55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56"/>
          <p:cNvPicPr preferRelativeResize="0"/>
          <p:nvPr/>
        </p:nvPicPr>
        <p:blipFill rotWithShape="1">
          <a:blip r:embed="rId3">
            <a:alphaModFix/>
          </a:blip>
          <a:srcRect b="0" l="1617" r="954" t="0"/>
          <a:stretch/>
        </p:blipFill>
        <p:spPr>
          <a:xfrm>
            <a:off x="4572000" y="0"/>
            <a:ext cx="4572001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6"/>
          <p:cNvSpPr txBox="1"/>
          <p:nvPr>
            <p:ph idx="4294967295" type="title"/>
          </p:nvPr>
        </p:nvSpPr>
        <p:spPr>
          <a:xfrm>
            <a:off x="542375" y="2500550"/>
            <a:ext cx="37911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2500">
                <a:solidFill>
                  <a:srgbClr val="39A949"/>
                </a:solidFill>
              </a:rPr>
              <a:t>Model hosting with AWS Sagemaker</a:t>
            </a:r>
            <a:endParaRPr b="1" sz="2500">
              <a:solidFill>
                <a:srgbClr val="39A949"/>
              </a:solidFill>
            </a:endParaRPr>
          </a:p>
        </p:txBody>
      </p:sp>
      <p:pic>
        <p:nvPicPr>
          <p:cNvPr id="520" name="Google Shape;520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2748" y="4729552"/>
            <a:ext cx="599504" cy="13017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56"/>
          <p:cNvSpPr txBox="1"/>
          <p:nvPr>
            <p:ph idx="4294967295" type="title"/>
          </p:nvPr>
        </p:nvSpPr>
        <p:spPr>
          <a:xfrm>
            <a:off x="542375" y="1730150"/>
            <a:ext cx="3279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6600">
                <a:solidFill>
                  <a:srgbClr val="39A949"/>
                </a:solidFill>
              </a:rPr>
              <a:t>05</a:t>
            </a:r>
            <a:endParaRPr b="1" sz="6600">
              <a:solidFill>
                <a:srgbClr val="39A949"/>
              </a:solidFill>
            </a:endParaRPr>
          </a:p>
        </p:txBody>
      </p:sp>
      <p:sp>
        <p:nvSpPr>
          <p:cNvPr id="522" name="Google Shape;522;p56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3" name="Google Shape;523;p56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7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9" name="Google Shape;529;p57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30" name="Google Shape;530;p57"/>
          <p:cNvSpPr txBox="1"/>
          <p:nvPr/>
        </p:nvSpPr>
        <p:spPr>
          <a:xfrm>
            <a:off x="1840125" y="9902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57"/>
          <p:cNvSpPr txBox="1"/>
          <p:nvPr/>
        </p:nvSpPr>
        <p:spPr>
          <a:xfrm>
            <a:off x="665100" y="990275"/>
            <a:ext cx="5963700" cy="2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b="0" i="0" lang="es" sz="1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Many tools to deploy ML model in cloud</a:t>
            </a:r>
            <a:endParaRPr b="0" i="0" sz="12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○"/>
            </a:pPr>
            <a:r>
              <a:rPr b="0" i="0" lang="es" sz="1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AWS Sagemaker, Azure AI, Google Cloud AI</a:t>
            </a:r>
            <a:endParaRPr b="0" i="0" sz="18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b="0" i="0" lang="es" sz="1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Fully managed</a:t>
            </a:r>
            <a:endParaRPr b="0" i="0" sz="12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○"/>
            </a:pPr>
            <a:r>
              <a:rPr b="0" i="0" lang="es" sz="1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load balancing, autoscaling</a:t>
            </a:r>
            <a:endParaRPr b="0" i="0" sz="12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b="0" i="0" lang="es" sz="1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Sagemaker is flexible</a:t>
            </a:r>
            <a:endParaRPr b="0" i="0" sz="12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○"/>
            </a:pPr>
            <a:r>
              <a:rPr b="0" i="0" lang="es" sz="1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any docker image containing trained model</a:t>
            </a:r>
            <a:endParaRPr b="0" i="0" sz="12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57"/>
          <p:cNvSpPr txBox="1"/>
          <p:nvPr/>
        </p:nvSpPr>
        <p:spPr>
          <a:xfrm>
            <a:off x="909000" y="535125"/>
            <a:ext cx="5860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Model deployment</a:t>
            </a:r>
            <a:endParaRPr b="1" i="0" sz="20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8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8" name="Google Shape;538;p58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39" name="Google Shape;539;p58"/>
          <p:cNvSpPr txBox="1"/>
          <p:nvPr/>
        </p:nvSpPr>
        <p:spPr>
          <a:xfrm>
            <a:off x="1840125" y="9902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58"/>
          <p:cNvSpPr txBox="1"/>
          <p:nvPr/>
        </p:nvSpPr>
        <p:spPr>
          <a:xfrm>
            <a:off x="354725" y="990275"/>
            <a:ext cx="6178200" cy="2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b="0" i="0" lang="es" sz="1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Dockerized REST API (FLASK) deployed on sagemaker</a:t>
            </a:r>
            <a:endParaRPr b="0" i="0" sz="12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b="0" i="0" lang="es" sz="1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“Blue/Green deployment” to reduce risk and downtime</a:t>
            </a:r>
            <a:endParaRPr b="0" i="0" sz="12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○"/>
            </a:pPr>
            <a:r>
              <a:rPr b="0" i="0" lang="es" sz="1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Create a new REST API for a re-trained model</a:t>
            </a:r>
            <a:endParaRPr b="0" i="0" sz="12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b="0" i="0" lang="es" sz="1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No more package clashes and can also use Python</a:t>
            </a:r>
            <a:endParaRPr b="0" i="0" sz="12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58"/>
          <p:cNvSpPr txBox="1"/>
          <p:nvPr/>
        </p:nvSpPr>
        <p:spPr>
          <a:xfrm>
            <a:off x="909000" y="535125"/>
            <a:ext cx="5860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Model deployment</a:t>
            </a:r>
            <a:endParaRPr b="1" i="0" sz="20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9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7" name="Google Shape;547;p59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48" name="Google Shape;54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500" y="132425"/>
            <a:ext cx="6429001" cy="423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3"/>
          <p:cNvPicPr preferRelativeResize="0"/>
          <p:nvPr/>
        </p:nvPicPr>
        <p:blipFill rotWithShape="1">
          <a:blip r:embed="rId3">
            <a:alphaModFix/>
          </a:blip>
          <a:srcRect b="0" l="1617" r="954" t="0"/>
          <a:stretch/>
        </p:blipFill>
        <p:spPr>
          <a:xfrm>
            <a:off x="4572000" y="0"/>
            <a:ext cx="4572001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3"/>
          <p:cNvSpPr txBox="1"/>
          <p:nvPr>
            <p:ph idx="4294967295" type="title"/>
          </p:nvPr>
        </p:nvSpPr>
        <p:spPr>
          <a:xfrm>
            <a:off x="542375" y="2500550"/>
            <a:ext cx="37911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2500">
                <a:solidFill>
                  <a:srgbClr val="39A949"/>
                </a:solidFill>
              </a:rPr>
              <a:t>Smava business model</a:t>
            </a:r>
            <a:endParaRPr b="1" sz="2500">
              <a:solidFill>
                <a:srgbClr val="39A949"/>
              </a:solidFill>
            </a:endParaRPr>
          </a:p>
        </p:txBody>
      </p:sp>
      <p:pic>
        <p:nvPicPr>
          <p:cNvPr id="251" name="Google Shape;25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2748" y="4729552"/>
            <a:ext cx="599504" cy="13017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3"/>
          <p:cNvSpPr txBox="1"/>
          <p:nvPr>
            <p:ph idx="4294967295" type="title"/>
          </p:nvPr>
        </p:nvSpPr>
        <p:spPr>
          <a:xfrm>
            <a:off x="542375" y="1730150"/>
            <a:ext cx="3279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6600">
                <a:solidFill>
                  <a:srgbClr val="39A949"/>
                </a:solidFill>
              </a:rPr>
              <a:t>01</a:t>
            </a:r>
            <a:endParaRPr b="1" sz="6600">
              <a:solidFill>
                <a:srgbClr val="39A949"/>
              </a:solidFill>
            </a:endParaRPr>
          </a:p>
        </p:txBody>
      </p:sp>
      <p:sp>
        <p:nvSpPr>
          <p:cNvPr id="253" name="Google Shape;253;p33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33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0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4" name="Google Shape;554;p60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55" name="Google Shape;555;p60"/>
          <p:cNvSpPr txBox="1"/>
          <p:nvPr/>
        </p:nvSpPr>
        <p:spPr>
          <a:xfrm>
            <a:off x="1840125" y="9902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60"/>
          <p:cNvSpPr txBox="1"/>
          <p:nvPr/>
        </p:nvSpPr>
        <p:spPr>
          <a:xfrm>
            <a:off x="354725" y="990275"/>
            <a:ext cx="6178200" cy="2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b="0" i="0" lang="es" sz="1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DS team fully owns the Application Engine microservice</a:t>
            </a:r>
            <a:endParaRPr b="0" i="0" sz="12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○"/>
            </a:pPr>
            <a:r>
              <a:rPr b="0" i="0" lang="es" sz="1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Complete ownership of infrastructure - no IT ops/engineering involvement required</a:t>
            </a:r>
            <a:endParaRPr b="0" i="0" sz="12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○"/>
            </a:pPr>
            <a:r>
              <a:rPr b="0" i="0" lang="es" sz="1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DS outputs are provided via a REST api</a:t>
            </a:r>
            <a:endParaRPr b="0" i="0" sz="12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60"/>
          <p:cNvSpPr txBox="1"/>
          <p:nvPr/>
        </p:nvSpPr>
        <p:spPr>
          <a:xfrm>
            <a:off x="909000" y="535125"/>
            <a:ext cx="5860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Application Engine microservice</a:t>
            </a:r>
            <a:endParaRPr b="1" i="0" sz="20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1"/>
          <p:cNvPicPr preferRelativeResize="0"/>
          <p:nvPr/>
        </p:nvPicPr>
        <p:blipFill rotWithShape="1">
          <a:blip r:embed="rId3">
            <a:alphaModFix/>
          </a:blip>
          <a:srcRect b="0" l="1617" r="954" t="0"/>
          <a:stretch/>
        </p:blipFill>
        <p:spPr>
          <a:xfrm>
            <a:off x="4572000" y="0"/>
            <a:ext cx="4572001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61"/>
          <p:cNvSpPr txBox="1"/>
          <p:nvPr>
            <p:ph idx="4294967295" type="title"/>
          </p:nvPr>
        </p:nvSpPr>
        <p:spPr>
          <a:xfrm>
            <a:off x="542375" y="2500550"/>
            <a:ext cx="37911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2500">
                <a:solidFill>
                  <a:srgbClr val="39A949"/>
                </a:solidFill>
              </a:rPr>
              <a:t>Summary</a:t>
            </a:r>
            <a:endParaRPr b="1" sz="2500">
              <a:solidFill>
                <a:srgbClr val="39A949"/>
              </a:solidFill>
            </a:endParaRPr>
          </a:p>
        </p:txBody>
      </p:sp>
      <p:pic>
        <p:nvPicPr>
          <p:cNvPr id="564" name="Google Shape;564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2748" y="4729552"/>
            <a:ext cx="599504" cy="130178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61"/>
          <p:cNvSpPr txBox="1"/>
          <p:nvPr>
            <p:ph idx="4294967295" type="title"/>
          </p:nvPr>
        </p:nvSpPr>
        <p:spPr>
          <a:xfrm>
            <a:off x="542375" y="1730150"/>
            <a:ext cx="3279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6600">
                <a:solidFill>
                  <a:srgbClr val="39A949"/>
                </a:solidFill>
              </a:rPr>
              <a:t>06</a:t>
            </a:r>
            <a:endParaRPr b="1" sz="6600">
              <a:solidFill>
                <a:srgbClr val="39A949"/>
              </a:solidFill>
            </a:endParaRPr>
          </a:p>
        </p:txBody>
      </p:sp>
      <p:sp>
        <p:nvSpPr>
          <p:cNvPr id="566" name="Google Shape;566;p61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7" name="Google Shape;567;p61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2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3" name="Google Shape;573;p62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74" name="Google Shape;574;p62"/>
          <p:cNvSpPr txBox="1"/>
          <p:nvPr/>
        </p:nvSpPr>
        <p:spPr>
          <a:xfrm>
            <a:off x="1840125" y="9902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62"/>
          <p:cNvSpPr txBox="1"/>
          <p:nvPr/>
        </p:nvSpPr>
        <p:spPr>
          <a:xfrm>
            <a:off x="354725" y="990275"/>
            <a:ext cx="6178200" cy="2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b="0" i="0" lang="es" sz="1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ML component within smava is the very core of the production system</a:t>
            </a:r>
            <a:endParaRPr b="0" i="0" sz="12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b="0" i="0" lang="es" sz="1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Opportunities and desire to significantly impact the business in real time</a:t>
            </a:r>
            <a:endParaRPr b="0" i="0" sz="12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b="0" i="0" lang="es" sz="1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Additional challenges</a:t>
            </a:r>
            <a:endParaRPr b="0" i="0" sz="12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○"/>
            </a:pPr>
            <a:r>
              <a:rPr b="0" i="0" lang="es" sz="1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Fitting into the overall engineering architecture - end to end design</a:t>
            </a:r>
            <a:endParaRPr b="0" i="0" sz="12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○"/>
            </a:pPr>
            <a:r>
              <a:rPr b="0" i="0" lang="es" sz="1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Changing bank and customer preferences - regularly retraining the models</a:t>
            </a:r>
            <a:endParaRPr b="0" i="0" sz="12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○"/>
            </a:pPr>
            <a:r>
              <a:rPr b="0" i="0" lang="es" sz="1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Stability - retraining report and monitoring, unit testing</a:t>
            </a:r>
            <a:endParaRPr b="0" i="0" sz="12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○"/>
            </a:pPr>
            <a:r>
              <a:rPr b="0" i="0" lang="es" sz="1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Speed - monitoring script execution time</a:t>
            </a:r>
            <a:endParaRPr b="0" i="0" sz="12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b="0" i="0" lang="es" sz="1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Solid software engineering practices</a:t>
            </a:r>
            <a:endParaRPr b="0" i="0" sz="12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b="0" i="0" sz="12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62"/>
          <p:cNvSpPr txBox="1"/>
          <p:nvPr/>
        </p:nvSpPr>
        <p:spPr>
          <a:xfrm>
            <a:off x="909000" y="535125"/>
            <a:ext cx="5860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 b="1" i="0" sz="20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3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2" name="Google Shape;582;p63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3" name="Google Shape;583;p63"/>
          <p:cNvSpPr txBox="1"/>
          <p:nvPr/>
        </p:nvSpPr>
        <p:spPr>
          <a:xfrm>
            <a:off x="1840125" y="9902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63"/>
          <p:cNvSpPr txBox="1"/>
          <p:nvPr/>
        </p:nvSpPr>
        <p:spPr>
          <a:xfrm>
            <a:off x="354725" y="990275"/>
            <a:ext cx="6178200" cy="2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b="0" i="0" lang="es" sz="1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Interesting challenges + real business impact + great team = fun</a:t>
            </a:r>
            <a:endParaRPr b="0" i="0" sz="12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b="0" i="0" lang="es" sz="1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We’re hiring at a mid - senior level. Send an email</a:t>
            </a:r>
            <a:endParaRPr b="0" i="0" sz="12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63"/>
          <p:cNvSpPr txBox="1"/>
          <p:nvPr/>
        </p:nvSpPr>
        <p:spPr>
          <a:xfrm>
            <a:off x="909000" y="535125"/>
            <a:ext cx="5860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We’re hiring</a:t>
            </a:r>
            <a:endParaRPr b="1" i="0" sz="20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oogle Shape;59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4580" y="0"/>
            <a:ext cx="3136487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64"/>
          <p:cNvSpPr txBox="1"/>
          <p:nvPr/>
        </p:nvSpPr>
        <p:spPr>
          <a:xfrm>
            <a:off x="542467" y="1170328"/>
            <a:ext cx="5101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rgbClr val="39A949"/>
                </a:solidFill>
                <a:latin typeface="Roboto"/>
                <a:ea typeface="Roboto"/>
                <a:cs typeface="Roboto"/>
                <a:sym typeface="Roboto"/>
              </a:rPr>
              <a:t>Thank you for your attention</a:t>
            </a:r>
            <a:endParaRPr b="1" i="0" sz="2500" u="none" cap="none" strike="noStrike">
              <a:solidFill>
                <a:srgbClr val="39A9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64"/>
          <p:cNvSpPr txBox="1"/>
          <p:nvPr/>
        </p:nvSpPr>
        <p:spPr>
          <a:xfrm>
            <a:off x="542475" y="1958272"/>
            <a:ext cx="21423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" sz="10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  <a:t>Evgeny Savin</a:t>
            </a:r>
            <a:endParaRPr b="1" i="0" sz="10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Google Shape;593;p64"/>
          <p:cNvSpPr txBox="1"/>
          <p:nvPr/>
        </p:nvSpPr>
        <p:spPr>
          <a:xfrm>
            <a:off x="542475" y="2167353"/>
            <a:ext cx="2142300" cy="1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  <a:t>Senior data scientist</a:t>
            </a:r>
            <a:endParaRPr b="0" i="0" sz="10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4" name="Google Shape;594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2748" y="4729552"/>
            <a:ext cx="599504" cy="130178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64"/>
          <p:cNvSpPr txBox="1"/>
          <p:nvPr>
            <p:ph type="title"/>
          </p:nvPr>
        </p:nvSpPr>
        <p:spPr>
          <a:xfrm>
            <a:off x="542475" y="277200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6" name="Google Shape;596;p64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97" name="Google Shape;597;p64"/>
          <p:cNvSpPr txBox="1"/>
          <p:nvPr/>
        </p:nvSpPr>
        <p:spPr>
          <a:xfrm>
            <a:off x="540575" y="2287500"/>
            <a:ext cx="21423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evgeny.savin@smava.de</a:t>
            </a:r>
            <a:endParaRPr b="0" i="0" sz="8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br>
              <a:rPr b="0" i="0" lang="es" sz="8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8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551069" y="626955"/>
            <a:ext cx="5320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</a:pPr>
            <a:r>
              <a:rPr lang="es"/>
              <a:t>smava Business Model</a:t>
            </a:r>
            <a:endParaRPr/>
          </a:p>
        </p:txBody>
      </p:sp>
      <p:sp>
        <p:nvSpPr>
          <p:cNvPr id="262" name="Google Shape;262;p34"/>
          <p:cNvSpPr txBox="1"/>
          <p:nvPr>
            <p:ph idx="2" type="body"/>
          </p:nvPr>
        </p:nvSpPr>
        <p:spPr>
          <a:xfrm>
            <a:off x="551070" y="1086246"/>
            <a:ext cx="53202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rPr lang="es"/>
              <a:t>smava enables borrowers to get the best deal for consumer loans, by pooling offers from a few dozen banks in a single website</a:t>
            </a:r>
            <a:endParaRPr/>
          </a:p>
        </p:txBody>
      </p:sp>
      <p:cxnSp>
        <p:nvCxnSpPr>
          <p:cNvPr id="263" name="Google Shape;263;p34"/>
          <p:cNvCxnSpPr/>
          <p:nvPr/>
        </p:nvCxnSpPr>
        <p:spPr>
          <a:xfrm rot="10800000">
            <a:off x="2204402" y="2505158"/>
            <a:ext cx="840900" cy="5700"/>
          </a:xfrm>
          <a:prstGeom prst="straightConnector1">
            <a:avLst/>
          </a:prstGeom>
          <a:noFill/>
          <a:ln cap="rnd" cmpd="sng" w="76200">
            <a:solidFill>
              <a:srgbClr val="F0A33A">
                <a:alpha val="49411"/>
              </a:srgbClr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64" name="Google Shape;264;p34"/>
          <p:cNvCxnSpPr/>
          <p:nvPr/>
        </p:nvCxnSpPr>
        <p:spPr>
          <a:xfrm rot="10800000">
            <a:off x="2143661" y="3929809"/>
            <a:ext cx="820200" cy="0"/>
          </a:xfrm>
          <a:prstGeom prst="straightConnector1">
            <a:avLst/>
          </a:prstGeom>
          <a:noFill/>
          <a:ln cap="rnd" cmpd="sng" w="76200">
            <a:solidFill>
              <a:srgbClr val="F0A33A">
                <a:alpha val="49411"/>
              </a:srgbClr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65" name="Google Shape;265;p34"/>
          <p:cNvCxnSpPr/>
          <p:nvPr/>
        </p:nvCxnSpPr>
        <p:spPr>
          <a:xfrm rot="10800000">
            <a:off x="2073419" y="3610959"/>
            <a:ext cx="901200" cy="0"/>
          </a:xfrm>
          <a:prstGeom prst="straightConnector1">
            <a:avLst/>
          </a:prstGeom>
          <a:noFill/>
          <a:ln cap="rnd" cmpd="sng" w="76200">
            <a:solidFill>
              <a:srgbClr val="F0A33A">
                <a:alpha val="49411"/>
              </a:srgbClr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66" name="Google Shape;266;p34"/>
          <p:cNvCxnSpPr/>
          <p:nvPr/>
        </p:nvCxnSpPr>
        <p:spPr>
          <a:xfrm rot="10800000">
            <a:off x="3092093" y="2475240"/>
            <a:ext cx="838200" cy="772800"/>
          </a:xfrm>
          <a:prstGeom prst="straightConnector1">
            <a:avLst/>
          </a:prstGeom>
          <a:noFill/>
          <a:ln cap="rnd" cmpd="sng" w="76200">
            <a:solidFill>
              <a:srgbClr val="F0A33A">
                <a:alpha val="49411"/>
              </a:srgbClr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67" name="Google Shape;267;p34"/>
          <p:cNvCxnSpPr/>
          <p:nvPr/>
        </p:nvCxnSpPr>
        <p:spPr>
          <a:xfrm rot="10800000">
            <a:off x="3007999" y="2804786"/>
            <a:ext cx="1128900" cy="618300"/>
          </a:xfrm>
          <a:prstGeom prst="straightConnector1">
            <a:avLst/>
          </a:prstGeom>
          <a:noFill/>
          <a:ln cap="rnd" cmpd="sng" w="76200">
            <a:solidFill>
              <a:srgbClr val="F0A33A">
                <a:alpha val="49411"/>
              </a:srgbClr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68" name="Google Shape;268;p34"/>
          <p:cNvCxnSpPr/>
          <p:nvPr/>
        </p:nvCxnSpPr>
        <p:spPr>
          <a:xfrm flipH="1">
            <a:off x="3057130" y="2995602"/>
            <a:ext cx="1200000" cy="622500"/>
          </a:xfrm>
          <a:prstGeom prst="straightConnector1">
            <a:avLst/>
          </a:prstGeom>
          <a:noFill/>
          <a:ln cap="rnd" cmpd="sng" w="76200">
            <a:solidFill>
              <a:srgbClr val="F0A33A">
                <a:alpha val="49411"/>
              </a:srgbClr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69" name="Google Shape;269;p34"/>
          <p:cNvCxnSpPr/>
          <p:nvPr/>
        </p:nvCxnSpPr>
        <p:spPr>
          <a:xfrm rot="10800000">
            <a:off x="2166090" y="3229617"/>
            <a:ext cx="4861800" cy="0"/>
          </a:xfrm>
          <a:prstGeom prst="straightConnector1">
            <a:avLst/>
          </a:prstGeom>
          <a:noFill/>
          <a:ln cap="rnd" cmpd="sng" w="76200">
            <a:solidFill>
              <a:srgbClr val="F0A33A">
                <a:alpha val="49411"/>
              </a:srgbClr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70" name="Google Shape;270;p34"/>
          <p:cNvCxnSpPr/>
          <p:nvPr/>
        </p:nvCxnSpPr>
        <p:spPr>
          <a:xfrm rot="10800000">
            <a:off x="2165621" y="2804771"/>
            <a:ext cx="776100" cy="0"/>
          </a:xfrm>
          <a:prstGeom prst="straightConnector1">
            <a:avLst/>
          </a:prstGeom>
          <a:noFill/>
          <a:ln cap="rnd" cmpd="sng" w="76200">
            <a:solidFill>
              <a:srgbClr val="F0A33A">
                <a:alpha val="49411"/>
              </a:srgbClr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71" name="Google Shape;271;p34"/>
          <p:cNvCxnSpPr/>
          <p:nvPr/>
        </p:nvCxnSpPr>
        <p:spPr>
          <a:xfrm flipH="1">
            <a:off x="3039849" y="3099277"/>
            <a:ext cx="986700" cy="855600"/>
          </a:xfrm>
          <a:prstGeom prst="straightConnector1">
            <a:avLst/>
          </a:prstGeom>
          <a:noFill/>
          <a:ln cap="rnd" cmpd="sng" w="76200">
            <a:solidFill>
              <a:srgbClr val="F0A33A">
                <a:alpha val="49411"/>
              </a:srgbClr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272" name="Google Shape;27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271" y="2393924"/>
            <a:ext cx="1028700" cy="190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271" y="2719260"/>
            <a:ext cx="1028699" cy="17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3271" y="3066988"/>
            <a:ext cx="1028698" cy="28055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4"/>
          <p:cNvSpPr/>
          <p:nvPr/>
        </p:nvSpPr>
        <p:spPr>
          <a:xfrm>
            <a:off x="1053271" y="3479017"/>
            <a:ext cx="1028700" cy="22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76" name="Google Shape;276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61123" y="3798972"/>
            <a:ext cx="617218" cy="31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62253" y="2914112"/>
            <a:ext cx="703882" cy="730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88033" y="2426444"/>
            <a:ext cx="511408" cy="530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51212" y="2284308"/>
            <a:ext cx="543023" cy="563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15844" y="3364957"/>
            <a:ext cx="418124" cy="434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58490" y="3726017"/>
            <a:ext cx="511408" cy="530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29424" y="3460595"/>
            <a:ext cx="440621" cy="457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49152" y="2985786"/>
            <a:ext cx="390546" cy="405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0846" y="2744179"/>
            <a:ext cx="389371" cy="404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60836" y="1891375"/>
            <a:ext cx="418124" cy="434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28028" y="2602686"/>
            <a:ext cx="389371" cy="404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49527" y="4000973"/>
            <a:ext cx="389371" cy="404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99399" y="3867486"/>
            <a:ext cx="335473" cy="3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35700" y="2178458"/>
            <a:ext cx="440621" cy="457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87267" y="4243586"/>
            <a:ext cx="440621" cy="457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11123" y="1790633"/>
            <a:ext cx="389371" cy="404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84258" y="3330990"/>
            <a:ext cx="285594" cy="2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24117" y="4338046"/>
            <a:ext cx="285594" cy="2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96099" y="2136642"/>
            <a:ext cx="285594" cy="2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35338" y="3767802"/>
            <a:ext cx="285594" cy="2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88730" y="2628753"/>
            <a:ext cx="285594" cy="2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66872" y="3843369"/>
            <a:ext cx="214572" cy="222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99497" y="3446085"/>
            <a:ext cx="214572" cy="2227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Ã¼r png smava logo" id="299" name="Google Shape;299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42765" y="2912230"/>
            <a:ext cx="1790922" cy="587648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/>
          <p:nvPr/>
        </p:nvSpPr>
        <p:spPr>
          <a:xfrm>
            <a:off x="987617" y="164665"/>
            <a:ext cx="72135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50" lIns="82300" spcFirstLastPara="1" rIns="82300" wrap="square" tIns="41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"/>
              <a:buNone/>
            </a:pPr>
            <a:r>
              <a:rPr b="1" i="0" lang="es" sz="2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Market Pioneer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5" name="Google Shape;305;p35"/>
          <p:cNvCxnSpPr/>
          <p:nvPr/>
        </p:nvCxnSpPr>
        <p:spPr>
          <a:xfrm>
            <a:off x="1064632" y="1441529"/>
            <a:ext cx="31818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6" name="Google Shape;306;p35"/>
          <p:cNvSpPr txBox="1"/>
          <p:nvPr/>
        </p:nvSpPr>
        <p:spPr>
          <a:xfrm>
            <a:off x="1006083" y="1010738"/>
            <a:ext cx="25959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850" lIns="61700" spcFirstLastPara="1" rIns="61700" wrap="square" tIns="30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0.0% Loans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p35"/>
          <p:cNvCxnSpPr/>
          <p:nvPr/>
        </p:nvCxnSpPr>
        <p:spPr>
          <a:xfrm flipH="1" rot="10800000">
            <a:off x="5232560" y="1440328"/>
            <a:ext cx="2641800" cy="120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8" name="Google Shape;308;p35"/>
          <p:cNvSpPr txBox="1"/>
          <p:nvPr/>
        </p:nvSpPr>
        <p:spPr>
          <a:xfrm>
            <a:off x="5174011" y="1010738"/>
            <a:ext cx="25959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850" lIns="61700" spcFirstLastPara="1" rIns="61700" wrap="square" tIns="30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Negative Interest Rate Loans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5"/>
          <p:cNvSpPr txBox="1"/>
          <p:nvPr/>
        </p:nvSpPr>
        <p:spPr>
          <a:xfrm>
            <a:off x="1003399" y="1546949"/>
            <a:ext cx="32433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850" lIns="61700" spcFirstLastPara="1" rIns="61700" wrap="square" tIns="30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Pioneered a 0.0% installment loan in Germany in Nov-2015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5"/>
          <p:cNvSpPr txBox="1"/>
          <p:nvPr/>
        </p:nvSpPr>
        <p:spPr>
          <a:xfrm>
            <a:off x="5225333" y="1551629"/>
            <a:ext cx="29190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850" lIns="61700" spcFirstLastPara="1" rIns="61700" wrap="square" tIns="30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Pioneered a -0.4% installment loan in Germany in Jul-2017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1" name="Google Shape;31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632" y="2058748"/>
            <a:ext cx="2982374" cy="1677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4011" y="2112790"/>
            <a:ext cx="2799817" cy="157446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5"/>
          <p:cNvSpPr txBox="1"/>
          <p:nvPr/>
        </p:nvSpPr>
        <p:spPr>
          <a:xfrm>
            <a:off x="7223522" y="4869656"/>
            <a:ext cx="192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9" name="Google Shape;319;p36"/>
          <p:cNvSpPr txBox="1"/>
          <p:nvPr/>
        </p:nvSpPr>
        <p:spPr>
          <a:xfrm>
            <a:off x="540575" y="1512125"/>
            <a:ext cx="5845800" cy="21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rgbClr val="39A949"/>
                </a:solidFill>
                <a:latin typeface="Roboto"/>
                <a:ea typeface="Roboto"/>
                <a:cs typeface="Roboto"/>
                <a:sym typeface="Roboto"/>
              </a:rPr>
              <a:t>Customer journey</a:t>
            </a:r>
            <a:endParaRPr b="1" i="0" sz="2000" u="none" cap="none" strike="noStrike">
              <a:solidFill>
                <a:srgbClr val="39A9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Font typeface="Roboto"/>
              <a:buAutoNum type="arabicPeriod"/>
            </a:pPr>
            <a:r>
              <a:rPr b="0" i="0" lang="es" sz="12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  <a:t>www.smava.de - fill in the details online. ~3-5 mins</a:t>
            </a:r>
            <a:endParaRPr b="0" i="0" sz="12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Font typeface="Roboto"/>
              <a:buAutoNum type="arabicPeriod"/>
            </a:pPr>
            <a:r>
              <a:rPr b="0" i="0" lang="es" sz="12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  <a:t>Get some online offers. ~60 seconds</a:t>
            </a:r>
            <a:endParaRPr b="0" i="0" sz="12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Font typeface="Roboto"/>
              <a:buAutoNum type="arabicPeriod"/>
            </a:pPr>
            <a:r>
              <a:rPr b="0" i="0" lang="es" sz="12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  <a:t>Provide proof of income and other details. ~few days</a:t>
            </a:r>
            <a:endParaRPr b="0" i="0" sz="12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Font typeface="Roboto"/>
              <a:buAutoNum type="arabicPeriod"/>
            </a:pPr>
            <a:r>
              <a:rPr b="0" i="0" lang="es" sz="1200" u="none" cap="none" strike="noStrike">
                <a:solidFill>
                  <a:srgbClr val="0F3218"/>
                </a:solidFill>
                <a:latin typeface="Roboto"/>
                <a:ea typeface="Roboto"/>
                <a:cs typeface="Roboto"/>
                <a:sym typeface="Roboto"/>
              </a:rPr>
              <a:t>Get the loan from the bank. </a:t>
            </a:r>
            <a:endParaRPr b="0" i="0" sz="12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F32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37"/>
          <p:cNvPicPr preferRelativeResize="0"/>
          <p:nvPr/>
        </p:nvPicPr>
        <p:blipFill rotWithShape="1">
          <a:blip r:embed="rId3">
            <a:alphaModFix/>
          </a:blip>
          <a:srcRect b="0" l="1617" r="954" t="0"/>
          <a:stretch/>
        </p:blipFill>
        <p:spPr>
          <a:xfrm>
            <a:off x="4572000" y="0"/>
            <a:ext cx="4572001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7"/>
          <p:cNvSpPr txBox="1"/>
          <p:nvPr>
            <p:ph idx="4294967295" type="title"/>
          </p:nvPr>
        </p:nvSpPr>
        <p:spPr>
          <a:xfrm>
            <a:off x="542375" y="2500550"/>
            <a:ext cx="37911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2500">
                <a:solidFill>
                  <a:srgbClr val="39A949"/>
                </a:solidFill>
              </a:rPr>
              <a:t>Why application engine?</a:t>
            </a:r>
            <a:endParaRPr b="1" sz="2500">
              <a:solidFill>
                <a:srgbClr val="39A949"/>
              </a:solidFill>
            </a:endParaRPr>
          </a:p>
        </p:txBody>
      </p:sp>
      <p:pic>
        <p:nvPicPr>
          <p:cNvPr id="326" name="Google Shape;32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2748" y="4729552"/>
            <a:ext cx="599504" cy="130178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7"/>
          <p:cNvSpPr txBox="1"/>
          <p:nvPr>
            <p:ph idx="4294967295" type="title"/>
          </p:nvPr>
        </p:nvSpPr>
        <p:spPr>
          <a:xfrm>
            <a:off x="542375" y="1730150"/>
            <a:ext cx="3279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6600">
                <a:solidFill>
                  <a:srgbClr val="39A949"/>
                </a:solidFill>
              </a:rPr>
              <a:t>02</a:t>
            </a:r>
            <a:endParaRPr b="1" sz="6600">
              <a:solidFill>
                <a:srgbClr val="39A949"/>
              </a:solidFill>
            </a:endParaRPr>
          </a:p>
        </p:txBody>
      </p:sp>
      <p:sp>
        <p:nvSpPr>
          <p:cNvPr id="328" name="Google Shape;328;p37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p37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5" name="Google Shape;335;p38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6" name="Google Shape;336;p38"/>
          <p:cNvSpPr txBox="1"/>
          <p:nvPr>
            <p:ph idx="2" type="title"/>
          </p:nvPr>
        </p:nvSpPr>
        <p:spPr>
          <a:xfrm>
            <a:off x="542475" y="878800"/>
            <a:ext cx="41907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Problem statement</a:t>
            </a:r>
            <a:endParaRPr/>
          </a:p>
        </p:txBody>
      </p:sp>
      <p:sp>
        <p:nvSpPr>
          <p:cNvPr id="337" name="Google Shape;337;p38"/>
          <p:cNvSpPr txBox="1"/>
          <p:nvPr>
            <p:ph idx="1" type="body"/>
          </p:nvPr>
        </p:nvSpPr>
        <p:spPr>
          <a:xfrm>
            <a:off x="540575" y="1867825"/>
            <a:ext cx="5569800" cy="24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solidFill>
                  <a:schemeClr val="accent6"/>
                </a:solidFill>
              </a:rPr>
              <a:t>For each individual customer find an </a:t>
            </a:r>
            <a:r>
              <a:rPr b="1" lang="es">
                <a:solidFill>
                  <a:schemeClr val="accent6"/>
                </a:solidFill>
              </a:rPr>
              <a:t>attractive, realisable</a:t>
            </a:r>
            <a:r>
              <a:rPr lang="es">
                <a:solidFill>
                  <a:schemeClr val="accent6"/>
                </a:solidFill>
              </a:rPr>
              <a:t> set of loan offers. 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>
            <p:ph idx="4294967295" type="title"/>
          </p:nvPr>
        </p:nvSpPr>
        <p:spPr>
          <a:xfrm>
            <a:off x="552625" y="1595975"/>
            <a:ext cx="5328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2000">
                <a:solidFill>
                  <a:srgbClr val="39A949"/>
                </a:solidFill>
              </a:rPr>
              <a:t>Why application engine?</a:t>
            </a:r>
            <a:endParaRPr b="1" sz="2000">
              <a:solidFill>
                <a:srgbClr val="39A949"/>
              </a:solidFill>
            </a:endParaRPr>
          </a:p>
        </p:txBody>
      </p:sp>
      <p:sp>
        <p:nvSpPr>
          <p:cNvPr id="343" name="Google Shape;343;p39"/>
          <p:cNvSpPr txBox="1"/>
          <p:nvPr>
            <p:ph idx="4294967295" type="title"/>
          </p:nvPr>
        </p:nvSpPr>
        <p:spPr>
          <a:xfrm>
            <a:off x="552625" y="2145725"/>
            <a:ext cx="5936700" cy="15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●"/>
            </a:pPr>
            <a:r>
              <a:rPr lang="es" sz="1200">
                <a:solidFill>
                  <a:srgbClr val="0F3218"/>
                </a:solidFill>
              </a:rPr>
              <a:t>Simple solution - request all banks for each customer, but</a:t>
            </a:r>
            <a:endParaRPr sz="1200">
              <a:solidFill>
                <a:srgbClr val="0F3218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●"/>
            </a:pPr>
            <a:r>
              <a:rPr lang="es" sz="1200">
                <a:solidFill>
                  <a:srgbClr val="0F3218"/>
                </a:solidFill>
              </a:rPr>
              <a:t>Banks don’t like waste</a:t>
            </a:r>
            <a:endParaRPr sz="1200">
              <a:solidFill>
                <a:srgbClr val="0F3218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218"/>
              </a:buClr>
              <a:buSzPts val="1200"/>
              <a:buChar char="●"/>
            </a:pPr>
            <a:r>
              <a:rPr lang="es" sz="1200">
                <a:solidFill>
                  <a:srgbClr val="0F3218"/>
                </a:solidFill>
              </a:rPr>
              <a:t>Banks pass the costs of waste to Smava when negotiating commissions</a:t>
            </a:r>
            <a:endParaRPr sz="1200">
              <a:solidFill>
                <a:srgbClr val="0F321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F321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F3218"/>
              </a:solidFill>
            </a:endParaRPr>
          </a:p>
        </p:txBody>
      </p:sp>
      <p:sp>
        <p:nvSpPr>
          <p:cNvPr id="344" name="Google Shape;344;p39"/>
          <p:cNvSpPr txBox="1"/>
          <p:nvPr>
            <p:ph type="title"/>
          </p:nvPr>
        </p:nvSpPr>
        <p:spPr>
          <a:xfrm>
            <a:off x="542475" y="276475"/>
            <a:ext cx="258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p39"/>
          <p:cNvSpPr txBox="1"/>
          <p:nvPr>
            <p:ph idx="12" type="sldNum"/>
          </p:nvPr>
        </p:nvSpPr>
        <p:spPr>
          <a:xfrm>
            <a:off x="540575" y="4726025"/>
            <a:ext cx="5487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mava Presentation Template">
  <a:themeElements>
    <a:clrScheme name="smava new colors">
      <a:dk1>
        <a:srgbClr val="0F2013"/>
      </a:dk1>
      <a:lt1>
        <a:srgbClr val="FEFCFF"/>
      </a:lt1>
      <a:dk2>
        <a:srgbClr val="5BA555"/>
      </a:dk2>
      <a:lt2>
        <a:srgbClr val="FEFCFF"/>
      </a:lt2>
      <a:accent1>
        <a:srgbClr val="9DD6A3"/>
      </a:accent1>
      <a:accent2>
        <a:srgbClr val="75C47F"/>
      </a:accent2>
      <a:accent3>
        <a:srgbClr val="39A949"/>
      </a:accent3>
      <a:accent4>
        <a:srgbClr val="277634"/>
      </a:accent4>
      <a:accent5>
        <a:srgbClr val="1B5426"/>
      </a:accent5>
      <a:accent6>
        <a:srgbClr val="0F3218"/>
      </a:accent6>
      <a:hlink>
        <a:srgbClr val="75C47F"/>
      </a:hlink>
      <a:folHlink>
        <a:srgbClr val="1B54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smava new colors">
      <a:dk1>
        <a:srgbClr val="0F2013"/>
      </a:dk1>
      <a:lt1>
        <a:srgbClr val="FEFCFF"/>
      </a:lt1>
      <a:dk2>
        <a:srgbClr val="5BA555"/>
      </a:dk2>
      <a:lt2>
        <a:srgbClr val="FEFCFF"/>
      </a:lt2>
      <a:accent1>
        <a:srgbClr val="9DD6A3"/>
      </a:accent1>
      <a:accent2>
        <a:srgbClr val="75C47F"/>
      </a:accent2>
      <a:accent3>
        <a:srgbClr val="39A949"/>
      </a:accent3>
      <a:accent4>
        <a:srgbClr val="277634"/>
      </a:accent4>
      <a:accent5>
        <a:srgbClr val="1B5426"/>
      </a:accent5>
      <a:accent6>
        <a:srgbClr val="0F3218"/>
      </a:accent6>
      <a:hlink>
        <a:srgbClr val="75C47F"/>
      </a:hlink>
      <a:folHlink>
        <a:srgbClr val="1B54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