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pos="2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>
      <p:cViewPr varScale="1">
        <p:scale>
          <a:sx n="102" d="100"/>
          <a:sy n="102" d="100"/>
        </p:scale>
        <p:origin x="176" y="736"/>
      </p:cViewPr>
      <p:guideLst>
        <p:guide orient="horz" pos="2067"/>
        <p:guide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01b7aa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01b7aa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0109a7a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0109a7a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0109a7a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0109a7a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f4aaa844226b82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4f4aaa844226b82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f4aaa844226b82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f4aaa844226b82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4f4aaa844226b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4f4aaa844226b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f4aaa844226b8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f4aaa844226b8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fd569fe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fd569fe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f4aaa844226b82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f4aaa844226b82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f4aaa844226b82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f4aaa844226b82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f4aaa844226b8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f4aaa844226b8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f4aaa844226b8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f4aaa844226b8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9097ba8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9097ba8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030500"/>
            <a:ext cx="9144000" cy="1113000"/>
          </a:xfrm>
          <a:prstGeom prst="rect">
            <a:avLst/>
          </a:prstGeom>
          <a:solidFill>
            <a:srgbClr val="4AA4DE">
              <a:alpha val="3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2139750"/>
            <a:ext cx="9144000" cy="12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Integrating R</a:t>
            </a:r>
            <a:r>
              <a:rPr lang="en" sz="4000">
                <a:solidFill>
                  <a:srgbClr val="FFFFFF"/>
                </a:solidFill>
              </a:rPr>
              <a:t> </a:t>
            </a:r>
            <a:r>
              <a:rPr lang="en" sz="4000">
                <a:solidFill>
                  <a:srgbClr val="000000"/>
                </a:solidFill>
              </a:rPr>
              <a:t>&amp; Google Drive</a:t>
            </a:r>
            <a:endParaRPr sz="4000">
              <a:solidFill>
                <a:srgbClr val="F3F3F3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for Collaborative Research</a:t>
            </a:r>
            <a:endParaRPr sz="40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772000" y="4279888"/>
            <a:ext cx="62958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H. Rempel, K. Bodwin, B. Ruttenberg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9" y="4183599"/>
            <a:ext cx="232532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423" y="519025"/>
            <a:ext cx="1967164" cy="11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Easy Documentation</a:t>
            </a:r>
            <a:endParaRPr b="1"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1166"/>
          <a:stretch/>
        </p:blipFill>
        <p:spPr>
          <a:xfrm>
            <a:off x="987025" y="1096150"/>
            <a:ext cx="7388199" cy="39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Easy Documentation</a:t>
            </a:r>
            <a:endParaRPr b="1"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l="764"/>
          <a:stretch/>
        </p:blipFill>
        <p:spPr>
          <a:xfrm>
            <a:off x="189738" y="1641325"/>
            <a:ext cx="8764524" cy="894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14886"/>
          <a:stretch/>
        </p:blipFill>
        <p:spPr>
          <a:xfrm>
            <a:off x="152400" y="3159573"/>
            <a:ext cx="8839199" cy="704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4831275" y="1017725"/>
            <a:ext cx="3874500" cy="3534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Drive to Git Interface</a:t>
            </a:r>
            <a:endParaRPr b="1"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t="15519"/>
          <a:stretch/>
        </p:blipFill>
        <p:spPr>
          <a:xfrm>
            <a:off x="666750" y="1206400"/>
            <a:ext cx="3040726" cy="37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 t="23494"/>
          <a:stretch/>
        </p:blipFill>
        <p:spPr>
          <a:xfrm>
            <a:off x="666750" y="4485425"/>
            <a:ext cx="238402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4"/>
          <p:cNvCxnSpPr/>
          <p:nvPr/>
        </p:nvCxnSpPr>
        <p:spPr>
          <a:xfrm rot="10800000" flipH="1">
            <a:off x="3050775" y="3759800"/>
            <a:ext cx="1780500" cy="792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4"/>
          <p:cNvSpPr txBox="1"/>
          <p:nvPr/>
        </p:nvSpPr>
        <p:spPr>
          <a:xfrm>
            <a:off x="666825" y="4409325"/>
            <a:ext cx="2384100" cy="438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5">
            <a:alphaModFix/>
          </a:blip>
          <a:srcRect l="21428" r="23821"/>
          <a:stretch/>
        </p:blipFill>
        <p:spPr>
          <a:xfrm>
            <a:off x="5844000" y="1138025"/>
            <a:ext cx="1902135" cy="18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4991100" y="3086100"/>
            <a:ext cx="3486300" cy="1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i="1">
                <a:solidFill>
                  <a:schemeClr val="dk2"/>
                </a:solidFill>
              </a:rPr>
              <a:t>→ You can still store scripts on GitHub</a:t>
            </a:r>
            <a:endParaRPr sz="2800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Summary</a:t>
            </a:r>
            <a:endParaRPr b="1"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311700" y="1553875"/>
            <a:ext cx="8162700" cy="30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Data management is difficult– </a:t>
            </a:r>
            <a:r>
              <a:rPr lang="en" sz="2600" b="1" dirty="0"/>
              <a:t>especially with collaborators of varying data science literacy</a:t>
            </a:r>
            <a:endParaRPr sz="2600" b="1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Google Drive is </a:t>
            </a:r>
            <a:r>
              <a:rPr lang="en" sz="2600" b="1" dirty="0"/>
              <a:t>free, familiar and user-friendly</a:t>
            </a:r>
          </a:p>
          <a:p>
            <a:pPr lvl="1" indent="-393700">
              <a:spcBef>
                <a:spcPts val="0"/>
              </a:spcBef>
              <a:buSzPts val="2600"/>
              <a:buFont typeface="Arial"/>
              <a:buChar char="●"/>
            </a:pPr>
            <a:r>
              <a:rPr lang="en-US" sz="2400" dirty="0"/>
              <a:t>Sheets has useful tools for upstream data management</a:t>
            </a:r>
            <a:endParaRPr lang="en-US" sz="2400" i="1" dirty="0"/>
          </a:p>
          <a:p>
            <a:pPr lvl="1" indent="-393700">
              <a:spcBef>
                <a:spcPts val="0"/>
              </a:spcBef>
              <a:buSzPts val="2600"/>
              <a:buFont typeface="Arial"/>
              <a:buChar char="●"/>
            </a:pPr>
            <a:r>
              <a:rPr lang="en-US" sz="2400" i="1" dirty="0"/>
              <a:t>Data science doesn’t need to be rocket science</a:t>
            </a:r>
            <a:endParaRPr sz="2200" i="1" dirty="0"/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l="25494" t="40224" r="27939" b="26616"/>
          <a:stretch/>
        </p:blipFill>
        <p:spPr>
          <a:xfrm>
            <a:off x="7228100" y="445025"/>
            <a:ext cx="1427500" cy="9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Questions?</a:t>
            </a:r>
            <a:endParaRPr sz="3500" b="1"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712" y="1443750"/>
            <a:ext cx="3472575" cy="33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850" y="3069775"/>
            <a:ext cx="1789475" cy="17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326" y="2885500"/>
            <a:ext cx="1636423" cy="17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4839924" y="2093100"/>
            <a:ext cx="3218100" cy="873900"/>
          </a:xfrm>
          <a:prstGeom prst="cloudCallout">
            <a:avLst>
              <a:gd name="adj1" fmla="val 3831"/>
              <a:gd name="adj2" fmla="val 919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93225" y="2296900"/>
            <a:ext cx="28173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i="1">
                <a:solidFill>
                  <a:schemeClr val="dk2"/>
                </a:solidFill>
              </a:rPr>
              <a:t>Tidy-whaaat???</a:t>
            </a:r>
            <a:endParaRPr sz="2000" b="1" i="1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747050" y="2245500"/>
            <a:ext cx="3073200" cy="572700"/>
          </a:xfrm>
          <a:prstGeom prst="wedgeRoundRectCallout">
            <a:avLst>
              <a:gd name="adj1" fmla="val -6516"/>
              <a:gd name="adj2" fmla="val 9890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101650" y="2296900"/>
            <a:ext cx="307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i="1">
                <a:solidFill>
                  <a:schemeClr val="dk2"/>
                </a:solidFill>
              </a:rPr>
              <a:t>&gt; df  %&gt;% function 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5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Challenges</a:t>
            </a:r>
            <a:r>
              <a:rPr lang="en"/>
              <a:t>: </a:t>
            </a:r>
            <a:r>
              <a:rPr lang="en" i="1"/>
              <a:t>Collaborators vary in knowledge of data management practices, R and/or Git literacy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Challenges</a:t>
            </a:r>
            <a:r>
              <a:rPr lang="en"/>
              <a:t>: </a:t>
            </a:r>
            <a:r>
              <a:rPr lang="en" i="1"/>
              <a:t>Consistent data entry</a:t>
            </a:r>
            <a:endParaRPr i="1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100" y="3262451"/>
            <a:ext cx="1274400" cy="11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4457700" y="1989425"/>
            <a:ext cx="4443600" cy="1089600"/>
          </a:xfrm>
          <a:prstGeom prst="cloudCallout">
            <a:avLst>
              <a:gd name="adj1" fmla="val -565"/>
              <a:gd name="adj2" fmla="val 8783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495225" y="2300913"/>
            <a:ext cx="491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!=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75" y="2673119"/>
            <a:ext cx="1183925" cy="123920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316252" y="1686425"/>
            <a:ext cx="1274400" cy="758400"/>
          </a:xfrm>
          <a:prstGeom prst="wedgeRoundRectCallout">
            <a:avLst>
              <a:gd name="adj1" fmla="val -3773"/>
              <a:gd name="adj2" fmla="val 9131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 flipH="1">
            <a:off x="1966427" y="2320663"/>
            <a:ext cx="1367400" cy="758400"/>
          </a:xfrm>
          <a:prstGeom prst="wedgeRoundRectCallout">
            <a:avLst>
              <a:gd name="adj1" fmla="val -3773"/>
              <a:gd name="adj2" fmla="val 9131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635675" y="2340400"/>
            <a:ext cx="664200" cy="33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425" y="3299157"/>
            <a:ext cx="1183925" cy="123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475" y="1834600"/>
            <a:ext cx="1138448" cy="4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3575" y="2444825"/>
            <a:ext cx="1138450" cy="47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6">
            <a:alphaModFix/>
          </a:blip>
          <a:srcRect t="51252" b="-4"/>
          <a:stretch/>
        </p:blipFill>
        <p:spPr>
          <a:xfrm>
            <a:off x="6943000" y="2365446"/>
            <a:ext cx="1644414" cy="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 l="-1761" t="47317" r="-1" b="4345"/>
          <a:stretch/>
        </p:blipFill>
        <p:spPr>
          <a:xfrm>
            <a:off x="4894136" y="2365446"/>
            <a:ext cx="1579675" cy="30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9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b="1"/>
              <a:t>Free, familiar &amp; user-friendly</a:t>
            </a:r>
            <a:endParaRPr sz="2500"/>
          </a:p>
        </p:txBody>
      </p:sp>
      <p:sp>
        <p:nvSpPr>
          <p:cNvPr id="92" name="Google Shape;92;p16"/>
          <p:cNvSpPr txBox="1"/>
          <p:nvPr/>
        </p:nvSpPr>
        <p:spPr>
          <a:xfrm>
            <a:off x="1102800" y="2360575"/>
            <a:ext cx="72000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i="1">
                <a:solidFill>
                  <a:schemeClr val="dk2"/>
                </a:solidFill>
              </a:rPr>
              <a:t>→ Not everyone is comfortable making the initial commit to Git</a:t>
            </a:r>
            <a:endParaRPr sz="2800" i="1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Google Drive for Project Management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l="21428" r="23821"/>
          <a:stretch/>
        </p:blipFill>
        <p:spPr>
          <a:xfrm>
            <a:off x="1162175" y="2213488"/>
            <a:ext cx="1315299" cy="129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Google Drive for Project Management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Free, familiar &amp; user-friendly, with version control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b="1"/>
              <a:t>Version control, file backup &amp; simultaneous editing</a:t>
            </a:r>
            <a:endParaRPr sz="2000" b="1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b="1"/>
              <a:t>Google sheets tools save time cleaning data in R</a:t>
            </a:r>
            <a:endParaRPr sz="2500" b="1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300" y="3807550"/>
            <a:ext cx="14478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l="2839" r="15554"/>
          <a:stretch/>
        </p:blipFill>
        <p:spPr>
          <a:xfrm>
            <a:off x="118350" y="1429200"/>
            <a:ext cx="4573151" cy="344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Tools: </a:t>
            </a:r>
            <a:r>
              <a:rPr lang="en"/>
              <a:t>Data validation– work smarter, not harder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r="1594"/>
          <a:stretch/>
        </p:blipFill>
        <p:spPr>
          <a:xfrm>
            <a:off x="4875100" y="1170125"/>
            <a:ext cx="4114324" cy="237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413675" y="2596200"/>
            <a:ext cx="3277800" cy="45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l="1845"/>
          <a:stretch/>
        </p:blipFill>
        <p:spPr>
          <a:xfrm>
            <a:off x="4908375" y="1017725"/>
            <a:ext cx="4047775" cy="21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4769525" y="1429200"/>
            <a:ext cx="474300" cy="26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6750" y="2722863"/>
            <a:ext cx="1166150" cy="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Tools</a:t>
            </a:r>
            <a:r>
              <a:rPr lang="en"/>
              <a:t>: Restricting User Access to Data Editing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900" y="1276751"/>
            <a:ext cx="4434323" cy="36571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19"/>
          <p:cNvSpPr/>
          <p:nvPr/>
        </p:nvSpPr>
        <p:spPr>
          <a:xfrm>
            <a:off x="4457700" y="2191975"/>
            <a:ext cx="2740800" cy="361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831000" y="2238925"/>
            <a:ext cx="474300" cy="26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63575" y="1473125"/>
            <a:ext cx="3238200" cy="3171900"/>
          </a:xfrm>
          <a:prstGeom prst="noSmoking">
            <a:avLst>
              <a:gd name="adj" fmla="val 13792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396" y="2057377"/>
            <a:ext cx="2002350" cy="2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25" y="1220525"/>
            <a:ext cx="6305750" cy="35184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8" name="Google Shape;128;p20"/>
          <p:cNvCxnSpPr>
            <a:endCxn id="129" idx="2"/>
          </p:cNvCxnSpPr>
          <p:nvPr/>
        </p:nvCxnSpPr>
        <p:spPr>
          <a:xfrm rot="10800000" flipH="1">
            <a:off x="4046875" y="3912325"/>
            <a:ext cx="784500" cy="582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0"/>
          <p:cNvSpPr txBox="1"/>
          <p:nvPr/>
        </p:nvSpPr>
        <p:spPr>
          <a:xfrm>
            <a:off x="4659175" y="3579025"/>
            <a:ext cx="344400" cy="333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l="54910" t="92537" r="29671" b="1586"/>
          <a:stretch/>
        </p:blipFill>
        <p:spPr>
          <a:xfrm>
            <a:off x="4467625" y="3529900"/>
            <a:ext cx="2315225" cy="49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20"/>
          <p:cNvSpPr txBox="1"/>
          <p:nvPr/>
        </p:nvSpPr>
        <p:spPr>
          <a:xfrm>
            <a:off x="4686525" y="3630675"/>
            <a:ext cx="344400" cy="333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Tools</a:t>
            </a:r>
            <a:r>
              <a:rPr lang="en"/>
              <a:t>: Restricting User Access to Data Editing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4108675" y="3663525"/>
            <a:ext cx="474300" cy="26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871266" y="1931838"/>
            <a:ext cx="2139600" cy="2095800"/>
          </a:xfrm>
          <a:prstGeom prst="noSmoking">
            <a:avLst>
              <a:gd name="adj" fmla="val 13792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4433" y="2182700"/>
            <a:ext cx="1406816" cy="14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Easy Drive to R workflow: </a:t>
            </a:r>
            <a:r>
              <a:rPr lang="en" i="1"/>
              <a:t>‘googlesheets’</a:t>
            </a:r>
            <a:r>
              <a:rPr lang="en"/>
              <a:t> package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75" y="1257950"/>
            <a:ext cx="8413051" cy="351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100" y="1384150"/>
            <a:ext cx="14478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192</Words>
  <Application>Microsoft Macintosh PowerPoint</Application>
  <PresentationFormat>On-screen Show (16:9)</PresentationFormat>
  <Paragraphs>29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Integrating R &amp; Google Drive for Collaborative Research</vt:lpstr>
      <vt:lpstr>Challenges: Collaborators vary in knowledge of data management practices, R and/or Git literacy</vt:lpstr>
      <vt:lpstr>Challenges: Consistent data entry</vt:lpstr>
      <vt:lpstr>Google Drive for Project Management </vt:lpstr>
      <vt:lpstr>Google Drive for Project Management </vt:lpstr>
      <vt:lpstr>Tools: Data validation– work smarter, not harder </vt:lpstr>
      <vt:lpstr>Tools: Restricting User Access to Data Editing</vt:lpstr>
      <vt:lpstr>Tools: Restricting User Access to Data Editing</vt:lpstr>
      <vt:lpstr>Easy Drive to R workflow: ‘googlesheets’ package</vt:lpstr>
      <vt:lpstr>Easy Documentation</vt:lpstr>
      <vt:lpstr>Easy Documentation</vt:lpstr>
      <vt:lpstr>Drive to Git Interface</vt:lpstr>
      <vt:lpstr>Summary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R &amp; Google Drive for Collaborative Research</dc:title>
  <cp:lastModifiedBy>Hannah Rempel</cp:lastModifiedBy>
  <cp:revision>2</cp:revision>
  <dcterms:modified xsi:type="dcterms:W3CDTF">2019-04-05T21:31:50Z</dcterms:modified>
</cp:coreProperties>
</file>