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66" r:id="rId5"/>
    <p:sldId id="258" r:id="rId6"/>
    <p:sldId id="267" r:id="rId7"/>
    <p:sldId id="272" r:id="rId8"/>
    <p:sldId id="256" r:id="rId9"/>
    <p:sldId id="279" r:id="rId10"/>
    <p:sldId id="257" r:id="rId11"/>
    <p:sldId id="260" r:id="rId12"/>
    <p:sldId id="276" r:id="rId13"/>
    <p:sldId id="273" r:id="rId14"/>
    <p:sldId id="274" r:id="rId15"/>
    <p:sldId id="275" r:id="rId16"/>
    <p:sldId id="271" r:id="rId17"/>
    <p:sldId id="277" r:id="rId18"/>
    <p:sldId id="262" r:id="rId19"/>
    <p:sldId id="264" r:id="rId20"/>
    <p:sldId id="278"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i, Deepti" initials="JD" lastIdx="1" clrIdx="0">
    <p:extLst>
      <p:ext uri="{19B8F6BF-5375-455C-9EA6-DF929625EA0E}">
        <p15:presenceInfo xmlns:p15="http://schemas.microsoft.com/office/powerpoint/2012/main" userId="Joshi, Deep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0B359-74AC-4945-AE11-FCB09668EB42}" type="datetimeFigureOut">
              <a:rPr lang="en-US" smtClean="0"/>
              <a:t>8/12/20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C9E84-F244-4FAF-AAD9-D02953EAF2CC}" type="slidenum">
              <a:rPr lang="en-US" smtClean="0"/>
              <a:t>‹#›</a:t>
            </a:fld>
            <a:endParaRPr lang="en-US"/>
          </a:p>
        </p:txBody>
      </p:sp>
    </p:spTree>
    <p:extLst>
      <p:ext uri="{BB962C8B-B14F-4D97-AF65-F5344CB8AC3E}">
        <p14:creationId xmlns:p14="http://schemas.microsoft.com/office/powerpoint/2010/main" val="260699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to add one more S3 Bucket to send data to Lambda function</a:t>
            </a:r>
          </a:p>
        </p:txBody>
      </p:sp>
      <p:sp>
        <p:nvSpPr>
          <p:cNvPr id="4" name="Slide Number Placeholder 3"/>
          <p:cNvSpPr>
            <a:spLocks noGrp="1"/>
          </p:cNvSpPr>
          <p:nvPr>
            <p:ph type="sldNum" sz="quarter" idx="5"/>
          </p:nvPr>
        </p:nvSpPr>
        <p:spPr/>
        <p:txBody>
          <a:bodyPr/>
          <a:lstStyle/>
          <a:p>
            <a:fld id="{53DC9E84-F244-4FAF-AAD9-D02953EAF2CC}" type="slidenum">
              <a:rPr lang="en-US" smtClean="0"/>
              <a:t>5</a:t>
            </a:fld>
            <a:endParaRPr lang="en-US"/>
          </a:p>
        </p:txBody>
      </p:sp>
    </p:spTree>
    <p:extLst>
      <p:ext uri="{BB962C8B-B14F-4D97-AF65-F5344CB8AC3E}">
        <p14:creationId xmlns:p14="http://schemas.microsoft.com/office/powerpoint/2010/main" val="362726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E9E6-6C85-4147-8CAF-76FD56AB2F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AECD23-BF59-1144-B36D-3BD63D77D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BCE70D-6B6C-9749-9B34-6B86C83AB464}"/>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5" name="Footer Placeholder 4">
            <a:extLst>
              <a:ext uri="{FF2B5EF4-FFF2-40B4-BE49-F238E27FC236}">
                <a16:creationId xmlns:a16="http://schemas.microsoft.com/office/drawing/2014/main" id="{F03FD3CD-41C2-A74D-81BD-7646617A6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DD028-50A8-E946-80FD-E97E3C50A9CD}"/>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267639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168A-AA5F-A043-A628-B8B786ED88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822F0B-418B-8441-86AC-DD9233708A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C61C8-C01C-834E-80E0-4BF157AB252A}"/>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5" name="Footer Placeholder 4">
            <a:extLst>
              <a:ext uri="{FF2B5EF4-FFF2-40B4-BE49-F238E27FC236}">
                <a16:creationId xmlns:a16="http://schemas.microsoft.com/office/drawing/2014/main" id="{D677F838-9FB6-FB4E-AAF8-394D2F4FE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DE216-68E7-BA40-BA8D-973882A9822C}"/>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324158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64B4F-2BE0-8D4E-BDA3-14ED7FF56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687B4-132D-234D-882C-DD90B17387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49-43F9-464E-95C1-2EE03EBFA6B9}"/>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5" name="Footer Placeholder 4">
            <a:extLst>
              <a:ext uri="{FF2B5EF4-FFF2-40B4-BE49-F238E27FC236}">
                <a16:creationId xmlns:a16="http://schemas.microsoft.com/office/drawing/2014/main" id="{E9D2DA5E-4405-A345-B405-8A6CE87DA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5EC37-3028-654D-B24A-01F39A7955E9}"/>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360764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7310-BB8B-614E-BEC3-CD5AF9DFA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D5799-4EDA-6449-ACE4-B1C1156C99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65377-B39C-FC42-BB63-4634F5CBECB0}"/>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5" name="Footer Placeholder 4">
            <a:extLst>
              <a:ext uri="{FF2B5EF4-FFF2-40B4-BE49-F238E27FC236}">
                <a16:creationId xmlns:a16="http://schemas.microsoft.com/office/drawing/2014/main" id="{8BA37898-B79E-1945-8DE9-1084041C1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7CBF1-342C-6E47-A931-3210A98C0F39}"/>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82122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A8A9-D331-294F-BA2D-C3CBA4A36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1684A-F8A2-6D4A-A290-20C43EE5A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425A3F-9244-A947-BEF9-DC023B3A4111}"/>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5" name="Footer Placeholder 4">
            <a:extLst>
              <a:ext uri="{FF2B5EF4-FFF2-40B4-BE49-F238E27FC236}">
                <a16:creationId xmlns:a16="http://schemas.microsoft.com/office/drawing/2014/main" id="{30CFDE48-353E-EA4F-9489-3A172028E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15FCB-5958-A44A-B581-38BE069AEF06}"/>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293031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6F4A-11DE-A942-AAA7-3B86B23AA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A75FF-8D0E-6049-860F-67D46B594C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AAA314-69A5-A54B-9E5C-759E2F4AAA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6E5E5-59E1-8346-814F-166CC1349D8B}"/>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6" name="Footer Placeholder 5">
            <a:extLst>
              <a:ext uri="{FF2B5EF4-FFF2-40B4-BE49-F238E27FC236}">
                <a16:creationId xmlns:a16="http://schemas.microsoft.com/office/drawing/2014/main" id="{506B62D3-89CF-8848-8103-BBCA7A283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AAA14-1404-D44A-AA4B-AA902953D65B}"/>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2610800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BE31-BD27-684C-830A-3668BDC853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493404-9F81-304D-B467-D31601669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A5CCB0-38E3-0A4B-B3A3-9929B6B67C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CCA14-FAE4-FE4C-94AB-1289A9072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94BF45-D0F8-564B-8445-1C22D9E47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170876-5E91-4949-B8D0-A7FEA8F5ABFE}"/>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8" name="Footer Placeholder 7">
            <a:extLst>
              <a:ext uri="{FF2B5EF4-FFF2-40B4-BE49-F238E27FC236}">
                <a16:creationId xmlns:a16="http://schemas.microsoft.com/office/drawing/2014/main" id="{73B4F241-EECD-094C-B4AE-C566E0339F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8EB9C-6CB1-EF49-8586-1513A7CA6BFA}"/>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159087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AEA2-94E0-7447-A8D3-63CF2C45FC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AFC7AC-5E99-A44A-8ED8-88B0DD39E6CA}"/>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4" name="Footer Placeholder 3">
            <a:extLst>
              <a:ext uri="{FF2B5EF4-FFF2-40B4-BE49-F238E27FC236}">
                <a16:creationId xmlns:a16="http://schemas.microsoft.com/office/drawing/2014/main" id="{828CCE79-9C5F-7644-BD6A-F2185BB45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109970-824C-404F-84C3-CE17059B2A3B}"/>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271617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9B268-78F0-C04D-89F5-AF3EDD5D70CC}"/>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3" name="Footer Placeholder 2">
            <a:extLst>
              <a:ext uri="{FF2B5EF4-FFF2-40B4-BE49-F238E27FC236}">
                <a16:creationId xmlns:a16="http://schemas.microsoft.com/office/drawing/2014/main" id="{FD6F36BE-D652-DA49-85B8-8B6627EFC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B1E70C-5EAC-6341-B1F3-9AD48C2F4971}"/>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2698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294D-93CD-914E-A9D5-E36261F85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475AA-3870-B947-9F8C-986203A48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26C38A-CAF5-1448-8E49-1E17FDDCD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5F1145-4E24-C240-B50C-33A4DB969563}"/>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6" name="Footer Placeholder 5">
            <a:extLst>
              <a:ext uri="{FF2B5EF4-FFF2-40B4-BE49-F238E27FC236}">
                <a16:creationId xmlns:a16="http://schemas.microsoft.com/office/drawing/2014/main" id="{2C4C0551-BACF-9541-9F25-39BF29CE6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0F4B7-1A51-8247-B743-D0BBB73C1B65}"/>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464746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D185-CFAF-F243-BEEB-1C101F79C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7D8968-6591-8749-AD90-754B546FC7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7EF60-C5ED-A54E-82B0-FA9355515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714A42-EB5F-1342-B8E7-1A1B882C4A64}"/>
              </a:ext>
            </a:extLst>
          </p:cNvPr>
          <p:cNvSpPr>
            <a:spLocks noGrp="1"/>
          </p:cNvSpPr>
          <p:nvPr>
            <p:ph type="dt" sz="half" idx="10"/>
          </p:nvPr>
        </p:nvSpPr>
        <p:spPr/>
        <p:txBody>
          <a:bodyPr/>
          <a:lstStyle/>
          <a:p>
            <a:fld id="{4FC0CEF1-C1CF-0A47-94EB-B91418352AB1}" type="datetimeFigureOut">
              <a:rPr lang="en-US" smtClean="0"/>
              <a:t>8/12/20</a:t>
            </a:fld>
            <a:endParaRPr lang="en-US"/>
          </a:p>
        </p:txBody>
      </p:sp>
      <p:sp>
        <p:nvSpPr>
          <p:cNvPr id="6" name="Footer Placeholder 5">
            <a:extLst>
              <a:ext uri="{FF2B5EF4-FFF2-40B4-BE49-F238E27FC236}">
                <a16:creationId xmlns:a16="http://schemas.microsoft.com/office/drawing/2014/main" id="{B426E74B-CB00-8A45-8AFB-D1EF245F4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B0CCF-000A-B74F-9D81-4BEB4B7DB16A}"/>
              </a:ext>
            </a:extLst>
          </p:cNvPr>
          <p:cNvSpPr>
            <a:spLocks noGrp="1"/>
          </p:cNvSpPr>
          <p:nvPr>
            <p:ph type="sldNum" sz="quarter" idx="12"/>
          </p:nvPr>
        </p:nvSpPr>
        <p:spPr/>
        <p:txBody>
          <a:bodyPr/>
          <a:lstStyle/>
          <a:p>
            <a:fld id="{B97D7EEC-44A1-EE4B-A593-D66F6A84648D}" type="slidenum">
              <a:rPr lang="en-US" smtClean="0"/>
              <a:t>‹#›</a:t>
            </a:fld>
            <a:endParaRPr lang="en-US"/>
          </a:p>
        </p:txBody>
      </p:sp>
    </p:spTree>
    <p:extLst>
      <p:ext uri="{BB962C8B-B14F-4D97-AF65-F5344CB8AC3E}">
        <p14:creationId xmlns:p14="http://schemas.microsoft.com/office/powerpoint/2010/main" val="14294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33916-F797-F840-BEEA-ECE2590EE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886A9-DC5C-F143-B674-B08C2F460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FC395-FEA7-0C46-8F57-96DC30E26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0CEF1-C1CF-0A47-94EB-B91418352AB1}" type="datetimeFigureOut">
              <a:rPr lang="en-US" smtClean="0"/>
              <a:t>8/12/20</a:t>
            </a:fld>
            <a:endParaRPr lang="en-US"/>
          </a:p>
        </p:txBody>
      </p:sp>
      <p:sp>
        <p:nvSpPr>
          <p:cNvPr id="5" name="Footer Placeholder 4">
            <a:extLst>
              <a:ext uri="{FF2B5EF4-FFF2-40B4-BE49-F238E27FC236}">
                <a16:creationId xmlns:a16="http://schemas.microsoft.com/office/drawing/2014/main" id="{BE8387F6-5A53-A948-BD79-9059F2914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EEBCB-97C3-554A-AEBB-8628A0E66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D7EEC-44A1-EE4B-A593-D66F6A84648D}" type="slidenum">
              <a:rPr lang="en-US" smtClean="0"/>
              <a:t>‹#›</a:t>
            </a:fld>
            <a:endParaRPr lang="en-US"/>
          </a:p>
        </p:txBody>
      </p:sp>
    </p:spTree>
    <p:extLst>
      <p:ext uri="{BB962C8B-B14F-4D97-AF65-F5344CB8AC3E}">
        <p14:creationId xmlns:p14="http://schemas.microsoft.com/office/powerpoint/2010/main" val="2105714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nlinelibrary.wiley.com/doi/full/10.1002/asi.2402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6"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204F213-2EE9-46E8-8747-ED061E780170}"/>
              </a:ext>
            </a:extLst>
          </p:cNvPr>
          <p:cNvSpPr>
            <a:spLocks noGrp="1"/>
          </p:cNvSpPr>
          <p:nvPr>
            <p:ph type="ctrTitle"/>
          </p:nvPr>
        </p:nvSpPr>
        <p:spPr>
          <a:xfrm>
            <a:off x="1804988" y="1442172"/>
            <a:ext cx="8582025" cy="2177328"/>
          </a:xfrm>
        </p:spPr>
        <p:txBody>
          <a:bodyPr anchor="ctr">
            <a:normAutofit/>
          </a:bodyPr>
          <a:lstStyle/>
          <a:p>
            <a:r>
              <a:rPr lang="en-US" sz="4400">
                <a:latin typeface="Times New Roman" panose="02020603050405020304" pitchFamily="18" charset="0"/>
                <a:cs typeface="Times New Roman" panose="02020603050405020304" pitchFamily="18" charset="0"/>
              </a:rPr>
              <a:t>Big Data Project: </a:t>
            </a: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Twitter Sentiment Analysis</a:t>
            </a:r>
          </a:p>
        </p:txBody>
      </p:sp>
      <p:sp>
        <p:nvSpPr>
          <p:cNvPr id="7"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6E7133-58C9-432A-8319-3454308317C3}"/>
              </a:ext>
            </a:extLst>
          </p:cNvPr>
          <p:cNvSpPr>
            <a:spLocks noGrp="1"/>
          </p:cNvSpPr>
          <p:nvPr>
            <p:ph type="subTitle" idx="1"/>
          </p:nvPr>
        </p:nvSpPr>
        <p:spPr>
          <a:xfrm>
            <a:off x="2566988" y="3962400"/>
            <a:ext cx="7058025" cy="581025"/>
          </a:xfrm>
        </p:spPr>
        <p:txBody>
          <a:bodyPr anchor="ctr">
            <a:normAutofit lnSpcReduction="10000"/>
          </a:bodyPr>
          <a:lstStyle/>
          <a:p>
            <a:r>
              <a:rPr lang="en-US" sz="1400">
                <a:solidFill>
                  <a:srgbClr val="FFFFFF"/>
                </a:solidFill>
                <a:latin typeface="Times New Roman" panose="02020603050405020304" pitchFamily="18" charset="0"/>
                <a:cs typeface="Times New Roman" panose="02020603050405020304" pitchFamily="18" charset="0"/>
              </a:rPr>
              <a:t>By Satadipa Sarkar and Deepti Joshi</a:t>
            </a:r>
          </a:p>
          <a:p>
            <a:r>
              <a:rPr lang="en-US" sz="1400">
                <a:solidFill>
                  <a:srgbClr val="FFFFFF"/>
                </a:solidFill>
                <a:latin typeface="Times New Roman" panose="02020603050405020304" pitchFamily="18" charset="0"/>
                <a:cs typeface="Times New Roman" panose="02020603050405020304" pitchFamily="18" charset="0"/>
              </a:rPr>
              <a:t>Summer 2020 | Seattle Pacific University</a:t>
            </a:r>
          </a:p>
        </p:txBody>
      </p:sp>
    </p:spTree>
    <p:extLst>
      <p:ext uri="{BB962C8B-B14F-4D97-AF65-F5344CB8AC3E}">
        <p14:creationId xmlns:p14="http://schemas.microsoft.com/office/powerpoint/2010/main" val="101953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BB-D432-274B-9589-7D2AF69FAFE0}"/>
              </a:ext>
            </a:extLst>
          </p:cNvPr>
          <p:cNvSpPr>
            <a:spLocks noGrp="1"/>
          </p:cNvSpPr>
          <p:nvPr>
            <p:ph type="ctrTitle"/>
          </p:nvPr>
        </p:nvSpPr>
        <p:spPr>
          <a:xfrm>
            <a:off x="664068" y="555275"/>
            <a:ext cx="10213729" cy="840259"/>
          </a:xfrm>
        </p:spPr>
        <p:txBody>
          <a:bodyPr>
            <a:noAutofit/>
          </a:bodyPr>
          <a:lstStyle/>
          <a:p>
            <a:r>
              <a:rPr lang="en-US" sz="2800" b="1" dirty="0"/>
              <a:t>Why we did not do run all the </a:t>
            </a:r>
            <a:r>
              <a:rPr lang="en-US" sz="2800" b="1" dirty="0" err="1"/>
              <a:t>tweet_id’s</a:t>
            </a:r>
            <a:r>
              <a:rPr lang="en-US" sz="2800" b="1" dirty="0"/>
              <a:t> using AWS Comprehend?</a:t>
            </a:r>
            <a:br>
              <a:rPr lang="en-US" sz="2800" dirty="0"/>
            </a:br>
            <a:endParaRPr lang="en-US" sz="2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9F3E090-9706-6C45-9BD3-6A537DA8ECE6}"/>
              </a:ext>
            </a:extLst>
          </p:cNvPr>
          <p:cNvSpPr txBox="1">
            <a:spLocks/>
          </p:cNvSpPr>
          <p:nvPr/>
        </p:nvSpPr>
        <p:spPr>
          <a:xfrm>
            <a:off x="1008452" y="1395534"/>
            <a:ext cx="10213729" cy="30400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Number of </a:t>
            </a:r>
            <a:r>
              <a:rPr lang="en-US" sz="1600" dirty="0" err="1"/>
              <a:t>tweet_id</a:t>
            </a:r>
            <a:r>
              <a:rPr lang="en-US" sz="1600" dirty="0"/>
              <a:t> = 4.02 million</a:t>
            </a:r>
          </a:p>
          <a:p>
            <a:pPr algn="l"/>
            <a:r>
              <a:rPr lang="en-US" sz="1600" dirty="0"/>
              <a:t>Approximate character count = 300</a:t>
            </a:r>
          </a:p>
          <a:p>
            <a:pPr algn="l"/>
            <a:r>
              <a:rPr lang="en-US" sz="1600" dirty="0"/>
              <a:t>Approximate units per tweet =300/100 = 3</a:t>
            </a:r>
          </a:p>
          <a:p>
            <a:pPr algn="l"/>
            <a:r>
              <a:rPr lang="en-US" sz="1600" dirty="0"/>
              <a:t>Chargeable units = 12.06 million</a:t>
            </a:r>
          </a:p>
          <a:p>
            <a:pPr algn="l"/>
            <a:r>
              <a:rPr lang="en-US" sz="1600" dirty="0"/>
              <a:t>Cost up to 10 million units = 0.0001/unit</a:t>
            </a:r>
          </a:p>
          <a:p>
            <a:pPr algn="l"/>
            <a:r>
              <a:rPr lang="en-US" sz="1600" dirty="0"/>
              <a:t>Free tier =50K units </a:t>
            </a:r>
          </a:p>
          <a:p>
            <a:pPr algn="l"/>
            <a:r>
              <a:rPr lang="en-US" sz="1600" dirty="0"/>
              <a:t>Billable units = 12.06 million -50,000 = ~12 million</a:t>
            </a:r>
          </a:p>
          <a:p>
            <a:pPr algn="l"/>
            <a:r>
              <a:rPr lang="en-US" sz="1600" dirty="0"/>
              <a:t>Approximate cost of the project = 0.0001 * 12 * 10^6  = $1200</a:t>
            </a:r>
          </a:p>
          <a:p>
            <a:br>
              <a:rPr lang="en-US" sz="2800" dirty="0"/>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20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BB-D432-274B-9589-7D2AF69FAFE0}"/>
              </a:ext>
            </a:extLst>
          </p:cNvPr>
          <p:cNvSpPr>
            <a:spLocks noGrp="1"/>
          </p:cNvSpPr>
          <p:nvPr>
            <p:ph type="ctrTitle"/>
          </p:nvPr>
        </p:nvSpPr>
        <p:spPr>
          <a:xfrm>
            <a:off x="664068" y="555275"/>
            <a:ext cx="10213729" cy="840259"/>
          </a:xfrm>
        </p:spPr>
        <p:txBody>
          <a:bodyPr>
            <a:noAutofit/>
          </a:bodyPr>
          <a:lstStyle/>
          <a:p>
            <a:r>
              <a:rPr lang="en-US" sz="2000" b="1" dirty="0">
                <a:latin typeface="Times New Roman" panose="02020603050405020304" pitchFamily="18" charset="0"/>
                <a:cs typeface="Times New Roman" panose="02020603050405020304" pitchFamily="18" charset="0"/>
              </a:rPr>
              <a:t>Why EC2 not Lambda?</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9F3E090-9706-6C45-9BD3-6A537DA8ECE6}"/>
              </a:ext>
            </a:extLst>
          </p:cNvPr>
          <p:cNvSpPr txBox="1">
            <a:spLocks/>
          </p:cNvSpPr>
          <p:nvPr/>
        </p:nvSpPr>
        <p:spPr>
          <a:xfrm>
            <a:off x="1008452" y="1395534"/>
            <a:ext cx="10213729" cy="30400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800" dirty="0"/>
            </a:br>
            <a:endParaRPr lang="en-US"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F263D76-A162-474E-A10F-ACF535D92126}"/>
              </a:ext>
            </a:extLst>
          </p:cNvPr>
          <p:cNvSpPr txBox="1">
            <a:spLocks/>
          </p:cNvSpPr>
          <p:nvPr/>
        </p:nvSpPr>
        <p:spPr>
          <a:xfrm>
            <a:off x="1008451" y="1983178"/>
            <a:ext cx="10213729" cy="27432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600" dirty="0"/>
              <a:t>EC2 is cheaper and in our case t2.micro is free.</a:t>
            </a:r>
          </a:p>
          <a:p>
            <a:pPr marL="285750" indent="-285750" algn="l">
              <a:buFont typeface="Arial" panose="020B0604020202020204" pitchFamily="34" charset="0"/>
              <a:buChar char="•"/>
            </a:pPr>
            <a:r>
              <a:rPr lang="en-US" sz="1600" dirty="0"/>
              <a:t>Lambda does not support most of the libraries. And installing different libraries was difficult and cumbersome using Layers.</a:t>
            </a:r>
          </a:p>
          <a:p>
            <a:pPr marL="285750" indent="-285750" algn="l">
              <a:buFont typeface="Arial" panose="020B0604020202020204" pitchFamily="34" charset="0"/>
              <a:buChar char="•"/>
            </a:pPr>
            <a:r>
              <a:rPr lang="en-US" sz="1600" dirty="0"/>
              <a:t>The development could be done on personal laptop and same code was executed on EC2.</a:t>
            </a:r>
          </a:p>
          <a:p>
            <a:pPr marL="285750" indent="-285750" algn="l">
              <a:buFont typeface="Arial" panose="020B0604020202020204" pitchFamily="34" charset="0"/>
              <a:buChar char="•"/>
            </a:pPr>
            <a:r>
              <a:rPr lang="en-US" sz="1600" dirty="0"/>
              <a:t>Development and deployment is much more streamlined.</a:t>
            </a:r>
          </a:p>
          <a:p>
            <a:pPr marL="285750" indent="-285750" algn="l">
              <a:buFont typeface="Arial" panose="020B0604020202020204" pitchFamily="34" charset="0"/>
              <a:buChar char="•"/>
            </a:pPr>
            <a:r>
              <a:rPr lang="en-US" sz="1600" dirty="0"/>
              <a:t>No need of ant special code, while Lambda requires special entry methods which is hard to replicate on local machine.</a:t>
            </a:r>
          </a:p>
          <a:p>
            <a:pPr marL="285750" indent="-285750" algn="l">
              <a:buFont typeface="Arial" panose="020B0604020202020204" pitchFamily="34" charset="0"/>
              <a:buChar char="•"/>
            </a:pPr>
            <a:r>
              <a:rPr lang="en-US" sz="1600" dirty="0"/>
              <a:t>No way to connect directly to GitHub repository.</a:t>
            </a: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81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BB-D432-274B-9589-7D2AF69FAFE0}"/>
              </a:ext>
            </a:extLst>
          </p:cNvPr>
          <p:cNvSpPr>
            <a:spLocks noGrp="1"/>
          </p:cNvSpPr>
          <p:nvPr>
            <p:ph type="ctrTitle"/>
          </p:nvPr>
        </p:nvSpPr>
        <p:spPr>
          <a:xfrm>
            <a:off x="1008450" y="699040"/>
            <a:ext cx="10213729" cy="840259"/>
          </a:xfrm>
        </p:spPr>
        <p:txBody>
          <a:bodyPr>
            <a:noAutofit/>
          </a:bodyPr>
          <a:lstStyle/>
          <a:p>
            <a:r>
              <a:rPr lang="en-US" sz="1600" b="1" dirty="0"/>
              <a:t>Why RDS and not DynamoDB?</a:t>
            </a:r>
            <a:r>
              <a:rPr lang="en-US" sz="1600" dirty="0"/>
              <a:t> </a:t>
            </a:r>
            <a:r>
              <a:rPr lang="en-US" sz="2000" b="1"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9F3E090-9706-6C45-9BD3-6A537DA8ECE6}"/>
              </a:ext>
            </a:extLst>
          </p:cNvPr>
          <p:cNvSpPr txBox="1">
            <a:spLocks/>
          </p:cNvSpPr>
          <p:nvPr/>
        </p:nvSpPr>
        <p:spPr>
          <a:xfrm>
            <a:off x="1008452" y="1395534"/>
            <a:ext cx="10213729" cy="30400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800" dirty="0"/>
            </a:br>
            <a:endParaRPr lang="en-US"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F263D76-A162-474E-A10F-ACF535D92126}"/>
              </a:ext>
            </a:extLst>
          </p:cNvPr>
          <p:cNvSpPr txBox="1">
            <a:spLocks/>
          </p:cNvSpPr>
          <p:nvPr/>
        </p:nvSpPr>
        <p:spPr>
          <a:xfrm>
            <a:off x="1008451" y="1983178"/>
            <a:ext cx="10213729" cy="27288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9476AE3-9EBB-D941-AE00-136741C67255}"/>
              </a:ext>
            </a:extLst>
          </p:cNvPr>
          <p:cNvSpPr txBox="1">
            <a:spLocks/>
          </p:cNvSpPr>
          <p:nvPr/>
        </p:nvSpPr>
        <p:spPr>
          <a:xfrm>
            <a:off x="1172726" y="2763367"/>
            <a:ext cx="10213729" cy="26874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lvl="0" indent="-285750" algn="l">
              <a:buFont typeface="Arial" panose="020B0604020202020204" pitchFamily="34" charset="0"/>
              <a:buChar char="•"/>
            </a:pPr>
            <a:r>
              <a:rPr lang="en-US" sz="1600" dirty="0"/>
              <a:t>It is a relational database.</a:t>
            </a:r>
          </a:p>
          <a:p>
            <a:pPr marL="285750" lvl="0" indent="-285750" algn="l">
              <a:buFont typeface="Arial" panose="020B0604020202020204" pitchFamily="34" charset="0"/>
              <a:buChar char="•"/>
            </a:pPr>
            <a:r>
              <a:rPr lang="en-US" sz="1600" dirty="0"/>
              <a:t>DynamoDB is good for writing once and reading multiple times on the primary key. However, in this project the workflow was on reading the status of the record.</a:t>
            </a:r>
          </a:p>
          <a:p>
            <a:pPr marL="285750" lvl="0" indent="-285750" algn="l">
              <a:buFont typeface="Arial" panose="020B0604020202020204" pitchFamily="34" charset="0"/>
              <a:buChar char="•"/>
            </a:pPr>
            <a:r>
              <a:rPr lang="en-US" sz="1600" dirty="0"/>
              <a:t>Relational database is superior in read -write scenario. In this project (2 Reads and 3 Writes).</a:t>
            </a:r>
          </a:p>
          <a:p>
            <a:pPr marL="285750" lvl="0" indent="-285750" algn="l">
              <a:buFont typeface="Arial" panose="020B0604020202020204" pitchFamily="34" charset="0"/>
              <a:buChar char="•"/>
            </a:pPr>
            <a:r>
              <a:rPr lang="en-US" sz="1600" dirty="0"/>
              <a:t>Easier to connect with data visualization tools (Tableau).</a:t>
            </a:r>
          </a:p>
          <a:p>
            <a:pPr marL="285750" lvl="0" indent="-285750" algn="l">
              <a:buFont typeface="Arial" panose="020B0604020202020204" pitchFamily="34" charset="0"/>
              <a:buChar char="•"/>
            </a:pPr>
            <a:r>
              <a:rPr lang="en-US" sz="1600" dirty="0"/>
              <a:t>RDS cost is lesser.</a:t>
            </a:r>
          </a:p>
        </p:txBody>
      </p:sp>
    </p:spTree>
    <p:extLst>
      <p:ext uri="{BB962C8B-B14F-4D97-AF65-F5344CB8AC3E}">
        <p14:creationId xmlns:p14="http://schemas.microsoft.com/office/powerpoint/2010/main" val="123517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873D06-9D2A-4F78-B016-56646EC63B3F}"/>
              </a:ext>
            </a:extLst>
          </p:cNvPr>
          <p:cNvSpPr>
            <a:spLocks noGrp="1"/>
          </p:cNvSpPr>
          <p:nvPr>
            <p:ph type="title"/>
          </p:nvPr>
        </p:nvSpPr>
        <p:spPr>
          <a:xfrm>
            <a:off x="1115568" y="1408153"/>
            <a:ext cx="10168128" cy="1315035"/>
          </a:xfrm>
        </p:spPr>
        <p:txBody>
          <a:bodyPr>
            <a:normAutofit/>
          </a:bodyPr>
          <a:lstStyle/>
          <a:p>
            <a:r>
              <a:rPr lang="en-US" sz="4000">
                <a:cs typeface="Calibri Light"/>
              </a:rPr>
              <a:t>Lambda vs Stream Architecture</a:t>
            </a:r>
          </a:p>
        </p:txBody>
      </p:sp>
      <p:sp>
        <p:nvSpPr>
          <p:cNvPr id="24" name="Rectangle 1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Content Placeholder 2">
            <a:extLst>
              <a:ext uri="{FF2B5EF4-FFF2-40B4-BE49-F238E27FC236}">
                <a16:creationId xmlns:a16="http://schemas.microsoft.com/office/drawing/2014/main" id="{CB804C9E-FECE-4941-B2C8-3EAB0B40CF94}"/>
              </a:ext>
            </a:extLst>
          </p:cNvPr>
          <p:cNvSpPr>
            <a:spLocks noGrp="1"/>
          </p:cNvSpPr>
          <p:nvPr>
            <p:ph idx="1"/>
          </p:nvPr>
        </p:nvSpPr>
        <p:spPr>
          <a:xfrm>
            <a:off x="1115568" y="2962656"/>
            <a:ext cx="10168128" cy="2624328"/>
          </a:xfrm>
        </p:spPr>
        <p:txBody>
          <a:bodyPr vert="horz" lIns="91440" tIns="45720" rIns="91440" bIns="45720" rtlCol="0" anchor="t">
            <a:normAutofit fontScale="85000" lnSpcReduction="20000"/>
          </a:bodyPr>
          <a:lstStyle/>
          <a:p>
            <a:pPr marL="0" indent="0">
              <a:buNone/>
            </a:pPr>
            <a:r>
              <a:rPr lang="en-US" sz="2000">
                <a:cs typeface="Calibri"/>
              </a:rPr>
              <a:t>Batch Processing can compute arbitary sources and arbitary data with the queries that goes out of date for few hours.</a:t>
            </a:r>
            <a:endParaRPr lang="en-US"/>
          </a:p>
          <a:p>
            <a:pPr marL="0" indent="0">
              <a:buNone/>
            </a:pPr>
            <a:r>
              <a:rPr lang="en-US" sz="2000">
                <a:cs typeface="Calibri"/>
              </a:rPr>
              <a:t>Lambda architecture involves both batch and stream processing which involves complex queries and incremental algorithm. </a:t>
            </a:r>
            <a:endParaRPr lang="en-US">
              <a:cs typeface="Calibri"/>
            </a:endParaRPr>
          </a:p>
          <a:p>
            <a:pPr marL="0" indent="0">
              <a:buNone/>
            </a:pPr>
            <a:r>
              <a:rPr lang="en-US" sz="2000">
                <a:cs typeface="Calibri"/>
              </a:rPr>
              <a:t>In our project, we don't have use cases of streaming/real time data and analysis. It is easier and cheaper to do batch processing and change the algorithm when needed. Example we don't want to process the sentiment of the tweets and re-tweet in real time.</a:t>
            </a:r>
          </a:p>
          <a:p>
            <a:r>
              <a:rPr lang="en-US" sz="2000">
                <a:cs typeface="Calibri"/>
              </a:rPr>
              <a:t>It is simple, easy to understand and completey scalable and we need to think about data and functions on that data.</a:t>
            </a:r>
          </a:p>
          <a:p>
            <a:r>
              <a:rPr lang="en-US" sz="2000">
                <a:cs typeface="Calibri"/>
              </a:rPr>
              <a:t>Batch system is consistent, almost human fault tolerant .</a:t>
            </a:r>
          </a:p>
        </p:txBody>
      </p:sp>
    </p:spTree>
    <p:extLst>
      <p:ext uri="{BB962C8B-B14F-4D97-AF65-F5344CB8AC3E}">
        <p14:creationId xmlns:p14="http://schemas.microsoft.com/office/powerpoint/2010/main" val="67637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873D06-9D2A-4F78-B016-56646EC63B3F}"/>
              </a:ext>
            </a:extLst>
          </p:cNvPr>
          <p:cNvSpPr>
            <a:spLocks noGrp="1"/>
          </p:cNvSpPr>
          <p:nvPr>
            <p:ph type="title"/>
          </p:nvPr>
        </p:nvSpPr>
        <p:spPr>
          <a:xfrm>
            <a:off x="1115568" y="1408153"/>
            <a:ext cx="10168128" cy="1315035"/>
          </a:xfrm>
        </p:spPr>
        <p:txBody>
          <a:bodyPr>
            <a:normAutofit/>
          </a:bodyPr>
          <a:lstStyle/>
          <a:p>
            <a:r>
              <a:rPr lang="en-US" sz="4000" dirty="0">
                <a:cs typeface="Calibri Light"/>
              </a:rPr>
              <a:t>Data Visualization</a:t>
            </a:r>
          </a:p>
        </p:txBody>
      </p:sp>
      <p:sp>
        <p:nvSpPr>
          <p:cNvPr id="24" name="Rectangle 1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Content Placeholder 2">
            <a:extLst>
              <a:ext uri="{FF2B5EF4-FFF2-40B4-BE49-F238E27FC236}">
                <a16:creationId xmlns:a16="http://schemas.microsoft.com/office/drawing/2014/main" id="{CB804C9E-FECE-4941-B2C8-3EAB0B40CF94}"/>
              </a:ext>
            </a:extLst>
          </p:cNvPr>
          <p:cNvSpPr>
            <a:spLocks noGrp="1"/>
          </p:cNvSpPr>
          <p:nvPr>
            <p:ph idx="1"/>
          </p:nvPr>
        </p:nvSpPr>
        <p:spPr>
          <a:xfrm>
            <a:off x="1115568" y="2962656"/>
            <a:ext cx="10168128" cy="2624328"/>
          </a:xfrm>
        </p:spPr>
        <p:txBody>
          <a:bodyPr vert="horz" lIns="91440" tIns="45720" rIns="91440" bIns="45720" rtlCol="0" anchor="t">
            <a:normAutofit fontScale="92500" lnSpcReduction="10000"/>
          </a:bodyPr>
          <a:lstStyle/>
          <a:p>
            <a:r>
              <a:rPr lang="en-US" dirty="0"/>
              <a:t>Connect to a server :</a:t>
            </a:r>
          </a:p>
          <a:p>
            <a:r>
              <a:rPr lang="en-US" dirty="0"/>
              <a:t>Select PostgreSQL</a:t>
            </a:r>
          </a:p>
          <a:p>
            <a:r>
              <a:rPr lang="en-US" dirty="0"/>
              <a:t>Go to RDS:</a:t>
            </a:r>
          </a:p>
          <a:p>
            <a:r>
              <a:rPr lang="en-US" dirty="0"/>
              <a:t>Select Endpoint: rds-postgres-free-tier.cjrnyh2qgdds.us-west-2.rds.amazonaws.com</a:t>
            </a:r>
          </a:p>
          <a:p>
            <a:r>
              <a:rPr lang="en-US" dirty="0"/>
              <a:t>Database: ﻿</a:t>
            </a:r>
            <a:r>
              <a:rPr lang="en-US" dirty="0" err="1"/>
              <a:t>rds</a:t>
            </a:r>
            <a:r>
              <a:rPr lang="en-US" dirty="0"/>
              <a:t>-</a:t>
            </a:r>
            <a:r>
              <a:rPr lang="en-US" dirty="0" err="1"/>
              <a:t>postgres</a:t>
            </a:r>
            <a:r>
              <a:rPr lang="en-US" dirty="0"/>
              <a:t>-free-tier</a:t>
            </a:r>
          </a:p>
          <a:p>
            <a:endParaRPr lang="en-US" sz="2000" dirty="0">
              <a:cs typeface="Calibri"/>
            </a:endParaRPr>
          </a:p>
          <a:p>
            <a:pPr marL="0" indent="0">
              <a:buNone/>
            </a:pPr>
            <a:endParaRPr lang="en-US" sz="2000" dirty="0">
              <a:cs typeface="Calibri"/>
            </a:endParaRPr>
          </a:p>
          <a:p>
            <a:pPr marL="0" indent="0">
              <a:buNone/>
            </a:pPr>
            <a:endParaRPr lang="en-US" sz="2000" dirty="0">
              <a:cs typeface="Calibri"/>
            </a:endParaRPr>
          </a:p>
        </p:txBody>
      </p:sp>
      <p:pic>
        <p:nvPicPr>
          <p:cNvPr id="7" name="Picture 6">
            <a:extLst>
              <a:ext uri="{FF2B5EF4-FFF2-40B4-BE49-F238E27FC236}">
                <a16:creationId xmlns:a16="http://schemas.microsoft.com/office/drawing/2014/main" id="{406B4F5B-4BEB-4946-A003-FFC908B508F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15148" y="915784"/>
            <a:ext cx="6101720" cy="2872445"/>
          </a:xfrm>
          <a:prstGeom prst="rect">
            <a:avLst/>
          </a:prstGeom>
        </p:spPr>
      </p:pic>
    </p:spTree>
    <p:extLst>
      <p:ext uri="{BB962C8B-B14F-4D97-AF65-F5344CB8AC3E}">
        <p14:creationId xmlns:p14="http://schemas.microsoft.com/office/powerpoint/2010/main" val="7516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F4A2F0-D6A5-49D1-81F9-BEF0866CA9A9}"/>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Security</a:t>
            </a:r>
          </a:p>
        </p:txBody>
      </p:sp>
      <p:sp>
        <p:nvSpPr>
          <p:cNvPr id="53"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4A5D0C8-3284-41D3-AAEF-56D02B3F77FD}"/>
              </a:ext>
            </a:extLst>
          </p:cNvPr>
          <p:cNvSpPr>
            <a:spLocks noGrp="1"/>
          </p:cNvSpPr>
          <p:nvPr>
            <p:ph idx="1"/>
          </p:nvPr>
        </p:nvSpPr>
        <p:spPr>
          <a:xfrm>
            <a:off x="739812" y="2118922"/>
            <a:ext cx="10804808" cy="4349735"/>
          </a:xfrm>
        </p:spPr>
        <p:txBody>
          <a:bodyPr vert="horz" lIns="91440" tIns="45720" rIns="91440" bIns="45720" rtlCol="0" anchor="t">
            <a:normAutofit lnSpcReduction="10000"/>
          </a:bodyPr>
          <a:lstStyle/>
          <a:p>
            <a:pPr marL="0" indent="0">
              <a:buNone/>
            </a:pPr>
            <a:r>
              <a:rPr lang="en-US" sz="1600" b="1" dirty="0">
                <a:latin typeface="Times New Roman"/>
                <a:cs typeface="Times New Roman"/>
              </a:rPr>
              <a:t>AWS Cloud Adoption Framework provides the following best practice capabilities from a technical security perspective:</a:t>
            </a:r>
          </a:p>
          <a:p>
            <a:pPr marL="342900" indent="-342900">
              <a:buFont typeface="+mj-lt"/>
              <a:buAutoNum type="arabicPeriod"/>
            </a:pPr>
            <a:r>
              <a:rPr lang="en-US" sz="1600" dirty="0">
                <a:latin typeface="Times New Roman"/>
                <a:cs typeface="Times New Roman"/>
              </a:rPr>
              <a:t>IAM: Used to define, enforce, and audit user permissions across AWS services, actions, and resources. We are controlling IAM role by limiting the root user to 1.</a:t>
            </a:r>
          </a:p>
          <a:p>
            <a:pPr marL="342900" indent="-342900">
              <a:buFont typeface="+mj-lt"/>
              <a:buAutoNum type="arabicPeriod"/>
            </a:pPr>
            <a:r>
              <a:rPr lang="en-US" sz="1600" dirty="0">
                <a:latin typeface="Times New Roman"/>
                <a:cs typeface="Times New Roman"/>
              </a:rPr>
              <a:t>Infrastructure Security: Public access is blocked for the s3 buckets. Only bucket owner can access it.</a:t>
            </a:r>
          </a:p>
          <a:p>
            <a:pPr marL="342900" indent="-342900">
              <a:buAutoNum type="arabicPeriod"/>
            </a:pPr>
            <a:r>
              <a:rPr lang="en-US" sz="1600" dirty="0">
                <a:latin typeface="Times New Roman"/>
                <a:cs typeface="Times New Roman"/>
              </a:rPr>
              <a:t>Data Protection (encryption and tokenization</a:t>
            </a:r>
            <a:r>
              <a:rPr lang="en-US" sz="1600">
                <a:latin typeface="Times New Roman"/>
                <a:cs typeface="Times New Roman"/>
              </a:rPr>
              <a:t>): AWS </a:t>
            </a:r>
            <a:r>
              <a:rPr lang="en-US" sz="1600" dirty="0">
                <a:latin typeface="Times New Roman"/>
                <a:cs typeface="Times New Roman"/>
              </a:rPr>
              <a:t>Secret Manager to securely store and access Twitter API access tokens and RDS credentials. </a:t>
            </a:r>
          </a:p>
          <a:p>
            <a:pPr marL="342900" indent="-342900">
              <a:buFont typeface="+mj-lt"/>
              <a:buAutoNum type="arabicPeriod"/>
            </a:pPr>
            <a:r>
              <a:rPr lang="en-US" sz="1600" dirty="0">
                <a:latin typeface="Times New Roman"/>
                <a:cs typeface="Times New Roman"/>
              </a:rPr>
              <a:t>Incident Response: While uploading raw data in S3 with Python script, we had a security incident. The python code contained AWS secret key which got committed in git repository, as a result the secret token, key was visible to public. The AWS team raised a security incident and sent an email about the issue. As a measure we removed the secret key from the code, all access key including root and IAM User created during or before the account compromised was deleted and recreated.</a:t>
            </a:r>
          </a:p>
          <a:p>
            <a:pPr marL="0" indent="0">
              <a:buNone/>
            </a:pPr>
            <a:endParaRPr lang="en-US" sz="1600" dirty="0">
              <a:latin typeface="Times New Roman"/>
              <a:cs typeface="Times New Roman"/>
            </a:endParaRPr>
          </a:p>
          <a:p>
            <a:pPr marL="0" indent="0">
              <a:buNone/>
            </a:pPr>
            <a:r>
              <a:rPr lang="en-US" sz="1600" b="1" dirty="0">
                <a:latin typeface="Times New Roman"/>
                <a:cs typeface="Times New Roman"/>
              </a:rPr>
              <a:t>Privacy:</a:t>
            </a:r>
          </a:p>
          <a:p>
            <a:r>
              <a:rPr lang="en-US" sz="1600" dirty="0">
                <a:latin typeface="Times New Roman"/>
                <a:cs typeface="Times New Roman"/>
              </a:rPr>
              <a:t>PII data is being handled through Amazon Macie Classic, which uses machine learning to classify sensitive data such as PII. It gives the user a visibility into how such data is being moved in the system.</a:t>
            </a:r>
          </a:p>
          <a:p>
            <a:r>
              <a:rPr lang="en-US" sz="1600" dirty="0">
                <a:latin typeface="Times New Roman"/>
                <a:cs typeface="Times New Roman"/>
              </a:rPr>
              <a:t>Data Storage timeline: The data will be stored in S3 buckets until mid-August – end of this quarter.</a:t>
            </a:r>
          </a:p>
          <a:p>
            <a:endParaRPr lang="en-US" sz="1600" dirty="0">
              <a:latin typeface="Times New Roman"/>
              <a:cs typeface="Times New Roman"/>
            </a:endParaRPr>
          </a:p>
          <a:p>
            <a:endParaRPr lang="en-US" sz="1600" dirty="0">
              <a:latin typeface="Times New Roman"/>
              <a:cs typeface="Times New Roman"/>
            </a:endParaRPr>
          </a:p>
        </p:txBody>
      </p:sp>
    </p:spTree>
    <p:extLst>
      <p:ext uri="{BB962C8B-B14F-4D97-AF65-F5344CB8AC3E}">
        <p14:creationId xmlns:p14="http://schemas.microsoft.com/office/powerpoint/2010/main" val="81370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4D33-4DCE-46E8-AFCF-3AA7CA57C21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How does this fit into your long-term vision</a:t>
            </a:r>
          </a:p>
        </p:txBody>
      </p:sp>
      <p:sp>
        <p:nvSpPr>
          <p:cNvPr id="3" name="Content Placeholder 2">
            <a:extLst>
              <a:ext uri="{FF2B5EF4-FFF2-40B4-BE49-F238E27FC236}">
                <a16:creationId xmlns:a16="http://schemas.microsoft.com/office/drawing/2014/main" id="{95BA676F-3855-4A09-B275-2032D162726A}"/>
              </a:ext>
            </a:extLst>
          </p:cNvPr>
          <p:cNvSpPr>
            <a:spLocks noGrp="1"/>
          </p:cNvSpPr>
          <p:nvPr>
            <p:ph idx="1"/>
          </p:nvPr>
        </p:nvSpPr>
        <p:spPr/>
        <p:txBody>
          <a:bodyPr vert="horz" lIns="91440" tIns="45720" rIns="91440" bIns="45720" rtlCol="0" anchor="t">
            <a:normAutofit/>
          </a:bodyPr>
          <a:lstStyle/>
          <a:p>
            <a:pPr marL="0" indent="0">
              <a:buNone/>
            </a:pPr>
            <a:r>
              <a:rPr lang="en-US" sz="1600">
                <a:latin typeface="Times New Roman"/>
                <a:cs typeface="Times New Roman"/>
              </a:rPr>
              <a:t>How do people respond to events/anomalies:</a:t>
            </a:r>
            <a:br>
              <a:rPr lang="en-US" sz="1600">
                <a:latin typeface="Times New Roman"/>
              </a:rPr>
            </a:br>
            <a:endParaRPr lang="en-US" sz="1600">
              <a:latin typeface="Times New Roman"/>
              <a:cs typeface="Calibri"/>
            </a:endParaRPr>
          </a:p>
          <a:p>
            <a:pPr lvl="1"/>
            <a:r>
              <a:rPr lang="en-US" sz="1600">
                <a:latin typeface="Times New Roman"/>
                <a:cs typeface="Calibri"/>
              </a:rPr>
              <a:t>From the perspective of various segmentations, i.e. issue areas such as economic, social, political, health; or by location i.e. state, country, etc.</a:t>
            </a:r>
          </a:p>
          <a:p>
            <a:pPr lvl="2"/>
            <a:r>
              <a:rPr lang="en-US" sz="1600">
                <a:latin typeface="Times New Roman"/>
                <a:cs typeface="Calibri"/>
              </a:rPr>
              <a:t>E.g. can we predict how people will react to a certain event, and can this inform our understanding of how they may behave in upcoming elections? </a:t>
            </a:r>
          </a:p>
          <a:p>
            <a:pPr lvl="1"/>
            <a:r>
              <a:rPr lang="en-US" sz="1600">
                <a:latin typeface="Times New Roman"/>
                <a:cs typeface="Calibri"/>
              </a:rPr>
              <a:t>From the perspective of keywords: people, hashtags (movement), stuff </a:t>
            </a:r>
          </a:p>
          <a:p>
            <a:pPr lvl="2"/>
            <a:r>
              <a:rPr lang="en-US" sz="1600">
                <a:latin typeface="Times New Roman"/>
                <a:cs typeface="Calibri"/>
              </a:rPr>
              <a:t>E.g. who are they blaming, source of the problem, public perception?</a:t>
            </a:r>
          </a:p>
          <a:p>
            <a:pPr lvl="1"/>
            <a:endParaRPr lang="en-US" sz="1600">
              <a:latin typeface="Times New Roman"/>
              <a:cs typeface="Calibri"/>
            </a:endParaRPr>
          </a:p>
          <a:p>
            <a:pPr marL="0" indent="0">
              <a:buNone/>
            </a:pPr>
            <a:r>
              <a:rPr lang="en-US" sz="1600">
                <a:latin typeface="Times New Roman"/>
                <a:cs typeface="Calibri"/>
              </a:rPr>
              <a:t>Tracking public perception over time:</a:t>
            </a:r>
          </a:p>
          <a:p>
            <a:pPr lvl="1"/>
            <a:r>
              <a:rPr lang="en-US" sz="1600">
                <a:latin typeface="Times New Roman"/>
                <a:cs typeface="Calibri"/>
              </a:rPr>
              <a:t>Are we more optimistic/pessimistic/the same?</a:t>
            </a:r>
            <a:br>
              <a:rPr lang="en-US" sz="1600">
                <a:latin typeface="Times New Roman"/>
                <a:cs typeface="Calibri"/>
              </a:rPr>
            </a:br>
            <a:endParaRPr lang="en-US" sz="1600">
              <a:latin typeface="Times New Roman"/>
              <a:cs typeface="Calibri"/>
            </a:endParaRPr>
          </a:p>
          <a:p>
            <a:pPr marL="0" indent="0">
              <a:buNone/>
            </a:pPr>
            <a:r>
              <a:rPr lang="en-US" sz="1600">
                <a:latin typeface="Times New Roman"/>
                <a:cs typeface="Calibri"/>
              </a:rPr>
              <a:t>Which populations (by location?) have the strongest opinion:</a:t>
            </a:r>
          </a:p>
          <a:p>
            <a:pPr lvl="1"/>
            <a:r>
              <a:rPr lang="en-US" sz="1600">
                <a:latin typeface="Times New Roman"/>
                <a:cs typeface="Calibri"/>
              </a:rPr>
              <a:t>Is change enacted amid all those raising their voice? (i.e. how does government respond)</a:t>
            </a:r>
          </a:p>
        </p:txBody>
      </p:sp>
    </p:spTree>
    <p:extLst>
      <p:ext uri="{BB962C8B-B14F-4D97-AF65-F5344CB8AC3E}">
        <p14:creationId xmlns:p14="http://schemas.microsoft.com/office/powerpoint/2010/main" val="4024042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4D33-4DCE-46E8-AFCF-3AA7CA57C21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 of Improvements</a:t>
            </a:r>
          </a:p>
        </p:txBody>
      </p:sp>
      <p:sp>
        <p:nvSpPr>
          <p:cNvPr id="3" name="Content Placeholder 2">
            <a:extLst>
              <a:ext uri="{FF2B5EF4-FFF2-40B4-BE49-F238E27FC236}">
                <a16:creationId xmlns:a16="http://schemas.microsoft.com/office/drawing/2014/main" id="{95BA676F-3855-4A09-B275-2032D162726A}"/>
              </a:ext>
            </a:extLst>
          </p:cNvPr>
          <p:cNvSpPr>
            <a:spLocks noGrp="1"/>
          </p:cNvSpPr>
          <p:nvPr>
            <p:ph idx="1"/>
          </p:nvPr>
        </p:nvSpPr>
        <p:spPr/>
        <p:txBody>
          <a:bodyPr vert="horz" lIns="91440" tIns="45720" rIns="91440" bIns="45720" rtlCol="0" anchor="t">
            <a:normAutofit/>
          </a:bodyPr>
          <a:lstStyle/>
          <a:p>
            <a:pPr lvl="0"/>
            <a:r>
              <a:rPr lang="en-US" sz="1800" b="1" dirty="0">
                <a:latin typeface="Times New Roman" panose="02020603050405020304" pitchFamily="18" charset="0"/>
                <a:cs typeface="Times New Roman" panose="02020603050405020304" pitchFamily="18" charset="0"/>
              </a:rPr>
              <a:t>Cloud formation can be used in future for scaling- </a:t>
            </a:r>
            <a:r>
              <a:rPr lang="en-US" sz="1800" dirty="0">
                <a:latin typeface="Times New Roman" panose="02020603050405020304" pitchFamily="18" charset="0"/>
                <a:cs typeface="Times New Roman" panose="02020603050405020304" pitchFamily="18" charset="0"/>
              </a:rPr>
              <a:t>It can be definitely be useful when we are scaling out to multiple regions, in our case it is only one region-US-West-2. We wanted to learn the nitty-gritty of various services and components used by hand.</a:t>
            </a:r>
          </a:p>
          <a:p>
            <a:r>
              <a:rPr lang="en-US" sz="1800" dirty="0">
                <a:latin typeface="Times New Roman" panose="02020603050405020304" pitchFamily="18" charset="0"/>
                <a:cs typeface="Times New Roman" panose="02020603050405020304" pitchFamily="18" charset="0"/>
              </a:rPr>
              <a:t>Leverage </a:t>
            </a:r>
            <a:r>
              <a:rPr lang="en-US" sz="1800" b="1" dirty="0">
                <a:latin typeface="Times New Roman" panose="02020603050405020304" pitchFamily="18" charset="0"/>
                <a:cs typeface="Times New Roman" panose="02020603050405020304" pitchFamily="18" charset="0"/>
              </a:rPr>
              <a:t>Amazon Kinesis Data Firehose</a:t>
            </a:r>
            <a:r>
              <a:rPr lang="en-US" sz="1800" dirty="0">
                <a:latin typeface="Times New Roman" panose="02020603050405020304" pitchFamily="18" charset="0"/>
                <a:cs typeface="Times New Roman" panose="02020603050405020304" pitchFamily="18" charset="0"/>
              </a:rPr>
              <a:t> to easily capture, prepare, and load real-time data streams into data stores, data warehouses, and data lakes</a:t>
            </a:r>
          </a:p>
        </p:txBody>
      </p:sp>
    </p:spTree>
    <p:extLst>
      <p:ext uri="{BB962C8B-B14F-4D97-AF65-F5344CB8AC3E}">
        <p14:creationId xmlns:p14="http://schemas.microsoft.com/office/powerpoint/2010/main" val="22586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BFF38-158F-4BB7-BB0B-9F25578A496D}"/>
              </a:ext>
            </a:extLst>
          </p:cNvPr>
          <p:cNvSpPr>
            <a:spLocks noGrp="1"/>
          </p:cNvSpPr>
          <p:nvPr>
            <p:ph type="title"/>
          </p:nvPr>
        </p:nvSpPr>
        <p:spPr>
          <a:xfrm>
            <a:off x="838199" y="1082650"/>
            <a:ext cx="10506455" cy="2978346"/>
          </a:xfrm>
        </p:spPr>
        <p:txBody>
          <a:bodyPr vert="horz" lIns="91440" tIns="45720" rIns="91440" bIns="45720" rtlCol="0" anchor="b">
            <a:normAutofit/>
          </a:bodyPr>
          <a:lstStyle/>
          <a:p>
            <a:r>
              <a:rPr lang="en-US" sz="4800" kern="1200">
                <a:solidFill>
                  <a:schemeClr val="tx1"/>
                </a:solidFill>
                <a:latin typeface="+mj-lt"/>
                <a:ea typeface="+mj-ea"/>
                <a:cs typeface="+mj-cs"/>
              </a:rPr>
              <a:t>Questions?</a:t>
            </a:r>
          </a:p>
        </p:txBody>
      </p:sp>
      <p:sp>
        <p:nvSpPr>
          <p:cNvPr id="21"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05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2C12B0-0F6E-424D-AECA-F5AE9BF1AE3F}"/>
              </a:ext>
            </a:extLst>
          </p:cNvPr>
          <p:cNvSpPr txBox="1"/>
          <p:nvPr/>
        </p:nvSpPr>
        <p:spPr>
          <a:xfrm>
            <a:off x="1136428" y="627564"/>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Data Sources:</a:t>
            </a:r>
          </a:p>
        </p:txBody>
      </p:sp>
      <p:sp>
        <p:nvSpPr>
          <p:cNvPr id="3" name="TextBox 2">
            <a:extLst>
              <a:ext uri="{FF2B5EF4-FFF2-40B4-BE49-F238E27FC236}">
                <a16:creationId xmlns:a16="http://schemas.microsoft.com/office/drawing/2014/main" id="{E570A80D-AD8D-B94A-9D89-1DC326F51A06}"/>
              </a:ext>
            </a:extLst>
          </p:cNvPr>
          <p:cNvSpPr txBox="1"/>
          <p:nvPr/>
        </p:nvSpPr>
        <p:spPr>
          <a:xfrm>
            <a:off x="651934" y="2136811"/>
            <a:ext cx="7350296" cy="3450613"/>
          </a:xfrm>
          <a:prstGeom prst="rect">
            <a:avLst/>
          </a:prstGeom>
        </p:spPr>
        <p:txBody>
          <a:bodyPr vert="horz" lIns="91440" tIns="45720" rIns="91440" bIns="45720" rtlCol="0" anchor="ctr">
            <a:normAutofit/>
          </a:bodyPr>
          <a:lstStyle/>
          <a:p>
            <a:pPr marL="285750" indent="-285750">
              <a:lnSpc>
                <a:spcPct val="90000"/>
              </a:lnSpc>
              <a:spcAft>
                <a:spcPts val="600"/>
              </a:spcAft>
              <a:buFont typeface="Arial"/>
              <a:buChar char="•"/>
            </a:pPr>
            <a:r>
              <a:rPr lang="en-US" sz="1600" dirty="0">
                <a:latin typeface="Times New Roman"/>
                <a:cs typeface="Times New Roman"/>
              </a:rPr>
              <a:t>The project dataset contains 30 different Twitter datasets, associated with real world events from the year (2012-2016). This dataset cannot be used for commercial purposes.</a:t>
            </a:r>
            <a:endParaRPr lang="en-US" dirty="0">
              <a:cs typeface="Calibri" panose="020F0502020204030204"/>
            </a:endParaRPr>
          </a:p>
          <a:p>
            <a:pPr marL="57150" indent="-285750">
              <a:lnSpc>
                <a:spcPct val="90000"/>
              </a:lnSpc>
              <a:spcAft>
                <a:spcPts val="600"/>
              </a:spcAft>
              <a:buFont typeface="Arial" panose="020B0604020202020204" pitchFamily="34" charset="0"/>
              <a:buChar char="•"/>
            </a:pPr>
            <a:endParaRPr lang="en-US" sz="1600" dirty="0">
              <a:latin typeface="Times New Roman"/>
              <a:cs typeface="Times New Roman"/>
            </a:endParaRPr>
          </a:p>
          <a:p>
            <a:pPr marL="285750" indent="-285750">
              <a:lnSpc>
                <a:spcPct val="90000"/>
              </a:lnSpc>
              <a:spcAft>
                <a:spcPts val="600"/>
              </a:spcAft>
              <a:buFont typeface="Arial"/>
              <a:buChar char="•"/>
            </a:pPr>
            <a:r>
              <a:rPr lang="en-US" sz="1600" dirty="0">
                <a:latin typeface="Times New Roman"/>
                <a:cs typeface="Times New Roman"/>
              </a:rPr>
              <a:t>Reference: </a:t>
            </a:r>
            <a:r>
              <a:rPr lang="en-US" sz="1600" dirty="0">
                <a:latin typeface="Times New Roman"/>
                <a:cs typeface="Times New Roman"/>
                <a:hlinkClick r:id="rId2"/>
              </a:rPr>
              <a:t>https://onlinelibrary.wiley.com/doi/full/10.1002/asi.24026</a:t>
            </a:r>
            <a:endParaRPr lang="en-US" sz="1600" dirty="0">
              <a:latin typeface="Times New Roman"/>
              <a:cs typeface="Times New Roman"/>
            </a:endParaRPr>
          </a:p>
          <a:p>
            <a:pPr marL="57150" indent="-285750">
              <a:lnSpc>
                <a:spcPct val="90000"/>
              </a:lnSpc>
              <a:spcAft>
                <a:spcPts val="600"/>
              </a:spcAft>
              <a:buFont typeface="Arial" panose="020B0604020202020204" pitchFamily="34" charset="0"/>
              <a:buChar char="•"/>
            </a:pPr>
            <a:endParaRPr lang="en-US" sz="1600" dirty="0">
              <a:latin typeface="Times New Roman"/>
              <a:cs typeface="Times New Roman"/>
            </a:endParaRPr>
          </a:p>
          <a:p>
            <a:pPr marL="285750" indent="-285750">
              <a:lnSpc>
                <a:spcPct val="90000"/>
              </a:lnSpc>
              <a:spcAft>
                <a:spcPts val="600"/>
              </a:spcAft>
              <a:buFont typeface="Arial"/>
              <a:buChar char="•"/>
            </a:pPr>
            <a:r>
              <a:rPr lang="en-US" sz="1600" dirty="0">
                <a:latin typeface="Times New Roman"/>
                <a:cs typeface="Times New Roman"/>
              </a:rPr>
              <a:t>The dataset comprise of only </a:t>
            </a:r>
            <a:r>
              <a:rPr lang="en-US" sz="1600" dirty="0" err="1">
                <a:latin typeface="Times New Roman"/>
                <a:cs typeface="Times New Roman"/>
              </a:rPr>
              <a:t>Tweet_id</a:t>
            </a:r>
            <a:r>
              <a:rPr lang="en-US" sz="1600" dirty="0">
                <a:latin typeface="Times New Roman"/>
                <a:cs typeface="Times New Roman"/>
              </a:rPr>
              <a:t> compressed in a GZ format. Tweeter developer account was created for API key, API Secret Key, Access token which will be used later for cloud formation stack.</a:t>
            </a:r>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FD6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witter, Author at Digiday">
            <a:extLst>
              <a:ext uri="{FF2B5EF4-FFF2-40B4-BE49-F238E27FC236}">
                <a16:creationId xmlns:a16="http://schemas.microsoft.com/office/drawing/2014/main" id="{CB294E4C-DCD5-475E-B77E-7D52C84FFB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4442" y="2995881"/>
            <a:ext cx="1462088" cy="86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91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18">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AB26DB7-71ED-4EA5-8B49-D7F268F2C9C0}"/>
              </a:ext>
            </a:extLst>
          </p:cNvPr>
          <p:cNvSpPr txBox="1"/>
          <p:nvPr/>
        </p:nvSpPr>
        <p:spPr>
          <a:xfrm>
            <a:off x="959780" y="821212"/>
            <a:ext cx="10168128" cy="5869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Tools/Services used:</a:t>
            </a:r>
            <a:endParaRPr lang="en-US" sz="3600" kern="1200" dirty="0">
              <a:solidFill>
                <a:schemeClr val="tx1"/>
              </a:solidFill>
              <a:latin typeface="+mj-lt"/>
              <a:ea typeface="+mj-ea"/>
              <a:cs typeface="+mj-cs"/>
            </a:endParaRPr>
          </a:p>
        </p:txBody>
      </p:sp>
      <p:sp>
        <p:nvSpPr>
          <p:cNvPr id="36" name="Rectangle 20">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E570A80D-AD8D-B94A-9D89-1DC326F51A06}"/>
              </a:ext>
            </a:extLst>
          </p:cNvPr>
          <p:cNvSpPr txBox="1"/>
          <p:nvPr/>
        </p:nvSpPr>
        <p:spPr>
          <a:xfrm>
            <a:off x="959780" y="1544966"/>
            <a:ext cx="10378779" cy="3882912"/>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1600" b="1" dirty="0">
                <a:latin typeface="Times New Roman"/>
                <a:cs typeface="Times New Roman"/>
              </a:rPr>
              <a:t>Python</a:t>
            </a:r>
          </a:p>
          <a:p>
            <a:pPr indent="-228600">
              <a:lnSpc>
                <a:spcPct val="90000"/>
              </a:lnSpc>
              <a:spcAft>
                <a:spcPts val="600"/>
              </a:spcAft>
              <a:buFont typeface="Arial" panose="020B0604020202020204" pitchFamily="34" charset="0"/>
              <a:buChar char="•"/>
            </a:pPr>
            <a:r>
              <a:rPr lang="en-US" sz="1600" dirty="0">
                <a:latin typeface="Times New Roman"/>
                <a:cs typeface="Times New Roman"/>
              </a:rPr>
              <a:t>We have used Python code to upload the raw data from our local to AWS S3 bucket.</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Python provides a pair of methods to upload a file to an S3 bucket.</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a:t>
            </a:r>
            <a:r>
              <a:rPr lang="en-US" sz="1600" dirty="0" err="1">
                <a:latin typeface="Times New Roman"/>
                <a:cs typeface="Times New Roman"/>
              </a:rPr>
              <a:t>upload_file</a:t>
            </a:r>
            <a:r>
              <a:rPr lang="en-US" sz="1600" dirty="0">
                <a:latin typeface="Times New Roman"/>
                <a:cs typeface="Times New Roman"/>
              </a:rPr>
              <a:t> method accepts a file name, a bucket name, and an object name. The method handles large files by splitting them into smaller chunks and uploading each chunk in parallel.</a:t>
            </a:r>
          </a:p>
          <a:p>
            <a:pPr indent="-228600">
              <a:lnSpc>
                <a:spcPct val="90000"/>
              </a:lnSpc>
              <a:spcAft>
                <a:spcPts val="600"/>
              </a:spcAft>
              <a:buFont typeface="Arial" panose="020B0604020202020204" pitchFamily="34" charset="0"/>
              <a:buChar char="•"/>
            </a:pPr>
            <a:r>
              <a:rPr lang="en-US" sz="1600" dirty="0">
                <a:latin typeface="Times New Roman"/>
                <a:cs typeface="Times New Roman"/>
              </a:rPr>
              <a:t>Libraries used: psycopg2, boto3, requests</a:t>
            </a:r>
          </a:p>
          <a:p>
            <a:pPr indent="-228600">
              <a:lnSpc>
                <a:spcPct val="90000"/>
              </a:lnSpc>
              <a:spcAft>
                <a:spcPts val="600"/>
              </a:spcAft>
              <a:buFont typeface="Arial" panose="020B0604020202020204" pitchFamily="34" charset="0"/>
              <a:buChar char="•"/>
            </a:pPr>
            <a:endParaRPr lang="en-US" sz="1600" dirty="0">
              <a:latin typeface="Times New Roman"/>
              <a:cs typeface="Times New Roman"/>
            </a:endParaRPr>
          </a:p>
          <a:p>
            <a:pPr>
              <a:lnSpc>
                <a:spcPct val="90000"/>
              </a:lnSpc>
              <a:spcAft>
                <a:spcPts val="600"/>
              </a:spcAft>
            </a:pPr>
            <a:r>
              <a:rPr lang="en-US" sz="1600" b="1" dirty="0">
                <a:latin typeface="Times New Roman"/>
                <a:cs typeface="Times New Roman"/>
              </a:rPr>
              <a:t>AWS S3</a:t>
            </a:r>
          </a:p>
          <a:p>
            <a:pPr indent="-228600">
              <a:lnSpc>
                <a:spcPct val="90000"/>
              </a:lnSpc>
              <a:spcAft>
                <a:spcPts val="600"/>
              </a:spcAft>
              <a:buFont typeface="Arial" panose="020B0604020202020204" pitchFamily="34" charset="0"/>
              <a:buChar char="•"/>
            </a:pPr>
            <a:r>
              <a:rPr lang="en-US" sz="1600" dirty="0">
                <a:latin typeface="Times New Roman"/>
                <a:cs typeface="Times New Roman"/>
              </a:rPr>
              <a:t>AWS S3 will be used to store the raw data files in S3, which is a secure, durable, scalable object storage infrastructure and it can connect/integrate  well with other downstream services. Our data size is 1 GB. </a:t>
            </a:r>
          </a:p>
          <a:p>
            <a:pPr indent="-228600">
              <a:lnSpc>
                <a:spcPct val="90000"/>
              </a:lnSpc>
              <a:spcAft>
                <a:spcPts val="600"/>
              </a:spcAft>
              <a:buFont typeface="Arial" panose="020B0604020202020204" pitchFamily="34" charset="0"/>
              <a:buChar char="•"/>
            </a:pPr>
            <a:r>
              <a:rPr lang="en-US" sz="1600" dirty="0">
                <a:latin typeface="Times New Roman"/>
                <a:cs typeface="Times New Roman"/>
              </a:rPr>
              <a:t>Cost Analysis- Standard Account (Free Tier) – 5BG free for first 12 months</a:t>
            </a:r>
            <a:r>
              <a:rPr lang="en-US" sz="2000" dirty="0"/>
              <a:t>.</a:t>
            </a:r>
          </a:p>
          <a:p>
            <a:pPr>
              <a:lnSpc>
                <a:spcPct val="90000"/>
              </a:lnSpc>
              <a:spcAft>
                <a:spcPts val="600"/>
              </a:spcAft>
            </a:pPr>
            <a:r>
              <a:rPr lang="en-US" sz="2000" dirty="0"/>
              <a:t>RDS</a:t>
            </a:r>
          </a:p>
          <a:p>
            <a:pPr marL="342900" indent="-342900">
              <a:lnSpc>
                <a:spcPct val="90000"/>
              </a:lnSpc>
              <a:spcAft>
                <a:spcPts val="600"/>
              </a:spcAft>
              <a:buFont typeface="Arial" panose="020B0604020202020204" pitchFamily="34" charset="0"/>
              <a:buChar char="•"/>
            </a:pPr>
            <a:r>
              <a:rPr lang="en-US" sz="1600" dirty="0">
                <a:latin typeface="Times New Roman"/>
                <a:cs typeface="Times New Roman"/>
              </a:rPr>
              <a:t>Amazon Relational Database Service (Amazon RDS) is easy to set up, operate, and scale a relational database in the cloud</a:t>
            </a:r>
            <a:r>
              <a:rPr lang="en-US" dirty="0"/>
              <a:t>.</a:t>
            </a:r>
          </a:p>
          <a:p>
            <a:pPr marL="285750" indent="-285750">
              <a:lnSpc>
                <a:spcPct val="90000"/>
              </a:lnSpc>
              <a:spcAft>
                <a:spcPts val="600"/>
              </a:spcAft>
              <a:buFont typeface="Arial" panose="020B0604020202020204" pitchFamily="34" charset="0"/>
              <a:buChar char="•"/>
            </a:pPr>
            <a:r>
              <a:rPr lang="en-US" sz="1600" dirty="0">
                <a:latin typeface="Times New Roman"/>
                <a:cs typeface="Times New Roman"/>
              </a:rPr>
              <a:t>It provides fast performance, high availability, security and compatibility they need.</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15101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18">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AB26DB7-71ED-4EA5-8B49-D7F268F2C9C0}"/>
              </a:ext>
            </a:extLst>
          </p:cNvPr>
          <p:cNvSpPr txBox="1"/>
          <p:nvPr/>
        </p:nvSpPr>
        <p:spPr>
          <a:xfrm>
            <a:off x="959780" y="821212"/>
            <a:ext cx="10168128" cy="5869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latin typeface="+mj-lt"/>
                <a:ea typeface="+mj-ea"/>
                <a:cs typeface="+mj-cs"/>
              </a:rPr>
              <a:t>Tools used:</a:t>
            </a:r>
            <a:endParaRPr lang="en-US" sz="3600" kern="1200">
              <a:solidFill>
                <a:schemeClr val="tx1"/>
              </a:solidFill>
              <a:latin typeface="+mj-lt"/>
              <a:ea typeface="+mj-ea"/>
              <a:cs typeface="+mj-cs"/>
            </a:endParaRPr>
          </a:p>
        </p:txBody>
      </p:sp>
      <p:sp>
        <p:nvSpPr>
          <p:cNvPr id="36" name="Rectangle 20">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E570A80D-AD8D-B94A-9D89-1DC326F51A06}"/>
              </a:ext>
            </a:extLst>
          </p:cNvPr>
          <p:cNvSpPr txBox="1"/>
          <p:nvPr/>
        </p:nvSpPr>
        <p:spPr>
          <a:xfrm>
            <a:off x="959780" y="1544966"/>
            <a:ext cx="10378779" cy="38829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Secret Manager</a:t>
            </a:r>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r>
              <a:rPr lang="en-US" sz="2000" dirty="0"/>
              <a:t>.Comprehend</a:t>
            </a:r>
          </a:p>
          <a:p>
            <a:pPr marL="342900" indent="-342900">
              <a:lnSpc>
                <a:spcPct val="90000"/>
              </a:lnSpc>
              <a:spcAft>
                <a:spcPts val="600"/>
              </a:spcAft>
              <a:buFont typeface="Arial" panose="020B0604020202020204" pitchFamily="34" charset="0"/>
              <a:buChar char="•"/>
            </a:pPr>
            <a:endParaRPr lang="en-US" sz="2000" dirty="0"/>
          </a:p>
          <a:p>
            <a:pPr marL="342900" indent="-342900">
              <a:lnSpc>
                <a:spcPct val="90000"/>
              </a:lnSpc>
              <a:spcAft>
                <a:spcPts val="600"/>
              </a:spcAft>
              <a:buFont typeface="Arial" panose="020B0604020202020204" pitchFamily="34" charset="0"/>
              <a:buChar char="•"/>
            </a:pPr>
            <a:endParaRPr lang="en-US" sz="2000" dirty="0"/>
          </a:p>
          <a:p>
            <a:pPr marL="342900" indent="-342900">
              <a:lnSpc>
                <a:spcPct val="90000"/>
              </a:lnSpc>
              <a:spcAft>
                <a:spcPts val="600"/>
              </a:spcAft>
              <a:buFont typeface="Arial" panose="020B0604020202020204" pitchFamily="34" charset="0"/>
              <a:buChar char="•"/>
            </a:pPr>
            <a:r>
              <a:rPr lang="en-US" sz="2000" dirty="0"/>
              <a:t>EC2</a:t>
            </a:r>
          </a:p>
          <a:p>
            <a:pPr marL="342900" indent="-342900">
              <a:lnSpc>
                <a:spcPct val="90000"/>
              </a:lnSpc>
              <a:spcAft>
                <a:spcPts val="600"/>
              </a:spcAft>
              <a:buFont typeface="Arial" panose="020B0604020202020204" pitchFamily="34" charset="0"/>
              <a:buChar char="•"/>
            </a:pPr>
            <a:r>
              <a:rPr lang="en-US" sz="2000" dirty="0"/>
              <a:t>Tableau</a:t>
            </a:r>
          </a:p>
          <a:p>
            <a:pPr marL="342900" indent="-342900">
              <a:lnSpc>
                <a:spcPct val="90000"/>
              </a:lnSpc>
              <a:spcAft>
                <a:spcPts val="600"/>
              </a:spcAft>
              <a:buFont typeface="Arial" panose="020B0604020202020204" pitchFamily="34" charset="0"/>
              <a:buChar char="•"/>
            </a:pPr>
            <a:r>
              <a:rPr lang="en-US" sz="2000" dirty="0"/>
              <a:t>IAM</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93346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BB-D432-274B-9589-7D2AF69FAFE0}"/>
              </a:ext>
            </a:extLst>
          </p:cNvPr>
          <p:cNvSpPr>
            <a:spLocks noGrp="1"/>
          </p:cNvSpPr>
          <p:nvPr>
            <p:ph type="ctrTitle"/>
          </p:nvPr>
        </p:nvSpPr>
        <p:spPr>
          <a:xfrm>
            <a:off x="1318054" y="428368"/>
            <a:ext cx="9144000" cy="1209239"/>
          </a:xfrm>
        </p:spPr>
        <p:txBody>
          <a:bodyPr>
            <a:normAutofit fontScale="90000"/>
          </a:bodyPr>
          <a:lstStyle/>
          <a:p>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6E11814-F798-9642-9D8A-2F215FB5C137}"/>
              </a:ext>
            </a:extLst>
          </p:cNvPr>
          <p:cNvSpPr txBox="1">
            <a:spLocks/>
          </p:cNvSpPr>
          <p:nvPr/>
        </p:nvSpPr>
        <p:spPr>
          <a:xfrm>
            <a:off x="896876" y="323760"/>
            <a:ext cx="9144000" cy="6312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1600">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Goal:</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We want to do sentiment analysis on the various tweets for certain global events of importance in the past.</a:t>
            </a:r>
          </a:p>
        </p:txBody>
      </p:sp>
      <p:sp>
        <p:nvSpPr>
          <p:cNvPr id="3" name="TextBox 2">
            <a:extLst>
              <a:ext uri="{FF2B5EF4-FFF2-40B4-BE49-F238E27FC236}">
                <a16:creationId xmlns:a16="http://schemas.microsoft.com/office/drawing/2014/main" id="{E09A822B-D16C-4D02-AEF2-7C10F7A3374D}"/>
              </a:ext>
            </a:extLst>
          </p:cNvPr>
          <p:cNvSpPr txBox="1"/>
          <p:nvPr/>
        </p:nvSpPr>
        <p:spPr>
          <a:xfrm>
            <a:off x="896876" y="1241598"/>
            <a:ext cx="32512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Architecture:</a:t>
            </a:r>
            <a:endParaRPr lang="en-US" sz="12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23A297-7F85-D344-8A1F-029D2C1E2B61}"/>
              </a:ext>
            </a:extLst>
          </p:cNvPr>
          <p:cNvPicPr>
            <a:picLocks noChangeAspect="1"/>
          </p:cNvPicPr>
          <p:nvPr/>
        </p:nvPicPr>
        <p:blipFill>
          <a:blip r:embed="rId3"/>
          <a:stretch>
            <a:fillRect/>
          </a:stretch>
        </p:blipFill>
        <p:spPr>
          <a:xfrm>
            <a:off x="2365804" y="1989821"/>
            <a:ext cx="7048500" cy="3619500"/>
          </a:xfrm>
          <a:prstGeom prst="rect">
            <a:avLst/>
          </a:prstGeom>
        </p:spPr>
      </p:pic>
    </p:spTree>
    <p:extLst>
      <p:ext uri="{BB962C8B-B14F-4D97-AF65-F5344CB8AC3E}">
        <p14:creationId xmlns:p14="http://schemas.microsoft.com/office/powerpoint/2010/main" val="25021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18">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AB26DB7-71ED-4EA5-8B49-D7F268F2C9C0}"/>
              </a:ext>
            </a:extLst>
          </p:cNvPr>
          <p:cNvSpPr txBox="1"/>
          <p:nvPr/>
        </p:nvSpPr>
        <p:spPr>
          <a:xfrm>
            <a:off x="959780" y="821212"/>
            <a:ext cx="10168128" cy="5869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u="sng" dirty="0"/>
              <a:t>Downstream Flow:</a:t>
            </a:r>
            <a:endParaRPr lang="en-US" sz="3600" kern="1200" dirty="0">
              <a:solidFill>
                <a:schemeClr val="tx1"/>
              </a:solidFill>
              <a:latin typeface="+mj-lt"/>
              <a:ea typeface="+mj-ea"/>
              <a:cs typeface="+mj-cs"/>
            </a:endParaRPr>
          </a:p>
        </p:txBody>
      </p:sp>
      <p:sp>
        <p:nvSpPr>
          <p:cNvPr id="36" name="Rectangle 20">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E570A80D-AD8D-B94A-9D89-1DC326F51A06}"/>
              </a:ext>
            </a:extLst>
          </p:cNvPr>
          <p:cNvSpPr txBox="1"/>
          <p:nvPr/>
        </p:nvSpPr>
        <p:spPr>
          <a:xfrm>
            <a:off x="959780" y="1544966"/>
            <a:ext cx="10378779" cy="3882912"/>
          </a:xfrm>
          <a:prstGeom prst="rect">
            <a:avLst/>
          </a:prstGeom>
        </p:spPr>
        <p:txBody>
          <a:bodyPr vert="horz" lIns="91440" tIns="45720" rIns="91440" bIns="45720" rtlCol="0" anchor="t">
            <a:normAutofit/>
          </a:bodyPr>
          <a:lstStyle/>
          <a:p>
            <a:r>
              <a:rPr lang="en-US" dirty="0"/>
              <a:t> </a:t>
            </a:r>
          </a:p>
          <a:p>
            <a:pPr marL="285750" lvl="0" indent="-285750">
              <a:buFont typeface="Arial" panose="020B0604020202020204" pitchFamily="34" charset="0"/>
              <a:buChar char="•"/>
            </a:pPr>
            <a:r>
              <a:rPr lang="en-US" dirty="0"/>
              <a:t>The input compressed files are decompressed and uploaded to AWS S3 to be processed by downstream systems.</a:t>
            </a:r>
          </a:p>
          <a:p>
            <a:pPr marL="285750" lvl="0" indent="-285750">
              <a:buFont typeface="Arial" panose="020B0604020202020204" pitchFamily="34" charset="0"/>
              <a:buChar char="•"/>
            </a:pPr>
            <a:r>
              <a:rPr lang="en-US" i="1" dirty="0" err="1"/>
              <a:t>tweet_ids</a:t>
            </a:r>
            <a:r>
              <a:rPr lang="en-US" dirty="0"/>
              <a:t> are read from the S3 bucket and corresponding tweets are fetched from Twitter API.</a:t>
            </a:r>
          </a:p>
          <a:p>
            <a:pPr marL="285750" lvl="0" indent="-285750">
              <a:buFont typeface="Arial" panose="020B0604020202020204" pitchFamily="34" charset="0"/>
              <a:buChar char="•"/>
            </a:pPr>
            <a:r>
              <a:rPr lang="en-US" dirty="0"/>
              <a:t>The </a:t>
            </a:r>
            <a:r>
              <a:rPr lang="en-US" i="1" dirty="0" err="1"/>
              <a:t>tweet_ids</a:t>
            </a:r>
            <a:r>
              <a:rPr lang="en-US" dirty="0"/>
              <a:t> along with the tweets are stored in RDS.</a:t>
            </a:r>
          </a:p>
          <a:p>
            <a:pPr marL="285750" lvl="0" indent="-285750">
              <a:buFont typeface="Arial" panose="020B0604020202020204" pitchFamily="34" charset="0"/>
              <a:buChar char="•"/>
            </a:pPr>
            <a:r>
              <a:rPr lang="en-US" dirty="0"/>
              <a:t>The tweets are read from RDS and AWS Comprehend is used to derive the sentiments for the tweets.</a:t>
            </a:r>
          </a:p>
          <a:p>
            <a:pPr marL="285750" lvl="0" indent="-285750">
              <a:buFont typeface="Arial" panose="020B0604020202020204" pitchFamily="34" charset="0"/>
              <a:buChar char="•"/>
            </a:pPr>
            <a:r>
              <a:rPr lang="en-US" i="1" dirty="0" err="1"/>
              <a:t>tweet_ids</a:t>
            </a:r>
            <a:r>
              <a:rPr lang="en-US" dirty="0"/>
              <a:t> along with the sentiment are stored in RDS.</a:t>
            </a:r>
          </a:p>
          <a:p>
            <a:pPr marL="285750" lvl="0" indent="-285750">
              <a:buFont typeface="Arial" panose="020B0604020202020204" pitchFamily="34" charset="0"/>
              <a:buChar char="•"/>
            </a:pPr>
            <a:r>
              <a:rPr lang="en-US" dirty="0"/>
              <a:t>The sentiments are read from RDS and transformed into the required output data model- connected to Tableau.</a:t>
            </a:r>
          </a:p>
          <a:p>
            <a:pPr marL="285750" lvl="0" indent="-285750">
              <a:buFont typeface="Arial" panose="020B0604020202020204" pitchFamily="34" charset="0"/>
              <a:buChar char="•"/>
            </a:pPr>
            <a:r>
              <a:rPr lang="en-US" dirty="0"/>
              <a:t>Tableau gets the data from RDS by </a:t>
            </a:r>
            <a:r>
              <a:rPr lang="en-US" dirty="0" err="1"/>
              <a:t>connetcing</a:t>
            </a:r>
            <a:r>
              <a:rPr lang="en-US" dirty="0"/>
              <a:t> directly with the PostgreSQL Server.</a:t>
            </a:r>
          </a:p>
          <a:p>
            <a:endParaRPr lang="en-US"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09970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BB-D432-274B-9589-7D2AF69FAFE0}"/>
              </a:ext>
            </a:extLst>
          </p:cNvPr>
          <p:cNvSpPr>
            <a:spLocks noGrp="1"/>
          </p:cNvSpPr>
          <p:nvPr>
            <p:ph type="ctrTitle"/>
          </p:nvPr>
        </p:nvSpPr>
        <p:spPr>
          <a:xfrm>
            <a:off x="1143989" y="209843"/>
            <a:ext cx="9144000" cy="840259"/>
          </a:xfrm>
        </p:spPr>
        <p:txBody>
          <a:bodyPr>
            <a:normAutofit fontScale="90000"/>
          </a:bodyPr>
          <a:lstStyle/>
          <a:p>
            <a:pPr algn="l"/>
            <a:r>
              <a:rPr lang="en-US" dirty="0">
                <a:latin typeface="Times New Roman" panose="02020603050405020304" pitchFamily="18" charset="0"/>
                <a:cs typeface="Times New Roman" panose="02020603050405020304" pitchFamily="18" charset="0"/>
              </a:rPr>
              <a:t>Twitter API</a:t>
            </a:r>
          </a:p>
        </p:txBody>
      </p:sp>
      <p:sp>
        <p:nvSpPr>
          <p:cNvPr id="4" name="Title 1">
            <a:extLst>
              <a:ext uri="{FF2B5EF4-FFF2-40B4-BE49-F238E27FC236}">
                <a16:creationId xmlns:a16="http://schemas.microsoft.com/office/drawing/2014/main" id="{400867F2-9603-C14E-9EAB-803668FAD01E}"/>
              </a:ext>
            </a:extLst>
          </p:cNvPr>
          <p:cNvSpPr txBox="1">
            <a:spLocks/>
          </p:cNvSpPr>
          <p:nvPr/>
        </p:nvSpPr>
        <p:spPr>
          <a:xfrm>
            <a:off x="785751" y="1738871"/>
            <a:ext cx="9144000" cy="258882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Created a developer account. </a:t>
            </a:r>
          </a:p>
          <a:p>
            <a:pPr marL="457200" lvl="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an app.</a:t>
            </a:r>
          </a:p>
          <a:p>
            <a:pPr marL="457200" lvl="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the app is created it will send you the API Key and secret </a:t>
            </a:r>
          </a:p>
          <a:p>
            <a:pPr marL="457200" lvl="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Postman created a new collection called Twitter API, and created an add request: POST </a:t>
            </a:r>
            <a:r>
              <a:rPr lang="en-US" sz="2000" dirty="0" err="1">
                <a:latin typeface="Times New Roman" panose="02020603050405020304" pitchFamily="18" charset="0"/>
                <a:cs typeface="Times New Roman" panose="02020603050405020304" pitchFamily="18" charset="0"/>
              </a:rPr>
              <a:t>Auth</a:t>
            </a:r>
            <a:r>
              <a:rPr lang="en-US" sz="2000" dirty="0">
                <a:latin typeface="Times New Roman" panose="02020603050405020304" pitchFamily="18" charset="0"/>
                <a:cs typeface="Times New Roman" panose="02020603050405020304" pitchFamily="18" charset="0"/>
              </a:rPr>
              <a:t> token, with the following parameters in the body to obtain a request token </a:t>
            </a:r>
          </a:p>
          <a:p>
            <a:pPr marL="45720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an add request: GET Tweet, with the following parameters in the headers to obtain a request token as shown below</a:t>
            </a:r>
            <a:endParaRPr lang="en-US" dirty="0"/>
          </a:p>
          <a:p>
            <a:pPr marL="457200" lvl="0" indent="-457200" algn="l">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457200" lvl="0" indent="-457200" algn="l">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algn="l"/>
            <a:endParaRPr lang="en-US" sz="3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D83380-2251-8646-9724-3C3B8EE90E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43989" y="3564181"/>
            <a:ext cx="5199413" cy="3078480"/>
          </a:xfrm>
          <a:prstGeom prst="rect">
            <a:avLst/>
          </a:prstGeom>
        </p:spPr>
      </p:pic>
      <p:pic>
        <p:nvPicPr>
          <p:cNvPr id="8" name="Picture 7">
            <a:extLst>
              <a:ext uri="{FF2B5EF4-FFF2-40B4-BE49-F238E27FC236}">
                <a16:creationId xmlns:a16="http://schemas.microsoft.com/office/drawing/2014/main" id="{7E41AC77-3FDC-664B-94BC-430ECE5D804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08667" y="3564180"/>
            <a:ext cx="5354782" cy="3293819"/>
          </a:xfrm>
          <a:prstGeom prst="rect">
            <a:avLst/>
          </a:prstGeom>
        </p:spPr>
      </p:pic>
    </p:spTree>
    <p:extLst>
      <p:ext uri="{BB962C8B-B14F-4D97-AF65-F5344CB8AC3E}">
        <p14:creationId xmlns:p14="http://schemas.microsoft.com/office/powerpoint/2010/main" val="397068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BB-D432-274B-9589-7D2AF69FAFE0}"/>
              </a:ext>
            </a:extLst>
          </p:cNvPr>
          <p:cNvSpPr>
            <a:spLocks noGrp="1"/>
          </p:cNvSpPr>
          <p:nvPr>
            <p:ph type="ctrTitle"/>
          </p:nvPr>
        </p:nvSpPr>
        <p:spPr>
          <a:xfrm>
            <a:off x="877824" y="44636"/>
            <a:ext cx="3847795" cy="840259"/>
          </a:xfrm>
        </p:spPr>
        <p:txBody>
          <a:bodyPr>
            <a:normAutofit/>
          </a:bodyPr>
          <a:lstStyle/>
          <a:p>
            <a:r>
              <a:rPr lang="en-US" sz="3600">
                <a:latin typeface="Times New Roman" panose="02020603050405020304" pitchFamily="18" charset="0"/>
                <a:cs typeface="Times New Roman" panose="02020603050405020304" pitchFamily="18" charset="0"/>
              </a:rPr>
              <a:t>Dataset Processing:</a:t>
            </a:r>
          </a:p>
        </p:txBody>
      </p:sp>
      <p:sp>
        <p:nvSpPr>
          <p:cNvPr id="5" name="Title 1">
            <a:extLst>
              <a:ext uri="{FF2B5EF4-FFF2-40B4-BE49-F238E27FC236}">
                <a16:creationId xmlns:a16="http://schemas.microsoft.com/office/drawing/2014/main" id="{70ECAEFC-49CB-7944-9521-5796EE66C9C5}"/>
              </a:ext>
            </a:extLst>
          </p:cNvPr>
          <p:cNvSpPr txBox="1">
            <a:spLocks/>
          </p:cNvSpPr>
          <p:nvPr/>
        </p:nvSpPr>
        <p:spPr>
          <a:xfrm>
            <a:off x="687211" y="884895"/>
            <a:ext cx="10436352" cy="43798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600" dirty="0">
                <a:latin typeface="Times New Roman"/>
                <a:cs typeface="Times New Roman"/>
              </a:rPr>
              <a:t>We will use AWS Comprehend </a:t>
            </a:r>
            <a:r>
              <a:rPr lang="en-US" sz="1600" b="1" dirty="0" err="1">
                <a:latin typeface="Times New Roman"/>
                <a:cs typeface="Times New Roman"/>
              </a:rPr>
              <a:t>BatchDetectSentiment</a:t>
            </a:r>
            <a:r>
              <a:rPr lang="en-US" sz="1600" b="1" dirty="0">
                <a:latin typeface="Times New Roman"/>
                <a:cs typeface="Times New Roman"/>
              </a:rPr>
              <a:t> </a:t>
            </a:r>
            <a:r>
              <a:rPr lang="en-US" sz="1600" dirty="0">
                <a:latin typeface="Times New Roman"/>
                <a:cs typeface="Times New Roman"/>
              </a:rPr>
              <a:t>for sentiment analysis -Amazon Comprehend is a natural language processing (NLP) service that uses machine learning to find insights and relationships in text. The service identifies the language of the text; extracts key phrases, places, people, brands, or events; understands how positive or negative the text is; analyzes text using tokenization and parts of speech; and automatically organizes a collection of text files by topic</a:t>
            </a:r>
            <a:endParaRPr lang="en-US" dirty="0">
              <a:cs typeface="Calibri Light" panose="020F0302020204030204"/>
            </a:endParaRPr>
          </a:p>
          <a:p>
            <a:pPr marL="285750" indent="-285750" algn="l">
              <a:buFont typeface="Arial"/>
              <a:buChar char="•"/>
            </a:pPr>
            <a:endParaRPr lang="en-US" sz="1600" dirty="0">
              <a:latin typeface="Times New Roman" panose="02020603050405020304" pitchFamily="18" charset="0"/>
              <a:cs typeface="Times New Roman" panose="02020603050405020304" pitchFamily="18" charset="0"/>
            </a:endParaRPr>
          </a:p>
          <a:p>
            <a:pPr marL="285750" indent="-285750" algn="l">
              <a:buFont typeface="Arial"/>
              <a:buChar char="•"/>
            </a:pPr>
            <a:r>
              <a:rPr lang="en-US" sz="1600" dirty="0">
                <a:latin typeface="Times New Roman"/>
                <a:cs typeface="Times New Roman"/>
              </a:rPr>
              <a:t>No machine learning models  needed to build, train, or deploy.</a:t>
            </a:r>
          </a:p>
          <a:p>
            <a:pPr marL="285750" indent="-285750" algn="l">
              <a:buFont typeface="Arial"/>
              <a:buChar char="•"/>
            </a:pPr>
            <a:endParaRPr lang="en-US" sz="1600" dirty="0">
              <a:latin typeface="Times New Roman" panose="02020603050405020304" pitchFamily="18" charset="0"/>
              <a:cs typeface="Times New Roman" panose="02020603050405020304" pitchFamily="18" charset="0"/>
            </a:endParaRPr>
          </a:p>
          <a:p>
            <a:pPr marL="285750" indent="-285750" algn="l">
              <a:buFont typeface="Arial"/>
              <a:buChar char="•"/>
            </a:pPr>
            <a:r>
              <a:rPr lang="en-US" sz="1600" dirty="0">
                <a:latin typeface="Times New Roman"/>
                <a:cs typeface="Times New Roman"/>
              </a:rPr>
              <a:t>Pricing: </a:t>
            </a:r>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marL="285750" indent="-285750" algn="l">
              <a:buFont typeface="Arial"/>
              <a:buChar char="•"/>
            </a:pPr>
            <a:endParaRPr lang="en-US" sz="1600" dirty="0">
              <a:latin typeface="Times New Roman" panose="02020603050405020304" pitchFamily="18" charset="0"/>
              <a:cs typeface="Times New Roman" panose="02020603050405020304" pitchFamily="18" charset="0"/>
            </a:endParaRPr>
          </a:p>
          <a:p>
            <a:pPr marL="285750" indent="-285750" algn="l">
              <a:buFont typeface="Arial"/>
              <a:buChar char="•"/>
            </a:pPr>
            <a:endParaRPr lang="en-US" sz="1600" dirty="0">
              <a:latin typeface="Times New Roman"/>
              <a:cs typeface="Times New Roman"/>
            </a:endParaRPr>
          </a:p>
          <a:p>
            <a:pPr marL="285750" indent="-285750" algn="l">
              <a:buFont typeface="Arial"/>
              <a:buChar char="•"/>
            </a:pPr>
            <a:endParaRPr lang="en-US" sz="1600" dirty="0">
              <a:latin typeface="Times New Roman"/>
              <a:cs typeface="Times New Roman"/>
            </a:endParaRPr>
          </a:p>
          <a:p>
            <a:pPr algn="l"/>
            <a:endParaRPr lang="en-US" sz="3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85AF5D-2E54-3645-91FD-4962640F5769}"/>
              </a:ext>
            </a:extLst>
          </p:cNvPr>
          <p:cNvPicPr>
            <a:picLocks noChangeAspect="1"/>
          </p:cNvPicPr>
          <p:nvPr/>
        </p:nvPicPr>
        <p:blipFill>
          <a:blip r:embed="rId2"/>
          <a:stretch>
            <a:fillRect/>
          </a:stretch>
        </p:blipFill>
        <p:spPr>
          <a:xfrm>
            <a:off x="2153218" y="4133917"/>
            <a:ext cx="6964070" cy="303599"/>
          </a:xfrm>
          <a:prstGeom prst="rect">
            <a:avLst/>
          </a:prstGeom>
        </p:spPr>
      </p:pic>
      <p:pic>
        <p:nvPicPr>
          <p:cNvPr id="4" name="Picture 5" descr="A close up of a logo&#10;&#10;Description automatically generated">
            <a:extLst>
              <a:ext uri="{FF2B5EF4-FFF2-40B4-BE49-F238E27FC236}">
                <a16:creationId xmlns:a16="http://schemas.microsoft.com/office/drawing/2014/main" id="{73FBA3C5-2222-4BBD-B782-A85F75ED5967}"/>
              </a:ext>
            </a:extLst>
          </p:cNvPr>
          <p:cNvPicPr>
            <a:picLocks noChangeAspect="1"/>
          </p:cNvPicPr>
          <p:nvPr/>
        </p:nvPicPr>
        <p:blipFill>
          <a:blip r:embed="rId3"/>
          <a:stretch>
            <a:fillRect/>
          </a:stretch>
        </p:blipFill>
        <p:spPr>
          <a:xfrm>
            <a:off x="2010714" y="3649939"/>
            <a:ext cx="7016683" cy="342214"/>
          </a:xfrm>
          <a:prstGeom prst="rect">
            <a:avLst/>
          </a:prstGeom>
        </p:spPr>
      </p:pic>
    </p:spTree>
    <p:extLst>
      <p:ext uri="{BB962C8B-B14F-4D97-AF65-F5344CB8AC3E}">
        <p14:creationId xmlns:p14="http://schemas.microsoft.com/office/powerpoint/2010/main" val="182686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BB-D432-274B-9589-7D2AF69FAFE0}"/>
              </a:ext>
            </a:extLst>
          </p:cNvPr>
          <p:cNvSpPr>
            <a:spLocks noGrp="1"/>
          </p:cNvSpPr>
          <p:nvPr>
            <p:ph type="ctrTitle"/>
          </p:nvPr>
        </p:nvSpPr>
        <p:spPr>
          <a:xfrm>
            <a:off x="1008450" y="469952"/>
            <a:ext cx="10213729" cy="1513226"/>
          </a:xfrm>
        </p:spPr>
        <p:txBody>
          <a:bodyPr>
            <a:noAutofit/>
          </a:bodyPr>
          <a:lstStyle/>
          <a:p>
            <a:r>
              <a:rPr lang="en-US" sz="2000" b="1" dirty="0"/>
              <a:t>Python script steps:</a:t>
            </a:r>
            <a:endParaRPr lang="en-US" dirty="0"/>
          </a:p>
        </p:txBody>
      </p:sp>
      <p:sp>
        <p:nvSpPr>
          <p:cNvPr id="6" name="Title 1">
            <a:extLst>
              <a:ext uri="{FF2B5EF4-FFF2-40B4-BE49-F238E27FC236}">
                <a16:creationId xmlns:a16="http://schemas.microsoft.com/office/drawing/2014/main" id="{E9F3E090-9706-6C45-9BD3-6A537DA8ECE6}"/>
              </a:ext>
            </a:extLst>
          </p:cNvPr>
          <p:cNvSpPr txBox="1">
            <a:spLocks/>
          </p:cNvSpPr>
          <p:nvPr/>
        </p:nvSpPr>
        <p:spPr>
          <a:xfrm>
            <a:off x="1008452" y="1395534"/>
            <a:ext cx="10213729" cy="30400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800" dirty="0"/>
            </a:br>
            <a:endParaRPr lang="en-US"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F263D76-A162-474E-A10F-ACF535D92126}"/>
              </a:ext>
            </a:extLst>
          </p:cNvPr>
          <p:cNvSpPr txBox="1">
            <a:spLocks/>
          </p:cNvSpPr>
          <p:nvPr/>
        </p:nvSpPr>
        <p:spPr>
          <a:xfrm>
            <a:off x="1008451" y="1983178"/>
            <a:ext cx="10213729" cy="27288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0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0B1220E5-B600-DC43-B055-86A388EBBDB1}"/>
              </a:ext>
            </a:extLst>
          </p:cNvPr>
          <p:cNvSpPr txBox="1">
            <a:spLocks/>
          </p:cNvSpPr>
          <p:nvPr/>
        </p:nvSpPr>
        <p:spPr>
          <a:xfrm>
            <a:off x="1008450" y="2992948"/>
            <a:ext cx="10213729" cy="1513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t>:</a:t>
            </a:r>
            <a:br>
              <a:rPr lang="en-US" sz="2000" dirty="0"/>
            </a:br>
            <a:r>
              <a:rPr lang="en-US" b="1" dirty="0"/>
              <a:t> </a:t>
            </a:r>
            <a:br>
              <a:rPr lang="en-US" dirty="0"/>
            </a:br>
            <a:r>
              <a:rPr lang="en-US" dirty="0"/>
              <a:t> </a:t>
            </a:r>
          </a:p>
        </p:txBody>
      </p:sp>
      <p:sp>
        <p:nvSpPr>
          <p:cNvPr id="8" name="TextBox 7">
            <a:extLst>
              <a:ext uri="{FF2B5EF4-FFF2-40B4-BE49-F238E27FC236}">
                <a16:creationId xmlns:a16="http://schemas.microsoft.com/office/drawing/2014/main" id="{7E724B29-2C21-784A-85AF-E07B407A6803}"/>
              </a:ext>
            </a:extLst>
          </p:cNvPr>
          <p:cNvSpPr txBox="1"/>
          <p:nvPr/>
        </p:nvSpPr>
        <p:spPr>
          <a:xfrm>
            <a:off x="1911449" y="2149433"/>
            <a:ext cx="8407730" cy="3970318"/>
          </a:xfrm>
          <a:prstGeom prst="rect">
            <a:avLst/>
          </a:prstGeom>
          <a:noFill/>
        </p:spPr>
        <p:txBody>
          <a:bodyPr wrap="square" rtlCol="0">
            <a:spAutoFit/>
          </a:bodyPr>
          <a:lstStyle/>
          <a:p>
            <a:pPr marL="285750" lvl="0" indent="-285750">
              <a:buFont typeface="Arial" panose="020B0604020202020204" pitchFamily="34" charset="0"/>
              <a:buChar char="•"/>
            </a:pPr>
            <a:r>
              <a:rPr lang="en-US" dirty="0"/>
              <a:t>Unzip the </a:t>
            </a:r>
            <a:r>
              <a:rPr lang="en-US" dirty="0" err="1"/>
              <a:t>tweet_id</a:t>
            </a:r>
            <a:r>
              <a:rPr lang="en-US" dirty="0"/>
              <a:t> files with .</a:t>
            </a:r>
            <a:r>
              <a:rPr lang="en-US" dirty="0" err="1"/>
              <a:t>gz</a:t>
            </a:r>
            <a:r>
              <a:rPr lang="en-US" dirty="0"/>
              <a:t> extension and upload to S3.</a:t>
            </a:r>
          </a:p>
          <a:p>
            <a:pPr marL="285750" lvl="0" indent="-285750">
              <a:buFont typeface="Arial" panose="020B0604020202020204" pitchFamily="34" charset="0"/>
              <a:buChar char="•"/>
            </a:pPr>
            <a:r>
              <a:rPr lang="en-US" dirty="0"/>
              <a:t>Created a table in RDS with the following table schema.</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each file from S3, load </a:t>
            </a:r>
            <a:r>
              <a:rPr lang="en-US" dirty="0" err="1"/>
              <a:t>tweet_id</a:t>
            </a:r>
            <a:r>
              <a:rPr lang="en-US" dirty="0"/>
              <a:t> into RDS table in batch.</a:t>
            </a:r>
          </a:p>
          <a:p>
            <a:pPr marL="285750" lvl="0" indent="-285750">
              <a:buFont typeface="Arial" panose="020B0604020202020204" pitchFamily="34" charset="0"/>
              <a:buChar char="•"/>
            </a:pPr>
            <a:r>
              <a:rPr lang="en-US" dirty="0"/>
              <a:t>For each unprocessed </a:t>
            </a:r>
            <a:r>
              <a:rPr lang="en-US" dirty="0" err="1"/>
              <a:t>tweet_id</a:t>
            </a:r>
            <a:r>
              <a:rPr lang="en-US" dirty="0"/>
              <a:t>, fetched the tweet, updated row in PostgreSQL with the tweet and updated the </a:t>
            </a:r>
            <a:r>
              <a:rPr lang="en-US" dirty="0" err="1"/>
              <a:t>workflow_status</a:t>
            </a:r>
            <a:r>
              <a:rPr lang="en-US" dirty="0"/>
              <a:t> =”TWEET_FETCHED”</a:t>
            </a:r>
          </a:p>
          <a:p>
            <a:pPr marL="285750" lvl="0" indent="-285750">
              <a:buFont typeface="Arial" panose="020B0604020202020204" pitchFamily="34" charset="0"/>
              <a:buChar char="•"/>
            </a:pPr>
            <a:r>
              <a:rPr lang="en-US" dirty="0"/>
              <a:t>Get batch of tweet with </a:t>
            </a:r>
            <a:r>
              <a:rPr lang="en-US" dirty="0" err="1"/>
              <a:t>workflow_status</a:t>
            </a:r>
            <a:r>
              <a:rPr lang="en-US" dirty="0"/>
              <a:t> “TWEET_FETCHED” and call AWS Comprehend for sentiment analysis.</a:t>
            </a:r>
          </a:p>
          <a:p>
            <a:pPr marL="285750" lvl="0" indent="-285750">
              <a:buFont typeface="Arial" panose="020B0604020202020204" pitchFamily="34" charset="0"/>
              <a:buChar char="•"/>
            </a:pPr>
            <a:r>
              <a:rPr lang="en-US" dirty="0"/>
              <a:t>Stored the response from AWS Comprehend into RDS and updated the status of the row to “COMPLETED”.</a:t>
            </a:r>
          </a:p>
          <a:p>
            <a:pPr marL="285750" lvl="0" indent="-285750">
              <a:buFont typeface="Arial" panose="020B0604020202020204" pitchFamily="34" charset="0"/>
              <a:buChar char="•"/>
            </a:pPr>
            <a:endParaRPr lang="en-US" dirty="0"/>
          </a:p>
          <a:p>
            <a:endParaRPr lang="en-US" dirty="0"/>
          </a:p>
        </p:txBody>
      </p:sp>
      <p:pic>
        <p:nvPicPr>
          <p:cNvPr id="13" name="Picture 12">
            <a:extLst>
              <a:ext uri="{FF2B5EF4-FFF2-40B4-BE49-F238E27FC236}">
                <a16:creationId xmlns:a16="http://schemas.microsoft.com/office/drawing/2014/main" id="{8ECC82D0-EC8C-7A4E-9901-9F4A318FE8E0}"/>
              </a:ext>
            </a:extLst>
          </p:cNvPr>
          <p:cNvPicPr/>
          <p:nvPr/>
        </p:nvPicPr>
        <p:blipFill>
          <a:blip r:embed="rId2">
            <a:extLst>
              <a:ext uri="{28A0092B-C50C-407E-A947-70E740481C1C}">
                <a14:useLocalDpi xmlns:a14="http://schemas.microsoft.com/office/drawing/2010/main" val="0"/>
              </a:ext>
            </a:extLst>
          </a:blip>
          <a:stretch>
            <a:fillRect/>
          </a:stretch>
        </p:blipFill>
        <p:spPr>
          <a:xfrm>
            <a:off x="2015985" y="2908760"/>
            <a:ext cx="7816784" cy="673100"/>
          </a:xfrm>
          <a:prstGeom prst="rect">
            <a:avLst/>
          </a:prstGeom>
        </p:spPr>
      </p:pic>
    </p:spTree>
    <p:extLst>
      <p:ext uri="{BB962C8B-B14F-4D97-AF65-F5344CB8AC3E}">
        <p14:creationId xmlns:p14="http://schemas.microsoft.com/office/powerpoint/2010/main" val="2166960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6D99269F927642A6B9B448A89D2AEC" ma:contentTypeVersion="2" ma:contentTypeDescription="Create a new document." ma:contentTypeScope="" ma:versionID="22687ac64949c8f36eb512b21e1abb99">
  <xsd:schema xmlns:xsd="http://www.w3.org/2001/XMLSchema" xmlns:xs="http://www.w3.org/2001/XMLSchema" xmlns:p="http://schemas.microsoft.com/office/2006/metadata/properties" xmlns:ns2="f818bdac-feb3-470e-b2e3-c47ecdf15a58" targetNamespace="http://schemas.microsoft.com/office/2006/metadata/properties" ma:root="true" ma:fieldsID="c6d2ec20353b5a5284b63975ac3b2876" ns2:_="">
    <xsd:import namespace="f818bdac-feb3-470e-b2e3-c47ecdf15a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18bdac-feb3-470e-b2e3-c47ecdf15a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5C38C2-E76B-4362-AE8E-702BE37FECA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651F4DC-3A64-41C1-B76B-8297E1D420C5}">
  <ds:schemaRefs>
    <ds:schemaRef ds:uri="f818bdac-feb3-470e-b2e3-c47ecdf15a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C6BFA0-84B0-437D-8BD6-3CA8CC493E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860</TotalTime>
  <Words>939</Words>
  <Application>Microsoft Macintosh PowerPoint</Application>
  <PresentationFormat>Widescreen</PresentationFormat>
  <Paragraphs>137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Big Data Project:  Twitter Sentiment Analysis</vt:lpstr>
      <vt:lpstr>PowerPoint Presentation</vt:lpstr>
      <vt:lpstr>PowerPoint Presentation</vt:lpstr>
      <vt:lpstr>PowerPoint Presentation</vt:lpstr>
      <vt:lpstr>  </vt:lpstr>
      <vt:lpstr>PowerPoint Presentation</vt:lpstr>
      <vt:lpstr>Twitter API</vt:lpstr>
      <vt:lpstr>Dataset Processing:</vt:lpstr>
      <vt:lpstr>Python script steps:</vt:lpstr>
      <vt:lpstr>Why we did not do run all the tweet_id’s using AWS Comprehend? </vt:lpstr>
      <vt:lpstr>Why EC2 not Lambda? </vt:lpstr>
      <vt:lpstr>Why RDS and not DynamoDB? ? </vt:lpstr>
      <vt:lpstr>Lambda vs Stream Architecture</vt:lpstr>
      <vt:lpstr>Data Visualization</vt:lpstr>
      <vt:lpstr>Security</vt:lpstr>
      <vt:lpstr>How does this fit into your long-term vision</vt:lpstr>
      <vt:lpstr>Scope of Improvements</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Twitter Sentiment Analysis</dc:title>
  <dc:creator>Joshi, Deepti</dc:creator>
  <cp:lastModifiedBy>Microsoft Office User</cp:lastModifiedBy>
  <cp:revision>17</cp:revision>
  <dcterms:created xsi:type="dcterms:W3CDTF">2020-07-14T01:47:39Z</dcterms:created>
  <dcterms:modified xsi:type="dcterms:W3CDTF">2020-08-12T21:27:20Z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0x010100AD6D99269F927642A6B9B448A89D2AEC</vt:lpwstr>
  </property>
</Properties>
</file>