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1" r:id="rId5"/>
    <p:sldId id="257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6" y="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5/3/19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2019/5/3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zh-TW" smtClean="0"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2019/5/3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2019/5/3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2019/5/3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2019/5/3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2019/5/3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2019/5/3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2019/5/3</a:t>
            </a:fld>
            <a:endParaRPr lang="zh-TW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2019/5/3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1B2453-8663-4C69-AF73-9FD7B1DEC5D0}" type="datetime1">
              <a:rPr lang="en-US" altLang="zh-TW" smtClean="0"/>
              <a:pPr/>
              <a:t>5/3/19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.money.yahoo.com/fund/domesti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.money.yahoo.com/fund/offsho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第十五組</a:t>
            </a:r>
            <a:endParaRPr lang="zh-TW" sz="48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資料收集流程 </a:t>
            </a:r>
            <a:r>
              <a:rPr lang="en-US" altLang="zh-TW" dirty="0"/>
              <a:t>-1/2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所有台灣境內與境外基金淨值與其基本資料</a:t>
            </a:r>
            <a:r>
              <a:rPr lang="en-US" altLang="zh-TW" dirty="0"/>
              <a:t>(</a:t>
            </a:r>
            <a:r>
              <a:rPr lang="zh-TW" altLang="en-US" dirty="0"/>
              <a:t>來源</a:t>
            </a:r>
            <a:r>
              <a:rPr lang="en-US" altLang="zh-TW" dirty="0"/>
              <a:t>:yahoo)</a:t>
            </a:r>
            <a:br>
              <a:rPr lang="en-US" altLang="zh-TW" dirty="0"/>
            </a:br>
            <a:r>
              <a:rPr lang="en-US" altLang="zh-TW" sz="1800" u="sng" dirty="0">
                <a:hlinkClick r:id="rId3"/>
              </a:rPr>
              <a:t>https://tw.money.yahoo.com/fund/domestic</a:t>
            </a:r>
            <a:br>
              <a:rPr lang="en-US" altLang="zh-TW" sz="1800" u="sng" dirty="0"/>
            </a:br>
            <a:r>
              <a:rPr lang="en-US" altLang="zh-TW" sz="1800" u="sng" dirty="0">
                <a:hlinkClick r:id="rId4"/>
              </a:rPr>
              <a:t>https://tw.money.yahoo.com/fund/offshore</a:t>
            </a:r>
            <a:endParaRPr lang="en-US" altLang="zh-TW" sz="1800" u="sng" dirty="0"/>
          </a:p>
          <a:p>
            <a:r>
              <a:rPr lang="zh-TW" altLang="en-US" dirty="0"/>
              <a:t>基金的首頁爬取方法</a:t>
            </a:r>
            <a:r>
              <a:rPr lang="en-US" altLang="zh-TW" dirty="0"/>
              <a:t>:</a:t>
            </a:r>
            <a:r>
              <a:rPr lang="zh-TW" altLang="en-US" dirty="0"/>
              <a:t>直接用</a:t>
            </a:r>
            <a:r>
              <a:rPr lang="en-US" altLang="zh-TW" dirty="0" err="1"/>
              <a:t>BeautifulSoup</a:t>
            </a:r>
            <a:r>
              <a:rPr lang="zh-TW" altLang="en-US" dirty="0"/>
              <a:t>來取得所有基金的首頁</a:t>
            </a:r>
            <a:endParaRPr lang="en-US" altLang="zh-TW" dirty="0"/>
          </a:p>
          <a:p>
            <a:r>
              <a:rPr lang="zh-TW" altLang="en-US" dirty="0"/>
              <a:t>基金淨值及基本資料爬取方法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得到基金的首頁後，可得知該基金代號，接著利用基金代號可以用</a:t>
            </a:r>
            <a:r>
              <a:rPr lang="en-US" altLang="zh-TW" dirty="0" err="1"/>
              <a:t>requests.get</a:t>
            </a:r>
            <a:r>
              <a:rPr lang="en-US" altLang="zh-TW" dirty="0"/>
              <a:t>()</a:t>
            </a:r>
            <a:r>
              <a:rPr lang="zh-TW" altLang="en-US" dirty="0"/>
              <a:t>方法配合以下網址來取得淨值檔案</a:t>
            </a:r>
            <a:br>
              <a:rPr lang="en-US" altLang="zh-TW" dirty="0"/>
            </a:br>
            <a:r>
              <a:rPr lang="en-US" altLang="zh-TW" dirty="0"/>
              <a:t>https://tw.money.yahoo.com/fund/download/</a:t>
            </a:r>
            <a:r>
              <a:rPr lang="zh-TW" altLang="en-US" dirty="0">
                <a:solidFill>
                  <a:srgbClr val="FF0000"/>
                </a:solidFill>
              </a:rPr>
              <a:t>代號</a:t>
            </a:r>
            <a:r>
              <a:rPr lang="en-US" altLang="zh-TW" dirty="0"/>
              <a:t>?</a:t>
            </a:r>
            <a:r>
              <a:rPr lang="en-US" altLang="zh-TW" dirty="0" err="1"/>
              <a:t>startDate</a:t>
            </a:r>
            <a:r>
              <a:rPr lang="en-US" altLang="zh-TW" dirty="0"/>
              <a:t>=1999-03-01&amp;endDate=2019-03-21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資料收集流程 </a:t>
            </a:r>
            <a:r>
              <a:rPr lang="en-US" altLang="zh-TW" dirty="0"/>
              <a:t>-2/2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第一次收集時收集近一年資料，存成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zh-TW" altLang="en-US" dirty="0"/>
              <a:t>接下來利用排程器自動收集每天最新的資料，並刪除最舊的資料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46" y="2926790"/>
            <a:ext cx="3634032" cy="29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1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資料分析流程 </a:t>
            </a:r>
            <a:r>
              <a:rPr lang="en-US" altLang="zh-TW" dirty="0"/>
              <a:t>-1/2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採用以下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種方法分析兩基金淨值的相似度：</a:t>
                </a:r>
                <a:endParaRPr lang="en-US" altLang="zh-TW" dirty="0"/>
              </a:p>
              <a:p>
                <a:r>
                  <a:rPr lang="en-US" altLang="zh-TW" dirty="0"/>
                  <a:t>1.pearson correlation, </a:t>
                </a:r>
                <a:r>
                  <a:rPr lang="zh-TW" altLang="en-US" dirty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2400" dirty="0"/>
              </a:p>
              <a:p>
                <a:r>
                  <a:rPr lang="en-US" altLang="zh-TW" dirty="0"/>
                  <a:t>2.spearman correlation, </a:t>
                </a:r>
                <a:r>
                  <a:rPr lang="zh-TW" altLang="en-US" dirty="0"/>
                  <a:t>即</a:t>
                </a:r>
                <a:r>
                  <a:rPr lang="en-US" altLang="zh-TW" dirty="0"/>
                  <a:t>rank correlation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altLang="zh-TW" dirty="0"/>
                  <a:t>3.downside correlation(</a:t>
                </a:r>
                <a:r>
                  <a:rPr lang="zh-TW" altLang="en-US" dirty="0"/>
                  <a:t>只取下跌時淨值，非對稱</a:t>
                </a:r>
                <a:r>
                  <a:rPr lang="en-US" altLang="zh-TW" dirty="0"/>
                  <a:t>)</a:t>
                </a:r>
                <a:endParaRPr lang="en-US" altLang="zh-TW" sz="1200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𝑐𝑜𝑟𝑟𝑒𝑙𝑎𝑡𝑖𝑜𝑛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𝑐𝑜𝑟𝑟𝑒𝑙𝑎𝑡𝑖𝑜𝑛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6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80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資料分析流程 </a:t>
            </a:r>
            <a:r>
              <a:rPr lang="en-US" altLang="zh-TW" dirty="0"/>
              <a:t>-2/2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以上分析方法的問題</a:t>
            </a:r>
            <a:endParaRPr lang="en-US" altLang="zh-TW" dirty="0"/>
          </a:p>
          <a:p>
            <a:r>
              <a:rPr lang="zh-TW" altLang="en-US" dirty="0"/>
              <a:t>有些資料的數值都一樣：</a:t>
            </a:r>
            <a:r>
              <a:rPr lang="en-US" altLang="zh-TW" dirty="0" err="1"/>
              <a:t>std</a:t>
            </a:r>
            <a:r>
              <a:rPr lang="en-US" altLang="zh-TW" dirty="0"/>
              <a:t>(x)=0→pearson correlation</a:t>
            </a:r>
            <a:r>
              <a:rPr lang="zh-TW" altLang="en-US" dirty="0"/>
              <a:t>會算不出來，</a:t>
            </a:r>
            <a:r>
              <a:rPr lang="en-US" altLang="zh-TW" dirty="0"/>
              <a:t>rank</a:t>
            </a:r>
            <a:r>
              <a:rPr lang="zh-TW" altLang="en-US" dirty="0"/>
              <a:t>全部相同，</a:t>
            </a:r>
            <a:r>
              <a:rPr lang="en-US" altLang="zh-TW" dirty="0"/>
              <a:t>spearman</a:t>
            </a:r>
            <a:r>
              <a:rPr lang="zh-TW" altLang="en-US" dirty="0"/>
              <a:t> </a:t>
            </a:r>
            <a:r>
              <a:rPr lang="en-US" altLang="zh-TW" dirty="0"/>
              <a:t>correlation</a:t>
            </a:r>
            <a:r>
              <a:rPr lang="zh-TW" altLang="en-US" dirty="0"/>
              <a:t>也會算不出來</a:t>
            </a:r>
            <a:endParaRPr lang="en-US" altLang="zh-TW" dirty="0"/>
          </a:p>
          <a:p>
            <a:r>
              <a:rPr lang="zh-TW" altLang="en-US" dirty="0"/>
              <a:t>解決方法：數值相同代表與其他基金無關，直接把相關係數設為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有些基金淨值穩定緩慢上升，沒有下降，</a:t>
            </a:r>
            <a:r>
              <a:rPr lang="en-US" altLang="zh-TW" dirty="0"/>
              <a:t>downside</a:t>
            </a:r>
            <a:r>
              <a:rPr lang="zh-TW" altLang="en-US" dirty="0"/>
              <a:t> </a:t>
            </a:r>
            <a:r>
              <a:rPr lang="en-US" altLang="zh-TW" dirty="0"/>
              <a:t>correlation</a:t>
            </a:r>
            <a:r>
              <a:rPr lang="zh-TW" altLang="en-US" dirty="0"/>
              <a:t>算不出來</a:t>
            </a:r>
            <a:endParaRPr lang="en-US" altLang="zh-TW" dirty="0"/>
          </a:p>
          <a:p>
            <a:r>
              <a:rPr lang="zh-TW" altLang="en-US" dirty="0"/>
              <a:t>解決方法</a:t>
            </a:r>
            <a:r>
              <a:rPr lang="en-US" altLang="zh-TW" dirty="0"/>
              <a:t>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775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資料應用 </a:t>
            </a:r>
            <a:r>
              <a:rPr lang="en-US" altLang="zh-TW" dirty="0"/>
              <a:t>-1/2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使用者輸入兩個基金，輸出基金間的相關性</a:t>
            </a:r>
            <a:endParaRPr lang="en-US" altLang="zh-TW"/>
          </a:p>
          <a:p>
            <a:pPr marL="0" indent="0">
              <a:buNone/>
            </a:pPr>
            <a:endParaRPr lang="en-US" altLang="zh-TW" dirty="0"/>
          </a:p>
          <a:p>
            <a:r>
              <a:rPr lang="zh-CN" altLang="en-US" dirty="0"/>
              <a:t>使用者可以自由選擇使用哪一相關係數</a:t>
            </a:r>
            <a:endParaRPr lang="en-US" altLang="zh-TW" dirty="0"/>
          </a:p>
          <a:p>
            <a:r>
              <a:rPr lang="zh-TW" altLang="en-US" dirty="0"/>
              <a:t>多個基金</a:t>
            </a:r>
          </a:p>
        </p:txBody>
      </p:sp>
    </p:spTree>
    <p:extLst>
      <p:ext uri="{BB962C8B-B14F-4D97-AF65-F5344CB8AC3E}">
        <p14:creationId xmlns:p14="http://schemas.microsoft.com/office/powerpoint/2010/main" val="30183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資料應用 </a:t>
            </a:r>
            <a:r>
              <a:rPr lang="en-US" altLang="zh-TW" dirty="0"/>
              <a:t>-2/2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使用者輸入投資的基金組合，輸出推薦的基金</a:t>
            </a:r>
            <a:endParaRPr lang="en-US" altLang="zh-TW" dirty="0"/>
          </a:p>
          <a:p>
            <a:r>
              <a:rPr lang="zh-TW" altLang="en-US" dirty="0"/>
              <a:t>直接取相關係數最小的</a:t>
            </a:r>
            <a:r>
              <a:rPr lang="en-US" altLang="zh-TW" dirty="0"/>
              <a:t>?</a:t>
            </a:r>
            <a:r>
              <a:rPr lang="zh-TW" altLang="en-US" dirty="0"/>
              <a:t>還是要對不同基金作加權</a:t>
            </a:r>
            <a:r>
              <a:rPr lang="en-US" altLang="zh-TW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709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.22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c66daf58-3c46-4c48-8560-c485e881f7f9" xsi:nil="true"/>
    <AssetExpire xmlns="c66daf58-3c46-4c48-8560-c485e881f7f9">2029-01-01T08:00:00+00:00</AssetExpire>
    <CampaignTagsTaxHTField0 xmlns="c66daf58-3c46-4c48-8560-c485e881f7f9">
      <Terms xmlns="http://schemas.microsoft.com/office/infopath/2007/PartnerControls"/>
    </CampaignTagsTaxHTField0>
    <IntlLangReviewDate xmlns="c66daf58-3c46-4c48-8560-c485e881f7f9" xsi:nil="true"/>
    <TPFriendlyName xmlns="c66daf58-3c46-4c48-8560-c485e881f7f9" xsi:nil="true"/>
    <IntlLangReview xmlns="c66daf58-3c46-4c48-8560-c485e881f7f9">false</IntlLangReview>
    <LocLastLocAttemptVersionLookup xmlns="c66daf58-3c46-4c48-8560-c485e881f7f9">847684</LocLastLocAttemptVersionLookup>
    <PolicheckWords xmlns="c66daf58-3c46-4c48-8560-c485e881f7f9" xsi:nil="true"/>
    <SubmitterId xmlns="c66daf58-3c46-4c48-8560-c485e881f7f9" xsi:nil="true"/>
    <AcquiredFrom xmlns="c66daf58-3c46-4c48-8560-c485e881f7f9">Internal MS</AcquiredFrom>
    <EditorialStatus xmlns="c66daf58-3c46-4c48-8560-c485e881f7f9">Complete</EditorialStatus>
    <Markets xmlns="c66daf58-3c46-4c48-8560-c485e881f7f9"/>
    <OriginAsset xmlns="c66daf58-3c46-4c48-8560-c485e881f7f9" xsi:nil="true"/>
    <AssetStart xmlns="c66daf58-3c46-4c48-8560-c485e881f7f9">2012-07-18T04:03:00+00:00</AssetStart>
    <FriendlyTitle xmlns="c66daf58-3c46-4c48-8560-c485e881f7f9" xsi:nil="true"/>
    <MarketSpecific xmlns="c66daf58-3c46-4c48-8560-c485e881f7f9">false</MarketSpecific>
    <TPNamespace xmlns="c66daf58-3c46-4c48-8560-c485e881f7f9" xsi:nil="true"/>
    <PublishStatusLookup xmlns="c66daf58-3c46-4c48-8560-c485e881f7f9">
      <Value>480358</Value>
    </PublishStatusLookup>
    <APAuthor xmlns="c66daf58-3c46-4c48-8560-c485e881f7f9">
      <UserInfo>
        <DisplayName>REDMOND\kristaa</DisplayName>
        <AccountId>136</AccountId>
        <AccountType/>
      </UserInfo>
    </APAuthor>
    <TPCommandLine xmlns="c66daf58-3c46-4c48-8560-c485e881f7f9" xsi:nil="true"/>
    <IntlLangReviewer xmlns="c66daf58-3c46-4c48-8560-c485e881f7f9" xsi:nil="true"/>
    <OpenTemplate xmlns="c66daf58-3c46-4c48-8560-c485e881f7f9">true</OpenTemplate>
    <CSXSubmissionDate xmlns="c66daf58-3c46-4c48-8560-c485e881f7f9" xsi:nil="true"/>
    <TaxCatchAll xmlns="c66daf58-3c46-4c48-8560-c485e881f7f9"/>
    <Manager xmlns="c66daf58-3c46-4c48-8560-c485e881f7f9" xsi:nil="true"/>
    <NumericId xmlns="c66daf58-3c46-4c48-8560-c485e881f7f9" xsi:nil="true"/>
    <ParentAssetId xmlns="c66daf58-3c46-4c48-8560-c485e881f7f9" xsi:nil="true"/>
    <OriginalSourceMarket xmlns="c66daf58-3c46-4c48-8560-c485e881f7f9">english</OriginalSourceMarket>
    <ApprovalStatus xmlns="c66daf58-3c46-4c48-8560-c485e881f7f9">InProgress</ApprovalStatus>
    <TPComponent xmlns="c66daf58-3c46-4c48-8560-c485e881f7f9" xsi:nil="true"/>
    <EditorialTags xmlns="c66daf58-3c46-4c48-8560-c485e881f7f9" xsi:nil="true"/>
    <TPExecutable xmlns="c66daf58-3c46-4c48-8560-c485e881f7f9" xsi:nil="true"/>
    <TPLaunchHelpLink xmlns="c66daf58-3c46-4c48-8560-c485e881f7f9" xsi:nil="true"/>
    <LocComments xmlns="c66daf58-3c46-4c48-8560-c485e881f7f9" xsi:nil="true"/>
    <LocRecommendedHandoff xmlns="c66daf58-3c46-4c48-8560-c485e881f7f9" xsi:nil="true"/>
    <SourceTitle xmlns="c66daf58-3c46-4c48-8560-c485e881f7f9" xsi:nil="true"/>
    <CSXUpdate xmlns="c66daf58-3c46-4c48-8560-c485e881f7f9">false</CSXUpdate>
    <IntlLocPriority xmlns="c66daf58-3c46-4c48-8560-c485e881f7f9" xsi:nil="true"/>
    <UAProjectedTotalWords xmlns="c66daf58-3c46-4c48-8560-c485e881f7f9" xsi:nil="true"/>
    <AssetType xmlns="c66daf58-3c46-4c48-8560-c485e881f7f9">TP</AssetType>
    <MachineTranslated xmlns="c66daf58-3c46-4c48-8560-c485e881f7f9">false</MachineTranslated>
    <OutputCachingOn xmlns="c66daf58-3c46-4c48-8560-c485e881f7f9">false</OutputCachingOn>
    <TemplateStatus xmlns="c66daf58-3c46-4c48-8560-c485e881f7f9">Complete</TemplateStatus>
    <IsSearchable xmlns="c66daf58-3c46-4c48-8560-c485e881f7f9">true</IsSearchable>
    <ContentItem xmlns="c66daf58-3c46-4c48-8560-c485e881f7f9" xsi:nil="true"/>
    <HandoffToMSDN xmlns="c66daf58-3c46-4c48-8560-c485e881f7f9" xsi:nil="true"/>
    <ShowIn xmlns="c66daf58-3c46-4c48-8560-c485e881f7f9">Show everywhere</ShowIn>
    <ThumbnailAssetId xmlns="c66daf58-3c46-4c48-8560-c485e881f7f9" xsi:nil="true"/>
    <UALocComments xmlns="c66daf58-3c46-4c48-8560-c485e881f7f9" xsi:nil="true"/>
    <UALocRecommendation xmlns="c66daf58-3c46-4c48-8560-c485e881f7f9">Localize</UALocRecommendation>
    <LastModifiedDateTime xmlns="c66daf58-3c46-4c48-8560-c485e881f7f9" xsi:nil="true"/>
    <LegacyData xmlns="c66daf58-3c46-4c48-8560-c485e881f7f9" xsi:nil="true"/>
    <LocManualTestRequired xmlns="c66daf58-3c46-4c48-8560-c485e881f7f9">false</LocManualTestRequired>
    <LocMarketGroupTiers2 xmlns="c66daf58-3c46-4c48-8560-c485e881f7f9" xsi:nil="true"/>
    <ClipArtFilename xmlns="c66daf58-3c46-4c48-8560-c485e881f7f9" xsi:nil="true"/>
    <TPApplication xmlns="c66daf58-3c46-4c48-8560-c485e881f7f9" xsi:nil="true"/>
    <CSXHash xmlns="c66daf58-3c46-4c48-8560-c485e881f7f9" xsi:nil="true"/>
    <DirectSourceMarket xmlns="c66daf58-3c46-4c48-8560-c485e881f7f9">english</DirectSourceMarket>
    <PrimaryImageGen xmlns="c66daf58-3c46-4c48-8560-c485e881f7f9">true</PrimaryImageGen>
    <PlannedPubDate xmlns="c66daf58-3c46-4c48-8560-c485e881f7f9" xsi:nil="true"/>
    <CSXSubmissionMarket xmlns="c66daf58-3c46-4c48-8560-c485e881f7f9" xsi:nil="true"/>
    <Downloads xmlns="c66daf58-3c46-4c48-8560-c485e881f7f9">0</Downloads>
    <ArtSampleDocs xmlns="c66daf58-3c46-4c48-8560-c485e881f7f9" xsi:nil="true"/>
    <TrustLevel xmlns="c66daf58-3c46-4c48-8560-c485e881f7f9">1 Microsoft Managed Content</TrustLevel>
    <BlockPublish xmlns="c66daf58-3c46-4c48-8560-c485e881f7f9">false</BlockPublish>
    <TPLaunchHelpLinkType xmlns="c66daf58-3c46-4c48-8560-c485e881f7f9">Template</TPLaunchHelpLinkType>
    <LocalizationTagsTaxHTField0 xmlns="c66daf58-3c46-4c48-8560-c485e881f7f9">
      <Terms xmlns="http://schemas.microsoft.com/office/infopath/2007/PartnerControls"/>
    </LocalizationTagsTaxHTField0>
    <BusinessGroup xmlns="c66daf58-3c46-4c48-8560-c485e881f7f9" xsi:nil="true"/>
    <Providers xmlns="c66daf58-3c46-4c48-8560-c485e881f7f9" xsi:nil="true"/>
    <TemplateTemplateType xmlns="c66daf58-3c46-4c48-8560-c485e881f7f9">PowerPoint Presentation Template</TemplateTemplateType>
    <TimesCloned xmlns="c66daf58-3c46-4c48-8560-c485e881f7f9" xsi:nil="true"/>
    <TPAppVersion xmlns="c66daf58-3c46-4c48-8560-c485e881f7f9" xsi:nil="true"/>
    <VoteCount xmlns="c66daf58-3c46-4c48-8560-c485e881f7f9" xsi:nil="true"/>
    <AverageRating xmlns="c66daf58-3c46-4c48-8560-c485e881f7f9" xsi:nil="true"/>
    <FeatureTagsTaxHTField0 xmlns="c66daf58-3c46-4c48-8560-c485e881f7f9">
      <Terms xmlns="http://schemas.microsoft.com/office/infopath/2007/PartnerControls"/>
    </FeatureTagsTaxHTField0>
    <Provider xmlns="c66daf58-3c46-4c48-8560-c485e881f7f9" xsi:nil="true"/>
    <UACurrentWords xmlns="c66daf58-3c46-4c48-8560-c485e881f7f9" xsi:nil="true"/>
    <AssetId xmlns="c66daf58-3c46-4c48-8560-c485e881f7f9">TP103031012</AssetId>
    <TPClientViewer xmlns="c66daf58-3c46-4c48-8560-c485e881f7f9" xsi:nil="true"/>
    <DSATActionTaken xmlns="c66daf58-3c46-4c48-8560-c485e881f7f9" xsi:nil="true"/>
    <APEditor xmlns="c66daf58-3c46-4c48-8560-c485e881f7f9">
      <UserInfo>
        <DisplayName/>
        <AccountId xsi:nil="true"/>
        <AccountType/>
      </UserInfo>
    </APEditor>
    <TPInstallLocation xmlns="c66daf58-3c46-4c48-8560-c485e881f7f9" xsi:nil="true"/>
    <OOCacheId xmlns="c66daf58-3c46-4c48-8560-c485e881f7f9" xsi:nil="true"/>
    <IsDeleted xmlns="c66daf58-3c46-4c48-8560-c485e881f7f9">false</IsDeleted>
    <PublishTargets xmlns="c66daf58-3c46-4c48-8560-c485e881f7f9">OfficeOnlineVNext</PublishTargets>
    <ApprovalLog xmlns="c66daf58-3c46-4c48-8560-c485e881f7f9" xsi:nil="true"/>
    <BugNumber xmlns="c66daf58-3c46-4c48-8560-c485e881f7f9" xsi:nil="true"/>
    <CrawlForDependencies xmlns="c66daf58-3c46-4c48-8560-c485e881f7f9">false</CrawlForDependencies>
    <InternalTagsTaxHTField0 xmlns="c66daf58-3c46-4c48-8560-c485e881f7f9">
      <Terms xmlns="http://schemas.microsoft.com/office/infopath/2007/PartnerControls"/>
    </InternalTagsTaxHTField0>
    <LastHandOff xmlns="c66daf58-3c46-4c48-8560-c485e881f7f9" xsi:nil="true"/>
    <Milestone xmlns="c66daf58-3c46-4c48-8560-c485e881f7f9" xsi:nil="true"/>
    <OriginalRelease xmlns="c66daf58-3c46-4c48-8560-c485e881f7f9">15</OriginalRelease>
    <RecommendationsModifier xmlns="c66daf58-3c46-4c48-8560-c485e881f7f9" xsi:nil="true"/>
    <ScenarioTagsTaxHTField0 xmlns="c66daf58-3c46-4c48-8560-c485e881f7f9">
      <Terms xmlns="http://schemas.microsoft.com/office/infopath/2007/PartnerControls"/>
    </ScenarioTagsTaxHTField0>
    <UANotes xmlns="c66daf58-3c46-4c48-8560-c485e881f7f9" xsi:nil="true"/>
    <Component xmlns="8e8ea6d1-e150-4704-b47c-0a92d6aed386" xsi:nil="true"/>
    <Description0 xmlns="8e8ea6d1-e150-4704-b47c-0a92d6aed3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69" ma:contentTypeDescription="Create a new document." ma:contentTypeScope="" ma:versionID="19c8e0d4ec850202fc84bb6df7d27d5a">
  <xsd:schema xmlns:xsd="http://www.w3.org/2001/XMLSchema" xmlns:xs="http://www.w3.org/2001/XMLSchema" xmlns:p="http://schemas.microsoft.com/office/2006/metadata/properties" xmlns:ns2="c66daf58-3c46-4c48-8560-c485e881f7f9" xmlns:ns3="8e8ea6d1-e150-4704-b47c-0a92d6aed386" targetNamespace="http://schemas.microsoft.com/office/2006/metadata/properties" ma:root="true" ma:fieldsID="61474f05e94678c8e4bfc6326c72eb04" ns2:_="" ns3:_="">
    <xsd:import namespace="c66daf58-3c46-4c48-8560-c485e881f7f9"/>
    <xsd:import namespace="8e8ea6d1-e150-4704-b47c-0a92d6aed38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6daf58-3c46-4c48-8560-c485e881f7f9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7395a81f-9577-418e-910a-32f7a61cddb7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5EEE958E-8061-4FA6-908C-FF1913BBCE99}" ma:internalName="CSXSubmissionMarket" ma:readOnly="false" ma:showField="MarketName" ma:web="c66daf58-3c46-4c48-8560-c485e881f7f9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c3aa597f-d352-4d18-b6bb-dd7b199309e2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4424DF09-D473-47CB-8F99-CE4C88C30A56}" ma:internalName="InProjectListLookup" ma:readOnly="true" ma:showField="InProjectLis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c392861a-3365-44e0-a108-b907e1530f9f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4424DF09-D473-47CB-8F99-CE4C88C30A56}" ma:internalName="LastCompleteVersionLookup" ma:readOnly="true" ma:showField="LastComplete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4424DF09-D473-47CB-8F99-CE4C88C30A56}" ma:internalName="LastPreviewErrorLookup" ma:readOnly="true" ma:showField="LastPreview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4424DF09-D473-47CB-8F99-CE4C88C30A56}" ma:internalName="LastPreviewResultLookup" ma:readOnly="true" ma:showField="LastPreview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4424DF09-D473-47CB-8F99-CE4C88C30A56}" ma:internalName="LastPreviewAttemptDateLookup" ma:readOnly="true" ma:showField="LastPreview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4424DF09-D473-47CB-8F99-CE4C88C30A56}" ma:internalName="LastPreviewedByLookup" ma:readOnly="true" ma:showField="LastPreview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4424DF09-D473-47CB-8F99-CE4C88C30A56}" ma:internalName="LastPreviewTimeLookup" ma:readOnly="true" ma:showField="LastPreview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4424DF09-D473-47CB-8F99-CE4C88C30A56}" ma:internalName="LastPreviewVersionLookup" ma:readOnly="true" ma:showField="LastPreview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4424DF09-D473-47CB-8F99-CE4C88C30A56}" ma:internalName="LastPublishErrorLookup" ma:readOnly="true" ma:showField="LastPublish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4424DF09-D473-47CB-8F99-CE4C88C30A56}" ma:internalName="LastPublishResultLookup" ma:readOnly="true" ma:showField="LastPublish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4424DF09-D473-47CB-8F99-CE4C88C30A56}" ma:internalName="LastPublishAttemptDateLookup" ma:readOnly="true" ma:showField="LastPublish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4424DF09-D473-47CB-8F99-CE4C88C30A56}" ma:internalName="LastPublishedByLookup" ma:readOnly="true" ma:showField="LastPublish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4424DF09-D473-47CB-8F99-CE4C88C30A56}" ma:internalName="LastPublishTimeLookup" ma:readOnly="true" ma:showField="LastPublish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4424DF09-D473-47CB-8F99-CE4C88C30A56}" ma:internalName="LastPublishVersionLookup" ma:readOnly="true" ma:showField="LastPublish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02123C9-D1B3-425D-A38A-7FDEACDA3FC6}" ma:internalName="LocLastLocAttemptVersionLookup" ma:readOnly="false" ma:showField="LastLocAttemptVersion" ma:web="c66daf58-3c46-4c48-8560-c485e881f7f9">
      <xsd:simpleType>
        <xsd:restriction base="dms:Lookup"/>
      </xsd:simpleType>
    </xsd:element>
    <xsd:element name="LocLastLocAttemptVersionTypeLookup" ma:index="72" nillable="true" ma:displayName="Loc Last Loc Attempt Version Type" ma:default="" ma:list="{B02123C9-D1B3-425D-A38A-7FDEACDA3FC6}" ma:internalName="LocLastLocAttemptVersionTypeLookup" ma:readOnly="true" ma:showField="LastLocAttemptVersionType" ma:web="c66daf58-3c46-4c48-8560-c485e881f7f9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02123C9-D1B3-425D-A38A-7FDEACDA3FC6}" ma:internalName="LocNewPublishedVersionLookup" ma:readOnly="true" ma:showField="NewPublishedVersion" ma:web="c66daf58-3c46-4c48-8560-c485e881f7f9">
      <xsd:simpleType>
        <xsd:restriction base="dms:Lookup"/>
      </xsd:simpleType>
    </xsd:element>
    <xsd:element name="LocOverallHandbackStatusLookup" ma:index="76" nillable="true" ma:displayName="Loc Overall Handback Status" ma:default="" ma:list="{B02123C9-D1B3-425D-A38A-7FDEACDA3FC6}" ma:internalName="LocOverallHandbackStatusLookup" ma:readOnly="true" ma:showField="OverallHandbackStatus" ma:web="c66daf58-3c46-4c48-8560-c485e881f7f9">
      <xsd:simpleType>
        <xsd:restriction base="dms:Lookup"/>
      </xsd:simpleType>
    </xsd:element>
    <xsd:element name="LocOverallLocStatusLookup" ma:index="77" nillable="true" ma:displayName="Loc Overall Localize Status" ma:default="" ma:list="{B02123C9-D1B3-425D-A38A-7FDEACDA3FC6}" ma:internalName="LocOverallLocStatusLookup" ma:readOnly="true" ma:showField="OverallLocStatus" ma:web="c66daf58-3c46-4c48-8560-c485e881f7f9">
      <xsd:simpleType>
        <xsd:restriction base="dms:Lookup"/>
      </xsd:simpleType>
    </xsd:element>
    <xsd:element name="LocOverallPreviewStatusLookup" ma:index="78" nillable="true" ma:displayName="Loc Overall Preview Status" ma:default="" ma:list="{B02123C9-D1B3-425D-A38A-7FDEACDA3FC6}" ma:internalName="LocOverallPreviewStatusLookup" ma:readOnly="true" ma:showField="OverallPreviewStatus" ma:web="c66daf58-3c46-4c48-8560-c485e881f7f9">
      <xsd:simpleType>
        <xsd:restriction base="dms:Lookup"/>
      </xsd:simpleType>
    </xsd:element>
    <xsd:element name="LocOverallPublishStatusLookup" ma:index="79" nillable="true" ma:displayName="Loc Overall Publish Status" ma:default="" ma:list="{B02123C9-D1B3-425D-A38A-7FDEACDA3FC6}" ma:internalName="LocOverallPublishStatusLookup" ma:readOnly="true" ma:showField="OverallPublishStatus" ma:web="c66daf58-3c46-4c48-8560-c485e881f7f9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02123C9-D1B3-425D-A38A-7FDEACDA3FC6}" ma:internalName="LocProcessedForHandoffsLookup" ma:readOnly="true" ma:showField="ProcessedForHandoffs" ma:web="c66daf58-3c46-4c48-8560-c485e881f7f9">
      <xsd:simpleType>
        <xsd:restriction base="dms:Lookup"/>
      </xsd:simpleType>
    </xsd:element>
    <xsd:element name="LocProcessedForMarketsLookup" ma:index="82" nillable="true" ma:displayName="Loc Processed For Markets" ma:default="" ma:list="{B02123C9-D1B3-425D-A38A-7FDEACDA3FC6}" ma:internalName="LocProcessedForMarketsLookup" ma:readOnly="true" ma:showField="ProcessedForMarkets" ma:web="c66daf58-3c46-4c48-8560-c485e881f7f9">
      <xsd:simpleType>
        <xsd:restriction base="dms:Lookup"/>
      </xsd:simpleType>
    </xsd:element>
    <xsd:element name="LocPublishedDependentAssetsLookup" ma:index="83" nillable="true" ma:displayName="Loc Published Dependent Assets" ma:default="" ma:list="{B02123C9-D1B3-425D-A38A-7FDEACDA3FC6}" ma:internalName="LocPublishedDependentAssetsLookup" ma:readOnly="true" ma:showField="PublishedDependentAssets" ma:web="c66daf58-3c46-4c48-8560-c485e881f7f9">
      <xsd:simpleType>
        <xsd:restriction base="dms:Lookup"/>
      </xsd:simpleType>
    </xsd:element>
    <xsd:element name="LocPublishedLinkedAssetsLookup" ma:index="84" nillable="true" ma:displayName="Loc Published Linked Assets" ma:default="" ma:list="{B02123C9-D1B3-425D-A38A-7FDEACDA3FC6}" ma:internalName="LocPublishedLinkedAssetsLookup" ma:readOnly="true" ma:showField="PublishedLinkedAssets" ma:web="c66daf58-3c46-4c48-8560-c485e881f7f9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8612d4a4-f894-4474-9fef-d579f90c35e1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5EEE958E-8061-4FA6-908C-FF1913BBCE99}" ma:internalName="Markets" ma:readOnly="false" ma:showField="MarketNa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4424DF09-D473-47CB-8F99-CE4C88C30A56}" ma:internalName="NumOfRatingsLookup" ma:readOnly="true" ma:showField="NumOfRating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4424DF09-D473-47CB-8F99-CE4C88C30A56}" ma:internalName="PublishStatusLookup" ma:readOnly="false" ma:showField="PublishStatu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8e26204e-beeb-4929-ac8b-f970debed3f2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a0cdb01e-f835-423d-bf84-41ea51f83b24}" ma:internalName="TaxCatchAll" ma:showField="CatchAllData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a0cdb01e-f835-423d-bf84-41ea51f83b24}" ma:internalName="TaxCatchAllLabel" ma:readOnly="true" ma:showField="CatchAllDataLabel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ea6d1-e150-4704-b47c-0a92d6aed38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B928D1E-68BA-412E-B34A-7160A7263FC7}">
  <ds:schemaRefs>
    <ds:schemaRef ds:uri="http://schemas.microsoft.com/office/2006/metadata/properties"/>
    <ds:schemaRef ds:uri="http://schemas.microsoft.com/office/infopath/2007/PartnerControls"/>
    <ds:schemaRef ds:uri="c66daf58-3c46-4c48-8560-c485e881f7f9"/>
    <ds:schemaRef ds:uri="8e8ea6d1-e150-4704-b47c-0a92d6aed386"/>
  </ds:schemaRefs>
</ds:datastoreItem>
</file>

<file path=customXml/itemProps2.xml><?xml version="1.0" encoding="utf-8"?>
<ds:datastoreItem xmlns:ds="http://schemas.openxmlformats.org/officeDocument/2006/customXml" ds:itemID="{85C77690-A151-43A8-BE2F-E82FED454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6daf58-3c46-4c48-8560-c485e881f7f9"/>
    <ds:schemaRef ds:uri="8e8ea6d1-e150-4704-b47c-0a92d6aed3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3.22</Template>
  <TotalTime>0</TotalTime>
  <Words>266</Words>
  <Application>Microsoft Macintosh PowerPoint</Application>
  <PresentationFormat>寬螢幕</PresentationFormat>
  <Paragraphs>30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Microsoft JhengHei UI</vt:lpstr>
      <vt:lpstr>Arial</vt:lpstr>
      <vt:lpstr>Cambria Math</vt:lpstr>
      <vt:lpstr>3.22</vt:lpstr>
      <vt:lpstr>第十五組</vt:lpstr>
      <vt:lpstr>資料收集流程 -1/2</vt:lpstr>
      <vt:lpstr>資料收集流程 -2/2</vt:lpstr>
      <vt:lpstr>資料分析流程 -1/2</vt:lpstr>
      <vt:lpstr>資料分析流程 -2/2</vt:lpstr>
      <vt:lpstr>資料應用 -1/2</vt:lpstr>
      <vt:lpstr>資料應用 -2/2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2019-03-21T02:50:36Z</dcterms:created>
  <dcterms:modified xsi:type="dcterms:W3CDTF">2019-05-03T01:18:00Z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0x0101009D4095AFEE790E42B52CF3AD35B999BF040086E71550AC00CE488731BAE03648ABFB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