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63" r:id="rId2"/>
    <p:sldId id="271" r:id="rId3"/>
    <p:sldId id="275" r:id="rId4"/>
    <p:sldId id="272" r:id="rId5"/>
    <p:sldId id="273" r:id="rId6"/>
    <p:sldId id="274" r:id="rId7"/>
    <p:sldId id="288" r:id="rId8"/>
    <p:sldId id="283" r:id="rId9"/>
    <p:sldId id="277" r:id="rId10"/>
    <p:sldId id="278" r:id="rId11"/>
    <p:sldId id="289" r:id="rId12"/>
    <p:sldId id="279" r:id="rId13"/>
    <p:sldId id="290" r:id="rId14"/>
    <p:sldId id="280" r:id="rId15"/>
    <p:sldId id="282" r:id="rId16"/>
    <p:sldId id="291" r:id="rId17"/>
    <p:sldId id="276" r:id="rId18"/>
    <p:sldId id="284" r:id="rId19"/>
    <p:sldId id="285" r:id="rId20"/>
    <p:sldId id="286"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75A27-281C-414C-BE27-74036D1F6460}" type="datetimeFigureOut">
              <a:rPr lang="en-IN" smtClean="0"/>
              <a:t>31-07-2023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9676B-4835-4143-AB61-870F6901934F}" type="slidenum">
              <a:rPr lang="en-IN" smtClean="0"/>
              <a:t>‹#›</a:t>
            </a:fld>
            <a:endParaRPr lang="en-IN"/>
          </a:p>
        </p:txBody>
      </p:sp>
    </p:spTree>
    <p:extLst>
      <p:ext uri="{BB962C8B-B14F-4D97-AF65-F5344CB8AC3E}">
        <p14:creationId xmlns:p14="http://schemas.microsoft.com/office/powerpoint/2010/main" val="50092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31-07-2023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31-07-2023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31-07-2023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31-07-2023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31-07-2023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31-07-2023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31-07-2023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31-07-2023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HTML stands for </a:t>
            </a:r>
            <a:r>
              <a:rPr lang="en-IN" dirty="0" smtClean="0"/>
              <a:t>Hyper Text </a:t>
            </a:r>
            <a:r>
              <a:rPr lang="en-IN" dirty="0" err="1"/>
              <a:t>Markup</a:t>
            </a:r>
            <a:r>
              <a:rPr lang="en-IN" dirty="0"/>
              <a:t> </a:t>
            </a:r>
            <a:r>
              <a:rPr lang="en-IN" dirty="0" smtClean="0"/>
              <a:t>Language.</a:t>
            </a:r>
          </a:p>
          <a:p>
            <a:pPr marL="457200" indent="-457200" algn="just"/>
            <a:r>
              <a:rPr lang="en-IN" dirty="0" smtClean="0"/>
              <a:t>HTML </a:t>
            </a:r>
            <a:r>
              <a:rPr lang="en-IN" dirty="0"/>
              <a:t>is the basic building block of World Wide Web</a:t>
            </a:r>
            <a:r>
              <a:rPr lang="en-IN" dirty="0" smtClean="0"/>
              <a:t>.</a:t>
            </a:r>
          </a:p>
          <a:p>
            <a:pPr marL="457200" indent="-457200" algn="just"/>
            <a:r>
              <a:rPr lang="en-IN" dirty="0"/>
              <a:t>HTML describes the structure of a Web page</a:t>
            </a:r>
          </a:p>
          <a:p>
            <a:pPr marL="457200" indent="-457200" algn="just"/>
            <a:r>
              <a:rPr lang="en-IN" dirty="0" smtClean="0"/>
              <a:t>Hypertext </a:t>
            </a:r>
            <a:r>
              <a:rPr lang="en-IN" dirty="0"/>
              <a:t>is text displayed on a computer or other electronic device with references to other text that the user can immediately access, usually by a mouse click or key press</a:t>
            </a:r>
            <a:r>
              <a:rPr lang="en-IN" dirty="0" smtClean="0"/>
              <a:t>.</a:t>
            </a:r>
          </a:p>
          <a:p>
            <a:pPr marL="457200" indent="-457200" algn="just"/>
            <a:r>
              <a:rPr lang="en-IN" dirty="0"/>
              <a:t>Apart from text, hypertext may contain tables, lists, forms, images, and other presentational </a:t>
            </a:r>
            <a:r>
              <a:rPr lang="en-IN" dirty="0" smtClean="0"/>
              <a:t>elements.</a:t>
            </a:r>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2.0</a:t>
            </a:r>
            <a:endParaRPr lang="en-IN" b="1" dirty="0"/>
          </a:p>
        </p:txBody>
      </p:sp>
      <p:sp>
        <p:nvSpPr>
          <p:cNvPr id="8" name="Content Placeholder 7"/>
          <p:cNvSpPr>
            <a:spLocks noGrp="1"/>
          </p:cNvSpPr>
          <p:nvPr>
            <p:ph sz="quarter" idx="1"/>
          </p:nvPr>
        </p:nvSpPr>
        <p:spPr/>
        <p:txBody>
          <a:bodyPr/>
          <a:lstStyle/>
          <a:p>
            <a:pPr algn="just"/>
            <a:r>
              <a:rPr lang="en-US" dirty="0"/>
              <a:t>HTML version 2.0 was developed in 1995 with basic intention of improving HTML version </a:t>
            </a:r>
            <a:r>
              <a:rPr lang="en-US" dirty="0" smtClean="0"/>
              <a:t>1.0</a:t>
            </a:r>
          </a:p>
          <a:p>
            <a:pPr algn="just"/>
            <a:endParaRPr lang="en-US" dirty="0"/>
          </a:p>
          <a:p>
            <a:pPr algn="just"/>
            <a:r>
              <a:rPr lang="en-US" dirty="0"/>
              <a:t>Now a standard got started to develop so as to maintain common rules and regulations across different browsers. HTML 2.0 has improved a lot in terms of the markup tags. In HTML 2.0 version concept of form came into force. Forms were developed, but still, they had basic tags like text boxes, buttons, etc.</a:t>
            </a:r>
          </a:p>
        </p:txBody>
      </p:sp>
    </p:spTree>
    <p:extLst>
      <p:ext uri="{BB962C8B-B14F-4D97-AF65-F5344CB8AC3E}">
        <p14:creationId xmlns:p14="http://schemas.microsoft.com/office/powerpoint/2010/main" val="40027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2.0</a:t>
            </a:r>
            <a:endParaRPr lang="en-IN" b="1" dirty="0"/>
          </a:p>
        </p:txBody>
      </p:sp>
      <p:sp>
        <p:nvSpPr>
          <p:cNvPr id="8" name="Content Placeholder 7"/>
          <p:cNvSpPr>
            <a:spLocks noGrp="1"/>
          </p:cNvSpPr>
          <p:nvPr>
            <p:ph sz="quarter" idx="1"/>
          </p:nvPr>
        </p:nvSpPr>
        <p:spPr/>
        <p:txBody>
          <a:bodyPr/>
          <a:lstStyle/>
          <a:p>
            <a:pPr algn="just"/>
            <a:r>
              <a:rPr lang="en-US" dirty="0"/>
              <a:t>Also, the table came as an HTML tag. Now, in HTML tag 2.0, browsers also came with the concept of creating their own layers of tags that were specific to the browser itself. W3C was also formed. The main intention of W3C is to maintain standard across different web browsers so that these browsers understand and render HTML tags in a similar manner.</a:t>
            </a:r>
          </a:p>
        </p:txBody>
      </p:sp>
    </p:spTree>
    <p:extLst>
      <p:ext uri="{BB962C8B-B14F-4D97-AF65-F5344CB8AC3E}">
        <p14:creationId xmlns:p14="http://schemas.microsoft.com/office/powerpoint/2010/main" val="304606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3.2</a:t>
            </a:r>
            <a:endParaRPr lang="en-IN" b="1" dirty="0"/>
          </a:p>
        </p:txBody>
      </p:sp>
      <p:sp>
        <p:nvSpPr>
          <p:cNvPr id="8" name="Content Placeholder 7"/>
          <p:cNvSpPr>
            <a:spLocks noGrp="1"/>
          </p:cNvSpPr>
          <p:nvPr>
            <p:ph sz="quarter" idx="1"/>
          </p:nvPr>
        </p:nvSpPr>
        <p:spPr/>
        <p:txBody>
          <a:bodyPr>
            <a:normAutofit/>
          </a:bodyPr>
          <a:lstStyle/>
          <a:p>
            <a:pPr algn="just"/>
            <a:r>
              <a:rPr lang="en-US" dirty="0"/>
              <a:t>It was developed in 1997. After HTML 2.0 was developed, the next version of HTML was </a:t>
            </a:r>
            <a:r>
              <a:rPr lang="en-US" dirty="0" smtClean="0"/>
              <a:t>3.2.</a:t>
            </a:r>
          </a:p>
          <a:p>
            <a:pPr algn="just"/>
            <a:endParaRPr lang="en-US" dirty="0"/>
          </a:p>
          <a:p>
            <a:pPr algn="just"/>
            <a:r>
              <a:rPr lang="en-US" dirty="0"/>
              <a:t>With version 3.2 of HTML, HTML tags were further improved. It is worth noting that because of W3C standard maintenance, the newer version of HTML was 3.2 instead of 3</a:t>
            </a:r>
            <a:r>
              <a:rPr lang="en-US" dirty="0" smtClean="0"/>
              <a:t>.</a:t>
            </a:r>
          </a:p>
          <a:p>
            <a:pPr algn="just"/>
            <a:endParaRPr lang="en-US" dirty="0"/>
          </a:p>
          <a:p>
            <a:pPr algn="just"/>
            <a:endParaRPr lang="en-IN" dirty="0"/>
          </a:p>
        </p:txBody>
      </p:sp>
    </p:spTree>
    <p:extLst>
      <p:ext uri="{BB962C8B-B14F-4D97-AF65-F5344CB8AC3E}">
        <p14:creationId xmlns:p14="http://schemas.microsoft.com/office/powerpoint/2010/main" val="3867514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3.2</a:t>
            </a:r>
            <a:endParaRPr lang="en-IN" b="1" dirty="0"/>
          </a:p>
        </p:txBody>
      </p:sp>
      <p:sp>
        <p:nvSpPr>
          <p:cNvPr id="8" name="Content Placeholder 7"/>
          <p:cNvSpPr>
            <a:spLocks noGrp="1"/>
          </p:cNvSpPr>
          <p:nvPr>
            <p:ph sz="quarter" idx="1"/>
          </p:nvPr>
        </p:nvSpPr>
        <p:spPr/>
        <p:txBody>
          <a:bodyPr>
            <a:normAutofit fontScale="92500"/>
          </a:bodyPr>
          <a:lstStyle/>
          <a:p>
            <a:pPr algn="just"/>
            <a:r>
              <a:rPr lang="en-US" dirty="0"/>
              <a:t>Now, HTML 3.2 has better support for new form elements. Another important feature what HTML 3.2 implemented was support for CSS. CSS stands for Cascading Style Sheet. It is CSS that provides features to make HTML tags look better on rendering it on browsers. CSS helps to style HTML elements</a:t>
            </a:r>
            <a:r>
              <a:rPr lang="en-US" dirty="0" smtClean="0"/>
              <a:t>.</a:t>
            </a:r>
          </a:p>
          <a:p>
            <a:pPr algn="just"/>
            <a:endParaRPr lang="en-US" dirty="0"/>
          </a:p>
          <a:p>
            <a:pPr algn="just"/>
            <a:r>
              <a:rPr lang="en-US" dirty="0"/>
              <a:t>With the </a:t>
            </a:r>
            <a:r>
              <a:rPr lang="en-US" dirty="0" err="1"/>
              <a:t>upgradation</a:t>
            </a:r>
            <a:r>
              <a:rPr lang="en-US" dirty="0"/>
              <a:t> of browsers to HTML 3.2, the browser also supported for frame tags, although HTML specifications still do not support frame markup tags.</a:t>
            </a:r>
          </a:p>
        </p:txBody>
      </p:sp>
    </p:spTree>
    <p:extLst>
      <p:ext uri="{BB962C8B-B14F-4D97-AF65-F5344CB8AC3E}">
        <p14:creationId xmlns:p14="http://schemas.microsoft.com/office/powerpoint/2010/main" val="1416273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4.01</a:t>
            </a:r>
            <a:endParaRPr lang="en-IN" b="1" dirty="0"/>
          </a:p>
        </p:txBody>
      </p:sp>
      <p:sp>
        <p:nvSpPr>
          <p:cNvPr id="8" name="Content Placeholder 7"/>
          <p:cNvSpPr>
            <a:spLocks noGrp="1"/>
          </p:cNvSpPr>
          <p:nvPr>
            <p:ph sz="quarter" idx="1"/>
          </p:nvPr>
        </p:nvSpPr>
        <p:spPr/>
        <p:txBody>
          <a:bodyPr>
            <a:normAutofit fontScale="92500" lnSpcReduction="10000"/>
          </a:bodyPr>
          <a:lstStyle/>
          <a:p>
            <a:pPr algn="just"/>
            <a:r>
              <a:rPr lang="en-US" dirty="0"/>
              <a:t>It was developed in 1999. It extended the support of cascading styling sheets. In version 3.2, CSS were embedded in HTML page itself. Therefore, if the website has various web pages to apply to the style of each page, we must place CSS on each web page. Hence there was a repetition of the same block of CSS</a:t>
            </a:r>
            <a:r>
              <a:rPr lang="en-US" dirty="0" smtClean="0"/>
              <a:t>.</a:t>
            </a:r>
          </a:p>
          <a:p>
            <a:pPr algn="just"/>
            <a:endParaRPr lang="en-US" dirty="0"/>
          </a:p>
          <a:p>
            <a:pPr algn="just"/>
            <a:r>
              <a:rPr lang="en-US" dirty="0"/>
              <a:t>To overcome this thing, in version 4.01 concept of an external styling sheet emerged. Under this concept, an external CSS file could be developed, and this external styling file could be included in HTML itself. HTML 4.01 provided support for further new tags of HTML.</a:t>
            </a:r>
            <a:endParaRPr lang="en-IN" dirty="0"/>
          </a:p>
        </p:txBody>
      </p:sp>
    </p:spTree>
    <p:extLst>
      <p:ext uri="{BB962C8B-B14F-4D97-AF65-F5344CB8AC3E}">
        <p14:creationId xmlns:p14="http://schemas.microsoft.com/office/powerpoint/2010/main" val="2303852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HTML5</a:t>
            </a:r>
            <a:endParaRPr lang="en-IN" b="1" dirty="0"/>
          </a:p>
        </p:txBody>
      </p:sp>
      <p:sp>
        <p:nvSpPr>
          <p:cNvPr id="8" name="Content Placeholder 7"/>
          <p:cNvSpPr>
            <a:spLocks noGrp="1"/>
          </p:cNvSpPr>
          <p:nvPr>
            <p:ph sz="quarter" idx="1"/>
          </p:nvPr>
        </p:nvSpPr>
        <p:spPr/>
        <p:txBody>
          <a:bodyPr>
            <a:normAutofit/>
          </a:bodyPr>
          <a:lstStyle/>
          <a:p>
            <a:pPr algn="just"/>
            <a:r>
              <a:rPr lang="en-US" dirty="0"/>
              <a:t>This is the latest version of HTML. For a developer, it could be used in 2014. It came up with lots of HTML tags support. </a:t>
            </a:r>
            <a:endParaRPr lang="en-US" dirty="0" smtClean="0"/>
          </a:p>
          <a:p>
            <a:pPr algn="just"/>
            <a:endParaRPr lang="en-US" dirty="0" smtClean="0"/>
          </a:p>
          <a:p>
            <a:pPr algn="just"/>
            <a:r>
              <a:rPr lang="en-US" dirty="0" smtClean="0"/>
              <a:t>HTML5 </a:t>
            </a:r>
            <a:r>
              <a:rPr lang="en-US" dirty="0"/>
              <a:t>provided support for new form elements like input element s of different types; </a:t>
            </a:r>
            <a:r>
              <a:rPr lang="en-US" dirty="0" err="1"/>
              <a:t>geolocations</a:t>
            </a:r>
            <a:r>
              <a:rPr lang="en-US" dirty="0"/>
              <a:t> support tags, etc.</a:t>
            </a:r>
            <a:endParaRPr lang="en-IN" dirty="0"/>
          </a:p>
        </p:txBody>
      </p:sp>
    </p:spTree>
    <p:extLst>
      <p:ext uri="{BB962C8B-B14F-4D97-AF65-F5344CB8AC3E}">
        <p14:creationId xmlns:p14="http://schemas.microsoft.com/office/powerpoint/2010/main" val="2193549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 </a:t>
            </a:r>
            <a:r>
              <a:rPr lang="en-US" b="1" dirty="0" smtClean="0"/>
              <a:t>Few </a:t>
            </a:r>
            <a:r>
              <a:rPr lang="en-US" b="1" dirty="0"/>
              <a:t>of the tags which were added to HTML5</a:t>
            </a:r>
            <a:endParaRPr lang="en-IN" b="1" dirty="0"/>
          </a:p>
        </p:txBody>
      </p:sp>
      <p:sp>
        <p:nvSpPr>
          <p:cNvPr id="8" name="Content Placeholder 7"/>
          <p:cNvSpPr>
            <a:spLocks noGrp="1"/>
          </p:cNvSpPr>
          <p:nvPr>
            <p:ph sz="quarter" idx="1"/>
          </p:nvPr>
        </p:nvSpPr>
        <p:spPr/>
        <p:txBody>
          <a:bodyPr>
            <a:normAutofit/>
          </a:bodyPr>
          <a:lstStyle/>
          <a:p>
            <a:pPr algn="just"/>
            <a:r>
              <a:rPr lang="en-US" dirty="0" smtClean="0"/>
              <a:t>Email</a:t>
            </a:r>
          </a:p>
          <a:p>
            <a:pPr algn="just"/>
            <a:r>
              <a:rPr lang="en-US" dirty="0" smtClean="0"/>
              <a:t>Password</a:t>
            </a:r>
          </a:p>
          <a:p>
            <a:pPr algn="just"/>
            <a:r>
              <a:rPr lang="en-US" dirty="0" smtClean="0"/>
              <a:t>Audio</a:t>
            </a:r>
          </a:p>
          <a:p>
            <a:pPr algn="just"/>
            <a:r>
              <a:rPr lang="en-US" smtClean="0"/>
              <a:t>Section </a:t>
            </a:r>
            <a:r>
              <a:rPr lang="en-US" dirty="0" smtClean="0"/>
              <a:t>tag</a:t>
            </a:r>
            <a:endParaRPr lang="en-IN" dirty="0"/>
          </a:p>
        </p:txBody>
      </p:sp>
    </p:spTree>
    <p:extLst>
      <p:ext uri="{BB962C8B-B14F-4D97-AF65-F5344CB8AC3E}">
        <p14:creationId xmlns:p14="http://schemas.microsoft.com/office/powerpoint/2010/main" val="2563585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Evolving language</a:t>
            </a:r>
            <a:endParaRPr lang="en-IN" b="1" dirty="0"/>
          </a:p>
        </p:txBody>
      </p:sp>
      <p:sp>
        <p:nvSpPr>
          <p:cNvPr id="3" name="Content Placeholder 2"/>
          <p:cNvSpPr>
            <a:spLocks noGrp="1"/>
          </p:cNvSpPr>
          <p:nvPr>
            <p:ph sz="quarter" idx="1"/>
          </p:nvPr>
        </p:nvSpPr>
        <p:spPr/>
        <p:txBody>
          <a:bodyPr/>
          <a:lstStyle/>
          <a:p>
            <a:pPr algn="just"/>
            <a:r>
              <a:rPr lang="en-IN" dirty="0"/>
              <a:t>HTML is an evolving language. </a:t>
            </a:r>
            <a:endParaRPr lang="en-IN" dirty="0" smtClean="0"/>
          </a:p>
          <a:p>
            <a:pPr algn="just"/>
            <a:r>
              <a:rPr lang="en-IN" dirty="0" smtClean="0"/>
              <a:t>It </a:t>
            </a:r>
            <a:r>
              <a:rPr lang="en-IN" dirty="0"/>
              <a:t>doesn’t stay the same for long before a revised set of standards and specifications are brought in to allow easier creation of prettier and more efficient sites.</a:t>
            </a:r>
          </a:p>
        </p:txBody>
      </p:sp>
    </p:spTree>
    <p:extLst>
      <p:ext uri="{BB962C8B-B14F-4D97-AF65-F5344CB8AC3E}">
        <p14:creationId xmlns:p14="http://schemas.microsoft.com/office/powerpoint/2010/main" val="512528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Structure</a:t>
            </a:r>
            <a:endParaRPr lang="en-IN" b="1" dirty="0"/>
          </a:p>
        </p:txBody>
      </p:sp>
      <p:sp>
        <p:nvSpPr>
          <p:cNvPr id="3" name="Content Placeholder 2"/>
          <p:cNvSpPr>
            <a:spLocks noGrp="1"/>
          </p:cNvSpPr>
          <p:nvPr>
            <p:ph sz="quarter" idx="1"/>
          </p:nvPr>
        </p:nvSpPr>
        <p:spPr/>
        <p:txBody>
          <a:bodyPr/>
          <a:lstStyle/>
          <a:p>
            <a:pPr marL="0" indent="0" algn="just">
              <a:buNone/>
            </a:pPr>
            <a:r>
              <a:rPr lang="en-IN" dirty="0"/>
              <a:t>&lt;!DOCTYPE html&gt;</a:t>
            </a:r>
          </a:p>
          <a:p>
            <a:pPr marL="0" indent="0" algn="just">
              <a:buNone/>
            </a:pPr>
            <a:r>
              <a:rPr lang="en-IN" dirty="0"/>
              <a:t>&lt;html </a:t>
            </a:r>
            <a:r>
              <a:rPr lang="en-IN" dirty="0" err="1"/>
              <a:t>lang</a:t>
            </a:r>
            <a:r>
              <a:rPr lang="en-IN" dirty="0"/>
              <a:t>="en"&gt;</a:t>
            </a:r>
          </a:p>
          <a:p>
            <a:pPr marL="0" indent="0" algn="just">
              <a:buNone/>
            </a:pPr>
            <a:r>
              <a:rPr lang="en-IN" dirty="0"/>
              <a:t>&lt;head&gt;</a:t>
            </a:r>
          </a:p>
          <a:p>
            <a:pPr marL="0" indent="0" algn="just">
              <a:buNone/>
            </a:pPr>
            <a:r>
              <a:rPr lang="en-IN" dirty="0"/>
              <a:t>    &lt;title&gt;A simple HTML document&lt;/title&gt;</a:t>
            </a:r>
          </a:p>
          <a:p>
            <a:pPr marL="0" indent="0" algn="just">
              <a:buNone/>
            </a:pPr>
            <a:r>
              <a:rPr lang="en-IN" dirty="0"/>
              <a:t>&lt;/head&gt;</a:t>
            </a:r>
          </a:p>
          <a:p>
            <a:pPr marL="0" indent="0" algn="just">
              <a:buNone/>
            </a:pPr>
            <a:r>
              <a:rPr lang="en-IN" dirty="0"/>
              <a:t>&lt;body&gt;</a:t>
            </a:r>
          </a:p>
          <a:p>
            <a:pPr marL="0" indent="0" algn="just">
              <a:buNone/>
            </a:pPr>
            <a:r>
              <a:rPr lang="en-IN" dirty="0"/>
              <a:t>    &lt;p&gt;Hello World!&lt;p&gt;</a:t>
            </a:r>
          </a:p>
          <a:p>
            <a:pPr marL="0" indent="0" algn="just">
              <a:buNone/>
            </a:pPr>
            <a:r>
              <a:rPr lang="en-IN" dirty="0"/>
              <a:t>&lt;/body&gt;</a:t>
            </a:r>
          </a:p>
          <a:p>
            <a:pPr marL="0" indent="0" algn="just">
              <a:buNone/>
            </a:pPr>
            <a:r>
              <a:rPr lang="en-IN" dirty="0"/>
              <a:t>&lt;/html&gt;</a:t>
            </a:r>
          </a:p>
        </p:txBody>
      </p:sp>
    </p:spTree>
    <p:extLst>
      <p:ext uri="{BB962C8B-B14F-4D97-AF65-F5344CB8AC3E}">
        <p14:creationId xmlns:p14="http://schemas.microsoft.com/office/powerpoint/2010/main" val="2223535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Structure(contd.)</a:t>
            </a:r>
            <a:endParaRPr lang="en-IN" b="1" dirty="0"/>
          </a:p>
        </p:txBody>
      </p:sp>
      <p:sp>
        <p:nvSpPr>
          <p:cNvPr id="3" name="Content Placeholder 2"/>
          <p:cNvSpPr>
            <a:spLocks noGrp="1"/>
          </p:cNvSpPr>
          <p:nvPr>
            <p:ph sz="quarter" idx="1"/>
          </p:nvPr>
        </p:nvSpPr>
        <p:spPr/>
        <p:txBody>
          <a:bodyPr>
            <a:normAutofit fontScale="92500"/>
          </a:bodyPr>
          <a:lstStyle/>
          <a:p>
            <a:pPr algn="just"/>
            <a:r>
              <a:rPr lang="en-IN" dirty="0"/>
              <a:t>The first line &lt;!DOCTYPE html&gt; is the document type declaration. It instructs the web browser that this document is an HTML5 document. It is case-insensitive.</a:t>
            </a:r>
          </a:p>
          <a:p>
            <a:pPr algn="just"/>
            <a:r>
              <a:rPr lang="en-IN" dirty="0"/>
              <a:t>The &lt;head&gt; element is a container for the tags that provides information about the document, for example, &lt;title&gt; tag defines the title of the document.</a:t>
            </a:r>
          </a:p>
          <a:p>
            <a:pPr algn="just"/>
            <a:r>
              <a:rPr lang="en-IN" dirty="0"/>
              <a:t>The &lt;body&gt; element contains the document's actual content (paragraphs, links, images, tables, and so on) that is rendered in the web browser and displayed to the user.</a:t>
            </a:r>
          </a:p>
        </p:txBody>
      </p:sp>
    </p:spTree>
    <p:extLst>
      <p:ext uri="{BB962C8B-B14F-4D97-AF65-F5344CB8AC3E}">
        <p14:creationId xmlns:p14="http://schemas.microsoft.com/office/powerpoint/2010/main" val="200001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It is an easy-to-use and flexible format to share information over the </a:t>
            </a:r>
            <a:r>
              <a:rPr lang="en-IN" dirty="0" smtClean="0"/>
              <a:t>Internet.</a:t>
            </a:r>
          </a:p>
          <a:p>
            <a:pPr marL="457200" indent="-457200" algn="just"/>
            <a:r>
              <a:rPr lang="en-IN" dirty="0" smtClean="0"/>
              <a:t>HTML </a:t>
            </a:r>
            <a:r>
              <a:rPr lang="en-IN" dirty="0"/>
              <a:t>consists of a series of </a:t>
            </a:r>
            <a:r>
              <a:rPr lang="en-IN" dirty="0" smtClean="0"/>
              <a:t>elements</a:t>
            </a:r>
          </a:p>
          <a:p>
            <a:pPr marL="457200" indent="-457200" algn="just"/>
            <a:r>
              <a:rPr lang="en-IN" dirty="0" smtClean="0"/>
              <a:t>HTML </a:t>
            </a:r>
            <a:r>
              <a:rPr lang="en-IN" dirty="0"/>
              <a:t>elements tell the browser how to display the </a:t>
            </a:r>
            <a:r>
              <a:rPr lang="en-IN" dirty="0" smtClean="0"/>
              <a:t>content</a:t>
            </a:r>
          </a:p>
          <a:p>
            <a:pPr marL="457200" indent="-457200" algn="just"/>
            <a:r>
              <a:rPr lang="en-IN" dirty="0" err="1" smtClean="0"/>
              <a:t>Markup</a:t>
            </a:r>
            <a:r>
              <a:rPr lang="en-IN" dirty="0" smtClean="0"/>
              <a:t> </a:t>
            </a:r>
            <a:r>
              <a:rPr lang="en-IN" dirty="0"/>
              <a:t>languages use sets of </a:t>
            </a:r>
            <a:r>
              <a:rPr lang="en-IN" dirty="0" err="1"/>
              <a:t>markup</a:t>
            </a:r>
            <a:r>
              <a:rPr lang="en-IN" dirty="0"/>
              <a:t> tags to characterize text elements within a document, which gives instructions to the web browsers on how the document should appear</a:t>
            </a:r>
            <a:r>
              <a:rPr lang="en-IN" dirty="0" smtClean="0"/>
              <a:t>.</a:t>
            </a:r>
          </a:p>
        </p:txBody>
      </p:sp>
    </p:spTree>
    <p:extLst>
      <p:ext uri="{BB962C8B-B14F-4D97-AF65-F5344CB8AC3E}">
        <p14:creationId xmlns:p14="http://schemas.microsoft.com/office/powerpoint/2010/main" val="2487235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Tags and Elements</a:t>
            </a:r>
          </a:p>
        </p:txBody>
      </p:sp>
      <p:sp>
        <p:nvSpPr>
          <p:cNvPr id="3" name="Content Placeholder 2"/>
          <p:cNvSpPr>
            <a:spLocks noGrp="1"/>
          </p:cNvSpPr>
          <p:nvPr>
            <p:ph sz="quarter" idx="1"/>
          </p:nvPr>
        </p:nvSpPr>
        <p:spPr/>
        <p:txBody>
          <a:bodyPr>
            <a:normAutofit/>
          </a:bodyPr>
          <a:lstStyle/>
          <a:p>
            <a:pPr algn="just"/>
            <a:r>
              <a:rPr lang="en-IN" dirty="0"/>
              <a:t>HTML is written in the form of HTML elements consisting of </a:t>
            </a:r>
            <a:r>
              <a:rPr lang="en-IN" dirty="0" err="1"/>
              <a:t>markup</a:t>
            </a:r>
            <a:r>
              <a:rPr lang="en-IN" dirty="0"/>
              <a:t> tags. These </a:t>
            </a:r>
            <a:r>
              <a:rPr lang="en-IN" dirty="0" err="1"/>
              <a:t>markup</a:t>
            </a:r>
            <a:r>
              <a:rPr lang="en-IN" dirty="0"/>
              <a:t> tags are the fundamental characteristic of HTML. </a:t>
            </a:r>
            <a:endParaRPr lang="en-IN" dirty="0" smtClean="0"/>
          </a:p>
          <a:p>
            <a:pPr algn="just"/>
            <a:r>
              <a:rPr lang="en-IN" dirty="0" smtClean="0"/>
              <a:t>Every </a:t>
            </a:r>
            <a:r>
              <a:rPr lang="en-IN" dirty="0" err="1"/>
              <a:t>markup</a:t>
            </a:r>
            <a:r>
              <a:rPr lang="en-IN" dirty="0"/>
              <a:t> tag is composed of a keyword, surrounded by angle brackets, such as &lt;html&gt;, &lt;head&gt;, &lt;body&gt;, &lt;title&gt;, &lt;p&gt;, and so on</a:t>
            </a:r>
            <a:r>
              <a:rPr lang="en-IN" dirty="0" smtClean="0"/>
              <a:t>.</a:t>
            </a:r>
          </a:p>
          <a:p>
            <a:pPr algn="just" fontAlgn="base"/>
            <a:r>
              <a:rPr lang="en-IN" dirty="0"/>
              <a:t>HTML tags normally come in pairs like &lt;html&gt; and &lt;/html&gt;. The first tag in a pair is often called the opening tag (or start tag), and the second tag is called the closing tag (or end tag).</a:t>
            </a:r>
          </a:p>
          <a:p>
            <a:pPr algn="just"/>
            <a:endParaRPr lang="en-IN" dirty="0"/>
          </a:p>
        </p:txBody>
      </p:sp>
    </p:spTree>
    <p:extLst>
      <p:ext uri="{BB962C8B-B14F-4D97-AF65-F5344CB8AC3E}">
        <p14:creationId xmlns:p14="http://schemas.microsoft.com/office/powerpoint/2010/main" val="149705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Tags and </a:t>
            </a:r>
            <a:r>
              <a:rPr lang="en-IN" b="1" dirty="0" smtClean="0"/>
              <a:t>Elements(contd.)</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a:t>An opening tag and a closing tag are identical, except a slash (/) after the opening angle bracket of the closing tag, to tell the browser that the command has been completed</a:t>
            </a:r>
            <a:r>
              <a:rPr lang="en-IN" dirty="0" smtClean="0"/>
              <a:t>.</a:t>
            </a:r>
          </a:p>
          <a:p>
            <a:pPr algn="just" fontAlgn="base"/>
            <a:r>
              <a:rPr lang="en-IN" dirty="0"/>
              <a:t>In between the start and end tags you can place appropriate contents. </a:t>
            </a:r>
          </a:p>
        </p:txBody>
      </p:sp>
    </p:spTree>
    <p:extLst>
      <p:ext uri="{BB962C8B-B14F-4D97-AF65-F5344CB8AC3E}">
        <p14:creationId xmlns:p14="http://schemas.microsoft.com/office/powerpoint/2010/main" val="1139313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HTML was originally developed by Tim Berners-Lee in 1990. He is also known as the father of the web. </a:t>
            </a:r>
            <a:endParaRPr lang="en-IN" dirty="0" smtClean="0"/>
          </a:p>
          <a:p>
            <a:pPr marL="457200" indent="-457200" algn="just"/>
            <a:r>
              <a:rPr lang="en-IN" dirty="0" smtClean="0"/>
              <a:t>In </a:t>
            </a:r>
            <a:r>
              <a:rPr lang="en-IN" dirty="0"/>
              <a:t>1996, the World Wide Web Consortium (W3C) became the authority to maintain the HTML specifications. HTML also became an international standard (ISO) in 2000. </a:t>
            </a:r>
          </a:p>
          <a:p>
            <a:pPr marL="457200" indent="-457200" algn="just"/>
            <a:r>
              <a:rPr lang="en-IN" dirty="0"/>
              <a:t>HTML5 is the latest version of HTML. HTML5 provides a faster and more robust approach to web development.</a:t>
            </a:r>
            <a:endParaRPr lang="en-US" dirty="0"/>
          </a:p>
          <a:p>
            <a:pPr marL="457200" indent="-457200" algn="just"/>
            <a:endParaRPr lang="en-US" dirty="0" smtClean="0"/>
          </a:p>
        </p:txBody>
      </p:sp>
    </p:spTree>
    <p:extLst>
      <p:ext uri="{BB962C8B-B14F-4D97-AF65-F5344CB8AC3E}">
        <p14:creationId xmlns:p14="http://schemas.microsoft.com/office/powerpoint/2010/main" val="2504954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What You Can Do with HTML</a:t>
            </a:r>
          </a:p>
        </p:txBody>
      </p:sp>
      <p:sp>
        <p:nvSpPr>
          <p:cNvPr id="3" name="Content Placeholder 2"/>
          <p:cNvSpPr>
            <a:spLocks noGrp="1"/>
          </p:cNvSpPr>
          <p:nvPr>
            <p:ph sz="quarter" idx="1"/>
          </p:nvPr>
        </p:nvSpPr>
        <p:spPr/>
        <p:txBody>
          <a:bodyPr>
            <a:normAutofit/>
          </a:bodyPr>
          <a:lstStyle/>
          <a:p>
            <a:pPr algn="just"/>
            <a:r>
              <a:rPr lang="en-IN" dirty="0"/>
              <a:t>You can publish documents online with text, images, lists, tables, etc.</a:t>
            </a:r>
          </a:p>
          <a:p>
            <a:pPr algn="just"/>
            <a:r>
              <a:rPr lang="en-IN" dirty="0"/>
              <a:t>You can access web resources such as images, videos or other HTML document via hyperlinks.</a:t>
            </a:r>
          </a:p>
          <a:p>
            <a:pPr algn="just"/>
            <a:r>
              <a:rPr lang="en-IN" dirty="0"/>
              <a:t>You can create forms to collect user inputs like name, e-mail address, comments, etc.</a:t>
            </a:r>
          </a:p>
          <a:p>
            <a:pPr algn="just"/>
            <a:r>
              <a:rPr lang="en-IN" dirty="0"/>
              <a:t>You can include images, videos, sound clips, flash movies, applications and other HTML documents directly inside an HTML document</a:t>
            </a:r>
            <a:r>
              <a:rPr lang="en-IN" dirty="0" smtClean="0"/>
              <a:t>.</a:t>
            </a:r>
            <a:endParaRPr lang="en-IN" dirty="0"/>
          </a:p>
        </p:txBody>
      </p:sp>
    </p:spTree>
    <p:extLst>
      <p:ext uri="{BB962C8B-B14F-4D97-AF65-F5344CB8AC3E}">
        <p14:creationId xmlns:p14="http://schemas.microsoft.com/office/powerpoint/2010/main" val="3689799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What You Can Do with </a:t>
            </a:r>
            <a:r>
              <a:rPr lang="en-IN" b="1" dirty="0" smtClean="0"/>
              <a:t>HTML(contd.)</a:t>
            </a:r>
            <a:endParaRPr lang="en-IN" b="1" dirty="0"/>
          </a:p>
        </p:txBody>
      </p:sp>
      <p:sp>
        <p:nvSpPr>
          <p:cNvPr id="3" name="Content Placeholder 2"/>
          <p:cNvSpPr>
            <a:spLocks noGrp="1"/>
          </p:cNvSpPr>
          <p:nvPr>
            <p:ph sz="quarter" idx="1"/>
          </p:nvPr>
        </p:nvSpPr>
        <p:spPr/>
        <p:txBody>
          <a:bodyPr>
            <a:normAutofit/>
          </a:bodyPr>
          <a:lstStyle/>
          <a:p>
            <a:pPr algn="just"/>
            <a:r>
              <a:rPr lang="en-IN" dirty="0"/>
              <a:t>You can create offline version of your website that work without internet.</a:t>
            </a:r>
          </a:p>
          <a:p>
            <a:pPr algn="just"/>
            <a:r>
              <a:rPr lang="en-IN" dirty="0"/>
              <a:t>You can store data in the user's web browser and access later on.</a:t>
            </a:r>
          </a:p>
          <a:p>
            <a:pPr algn="just"/>
            <a:r>
              <a:rPr lang="en-IN" dirty="0"/>
              <a:t>You can find the current location of your website's visitor.</a:t>
            </a:r>
          </a:p>
          <a:p>
            <a:pPr algn="just"/>
            <a:endParaRPr lang="en-IN" dirty="0"/>
          </a:p>
        </p:txBody>
      </p:sp>
    </p:spTree>
    <p:extLst>
      <p:ext uri="{BB962C8B-B14F-4D97-AF65-F5344CB8AC3E}">
        <p14:creationId xmlns:p14="http://schemas.microsoft.com/office/powerpoint/2010/main" val="3857425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History of HTML</a:t>
            </a:r>
            <a:endParaRPr lang="en-IN" b="1" dirty="0"/>
          </a:p>
        </p:txBody>
      </p:sp>
      <p:sp>
        <p:nvSpPr>
          <p:cNvPr id="8" name="Content Placeholder 7"/>
          <p:cNvSpPr>
            <a:spLocks noGrp="1"/>
          </p:cNvSpPr>
          <p:nvPr>
            <p:ph sz="quarter" idx="1"/>
          </p:nvPr>
        </p:nvSpPr>
        <p:spPr/>
        <p:txBody>
          <a:bodyPr/>
          <a:lstStyle/>
          <a:p>
            <a:pPr algn="just"/>
            <a:r>
              <a:rPr lang="en-US" dirty="0"/>
              <a:t>W3C </a:t>
            </a:r>
            <a:r>
              <a:rPr lang="en-US"/>
              <a:t>and </a:t>
            </a:r>
            <a:r>
              <a:rPr lang="en-US" smtClean="0"/>
              <a:t>(</a:t>
            </a:r>
            <a:r>
              <a:rPr lang="en-US"/>
              <a:t> Web Hypertext Application Technology Working </a:t>
            </a:r>
            <a:r>
              <a:rPr lang="en-US"/>
              <a:t>Group</a:t>
            </a:r>
            <a:r>
              <a:rPr lang="en-US" smtClean="0"/>
              <a:t>) WHATWG initially </a:t>
            </a:r>
            <a:r>
              <a:rPr lang="en-US" dirty="0"/>
              <a:t>developed HTML. </a:t>
            </a:r>
            <a:endParaRPr lang="en-US" dirty="0" smtClean="0"/>
          </a:p>
          <a:p>
            <a:pPr algn="just"/>
            <a:r>
              <a:rPr lang="en-US" dirty="0" smtClean="0"/>
              <a:t>It </a:t>
            </a:r>
            <a:r>
              <a:rPr lang="en-US" dirty="0"/>
              <a:t>was initially developed in 1993. </a:t>
            </a:r>
            <a:endParaRPr lang="en-US" dirty="0" smtClean="0"/>
          </a:p>
          <a:p>
            <a:pPr algn="just"/>
            <a:r>
              <a:rPr lang="en-US" dirty="0" smtClean="0"/>
              <a:t>W3C </a:t>
            </a:r>
            <a:r>
              <a:rPr lang="en-US" dirty="0"/>
              <a:t>mainly checks for standards of Html and other stuff. </a:t>
            </a:r>
            <a:endParaRPr lang="en-US" dirty="0" smtClean="0"/>
          </a:p>
          <a:p>
            <a:pPr algn="just"/>
            <a:r>
              <a:rPr lang="en-US" dirty="0" smtClean="0"/>
              <a:t>Since </a:t>
            </a:r>
            <a:r>
              <a:rPr lang="en-US" dirty="0"/>
              <a:t>the initial release, lots of version of Html has been developed. </a:t>
            </a:r>
            <a:endParaRPr lang="en-US" dirty="0" smtClean="0"/>
          </a:p>
          <a:p>
            <a:pPr algn="just"/>
            <a:r>
              <a:rPr lang="en-US" dirty="0" smtClean="0"/>
              <a:t>Initially</a:t>
            </a:r>
            <a:r>
              <a:rPr lang="en-US" dirty="0"/>
              <a:t>, its version is 1.0 or simply HTML.</a:t>
            </a:r>
            <a:endParaRPr lang="en-IN" dirty="0"/>
          </a:p>
        </p:txBody>
      </p:sp>
    </p:spTree>
    <p:extLst>
      <p:ext uri="{BB962C8B-B14F-4D97-AF65-F5344CB8AC3E}">
        <p14:creationId xmlns:p14="http://schemas.microsoft.com/office/powerpoint/2010/main" val="271472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Versions of HTML</a:t>
            </a:r>
            <a:endParaRPr lang="en-IN" b="1" dirty="0"/>
          </a:p>
        </p:txBody>
      </p:sp>
      <p:sp>
        <p:nvSpPr>
          <p:cNvPr id="8" name="Content Placeholder 7"/>
          <p:cNvSpPr>
            <a:spLocks noGrp="1"/>
          </p:cNvSpPr>
          <p:nvPr>
            <p:ph sz="quarter" idx="1"/>
          </p:nvPr>
        </p:nvSpPr>
        <p:spPr/>
        <p:txBody>
          <a:bodyPr/>
          <a:lstStyle/>
          <a:p>
            <a:r>
              <a:rPr lang="en-IN" dirty="0"/>
              <a:t>HTML has never been like this, what it is right </a:t>
            </a:r>
            <a:r>
              <a:rPr lang="en-IN" dirty="0" smtClean="0"/>
              <a:t>now.</a:t>
            </a:r>
          </a:p>
          <a:p>
            <a:r>
              <a:rPr lang="en-IN" dirty="0" smtClean="0"/>
              <a:t>HTML</a:t>
            </a:r>
            <a:r>
              <a:rPr lang="en-IN" dirty="0"/>
              <a:t>, like many other languages has evolved with the passage of time and today it's much better and versatile than it was a long time ago</a:t>
            </a:r>
            <a:r>
              <a:rPr lang="en-IN" dirty="0" smtClean="0"/>
              <a:t>.</a:t>
            </a:r>
            <a:endParaRPr lang="en-IN" dirty="0"/>
          </a:p>
          <a:p>
            <a:r>
              <a:rPr lang="en-IN" dirty="0"/>
              <a:t>Different Version of HTML has different </a:t>
            </a:r>
            <a:r>
              <a:rPr lang="en-IN" dirty="0" smtClean="0"/>
              <a:t>properties.</a:t>
            </a:r>
          </a:p>
          <a:p>
            <a:r>
              <a:rPr lang="en-IN" dirty="0" smtClean="0"/>
              <a:t>But </a:t>
            </a:r>
            <a:r>
              <a:rPr lang="en-IN" dirty="0"/>
              <a:t>today we use HTML5, HTML5 is the latest version of HTML.</a:t>
            </a:r>
          </a:p>
        </p:txBody>
      </p:sp>
    </p:spTree>
    <p:extLst>
      <p:ext uri="{BB962C8B-B14F-4D97-AF65-F5344CB8AC3E}">
        <p14:creationId xmlns:p14="http://schemas.microsoft.com/office/powerpoint/2010/main" val="269402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Versions of HTML(contd.)</a:t>
            </a:r>
            <a:endParaRPr lang="en-IN" b="1" dirty="0"/>
          </a:p>
        </p:txBody>
      </p:sp>
      <p:sp>
        <p:nvSpPr>
          <p:cNvPr id="8" name="Content Placeholder 7"/>
          <p:cNvSpPr>
            <a:spLocks noGrp="1"/>
          </p:cNvSpPr>
          <p:nvPr>
            <p:ph sz="quarter" idx="1"/>
          </p:nvPr>
        </p:nvSpPr>
        <p:spPr/>
        <p:txBody>
          <a:bodyPr/>
          <a:lstStyle/>
          <a:p>
            <a:r>
              <a:rPr lang="en-IN" dirty="0"/>
              <a:t>HTML 1.0: released in 1991</a:t>
            </a:r>
          </a:p>
          <a:p>
            <a:r>
              <a:rPr lang="en-IN" dirty="0"/>
              <a:t>HTML 2.0: released in 1995</a:t>
            </a:r>
          </a:p>
          <a:p>
            <a:r>
              <a:rPr lang="en-IN" dirty="0"/>
              <a:t>HTML 3.2: released in 1997</a:t>
            </a:r>
          </a:p>
          <a:p>
            <a:r>
              <a:rPr lang="en-IN" dirty="0"/>
              <a:t>HTML 4.01: released in 1999</a:t>
            </a:r>
          </a:p>
          <a:p>
            <a:r>
              <a:rPr lang="en-IN" dirty="0" smtClean="0"/>
              <a:t>HTML5</a:t>
            </a:r>
            <a:r>
              <a:rPr lang="en-IN" dirty="0"/>
              <a:t>: released in 2014</a:t>
            </a:r>
          </a:p>
        </p:txBody>
      </p:sp>
    </p:spTree>
    <p:extLst>
      <p:ext uri="{BB962C8B-B14F-4D97-AF65-F5344CB8AC3E}">
        <p14:creationId xmlns:p14="http://schemas.microsoft.com/office/powerpoint/2010/main" val="509028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HTML 1.0</a:t>
            </a:r>
            <a:endParaRPr lang="en-IN" b="1" dirty="0"/>
          </a:p>
        </p:txBody>
      </p:sp>
      <p:sp>
        <p:nvSpPr>
          <p:cNvPr id="8" name="Content Placeholder 7"/>
          <p:cNvSpPr>
            <a:spLocks noGrp="1"/>
          </p:cNvSpPr>
          <p:nvPr>
            <p:ph sz="quarter" idx="1"/>
          </p:nvPr>
        </p:nvSpPr>
        <p:spPr/>
        <p:txBody>
          <a:bodyPr/>
          <a:lstStyle/>
          <a:p>
            <a:pPr algn="just"/>
            <a:r>
              <a:rPr lang="en-US" dirty="0"/>
              <a:t>The basic version of HTML has support for basic elements like text controls and images. This was the very basic version of HTML with less support for a wide range of HTML elements. It does not have rich features like styling and other things that were related to how content will be rendered in a browser</a:t>
            </a:r>
            <a:r>
              <a:rPr lang="en-US" dirty="0" smtClean="0"/>
              <a:t>.</a:t>
            </a:r>
          </a:p>
          <a:p>
            <a:pPr algn="just"/>
            <a:endParaRPr lang="en-US" dirty="0"/>
          </a:p>
          <a:p>
            <a:pPr algn="just"/>
            <a:r>
              <a:rPr lang="en-US" dirty="0"/>
              <a:t>The initial version of HTML does not provide support for tables, font support, etc., as it provides us in the latest version.</a:t>
            </a:r>
            <a:endParaRPr lang="en-IN" dirty="0"/>
          </a:p>
        </p:txBody>
      </p:sp>
    </p:spTree>
    <p:extLst>
      <p:ext uri="{BB962C8B-B14F-4D97-AF65-F5344CB8AC3E}">
        <p14:creationId xmlns:p14="http://schemas.microsoft.com/office/powerpoint/2010/main" val="3798056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457</TotalTime>
  <Words>1232</Words>
  <Application>Microsoft Office PowerPoint</Application>
  <PresentationFormat>On-screen Show (4:3)</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HTML</vt:lpstr>
      <vt:lpstr>HTML(contd.)</vt:lpstr>
      <vt:lpstr>HTML(contd.)</vt:lpstr>
      <vt:lpstr>What You Can Do with HTML</vt:lpstr>
      <vt:lpstr>What You Can Do with HTML(contd.)</vt:lpstr>
      <vt:lpstr>History of HTML</vt:lpstr>
      <vt:lpstr>Versions of HTML</vt:lpstr>
      <vt:lpstr>Versions of HTML(contd.)</vt:lpstr>
      <vt:lpstr>HTML 1.0</vt:lpstr>
      <vt:lpstr>HTML 2.0</vt:lpstr>
      <vt:lpstr>HTML 2.0</vt:lpstr>
      <vt:lpstr>HTML 3.2</vt:lpstr>
      <vt:lpstr>HTML 3.2</vt:lpstr>
      <vt:lpstr>HTML 4.01</vt:lpstr>
      <vt:lpstr>HTML5</vt:lpstr>
      <vt:lpstr> Few of the tags which were added to HTML5</vt:lpstr>
      <vt:lpstr>Evolving language</vt:lpstr>
      <vt:lpstr>Structure</vt:lpstr>
      <vt:lpstr>Structure(contd.)</vt:lpstr>
      <vt:lpstr>HTML Tags and Elements</vt:lpstr>
      <vt:lpstr>HTML Tags and Elements(contd.)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132</cp:revision>
  <dcterms:created xsi:type="dcterms:W3CDTF">2020-07-17T10:32:53Z</dcterms:created>
  <dcterms:modified xsi:type="dcterms:W3CDTF">2023-07-31T03:59:05Z</dcterms:modified>
</cp:coreProperties>
</file>