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2"/>
  </p:notesMasterIdLst>
  <p:handoutMasterIdLst>
    <p:handoutMasterId r:id="rId13"/>
  </p:handoutMasterIdLst>
  <p:sldIdLst>
    <p:sldId id="270" r:id="rId4"/>
    <p:sldId id="272" r:id="rId5"/>
    <p:sldId id="271" r:id="rId6"/>
    <p:sldId id="273" r:id="rId7"/>
    <p:sldId id="275" r:id="rId8"/>
    <p:sldId id="276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705EB21-63A5-4228-8F9C-8CF3270B7A65}">
          <p14:sldIdLst>
            <p14:sldId id="270"/>
            <p14:sldId id="272"/>
            <p14:sldId id="271"/>
            <p14:sldId id="273"/>
            <p14:sldId id="275"/>
            <p14:sldId id="276"/>
            <p14:sldId id="277"/>
            <p14:sldId id="274"/>
          </p14:sldIdLst>
        </p14:section>
        <p14:section name="未命名的章節" id="{8673501E-A50D-42AE-B9B3-82130F9AD82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2D050"/>
    <a:srgbClr val="A0C3EE"/>
    <a:srgbClr val="9A8D96"/>
    <a:srgbClr val="E9C379"/>
    <a:srgbClr val="6791A1"/>
    <a:srgbClr val="6F6F9E"/>
    <a:srgbClr val="8597D6"/>
    <a:srgbClr val="A23F97"/>
    <a:srgbClr val="F37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28" y="4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9492-4824-49E1-8D50-3004D1D356E5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FB63-FBB8-4514-B752-36209662B5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5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9D35F-FA65-4BC6-86CA-68BDC1BCCEF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21F6C-6DFB-426F-8737-442EEC8A2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767" y="10885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9448800" y="6425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93FB452-F03B-47CE-82A1-D9B9454FCE1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956" y="10061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9448800" y="6453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93FB452-F03B-47CE-82A1-D9B9454FCE1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9448800" y="6425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93FB452-F03B-47CE-82A1-D9B9454FCE1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 userDrawn="1"/>
        </p:nvSpPr>
        <p:spPr bwMode="auto">
          <a:xfrm>
            <a:off x="1" y="645333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28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TW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Security</a:t>
            </a:r>
            <a:r>
              <a:rPr lang="zh-TW" altLang="en-US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C</a:t>
            </a:r>
            <a:r>
              <a:rPr lang="zh-TW" altLang="en-US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密</a:t>
            </a:r>
            <a:endParaRPr lang="zh-TW" altLang="en-US" sz="2000" baseline="0" dirty="0">
              <a:solidFill>
                <a:srgbClr val="FF0000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 userDrawn="1"/>
        </p:nvSpPr>
        <p:spPr bwMode="auto">
          <a:xfrm>
            <a:off x="-57665" y="645333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28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TW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Security</a:t>
            </a:r>
            <a:r>
              <a:rPr lang="zh-TW" altLang="en-US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C</a:t>
            </a:r>
            <a:r>
              <a:rPr lang="zh-TW" altLang="en-US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密</a:t>
            </a:r>
            <a:endParaRPr lang="zh-TW" altLang="en-US" sz="2000" baseline="0" dirty="0">
              <a:solidFill>
                <a:srgbClr val="FF0000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6F30BD-4E36-41BE-B367-FA041B032EEC}"/>
              </a:ext>
            </a:extLst>
          </p:cNvPr>
          <p:cNvSpPr/>
          <p:nvPr userDrawn="1"/>
        </p:nvSpPr>
        <p:spPr>
          <a:xfrm>
            <a:off x="11813060" y="0"/>
            <a:ext cx="3789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光復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智能工程部</a:t>
            </a: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9448800" y="6425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3FB452-F03B-47CE-82A1-D9B9454FCE1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Picture 20" descr="400-正確LOGO"/>
          <p:cNvPicPr>
            <a:picLocks noChangeAspect="1" noChangeArrowheads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5941" cy="90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9">
            <a:extLst>
              <a:ext uri="{FF2B5EF4-FFF2-40B4-BE49-F238E27FC236}">
                <a16:creationId xmlns:a16="http://schemas.microsoft.com/office/drawing/2014/main" id="{EE91589A-D1DF-45F6-85B4-E82D8B3D2DA3}"/>
              </a:ext>
            </a:extLst>
          </p:cNvPr>
          <p:cNvSpPr/>
          <p:nvPr userDrawn="1"/>
        </p:nvSpPr>
        <p:spPr>
          <a:xfrm flipV="1">
            <a:off x="-1" y="6806962"/>
            <a:ext cx="12192001" cy="711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 userDrawn="1"/>
        </p:nvSpPr>
        <p:spPr bwMode="auto">
          <a:xfrm>
            <a:off x="1" y="645333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28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40000"/>
              <a:buFont typeface="Wingdings" pitchFamily="2" charset="2"/>
              <a:buChar char="l"/>
              <a:defRPr kumimoji="1" sz="24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TW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Security</a:t>
            </a:r>
            <a:r>
              <a:rPr lang="zh-TW" altLang="en-US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C</a:t>
            </a:r>
            <a:r>
              <a:rPr lang="zh-TW" altLang="en-US" sz="2000" baseline="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密</a:t>
            </a:r>
            <a:endParaRPr lang="zh-TW" altLang="en-US" sz="2000" baseline="0" dirty="0">
              <a:solidFill>
                <a:srgbClr val="FF0000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6F30BD-4E36-41BE-B367-FA041B032EEC}"/>
              </a:ext>
            </a:extLst>
          </p:cNvPr>
          <p:cNvSpPr/>
          <p:nvPr userDrawn="1"/>
        </p:nvSpPr>
        <p:spPr>
          <a:xfrm>
            <a:off x="11820698" y="0"/>
            <a:ext cx="3713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光復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智能工程部</a:t>
            </a: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600305" y="4610684"/>
            <a:ext cx="559169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Intelligence Engineering Department (AIE)</a:t>
            </a: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李曜均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Patrick Lee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285356" y="4149019"/>
            <a:ext cx="219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YOLOv5 </a:t>
            </a:r>
            <a:r>
              <a:rPr lang="zh-TW" altLang="en-US" sz="2400" dirty="0" smtClean="0">
                <a:solidFill>
                  <a:schemeClr val="bg1"/>
                </a:solidFill>
              </a:rPr>
              <a:t>交接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072372" y="288168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271417" y="1681595"/>
            <a:ext cx="5419664" cy="646331"/>
            <a:chOff x="6102442" y="1483456"/>
            <a:chExt cx="5419664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541510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b="1" dirty="0" smtClean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資料準</a:t>
              </a:r>
              <a:r>
                <a:rPr lang="zh-TW" altLang="en-US" sz="24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備</a:t>
              </a:r>
              <a:endPara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01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529689"/>
            <a:ext cx="498989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大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綱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71417" y="3201959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71417" y="2441777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29241" y="3275924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試</a:t>
            </a:r>
            <a:r>
              <a:rPr lang="zh-TW" altLang="en-US" sz="2400" b="1" noProof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流程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47066" y="2515742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noProof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訓練</a:t>
            </a:r>
            <a:r>
              <a:rPr lang="zh-TW" altLang="en-US" sz="2400" b="1" noProof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流程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3FB452-F03B-47CE-82A1-D9B9454FCE1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11203"/>
            <a:ext cx="11797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2800" b="1" dirty="0" smtClean="0">
                <a:latin typeface="微軟正黑體" panose="020B0604030504040204" pitchFamily="34" charset="-120"/>
                <a:cs typeface="Arial" pitchFamily="34" charset="0"/>
              </a:rPr>
              <a:t>01 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Arial" pitchFamily="34" charset="0"/>
              </a:rPr>
              <a:t>資料</a:t>
            </a:r>
            <a:r>
              <a:rPr lang="zh-TW" altLang="en-US" sz="2800" b="1" dirty="0">
                <a:latin typeface="微軟正黑體" panose="020B0604030504040204" pitchFamily="34" charset="-120"/>
                <a:cs typeface="Arial" pitchFamily="34" charset="0"/>
              </a:rPr>
              <a:t>準備</a:t>
            </a:r>
            <a:endParaRPr lang="en-US" altLang="zh-TW" sz="2800" b="1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198" y="1103970"/>
            <a:ext cx="11206978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/>
              <a:t>1. Review Tool </a:t>
            </a:r>
            <a:r>
              <a:rPr lang="zh-TW" altLang="en-US" dirty="0" smtClean="0"/>
              <a:t>篩選目標型號的資料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生成 </a:t>
            </a:r>
            <a:r>
              <a:rPr lang="en-US" altLang="zh-TW" dirty="0" smtClean="0"/>
              <a:t>csv</a:t>
            </a:r>
            <a:r>
              <a:rPr lang="zh-TW" altLang="en-US" dirty="0" smtClean="0"/>
              <a:t> 檔</a:t>
            </a: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Download Tool </a:t>
            </a:r>
            <a:r>
              <a:rPr lang="zh-TW" altLang="en-US" dirty="0" smtClean="0"/>
              <a:t>利用 </a:t>
            </a:r>
            <a:r>
              <a:rPr lang="en-US" altLang="zh-TW" dirty="0" smtClean="0"/>
              <a:t>csv</a:t>
            </a:r>
            <a:r>
              <a:rPr lang="zh-TW" altLang="en-US" dirty="0" smtClean="0"/>
              <a:t> 檔下載資料</a:t>
            </a:r>
            <a:r>
              <a:rPr lang="en-US" altLang="zh-TW" dirty="0" smtClean="0"/>
              <a:t>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 Tool </a:t>
            </a:r>
            <a:r>
              <a:rPr lang="zh-TW" altLang="en-US" dirty="0" smtClean="0"/>
              <a:t>從零開始資料標記或是利用 </a:t>
            </a:r>
            <a:r>
              <a:rPr lang="en-US" altLang="zh-TW" dirty="0" smtClean="0"/>
              <a:t>detect model </a:t>
            </a:r>
            <a:r>
              <a:rPr lang="zh-TW" altLang="en-US" dirty="0" smtClean="0"/>
              <a:t>生成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 </a:t>
            </a:r>
            <a:r>
              <a:rPr lang="en-US" altLang="zh-TW" dirty="0" smtClean="0"/>
              <a:t>(class , </a:t>
            </a:r>
            <a:r>
              <a:rPr lang="en-US" altLang="zh-TW" dirty="0" err="1" smtClean="0"/>
              <a:t>center_x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center_y</a:t>
            </a:r>
            <a:r>
              <a:rPr lang="en-US" altLang="zh-TW" dirty="0" smtClean="0"/>
              <a:t> , w , h)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PrepareADCYolo.py </a:t>
            </a:r>
            <a:r>
              <a:rPr lang="zh-TW" altLang="en-US" dirty="0" smtClean="0"/>
              <a:t>生成 </a:t>
            </a:r>
            <a:r>
              <a:rPr lang="en-US" altLang="zh-TW" dirty="0" smtClean="0"/>
              <a:t>train list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valid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40" y="3954746"/>
            <a:ext cx="2029522" cy="223103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67" y="2719970"/>
            <a:ext cx="4207395" cy="2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3FB452-F03B-47CE-82A1-D9B9454FCE1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11203"/>
            <a:ext cx="11797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2800" b="1" dirty="0" smtClean="0">
                <a:latin typeface="微軟正黑體" panose="020B0604030504040204" pitchFamily="34" charset="-120"/>
                <a:cs typeface="Arial" pitchFamily="34" charset="0"/>
              </a:rPr>
              <a:t>02 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Arial" pitchFamily="34" charset="0"/>
              </a:rPr>
              <a:t>訓練</a:t>
            </a:r>
            <a:r>
              <a:rPr lang="zh-TW" altLang="en-US" sz="2800" b="1" dirty="0">
                <a:latin typeface="微軟正黑體" panose="020B0604030504040204" pitchFamily="34" charset="-120"/>
                <a:cs typeface="Arial" pitchFamily="34" charset="0"/>
              </a:rPr>
              <a:t>流程</a:t>
            </a:r>
            <a:endParaRPr lang="en-US" altLang="zh-TW" sz="2800" b="1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0224" y="880946"/>
            <a:ext cx="35126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 指令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531435" y="8809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cd yolov5/</a:t>
            </a:r>
          </a:p>
          <a:p>
            <a:endParaRPr lang="en-US" altLang="zh-TW" dirty="0"/>
          </a:p>
          <a:p>
            <a:r>
              <a:rPr lang="en-US" altLang="zh-TW" dirty="0"/>
              <a:t>python train.py ^</a:t>
            </a:r>
          </a:p>
          <a:p>
            <a:r>
              <a:rPr lang="en-US" altLang="zh-TW" dirty="0"/>
              <a:t>--weights ./weights/yolov5s.pt ^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img</a:t>
            </a:r>
            <a:r>
              <a:rPr lang="en-US" altLang="zh-TW" dirty="0"/>
              <a:t> 480 ^</a:t>
            </a:r>
          </a:p>
          <a:p>
            <a:r>
              <a:rPr lang="en-US" altLang="zh-TW" dirty="0"/>
              <a:t>--batch-size 128 ^</a:t>
            </a:r>
          </a:p>
          <a:p>
            <a:r>
              <a:rPr lang="en-US" altLang="zh-TW" dirty="0"/>
              <a:t>--workers 2 </a:t>
            </a:r>
            <a:r>
              <a:rPr lang="en-US" altLang="zh-TW" dirty="0" smtClean="0"/>
              <a:t>^</a:t>
            </a:r>
            <a:r>
              <a:rPr lang="zh-TW" altLang="en-US" dirty="0" smtClean="0"/>
              <a:t>  </a:t>
            </a:r>
            <a:endParaRPr lang="en-US" altLang="zh-TW" dirty="0"/>
          </a:p>
          <a:p>
            <a:r>
              <a:rPr lang="en-US" altLang="zh-TW" dirty="0"/>
              <a:t>--epochs 2000 ^</a:t>
            </a:r>
          </a:p>
          <a:p>
            <a:r>
              <a:rPr lang="en-US" altLang="zh-TW" dirty="0"/>
              <a:t>--freeze </a:t>
            </a:r>
            <a:r>
              <a:rPr lang="en-US" altLang="zh-TW" dirty="0" smtClean="0"/>
              <a:t>10 ^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(freeze layer , 10 = all </a:t>
            </a:r>
            <a:r>
              <a:rPr lang="en-US" altLang="zh-TW" dirty="0" err="1" smtClean="0"/>
              <a:t>backbond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--name FM_BUBBLE_DBD ^</a:t>
            </a:r>
          </a:p>
          <a:p>
            <a:r>
              <a:rPr lang="en-US" altLang="zh-TW" dirty="0"/>
              <a:t>--data ./</a:t>
            </a:r>
            <a:r>
              <a:rPr lang="en-US" altLang="zh-TW" dirty="0" err="1"/>
              <a:t>custom_data</a:t>
            </a:r>
            <a:r>
              <a:rPr lang="en-US" altLang="zh-TW" dirty="0"/>
              <a:t>/</a:t>
            </a:r>
            <a:r>
              <a:rPr lang="en-US" altLang="zh-TW" dirty="0" err="1"/>
              <a:t>train_DBD_FM_BUBBLE.yaml</a:t>
            </a:r>
            <a:r>
              <a:rPr lang="en-US" altLang="zh-TW" dirty="0"/>
              <a:t> ^</a:t>
            </a:r>
          </a:p>
          <a:p>
            <a:r>
              <a:rPr lang="en-US" altLang="zh-TW" dirty="0"/>
              <a:t>--patience 80 ^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label_inflate_wh</a:t>
            </a:r>
            <a:r>
              <a:rPr lang="en-US" altLang="zh-TW" dirty="0"/>
              <a:t> 1.35</a:t>
            </a:r>
          </a:p>
          <a:p>
            <a:endParaRPr lang="en-US" altLang="zh-TW" dirty="0"/>
          </a:p>
          <a:p>
            <a:r>
              <a:rPr lang="en-US" altLang="zh-TW" dirty="0"/>
              <a:t>pause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20645" y="3133493"/>
            <a:ext cx="1356731" cy="26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3FB452-F03B-47CE-82A1-D9B9454FCE1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11203"/>
            <a:ext cx="11797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2800" b="1" dirty="0" smtClean="0">
                <a:latin typeface="微軟正黑體" panose="020B0604030504040204" pitchFamily="34" charset="-120"/>
                <a:cs typeface="Arial" pitchFamily="34" charset="0"/>
              </a:rPr>
              <a:t>02 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Arial" pitchFamily="34" charset="0"/>
              </a:rPr>
              <a:t>訓練</a:t>
            </a:r>
            <a:r>
              <a:rPr lang="zh-TW" altLang="en-US" sz="2800" b="1" dirty="0">
                <a:latin typeface="微軟正黑體" panose="020B0604030504040204" pitchFamily="34" charset="-120"/>
                <a:cs typeface="Arial" pitchFamily="34" charset="0"/>
              </a:rPr>
              <a:t>流程</a:t>
            </a:r>
            <a:endParaRPr lang="en-US" altLang="zh-TW" sz="2800" b="1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0224" y="880946"/>
            <a:ext cx="35126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 指令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531435" y="8809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cd yolov5/</a:t>
            </a:r>
          </a:p>
          <a:p>
            <a:endParaRPr lang="en-US" altLang="zh-TW" dirty="0"/>
          </a:p>
          <a:p>
            <a:r>
              <a:rPr lang="en-US" altLang="zh-TW" dirty="0"/>
              <a:t>python train.py ^</a:t>
            </a:r>
          </a:p>
          <a:p>
            <a:r>
              <a:rPr lang="en-US" altLang="zh-TW" dirty="0"/>
              <a:t>--weights ./weights/yolov5s.pt ^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img</a:t>
            </a:r>
            <a:r>
              <a:rPr lang="en-US" altLang="zh-TW" dirty="0"/>
              <a:t> 480 ^</a:t>
            </a:r>
          </a:p>
          <a:p>
            <a:r>
              <a:rPr lang="en-US" altLang="zh-TW" dirty="0"/>
              <a:t>--batch-size 128 ^</a:t>
            </a:r>
          </a:p>
          <a:p>
            <a:r>
              <a:rPr lang="en-US" altLang="zh-TW" dirty="0"/>
              <a:t>--workers 2 ^</a:t>
            </a:r>
          </a:p>
          <a:p>
            <a:r>
              <a:rPr lang="en-US" altLang="zh-TW" dirty="0"/>
              <a:t>--epochs 2000 ^</a:t>
            </a:r>
          </a:p>
          <a:p>
            <a:r>
              <a:rPr lang="en-US" altLang="zh-TW" dirty="0"/>
              <a:t>--freeze 4 ^</a:t>
            </a:r>
          </a:p>
          <a:p>
            <a:r>
              <a:rPr lang="en-US" altLang="zh-TW" dirty="0"/>
              <a:t>--name FM_BUBBLE_DBD ^</a:t>
            </a:r>
          </a:p>
          <a:p>
            <a:r>
              <a:rPr lang="en-US" altLang="zh-TW" dirty="0"/>
              <a:t>--data ./</a:t>
            </a:r>
            <a:r>
              <a:rPr lang="en-US" altLang="zh-TW" dirty="0" err="1"/>
              <a:t>custom_data</a:t>
            </a:r>
            <a:r>
              <a:rPr lang="en-US" altLang="zh-TW" dirty="0"/>
              <a:t>/</a:t>
            </a:r>
            <a:r>
              <a:rPr lang="en-US" altLang="zh-TW" dirty="0" err="1"/>
              <a:t>train_DBD_FM_BUBBLE.yaml</a:t>
            </a:r>
            <a:r>
              <a:rPr lang="en-US" altLang="zh-TW" dirty="0"/>
              <a:t> ^</a:t>
            </a:r>
          </a:p>
          <a:p>
            <a:r>
              <a:rPr lang="en-US" altLang="zh-TW" dirty="0"/>
              <a:t>--patience 80 ^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label_inflate_wh</a:t>
            </a:r>
            <a:r>
              <a:rPr lang="en-US" altLang="zh-TW" dirty="0"/>
              <a:t> 1.35</a:t>
            </a:r>
          </a:p>
          <a:p>
            <a:endParaRPr lang="en-US" altLang="zh-TW" dirty="0"/>
          </a:p>
          <a:p>
            <a:r>
              <a:rPr lang="en-US" altLang="zh-TW" dirty="0"/>
              <a:t>pause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17796" y="3679904"/>
            <a:ext cx="2962506" cy="256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76" y="4946220"/>
            <a:ext cx="8687701" cy="1661704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5497551" y="3936380"/>
            <a:ext cx="367990" cy="1009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3FB452-F03B-47CE-82A1-D9B9454FCE1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11203"/>
            <a:ext cx="11797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2800" b="1" dirty="0" smtClean="0">
                <a:latin typeface="微軟正黑體" panose="020B0604030504040204" pitchFamily="34" charset="-120"/>
                <a:cs typeface="Arial" pitchFamily="34" charset="0"/>
              </a:rPr>
              <a:t>02 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Arial" pitchFamily="34" charset="0"/>
              </a:rPr>
              <a:t>訓練</a:t>
            </a:r>
            <a:r>
              <a:rPr lang="zh-TW" altLang="en-US" sz="2800" b="1" dirty="0">
                <a:latin typeface="微軟正黑體" panose="020B0604030504040204" pitchFamily="34" charset="-120"/>
                <a:cs typeface="Arial" pitchFamily="34" charset="0"/>
              </a:rPr>
              <a:t>流程</a:t>
            </a:r>
            <a:endParaRPr lang="en-US" altLang="zh-TW" sz="2800" b="1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0224" y="880946"/>
            <a:ext cx="35126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 指令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531435" y="8809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cd yolov5/</a:t>
            </a:r>
          </a:p>
          <a:p>
            <a:endParaRPr lang="en-US" altLang="zh-TW" dirty="0"/>
          </a:p>
          <a:p>
            <a:r>
              <a:rPr lang="en-US" altLang="zh-TW" dirty="0"/>
              <a:t>python train.py ^</a:t>
            </a:r>
          </a:p>
          <a:p>
            <a:r>
              <a:rPr lang="en-US" altLang="zh-TW" dirty="0"/>
              <a:t>--weights ./weights/yolov5s.pt ^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img</a:t>
            </a:r>
            <a:r>
              <a:rPr lang="en-US" altLang="zh-TW" dirty="0"/>
              <a:t> 480 ^</a:t>
            </a:r>
          </a:p>
          <a:p>
            <a:r>
              <a:rPr lang="en-US" altLang="zh-TW" dirty="0"/>
              <a:t>--batch-size 128 ^</a:t>
            </a:r>
          </a:p>
          <a:p>
            <a:r>
              <a:rPr lang="en-US" altLang="zh-TW" dirty="0"/>
              <a:t>--workers 2 </a:t>
            </a:r>
            <a:r>
              <a:rPr lang="en-US" altLang="zh-TW" dirty="0" smtClean="0"/>
              <a:t>^</a:t>
            </a:r>
            <a:r>
              <a:rPr lang="zh-TW" altLang="en-US" dirty="0" smtClean="0"/>
              <a:t>  </a:t>
            </a:r>
            <a:endParaRPr lang="en-US" altLang="zh-TW" dirty="0"/>
          </a:p>
          <a:p>
            <a:r>
              <a:rPr lang="en-US" altLang="zh-TW" dirty="0"/>
              <a:t>--epochs 2000 ^</a:t>
            </a:r>
          </a:p>
          <a:p>
            <a:r>
              <a:rPr lang="en-US" altLang="zh-TW" dirty="0"/>
              <a:t>--freeze </a:t>
            </a:r>
            <a:r>
              <a:rPr lang="en-US" altLang="zh-TW" dirty="0" smtClean="0"/>
              <a:t>10 ^</a:t>
            </a:r>
            <a:r>
              <a:rPr lang="zh-TW" altLang="en-US" dirty="0" smtClean="0"/>
              <a:t>      </a:t>
            </a:r>
            <a:endParaRPr lang="en-US" altLang="zh-TW" dirty="0"/>
          </a:p>
          <a:p>
            <a:r>
              <a:rPr lang="en-US" altLang="zh-TW" dirty="0" smtClean="0"/>
              <a:t>--</a:t>
            </a:r>
            <a:r>
              <a:rPr lang="en-US" altLang="zh-TW" dirty="0"/>
              <a:t>name FM_BUBBLE_DBD ^</a:t>
            </a:r>
          </a:p>
          <a:p>
            <a:r>
              <a:rPr lang="en-US" altLang="zh-TW" dirty="0"/>
              <a:t>--data ./</a:t>
            </a:r>
            <a:r>
              <a:rPr lang="en-US" altLang="zh-TW" dirty="0" err="1"/>
              <a:t>custom_data</a:t>
            </a:r>
            <a:r>
              <a:rPr lang="en-US" altLang="zh-TW" dirty="0"/>
              <a:t>/</a:t>
            </a:r>
            <a:r>
              <a:rPr lang="en-US" altLang="zh-TW" dirty="0" err="1"/>
              <a:t>train_DBD_FM_BUBBLE.yaml</a:t>
            </a:r>
            <a:r>
              <a:rPr lang="en-US" altLang="zh-TW" dirty="0"/>
              <a:t> ^</a:t>
            </a:r>
          </a:p>
          <a:p>
            <a:r>
              <a:rPr lang="en-US" altLang="zh-TW" dirty="0"/>
              <a:t>--patience 80 ^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label_inflate_wh</a:t>
            </a:r>
            <a:r>
              <a:rPr lang="en-US" altLang="zh-TW" dirty="0"/>
              <a:t> 1.35</a:t>
            </a:r>
          </a:p>
          <a:p>
            <a:endParaRPr lang="en-US" altLang="zh-TW" dirty="0"/>
          </a:p>
          <a:p>
            <a:r>
              <a:rPr lang="en-US" altLang="zh-TW" dirty="0"/>
              <a:t>pause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20645" y="4237465"/>
            <a:ext cx="2438399" cy="245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4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3FB452-F03B-47CE-82A1-D9B9454FCE1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3" y="1728146"/>
            <a:ext cx="11022523" cy="33348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11203"/>
            <a:ext cx="11797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2800" b="1" dirty="0" smtClean="0">
                <a:latin typeface="微軟正黑體" panose="020B0604030504040204" pitchFamily="34" charset="-120"/>
                <a:cs typeface="Arial" pitchFamily="34" charset="0"/>
              </a:rPr>
              <a:t>02 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Arial" pitchFamily="34" charset="0"/>
              </a:rPr>
              <a:t>訓練</a:t>
            </a:r>
            <a:r>
              <a:rPr lang="zh-TW" altLang="en-US" sz="2800" b="1" dirty="0">
                <a:latin typeface="微軟正黑體" panose="020B0604030504040204" pitchFamily="34" charset="-120"/>
                <a:cs typeface="Arial" pitchFamily="34" charset="0"/>
              </a:rPr>
              <a:t>流程</a:t>
            </a:r>
            <a:endParaRPr lang="en-US" altLang="zh-TW" sz="2800" b="1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733" y="1244951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label_inflate_wh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3FB452-F03B-47CE-82A1-D9B9454FCE1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11203"/>
            <a:ext cx="11797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 smtClean="0">
                <a:latin typeface="微軟正黑體" panose="020B0604030504040204" pitchFamily="34" charset="-120"/>
                <a:cs typeface="Arial" pitchFamily="34" charset="0"/>
              </a:rPr>
              <a:t>03 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Arial" pitchFamily="34" charset="0"/>
              </a:rPr>
              <a:t>測試流程</a:t>
            </a:r>
            <a:endParaRPr lang="en-US" altLang="zh-TW" sz="2800" b="1" dirty="0"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0224" y="880946"/>
            <a:ext cx="35126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 指令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531435" y="8809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cd yolov5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en-US" altLang="zh-TW" dirty="0" smtClean="0"/>
              <a:t>ython detect.py </a:t>
            </a:r>
            <a:r>
              <a:rPr lang="en-US" altLang="zh-TW" dirty="0"/>
              <a:t>^</a:t>
            </a:r>
          </a:p>
          <a:p>
            <a:r>
              <a:rPr lang="en-US" altLang="zh-TW" dirty="0"/>
              <a:t>--</a:t>
            </a:r>
            <a:r>
              <a:rPr lang="en-US" altLang="zh-TW" dirty="0" smtClean="0"/>
              <a:t>weights .</a:t>
            </a:r>
            <a:r>
              <a:rPr lang="en-US" altLang="zh-TW" dirty="0" err="1" smtClean="0"/>
              <a:t>pt</a:t>
            </a:r>
            <a:endParaRPr lang="en-US" altLang="zh-TW" dirty="0" smtClean="0"/>
          </a:p>
          <a:p>
            <a:r>
              <a:rPr lang="en-US" altLang="zh-TW" dirty="0" smtClean="0"/>
              <a:t>--data </a:t>
            </a:r>
          </a:p>
          <a:p>
            <a:r>
              <a:rPr lang="en-US" altLang="zh-TW" dirty="0" smtClean="0"/>
              <a:t>--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480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80224" y="3210560"/>
            <a:ext cx="35126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 指令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531434" y="3210560"/>
            <a:ext cx="91514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cd yolov5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r>
              <a:rPr lang="en-US" altLang="zh-TW" dirty="0"/>
              <a:t>python </a:t>
            </a:r>
            <a:r>
              <a:rPr lang="en-US" altLang="zh-TW" dirty="0" smtClean="0"/>
              <a:t>main_detect+report.py </a:t>
            </a:r>
            <a:r>
              <a:rPr lang="en-US" altLang="zh-TW" dirty="0"/>
              <a:t>^</a:t>
            </a:r>
          </a:p>
          <a:p>
            <a:r>
              <a:rPr lang="en-US" altLang="zh-TW" dirty="0"/>
              <a:t>--</a:t>
            </a:r>
            <a:r>
              <a:rPr lang="en-US" altLang="zh-TW" dirty="0" smtClean="0"/>
              <a:t>weights .</a:t>
            </a:r>
            <a:r>
              <a:rPr lang="en-US" altLang="zh-TW" dirty="0" err="1" smtClean="0"/>
              <a:t>pt</a:t>
            </a:r>
            <a:endParaRPr lang="en-US" altLang="zh-TW" dirty="0" smtClean="0"/>
          </a:p>
          <a:p>
            <a:r>
              <a:rPr lang="en-US" altLang="zh-TW" dirty="0"/>
              <a:t>--</a:t>
            </a:r>
            <a:r>
              <a:rPr lang="en-US" altLang="zh-TW" dirty="0" err="1" smtClean="0"/>
              <a:t>project_date</a:t>
            </a:r>
            <a:r>
              <a:rPr lang="en-US" altLang="zh-TW" dirty="0" smtClean="0"/>
              <a:t>  20220613</a:t>
            </a:r>
          </a:p>
          <a:p>
            <a:r>
              <a:rPr lang="en-US" altLang="zh-TW" dirty="0"/>
              <a:t>--</a:t>
            </a:r>
            <a:r>
              <a:rPr lang="en-US" altLang="zh-TW" dirty="0" err="1" smtClean="0"/>
              <a:t>DT_output_dir</a:t>
            </a:r>
            <a:r>
              <a:rPr lang="en-US" altLang="zh-TW" dirty="0"/>
              <a:t> </a:t>
            </a:r>
            <a:r>
              <a:rPr lang="en-US" altLang="zh-TW" dirty="0" smtClean="0"/>
              <a:t> \\10.80.100.13\d\BackendAOI\Photo\Offline\Developing_UA5A</a:t>
            </a:r>
          </a:p>
          <a:p>
            <a:r>
              <a:rPr lang="en-US" altLang="zh-TW" dirty="0"/>
              <a:t>--</a:t>
            </a:r>
            <a:r>
              <a:rPr lang="en-US" altLang="zh-TW" dirty="0" err="1" smtClean="0"/>
              <a:t>csv_name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708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buClr>
            <a:schemeClr val="accent1"/>
          </a:buClr>
          <a:buFont typeface="Wingdings" panose="05000000000000000000" pitchFamily="2" charset="2"/>
          <a:buChar char="Ø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12172</TotalTime>
  <Words>302</Words>
  <Application>Microsoft Office PowerPoint</Application>
  <PresentationFormat>寬螢幕</PresentationFormat>
  <Paragraphs>97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21" baseType="lpstr">
      <vt:lpstr>Arial Unicode MS</vt:lpstr>
      <vt:lpstr>돋움</vt:lpstr>
      <vt:lpstr>Franklin Gothic Book</vt:lpstr>
      <vt:lpstr>微軟正黑體</vt:lpstr>
      <vt:lpstr>新細明體</vt:lpstr>
      <vt:lpstr>Arial</vt:lpstr>
      <vt:lpstr>Arial Black</vt:lpstr>
      <vt:lpstr>Calibri</vt:lpstr>
      <vt:lpstr>Franklin Gothic Medium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H410 樣版</dc:title>
  <dc:creator>鍾育儒(AllenChung)</dc:creator>
  <cp:keywords>蕭郁倫</cp:keywords>
  <cp:lastModifiedBy>李曜均(PatrickLee)</cp:lastModifiedBy>
  <cp:revision>344</cp:revision>
  <dcterms:created xsi:type="dcterms:W3CDTF">2019-01-14T06:35:35Z</dcterms:created>
  <dcterms:modified xsi:type="dcterms:W3CDTF">2022-06-20T07:01:31Z</dcterms:modified>
  <cp:category>H410 樣版</cp:category>
</cp:coreProperties>
</file>