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63" r:id="rId6"/>
    <p:sldId id="264" r:id="rId7"/>
    <p:sldId id="262" r:id="rId8"/>
    <p:sldId id="274" r:id="rId9"/>
    <p:sldId id="275" r:id="rId10"/>
    <p:sldId id="276" r:id="rId11"/>
    <p:sldId id="277" r:id="rId12"/>
    <p:sldId id="261" r:id="rId13"/>
    <p:sldId id="269" r:id="rId14"/>
    <p:sldId id="260" r:id="rId15"/>
    <p:sldId id="270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51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1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C47D-3403-4C03-AAAC-0B66A0AC00B2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ru-RU" sz="3300" b="1" dirty="0"/>
              <a:t>АЛГОРИТМЫ ОБУЧЕНИЯ И ВЫВОДА В ГРАФИЧЕСКИХ ВЕРОЯТНОСТНЫХ МОДЕЛЯХ ДЛЯ АНАЛИЗА ДАННЫХ </a:t>
            </a:r>
            <a:br>
              <a:rPr lang="ru-RU" sz="3300" b="1" dirty="0"/>
            </a:br>
            <a:r>
              <a:rPr lang="ru-RU" sz="3300" b="1" dirty="0"/>
              <a:t>ОБ УСТОЙЧИВОСТИ К ЛЕКАРСТВЕННЫМ ПРЕПАРАТАМ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байесовской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Исследуемая функция считается случайной с некоторым априорным </a:t>
            </a:r>
            <a:r>
              <a:rPr lang="ru-RU" dirty="0" smtClean="0"/>
              <a:t>распределением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Вычисляется </a:t>
            </a:r>
            <a:r>
              <a:rPr lang="en-US" dirty="0" smtClean="0"/>
              <a:t>“</a:t>
            </a:r>
            <a:r>
              <a:rPr lang="ru-RU" dirty="0" smtClean="0"/>
              <a:t>наиболее перспективное</a:t>
            </a:r>
            <a:r>
              <a:rPr lang="en-US" dirty="0" smtClean="0"/>
              <a:t>”</a:t>
            </a:r>
            <a:r>
              <a:rPr lang="ru-RU" dirty="0" smtClean="0"/>
              <a:t> значение параметров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 подобранных параметрах вычисляется значение 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Вычисляется апостериорное распределение на основе информации в новой точке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</a:t>
            </a:r>
            <a:r>
              <a:rPr lang="ru-RU" dirty="0" smtClean="0"/>
              <a:t>приорное распределение заменяется  апостериорным, переходим к шагу 2 или прекращаем вычисления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28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hyperopt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</a:t>
            </a:r>
            <a:r>
              <a:rPr lang="ru-RU" dirty="0"/>
              <a:t>а</a:t>
            </a:r>
            <a:r>
              <a:rPr lang="ru-RU" dirty="0" smtClean="0"/>
              <a:t>лизует алгоритм </a:t>
            </a:r>
            <a:r>
              <a:rPr lang="en-US" dirty="0" smtClean="0"/>
              <a:t>Tree of </a:t>
            </a:r>
            <a:r>
              <a:rPr lang="en-US" dirty="0" err="1" smtClean="0"/>
              <a:t>Parzen</a:t>
            </a:r>
            <a:r>
              <a:rPr lang="en-US" dirty="0" smtClean="0"/>
              <a:t> Estimators</a:t>
            </a:r>
            <a:endParaRPr lang="ru-RU" dirty="0" smtClean="0"/>
          </a:p>
          <a:p>
            <a:r>
              <a:rPr lang="ru-RU" dirty="0" smtClean="0"/>
              <a:t>Позволяет работать с переменными различных типов</a:t>
            </a:r>
          </a:p>
          <a:p>
            <a:r>
              <a:rPr lang="ru-RU" dirty="0"/>
              <a:t>Параметры можно задавать </a:t>
            </a:r>
            <a:r>
              <a:rPr lang="ru-RU" dirty="0" smtClean="0"/>
              <a:t>древовидно</a:t>
            </a:r>
          </a:p>
          <a:p>
            <a:r>
              <a:rPr lang="ru-RU" dirty="0"/>
              <a:t>Возможность распределенного подбора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76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941195" y="2034381"/>
          <a:ext cx="526161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3870"/>
                <a:gridCol w="1753870"/>
                <a:gridCol w="1753870"/>
              </a:tblGrid>
              <a:tr h="183515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Линия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 препарата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наблюдений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rowSpan="7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Ethambutol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Isoniazid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Rifampicin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Rifampentine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Pyrazinamide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Streptomycin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Cycloserine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rowSpan="6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Ethionamide/Prothionamide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Para-</a:t>
                      </a:r>
                      <a:r>
                        <a:rPr lang="en-US" sz="1400" dirty="0" err="1">
                          <a:effectLst/>
                        </a:rPr>
                        <a:t>aminosalicyclic</a:t>
                      </a:r>
                      <a:r>
                        <a:rPr lang="en-US" sz="1400" dirty="0">
                          <a:effectLst/>
                        </a:rPr>
                        <a:t> acid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Capremycin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Amikacin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Ofloxacin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Kanamycin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0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проделанных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1. Базовая модель</a:t>
            </a:r>
          </a:p>
          <a:p>
            <a:r>
              <a:rPr lang="ru-RU" dirty="0" smtClean="0"/>
              <a:t>2. Отбор признаков + базовая модель</a:t>
            </a:r>
          </a:p>
          <a:p>
            <a:r>
              <a:rPr lang="ru-RU" dirty="0" smtClean="0"/>
              <a:t>3. Сеть релевантных признаков + базовая </a:t>
            </a:r>
            <a:r>
              <a:rPr lang="ru-RU" dirty="0" smtClean="0"/>
              <a:t>модель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00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277814"/>
              </p:ext>
            </p:extLst>
          </p:nvPr>
        </p:nvGraphicFramePr>
        <p:xfrm>
          <a:off x="971600" y="2204864"/>
          <a:ext cx="7488831" cy="352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348"/>
                <a:gridCol w="831625"/>
                <a:gridCol w="1057247"/>
                <a:gridCol w="1157212"/>
                <a:gridCol w="1296144"/>
                <a:gridCol w="1150842"/>
                <a:gridCol w="1153413"/>
              </a:tblGrid>
              <a:tr h="1353332">
                <a:tc>
                  <a:txBody>
                    <a:bodyPr/>
                    <a:lstStyle/>
                    <a:p>
                      <a:endParaRPr lang="ru-RU" sz="10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AMIK: </a:t>
                      </a:r>
                      <a:r>
                        <a:rPr lang="ru-RU" sz="1100" dirty="0" err="1">
                          <a:effectLst/>
                        </a:rPr>
                        <a:t>Amikacin</a:t>
                      </a:r>
                      <a:endParaRPr lang="ru-RU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CAPR: </a:t>
                      </a:r>
                      <a:r>
                        <a:rPr lang="ru-RU" sz="1100" dirty="0" err="1">
                          <a:effectLst/>
                        </a:rPr>
                        <a:t>Capreomycin</a:t>
                      </a:r>
                      <a:endParaRPr lang="ru-RU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ETHI: </a:t>
                      </a:r>
                      <a:r>
                        <a:rPr lang="ru-RU" sz="1100" dirty="0" err="1">
                          <a:effectLst/>
                        </a:rPr>
                        <a:t>Ethionamide</a:t>
                      </a:r>
                      <a:r>
                        <a:rPr lang="ru-RU" sz="1100" dirty="0">
                          <a:effectLst/>
                        </a:rPr>
                        <a:t>/ </a:t>
                      </a:r>
                      <a:r>
                        <a:rPr lang="ru-RU" sz="1100" dirty="0" err="1">
                          <a:effectLst/>
                        </a:rPr>
                        <a:t>Prothionamide</a:t>
                      </a:r>
                      <a:endParaRPr lang="ru-RU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OFLO: </a:t>
                      </a:r>
                      <a:r>
                        <a:rPr lang="ru-RU" sz="1100" dirty="0" err="1">
                          <a:effectLst/>
                        </a:rPr>
                        <a:t>Ofloxacin</a:t>
                      </a:r>
                      <a:endParaRPr lang="ru-RU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PARA: </a:t>
                      </a:r>
                      <a:r>
                        <a:rPr lang="ru-RU" sz="1100" dirty="0" err="1">
                          <a:effectLst/>
                        </a:rPr>
                        <a:t>Para-aminosalicyclic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acid</a:t>
                      </a:r>
                      <a:endParaRPr lang="ru-RU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502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r>
                        <a:rPr lang="ru-RU" sz="1100">
                          <a:effectLst/>
                        </a:rPr>
                        <a:t>ccuracy</a:t>
                      </a:r>
                      <a:endParaRPr lang="ru-RU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0,89</a:t>
                      </a:r>
                      <a:endParaRPr lang="ru-RU" sz="15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0,83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0,75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0,83</a:t>
                      </a:r>
                      <a:endParaRPr lang="ru-RU" sz="15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0,88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50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b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0,89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0,82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0,79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0,87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0,88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50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</a:t>
                      </a:r>
                      <a:endParaRPr lang="ru-RU" sz="15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0,88</a:t>
                      </a:r>
                      <a:endParaRPr lang="ru-RU" sz="15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0,82</a:t>
                      </a:r>
                      <a:endParaRPr lang="ru-RU" sz="15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0,76</a:t>
                      </a:r>
                      <a:endParaRPr lang="ru-RU" sz="15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0,85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021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0,88</a:t>
                      </a:r>
                      <a:endParaRPr lang="ru-RU" sz="15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9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Сходимость</a:t>
            </a:r>
            <a:endParaRPr lang="ru-RU" dirty="0"/>
          </a:p>
        </p:txBody>
      </p:sp>
      <p:pic>
        <p:nvPicPr>
          <p:cNvPr id="1033" name="Picture 9" descr="C:\Users\VOYO\Pictures\2p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54" y="1340768"/>
            <a:ext cx="5511998" cy="53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7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4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Исходная п</a:t>
            </a:r>
            <a:r>
              <a:rPr lang="ru-RU" dirty="0" smtClean="0"/>
              <a:t>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Рассматривается </a:t>
            </a:r>
            <a:r>
              <a:rPr lang="ru-RU" dirty="0"/>
              <a:t>задача </a:t>
            </a:r>
            <a:r>
              <a:rPr lang="ru-RU" dirty="0" err="1"/>
              <a:t>полногеномного</a:t>
            </a:r>
            <a:r>
              <a:rPr lang="ru-RU" dirty="0"/>
              <a:t> поиска ассоциаций, где анализируются мутации (</a:t>
            </a:r>
            <a:r>
              <a:rPr lang="ru-RU" dirty="0" err="1"/>
              <a:t>однонуклеотидные</a:t>
            </a:r>
            <a:r>
              <a:rPr lang="ru-RU" dirty="0"/>
              <a:t> полиморфизмы) в последовательностях ДНК микробактерий туберкулеза</a:t>
            </a:r>
            <a:r>
              <a:rPr lang="ru-RU" dirty="0" smtClean="0"/>
              <a:t>.</a:t>
            </a:r>
          </a:p>
          <a:p>
            <a:r>
              <a:rPr lang="ru-RU" dirty="0"/>
              <a:t>Цель заключается в нахождении таких участков генома, мутации в которых влияют на наличие либо отсутствие лекарственной устойчивости к определенному препарату. </a:t>
            </a:r>
          </a:p>
        </p:txBody>
      </p:sp>
    </p:spTree>
    <p:extLst>
      <p:ext uri="{BB962C8B-B14F-4D97-AF65-F5344CB8AC3E}">
        <p14:creationId xmlns:p14="http://schemas.microsoft.com/office/powerpoint/2010/main" val="23106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мало объектов</a:t>
            </a:r>
            <a:r>
              <a:rPr lang="en-US" dirty="0" smtClean="0"/>
              <a:t> (</a:t>
            </a:r>
            <a:r>
              <a:rPr lang="ru-RU" dirty="0" smtClean="0"/>
              <a:t>в имеющемся наборе данных их было порядка 140)</a:t>
            </a:r>
          </a:p>
          <a:p>
            <a:r>
              <a:rPr lang="ru-RU" dirty="0" smtClean="0"/>
              <a:t>Большое число признаков (в имеющемся наборе данных порядка 13000)</a:t>
            </a:r>
          </a:p>
          <a:p>
            <a:r>
              <a:rPr lang="ru-RU" dirty="0" smtClean="0"/>
              <a:t>Все признаки бинарные</a:t>
            </a:r>
          </a:p>
        </p:txBody>
      </p:sp>
    </p:spTree>
    <p:extLst>
      <p:ext uri="{BB962C8B-B14F-4D97-AF65-F5344CB8AC3E}">
        <p14:creationId xmlns:p14="http://schemas.microsoft.com/office/powerpoint/2010/main" val="400105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Рассматриваемая подзадача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решении задачи возникла необходимость объективно сравнивать различные подходы к решению исходной задачи. </a:t>
            </a:r>
          </a:p>
          <a:p>
            <a:r>
              <a:rPr lang="ru-RU" dirty="0" smtClean="0"/>
              <a:t>Далее, расскажем о том, какой именно подход мы использовали при сравнении.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13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тестировании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33056"/>
          </a:xfrm>
        </p:spPr>
        <p:txBody>
          <a:bodyPr/>
          <a:lstStyle/>
          <a:p>
            <a:r>
              <a:rPr lang="ru-RU" dirty="0" smtClean="0"/>
              <a:t>Зависимость </a:t>
            </a:r>
            <a:r>
              <a:rPr lang="ru-RU" dirty="0" smtClean="0"/>
              <a:t>качества моделей от конкретных </a:t>
            </a:r>
            <a:r>
              <a:rPr lang="ru-RU" dirty="0" smtClean="0"/>
              <a:t>параметров</a:t>
            </a:r>
          </a:p>
          <a:p>
            <a:r>
              <a:rPr lang="ru-RU" dirty="0"/>
              <a:t>Сильное </a:t>
            </a:r>
            <a:r>
              <a:rPr lang="ru-RU" dirty="0" smtClean="0"/>
              <a:t>переобучение, не позволяющее производить множественные эксперименты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7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340968"/>
          </a:xfrm>
        </p:spPr>
        <p:txBody>
          <a:bodyPr/>
          <a:lstStyle/>
          <a:p>
            <a:r>
              <a:rPr lang="ru-RU" dirty="0" smtClean="0"/>
              <a:t>Автоматический подбор параметров</a:t>
            </a:r>
          </a:p>
          <a:p>
            <a:r>
              <a:rPr lang="ru-RU" dirty="0" smtClean="0"/>
              <a:t>Тестирование происходит единственный </a:t>
            </a:r>
            <a:r>
              <a:rPr lang="ru-RU" dirty="0" smtClean="0"/>
              <a:t>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96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тестирующего окружения</a:t>
            </a:r>
            <a:endParaRPr lang="ru-RU" dirty="0"/>
          </a:p>
        </p:txBody>
      </p:sp>
      <p:sp>
        <p:nvSpPr>
          <p:cNvPr id="7" name="Полилиния 6"/>
          <p:cNvSpPr/>
          <p:nvPr/>
        </p:nvSpPr>
        <p:spPr>
          <a:xfrm>
            <a:off x="6367428" y="3717032"/>
            <a:ext cx="2163534" cy="1504535"/>
          </a:xfrm>
          <a:custGeom>
            <a:avLst/>
            <a:gdLst>
              <a:gd name="connsiteX0" fmla="*/ 0 w 2163534"/>
              <a:gd name="connsiteY0" fmla="*/ 120234 h 1202340"/>
              <a:gd name="connsiteX1" fmla="*/ 120234 w 2163534"/>
              <a:gd name="connsiteY1" fmla="*/ 0 h 1202340"/>
              <a:gd name="connsiteX2" fmla="*/ 2043300 w 2163534"/>
              <a:gd name="connsiteY2" fmla="*/ 0 h 1202340"/>
              <a:gd name="connsiteX3" fmla="*/ 2163534 w 2163534"/>
              <a:gd name="connsiteY3" fmla="*/ 120234 h 1202340"/>
              <a:gd name="connsiteX4" fmla="*/ 2163534 w 2163534"/>
              <a:gd name="connsiteY4" fmla="*/ 1082106 h 1202340"/>
              <a:gd name="connsiteX5" fmla="*/ 2043300 w 2163534"/>
              <a:gd name="connsiteY5" fmla="*/ 1202340 h 1202340"/>
              <a:gd name="connsiteX6" fmla="*/ 120234 w 2163534"/>
              <a:gd name="connsiteY6" fmla="*/ 1202340 h 1202340"/>
              <a:gd name="connsiteX7" fmla="*/ 0 w 2163534"/>
              <a:gd name="connsiteY7" fmla="*/ 1082106 h 1202340"/>
              <a:gd name="connsiteX8" fmla="*/ 0 w 2163534"/>
              <a:gd name="connsiteY8" fmla="*/ 120234 h 12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202340">
                <a:moveTo>
                  <a:pt x="0" y="120234"/>
                </a:moveTo>
                <a:cubicBezTo>
                  <a:pt x="0" y="53831"/>
                  <a:pt x="53831" y="0"/>
                  <a:pt x="120234" y="0"/>
                </a:cubicBezTo>
                <a:lnTo>
                  <a:pt x="2043300" y="0"/>
                </a:lnTo>
                <a:cubicBezTo>
                  <a:pt x="2109703" y="0"/>
                  <a:pt x="2163534" y="53831"/>
                  <a:pt x="2163534" y="120234"/>
                </a:cubicBezTo>
                <a:lnTo>
                  <a:pt x="2163534" y="1082106"/>
                </a:lnTo>
                <a:cubicBezTo>
                  <a:pt x="2163534" y="1148509"/>
                  <a:pt x="2109703" y="1202340"/>
                  <a:pt x="2043300" y="1202340"/>
                </a:cubicBezTo>
                <a:lnTo>
                  <a:pt x="120234" y="1202340"/>
                </a:lnTo>
                <a:cubicBezTo>
                  <a:pt x="53831" y="1202340"/>
                  <a:pt x="0" y="1148509"/>
                  <a:pt x="0" y="1082106"/>
                </a:cubicBezTo>
                <a:lnTo>
                  <a:pt x="0" y="1202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80" tIns="47280" rIns="47280" bIns="472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Скользящий контроль</a:t>
            </a:r>
            <a:endParaRPr lang="ru-RU" sz="190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3779912" y="2201986"/>
            <a:ext cx="2229862" cy="1168417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Непараметрическая мета-модель</a:t>
            </a:r>
            <a:endParaRPr lang="ru-RU" sz="1900" kern="1200" dirty="0"/>
          </a:p>
        </p:txBody>
      </p:sp>
      <p:sp>
        <p:nvSpPr>
          <p:cNvPr id="11" name="Полилиния 10"/>
          <p:cNvSpPr/>
          <p:nvPr/>
        </p:nvSpPr>
        <p:spPr>
          <a:xfrm>
            <a:off x="962054" y="1700808"/>
            <a:ext cx="2025770" cy="1224136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Модель</a:t>
            </a:r>
            <a:endParaRPr lang="ru-RU" sz="190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962054" y="3565410"/>
            <a:ext cx="2025770" cy="1231742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Пространство параметров</a:t>
            </a:r>
            <a:endParaRPr lang="ru-RU" sz="190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962054" y="5376701"/>
            <a:ext cx="2025770" cy="1220651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Данные</a:t>
            </a:r>
            <a:endParaRPr lang="ru-RU" sz="1900" kern="12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2987824" y="2312876"/>
            <a:ext cx="792088" cy="473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987824" y="2786194"/>
            <a:ext cx="792088" cy="139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009774" y="2786194"/>
            <a:ext cx="357654" cy="168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2987824" y="4469299"/>
            <a:ext cx="3379604" cy="151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Автоматический подбор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подходы к автоматическому подбору параметров</a:t>
            </a:r>
            <a:r>
              <a:rPr lang="en-US" dirty="0" smtClean="0"/>
              <a:t>:</a:t>
            </a:r>
          </a:p>
          <a:p>
            <a:r>
              <a:rPr lang="ru-RU" dirty="0"/>
              <a:t>Поиск по </a:t>
            </a:r>
            <a:r>
              <a:rPr lang="ru-RU" dirty="0" smtClean="0"/>
              <a:t>сетке</a:t>
            </a:r>
            <a:endParaRPr lang="en-US" dirty="0" smtClean="0"/>
          </a:p>
          <a:p>
            <a:r>
              <a:rPr lang="ru-RU" dirty="0"/>
              <a:t>Случайный </a:t>
            </a:r>
            <a:r>
              <a:rPr lang="ru-RU" dirty="0" smtClean="0"/>
              <a:t>поиск</a:t>
            </a:r>
            <a:endParaRPr lang="en-US" dirty="0" smtClean="0"/>
          </a:p>
          <a:p>
            <a:r>
              <a:rPr lang="ru-RU" dirty="0"/>
              <a:t>Методы байесовской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0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Байесовская 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Представляет из себя последовательный дизайн эксперимента с целью нахождения глобального экстремума функции</a:t>
            </a:r>
          </a:p>
          <a:p>
            <a:r>
              <a:rPr lang="ru-RU" dirty="0" smtClean="0"/>
              <a:t>За счет последовательной (адаптивной) стратегии, количество итераций, необходимое для сходимости, заметно ниже, чем в случайном поиске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603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375</Words>
  <Application>Microsoft Office PowerPoint</Application>
  <PresentationFormat>Экран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АЛГОРИТМЫ ОБУЧЕНИЯ И ВЫВОДА В ГРАФИЧЕСКИХ ВЕРОЯТНОСТНЫХ МОДЕЛЯХ ДЛЯ АНАЛИЗА ДАННЫХ  ОБ УСТОЙЧИВОСТИ К ЛЕКАРСТВЕННЫМ ПРЕПАРАТАМ </vt:lpstr>
      <vt:lpstr>Исходная постановка задачи</vt:lpstr>
      <vt:lpstr>Особенности задачи</vt:lpstr>
      <vt:lpstr>Рассматриваемая подзадача</vt:lpstr>
      <vt:lpstr>Проблемы при тестировании</vt:lpstr>
      <vt:lpstr>Предложенное решение</vt:lpstr>
      <vt:lpstr>Архитектура тестирующего окружения</vt:lpstr>
      <vt:lpstr>Автоматический подбор параметров</vt:lpstr>
      <vt:lpstr>Байесовская оптимизация</vt:lpstr>
      <vt:lpstr>Алгоритм байесовской оптимизации</vt:lpstr>
      <vt:lpstr>Библиотека hyperopt</vt:lpstr>
      <vt:lpstr>Исходные данные</vt:lpstr>
      <vt:lpstr>Описание проделанных экспериментов</vt:lpstr>
      <vt:lpstr>Результаты экспериментов</vt:lpstr>
      <vt:lpstr>Сходимость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ОБУЧЕНИЯ И ВЫВОДА В ГРАФИЧЕСКИХ ВЕРОЯТНОСТНЫХ МОДЕЛЯХ ДЛЯ АНАЛИЗА ДАННЫХ  ОБ УСТОЙЧИВОСТИ К ЛЕКАРСТВЕННЫМ ПРЕПАРАТАМ</dc:title>
  <dc:creator>Svetlana</dc:creator>
  <cp:lastModifiedBy>VOYO</cp:lastModifiedBy>
  <cp:revision>24</cp:revision>
  <dcterms:created xsi:type="dcterms:W3CDTF">2016-05-24T09:18:58Z</dcterms:created>
  <dcterms:modified xsi:type="dcterms:W3CDTF">2016-06-16T13:57:48Z</dcterms:modified>
</cp:coreProperties>
</file>