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4" r:id="rId8"/>
    <p:sldId id="262" r:id="rId9"/>
    <p:sldId id="261" r:id="rId10"/>
    <p:sldId id="260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36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1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0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9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0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6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9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9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1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C47D-3403-4C03-AAAC-0B66A0AC00B2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C810-8385-4639-BFB1-4611C60B4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772400" cy="1802631"/>
          </a:xfrm>
        </p:spPr>
        <p:txBody>
          <a:bodyPr>
            <a:normAutofit fontScale="90000"/>
          </a:bodyPr>
          <a:lstStyle/>
          <a:p>
            <a:r>
              <a:rPr lang="ru-RU" sz="3300" b="1" dirty="0"/>
              <a:t>АЛГОРИТМЫ ОБУЧЕНИЯ И ВЫВОДА В ГРАФИЧЕСКИХ ВЕРОЯТНОСТНЫХ МОДЕЛЯХ ДЛЯ АНАЛИЗА ДАННЫХ </a:t>
            </a:r>
            <a:br>
              <a:rPr lang="ru-RU" sz="3300" b="1" dirty="0"/>
            </a:br>
            <a:r>
              <a:rPr lang="ru-RU" sz="3300" b="1" dirty="0"/>
              <a:t>ОБ УСТОЙЧИВОСТИ К ЛЕКАРСТВЕННЫМ ПРЕПАРАТАМ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Научный 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профессор, доктор физико-математических наук</a:t>
            </a:r>
          </a:p>
          <a:p>
            <a:r>
              <a:rPr lang="ru-RU" dirty="0">
                <a:solidFill>
                  <a:schemeClr val="tx1"/>
                </a:solidFill>
              </a:rPr>
              <a:t>А.В. Тузиков</a:t>
            </a:r>
          </a:p>
        </p:txBody>
      </p:sp>
    </p:spTree>
    <p:extLst>
      <p:ext uri="{BB962C8B-B14F-4D97-AF65-F5344CB8AC3E}">
        <p14:creationId xmlns:p14="http://schemas.microsoft.com/office/powerpoint/2010/main" val="363198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25564"/>
              </p:ext>
            </p:extLst>
          </p:nvPr>
        </p:nvGraphicFramePr>
        <p:xfrm>
          <a:off x="467544" y="1268760"/>
          <a:ext cx="8280920" cy="5324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/>
                <a:gridCol w="986514"/>
                <a:gridCol w="1082912"/>
                <a:gridCol w="1179965"/>
                <a:gridCol w="1179965"/>
                <a:gridCol w="1403292"/>
                <a:gridCol w="1800200"/>
              </a:tblGrid>
              <a:tr h="1008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AMIK: </a:t>
                      </a:r>
                      <a:r>
                        <a:rPr lang="ru-RU" sz="1400" dirty="0" err="1">
                          <a:effectLst/>
                        </a:rPr>
                        <a:t>Amikacin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CAPR: Capreomycin 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ETHI: Ethionamide/ Prothionamide 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OFLO: Ofloxacin 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PARA: Para-aminosalicyclic acid 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9686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ru-RU" sz="1400">
                          <a:effectLst/>
                        </a:rPr>
                        <a:t>ccuracy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0,89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0,83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0,75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0,88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0,89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0,79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0,87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0,88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0,88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0,76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0,85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0,88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0,89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0,76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0,82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0,88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0,81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0,85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0,71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0,82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0,88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0,91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0,74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0,87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F1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0,88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0,37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0,84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0,6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0,88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0,54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0,88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0,59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0,87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0,82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0,38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0,85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0,58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0,88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0,84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0,59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0,77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0,84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0,41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0,84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0,59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96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6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0,9</a:t>
                      </a:r>
                      <a:endParaRPr lang="ru-RU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0,83</a:t>
                      </a:r>
                      <a:endParaRPr lang="ru-RU" sz="14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0,28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0,83</a:t>
                      </a:r>
                      <a:endParaRPr lang="ru-RU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0,55</a:t>
                      </a:r>
                      <a:endParaRPr lang="ru-RU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49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Сделано в ходе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Проведен </a:t>
            </a:r>
            <a:r>
              <a:rPr lang="ru-RU" dirty="0"/>
              <a:t>обзор некоторых базовых алгоритмов классификации и отбора признаков.</a:t>
            </a:r>
          </a:p>
          <a:p>
            <a:pPr lvl="0"/>
            <a:r>
              <a:rPr lang="ru-RU" dirty="0"/>
              <a:t>Предложен и реализован метод поиска составных признаков.</a:t>
            </a:r>
          </a:p>
          <a:p>
            <a:pPr lvl="0"/>
            <a:r>
              <a:rPr lang="ru-RU" dirty="0"/>
              <a:t>Рассмотрена и реализована сеть релевантных признаков – метод отбора признаков, основанный на аппарате графических моделей.</a:t>
            </a:r>
          </a:p>
          <a:p>
            <a:pPr lvl="0"/>
            <a:r>
              <a:rPr lang="ru-RU" dirty="0"/>
              <a:t>Реализовано окружение, позволяющее объективно и независимо от параметров моделей тестировать различные методы машинного обучения.</a:t>
            </a:r>
          </a:p>
          <a:p>
            <a:pPr lvl="0"/>
            <a:r>
              <a:rPr lang="ru-RU" dirty="0"/>
              <a:t>С помощью реализованного окружения были проведены эксперименты на реальных наборах данных для исследования связи мутаций (</a:t>
            </a:r>
            <a:r>
              <a:rPr lang="ru-RU" dirty="0" err="1"/>
              <a:t>однонуклеотидных</a:t>
            </a:r>
            <a:r>
              <a:rPr lang="ru-RU" dirty="0"/>
              <a:t> полиморфизмов) генома микробактерии и ее лекарственной устойчивости к различным лекарственным препаратам.</a:t>
            </a:r>
          </a:p>
          <a:p>
            <a:pPr lvl="0"/>
            <a:r>
              <a:rPr lang="ru-RU" dirty="0"/>
              <a:t>Произведен анализ результатов экспериментов.</a:t>
            </a:r>
          </a:p>
        </p:txBody>
      </p:sp>
    </p:spTree>
    <p:extLst>
      <p:ext uri="{BB962C8B-B14F-4D97-AF65-F5344CB8AC3E}">
        <p14:creationId xmlns:p14="http://schemas.microsoft.com/office/powerpoint/2010/main" val="341850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Рассматривается </a:t>
            </a:r>
            <a:r>
              <a:rPr lang="ru-RU" dirty="0"/>
              <a:t>задача </a:t>
            </a:r>
            <a:r>
              <a:rPr lang="ru-RU" dirty="0" err="1"/>
              <a:t>полногеномного</a:t>
            </a:r>
            <a:r>
              <a:rPr lang="ru-RU" dirty="0"/>
              <a:t> поиска ассоциаций, где анализируются мутации (</a:t>
            </a:r>
            <a:r>
              <a:rPr lang="ru-RU" dirty="0" err="1"/>
              <a:t>однонуклеотидные</a:t>
            </a:r>
            <a:r>
              <a:rPr lang="ru-RU" dirty="0"/>
              <a:t> полиморфизмы) в последовательностях ДНК микробактерий туберкулеза</a:t>
            </a:r>
            <a:r>
              <a:rPr lang="ru-RU" dirty="0" smtClean="0"/>
              <a:t>.</a:t>
            </a:r>
          </a:p>
          <a:p>
            <a:r>
              <a:rPr lang="ru-RU" dirty="0"/>
              <a:t>Цель заключается в нахождении таких участков генома, мутации в которых влияют на наличие либо отсутствие лекарственной устойчивости к определенному препарату. </a:t>
            </a:r>
          </a:p>
        </p:txBody>
      </p:sp>
    </p:spTree>
    <p:extLst>
      <p:ext uri="{BB962C8B-B14F-4D97-AF65-F5344CB8AC3E}">
        <p14:creationId xmlns:p14="http://schemas.microsoft.com/office/powerpoint/2010/main" val="231064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Графическая вероятностная модель — это вероятностная модель, в которой в виде графа представлены зависимости между </a:t>
            </a:r>
            <a:r>
              <a:rPr lang="ru-RU" sz="2500" dirty="0" smtClean="0"/>
              <a:t>случайными величинами. </a:t>
            </a:r>
          </a:p>
          <a:p>
            <a:pPr marL="0" indent="0">
              <a:buNone/>
            </a:pPr>
            <a:endParaRPr lang="ru-RU" sz="2500" dirty="0" smtClean="0"/>
          </a:p>
          <a:p>
            <a:pPr marL="0" indent="0">
              <a:buNone/>
            </a:pPr>
            <a:r>
              <a:rPr lang="ru-RU" sz="2500" dirty="0" smtClean="0"/>
              <a:t>Основное преимущество таких моделей – возможность задания совместного распределения</a:t>
            </a:r>
            <a:r>
              <a:rPr lang="en-US" sz="2500" dirty="0" smtClean="0"/>
              <a:t> </a:t>
            </a:r>
            <a:r>
              <a:rPr lang="ru-RU" sz="2500" dirty="0" smtClean="0"/>
              <a:t>набора зависимых случайных величин с использованием относительно небольшого числа параметров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релевантных признаков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Парно-</a:t>
                </a:r>
                <a:r>
                  <a:rPr lang="ru-RU" dirty="0" err="1" smtClean="0"/>
                  <a:t>сапарабельная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субмоделярная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марковская</a:t>
                </a:r>
                <a:r>
                  <a:rPr lang="ru-RU" dirty="0" smtClean="0"/>
                  <a:t> сеть с потенциалами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𝜃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r>
                        <a:rPr lang="en-US" i="1"/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/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𝑋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, </m:t>
                      </m:r>
                      <m:r>
                        <a:rPr lang="en-US" i="1"/>
                        <m:t>𝑖</m:t>
                      </m:r>
                      <m:r>
                        <a:rPr lang="en-US" i="1"/>
                        <m:t>∈[1,</m:t>
                      </m:r>
                      <m:r>
                        <a:rPr lang="en-US" i="1"/>
                        <m:t>𝑑</m:t>
                      </m:r>
                      <m:r>
                        <a:rPr lang="en-US" i="1"/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 i="1"/>
                          <m:t>𝑖𝑗</m:t>
                        </m:r>
                      </m:sub>
                    </m:sSub>
                    <m:r>
                      <a:rPr lang="ru-RU" i="1"/>
                      <m:t>=</m:t>
                    </m:r>
                    <m:r>
                      <a:rPr lang="en-US" i="1"/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𝑖𝑗</m:t>
                            </m:r>
                          </m:sub>
                        </m:sSub>
                      </m:e>
                    </m:d>
                    <m:r>
                      <a:rPr lang="ru-RU" i="1"/>
                      <m:t>[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ru-RU" i="1"/>
                      <m:t>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ru-RU" i="1"/>
                      <m:t>]</m:t>
                    </m:r>
                  </m:oMath>
                </a14:m>
                <a:r>
                  <a:rPr lang="ru-RU" i="1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 заключается в том, что сильно коррелирующие признаки должны иметь схожую релевантность.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b="-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18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Составление сложных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Особенности задачи, позволяющие перебирать составные признаки</a:t>
            </a:r>
            <a:r>
              <a:rPr lang="en-US" dirty="0" smtClean="0"/>
              <a:t>:</a:t>
            </a:r>
            <a:endParaRPr lang="ru-RU" dirty="0" smtClean="0"/>
          </a:p>
          <a:p>
            <a:pPr lvl="0"/>
            <a:r>
              <a:rPr lang="ru-RU" dirty="0" smtClean="0"/>
              <a:t>Признаки </a:t>
            </a:r>
            <a:r>
              <a:rPr lang="ru-RU" dirty="0"/>
              <a:t>сильно </a:t>
            </a:r>
            <a:r>
              <a:rPr lang="ru-RU" dirty="0" smtClean="0"/>
              <a:t>коррелированы</a:t>
            </a:r>
            <a:endParaRPr lang="en-US" dirty="0" smtClean="0"/>
          </a:p>
          <a:p>
            <a:pPr lvl="0"/>
            <a:r>
              <a:rPr lang="ru-RU" dirty="0" smtClean="0"/>
              <a:t>В </a:t>
            </a:r>
            <a:r>
              <a:rPr lang="ru-RU" dirty="0"/>
              <a:t>выборке мало </a:t>
            </a:r>
            <a:r>
              <a:rPr lang="ru-RU" dirty="0" smtClean="0"/>
              <a:t>объектов</a:t>
            </a:r>
            <a:endParaRPr lang="en-US" dirty="0" smtClean="0"/>
          </a:p>
          <a:p>
            <a:pPr lvl="0"/>
            <a:r>
              <a:rPr lang="ru-RU" dirty="0" smtClean="0"/>
              <a:t>Матрица объекты-признаки сильно разрежена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11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при тестировании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133056"/>
          </a:xfrm>
        </p:spPr>
        <p:txBody>
          <a:bodyPr/>
          <a:lstStyle/>
          <a:p>
            <a:r>
              <a:rPr lang="ru-RU" dirty="0" smtClean="0"/>
              <a:t>Зависимость качества моделей от конкретных параметров</a:t>
            </a:r>
          </a:p>
          <a:p>
            <a:r>
              <a:rPr lang="ru-RU" dirty="0" smtClean="0"/>
              <a:t>Сильное переобучение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72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340968"/>
          </a:xfrm>
        </p:spPr>
        <p:txBody>
          <a:bodyPr/>
          <a:lstStyle/>
          <a:p>
            <a:r>
              <a:rPr lang="ru-RU" dirty="0" smtClean="0"/>
              <a:t>Автоматический подбор параметров</a:t>
            </a:r>
          </a:p>
          <a:p>
            <a:r>
              <a:rPr lang="ru-RU" dirty="0" smtClean="0"/>
              <a:t>Тестирование происходит единственный раз, без подбора параметров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96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тестирующего окружения</a:t>
            </a:r>
            <a:endParaRPr lang="ru-RU" dirty="0"/>
          </a:p>
        </p:txBody>
      </p:sp>
      <p:sp>
        <p:nvSpPr>
          <p:cNvPr id="7" name="Полилиния 6"/>
          <p:cNvSpPr/>
          <p:nvPr/>
        </p:nvSpPr>
        <p:spPr>
          <a:xfrm>
            <a:off x="6367428" y="3717032"/>
            <a:ext cx="2163534" cy="1504535"/>
          </a:xfrm>
          <a:custGeom>
            <a:avLst/>
            <a:gdLst>
              <a:gd name="connsiteX0" fmla="*/ 0 w 2163534"/>
              <a:gd name="connsiteY0" fmla="*/ 120234 h 1202340"/>
              <a:gd name="connsiteX1" fmla="*/ 120234 w 2163534"/>
              <a:gd name="connsiteY1" fmla="*/ 0 h 1202340"/>
              <a:gd name="connsiteX2" fmla="*/ 2043300 w 2163534"/>
              <a:gd name="connsiteY2" fmla="*/ 0 h 1202340"/>
              <a:gd name="connsiteX3" fmla="*/ 2163534 w 2163534"/>
              <a:gd name="connsiteY3" fmla="*/ 120234 h 1202340"/>
              <a:gd name="connsiteX4" fmla="*/ 2163534 w 2163534"/>
              <a:gd name="connsiteY4" fmla="*/ 1082106 h 1202340"/>
              <a:gd name="connsiteX5" fmla="*/ 2043300 w 2163534"/>
              <a:gd name="connsiteY5" fmla="*/ 1202340 h 1202340"/>
              <a:gd name="connsiteX6" fmla="*/ 120234 w 2163534"/>
              <a:gd name="connsiteY6" fmla="*/ 1202340 h 1202340"/>
              <a:gd name="connsiteX7" fmla="*/ 0 w 2163534"/>
              <a:gd name="connsiteY7" fmla="*/ 1082106 h 1202340"/>
              <a:gd name="connsiteX8" fmla="*/ 0 w 2163534"/>
              <a:gd name="connsiteY8" fmla="*/ 120234 h 120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202340">
                <a:moveTo>
                  <a:pt x="0" y="120234"/>
                </a:moveTo>
                <a:cubicBezTo>
                  <a:pt x="0" y="53831"/>
                  <a:pt x="53831" y="0"/>
                  <a:pt x="120234" y="0"/>
                </a:cubicBezTo>
                <a:lnTo>
                  <a:pt x="2043300" y="0"/>
                </a:lnTo>
                <a:cubicBezTo>
                  <a:pt x="2109703" y="0"/>
                  <a:pt x="2163534" y="53831"/>
                  <a:pt x="2163534" y="120234"/>
                </a:cubicBezTo>
                <a:lnTo>
                  <a:pt x="2163534" y="1082106"/>
                </a:lnTo>
                <a:cubicBezTo>
                  <a:pt x="2163534" y="1148509"/>
                  <a:pt x="2109703" y="1202340"/>
                  <a:pt x="2043300" y="1202340"/>
                </a:cubicBezTo>
                <a:lnTo>
                  <a:pt x="120234" y="1202340"/>
                </a:lnTo>
                <a:cubicBezTo>
                  <a:pt x="53831" y="1202340"/>
                  <a:pt x="0" y="1148509"/>
                  <a:pt x="0" y="1082106"/>
                </a:cubicBezTo>
                <a:lnTo>
                  <a:pt x="0" y="12023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280" tIns="47280" rIns="47280" bIns="472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Скользящий контроль</a:t>
            </a:r>
            <a:endParaRPr lang="ru-RU" sz="1900" kern="1200" dirty="0"/>
          </a:p>
        </p:txBody>
      </p:sp>
      <p:sp>
        <p:nvSpPr>
          <p:cNvPr id="9" name="Полилиния 8"/>
          <p:cNvSpPr/>
          <p:nvPr/>
        </p:nvSpPr>
        <p:spPr>
          <a:xfrm>
            <a:off x="3779912" y="2201986"/>
            <a:ext cx="2229862" cy="1168417"/>
          </a:xfrm>
          <a:custGeom>
            <a:avLst/>
            <a:gdLst>
              <a:gd name="connsiteX0" fmla="*/ 0 w 2163534"/>
              <a:gd name="connsiteY0" fmla="*/ 108177 h 1081767"/>
              <a:gd name="connsiteX1" fmla="*/ 108177 w 2163534"/>
              <a:gd name="connsiteY1" fmla="*/ 0 h 1081767"/>
              <a:gd name="connsiteX2" fmla="*/ 2055357 w 2163534"/>
              <a:gd name="connsiteY2" fmla="*/ 0 h 1081767"/>
              <a:gd name="connsiteX3" fmla="*/ 2163534 w 2163534"/>
              <a:gd name="connsiteY3" fmla="*/ 108177 h 1081767"/>
              <a:gd name="connsiteX4" fmla="*/ 2163534 w 2163534"/>
              <a:gd name="connsiteY4" fmla="*/ 973590 h 1081767"/>
              <a:gd name="connsiteX5" fmla="*/ 2055357 w 2163534"/>
              <a:gd name="connsiteY5" fmla="*/ 1081767 h 1081767"/>
              <a:gd name="connsiteX6" fmla="*/ 108177 w 2163534"/>
              <a:gd name="connsiteY6" fmla="*/ 1081767 h 1081767"/>
              <a:gd name="connsiteX7" fmla="*/ 0 w 2163534"/>
              <a:gd name="connsiteY7" fmla="*/ 973590 h 1081767"/>
              <a:gd name="connsiteX8" fmla="*/ 0 w 2163534"/>
              <a:gd name="connsiteY8" fmla="*/ 108177 h 108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081767">
                <a:moveTo>
                  <a:pt x="0" y="108177"/>
                </a:moveTo>
                <a:cubicBezTo>
                  <a:pt x="0" y="48432"/>
                  <a:pt x="48432" y="0"/>
                  <a:pt x="108177" y="0"/>
                </a:cubicBezTo>
                <a:lnTo>
                  <a:pt x="2055357" y="0"/>
                </a:lnTo>
                <a:cubicBezTo>
                  <a:pt x="2115102" y="0"/>
                  <a:pt x="2163534" y="48432"/>
                  <a:pt x="2163534" y="108177"/>
                </a:cubicBezTo>
                <a:lnTo>
                  <a:pt x="2163534" y="973590"/>
                </a:lnTo>
                <a:cubicBezTo>
                  <a:pt x="2163534" y="1033335"/>
                  <a:pt x="2115102" y="1081767"/>
                  <a:pt x="2055357" y="1081767"/>
                </a:cubicBezTo>
                <a:lnTo>
                  <a:pt x="108177" y="1081767"/>
                </a:lnTo>
                <a:cubicBezTo>
                  <a:pt x="48432" y="1081767"/>
                  <a:pt x="0" y="1033335"/>
                  <a:pt x="0" y="973590"/>
                </a:cubicBezTo>
                <a:lnTo>
                  <a:pt x="0" y="10817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49" tIns="43749" rIns="43749" bIns="4374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Непараметрическая мета-модель</a:t>
            </a:r>
            <a:endParaRPr lang="ru-RU" sz="1900" kern="1200" dirty="0"/>
          </a:p>
        </p:txBody>
      </p:sp>
      <p:sp>
        <p:nvSpPr>
          <p:cNvPr id="11" name="Полилиния 10"/>
          <p:cNvSpPr/>
          <p:nvPr/>
        </p:nvSpPr>
        <p:spPr>
          <a:xfrm>
            <a:off x="962054" y="1700808"/>
            <a:ext cx="2025770" cy="1224136"/>
          </a:xfrm>
          <a:custGeom>
            <a:avLst/>
            <a:gdLst>
              <a:gd name="connsiteX0" fmla="*/ 0 w 2163534"/>
              <a:gd name="connsiteY0" fmla="*/ 108177 h 1081767"/>
              <a:gd name="connsiteX1" fmla="*/ 108177 w 2163534"/>
              <a:gd name="connsiteY1" fmla="*/ 0 h 1081767"/>
              <a:gd name="connsiteX2" fmla="*/ 2055357 w 2163534"/>
              <a:gd name="connsiteY2" fmla="*/ 0 h 1081767"/>
              <a:gd name="connsiteX3" fmla="*/ 2163534 w 2163534"/>
              <a:gd name="connsiteY3" fmla="*/ 108177 h 1081767"/>
              <a:gd name="connsiteX4" fmla="*/ 2163534 w 2163534"/>
              <a:gd name="connsiteY4" fmla="*/ 973590 h 1081767"/>
              <a:gd name="connsiteX5" fmla="*/ 2055357 w 2163534"/>
              <a:gd name="connsiteY5" fmla="*/ 1081767 h 1081767"/>
              <a:gd name="connsiteX6" fmla="*/ 108177 w 2163534"/>
              <a:gd name="connsiteY6" fmla="*/ 1081767 h 1081767"/>
              <a:gd name="connsiteX7" fmla="*/ 0 w 2163534"/>
              <a:gd name="connsiteY7" fmla="*/ 973590 h 1081767"/>
              <a:gd name="connsiteX8" fmla="*/ 0 w 2163534"/>
              <a:gd name="connsiteY8" fmla="*/ 108177 h 108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081767">
                <a:moveTo>
                  <a:pt x="0" y="108177"/>
                </a:moveTo>
                <a:cubicBezTo>
                  <a:pt x="0" y="48432"/>
                  <a:pt x="48432" y="0"/>
                  <a:pt x="108177" y="0"/>
                </a:cubicBezTo>
                <a:lnTo>
                  <a:pt x="2055357" y="0"/>
                </a:lnTo>
                <a:cubicBezTo>
                  <a:pt x="2115102" y="0"/>
                  <a:pt x="2163534" y="48432"/>
                  <a:pt x="2163534" y="108177"/>
                </a:cubicBezTo>
                <a:lnTo>
                  <a:pt x="2163534" y="973590"/>
                </a:lnTo>
                <a:cubicBezTo>
                  <a:pt x="2163534" y="1033335"/>
                  <a:pt x="2115102" y="1081767"/>
                  <a:pt x="2055357" y="1081767"/>
                </a:cubicBezTo>
                <a:lnTo>
                  <a:pt x="108177" y="1081767"/>
                </a:lnTo>
                <a:cubicBezTo>
                  <a:pt x="48432" y="1081767"/>
                  <a:pt x="0" y="1033335"/>
                  <a:pt x="0" y="973590"/>
                </a:cubicBezTo>
                <a:lnTo>
                  <a:pt x="0" y="108177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3749" tIns="43749" rIns="43749" bIns="4374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Модель</a:t>
            </a:r>
            <a:endParaRPr lang="ru-RU" sz="1900" kern="1200" dirty="0"/>
          </a:p>
        </p:txBody>
      </p:sp>
      <p:sp>
        <p:nvSpPr>
          <p:cNvPr id="13" name="Полилиния 12"/>
          <p:cNvSpPr/>
          <p:nvPr/>
        </p:nvSpPr>
        <p:spPr>
          <a:xfrm>
            <a:off x="962054" y="3565410"/>
            <a:ext cx="2025770" cy="1231742"/>
          </a:xfrm>
          <a:custGeom>
            <a:avLst/>
            <a:gdLst>
              <a:gd name="connsiteX0" fmla="*/ 0 w 2163534"/>
              <a:gd name="connsiteY0" fmla="*/ 108177 h 1081767"/>
              <a:gd name="connsiteX1" fmla="*/ 108177 w 2163534"/>
              <a:gd name="connsiteY1" fmla="*/ 0 h 1081767"/>
              <a:gd name="connsiteX2" fmla="*/ 2055357 w 2163534"/>
              <a:gd name="connsiteY2" fmla="*/ 0 h 1081767"/>
              <a:gd name="connsiteX3" fmla="*/ 2163534 w 2163534"/>
              <a:gd name="connsiteY3" fmla="*/ 108177 h 1081767"/>
              <a:gd name="connsiteX4" fmla="*/ 2163534 w 2163534"/>
              <a:gd name="connsiteY4" fmla="*/ 973590 h 1081767"/>
              <a:gd name="connsiteX5" fmla="*/ 2055357 w 2163534"/>
              <a:gd name="connsiteY5" fmla="*/ 1081767 h 1081767"/>
              <a:gd name="connsiteX6" fmla="*/ 108177 w 2163534"/>
              <a:gd name="connsiteY6" fmla="*/ 1081767 h 1081767"/>
              <a:gd name="connsiteX7" fmla="*/ 0 w 2163534"/>
              <a:gd name="connsiteY7" fmla="*/ 973590 h 1081767"/>
              <a:gd name="connsiteX8" fmla="*/ 0 w 2163534"/>
              <a:gd name="connsiteY8" fmla="*/ 108177 h 108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081767">
                <a:moveTo>
                  <a:pt x="0" y="108177"/>
                </a:moveTo>
                <a:cubicBezTo>
                  <a:pt x="0" y="48432"/>
                  <a:pt x="48432" y="0"/>
                  <a:pt x="108177" y="0"/>
                </a:cubicBezTo>
                <a:lnTo>
                  <a:pt x="2055357" y="0"/>
                </a:lnTo>
                <a:cubicBezTo>
                  <a:pt x="2115102" y="0"/>
                  <a:pt x="2163534" y="48432"/>
                  <a:pt x="2163534" y="108177"/>
                </a:cubicBezTo>
                <a:lnTo>
                  <a:pt x="2163534" y="973590"/>
                </a:lnTo>
                <a:cubicBezTo>
                  <a:pt x="2163534" y="1033335"/>
                  <a:pt x="2115102" y="1081767"/>
                  <a:pt x="2055357" y="1081767"/>
                </a:cubicBezTo>
                <a:lnTo>
                  <a:pt x="108177" y="1081767"/>
                </a:lnTo>
                <a:cubicBezTo>
                  <a:pt x="48432" y="1081767"/>
                  <a:pt x="0" y="1033335"/>
                  <a:pt x="0" y="973590"/>
                </a:cubicBezTo>
                <a:lnTo>
                  <a:pt x="0" y="108177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3749" tIns="43749" rIns="43749" bIns="4374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Пространство параметров</a:t>
            </a:r>
            <a:endParaRPr lang="ru-RU" sz="1900" kern="1200" dirty="0"/>
          </a:p>
        </p:txBody>
      </p:sp>
      <p:sp>
        <p:nvSpPr>
          <p:cNvPr id="15" name="Полилиния 14"/>
          <p:cNvSpPr/>
          <p:nvPr/>
        </p:nvSpPr>
        <p:spPr>
          <a:xfrm>
            <a:off x="962054" y="5376701"/>
            <a:ext cx="2025770" cy="1220651"/>
          </a:xfrm>
          <a:custGeom>
            <a:avLst/>
            <a:gdLst>
              <a:gd name="connsiteX0" fmla="*/ 0 w 2163534"/>
              <a:gd name="connsiteY0" fmla="*/ 108177 h 1081767"/>
              <a:gd name="connsiteX1" fmla="*/ 108177 w 2163534"/>
              <a:gd name="connsiteY1" fmla="*/ 0 h 1081767"/>
              <a:gd name="connsiteX2" fmla="*/ 2055357 w 2163534"/>
              <a:gd name="connsiteY2" fmla="*/ 0 h 1081767"/>
              <a:gd name="connsiteX3" fmla="*/ 2163534 w 2163534"/>
              <a:gd name="connsiteY3" fmla="*/ 108177 h 1081767"/>
              <a:gd name="connsiteX4" fmla="*/ 2163534 w 2163534"/>
              <a:gd name="connsiteY4" fmla="*/ 973590 h 1081767"/>
              <a:gd name="connsiteX5" fmla="*/ 2055357 w 2163534"/>
              <a:gd name="connsiteY5" fmla="*/ 1081767 h 1081767"/>
              <a:gd name="connsiteX6" fmla="*/ 108177 w 2163534"/>
              <a:gd name="connsiteY6" fmla="*/ 1081767 h 1081767"/>
              <a:gd name="connsiteX7" fmla="*/ 0 w 2163534"/>
              <a:gd name="connsiteY7" fmla="*/ 973590 h 1081767"/>
              <a:gd name="connsiteX8" fmla="*/ 0 w 2163534"/>
              <a:gd name="connsiteY8" fmla="*/ 108177 h 108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534" h="1081767">
                <a:moveTo>
                  <a:pt x="0" y="108177"/>
                </a:moveTo>
                <a:cubicBezTo>
                  <a:pt x="0" y="48432"/>
                  <a:pt x="48432" y="0"/>
                  <a:pt x="108177" y="0"/>
                </a:cubicBezTo>
                <a:lnTo>
                  <a:pt x="2055357" y="0"/>
                </a:lnTo>
                <a:cubicBezTo>
                  <a:pt x="2115102" y="0"/>
                  <a:pt x="2163534" y="48432"/>
                  <a:pt x="2163534" y="108177"/>
                </a:cubicBezTo>
                <a:lnTo>
                  <a:pt x="2163534" y="973590"/>
                </a:lnTo>
                <a:cubicBezTo>
                  <a:pt x="2163534" y="1033335"/>
                  <a:pt x="2115102" y="1081767"/>
                  <a:pt x="2055357" y="1081767"/>
                </a:cubicBezTo>
                <a:lnTo>
                  <a:pt x="108177" y="1081767"/>
                </a:lnTo>
                <a:cubicBezTo>
                  <a:pt x="48432" y="1081767"/>
                  <a:pt x="0" y="1033335"/>
                  <a:pt x="0" y="973590"/>
                </a:cubicBezTo>
                <a:lnTo>
                  <a:pt x="0" y="108177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3749" tIns="43749" rIns="43749" bIns="4374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900" kern="1200" dirty="0" smtClean="0"/>
              <a:t>Данные</a:t>
            </a:r>
            <a:endParaRPr lang="ru-RU" sz="1900" kern="12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2987824" y="2312876"/>
            <a:ext cx="792088" cy="473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2987824" y="2786194"/>
            <a:ext cx="792088" cy="1395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6009774" y="2786194"/>
            <a:ext cx="357654" cy="1683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2987824" y="4469299"/>
            <a:ext cx="3379604" cy="151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7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941195" y="2034381"/>
          <a:ext cx="5261610" cy="3498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3870"/>
                <a:gridCol w="1753870"/>
                <a:gridCol w="1753870"/>
              </a:tblGrid>
              <a:tr h="183515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Линия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Название препарата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 наблюдений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rowSpan="7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Ethambutol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Isoniazid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Rifampicin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134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7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Rifampentine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Pyrazinamide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Streptomycin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7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Cycloserine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129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rowSpan="6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Ethionamide/Prothionamide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Para-</a:t>
                      </a:r>
                      <a:r>
                        <a:rPr lang="en-US" sz="1400" dirty="0" err="1">
                          <a:effectLst/>
                        </a:rPr>
                        <a:t>aminosalicyclic</a:t>
                      </a:r>
                      <a:r>
                        <a:rPr lang="en-US" sz="1400" dirty="0">
                          <a:effectLst/>
                        </a:rPr>
                        <a:t> acid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Capremycin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131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Amikacin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Ofloxacin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Kanamycin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4086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422</Words>
  <Application>Microsoft Office PowerPoint</Application>
  <PresentationFormat>Экран (4:3)</PresentationFormat>
  <Paragraphs>154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АЛГОРИТМЫ ОБУЧЕНИЯ И ВЫВОДА В ГРАФИЧЕСКИХ ВЕРОЯТНОСТНЫХ МОДЕЛЯХ ДЛЯ АНАЛИЗА ДАННЫХ  ОБ УСТОЙЧИВОСТИ К ЛЕКАРСТВЕННЫМ ПРЕПАРАТАМ </vt:lpstr>
      <vt:lpstr>Постановка задачи</vt:lpstr>
      <vt:lpstr>Графическая модель</vt:lpstr>
      <vt:lpstr>Сеть релевантных признаков</vt:lpstr>
      <vt:lpstr>Составление сложных признаков</vt:lpstr>
      <vt:lpstr>Проблемы при тестировании</vt:lpstr>
      <vt:lpstr>Предложенное решение</vt:lpstr>
      <vt:lpstr>Архитектура тестирующего окружения</vt:lpstr>
      <vt:lpstr>Исходные данные</vt:lpstr>
      <vt:lpstr>Результаты экспериментов</vt:lpstr>
      <vt:lpstr>Сделано в ходе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ОБУЧЕНИЯ И ВЫВОДА В ГРАФИЧЕСКИХ ВЕРОЯТНОСТНЫХ МОДЕЛЯХ ДЛЯ АНАЛИЗА ДАННЫХ  ОБ УСТОЙЧИВОСТИ К ЛЕКАРСТВЕННЫМ ПРЕПАРАТАМ</dc:title>
  <dc:creator>Svetlana</dc:creator>
  <cp:lastModifiedBy>Svetlana</cp:lastModifiedBy>
  <cp:revision>9</cp:revision>
  <dcterms:created xsi:type="dcterms:W3CDTF">2016-05-24T09:18:58Z</dcterms:created>
  <dcterms:modified xsi:type="dcterms:W3CDTF">2016-05-24T10:08:47Z</dcterms:modified>
</cp:coreProperties>
</file>