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1" r:id="rId5"/>
    <p:sldId id="272" r:id="rId6"/>
    <p:sldId id="269" r:id="rId7"/>
    <p:sldId id="260" r:id="rId8"/>
    <p:sldId id="274" r:id="rId9"/>
    <p:sldId id="273" r:id="rId10"/>
    <p:sldId id="265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3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0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9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1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C47D-3403-4C03-AAAC-0B66A0AC00B2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1802631"/>
          </a:xfrm>
        </p:spPr>
        <p:txBody>
          <a:bodyPr>
            <a:normAutofit/>
          </a:bodyPr>
          <a:lstStyle/>
          <a:p>
            <a:r>
              <a:rPr lang="ru-RU" sz="3200" b="1" dirty="0"/>
              <a:t>СЕНТИМЕНТ-АНАЛИЗ ТЕКСТОВ СОЦИАЛЬНЫХ </a:t>
            </a:r>
            <a:r>
              <a:rPr lang="ru-RU" sz="3200" b="1" dirty="0" smtClean="0"/>
              <a:t>СЕТЕЙ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Научный 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профессор, доктор физико-математических наук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М Котов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8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Сделано в ходе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Изучены имеющиеся алгоритмы и подходы </a:t>
            </a:r>
            <a:r>
              <a:rPr lang="ru-RU" dirty="0" err="1"/>
              <a:t>сентимент</a:t>
            </a:r>
            <a:r>
              <a:rPr lang="ru-RU" dirty="0"/>
              <a:t>-анализа, а также открытые размеченные наборы данных для обучения и тестирования.</a:t>
            </a:r>
          </a:p>
          <a:p>
            <a:pPr lvl="0"/>
            <a:r>
              <a:rPr lang="ru-RU" dirty="0"/>
              <a:t>Собраны размеченные данные для экспериментов с моделями, а также большой неразмеченный набор данных для обучения </a:t>
            </a:r>
            <a:r>
              <a:rPr lang="en-US" dirty="0"/>
              <a:t>word</a:t>
            </a:r>
            <a:r>
              <a:rPr lang="ru-RU" dirty="0"/>
              <a:t>2</a:t>
            </a:r>
            <a:r>
              <a:rPr lang="en-US" dirty="0" err="1"/>
              <a:t>vec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Методы </a:t>
            </a:r>
            <a:r>
              <a:rPr lang="en-US" dirty="0"/>
              <a:t>VADER </a:t>
            </a:r>
            <a:r>
              <a:rPr lang="ru-RU" dirty="0"/>
              <a:t>и </a:t>
            </a:r>
            <a:r>
              <a:rPr lang="ru-RU" dirty="0" err="1"/>
              <a:t>сентимент</a:t>
            </a:r>
            <a:r>
              <a:rPr lang="ru-RU" dirty="0"/>
              <a:t>-нейрон были протестированы на имеющихся данных.</a:t>
            </a:r>
          </a:p>
          <a:p>
            <a:pPr lvl="0"/>
            <a:r>
              <a:rPr lang="ru-RU" dirty="0"/>
              <a:t>Наивный байесовский классификатор, логистическая регрессия, метод опорных векторов, </a:t>
            </a:r>
            <a:r>
              <a:rPr lang="en-US" dirty="0" err="1"/>
              <a:t>fastText</a:t>
            </a:r>
            <a:r>
              <a:rPr lang="ru-RU" dirty="0"/>
              <a:t>, </a:t>
            </a:r>
            <a:r>
              <a:rPr lang="en-US" dirty="0"/>
              <a:t>LSTM</a:t>
            </a:r>
            <a:r>
              <a:rPr lang="ru-RU" dirty="0"/>
              <a:t>, и </a:t>
            </a:r>
            <a:r>
              <a:rPr lang="ru-RU" dirty="0" err="1"/>
              <a:t>сверточные</a:t>
            </a:r>
            <a:r>
              <a:rPr lang="ru-RU" dirty="0"/>
              <a:t> нейронные сети были обучены и адаптированы для решения задачи требуемой задачи за счет обучения </a:t>
            </a:r>
            <a:r>
              <a:rPr lang="en-US" dirty="0"/>
              <a:t>word</a:t>
            </a:r>
            <a:r>
              <a:rPr lang="ru-RU" dirty="0"/>
              <a:t>2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ru-RU" dirty="0"/>
              <a:t>на большом корпусе сообщений из </a:t>
            </a:r>
            <a:r>
              <a:rPr lang="en-US" dirty="0"/>
              <a:t>twitter</a:t>
            </a:r>
            <a:r>
              <a:rPr lang="ru-RU" dirty="0"/>
              <a:t>. </a:t>
            </a:r>
          </a:p>
          <a:p>
            <a:r>
              <a:rPr lang="ru-RU" dirty="0"/>
              <a:t>Проведен сравнительный анализ полученных алгоритмов. Показано, что качество алгоритмов, обученных для распознавания тональности текста социальных сетей заметно выше “общих” </a:t>
            </a:r>
            <a:r>
              <a:rPr lang="be-BY" dirty="0"/>
              <a:t>подходов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50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4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 </a:t>
            </a:r>
            <a:r>
              <a:rPr lang="ru-RU" dirty="0" err="1"/>
              <a:t>сентимент</a:t>
            </a:r>
            <a:r>
              <a:rPr lang="ru-RU" dirty="0"/>
              <a:t>-анализом понимается процесс определения и классификации мнений, выраженных в тексте.</a:t>
            </a:r>
          </a:p>
          <a:p>
            <a:r>
              <a:rPr lang="ru-RU" dirty="0"/>
              <a:t>В данной работе мы рассматриваем случай, когда тексты были написаны пользователями в социальных сетях, на примере социальной сети </a:t>
            </a:r>
            <a:r>
              <a:rPr lang="en-US" dirty="0"/>
              <a:t>Twitter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64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Задача </a:t>
            </a:r>
            <a:r>
              <a:rPr lang="ru-RU" dirty="0" err="1"/>
              <a:t>сентимент</a:t>
            </a:r>
            <a:r>
              <a:rPr lang="ru-RU" dirty="0"/>
              <a:t>-анализа известна уже достаточно давно и хорошо изучена. </a:t>
            </a:r>
            <a:endParaRPr lang="en-US" dirty="0" smtClean="0"/>
          </a:p>
          <a:p>
            <a:r>
              <a:rPr lang="ru-RU" dirty="0"/>
              <a:t>Однако, большинство алгоритмов строились таким образом, чтобы определять эмоциональную окрашенность текстов, написанных на достаточно чистом языке, в котором относительно мало опечаток, грамматических и пунктуационных ошибок, сленга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 социальных сетях меньше ангажированных сообщения, а также содержат мнения на многие темы, для выражения мнений по которым нет специализированных ресурсов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96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Компания </a:t>
            </a:r>
            <a:r>
              <a:rPr lang="en-US" dirty="0" err="1"/>
              <a:t>CrowdFlower</a:t>
            </a:r>
            <a:r>
              <a:rPr lang="en-US" dirty="0"/>
              <a:t> </a:t>
            </a:r>
            <a:r>
              <a:rPr lang="ru-RU" dirty="0"/>
              <a:t>опубликовала множество наборов данных в открытый </a:t>
            </a:r>
            <a:r>
              <a:rPr lang="ru-RU" dirty="0" smtClean="0"/>
              <a:t>доступ, </a:t>
            </a:r>
            <a:r>
              <a:rPr lang="ru-RU" dirty="0"/>
              <a:t>среди которых есть несколько наборов данных предназначенных для </a:t>
            </a:r>
            <a:r>
              <a:rPr lang="ru-RU" dirty="0" err="1"/>
              <a:t>сентимент</a:t>
            </a:r>
            <a:r>
              <a:rPr lang="ru-RU" dirty="0"/>
              <a:t>-анализа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Также был собран крупный неразмеченный корпус сообщений </a:t>
            </a:r>
            <a:r>
              <a:rPr lang="en-US" dirty="0" smtClean="0"/>
              <a:t>twitter.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09357"/>
              </p:ext>
            </p:extLst>
          </p:nvPr>
        </p:nvGraphicFramePr>
        <p:xfrm>
          <a:off x="1331640" y="3284984"/>
          <a:ext cx="6480720" cy="2511863"/>
        </p:xfrm>
        <a:graphic>
          <a:graphicData uri="http://schemas.openxmlformats.org/drawingml/2006/table">
            <a:tbl>
              <a:tblPr firstRow="1" firstCol="1" bandRow="1"/>
              <a:tblGrid>
                <a:gridCol w="3240360"/>
                <a:gridCol w="3240360"/>
              </a:tblGrid>
              <a:tr h="475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Количество объектов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45446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Количество положительных объектов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17094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Количество отрицательных объектов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28352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Средняя длина текста (в символах)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100.64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Среднее число слов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15.79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0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данных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45423" y="1600200"/>
          <a:ext cx="6053154" cy="4525963"/>
        </p:xfrm>
        <a:graphic>
          <a:graphicData uri="http://schemas.openxmlformats.org/drawingml/2006/table">
            <a:tbl>
              <a:tblPr firstRow="1" firstCol="1" bandRow="1"/>
              <a:tblGrid>
                <a:gridCol w="3026577"/>
                <a:gridCol w="3026577"/>
              </a:tblGrid>
              <a:tr h="19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Положительные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Отрицательные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Mom says I have to get a new phone IMMEDIATELY....off to T-Mobile.  she paying....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my computer at work is not working...booo... need a new one!  TGIF!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third date went well....moving on to fourth!!!!!!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 was too slow to get $1 Up tix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@DirtyRose17  told you, you would sweep haha :-p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now aches &amp;amp; chills have joined the party. Why couldn't the cold just go away? It had to get worse?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Goodmorning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now the pic wont load up on twitter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 cheer myself up when I'm down by listening to my playlist called, Genius: Ballads and Cellos. I love my iPod and my taste of music.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@iggigg too busy to see me in London this evening. What is a boy to do?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Yayz! Today's is the day I call and see if I got that job! x3 I ish so happy... even though I slept horribly... So I'm kinda drained...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@tahninial just called me a cheeseburglar. He made me sad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couldn't resist ? http://blip.fm/~5z7v3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Didn't bring connector for camera on trip...saving new photos will have to wait another week..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had a cool lil night. Now at Berrie's about to eat pizza waitin for @NOEL4PRESIDENT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FML.. today sucks.. i just hope the dance will bring my soul up.. i pray, but im still sad..i hateee todayyyyyy!!! &amp;gt;;(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just watched the movie Wanted... it was pretty darn good.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Flash lost my frisby on a roof. Sad days LOL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leaving florida want to live there forever! Texan*Girl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Hate this song  ? http://blip.fm/~5jg6f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79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проделанных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VADER</a:t>
            </a:r>
            <a:r>
              <a:rPr lang="ru-RU" dirty="0" smtClean="0"/>
              <a:t> (</a:t>
            </a:r>
            <a:r>
              <a:rPr lang="ru-RU" dirty="0" err="1" smtClean="0"/>
              <a:t>правиловая</a:t>
            </a:r>
            <a:r>
              <a:rPr lang="ru-RU" dirty="0" smtClean="0"/>
              <a:t> система)</a:t>
            </a:r>
            <a:r>
              <a:rPr lang="en-US" dirty="0" smtClean="0"/>
              <a:t>, 2014, [11]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Наивный </a:t>
            </a:r>
            <a:r>
              <a:rPr lang="ru-RU" dirty="0"/>
              <a:t>байесовский </a:t>
            </a:r>
            <a:r>
              <a:rPr lang="ru-RU" dirty="0" smtClean="0"/>
              <a:t>классификатор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Логистическая регрессия</a:t>
            </a:r>
            <a:r>
              <a:rPr lang="en-US" dirty="0"/>
              <a:t> </a:t>
            </a:r>
            <a:r>
              <a:rPr lang="ru-RU" dirty="0" smtClean="0"/>
              <a:t>на исходных </a:t>
            </a:r>
            <a:r>
              <a:rPr lang="ru-RU" dirty="0" err="1" smtClean="0"/>
              <a:t>токенах</a:t>
            </a:r>
            <a:r>
              <a:rPr lang="ru-RU" dirty="0" smtClean="0"/>
              <a:t>, используя приведение к нижнему регистру и </a:t>
            </a:r>
            <a:r>
              <a:rPr lang="ru-RU" dirty="0" err="1" smtClean="0"/>
              <a:t>лемматизацию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Аналогично пункту 3, но с использованием биграмм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 опорных векторов на признаках, аналогичных пункту 3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Сентимент</a:t>
            </a:r>
            <a:r>
              <a:rPr lang="ru-RU" dirty="0" smtClean="0"/>
              <a:t>-нейрон (использовался только один из 4096 доступных нейронов)</a:t>
            </a:r>
            <a:r>
              <a:rPr lang="en-US" dirty="0" smtClean="0"/>
              <a:t>, 2017, [12]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Сентимент</a:t>
            </a:r>
            <a:r>
              <a:rPr lang="ru-RU" dirty="0"/>
              <a:t>-нейрон </a:t>
            </a:r>
            <a:r>
              <a:rPr lang="ru-RU" dirty="0" smtClean="0"/>
              <a:t>(логистическая регрессия на всех 4096 нейронах)</a:t>
            </a:r>
            <a:r>
              <a:rPr lang="en-US" dirty="0"/>
              <a:t>, 2017, [12</a:t>
            </a:r>
            <a:r>
              <a:rPr lang="en-US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FastText</a:t>
            </a:r>
            <a:r>
              <a:rPr lang="en-US" dirty="0" smtClean="0"/>
              <a:t>, 2017, [16]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LSTM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Сверточные</a:t>
            </a:r>
            <a:r>
              <a:rPr lang="ru-RU" dirty="0" smtClean="0"/>
              <a:t> сети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Нейронные сети на представлениях слов с учетом </a:t>
            </a:r>
            <a:r>
              <a:rPr lang="ru-RU" dirty="0" err="1" smtClean="0"/>
              <a:t>сентимента</a:t>
            </a:r>
            <a:r>
              <a:rPr lang="en-US" dirty="0" smtClean="0"/>
              <a:t>, 2014, [21]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00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89873"/>
              </p:ext>
            </p:extLst>
          </p:nvPr>
        </p:nvGraphicFramePr>
        <p:xfrm>
          <a:off x="1331640" y="1700809"/>
          <a:ext cx="6624739" cy="4554123"/>
        </p:xfrm>
        <a:graphic>
          <a:graphicData uri="http://schemas.openxmlformats.org/drawingml/2006/table">
            <a:tbl>
              <a:tblPr firstRow="1" firstCol="1" bandRow="1"/>
              <a:tblGrid>
                <a:gridCol w="1300752"/>
                <a:gridCol w="1300752"/>
                <a:gridCol w="1300752"/>
                <a:gridCol w="1300752"/>
                <a:gridCol w="1421731"/>
              </a:tblGrid>
              <a:tr h="5022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Модель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Обучалась</a:t>
                      </a:r>
                      <a:r>
                        <a:rPr lang="ru-RU" sz="14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на данных экспериментов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AUC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Accuracy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VADER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0.66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НБК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.85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ЛР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ЛР(+биграммы)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0.89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0.82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SVM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.81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Сентимент</a:t>
                      </a: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-нейрон(один нейрон)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0.83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0.76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Сентимент</a:t>
                      </a:r>
                      <a:r>
                        <a:rPr lang="ru-RU" sz="11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-нейрон (4096 нейронов)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Частично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FastText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0.87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LSTM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Сверточные</a:t>
                      </a:r>
                      <a:r>
                        <a:rPr lang="ru-RU" sz="11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сети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0.90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0.83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Представления слов с учетом </a:t>
                      </a:r>
                      <a:r>
                        <a:rPr lang="ru-RU" sz="11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сентимента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0.78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0.72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9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92950"/>
              </p:ext>
            </p:extLst>
          </p:nvPr>
        </p:nvGraphicFramePr>
        <p:xfrm>
          <a:off x="755576" y="1340768"/>
          <a:ext cx="7488831" cy="5249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7155"/>
                <a:gridCol w="1408004"/>
                <a:gridCol w="1483672"/>
              </a:tblGrid>
              <a:tr h="356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Текст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Правильная тональность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Предсказанная тональность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35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Didn't bring connector for camera on trip...saving new photos will have to wait another week...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положительная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17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 shit's depressing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17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 someone doesn't feel good...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535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!!! "@theMMQB: Anyone talking about Seahawks? #DeflateGate has put defending champs below the radar: http://t.co/MNEqLgErTC"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35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 A driverless car invented by Google has completed 300+k miles and only had 2 accidents when humans in other cars hit it."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положительная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положительная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535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"...you once told a contestant on Celebrity Apprentice it would be a "pretty picture" to see her on her knees."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#GOPDebate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535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"@BenVolin: All eyes are on John Harbaugh and Chuck Pagano as conspirators behind #DeflateGate http://t.co/vJ0EiWKXQW". </a:t>
                      </a:r>
                      <a:r>
                        <a:rPr lang="ru-RU" sz="1200">
                          <a:effectLst/>
                        </a:rPr>
                        <a:t>No surprise at all.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положительная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отрицательная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535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"@BrookingsInst: When driverless cars crash, whoÌ¢</a:t>
                      </a:r>
                      <a:r>
                        <a:rPr lang="ru-RU" sz="1200">
                          <a:effectLst/>
                        </a:rPr>
                        <a:t></a:t>
                      </a:r>
                      <a:r>
                        <a:rPr lang="en-US" sz="1200">
                          <a:effectLst/>
                        </a:rPr>
                        <a:t>âÂ</a:t>
                      </a:r>
                      <a:r>
                        <a:rPr lang="ru-RU" sz="1200">
                          <a:effectLst/>
                        </a:rPr>
                        <a:t></a:t>
                      </a:r>
                      <a:r>
                        <a:rPr lang="en-US" sz="1200">
                          <a:effectLst/>
                        </a:rPr>
                        <a:t>ã¢s to blame? http://t.co/UOJ3U7VHZ8 via @washingtonpost" @Kelly_Evans anonymous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отрицательная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535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"@CNET: Nissan has promised that it will have multiple, affordable self-driving car models by 2020 http://t.co/mS7b0LNr0D" And GOOGLE does 2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положительная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положительная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  <a:tr h="535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"@</a:t>
                      </a:r>
                      <a:r>
                        <a:rPr lang="en-US" sz="1200" dirty="0" err="1">
                          <a:effectLst/>
                        </a:rPr>
                        <a:t>PacSun</a:t>
                      </a:r>
                      <a:r>
                        <a:rPr lang="en-US" sz="1200" dirty="0">
                          <a:effectLst/>
                        </a:rPr>
                        <a:t>: What we've all been waiting for. _ÙªÎ #Coachella2015 @</a:t>
                      </a:r>
                      <a:r>
                        <a:rPr lang="en-US" sz="1200" dirty="0" err="1">
                          <a:effectLst/>
                        </a:rPr>
                        <a:t>coachella</a:t>
                      </a:r>
                      <a:r>
                        <a:rPr lang="en-US" sz="1200" dirty="0">
                          <a:effectLst/>
                        </a:rPr>
                        <a:t> http://t.co/rafzbtRAD5"Guess </a:t>
                      </a:r>
                      <a:r>
                        <a:rPr lang="en-US" sz="1200" dirty="0" err="1">
                          <a:effectLst/>
                        </a:rPr>
                        <a:t>Whos</a:t>
                      </a:r>
                      <a:r>
                        <a:rPr lang="en-US" sz="1200" dirty="0">
                          <a:effectLst/>
                        </a:rPr>
                        <a:t> Going? </a:t>
                      </a:r>
                      <a:r>
                        <a:rPr lang="ru-RU" sz="1200" dirty="0">
                          <a:effectLst/>
                        </a:rPr>
                        <a:t>_Ù÷ </a:t>
                      </a:r>
                      <a:r>
                        <a:rPr lang="ru-RU" sz="1200" dirty="0" err="1">
                          <a:effectLst/>
                        </a:rPr>
                        <a:t>To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See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Drake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положительная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положительная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201" marR="3220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1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лучшей модели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1412776"/>
            <a:ext cx="5539740" cy="445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0567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1033</Words>
  <Application>Microsoft Office PowerPoint</Application>
  <PresentationFormat>Экран (4:3)</PresentationFormat>
  <Paragraphs>161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СЕНТИМЕНТ-АНАЛИЗ ТЕКСТОВ СОЦИАЛЬНЫХ СЕТЕЙ </vt:lpstr>
      <vt:lpstr>Постановка задачи</vt:lpstr>
      <vt:lpstr>Актуальность задачи</vt:lpstr>
      <vt:lpstr>Исходные данные</vt:lpstr>
      <vt:lpstr>Примеры данных</vt:lpstr>
      <vt:lpstr>Описание проделанных экспериментов</vt:lpstr>
      <vt:lpstr>Результаты экспериментов</vt:lpstr>
      <vt:lpstr>Примеры работы</vt:lpstr>
      <vt:lpstr>Архитектура лучшей модели</vt:lpstr>
      <vt:lpstr>Сделано в ходе работы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ОБУЧЕНИЯ И ВЫВОДА В ГРАФИЧЕСКИХ ВЕРОЯТНОСТНЫХ МОДЕЛЯХ ДЛЯ АНАЛИЗА ДАННЫХ  ОБ УСТОЙЧИВОСТИ К ЛЕКАРСТВЕННЫМ ПРЕПАРАТАМ</dc:title>
  <dc:creator>Svetlana</dc:creator>
  <cp:lastModifiedBy>vlad</cp:lastModifiedBy>
  <cp:revision>18</cp:revision>
  <dcterms:created xsi:type="dcterms:W3CDTF">2016-05-24T09:18:58Z</dcterms:created>
  <dcterms:modified xsi:type="dcterms:W3CDTF">2017-06-19T23:26:39Z</dcterms:modified>
</cp:coreProperties>
</file>